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charts/chart4.xml" ContentType="application/vnd.openxmlformats-officedocument.drawingml.chart+xml"/>
  <Override PartName="/ppt/drawings/drawing1.xml" ContentType="application/vnd.openxmlformats-officedocument.drawingml.chartshapes+xml"/>
  <Override PartName="/ppt/notesSlides/notesSlide86.xml" ContentType="application/vnd.openxmlformats-officedocument.presentationml.notesSlide+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5801" r:id="rId4"/>
  </p:sldMasterIdLst>
  <p:notesMasterIdLst>
    <p:notesMasterId r:id="rId120"/>
  </p:notesMasterIdLst>
  <p:handoutMasterIdLst>
    <p:handoutMasterId r:id="rId121"/>
  </p:handoutMasterIdLst>
  <p:sldIdLst>
    <p:sldId id="1249" r:id="rId5"/>
    <p:sldId id="1227" r:id="rId6"/>
    <p:sldId id="681" r:id="rId7"/>
    <p:sldId id="659" r:id="rId8"/>
    <p:sldId id="3023" r:id="rId9"/>
    <p:sldId id="2993" r:id="rId10"/>
    <p:sldId id="2914" r:id="rId11"/>
    <p:sldId id="2994" r:id="rId12"/>
    <p:sldId id="595" r:id="rId13"/>
    <p:sldId id="662" r:id="rId14"/>
    <p:sldId id="682" r:id="rId15"/>
    <p:sldId id="664" r:id="rId16"/>
    <p:sldId id="663" r:id="rId17"/>
    <p:sldId id="1231" r:id="rId18"/>
    <p:sldId id="3054" r:id="rId19"/>
    <p:sldId id="3055" r:id="rId20"/>
    <p:sldId id="3085" r:id="rId21"/>
    <p:sldId id="902" r:id="rId22"/>
    <p:sldId id="1184" r:id="rId23"/>
    <p:sldId id="3024" r:id="rId24"/>
    <p:sldId id="2960" r:id="rId25"/>
    <p:sldId id="3042" r:id="rId26"/>
    <p:sldId id="2961" r:id="rId27"/>
    <p:sldId id="3048" r:id="rId28"/>
    <p:sldId id="3049" r:id="rId29"/>
    <p:sldId id="3038" r:id="rId30"/>
    <p:sldId id="909" r:id="rId31"/>
    <p:sldId id="3041" r:id="rId32"/>
    <p:sldId id="3018" r:id="rId33"/>
    <p:sldId id="3086" r:id="rId34"/>
    <p:sldId id="2977" r:id="rId35"/>
    <p:sldId id="3058" r:id="rId36"/>
    <p:sldId id="2959" r:id="rId37"/>
    <p:sldId id="3040" r:id="rId38"/>
    <p:sldId id="916" r:id="rId39"/>
    <p:sldId id="2929" r:id="rId40"/>
    <p:sldId id="2975" r:id="rId41"/>
    <p:sldId id="3060" r:id="rId42"/>
    <p:sldId id="3004" r:id="rId43"/>
    <p:sldId id="2874" r:id="rId44"/>
    <p:sldId id="2979" r:id="rId45"/>
    <p:sldId id="2909" r:id="rId46"/>
    <p:sldId id="1232" r:id="rId47"/>
    <p:sldId id="3037" r:id="rId48"/>
    <p:sldId id="2982" r:id="rId49"/>
    <p:sldId id="3019" r:id="rId50"/>
    <p:sldId id="3076" r:id="rId51"/>
    <p:sldId id="3020" r:id="rId52"/>
    <p:sldId id="2951" r:id="rId53"/>
    <p:sldId id="3022" r:id="rId54"/>
    <p:sldId id="3014" r:id="rId55"/>
    <p:sldId id="3080" r:id="rId56"/>
    <p:sldId id="2970" r:id="rId57"/>
    <p:sldId id="3084" r:id="rId58"/>
    <p:sldId id="934" r:id="rId59"/>
    <p:sldId id="2940" r:id="rId60"/>
    <p:sldId id="3034" r:id="rId61"/>
    <p:sldId id="2996" r:id="rId62"/>
    <p:sldId id="2950" r:id="rId63"/>
    <p:sldId id="3087" r:id="rId64"/>
    <p:sldId id="3062" r:id="rId65"/>
    <p:sldId id="3083" r:id="rId66"/>
    <p:sldId id="3043" r:id="rId67"/>
    <p:sldId id="3016" r:id="rId68"/>
    <p:sldId id="3017" r:id="rId69"/>
    <p:sldId id="3082" r:id="rId70"/>
    <p:sldId id="2918" r:id="rId71"/>
    <p:sldId id="2919" r:id="rId72"/>
    <p:sldId id="2920" r:id="rId73"/>
    <p:sldId id="3045" r:id="rId74"/>
    <p:sldId id="3027" r:id="rId75"/>
    <p:sldId id="2652" r:id="rId76"/>
    <p:sldId id="3046" r:id="rId77"/>
    <p:sldId id="2922" r:id="rId78"/>
    <p:sldId id="2865" r:id="rId79"/>
    <p:sldId id="2898" r:id="rId80"/>
    <p:sldId id="2896" r:id="rId81"/>
    <p:sldId id="2966" r:id="rId82"/>
    <p:sldId id="957" r:id="rId83"/>
    <p:sldId id="1206" r:id="rId84"/>
    <p:sldId id="3077" r:id="rId85"/>
    <p:sldId id="2928" r:id="rId86"/>
    <p:sldId id="2989" r:id="rId87"/>
    <p:sldId id="2962" r:id="rId88"/>
    <p:sldId id="3078" r:id="rId89"/>
    <p:sldId id="3079" r:id="rId90"/>
    <p:sldId id="2937" r:id="rId91"/>
    <p:sldId id="2945" r:id="rId92"/>
    <p:sldId id="2991" r:id="rId93"/>
    <p:sldId id="2992" r:id="rId94"/>
    <p:sldId id="2941" r:id="rId95"/>
    <p:sldId id="1176" r:id="rId96"/>
    <p:sldId id="2983" r:id="rId97"/>
    <p:sldId id="2984" r:id="rId98"/>
    <p:sldId id="3081" r:id="rId99"/>
    <p:sldId id="969" r:id="rId100"/>
    <p:sldId id="256" r:id="rId101"/>
    <p:sldId id="1151" r:id="rId102"/>
    <p:sldId id="1167" r:id="rId103"/>
    <p:sldId id="1133" r:id="rId104"/>
    <p:sldId id="980" r:id="rId105"/>
    <p:sldId id="986" r:id="rId106"/>
    <p:sldId id="978" r:id="rId107"/>
    <p:sldId id="979" r:id="rId108"/>
    <p:sldId id="973" r:id="rId109"/>
    <p:sldId id="981" r:id="rId110"/>
    <p:sldId id="1011" r:id="rId111"/>
    <p:sldId id="3050" r:id="rId112"/>
    <p:sldId id="3051" r:id="rId113"/>
    <p:sldId id="3001" r:id="rId114"/>
    <p:sldId id="3092" r:id="rId115"/>
    <p:sldId id="3053" r:id="rId116"/>
    <p:sldId id="3091" r:id="rId117"/>
    <p:sldId id="3093" r:id="rId118"/>
    <p:sldId id="983" r:id="rId119"/>
  </p:sldIdLst>
  <p:sldSz cx="9144000" cy="6858000" type="screen4x3"/>
  <p:notesSz cx="6770688" cy="9902825"/>
  <p:defaultTextStyle>
    <a:defPPr>
      <a:defRPr lang="ja-JP"/>
    </a:defPPr>
    <a:lvl1pPr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15"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120" userDrawn="1">
          <p15:clr>
            <a:srgbClr val="A4A3A4"/>
          </p15:clr>
        </p15:guide>
        <p15:guide id="2" pos="2133" userDrawn="1">
          <p15:clr>
            <a:srgbClr val="A4A3A4"/>
          </p15:clr>
        </p15:guide>
        <p15:guide id="3" orient="horz" pos="437" userDrawn="1">
          <p15:clr>
            <a:srgbClr val="A4A3A4"/>
          </p15:clr>
        </p15:guide>
        <p15:guide id="4" pos="3715" userDrawn="1">
          <p15:clr>
            <a:srgbClr val="A4A3A4"/>
          </p15:clr>
        </p15:guide>
        <p15:guide id="5" pos="570" userDrawn="1">
          <p15:clr>
            <a:srgbClr val="A4A3A4"/>
          </p15:clr>
        </p15:guide>
        <p15:guide id="6" orient="horz" pos="2804" userDrawn="1">
          <p15:clr>
            <a:srgbClr val="A4A3A4"/>
          </p15:clr>
        </p15:guide>
        <p15:guide id="7" orient="horz" pos="2987"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3" name="情技" initials="J" lastIdx="1" clrIdx="42">
    <p:extLst>
      <p:ext uri="{19B8F6BF-5375-455C-9EA6-DF929625EA0E}">
        <p15:presenceInfo xmlns:p15="http://schemas.microsoft.com/office/powerpoint/2012/main" userId="情技" providerId="None"/>
      </p:ext>
    </p:extLst>
  </p:cmAuthor>
  <p:cmAuthor id="1" name="国税庁" initials="国税庁" lastIdx="94" clrIdx="0">
    <p:extLst>
      <p:ext uri="{19B8F6BF-5375-455C-9EA6-DF929625EA0E}">
        <p15:presenceInfo xmlns:p15="http://schemas.microsoft.com/office/powerpoint/2012/main" userId="国税庁" providerId="None"/>
      </p:ext>
    </p:extLst>
  </p:cmAuthor>
  <p:cmAuthor id="44" name="庁試験_仲" initials="N" lastIdx="7" clrIdx="43">
    <p:extLst>
      <p:ext uri="{19B8F6BF-5375-455C-9EA6-DF929625EA0E}">
        <p15:presenceInfo xmlns:p15="http://schemas.microsoft.com/office/powerpoint/2012/main" userId="庁試験_仲" providerId="None"/>
      </p:ext>
    </p:extLst>
  </p:cmAuthor>
  <p:cmAuthor id="2" name="監理二　熊谷" initials="国税庁" lastIdx="2" clrIdx="1">
    <p:extLst>
      <p:ext uri="{19B8F6BF-5375-455C-9EA6-DF929625EA0E}">
        <p15:presenceInfo xmlns:p15="http://schemas.microsoft.com/office/powerpoint/2012/main" userId="監理二　熊谷" providerId="None"/>
      </p:ext>
    </p:extLst>
  </p:cmAuthor>
  <p:cmAuthor id="45" name="徴指１　松元" initials="N" lastIdx="1" clrIdx="44">
    <p:extLst>
      <p:ext uri="{19B8F6BF-5375-455C-9EA6-DF929625EA0E}">
        <p15:presenceInfo xmlns:p15="http://schemas.microsoft.com/office/powerpoint/2012/main" userId="徴指１　松元" providerId="None"/>
      </p:ext>
    </p:extLst>
  </p:cmAuthor>
  <p:cmAuthor id="3" name="特調村田" initials="特調村田" lastIdx="5" clrIdx="2">
    <p:extLst>
      <p:ext uri="{19B8F6BF-5375-455C-9EA6-DF929625EA0E}">
        <p15:presenceInfo xmlns:p15="http://schemas.microsoft.com/office/powerpoint/2012/main" userId="特調村田" providerId="None"/>
      </p:ext>
    </p:extLst>
  </p:cmAuthor>
  <p:cmAuthor id="46" name="審訴税" initials="N" lastIdx="2" clrIdx="45">
    <p:extLst>
      <p:ext uri="{19B8F6BF-5375-455C-9EA6-DF929625EA0E}">
        <p15:presenceInfo xmlns:p15="http://schemas.microsoft.com/office/powerpoint/2012/main" userId="審訴税" providerId="None"/>
      </p:ext>
    </p:extLst>
  </p:cmAuthor>
  <p:cmAuthor id="4" name="arz11" initials="a" lastIdx="1" clrIdx="3">
    <p:extLst>
      <p:ext uri="{19B8F6BF-5375-455C-9EA6-DF929625EA0E}">
        <p15:presenceInfo xmlns:p15="http://schemas.microsoft.com/office/powerpoint/2012/main" userId="arz11" providerId="None"/>
      </p:ext>
    </p:extLst>
  </p:cmAuthor>
  <p:cmAuthor id="47" name="セ運１赤羽" initials="N" lastIdx="2" clrIdx="46">
    <p:extLst>
      <p:ext uri="{19B8F6BF-5375-455C-9EA6-DF929625EA0E}">
        <p15:presenceInfo xmlns:p15="http://schemas.microsoft.com/office/powerpoint/2012/main" userId="セ運１赤羽" providerId="None"/>
      </p:ext>
    </p:extLst>
  </p:cmAuthor>
  <p:cmAuthor id="5" name="NtaAdministrator" initials="N" lastIdx="23" clrIdx="4">
    <p:extLst>
      <p:ext uri="{19B8F6BF-5375-455C-9EA6-DF929625EA0E}">
        <p15:presenceInfo xmlns:p15="http://schemas.microsoft.com/office/powerpoint/2012/main" userId="NtaAdministrator" providerId="None"/>
      </p:ext>
    </p:extLst>
  </p:cmAuthor>
  <p:cmAuthor id="48" name="税相・管理３・杉村" initials="N" lastIdx="4" clrIdx="47">
    <p:extLst>
      <p:ext uri="{19B8F6BF-5375-455C-9EA6-DF929625EA0E}">
        <p15:presenceInfo xmlns:p15="http://schemas.microsoft.com/office/powerpoint/2012/main" userId="税相・管理３・杉村" providerId="None"/>
      </p:ext>
    </p:extLst>
  </p:cmAuthor>
  <p:cmAuthor id="6" name="佐藤" initials="S" lastIdx="1" clrIdx="5">
    <p:extLst>
      <p:ext uri="{19B8F6BF-5375-455C-9EA6-DF929625EA0E}">
        <p15:presenceInfo xmlns:p15="http://schemas.microsoft.com/office/powerpoint/2012/main" userId="佐藤" providerId="None"/>
      </p:ext>
    </p:extLst>
  </p:cmAuthor>
  <p:cmAuthor id="7" name="法人監１" initials="N" lastIdx="11" clrIdx="6">
    <p:extLst>
      <p:ext uri="{19B8F6BF-5375-455C-9EA6-DF929625EA0E}">
        <p15:presenceInfo xmlns:p15="http://schemas.microsoft.com/office/powerpoint/2012/main" userId="法人監１" providerId="None"/>
      </p:ext>
    </p:extLst>
  </p:cmAuthor>
  <p:cmAuthor id="8" name="法人監４・朝山" initials="N" lastIdx="5" clrIdx="7">
    <p:extLst>
      <p:ext uri="{19B8F6BF-5375-455C-9EA6-DF929625EA0E}">
        <p15:presenceInfo xmlns:p15="http://schemas.microsoft.com/office/powerpoint/2012/main" userId="法人監４・朝山" providerId="None"/>
      </p:ext>
    </p:extLst>
  </p:cmAuthor>
  <p:cmAuthor id="9" name="管運監１溝端" initials="N" lastIdx="11" clrIdx="8">
    <p:extLst>
      <p:ext uri="{19B8F6BF-5375-455C-9EA6-DF929625EA0E}">
        <p15:presenceInfo xmlns:p15="http://schemas.microsoft.com/office/powerpoint/2012/main" userId="管運監１溝端" providerId="None"/>
      </p:ext>
    </p:extLst>
  </p:cmAuthor>
  <p:cmAuthor id="10" name="EOI３　尾林" initials="N" lastIdx="1" clrIdx="9">
    <p:extLst>
      <p:ext uri="{19B8F6BF-5375-455C-9EA6-DF929625EA0E}">
        <p15:presenceInfo xmlns:p15="http://schemas.microsoft.com/office/powerpoint/2012/main" userId="EOI３　尾林" providerId="None"/>
      </p:ext>
    </p:extLst>
  </p:cmAuthor>
  <p:cmAuthor id="11" name="管理３係　山下" initials="N" lastIdx="1" clrIdx="10">
    <p:extLst>
      <p:ext uri="{19B8F6BF-5375-455C-9EA6-DF929625EA0E}">
        <p15:presenceInfo xmlns:p15="http://schemas.microsoft.com/office/powerpoint/2012/main" userId="管理３係　山下" providerId="None"/>
      </p:ext>
    </p:extLst>
  </p:cmAuthor>
  <p:cmAuthor id="12" name="広報２" initials="N" lastIdx="10" clrIdx="11">
    <p:extLst>
      <p:ext uri="{19B8F6BF-5375-455C-9EA6-DF929625EA0E}">
        <p15:presenceInfo xmlns:p15="http://schemas.microsoft.com/office/powerpoint/2012/main" userId="広報２" providerId="None"/>
      </p:ext>
    </p:extLst>
  </p:cmAuthor>
  <p:cmAuthor id="13" name="デ活増田" initials="N" lastIdx="2" clrIdx="12">
    <p:extLst>
      <p:ext uri="{19B8F6BF-5375-455C-9EA6-DF929625EA0E}">
        <p15:presenceInfo xmlns:p15="http://schemas.microsoft.com/office/powerpoint/2012/main" userId="デ活増田" providerId="None"/>
      </p:ext>
    </p:extLst>
  </p:cmAuthor>
  <p:cmAuthor id="14" name="山元" initials="N" lastIdx="1" clrIdx="13">
    <p:extLst>
      <p:ext uri="{19B8F6BF-5375-455C-9EA6-DF929625EA0E}">
        <p15:presenceInfo xmlns:p15="http://schemas.microsoft.com/office/powerpoint/2012/main" userId="山元" providerId="None"/>
      </p:ext>
    </p:extLst>
  </p:cmAuthor>
  <p:cmAuthor id="15" name="増永　亮太" initials="M" lastIdx="2" clrIdx="14">
    <p:extLst>
      <p:ext uri="{19B8F6BF-5375-455C-9EA6-DF929625EA0E}">
        <p15:presenceInfo xmlns:p15="http://schemas.microsoft.com/office/powerpoint/2012/main" userId="増永　亮太" providerId="None"/>
      </p:ext>
    </p:extLst>
  </p:cmAuthor>
  <p:cmAuthor id="16" name="徴収課　増永" initials="M" lastIdx="2" clrIdx="15">
    <p:extLst>
      <p:ext uri="{19B8F6BF-5375-455C-9EA6-DF929625EA0E}">
        <p15:presenceInfo xmlns:p15="http://schemas.microsoft.com/office/powerpoint/2012/main" userId="徴収課　増永" providerId="None"/>
      </p:ext>
    </p:extLst>
  </p:cmAuthor>
  <p:cmAuthor id="17" name="酒税課総務係" initials="N" lastIdx="2" clrIdx="16">
    <p:extLst>
      <p:ext uri="{19B8F6BF-5375-455C-9EA6-DF929625EA0E}">
        <p15:presenceInfo xmlns:p15="http://schemas.microsoft.com/office/powerpoint/2012/main" userId="酒税課総務係" providerId="None"/>
      </p:ext>
    </p:extLst>
  </p:cmAuthor>
  <p:cmAuthor id="18" name="輸出１係" initials="N" lastIdx="5" clrIdx="17">
    <p:extLst>
      <p:ext uri="{19B8F6BF-5375-455C-9EA6-DF929625EA0E}">
        <p15:presenceInfo xmlns:p15="http://schemas.microsoft.com/office/powerpoint/2012/main" userId="輸出１係" providerId="None"/>
      </p:ext>
    </p:extLst>
  </p:cmAuthor>
  <p:cmAuthor id="19" name="Anna_Tsumura" initials="N" lastIdx="1" clrIdx="18">
    <p:extLst>
      <p:ext uri="{19B8F6BF-5375-455C-9EA6-DF929625EA0E}">
        <p15:presenceInfo xmlns:p15="http://schemas.microsoft.com/office/powerpoint/2012/main" userId="Anna_Tsumura" providerId="None"/>
      </p:ext>
    </p:extLst>
  </p:cmAuthor>
  <p:cmAuthor id="20" name="河崎" initials="N" lastIdx="20" clrIdx="19">
    <p:extLst>
      <p:ext uri="{19B8F6BF-5375-455C-9EA6-DF929625EA0E}">
        <p15:presenceInfo xmlns:p15="http://schemas.microsoft.com/office/powerpoint/2012/main" userId="河崎" providerId="None"/>
      </p:ext>
    </p:extLst>
  </p:cmAuthor>
  <p:cmAuthor id="21" name="DX室DX調整担当 山田" initials="DX室DX調整担当" lastIdx="1" clrIdx="20">
    <p:extLst>
      <p:ext uri="{19B8F6BF-5375-455C-9EA6-DF929625EA0E}">
        <p15:presenceInfo xmlns:p15="http://schemas.microsoft.com/office/powerpoint/2012/main" userId="DX室DX調整担当 山田" providerId="None"/>
      </p:ext>
    </p:extLst>
  </p:cmAuthor>
  <p:cmAuthor id="22" name="税改PT 小海" initials="K" lastIdx="1" clrIdx="21">
    <p:extLst>
      <p:ext uri="{19B8F6BF-5375-455C-9EA6-DF929625EA0E}">
        <p15:presenceInfo xmlns:p15="http://schemas.microsoft.com/office/powerpoint/2012/main" userId="税改PT 小海" providerId="None"/>
      </p:ext>
    </p:extLst>
  </p:cmAuthor>
  <p:cmAuthor id="23" name="輸４" initials="N" lastIdx="2" clrIdx="22">
    <p:extLst>
      <p:ext uri="{19B8F6BF-5375-455C-9EA6-DF929625EA0E}">
        <p15:presenceInfo xmlns:p15="http://schemas.microsoft.com/office/powerpoint/2012/main" userId="輸４" providerId="None"/>
      </p:ext>
    </p:extLst>
  </p:cmAuthor>
  <p:cmAuthor id="24" name="徴収特調　石田" initials="徴収指導１　石田" lastIdx="2" clrIdx="23">
    <p:extLst>
      <p:ext uri="{19B8F6BF-5375-455C-9EA6-DF929625EA0E}">
        <p15:presenceInfo xmlns:p15="http://schemas.microsoft.com/office/powerpoint/2012/main" userId="徴収特調　石田" providerId="None"/>
      </p:ext>
    </p:extLst>
  </p:cmAuthor>
  <p:cmAuthor id="25" name="輸出促進４係" initials="N" lastIdx="2" clrIdx="24">
    <p:extLst>
      <p:ext uri="{19B8F6BF-5375-455C-9EA6-DF929625EA0E}">
        <p15:presenceInfo xmlns:p15="http://schemas.microsoft.com/office/powerpoint/2012/main" userId="輸出促進４係" providerId="None"/>
      </p:ext>
    </p:extLst>
  </p:cmAuthor>
  <p:cmAuthor id="26" name="指導１係＿青木" initials="N" lastIdx="6" clrIdx="25">
    <p:extLst>
      <p:ext uri="{19B8F6BF-5375-455C-9EA6-DF929625EA0E}">
        <p15:presenceInfo xmlns:p15="http://schemas.microsoft.com/office/powerpoint/2012/main" userId="指導１係＿青木" providerId="None"/>
      </p:ext>
    </p:extLst>
  </p:cmAuthor>
  <p:cmAuthor id="27" name="徴収課特別調査係　黒岩" initials="N" lastIdx="3" clrIdx="26">
    <p:extLst>
      <p:ext uri="{19B8F6BF-5375-455C-9EA6-DF929625EA0E}">
        <p15:presenceInfo xmlns:p15="http://schemas.microsoft.com/office/powerpoint/2012/main" userId="徴収課特別調査係　黒岩" providerId="None"/>
      </p:ext>
    </p:extLst>
  </p:cmAuthor>
  <p:cmAuthor id="28" name="企画" initials="N" lastIdx="1" clrIdx="27">
    <p:extLst>
      <p:ext uri="{19B8F6BF-5375-455C-9EA6-DF929625EA0E}">
        <p15:presenceInfo xmlns:p15="http://schemas.microsoft.com/office/powerpoint/2012/main" userId="企画" providerId="None"/>
      </p:ext>
    </p:extLst>
  </p:cmAuthor>
  <p:cmAuthor id="29" name="税務相談官室_黒澤" initials="N" lastIdx="1" clrIdx="28">
    <p:extLst>
      <p:ext uri="{19B8F6BF-5375-455C-9EA6-DF929625EA0E}">
        <p15:presenceInfo xmlns:p15="http://schemas.microsoft.com/office/powerpoint/2012/main" userId="税務相談官室_黒澤" providerId="None"/>
      </p:ext>
    </p:extLst>
  </p:cmAuthor>
  <p:cmAuthor id="30" name="インボイス　総括　小野" initials="N" lastIdx="1" clrIdx="29">
    <p:extLst>
      <p:ext uri="{19B8F6BF-5375-455C-9EA6-DF929625EA0E}">
        <p15:presenceInfo xmlns:p15="http://schemas.microsoft.com/office/powerpoint/2012/main" userId="インボイス　総括　小野" providerId="None"/>
      </p:ext>
    </p:extLst>
  </p:cmAuthor>
  <p:cmAuthor id="31" name="インボイス・佐野" initials="S" lastIdx="1" clrIdx="30">
    <p:extLst>
      <p:ext uri="{19B8F6BF-5375-455C-9EA6-DF929625EA0E}">
        <p15:presenceInfo xmlns:p15="http://schemas.microsoft.com/office/powerpoint/2012/main" userId="インボイス・佐野" providerId="None"/>
      </p:ext>
    </p:extLst>
  </p:cmAuthor>
  <p:cmAuthor id="32" name="税改（Ｒ）" initials="N" lastIdx="1" clrIdx="31">
    <p:extLst>
      <p:ext uri="{19B8F6BF-5375-455C-9EA6-DF929625EA0E}">
        <p15:presenceInfo xmlns:p15="http://schemas.microsoft.com/office/powerpoint/2012/main" userId="税改（Ｒ）" providerId="None"/>
      </p:ext>
    </p:extLst>
  </p:cmAuthor>
  <p:cmAuthor id="33" name="課資監一" initials="K" lastIdx="3" clrIdx="32">
    <p:extLst>
      <p:ext uri="{19B8F6BF-5375-455C-9EA6-DF929625EA0E}">
        <p15:presenceInfo xmlns:p15="http://schemas.microsoft.com/office/powerpoint/2012/main" userId="課資監一" providerId="None"/>
      </p:ext>
    </p:extLst>
  </p:cmAuthor>
  <p:cmAuthor id="34" name="法監1大友" initials="国税庁" lastIdx="2" clrIdx="33">
    <p:extLst>
      <p:ext uri="{19B8F6BF-5375-455C-9EA6-DF929625EA0E}">
        <p15:presenceInfo xmlns:p15="http://schemas.microsoft.com/office/powerpoint/2012/main" userId="法監1大友" providerId="None"/>
      </p:ext>
    </p:extLst>
  </p:cmAuthor>
  <p:cmAuthor id="35" name="個人審１" initials="N" lastIdx="3" clrIdx="34">
    <p:extLst>
      <p:ext uri="{19B8F6BF-5375-455C-9EA6-DF929625EA0E}">
        <p15:presenceInfo xmlns:p15="http://schemas.microsoft.com/office/powerpoint/2012/main" userId="個人審１" providerId="None"/>
      </p:ext>
    </p:extLst>
  </p:cmAuthor>
  <p:cmAuthor id="36" name="運営担当　佐藤" initials="N" lastIdx="5" clrIdx="35">
    <p:extLst>
      <p:ext uri="{19B8F6BF-5375-455C-9EA6-DF929625EA0E}">
        <p15:presenceInfo xmlns:p15="http://schemas.microsoft.com/office/powerpoint/2012/main" userId="運営担当　佐藤" providerId="None"/>
      </p:ext>
    </p:extLst>
  </p:cmAuthor>
  <p:cmAuthor id="37" name="広報・佐藤" initials="N" lastIdx="31" clrIdx="36">
    <p:extLst>
      <p:ext uri="{19B8F6BF-5375-455C-9EA6-DF929625EA0E}">
        <p15:presenceInfo xmlns:p15="http://schemas.microsoft.com/office/powerpoint/2012/main" userId="広報・佐藤" providerId="None"/>
      </p:ext>
    </p:extLst>
  </p:cmAuthor>
  <p:cmAuthor id="38" name="利用促進　関根" initials="国税庁" lastIdx="1" clrIdx="37">
    <p:extLst>
      <p:ext uri="{19B8F6BF-5375-455C-9EA6-DF929625EA0E}">
        <p15:presenceInfo xmlns:p15="http://schemas.microsoft.com/office/powerpoint/2012/main" userId="利用促進　関根" providerId="None"/>
      </p:ext>
    </p:extLst>
  </p:cmAuthor>
  <p:cmAuthor id="39" name="DX室利用促進係　西田" initials="N" lastIdx="1" clrIdx="38">
    <p:extLst>
      <p:ext uri="{19B8F6BF-5375-455C-9EA6-DF929625EA0E}">
        <p15:presenceInfo xmlns:p15="http://schemas.microsoft.com/office/powerpoint/2012/main" userId="DX室利用促進係　西田" providerId="None"/>
      </p:ext>
    </p:extLst>
  </p:cmAuthor>
  <p:cmAuthor id="40" name="監評３" initials="N" lastIdx="7" clrIdx="39">
    <p:extLst>
      <p:ext uri="{19B8F6BF-5375-455C-9EA6-DF929625EA0E}">
        <p15:presenceInfo xmlns:p15="http://schemas.microsoft.com/office/powerpoint/2012/main" userId="監評３" providerId="None"/>
      </p:ext>
    </p:extLst>
  </p:cmAuthor>
  <p:cmAuthor id="41" name="個人課税課" initials="N" lastIdx="5" clrIdx="40">
    <p:extLst>
      <p:ext uri="{19B8F6BF-5375-455C-9EA6-DF929625EA0E}">
        <p15:presenceInfo xmlns:p15="http://schemas.microsoft.com/office/powerpoint/2012/main" userId="個人課税課" providerId="None"/>
      </p:ext>
    </p:extLst>
  </p:cmAuthor>
  <p:cmAuthor id="42" name="課総調３_坂本" initials="N" lastIdx="5" clrIdx="41">
    <p:extLst>
      <p:ext uri="{19B8F6BF-5375-455C-9EA6-DF929625EA0E}">
        <p15:presenceInfo xmlns:p15="http://schemas.microsoft.com/office/powerpoint/2012/main" userId="課総調３_坂本"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8000"/>
    <a:srgbClr val="00CC00"/>
    <a:srgbClr val="FFFCC7"/>
    <a:srgbClr val="6DA6D9"/>
    <a:srgbClr val="FF918B"/>
    <a:srgbClr val="FF837D"/>
    <a:srgbClr val="FF9C97"/>
    <a:srgbClr val="FFC8C5"/>
    <a:srgbClr val="0070C0"/>
    <a:srgbClr val="004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953" autoAdjust="0"/>
    <p:restoredTop sz="81884" autoAdjust="0"/>
  </p:normalViewPr>
  <p:slideViewPr>
    <p:cSldViewPr snapToGrid="0">
      <p:cViewPr varScale="1">
        <p:scale>
          <a:sx n="56" d="100"/>
          <a:sy n="56" d="100"/>
        </p:scale>
        <p:origin x="486" y="60"/>
      </p:cViewPr>
      <p:guideLst>
        <p:guide orient="horz" pos="2115"/>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5" d="100"/>
        <a:sy n="125" d="100"/>
      </p:scale>
      <p:origin x="0" y="0"/>
    </p:cViewPr>
  </p:sorterViewPr>
  <p:notesViewPr>
    <p:cSldViewPr snapToGrid="0">
      <p:cViewPr varScale="1">
        <p:scale>
          <a:sx n="50" d="100"/>
          <a:sy n="50" d="100"/>
        </p:scale>
        <p:origin x="2928" y="66"/>
      </p:cViewPr>
      <p:guideLst>
        <p:guide orient="horz" pos="3120"/>
        <p:guide pos="2133"/>
        <p:guide orient="horz" pos="437"/>
        <p:guide pos="3715"/>
        <p:guide pos="570"/>
        <p:guide orient="horz" pos="2804"/>
        <p:guide orient="horz" pos="2987"/>
      </p:guideLst>
    </p:cSldViewPr>
  </p:notes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presProps" Target="pres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viewProps" Target="viewProp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notesMaster" Target="notesMasters/notesMaster1.xml"/><Relationship Id="rId125"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handoutMaster" Target="handoutMasters/handoutMaster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88324873096447E-2"/>
          <c:y val="8.0952380952380901E-2"/>
          <c:w val="0.89340101522842597"/>
          <c:h val="0.78095238095238095"/>
        </c:manualLayout>
      </c:layout>
      <c:barChart>
        <c:barDir val="col"/>
        <c:grouping val="clustered"/>
        <c:varyColors val="0"/>
        <c:ser>
          <c:idx val="0"/>
          <c:order val="0"/>
          <c:tx>
            <c:strRef>
              <c:f>Sheet1!$D$36</c:f>
              <c:strCache>
                <c:ptCount val="1"/>
                <c:pt idx="0">
                  <c:v>着手件数</c:v>
                </c:pt>
              </c:strCache>
            </c:strRef>
          </c:tx>
          <c:spPr>
            <a:solidFill>
              <a:srgbClr val="FFCC00"/>
            </a:solidFill>
            <a:ln w="37322">
              <a:noFill/>
            </a:ln>
          </c:spPr>
          <c:invertIfNegative val="0"/>
          <c:dLbls>
            <c:dLbl>
              <c:idx val="0"/>
              <c:layout>
                <c:manualLayout>
                  <c:x val="-5.8408376343718421E-3"/>
                  <c:y val="6.5816544931970268E-3"/>
                </c:manualLayout>
              </c:layout>
              <c:tx>
                <c:rich>
                  <a:bodyPr wrap="square" lIns="38100" tIns="19050" rIns="38100" bIns="19050" anchor="ctr">
                    <a:spAutoFit/>
                  </a:bodyPr>
                  <a:lstStyle/>
                  <a:p>
                    <a:pPr>
                      <a:defRPr sz="1200">
                        <a:latin typeface="メイリオ" panose="020B0604030504040204" pitchFamily="50" charset="-128"/>
                        <a:ea typeface="メイリオ" panose="020B0604030504040204" pitchFamily="50" charset="-128"/>
                      </a:defRPr>
                    </a:pPr>
                    <a:fld id="{DC92655D-3A24-4C25-9A9C-8D24D912812C}" type="CELLRANGE">
                      <a:rPr lang="en-US" altLang="ja-JP"/>
                      <a:pPr>
                        <a:defRPr sz="1200">
                          <a:latin typeface="メイリオ" panose="020B0604030504040204" pitchFamily="50" charset="-128"/>
                          <a:ea typeface="メイリオ" panose="020B0604030504040204" pitchFamily="50" charset="-128"/>
                        </a:defRPr>
                      </a:pPr>
                      <a:t>[CELLRANGE]</a:t>
                    </a:fld>
                    <a:endParaRPr lang="ja-JP" altLang="en-US"/>
                  </a:p>
                </c:rich>
              </c:tx>
              <c:spPr>
                <a:noFill/>
                <a:ln w="37322">
                  <a:noFill/>
                </a:ln>
              </c:spPr>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2D18-4487-ADE7-76E915EDB896}"/>
                </c:ext>
              </c:extLst>
            </c:dLbl>
            <c:dLbl>
              <c:idx val="1"/>
              <c:layout>
                <c:manualLayout>
                  <c:x val="-5.8408376343718421E-3"/>
                  <c:y val="1.974496347959117E-2"/>
                </c:manualLayout>
              </c:layout>
              <c:tx>
                <c:rich>
                  <a:bodyPr wrap="square" lIns="38100" tIns="19050" rIns="38100" bIns="19050" anchor="ctr">
                    <a:spAutoFit/>
                  </a:bodyPr>
                  <a:lstStyle/>
                  <a:p>
                    <a:pPr>
                      <a:defRPr sz="1200">
                        <a:latin typeface="メイリオ" panose="020B0604030504040204" pitchFamily="50" charset="-128"/>
                        <a:ea typeface="メイリオ" panose="020B0604030504040204" pitchFamily="50" charset="-128"/>
                      </a:defRPr>
                    </a:pPr>
                    <a:fld id="{53705DED-DDEA-4369-87B5-6F444A664CF3}" type="CELLRANGE">
                      <a:rPr lang="en-US" altLang="ja-JP"/>
                      <a:pPr>
                        <a:defRPr sz="1200">
                          <a:latin typeface="メイリオ" panose="020B0604030504040204" pitchFamily="50" charset="-128"/>
                          <a:ea typeface="メイリオ" panose="020B0604030504040204" pitchFamily="50" charset="-128"/>
                        </a:defRPr>
                      </a:pPr>
                      <a:t>[CELLRANGE]</a:t>
                    </a:fld>
                    <a:endParaRPr lang="ja-JP" altLang="en-US"/>
                  </a:p>
                </c:rich>
              </c:tx>
              <c:spPr>
                <a:noFill/>
                <a:ln w="37322">
                  <a:noFill/>
                </a:ln>
              </c:spPr>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2D18-4487-ADE7-76E915EDB896}"/>
                </c:ext>
              </c:extLst>
            </c:dLbl>
            <c:dLbl>
              <c:idx val="2"/>
              <c:layout>
                <c:manualLayout>
                  <c:x val="-1.9469458781240189E-3"/>
                  <c:y val="1.974496347959117E-2"/>
                </c:manualLayout>
              </c:layout>
              <c:tx>
                <c:rich>
                  <a:bodyPr wrap="square" lIns="38100" tIns="19050" rIns="38100" bIns="19050" anchor="ctr">
                    <a:spAutoFit/>
                  </a:bodyPr>
                  <a:lstStyle/>
                  <a:p>
                    <a:pPr>
                      <a:defRPr sz="1200">
                        <a:latin typeface="メイリオ" panose="020B0604030504040204" pitchFamily="50" charset="-128"/>
                        <a:ea typeface="メイリオ" panose="020B0604030504040204" pitchFamily="50" charset="-128"/>
                      </a:defRPr>
                    </a:pPr>
                    <a:fld id="{263E6747-DD52-4A01-96F8-6A25DB354E4E}" type="CELLRANGE">
                      <a:rPr lang="en-US" altLang="ja-JP"/>
                      <a:pPr>
                        <a:defRPr sz="1200">
                          <a:latin typeface="メイリオ" panose="020B0604030504040204" pitchFamily="50" charset="-128"/>
                          <a:ea typeface="メイリオ" panose="020B0604030504040204" pitchFamily="50" charset="-128"/>
                        </a:defRPr>
                      </a:pPr>
                      <a:t>[CELLRANGE]</a:t>
                    </a:fld>
                    <a:endParaRPr lang="ja-JP" altLang="en-US"/>
                  </a:p>
                </c:rich>
              </c:tx>
              <c:spPr>
                <a:noFill/>
                <a:ln w="37322">
                  <a:noFill/>
                </a:ln>
              </c:spPr>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2D18-4487-ADE7-76E915EDB896}"/>
                </c:ext>
              </c:extLst>
            </c:dLbl>
            <c:dLbl>
              <c:idx val="3"/>
              <c:layout>
                <c:manualLayout>
                  <c:x val="-1.4277438172058176E-16"/>
                  <c:y val="2.3035790726189758E-2"/>
                </c:manualLayout>
              </c:layout>
              <c:tx>
                <c:rich>
                  <a:bodyPr wrap="square" lIns="38100" tIns="19050" rIns="38100" bIns="19050" anchor="ctr">
                    <a:spAutoFit/>
                  </a:bodyPr>
                  <a:lstStyle/>
                  <a:p>
                    <a:pPr>
                      <a:defRPr sz="1200">
                        <a:latin typeface="メイリオ" panose="020B0604030504040204" pitchFamily="50" charset="-128"/>
                        <a:ea typeface="メイリオ" panose="020B0604030504040204" pitchFamily="50" charset="-128"/>
                      </a:defRPr>
                    </a:pPr>
                    <a:fld id="{9A7A75C5-5F0E-428A-932D-4429B7DB8563}" type="CELLRANGE">
                      <a:rPr lang="en-US" altLang="ja-JP"/>
                      <a:pPr>
                        <a:defRPr sz="1200">
                          <a:latin typeface="メイリオ" panose="020B0604030504040204" pitchFamily="50" charset="-128"/>
                          <a:ea typeface="メイリオ" panose="020B0604030504040204" pitchFamily="50" charset="-128"/>
                        </a:defRPr>
                      </a:pPr>
                      <a:t>[CELLRANGE]</a:t>
                    </a:fld>
                    <a:endParaRPr lang="ja-JP" altLang="en-US"/>
                  </a:p>
                </c:rich>
              </c:tx>
              <c:spPr>
                <a:noFill/>
                <a:ln w="37322">
                  <a:noFill/>
                </a:ln>
              </c:spPr>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4572-4523-8DE7-284CED58B063}"/>
                </c:ext>
              </c:extLst>
            </c:dLbl>
            <c:dLbl>
              <c:idx val="4"/>
              <c:layout>
                <c:manualLayout>
                  <c:x val="-1.9469458781240902E-3"/>
                  <c:y val="1.3163308986394114E-2"/>
                </c:manualLayout>
              </c:layout>
              <c:tx>
                <c:rich>
                  <a:bodyPr wrap="square" lIns="38100" tIns="19050" rIns="38100" bIns="19050" anchor="ctr">
                    <a:spAutoFit/>
                  </a:bodyPr>
                  <a:lstStyle/>
                  <a:p>
                    <a:pPr>
                      <a:defRPr sz="1200">
                        <a:latin typeface="メイリオ" panose="020B0604030504040204" pitchFamily="50" charset="-128"/>
                        <a:ea typeface="メイリオ" panose="020B0604030504040204" pitchFamily="50" charset="-128"/>
                      </a:defRPr>
                    </a:pPr>
                    <a:fld id="{9382E6BB-3F35-4A94-9C09-5135BAE52190}" type="CELLRANGE">
                      <a:rPr lang="en-US" altLang="ja-JP"/>
                      <a:pPr>
                        <a:defRPr sz="1200">
                          <a:latin typeface="メイリオ" panose="020B0604030504040204" pitchFamily="50" charset="-128"/>
                          <a:ea typeface="メイリオ" panose="020B0604030504040204" pitchFamily="50" charset="-128"/>
                        </a:defRPr>
                      </a:pPr>
                      <a:t>[CELLRANGE]</a:t>
                    </a:fld>
                    <a:endParaRPr lang="ja-JP" altLang="en-US"/>
                  </a:p>
                </c:rich>
              </c:tx>
              <c:spPr>
                <a:noFill/>
                <a:ln w="37322">
                  <a:noFill/>
                </a:ln>
              </c:spPr>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2D18-4487-ADE7-76E915EDB896}"/>
                </c:ext>
              </c:extLst>
            </c:dLbl>
            <c:spPr>
              <a:noFill/>
              <a:ln w="37322">
                <a:noFill/>
              </a:ln>
            </c:spPr>
            <c:txPr>
              <a:bodyPr wrap="square" lIns="38100" tIns="19050" rIns="38100" bIns="19050" anchor="ctr">
                <a:spAutoFit/>
              </a:bodyPr>
              <a:lstStyle/>
              <a:p>
                <a:pPr>
                  <a:defRPr sz="1200"/>
                </a:pPr>
                <a:endParaRPr lang="ja-JP"/>
              </a:p>
            </c:txPr>
            <c:dLblPos val="out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Sheet1!$C$39:$C$43</c:f>
              <c:strCache>
                <c:ptCount val="5"/>
                <c:pt idx="0">
                  <c:v>元</c:v>
                </c:pt>
                <c:pt idx="1">
                  <c:v>2</c:v>
                </c:pt>
                <c:pt idx="2">
                  <c:v>3</c:v>
                </c:pt>
                <c:pt idx="3">
                  <c:v>4</c:v>
                </c:pt>
                <c:pt idx="4">
                  <c:v>5</c:v>
                </c:pt>
              </c:strCache>
            </c:strRef>
          </c:cat>
          <c:val>
            <c:numRef>
              <c:f>Sheet1!$D$39:$D$43</c:f>
              <c:numCache>
                <c:formatCode>General</c:formatCode>
                <c:ptCount val="5"/>
                <c:pt idx="0">
                  <c:v>150</c:v>
                </c:pt>
                <c:pt idx="1">
                  <c:v>111</c:v>
                </c:pt>
                <c:pt idx="2">
                  <c:v>116</c:v>
                </c:pt>
                <c:pt idx="3">
                  <c:v>145</c:v>
                </c:pt>
                <c:pt idx="4">
                  <c:v>154</c:v>
                </c:pt>
              </c:numCache>
            </c:numRef>
          </c:val>
          <c:extLst>
            <c:ext xmlns:c15="http://schemas.microsoft.com/office/drawing/2012/chart" uri="{02D57815-91ED-43cb-92C2-25804820EDAC}">
              <c15:datalabelsRange>
                <c15:f>Sheet1!$D$39:$D$43</c15:f>
                <c15:dlblRangeCache>
                  <c:ptCount val="5"/>
                  <c:pt idx="0">
                    <c:v>150</c:v>
                  </c:pt>
                  <c:pt idx="1">
                    <c:v>111</c:v>
                  </c:pt>
                  <c:pt idx="2">
                    <c:v>116</c:v>
                  </c:pt>
                  <c:pt idx="3">
                    <c:v>145</c:v>
                  </c:pt>
                  <c:pt idx="4">
                    <c:v>154</c:v>
                  </c:pt>
                </c15:dlblRangeCache>
              </c15:datalabelsRange>
            </c:ext>
            <c:ext xmlns:c16="http://schemas.microsoft.com/office/drawing/2014/chart" uri="{C3380CC4-5D6E-409C-BE32-E72D297353CC}">
              <c16:uniqueId val="{00000005-F4FD-4B25-957F-C22D34E9CC1E}"/>
            </c:ext>
          </c:extLst>
        </c:ser>
        <c:ser>
          <c:idx val="1"/>
          <c:order val="1"/>
          <c:tx>
            <c:strRef>
              <c:f>Sheet1!$E$36</c:f>
              <c:strCache>
                <c:ptCount val="1"/>
                <c:pt idx="0">
                  <c:v>処理件数</c:v>
                </c:pt>
              </c:strCache>
            </c:strRef>
          </c:tx>
          <c:spPr>
            <a:solidFill>
              <a:srgbClr val="339966"/>
            </a:solidFill>
            <a:ln w="37322">
              <a:noFill/>
            </a:ln>
          </c:spPr>
          <c:invertIfNegative val="0"/>
          <c:dLbls>
            <c:dLbl>
              <c:idx val="0"/>
              <c:layout>
                <c:manualLayout>
                  <c:x val="-1.784679771507272E-17"/>
                  <c:y val="2.9617445219386727E-2"/>
                </c:manualLayout>
              </c:layout>
              <c:tx>
                <c:rich>
                  <a:bodyPr/>
                  <a:lstStyle/>
                  <a:p>
                    <a:fld id="{C29447CA-A785-4EF8-A21A-17C7AE0BE0D5}" type="CELLRANGE">
                      <a:rPr lang="en-US" altLang="ja-JP" dirty="0"/>
                      <a:pPr/>
                      <a:t>[CELLRANGE]</a:t>
                    </a:fld>
                    <a:endParaRPr lang="ja-JP" altLang="en-US"/>
                  </a:p>
                </c:rich>
              </c:tx>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F4FD-4B25-957F-C22D34E9CC1E}"/>
                </c:ext>
              </c:extLst>
            </c:dLbl>
            <c:dLbl>
              <c:idx val="1"/>
              <c:layout>
                <c:manualLayout>
                  <c:x val="-1.9469458781240189E-3"/>
                  <c:y val="3.2908272465985286E-3"/>
                </c:manualLayout>
              </c:layout>
              <c:tx>
                <c:rich>
                  <a:bodyPr wrap="square" lIns="38100" tIns="19050" rIns="38100" bIns="19050" anchor="ctr">
                    <a:spAutoFit/>
                  </a:bodyPr>
                  <a:lstStyle/>
                  <a:p>
                    <a:pPr>
                      <a:defRPr sz="1200">
                        <a:latin typeface="メイリオ" panose="020B0604030504040204" pitchFamily="50" charset="-128"/>
                        <a:ea typeface="メイリオ" panose="020B0604030504040204" pitchFamily="50" charset="-128"/>
                      </a:defRPr>
                    </a:pPr>
                    <a:fld id="{05B0FD35-1BB5-4576-9318-A7E8819B6311}" type="CELLRANGE">
                      <a:rPr lang="en-US" altLang="ja-JP"/>
                      <a:pPr>
                        <a:defRPr sz="1200">
                          <a:latin typeface="メイリオ" panose="020B0604030504040204" pitchFamily="50" charset="-128"/>
                          <a:ea typeface="メイリオ" panose="020B0604030504040204" pitchFamily="50" charset="-128"/>
                        </a:defRPr>
                      </a:pPr>
                      <a:t>[CELLRANGE]</a:t>
                    </a:fld>
                    <a:endParaRPr lang="ja-JP" altLang="en-US"/>
                  </a:p>
                </c:rich>
              </c:tx>
              <c:spPr>
                <a:noFill/>
                <a:ln w="37322">
                  <a:noFill/>
                </a:ln>
              </c:spPr>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2D18-4487-ADE7-76E915EDB896}"/>
                </c:ext>
              </c:extLst>
            </c:dLbl>
            <c:dLbl>
              <c:idx val="2"/>
              <c:layout>
                <c:manualLayout>
                  <c:x val="-7.138719086029088E-17"/>
                  <c:y val="6.5816544931970571E-3"/>
                </c:manualLayout>
              </c:layout>
              <c:tx>
                <c:rich>
                  <a:bodyPr wrap="square" lIns="38100" tIns="19050" rIns="38100" bIns="19050" anchor="ctr">
                    <a:spAutoFit/>
                  </a:bodyPr>
                  <a:lstStyle/>
                  <a:p>
                    <a:pPr>
                      <a:defRPr sz="1200">
                        <a:latin typeface="メイリオ" panose="020B0604030504040204" pitchFamily="50" charset="-128"/>
                        <a:ea typeface="メイリオ" panose="020B0604030504040204" pitchFamily="50" charset="-128"/>
                      </a:defRPr>
                    </a:pPr>
                    <a:fld id="{AF25A4FE-D0AB-44C5-8616-4CCC65F68C62}" type="CELLRANGE">
                      <a:rPr lang="en-US" altLang="ja-JP"/>
                      <a:pPr>
                        <a:defRPr sz="1200">
                          <a:latin typeface="メイリオ" panose="020B0604030504040204" pitchFamily="50" charset="-128"/>
                          <a:ea typeface="メイリオ" panose="020B0604030504040204" pitchFamily="50" charset="-128"/>
                        </a:defRPr>
                      </a:pPr>
                      <a:t>[CELLRANGE]</a:t>
                    </a:fld>
                    <a:endParaRPr lang="ja-JP" altLang="en-US"/>
                  </a:p>
                </c:rich>
              </c:tx>
              <c:spPr>
                <a:noFill/>
                <a:ln w="37322">
                  <a:noFill/>
                </a:ln>
              </c:spPr>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2D18-4487-ADE7-76E915EDB896}"/>
                </c:ext>
              </c:extLst>
            </c:dLbl>
            <c:dLbl>
              <c:idx val="3"/>
              <c:layout>
                <c:manualLayout>
                  <c:x val="3.8938917562478951E-3"/>
                  <c:y val="1.974496347959117E-2"/>
                </c:manualLayout>
              </c:layout>
              <c:tx>
                <c:rich>
                  <a:bodyPr wrap="square" lIns="38100" tIns="19050" rIns="38100" bIns="19050" anchor="ctr">
                    <a:spAutoFit/>
                  </a:bodyPr>
                  <a:lstStyle/>
                  <a:p>
                    <a:pPr>
                      <a:defRPr sz="1200">
                        <a:latin typeface="メイリオ" panose="020B0604030504040204" pitchFamily="50" charset="-128"/>
                        <a:ea typeface="メイリオ" panose="020B0604030504040204" pitchFamily="50" charset="-128"/>
                      </a:defRPr>
                    </a:pPr>
                    <a:fld id="{AA66554C-7926-456E-AEF3-4604671F6D4F}" type="CELLRANGE">
                      <a:rPr lang="en-US" altLang="ja-JP"/>
                      <a:pPr>
                        <a:defRPr sz="1200">
                          <a:latin typeface="メイリオ" panose="020B0604030504040204" pitchFamily="50" charset="-128"/>
                          <a:ea typeface="メイリオ" panose="020B0604030504040204" pitchFamily="50" charset="-128"/>
                        </a:defRPr>
                      </a:pPr>
                      <a:t>[CELLRANGE]</a:t>
                    </a:fld>
                    <a:endParaRPr lang="ja-JP" altLang="en-US"/>
                  </a:p>
                </c:rich>
              </c:tx>
              <c:spPr>
                <a:noFill/>
                <a:ln w="37322">
                  <a:noFill/>
                </a:ln>
              </c:spPr>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4572-4523-8DE7-284CED58B063}"/>
                </c:ext>
              </c:extLst>
            </c:dLbl>
            <c:dLbl>
              <c:idx val="4"/>
              <c:layout>
                <c:manualLayout>
                  <c:x val="1.9469458781239475E-3"/>
                  <c:y val="2.6326617972788166E-2"/>
                </c:manualLayout>
              </c:layout>
              <c:tx>
                <c:rich>
                  <a:bodyPr wrap="square" lIns="38100" tIns="19050" rIns="38100" bIns="19050" anchor="ctr">
                    <a:spAutoFit/>
                  </a:bodyPr>
                  <a:lstStyle/>
                  <a:p>
                    <a:pPr>
                      <a:defRPr sz="1200">
                        <a:latin typeface="メイリオ" panose="020B0604030504040204" pitchFamily="50" charset="-128"/>
                        <a:ea typeface="メイリオ" panose="020B0604030504040204" pitchFamily="50" charset="-128"/>
                      </a:defRPr>
                    </a:pPr>
                    <a:fld id="{F5F20E37-669F-4B8B-96DE-7033174E56B6}" type="CELLRANGE">
                      <a:rPr lang="en-US" altLang="ja-JP"/>
                      <a:pPr>
                        <a:defRPr sz="1200">
                          <a:latin typeface="メイリオ" panose="020B0604030504040204" pitchFamily="50" charset="-128"/>
                          <a:ea typeface="メイリオ" panose="020B0604030504040204" pitchFamily="50" charset="-128"/>
                        </a:defRPr>
                      </a:pPr>
                      <a:t>[CELLRANGE]</a:t>
                    </a:fld>
                    <a:endParaRPr lang="ja-JP" altLang="en-US"/>
                  </a:p>
                </c:rich>
              </c:tx>
              <c:spPr>
                <a:noFill/>
                <a:ln w="37322">
                  <a:noFill/>
                </a:ln>
              </c:spPr>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2D18-4487-ADE7-76E915EDB896}"/>
                </c:ext>
              </c:extLst>
            </c:dLbl>
            <c:spPr>
              <a:noFill/>
              <a:ln w="37322">
                <a:noFill/>
              </a:ln>
            </c:spPr>
            <c:txPr>
              <a:bodyPr wrap="square" lIns="38100" tIns="19050" rIns="38100" bIns="19050" anchor="ctr">
                <a:spAutoFit/>
              </a:bodyPr>
              <a:lstStyle/>
              <a:p>
                <a:pPr>
                  <a:defRPr sz="1200"/>
                </a:pPr>
                <a:endParaRPr lang="ja-JP"/>
              </a:p>
            </c:txPr>
            <c:dLblPos val="out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Sheet1!$C$39:$C$43</c:f>
              <c:strCache>
                <c:ptCount val="5"/>
                <c:pt idx="0">
                  <c:v>元</c:v>
                </c:pt>
                <c:pt idx="1">
                  <c:v>2</c:v>
                </c:pt>
                <c:pt idx="2">
                  <c:v>3</c:v>
                </c:pt>
                <c:pt idx="3">
                  <c:v>4</c:v>
                </c:pt>
                <c:pt idx="4">
                  <c:v>5</c:v>
                </c:pt>
              </c:strCache>
            </c:strRef>
          </c:cat>
          <c:val>
            <c:numRef>
              <c:f>Sheet1!$E$39:$E$43</c:f>
              <c:numCache>
                <c:formatCode>General</c:formatCode>
                <c:ptCount val="5"/>
                <c:pt idx="0">
                  <c:v>165</c:v>
                </c:pt>
                <c:pt idx="1">
                  <c:v>113</c:v>
                </c:pt>
                <c:pt idx="2">
                  <c:v>103</c:v>
                </c:pt>
                <c:pt idx="3">
                  <c:v>139</c:v>
                </c:pt>
                <c:pt idx="4">
                  <c:v>151</c:v>
                </c:pt>
              </c:numCache>
            </c:numRef>
          </c:val>
          <c:extLst>
            <c:ext xmlns:c15="http://schemas.microsoft.com/office/drawing/2012/chart" uri="{02D57815-91ED-43cb-92C2-25804820EDAC}">
              <c15:datalabelsRange>
                <c15:f>Sheet1!$E$39:$E$43</c15:f>
                <c15:dlblRangeCache>
                  <c:ptCount val="5"/>
                  <c:pt idx="0">
                    <c:v>165</c:v>
                  </c:pt>
                  <c:pt idx="1">
                    <c:v>113</c:v>
                  </c:pt>
                  <c:pt idx="2">
                    <c:v>103</c:v>
                  </c:pt>
                  <c:pt idx="3">
                    <c:v>139</c:v>
                  </c:pt>
                  <c:pt idx="4">
                    <c:v>151</c:v>
                  </c:pt>
                </c15:dlblRangeCache>
              </c15:datalabelsRange>
            </c:ext>
            <c:ext xmlns:c16="http://schemas.microsoft.com/office/drawing/2014/chart" uri="{C3380CC4-5D6E-409C-BE32-E72D297353CC}">
              <c16:uniqueId val="{0000000B-F4FD-4B25-957F-C22D34E9CC1E}"/>
            </c:ext>
          </c:extLst>
        </c:ser>
        <c:ser>
          <c:idx val="2"/>
          <c:order val="2"/>
          <c:tx>
            <c:strRef>
              <c:f>Sheet1!$F$36</c:f>
              <c:strCache>
                <c:ptCount val="1"/>
                <c:pt idx="0">
                  <c:v>告発件数</c:v>
                </c:pt>
              </c:strCache>
            </c:strRef>
          </c:tx>
          <c:spPr>
            <a:solidFill>
              <a:srgbClr val="99CC00"/>
            </a:solidFill>
            <a:ln w="37322">
              <a:noFill/>
            </a:ln>
          </c:spPr>
          <c:invertIfNegative val="0"/>
          <c:dLbls>
            <c:dLbl>
              <c:idx val="0"/>
              <c:layout>
                <c:manualLayout>
                  <c:x val="7.7877835124957545E-3"/>
                  <c:y val="2.9617445219386754E-2"/>
                </c:manualLayout>
              </c:layout>
              <c:tx>
                <c:rich>
                  <a:bodyPr/>
                  <a:lstStyle/>
                  <a:p>
                    <a:fld id="{6D1692CA-6E5C-4566-8369-158E80B96910}" type="CELLRANGE">
                      <a:rPr lang="en-US" altLang="ja-JP"/>
                      <a:pPr/>
                      <a:t>[CELLRANGE]</a:t>
                    </a:fld>
                    <a:endParaRPr lang="ja-JP" altLang="en-US"/>
                  </a:p>
                </c:rich>
              </c:tx>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2D18-4487-ADE7-76E915EDB896}"/>
                </c:ext>
              </c:extLst>
            </c:dLbl>
            <c:dLbl>
              <c:idx val="1"/>
              <c:layout>
                <c:manualLayout>
                  <c:x val="1.9469458781238762E-3"/>
                  <c:y val="2.303579072618964E-2"/>
                </c:manualLayout>
              </c:layout>
              <c:tx>
                <c:rich>
                  <a:bodyPr/>
                  <a:lstStyle/>
                  <a:p>
                    <a:fld id="{D8218581-AC81-4405-8AF7-72476B957A5D}" type="CELLRANGE">
                      <a:rPr lang="en-US" altLang="ja-JP"/>
                      <a:pPr/>
                      <a:t>[CELLRANGE]</a:t>
                    </a:fld>
                    <a:endParaRPr lang="ja-JP" altLang="en-US"/>
                  </a:p>
                </c:rich>
              </c:tx>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4572-4523-8DE7-284CED58B063}"/>
                </c:ext>
              </c:extLst>
            </c:dLbl>
            <c:dLbl>
              <c:idx val="2"/>
              <c:layout>
                <c:manualLayout>
                  <c:x val="3.8938917562478235E-3"/>
                  <c:y val="2.3035790726189578E-2"/>
                </c:manualLayout>
              </c:layout>
              <c:tx>
                <c:rich>
                  <a:bodyPr/>
                  <a:lstStyle/>
                  <a:p>
                    <a:fld id="{3BEED21C-6890-4409-A685-4B804C75868F}" type="CELLRANGE">
                      <a:rPr lang="en-US" altLang="ja-JP"/>
                      <a:pPr/>
                      <a:t>[CELLRANGE]</a:t>
                    </a:fld>
                    <a:endParaRPr lang="ja-JP" altLang="en-US"/>
                  </a:p>
                </c:rich>
              </c:tx>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2D18-4487-ADE7-76E915EDB896}"/>
                </c:ext>
              </c:extLst>
            </c:dLbl>
            <c:dLbl>
              <c:idx val="3"/>
              <c:layout>
                <c:manualLayout>
                  <c:x val="0"/>
                  <c:y val="2.3035790726189699E-2"/>
                </c:manualLayout>
              </c:layout>
              <c:tx>
                <c:rich>
                  <a:bodyPr/>
                  <a:lstStyle/>
                  <a:p>
                    <a:fld id="{64DA2CF1-3D1C-4CAB-9E8C-76846004B87B}" type="CELLRANGE">
                      <a:rPr lang="en-US" altLang="ja-JP"/>
                      <a:pPr/>
                      <a:t>[CELLRANGE]</a:t>
                    </a:fld>
                    <a:endParaRPr lang="ja-JP" altLang="en-US"/>
                  </a:p>
                </c:rich>
              </c:tx>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2D18-4487-ADE7-76E915EDB896}"/>
                </c:ext>
              </c:extLst>
            </c:dLbl>
            <c:dLbl>
              <c:idx val="4"/>
              <c:layout>
                <c:manualLayout>
                  <c:x val="5.8408376343716999E-3"/>
                  <c:y val="2.9617445219386754E-2"/>
                </c:manualLayout>
              </c:layout>
              <c:tx>
                <c:rich>
                  <a:bodyPr/>
                  <a:lstStyle/>
                  <a:p>
                    <a:fld id="{B517A8A7-F323-4FE0-A23A-233EDFE66C9C}" type="CELLRANGE">
                      <a:rPr lang="en-US" altLang="ja-JP"/>
                      <a:pPr/>
                      <a:t>[CELLRANGE]</a:t>
                    </a:fld>
                    <a:endParaRPr lang="ja-JP" altLang="en-US"/>
                  </a:p>
                </c:rich>
              </c:tx>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2D18-4487-ADE7-76E915EDB896}"/>
                </c:ext>
              </c:extLst>
            </c:dLbl>
            <c:spPr>
              <a:noFill/>
              <a:ln w="37322">
                <a:noFill/>
              </a:ln>
            </c:spPr>
            <c:txPr>
              <a:bodyPr wrap="square" lIns="38100" tIns="19050" rIns="38100" bIns="19050" anchor="ctr">
                <a:spAutoFit/>
              </a:bodyPr>
              <a:lstStyle/>
              <a:p>
                <a:pPr>
                  <a:defRPr sz="1200">
                    <a:latin typeface="メイリオ" panose="020B0604030504040204" pitchFamily="50" charset="-128"/>
                    <a:ea typeface="メイリオ" panose="020B0604030504040204" pitchFamily="50" charset="-128"/>
                  </a:defRPr>
                </a:pPr>
                <a:endParaRPr lang="ja-JP"/>
              </a:p>
            </c:txPr>
            <c:dLblPos val="out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Sheet1!$C$39:$C$43</c:f>
              <c:strCache>
                <c:ptCount val="5"/>
                <c:pt idx="0">
                  <c:v>元</c:v>
                </c:pt>
                <c:pt idx="1">
                  <c:v>2</c:v>
                </c:pt>
                <c:pt idx="2">
                  <c:v>3</c:v>
                </c:pt>
                <c:pt idx="3">
                  <c:v>4</c:v>
                </c:pt>
                <c:pt idx="4">
                  <c:v>5</c:v>
                </c:pt>
              </c:strCache>
            </c:strRef>
          </c:cat>
          <c:val>
            <c:numRef>
              <c:f>Sheet1!$F$39:$F$43</c:f>
              <c:numCache>
                <c:formatCode>General</c:formatCode>
                <c:ptCount val="5"/>
                <c:pt idx="0">
                  <c:v>116</c:v>
                </c:pt>
                <c:pt idx="1">
                  <c:v>83</c:v>
                </c:pt>
                <c:pt idx="2">
                  <c:v>75</c:v>
                </c:pt>
                <c:pt idx="3">
                  <c:v>103</c:v>
                </c:pt>
                <c:pt idx="4">
                  <c:v>101</c:v>
                </c:pt>
              </c:numCache>
            </c:numRef>
          </c:val>
          <c:extLst>
            <c:ext xmlns:c15="http://schemas.microsoft.com/office/drawing/2012/chart" uri="{02D57815-91ED-43cb-92C2-25804820EDAC}">
              <c15:datalabelsRange>
                <c15:f>Sheet1!$F$39:$F$43</c15:f>
                <c15:dlblRangeCache>
                  <c:ptCount val="5"/>
                  <c:pt idx="0">
                    <c:v>116</c:v>
                  </c:pt>
                  <c:pt idx="1">
                    <c:v>83</c:v>
                  </c:pt>
                  <c:pt idx="2">
                    <c:v>75</c:v>
                  </c:pt>
                  <c:pt idx="3">
                    <c:v>103</c:v>
                  </c:pt>
                  <c:pt idx="4">
                    <c:v>101</c:v>
                  </c:pt>
                </c15:dlblRangeCache>
              </c15:datalabelsRange>
            </c:ext>
            <c:ext xmlns:c16="http://schemas.microsoft.com/office/drawing/2014/chart" uri="{C3380CC4-5D6E-409C-BE32-E72D297353CC}">
              <c16:uniqueId val="{0000000F-F4FD-4B25-957F-C22D34E9CC1E}"/>
            </c:ext>
          </c:extLst>
        </c:ser>
        <c:dLbls>
          <c:showLegendKey val="0"/>
          <c:showVal val="1"/>
          <c:showCatName val="0"/>
          <c:showSerName val="0"/>
          <c:showPercent val="0"/>
          <c:showBubbleSize val="0"/>
        </c:dLbls>
        <c:gapWidth val="150"/>
        <c:axId val="480397024"/>
        <c:axId val="417018432"/>
      </c:barChart>
      <c:catAx>
        <c:axId val="480397024"/>
        <c:scaling>
          <c:orientation val="minMax"/>
        </c:scaling>
        <c:delete val="0"/>
        <c:axPos val="b"/>
        <c:numFmt formatCode="General" sourceLinked="1"/>
        <c:majorTickMark val="cross"/>
        <c:minorTickMark val="none"/>
        <c:tickLblPos val="nextTo"/>
        <c:spPr>
          <a:ln w="4665">
            <a:solidFill>
              <a:srgbClr val="000000"/>
            </a:solidFill>
            <a:prstDash val="solid"/>
          </a:ln>
        </c:spPr>
        <c:txPr>
          <a:bodyPr rot="0" vert="horz"/>
          <a:lstStyle/>
          <a:p>
            <a:pPr>
              <a:defRPr sz="1200"/>
            </a:pPr>
            <a:endParaRPr lang="ja-JP"/>
          </a:p>
        </c:txPr>
        <c:crossAx val="417018432"/>
        <c:crosses val="autoZero"/>
        <c:auto val="1"/>
        <c:lblAlgn val="ctr"/>
        <c:lblOffset val="100"/>
        <c:tickLblSkip val="1"/>
        <c:tickMarkSkip val="1"/>
        <c:noMultiLvlLbl val="0"/>
      </c:catAx>
      <c:valAx>
        <c:axId val="417018432"/>
        <c:scaling>
          <c:orientation val="minMax"/>
          <c:max val="250"/>
        </c:scaling>
        <c:delete val="0"/>
        <c:axPos val="l"/>
        <c:majorGridlines>
          <c:spPr>
            <a:ln w="4665">
              <a:solidFill>
                <a:schemeClr val="bg1">
                  <a:lumMod val="75000"/>
                </a:schemeClr>
              </a:solidFill>
              <a:prstDash val="solid"/>
            </a:ln>
          </c:spPr>
        </c:majorGridlines>
        <c:numFmt formatCode="General" sourceLinked="1"/>
        <c:majorTickMark val="cross"/>
        <c:minorTickMark val="none"/>
        <c:tickLblPos val="nextTo"/>
        <c:spPr>
          <a:ln w="4665">
            <a:solidFill>
              <a:srgbClr val="000000"/>
            </a:solidFill>
            <a:prstDash val="solid"/>
          </a:ln>
        </c:spPr>
        <c:txPr>
          <a:bodyPr rot="0" vert="horz"/>
          <a:lstStyle/>
          <a:p>
            <a:pPr>
              <a:defRPr/>
            </a:pPr>
            <a:endParaRPr lang="ja-JP"/>
          </a:p>
        </c:txPr>
        <c:crossAx val="480397024"/>
        <c:crosses val="autoZero"/>
        <c:crossBetween val="between"/>
      </c:valAx>
      <c:spPr>
        <a:noFill/>
        <a:ln w="18661">
          <a:solidFill>
            <a:srgbClr val="808080"/>
          </a:solidFill>
          <a:prstDash val="solid"/>
        </a:ln>
      </c:spPr>
    </c:plotArea>
    <c:plotVisOnly val="1"/>
    <c:dispBlanksAs val="gap"/>
    <c:showDLblsOverMax val="0"/>
  </c:chart>
  <c:spPr>
    <a:noFill/>
    <a:ln>
      <a:noFill/>
    </a:ln>
  </c:spPr>
  <c:txPr>
    <a:bodyPr/>
    <a:lstStyle/>
    <a:p>
      <a:pPr>
        <a:defRPr sz="1400" b="0" i="0" u="none" strike="noStrike" baseline="0">
          <a:solidFill>
            <a:srgbClr val="000000"/>
          </a:solidFill>
          <a:latin typeface="メイリオ" panose="020B0604030504040204" pitchFamily="50" charset="-128"/>
          <a:ea typeface="メイリオ" panose="020B0604030504040204" pitchFamily="50" charset="-128"/>
          <a:cs typeface="メイリオ" panose="020B0604030504040204" pitchFamily="50" charset="-128"/>
        </a:defRPr>
      </a:pPr>
      <a:endParaRPr lang="ja-JP"/>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8850426715528482E-2"/>
          <c:y val="0.20779261614590447"/>
          <c:w val="0.95616438356164402"/>
          <c:h val="0.79220779220779203"/>
        </c:manualLayout>
      </c:layout>
      <c:lineChart>
        <c:grouping val="standard"/>
        <c:varyColors val="0"/>
        <c:ser>
          <c:idx val="0"/>
          <c:order val="0"/>
          <c:tx>
            <c:strRef>
              <c:f>Sheet1!$C$20</c:f>
              <c:strCache>
                <c:ptCount val="1"/>
                <c:pt idx="0">
                  <c:v>告発率</c:v>
                </c:pt>
              </c:strCache>
            </c:strRef>
          </c:tx>
          <c:spPr>
            <a:ln w="19050" cmpd="sng">
              <a:solidFill>
                <a:schemeClr val="tx1"/>
              </a:solidFill>
              <a:prstDash val="solid"/>
            </a:ln>
          </c:spPr>
          <c:marker>
            <c:symbol val="diamond"/>
            <c:size val="6"/>
            <c:spPr>
              <a:solidFill>
                <a:srgbClr val="63AAFE"/>
              </a:solidFill>
              <a:ln>
                <a:solidFill>
                  <a:schemeClr val="tx1"/>
                </a:solidFill>
                <a:prstDash val="solid"/>
              </a:ln>
            </c:spPr>
          </c:marker>
          <c:dLbls>
            <c:dLbl>
              <c:idx val="0"/>
              <c:layout>
                <c:manualLayout>
                  <c:x val="-8.1828934119084165E-2"/>
                  <c:y val="0.17920432894732963"/>
                </c:manualLayout>
              </c:layout>
              <c:tx>
                <c:rich>
                  <a:bodyPr lIns="0" rIns="0"/>
                  <a:lstStyle/>
                  <a:p>
                    <a:pPr>
                      <a:defRPr sz="1050" b="1" i="0" u="none" strike="noStrike" kern="1200" baseline="0">
                        <a:solidFill>
                          <a:srgbClr val="000000"/>
                        </a:solidFill>
                        <a:latin typeface="メイリオ" panose="020B0604030504040204" pitchFamily="50" charset="-128"/>
                        <a:ea typeface="メイリオ" panose="020B0604030504040204" pitchFamily="50" charset="-128"/>
                        <a:cs typeface="メイリオ" panose="020B0604030504040204" pitchFamily="50" charset="-128"/>
                      </a:defRPr>
                    </a:pPr>
                    <a:fld id="{488A80DA-460C-428A-9975-2650D5346CC8}" type="VALUE">
                      <a:rPr lang="en-US" altLang="ja-JP" sz="1050" b="1">
                        <a:latin typeface="メイリオ" panose="020B0604030504040204" pitchFamily="50" charset="-128"/>
                        <a:ea typeface="メイリオ" panose="020B0604030504040204" pitchFamily="50" charset="-128"/>
                        <a:cs typeface="メイリオ" panose="020B0604030504040204" pitchFamily="50" charset="-128"/>
                      </a:rPr>
                      <a:pPr>
                        <a:defRPr sz="1050" b="1" i="0" u="none" strike="noStrike" kern="1200" baseline="0">
                          <a:solidFill>
                            <a:srgbClr val="000000"/>
                          </a:solidFill>
                          <a:latin typeface="メイリオ" panose="020B0604030504040204" pitchFamily="50" charset="-128"/>
                          <a:ea typeface="メイリオ" panose="020B0604030504040204" pitchFamily="50" charset="-128"/>
                          <a:cs typeface="メイリオ" panose="020B0604030504040204" pitchFamily="50" charset="-128"/>
                        </a:defRPr>
                      </a:pPr>
                      <a:t>[値]</a:t>
                    </a:fld>
                    <a:endParaRPr lang="ja-JP" altLang="en-US"/>
                  </a:p>
                </c:rich>
              </c:tx>
              <c:numFmt formatCode="0.0%" sourceLinked="0"/>
              <c:spPr>
                <a:noFill/>
                <a:ln w="3129">
                  <a:noFill/>
                  <a:prstDash val="solid"/>
                </a:ln>
              </c:spPr>
              <c:dLblPos val="r"/>
              <c:showLegendKey val="0"/>
              <c:showVal val="0"/>
              <c:showCatName val="0"/>
              <c:showSerName val="0"/>
              <c:showPercent val="0"/>
              <c:showBubbleSize val="0"/>
              <c:extLst>
                <c:ext xmlns:c15="http://schemas.microsoft.com/office/drawing/2012/chart" uri="{CE6537A1-D6FC-4f65-9D91-7224C49458BB}">
                  <c15:layout>
                    <c:manualLayout>
                      <c:w val="8.3993628154971189E-2"/>
                      <c:h val="0.24604809654458645"/>
                    </c:manualLayout>
                  </c15:layout>
                  <c15:dlblFieldTable/>
                  <c15:showDataLabelsRange val="1"/>
                </c:ext>
                <c:ext xmlns:c16="http://schemas.microsoft.com/office/drawing/2014/chart" uri="{C3380CC4-5D6E-409C-BE32-E72D297353CC}">
                  <c16:uniqueId val="{00000000-C207-49B7-9836-6E6E846B1C31}"/>
                </c:ext>
              </c:extLst>
            </c:dLbl>
            <c:dLbl>
              <c:idx val="1"/>
              <c:layout>
                <c:manualLayout>
                  <c:x val="-5.6671701414681697E-2"/>
                  <c:y val="-0.17293926444448157"/>
                </c:manualLayout>
              </c:layout>
              <c:tx>
                <c:rich>
                  <a:bodyPr lIns="0" rIns="0"/>
                  <a:lstStyle/>
                  <a:p>
                    <a:pPr>
                      <a:defRPr sz="1050" b="1" i="0" u="none" strike="noStrike" kern="1200" baseline="0">
                        <a:solidFill>
                          <a:srgbClr val="000000"/>
                        </a:solidFill>
                        <a:latin typeface="メイリオ" panose="020B0604030504040204" pitchFamily="50" charset="-128"/>
                        <a:ea typeface="メイリオ" panose="020B0604030504040204" pitchFamily="50" charset="-128"/>
                        <a:cs typeface="メイリオ" panose="020B0604030504040204" pitchFamily="50" charset="-128"/>
                      </a:defRPr>
                    </a:pPr>
                    <a:fld id="{0721A25F-C80E-4F00-9841-9DBD0984FB0E}" type="VALUE">
                      <a:rPr lang="en-US" altLang="ja-JP" sz="1050" b="1">
                        <a:latin typeface="メイリオ" panose="020B0604030504040204" pitchFamily="50" charset="-128"/>
                        <a:ea typeface="メイリオ" panose="020B0604030504040204" pitchFamily="50" charset="-128"/>
                        <a:cs typeface="メイリオ" panose="020B0604030504040204" pitchFamily="50" charset="-128"/>
                      </a:rPr>
                      <a:pPr>
                        <a:defRPr sz="1050" b="1" i="0" u="none" strike="noStrike" kern="1200" baseline="0">
                          <a:solidFill>
                            <a:srgbClr val="000000"/>
                          </a:solidFill>
                          <a:latin typeface="メイリオ" panose="020B0604030504040204" pitchFamily="50" charset="-128"/>
                          <a:ea typeface="メイリオ" panose="020B0604030504040204" pitchFamily="50" charset="-128"/>
                          <a:cs typeface="メイリオ" panose="020B0604030504040204" pitchFamily="50" charset="-128"/>
                        </a:defRPr>
                      </a:pPr>
                      <a:t>[値]</a:t>
                    </a:fld>
                    <a:endParaRPr lang="ja-JP" altLang="en-US"/>
                  </a:p>
                </c:rich>
              </c:tx>
              <c:numFmt formatCode="0.0%" sourceLinked="0"/>
              <c:spPr>
                <a:noFill/>
                <a:ln w="3129">
                  <a:noFill/>
                  <a:prstDash val="solid"/>
                </a:ln>
              </c:spPr>
              <c:dLblPos val="r"/>
              <c:showLegendKey val="0"/>
              <c:showVal val="0"/>
              <c:showCatName val="0"/>
              <c:showSerName val="0"/>
              <c:showPercent val="0"/>
              <c:showBubbleSize val="0"/>
              <c:extLst>
                <c:ext xmlns:c15="http://schemas.microsoft.com/office/drawing/2012/chart" uri="{CE6537A1-D6FC-4f65-9D91-7224C49458BB}">
                  <c15:layout>
                    <c:manualLayout>
                      <c:w val="8.3993628154971189E-2"/>
                      <c:h val="0.24604809654458645"/>
                    </c:manualLayout>
                  </c15:layout>
                  <c15:dlblFieldTable/>
                  <c15:showDataLabelsRange val="1"/>
                </c:ext>
                <c:ext xmlns:c16="http://schemas.microsoft.com/office/drawing/2014/chart" uri="{C3380CC4-5D6E-409C-BE32-E72D297353CC}">
                  <c16:uniqueId val="{00000001-7061-415C-86B1-C36A61E30FDC}"/>
                </c:ext>
              </c:extLst>
            </c:dLbl>
            <c:dLbl>
              <c:idx val="2"/>
              <c:layout>
                <c:manualLayout>
                  <c:x val="-5.6671701414681655E-2"/>
                  <c:y val="-0.18541829819388095"/>
                </c:manualLayout>
              </c:layout>
              <c:tx>
                <c:rich>
                  <a:bodyPr lIns="0" rIns="0"/>
                  <a:lstStyle/>
                  <a:p>
                    <a:pPr>
                      <a:defRPr sz="1050" b="1" i="0" u="none" strike="noStrike" kern="1200" baseline="0">
                        <a:solidFill>
                          <a:srgbClr val="000000"/>
                        </a:solidFill>
                        <a:latin typeface="メイリオ" panose="020B0604030504040204" pitchFamily="50" charset="-128"/>
                        <a:ea typeface="メイリオ" panose="020B0604030504040204" pitchFamily="50" charset="-128"/>
                        <a:cs typeface="メイリオ" panose="020B0604030504040204" pitchFamily="50" charset="-128"/>
                      </a:defRPr>
                    </a:pPr>
                    <a:fld id="{44459B86-C06D-4204-BA3E-707CB6579D50}" type="VALUE">
                      <a:rPr lang="en-US" altLang="ja-JP" sz="1050" b="1">
                        <a:latin typeface="メイリオ" panose="020B0604030504040204" pitchFamily="50" charset="-128"/>
                        <a:ea typeface="メイリオ" panose="020B0604030504040204" pitchFamily="50" charset="-128"/>
                        <a:cs typeface="メイリオ" panose="020B0604030504040204" pitchFamily="50" charset="-128"/>
                      </a:rPr>
                      <a:pPr>
                        <a:defRPr sz="1050" b="1" i="0" u="none" strike="noStrike" kern="1200" baseline="0">
                          <a:solidFill>
                            <a:srgbClr val="000000"/>
                          </a:solidFill>
                          <a:latin typeface="メイリオ" panose="020B0604030504040204" pitchFamily="50" charset="-128"/>
                          <a:ea typeface="メイリオ" panose="020B0604030504040204" pitchFamily="50" charset="-128"/>
                          <a:cs typeface="メイリオ" panose="020B0604030504040204" pitchFamily="50" charset="-128"/>
                        </a:defRPr>
                      </a:pPr>
                      <a:t>[値]</a:t>
                    </a:fld>
                    <a:endParaRPr lang="ja-JP" altLang="en-US"/>
                  </a:p>
                </c:rich>
              </c:tx>
              <c:numFmt formatCode="0.0%" sourceLinked="0"/>
              <c:spPr>
                <a:noFill/>
                <a:ln w="3129">
                  <a:noFill/>
                  <a:prstDash val="solid"/>
                </a:ln>
              </c:spPr>
              <c:dLblPos val="r"/>
              <c:showLegendKey val="0"/>
              <c:showVal val="0"/>
              <c:showCatName val="0"/>
              <c:showSerName val="0"/>
              <c:showPercent val="0"/>
              <c:showBubbleSize val="0"/>
              <c:extLst>
                <c:ext xmlns:c15="http://schemas.microsoft.com/office/drawing/2012/chart" uri="{CE6537A1-D6FC-4f65-9D91-7224C49458BB}">
                  <c15:layout>
                    <c:manualLayout>
                      <c:w val="8.3993628154971189E-2"/>
                      <c:h val="0.24604809654458645"/>
                    </c:manualLayout>
                  </c15:layout>
                  <c15:dlblFieldTable/>
                  <c15:showDataLabelsRange val="1"/>
                </c:ext>
                <c:ext xmlns:c16="http://schemas.microsoft.com/office/drawing/2014/chart" uri="{C3380CC4-5D6E-409C-BE32-E72D297353CC}">
                  <c16:uniqueId val="{00000002-7061-415C-86B1-C36A61E30FDC}"/>
                </c:ext>
              </c:extLst>
            </c:dLbl>
            <c:dLbl>
              <c:idx val="3"/>
              <c:layout>
                <c:manualLayout>
                  <c:x val="-5.6671701414681655E-2"/>
                  <c:y val="-0.17293926444448157"/>
                </c:manualLayout>
              </c:layout>
              <c:tx>
                <c:rich>
                  <a:bodyPr lIns="0" rIns="0"/>
                  <a:lstStyle/>
                  <a:p>
                    <a:pPr>
                      <a:defRPr sz="1050" b="1" i="0" u="none" strike="noStrike" kern="1200" baseline="0">
                        <a:solidFill>
                          <a:srgbClr val="000000"/>
                        </a:solidFill>
                        <a:latin typeface="メイリオ" panose="020B0604030504040204" pitchFamily="50" charset="-128"/>
                        <a:ea typeface="メイリオ" panose="020B0604030504040204" pitchFamily="50" charset="-128"/>
                        <a:cs typeface="メイリオ" panose="020B0604030504040204" pitchFamily="50" charset="-128"/>
                      </a:defRPr>
                    </a:pPr>
                    <a:fld id="{DF4002B9-2976-4F20-A2E2-A3B14D0792BC}" type="VALUE">
                      <a:rPr lang="en-US" altLang="ja-JP" sz="1050" b="1">
                        <a:latin typeface="メイリオ" panose="020B0604030504040204" pitchFamily="50" charset="-128"/>
                        <a:ea typeface="メイリオ" panose="020B0604030504040204" pitchFamily="50" charset="-128"/>
                        <a:cs typeface="メイリオ" panose="020B0604030504040204" pitchFamily="50" charset="-128"/>
                      </a:rPr>
                      <a:pPr>
                        <a:defRPr sz="1050" b="1" i="0" u="none" strike="noStrike" kern="1200" baseline="0">
                          <a:solidFill>
                            <a:srgbClr val="000000"/>
                          </a:solidFill>
                          <a:latin typeface="メイリオ" panose="020B0604030504040204" pitchFamily="50" charset="-128"/>
                          <a:ea typeface="メイリオ" panose="020B0604030504040204" pitchFamily="50" charset="-128"/>
                          <a:cs typeface="メイリオ" panose="020B0604030504040204" pitchFamily="50" charset="-128"/>
                        </a:defRPr>
                      </a:pPr>
                      <a:t>[値]</a:t>
                    </a:fld>
                    <a:endParaRPr lang="ja-JP" altLang="en-US"/>
                  </a:p>
                </c:rich>
              </c:tx>
              <c:numFmt formatCode="0.0%" sourceLinked="0"/>
              <c:spPr>
                <a:noFill/>
                <a:ln w="3129">
                  <a:noFill/>
                  <a:prstDash val="solid"/>
                </a:ln>
              </c:spPr>
              <c:dLblPos val="r"/>
              <c:showLegendKey val="0"/>
              <c:showVal val="0"/>
              <c:showCatName val="0"/>
              <c:showSerName val="0"/>
              <c:showPercent val="0"/>
              <c:showBubbleSize val="0"/>
              <c:extLst>
                <c:ext xmlns:c15="http://schemas.microsoft.com/office/drawing/2012/chart" uri="{CE6537A1-D6FC-4f65-9D91-7224C49458BB}">
                  <c15:layout>
                    <c:manualLayout>
                      <c:w val="8.3993628154971189E-2"/>
                      <c:h val="0.24604809654458645"/>
                    </c:manualLayout>
                  </c15:layout>
                  <c15:dlblFieldTable/>
                  <c15:showDataLabelsRange val="1"/>
                </c:ext>
                <c:ext xmlns:c16="http://schemas.microsoft.com/office/drawing/2014/chart" uri="{C3380CC4-5D6E-409C-BE32-E72D297353CC}">
                  <c16:uniqueId val="{00000003-7061-415C-86B1-C36A61E30FDC}"/>
                </c:ext>
              </c:extLst>
            </c:dLbl>
            <c:dLbl>
              <c:idx val="4"/>
              <c:layout>
                <c:manualLayout>
                  <c:x val="-7.6016441341058782E-2"/>
                  <c:y val="0.15424822665069612"/>
                </c:manualLayout>
              </c:layout>
              <c:tx>
                <c:rich>
                  <a:bodyPr lIns="0" tIns="0" rIns="0" bIns="0"/>
                  <a:lstStyle/>
                  <a:p>
                    <a:pPr>
                      <a:defRPr sz="1050" b="1" i="0" u="none" strike="noStrike" kern="1200" baseline="0">
                        <a:solidFill>
                          <a:srgbClr val="000000"/>
                        </a:solidFill>
                        <a:latin typeface="メイリオ" panose="020B0604030504040204" pitchFamily="50" charset="-128"/>
                        <a:ea typeface="メイリオ" panose="020B0604030504040204" pitchFamily="50" charset="-128"/>
                        <a:cs typeface="メイリオ" panose="020B0604030504040204" pitchFamily="50" charset="-128"/>
                      </a:defRPr>
                    </a:pPr>
                    <a:fld id="{76639C00-2116-4547-BD57-90DE7DC60786}" type="VALUE">
                      <a:rPr lang="en-US" altLang="ja-JP" sz="1050" b="1">
                        <a:latin typeface="メイリオ" panose="020B0604030504040204" pitchFamily="50" charset="-128"/>
                        <a:ea typeface="メイリオ" panose="020B0604030504040204" pitchFamily="50" charset="-128"/>
                        <a:cs typeface="メイリオ" panose="020B0604030504040204" pitchFamily="50" charset="-128"/>
                      </a:rPr>
                      <a:pPr>
                        <a:defRPr sz="1050" b="1" i="0" u="none" strike="noStrike" kern="1200" baseline="0">
                          <a:solidFill>
                            <a:srgbClr val="000000"/>
                          </a:solidFill>
                          <a:latin typeface="メイリオ" panose="020B0604030504040204" pitchFamily="50" charset="-128"/>
                          <a:ea typeface="メイリオ" panose="020B0604030504040204" pitchFamily="50" charset="-128"/>
                          <a:cs typeface="メイリオ" panose="020B0604030504040204" pitchFamily="50" charset="-128"/>
                        </a:defRPr>
                      </a:pPr>
                      <a:t>[値]</a:t>
                    </a:fld>
                    <a:endParaRPr lang="ja-JP" altLang="en-US"/>
                  </a:p>
                </c:rich>
              </c:tx>
              <c:numFmt formatCode="0.0%" sourceLinked="0"/>
              <c:spPr>
                <a:noFill/>
                <a:ln w="3129">
                  <a:noFill/>
                  <a:prstDash val="solid"/>
                </a:ln>
              </c:spPr>
              <c:dLblPos val="r"/>
              <c:showLegendKey val="0"/>
              <c:showVal val="0"/>
              <c:showCatName val="0"/>
              <c:showSerName val="0"/>
              <c:showPercent val="0"/>
              <c:showBubbleSize val="0"/>
              <c:extLst>
                <c:ext xmlns:c15="http://schemas.microsoft.com/office/drawing/2012/chart" uri="{CE6537A1-D6FC-4f65-9D91-7224C49458BB}">
                  <c15:layout>
                    <c:manualLayout>
                      <c:w val="8.9139800921111276E-2"/>
                      <c:h val="0.24604809654458645"/>
                    </c:manualLayout>
                  </c15:layout>
                  <c15:dlblFieldTable/>
                  <c15:showDataLabelsRange val="1"/>
                </c:ext>
                <c:ext xmlns:c16="http://schemas.microsoft.com/office/drawing/2014/chart" uri="{C3380CC4-5D6E-409C-BE32-E72D297353CC}">
                  <c16:uniqueId val="{00000001-C207-49B7-9836-6E6E846B1C31}"/>
                </c:ext>
              </c:extLst>
            </c:dLbl>
            <c:spPr>
              <a:noFill/>
              <a:ln w="3129">
                <a:noFill/>
                <a:prstDash val="solid"/>
              </a:ln>
            </c:spPr>
            <c:txPr>
              <a:bodyPr lIns="0" rIns="0"/>
              <a:lstStyle/>
              <a:p>
                <a:pPr>
                  <a:defRPr sz="1050" b="1" i="0" u="none" strike="noStrike" kern="1200" baseline="0">
                    <a:solidFill>
                      <a:srgbClr val="000000"/>
                    </a:solidFill>
                    <a:latin typeface="メイリオ" panose="020B0604030504040204" pitchFamily="50" charset="-128"/>
                    <a:ea typeface="メイリオ" panose="020B0604030504040204" pitchFamily="50" charset="-128"/>
                    <a:cs typeface="メイリオ" panose="020B0604030504040204" pitchFamily="50" charset="-128"/>
                  </a:defRPr>
                </a:pPr>
                <a:endParaRPr lang="ja-JP"/>
              </a:p>
            </c:txPr>
            <c:dLblPos val="t"/>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val>
            <c:numRef>
              <c:f>Sheet1!$F$20:$J$20</c:f>
              <c:numCache>
                <c:formatCode>0.00%</c:formatCode>
                <c:ptCount val="5"/>
                <c:pt idx="0">
                  <c:v>0.70299999999999996</c:v>
                </c:pt>
                <c:pt idx="1">
                  <c:v>0.73499999999999999</c:v>
                </c:pt>
                <c:pt idx="2">
                  <c:v>0.72799999999999998</c:v>
                </c:pt>
                <c:pt idx="3">
                  <c:v>0.74099999999999999</c:v>
                </c:pt>
                <c:pt idx="4">
                  <c:v>0.66900000000000004</c:v>
                </c:pt>
              </c:numCache>
            </c:numRef>
          </c:val>
          <c:smooth val="0"/>
          <c:extLst>
            <c:ext xmlns:c15="http://schemas.microsoft.com/office/drawing/2012/chart" uri="{02D57815-91ED-43cb-92C2-25804820EDAC}">
              <c15:datalabelsRange>
                <c15:f>Sheet1!$D$20:$H$20</c15:f>
                <c15:dlblRangeCache>
                  <c:ptCount val="5"/>
                  <c:pt idx="0">
                    <c:v>69.30%</c:v>
                  </c:pt>
                  <c:pt idx="1">
                    <c:v>66.50%</c:v>
                  </c:pt>
                  <c:pt idx="2">
                    <c:v>70.30%</c:v>
                  </c:pt>
                  <c:pt idx="3">
                    <c:v>73.50%</c:v>
                  </c:pt>
                  <c:pt idx="4">
                    <c:v>72.80%</c:v>
                  </c:pt>
                </c15:dlblRangeCache>
              </c15:datalabelsRange>
            </c:ext>
            <c:ext xmlns:c16="http://schemas.microsoft.com/office/drawing/2014/chart" uri="{C3380CC4-5D6E-409C-BE32-E72D297353CC}">
              <c16:uniqueId val="{00000005-9F42-423F-8C0C-0D14273555A9}"/>
            </c:ext>
          </c:extLst>
        </c:ser>
        <c:dLbls>
          <c:showLegendKey val="0"/>
          <c:showVal val="1"/>
          <c:showCatName val="0"/>
          <c:showSerName val="0"/>
          <c:showPercent val="0"/>
          <c:showBubbleSize val="0"/>
        </c:dLbls>
        <c:marker val="1"/>
        <c:smooth val="0"/>
        <c:axId val="492124664"/>
        <c:axId val="492116432"/>
      </c:lineChart>
      <c:catAx>
        <c:axId val="492124664"/>
        <c:scaling>
          <c:orientation val="minMax"/>
        </c:scaling>
        <c:delete val="1"/>
        <c:axPos val="b"/>
        <c:majorTickMark val="out"/>
        <c:minorTickMark val="none"/>
        <c:tickLblPos val="nextTo"/>
        <c:crossAx val="492116432"/>
        <c:crosses val="autoZero"/>
        <c:auto val="1"/>
        <c:lblAlgn val="ctr"/>
        <c:lblOffset val="100"/>
        <c:noMultiLvlLbl val="0"/>
      </c:catAx>
      <c:valAx>
        <c:axId val="492116432"/>
        <c:scaling>
          <c:orientation val="minMax"/>
        </c:scaling>
        <c:delete val="1"/>
        <c:axPos val="l"/>
        <c:numFmt formatCode="0.00%" sourceLinked="1"/>
        <c:majorTickMark val="out"/>
        <c:minorTickMark val="none"/>
        <c:tickLblPos val="nextTo"/>
        <c:crossAx val="492124664"/>
        <c:crosses val="autoZero"/>
        <c:crossBetween val="between"/>
      </c:valAx>
      <c:spPr>
        <a:noFill/>
        <a:ln w="25031">
          <a:noFill/>
        </a:ln>
      </c:spPr>
    </c:plotArea>
    <c:plotVisOnly val="1"/>
    <c:dispBlanksAs val="gap"/>
    <c:showDLblsOverMax val="0"/>
  </c:chart>
  <c:spPr>
    <a:noFill/>
    <a:ln>
      <a:noFill/>
    </a:ln>
  </c:spPr>
  <c:txPr>
    <a:bodyPr/>
    <a:lstStyle/>
    <a:p>
      <a:pPr>
        <a:defRPr sz="370"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56316060667589E-2"/>
          <c:y val="6.6077662022580197E-2"/>
          <c:w val="0.91252078803729431"/>
          <c:h val="0.77482383169682512"/>
        </c:manualLayout>
      </c:layout>
      <c:barChart>
        <c:barDir val="col"/>
        <c:grouping val="clustered"/>
        <c:varyColors val="0"/>
        <c:ser>
          <c:idx val="0"/>
          <c:order val="0"/>
          <c:tx>
            <c:strRef>
              <c:f>Sheet1!$B$1</c:f>
              <c:strCache>
                <c:ptCount val="1"/>
                <c:pt idx="0">
                  <c:v>新規発生額</c:v>
                </c:pt>
              </c:strCache>
            </c:strRef>
          </c:tx>
          <c:spPr>
            <a:solidFill>
              <a:schemeClr val="accent1"/>
            </a:solidFill>
            <a:ln>
              <a:noFill/>
            </a:ln>
            <a:effectLst/>
          </c:spPr>
          <c:invertIfNegative val="0"/>
          <c:cat>
            <c:strRef>
              <c:f>Sheet1!$A$4:$A$13</c:f>
              <c:strCache>
                <c:ptCount val="10"/>
                <c:pt idx="0">
                  <c:v>26</c:v>
                </c:pt>
                <c:pt idx="1">
                  <c:v>27</c:v>
                </c:pt>
                <c:pt idx="2">
                  <c:v>28</c:v>
                </c:pt>
                <c:pt idx="3">
                  <c:v>29</c:v>
                </c:pt>
                <c:pt idx="4">
                  <c:v>30</c:v>
                </c:pt>
                <c:pt idx="5">
                  <c:v>令元</c:v>
                </c:pt>
                <c:pt idx="6">
                  <c:v>２</c:v>
                </c:pt>
                <c:pt idx="7">
                  <c:v>３</c:v>
                </c:pt>
                <c:pt idx="8">
                  <c:v>4</c:v>
                </c:pt>
                <c:pt idx="9">
                  <c:v>5</c:v>
                </c:pt>
              </c:strCache>
            </c:strRef>
          </c:cat>
          <c:val>
            <c:numRef>
              <c:f>Sheet1!$B$4:$B$13</c:f>
              <c:numCache>
                <c:formatCode>#,##0_ </c:formatCode>
                <c:ptCount val="10"/>
                <c:pt idx="0">
                  <c:v>5914</c:v>
                </c:pt>
                <c:pt idx="1">
                  <c:v>6871</c:v>
                </c:pt>
                <c:pt idx="2">
                  <c:v>6221</c:v>
                </c:pt>
                <c:pt idx="3">
                  <c:v>6155</c:v>
                </c:pt>
                <c:pt idx="4">
                  <c:v>6143</c:v>
                </c:pt>
                <c:pt idx="5">
                  <c:v>5528</c:v>
                </c:pt>
                <c:pt idx="6">
                  <c:v>5916</c:v>
                </c:pt>
                <c:pt idx="7">
                  <c:v>7527</c:v>
                </c:pt>
                <c:pt idx="8" formatCode="General">
                  <c:v>7196</c:v>
                </c:pt>
                <c:pt idx="9" formatCode="General">
                  <c:v>7997</c:v>
                </c:pt>
              </c:numCache>
            </c:numRef>
          </c:val>
          <c:extLst>
            <c:ext xmlns:c16="http://schemas.microsoft.com/office/drawing/2014/chart" uri="{C3380CC4-5D6E-409C-BE32-E72D297353CC}">
              <c16:uniqueId val="{00000000-A3E5-48AD-8237-7AC5E89AD661}"/>
            </c:ext>
          </c:extLst>
        </c:ser>
        <c:ser>
          <c:idx val="1"/>
          <c:order val="1"/>
          <c:tx>
            <c:strRef>
              <c:f>Sheet1!$C$1</c:f>
              <c:strCache>
                <c:ptCount val="1"/>
                <c:pt idx="0">
                  <c:v>整理済額</c:v>
                </c:pt>
              </c:strCache>
            </c:strRef>
          </c:tx>
          <c:spPr>
            <a:solidFill>
              <a:schemeClr val="accent2"/>
            </a:solidFill>
            <a:ln>
              <a:noFill/>
            </a:ln>
            <a:effectLst/>
          </c:spPr>
          <c:invertIfNegative val="0"/>
          <c:cat>
            <c:strRef>
              <c:f>Sheet1!$A$4:$A$13</c:f>
              <c:strCache>
                <c:ptCount val="10"/>
                <c:pt idx="0">
                  <c:v>26</c:v>
                </c:pt>
                <c:pt idx="1">
                  <c:v>27</c:v>
                </c:pt>
                <c:pt idx="2">
                  <c:v>28</c:v>
                </c:pt>
                <c:pt idx="3">
                  <c:v>29</c:v>
                </c:pt>
                <c:pt idx="4">
                  <c:v>30</c:v>
                </c:pt>
                <c:pt idx="5">
                  <c:v>令元</c:v>
                </c:pt>
                <c:pt idx="6">
                  <c:v>２</c:v>
                </c:pt>
                <c:pt idx="7">
                  <c:v>３</c:v>
                </c:pt>
                <c:pt idx="8">
                  <c:v>4</c:v>
                </c:pt>
                <c:pt idx="9">
                  <c:v>5</c:v>
                </c:pt>
              </c:strCache>
            </c:strRef>
          </c:cat>
          <c:val>
            <c:numRef>
              <c:f>Sheet1!$C$4:$C$13</c:f>
              <c:numCache>
                <c:formatCode>#,##0_ </c:formatCode>
                <c:ptCount val="10"/>
                <c:pt idx="0">
                  <c:v>6681</c:v>
                </c:pt>
                <c:pt idx="1">
                  <c:v>7744</c:v>
                </c:pt>
                <c:pt idx="2">
                  <c:v>7024</c:v>
                </c:pt>
                <c:pt idx="3">
                  <c:v>6595</c:v>
                </c:pt>
                <c:pt idx="4">
                  <c:v>6555</c:v>
                </c:pt>
                <c:pt idx="5">
                  <c:v>6091</c:v>
                </c:pt>
                <c:pt idx="6">
                  <c:v>5184</c:v>
                </c:pt>
                <c:pt idx="7">
                  <c:v>6956</c:v>
                </c:pt>
                <c:pt idx="8" formatCode="General">
                  <c:v>7104</c:v>
                </c:pt>
                <c:pt idx="9" formatCode="General">
                  <c:v>7670</c:v>
                </c:pt>
              </c:numCache>
            </c:numRef>
          </c:val>
          <c:extLst>
            <c:ext xmlns:c16="http://schemas.microsoft.com/office/drawing/2014/chart" uri="{C3380CC4-5D6E-409C-BE32-E72D297353CC}">
              <c16:uniqueId val="{00000001-A3E5-48AD-8237-7AC5E89AD661}"/>
            </c:ext>
          </c:extLst>
        </c:ser>
        <c:dLbls>
          <c:showLegendKey val="0"/>
          <c:showVal val="0"/>
          <c:showCatName val="0"/>
          <c:showSerName val="0"/>
          <c:showPercent val="0"/>
          <c:showBubbleSize val="0"/>
        </c:dLbls>
        <c:gapWidth val="219"/>
        <c:overlap val="-27"/>
        <c:axId val="492122312"/>
        <c:axId val="492113688"/>
      </c:barChart>
      <c:lineChart>
        <c:grouping val="standard"/>
        <c:varyColors val="0"/>
        <c:ser>
          <c:idx val="2"/>
          <c:order val="2"/>
          <c:tx>
            <c:strRef>
              <c:f>Sheet1!$D$1</c:f>
              <c:strCache>
                <c:ptCount val="1"/>
                <c:pt idx="0">
                  <c:v>滞納整理中のものの額</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dLbl>
              <c:idx val="0"/>
              <c:layout>
                <c:manualLayout>
                  <c:x val="0"/>
                  <c:y val="-8.66135959475749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3E5-48AD-8237-7AC5E89AD661}"/>
                </c:ext>
              </c:extLst>
            </c:dLbl>
            <c:dLbl>
              <c:idx val="1"/>
              <c:layout>
                <c:manualLayout>
                  <c:x val="9.474383470707089E-3"/>
                  <c:y val="-4.5876867087290191E-2"/>
                </c:manualLayout>
              </c:layout>
              <c:showLegendKey val="0"/>
              <c:showVal val="1"/>
              <c:showCatName val="0"/>
              <c:showSerName val="0"/>
              <c:showPercent val="0"/>
              <c:showBubbleSize val="0"/>
              <c:extLst>
                <c:ext xmlns:c15="http://schemas.microsoft.com/office/drawing/2012/chart" uri="{CE6537A1-D6FC-4f65-9D91-7224C49458BB}">
                  <c15:layout>
                    <c:manualLayout>
                      <c:w val="7.6195849680614006E-2"/>
                      <c:h val="0.11411595669331172"/>
                    </c:manualLayout>
                  </c15:layout>
                </c:ext>
                <c:ext xmlns:c16="http://schemas.microsoft.com/office/drawing/2014/chart" uri="{C3380CC4-5D6E-409C-BE32-E72D297353CC}">
                  <c16:uniqueId val="{00000003-A3E5-48AD-8237-7AC5E89AD661}"/>
                </c:ext>
              </c:extLst>
            </c:dLbl>
            <c:dLbl>
              <c:idx val="2"/>
              <c:layout>
                <c:manualLayout>
                  <c:x val="1.1660779656254854E-2"/>
                  <c:y val="-8.12279082852928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3E5-48AD-8237-7AC5E89AD661}"/>
                </c:ext>
              </c:extLst>
            </c:dLbl>
            <c:dLbl>
              <c:idx val="3"/>
              <c:layout>
                <c:manualLayout>
                  <c:x val="1.4575974570318633E-2"/>
                  <c:y val="-0.1254404605736730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3E5-48AD-8237-7AC5E89AD661}"/>
                </c:ext>
              </c:extLst>
            </c:dLbl>
            <c:dLbl>
              <c:idx val="4"/>
              <c:layout>
                <c:manualLayout>
                  <c:x val="4.3727923710954828E-3"/>
                  <c:y val="-0.1200272692671622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3E5-48AD-8237-7AC5E89AD661}"/>
                </c:ext>
              </c:extLst>
            </c:dLbl>
            <c:dLbl>
              <c:idx val="5"/>
              <c:layout>
                <c:manualLayout>
                  <c:x val="5.830389828127453E-3"/>
                  <c:y val="-5.41334974672343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3E5-48AD-8237-7AC5E89AD661}"/>
                </c:ext>
              </c:extLst>
            </c:dLbl>
            <c:dLbl>
              <c:idx val="6"/>
              <c:layout>
                <c:manualLayout>
                  <c:x val="-2.0406364398446085E-2"/>
                  <c:y val="-0.1014179359538547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3E5-48AD-8237-7AC5E89AD661}"/>
                </c:ext>
              </c:extLst>
            </c:dLbl>
            <c:dLbl>
              <c:idx val="7"/>
              <c:layout>
                <c:manualLayout>
                  <c:x val="4.3727923710954828E-3"/>
                  <c:y val="3.65438951312782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3E5-48AD-8237-7AC5E89AD661}"/>
                </c:ext>
              </c:extLst>
            </c:dLbl>
            <c:dLbl>
              <c:idx val="8"/>
              <c:layout>
                <c:manualLayout>
                  <c:x val="5.830389828127453E-3"/>
                  <c:y val="6.21749548412290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3E5-48AD-8237-7AC5E89AD661}"/>
                </c:ext>
              </c:extLst>
            </c:dLbl>
            <c:dLbl>
              <c:idx val="9"/>
              <c:layout>
                <c:manualLayout>
                  <c:x val="0"/>
                  <c:y val="1.7895731319324763E-2"/>
                </c:manualLayout>
              </c:layout>
              <c:spPr>
                <a:noFill/>
                <a:ln>
                  <a:solidFill>
                    <a:schemeClr val="bg1">
                      <a:alpha val="0"/>
                    </a:schemeClr>
                  </a:solid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9FC-4823-BAD6-36E6872973C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Sheet1!$A$4:$A$13</c:f>
              <c:strCache>
                <c:ptCount val="10"/>
                <c:pt idx="0">
                  <c:v>26</c:v>
                </c:pt>
                <c:pt idx="1">
                  <c:v>27</c:v>
                </c:pt>
                <c:pt idx="2">
                  <c:v>28</c:v>
                </c:pt>
                <c:pt idx="3">
                  <c:v>29</c:v>
                </c:pt>
                <c:pt idx="4">
                  <c:v>30</c:v>
                </c:pt>
                <c:pt idx="5">
                  <c:v>令元</c:v>
                </c:pt>
                <c:pt idx="6">
                  <c:v>２</c:v>
                </c:pt>
                <c:pt idx="7">
                  <c:v>３</c:v>
                </c:pt>
                <c:pt idx="8">
                  <c:v>4</c:v>
                </c:pt>
                <c:pt idx="9">
                  <c:v>5</c:v>
                </c:pt>
              </c:strCache>
            </c:strRef>
          </c:cat>
          <c:val>
            <c:numRef>
              <c:f>Sheet1!$D$4:$D$13</c:f>
              <c:numCache>
                <c:formatCode>#,##0_ </c:formatCode>
                <c:ptCount val="10"/>
                <c:pt idx="0">
                  <c:v>10646</c:v>
                </c:pt>
                <c:pt idx="1">
                  <c:v>9774</c:v>
                </c:pt>
                <c:pt idx="2">
                  <c:v>8971</c:v>
                </c:pt>
                <c:pt idx="3">
                  <c:v>8531</c:v>
                </c:pt>
                <c:pt idx="4">
                  <c:v>8118</c:v>
                </c:pt>
                <c:pt idx="5">
                  <c:v>7554</c:v>
                </c:pt>
                <c:pt idx="6">
                  <c:v>8286</c:v>
                </c:pt>
                <c:pt idx="7">
                  <c:v>8857</c:v>
                </c:pt>
                <c:pt idx="8" formatCode="#,##0">
                  <c:v>8949</c:v>
                </c:pt>
                <c:pt idx="9" formatCode="#,##0">
                  <c:v>9276</c:v>
                </c:pt>
              </c:numCache>
            </c:numRef>
          </c:val>
          <c:smooth val="0"/>
          <c:extLst>
            <c:ext xmlns:c16="http://schemas.microsoft.com/office/drawing/2014/chart" uri="{C3380CC4-5D6E-409C-BE32-E72D297353CC}">
              <c16:uniqueId val="{0000000C-A3E5-48AD-8237-7AC5E89AD661}"/>
            </c:ext>
          </c:extLst>
        </c:ser>
        <c:dLbls>
          <c:showLegendKey val="0"/>
          <c:showVal val="0"/>
          <c:showCatName val="0"/>
          <c:showSerName val="0"/>
          <c:showPercent val="0"/>
          <c:showBubbleSize val="0"/>
        </c:dLbls>
        <c:marker val="1"/>
        <c:smooth val="0"/>
        <c:axId val="492114080"/>
        <c:axId val="492117216"/>
      </c:lineChart>
      <c:catAx>
        <c:axId val="492122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ja-JP"/>
          </a:p>
        </c:txPr>
        <c:crossAx val="492113688"/>
        <c:crosses val="autoZero"/>
        <c:auto val="1"/>
        <c:lblAlgn val="ctr"/>
        <c:lblOffset val="100"/>
        <c:noMultiLvlLbl val="0"/>
      </c:catAx>
      <c:valAx>
        <c:axId val="492113688"/>
        <c:scaling>
          <c:orientation val="minMax"/>
          <c:max val="15000"/>
          <c:min val="0"/>
        </c:scaling>
        <c:delete val="0"/>
        <c:axPos val="l"/>
        <c:majorGridlines>
          <c:spPr>
            <a:ln w="9525" cap="flat" cmpd="sng" algn="ctr">
              <a:solidFill>
                <a:schemeClr val="tx1">
                  <a:lumMod val="15000"/>
                  <a:lumOff val="85000"/>
                </a:schemeClr>
              </a:solidFill>
              <a:round/>
            </a:ln>
            <a:effectLst/>
          </c:spPr>
        </c:majorGridlines>
        <c:numFmt formatCode="#,##0_ "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ja-JP"/>
          </a:p>
        </c:txPr>
        <c:crossAx val="492122312"/>
        <c:crosses val="autoZero"/>
        <c:crossBetween val="between"/>
        <c:majorUnit val="5000"/>
      </c:valAx>
      <c:valAx>
        <c:axId val="492117216"/>
        <c:scaling>
          <c:orientation val="minMax"/>
          <c:max val="20000"/>
        </c:scaling>
        <c:delete val="1"/>
        <c:axPos val="r"/>
        <c:numFmt formatCode="#,##0_ " sourceLinked="1"/>
        <c:majorTickMark val="out"/>
        <c:minorTickMark val="none"/>
        <c:tickLblPos val="nextTo"/>
        <c:crossAx val="492114080"/>
        <c:crosses val="max"/>
        <c:crossBetween val="between"/>
      </c:valAx>
      <c:catAx>
        <c:axId val="492114080"/>
        <c:scaling>
          <c:orientation val="minMax"/>
        </c:scaling>
        <c:delete val="1"/>
        <c:axPos val="b"/>
        <c:numFmt formatCode="General" sourceLinked="1"/>
        <c:majorTickMark val="out"/>
        <c:minorTickMark val="none"/>
        <c:tickLblPos val="nextTo"/>
        <c:crossAx val="492117216"/>
        <c:crosses val="autoZero"/>
        <c:auto val="1"/>
        <c:lblAlgn val="ctr"/>
        <c:lblOffset val="100"/>
        <c:noMultiLvlLbl val="0"/>
      </c:catAx>
      <c:spPr>
        <a:noFill/>
        <a:ln>
          <a:noFill/>
        </a:ln>
        <a:effectLst/>
      </c:spPr>
    </c:plotArea>
    <c:legend>
      <c:legendPos val="b"/>
      <c:layout>
        <c:manualLayout>
          <c:xMode val="edge"/>
          <c:yMode val="edge"/>
          <c:x val="0.7137380740982866"/>
          <c:y val="0"/>
          <c:w val="0.2707758137066496"/>
          <c:h val="0.2604112442866966"/>
        </c:manualLayout>
      </c:layout>
      <c:overlay val="0"/>
      <c:spPr>
        <a:solidFill>
          <a:schemeClr val="bg1"/>
        </a:solidFill>
        <a:ln>
          <a:solidFill>
            <a:schemeClr val="tx1"/>
          </a:solid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ja-JP"/>
        </a:p>
      </c:txPr>
    </c:legend>
    <c:plotVisOnly val="1"/>
    <c:dispBlanksAs val="gap"/>
    <c:showDLblsOverMax val="0"/>
  </c:chart>
  <c:spPr>
    <a:noFill/>
    <a:ln>
      <a:noFill/>
    </a:ln>
    <a:effectLst/>
  </c:spPr>
  <c:txPr>
    <a:bodyPr/>
    <a:lstStyle/>
    <a:p>
      <a:pPr>
        <a:defRPr>
          <a:solidFill>
            <a:schemeClr val="tx1"/>
          </a:solidFill>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4428496437945251E-2"/>
          <c:y val="6.5083218783166669E-2"/>
          <c:w val="0.90585042797847137"/>
          <c:h val="0.87223449993532276"/>
        </c:manualLayout>
      </c:layout>
      <c:barChart>
        <c:barDir val="col"/>
        <c:grouping val="stacked"/>
        <c:varyColors val="0"/>
        <c:ser>
          <c:idx val="0"/>
          <c:order val="0"/>
          <c:tx>
            <c:strRef>
              <c:f>グラフデータ!$B$1</c:f>
              <c:strCache>
                <c:ptCount val="1"/>
                <c:pt idx="0">
                  <c:v>ウイスキー</c:v>
                </c:pt>
              </c:strCache>
            </c:strRef>
          </c:tx>
          <c:spPr>
            <a:solidFill>
              <a:srgbClr val="FFC000"/>
            </a:solidFill>
            <a:ln>
              <a:solidFill>
                <a:schemeClr val="tx1"/>
              </a:solidFill>
            </a:ln>
          </c:spPr>
          <c:invertIfNegative val="0"/>
          <c:dLbls>
            <c:dLbl>
              <c:idx val="9"/>
              <c:layout>
                <c:manualLayout>
                  <c:x val="0"/>
                  <c:y val="2.9968231315100542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61F-478B-BC3A-864E062BFB28}"/>
                </c:ext>
              </c:extLst>
            </c:dLbl>
            <c:dLbl>
              <c:idx val="10"/>
              <c:layout>
                <c:manualLayout>
                  <c:x val="0"/>
                  <c:y val="-1.0988224545296728E-1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61F-478B-BC3A-864E062BFB28}"/>
                </c:ext>
              </c:extLst>
            </c:dLbl>
            <c:spPr>
              <a:noFill/>
              <a:ln>
                <a:noFill/>
              </a:ln>
              <a:effectLst/>
            </c:spPr>
            <c:txPr>
              <a:bodyPr/>
              <a:lstStyle/>
              <a:p>
                <a:pPr>
                  <a:defRPr sz="900">
                    <a:latin typeface="+mn-ea"/>
                    <a:ea typeface="+mn-ea"/>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グラフデータ!$A$2:$A$15</c:f>
              <c:strCache>
                <c:ptCount val="11"/>
                <c:pt idx="0">
                  <c:v>2015年
（Ｈ27年）</c:v>
                </c:pt>
                <c:pt idx="1">
                  <c:v>2016年
（Ｈ28年）</c:v>
                </c:pt>
                <c:pt idx="2">
                  <c:v>2017年
（Ｈ29年）</c:v>
                </c:pt>
                <c:pt idx="3">
                  <c:v>2018年
（Ｈ30年）</c:v>
                </c:pt>
                <c:pt idx="4">
                  <c:v>2019年
（Ｒ元年）</c:v>
                </c:pt>
                <c:pt idx="5">
                  <c:v>2020年
（Ｒ２年）</c:v>
                </c:pt>
                <c:pt idx="6">
                  <c:v>2021年
（Ｒ３年）</c:v>
                </c:pt>
                <c:pt idx="7">
                  <c:v>2022年
（Ｒ４年）</c:v>
                </c:pt>
                <c:pt idx="8">
                  <c:v>2023年
（Ｒ５年）</c:v>
                </c:pt>
                <c:pt idx="9">
                  <c:v>2023年
１-６月</c:v>
                </c:pt>
                <c:pt idx="10">
                  <c:v>2024年
１-６月</c:v>
                </c:pt>
              </c:strCache>
            </c:strRef>
          </c:cat>
          <c:val>
            <c:numRef>
              <c:f>グラフデータ!$B$2:$B$15</c:f>
              <c:numCache>
                <c:formatCode>#,##0_);[Red]\(#,##0\)</c:formatCode>
                <c:ptCount val="11"/>
                <c:pt idx="0">
                  <c:v>10378.039000000001</c:v>
                </c:pt>
                <c:pt idx="1">
                  <c:v>10844.396000000001</c:v>
                </c:pt>
                <c:pt idx="2">
                  <c:v>13638.619000000001</c:v>
                </c:pt>
                <c:pt idx="3">
                  <c:v>14977.175999999999</c:v>
                </c:pt>
                <c:pt idx="4">
                  <c:v>19450.914000000001</c:v>
                </c:pt>
                <c:pt idx="5">
                  <c:v>27114.79</c:v>
                </c:pt>
                <c:pt idx="6" formatCode="#,##0">
                  <c:v>46144.483</c:v>
                </c:pt>
                <c:pt idx="7" formatCode="#,##0">
                  <c:v>56051.574000000001</c:v>
                </c:pt>
                <c:pt idx="8" formatCode="#,##0">
                  <c:v>50091.595000000001</c:v>
                </c:pt>
                <c:pt idx="9" formatCode="#,##0">
                  <c:v>29792.877</c:v>
                </c:pt>
                <c:pt idx="10" formatCode="#,##0">
                  <c:v>25300.400000000001</c:v>
                </c:pt>
              </c:numCache>
            </c:numRef>
          </c:val>
          <c:extLst>
            <c:ext xmlns:c16="http://schemas.microsoft.com/office/drawing/2014/chart" uri="{C3380CC4-5D6E-409C-BE32-E72D297353CC}">
              <c16:uniqueId val="{00000003-381E-482A-9F6F-0E86778EB833}"/>
            </c:ext>
          </c:extLst>
        </c:ser>
        <c:ser>
          <c:idx val="1"/>
          <c:order val="1"/>
          <c:tx>
            <c:strRef>
              <c:f>グラフデータ!$C$1</c:f>
              <c:strCache>
                <c:ptCount val="1"/>
                <c:pt idx="0">
                  <c:v>清酒</c:v>
                </c:pt>
              </c:strCache>
            </c:strRef>
          </c:tx>
          <c:spPr>
            <a:solidFill>
              <a:schemeClr val="accent1"/>
            </a:solidFill>
            <a:ln>
              <a:solidFill>
                <a:schemeClr val="tx1"/>
              </a:solidFill>
            </a:ln>
          </c:spPr>
          <c:invertIfNegative val="0"/>
          <c:dLbls>
            <c:dLbl>
              <c:idx val="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B57-463E-9D56-F4823B7EF487}"/>
                </c:ext>
              </c:extLst>
            </c:dLbl>
            <c:dLbl>
              <c:idx val="9"/>
              <c:layout>
                <c:manualLayout>
                  <c:x val="0"/>
                  <c:y val="-1.0988224545296728E-1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968-40A9-952F-FA192B614EA4}"/>
                </c:ext>
              </c:extLst>
            </c:dLbl>
            <c:dLbl>
              <c:idx val="1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B57-463E-9D56-F4823B7EF487}"/>
                </c:ext>
              </c:extLst>
            </c:dLbl>
            <c:spPr>
              <a:noFill/>
              <a:ln>
                <a:noFill/>
              </a:ln>
              <a:effectLst/>
            </c:spPr>
            <c:txPr>
              <a:bodyPr/>
              <a:lstStyle/>
              <a:p>
                <a:pPr>
                  <a:defRPr sz="900">
                    <a:latin typeface="+mn-ea"/>
                    <a:ea typeface="+mn-ea"/>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グラフデータ!$A$2:$A$15</c:f>
              <c:strCache>
                <c:ptCount val="11"/>
                <c:pt idx="0">
                  <c:v>2015年
（Ｈ27年）</c:v>
                </c:pt>
                <c:pt idx="1">
                  <c:v>2016年
（Ｈ28年）</c:v>
                </c:pt>
                <c:pt idx="2">
                  <c:v>2017年
（Ｈ29年）</c:v>
                </c:pt>
                <c:pt idx="3">
                  <c:v>2018年
（Ｈ30年）</c:v>
                </c:pt>
                <c:pt idx="4">
                  <c:v>2019年
（Ｒ元年）</c:v>
                </c:pt>
                <c:pt idx="5">
                  <c:v>2020年
（Ｒ２年）</c:v>
                </c:pt>
                <c:pt idx="6">
                  <c:v>2021年
（Ｒ３年）</c:v>
                </c:pt>
                <c:pt idx="7">
                  <c:v>2022年
（Ｒ４年）</c:v>
                </c:pt>
                <c:pt idx="8">
                  <c:v>2023年
（Ｒ５年）</c:v>
                </c:pt>
                <c:pt idx="9">
                  <c:v>2023年
１-６月</c:v>
                </c:pt>
                <c:pt idx="10">
                  <c:v>2024年
１-６月</c:v>
                </c:pt>
              </c:strCache>
            </c:strRef>
          </c:cat>
          <c:val>
            <c:numRef>
              <c:f>グラフデータ!$C$2:$C$15</c:f>
              <c:numCache>
                <c:formatCode>#,##0_);[Red]\(#,##0\)</c:formatCode>
                <c:ptCount val="11"/>
                <c:pt idx="0">
                  <c:v>14011.241</c:v>
                </c:pt>
                <c:pt idx="1">
                  <c:v>15581.063</c:v>
                </c:pt>
                <c:pt idx="2">
                  <c:v>18679.174999999999</c:v>
                </c:pt>
                <c:pt idx="3">
                  <c:v>22231.502</c:v>
                </c:pt>
                <c:pt idx="4">
                  <c:v>23412.129000000001</c:v>
                </c:pt>
                <c:pt idx="5">
                  <c:v>24141.069999999982</c:v>
                </c:pt>
                <c:pt idx="6" formatCode="#,##0">
                  <c:v>40177.74</c:v>
                </c:pt>
                <c:pt idx="7" formatCode="#,##0">
                  <c:v>47488.900999999998</c:v>
                </c:pt>
                <c:pt idx="8" formatCode="#,##0">
                  <c:v>41081.845000000001</c:v>
                </c:pt>
                <c:pt idx="9" formatCode="#,##0">
                  <c:v>20022.682000000001</c:v>
                </c:pt>
                <c:pt idx="10" formatCode="#,##0">
                  <c:v>20411.645</c:v>
                </c:pt>
              </c:numCache>
            </c:numRef>
          </c:val>
          <c:extLst>
            <c:ext xmlns:c16="http://schemas.microsoft.com/office/drawing/2014/chart" uri="{C3380CC4-5D6E-409C-BE32-E72D297353CC}">
              <c16:uniqueId val="{00000007-381E-482A-9F6F-0E86778EB833}"/>
            </c:ext>
          </c:extLst>
        </c:ser>
        <c:ser>
          <c:idx val="3"/>
          <c:order val="2"/>
          <c:tx>
            <c:strRef>
              <c:f>グラフデータ!$D$1</c:f>
              <c:strCache>
                <c:ptCount val="1"/>
                <c:pt idx="0">
                  <c:v>ビール</c:v>
                </c:pt>
              </c:strCache>
            </c:strRef>
          </c:tx>
          <c:spPr>
            <a:solidFill>
              <a:schemeClr val="accent2">
                <a:lumMod val="20000"/>
                <a:lumOff val="80000"/>
              </a:schemeClr>
            </a:solidFill>
            <a:ln>
              <a:solidFill>
                <a:schemeClr val="tx1"/>
              </a:solidFill>
            </a:ln>
          </c:spPr>
          <c:invertIfNegative val="0"/>
          <c:cat>
            <c:strRef>
              <c:f>グラフデータ!$A$2:$A$15</c:f>
              <c:strCache>
                <c:ptCount val="11"/>
                <c:pt idx="0">
                  <c:v>2015年
（Ｈ27年）</c:v>
                </c:pt>
                <c:pt idx="1">
                  <c:v>2016年
（Ｈ28年）</c:v>
                </c:pt>
                <c:pt idx="2">
                  <c:v>2017年
（Ｈ29年）</c:v>
                </c:pt>
                <c:pt idx="3">
                  <c:v>2018年
（Ｈ30年）</c:v>
                </c:pt>
                <c:pt idx="4">
                  <c:v>2019年
（Ｒ元年）</c:v>
                </c:pt>
                <c:pt idx="5">
                  <c:v>2020年
（Ｒ２年）</c:v>
                </c:pt>
                <c:pt idx="6">
                  <c:v>2021年
（Ｒ３年）</c:v>
                </c:pt>
                <c:pt idx="7">
                  <c:v>2022年
（Ｒ４年）</c:v>
                </c:pt>
                <c:pt idx="8">
                  <c:v>2023年
（Ｒ５年）</c:v>
                </c:pt>
                <c:pt idx="9">
                  <c:v>2023年
１-６月</c:v>
                </c:pt>
                <c:pt idx="10">
                  <c:v>2024年
１-６月</c:v>
                </c:pt>
              </c:strCache>
            </c:strRef>
          </c:cat>
          <c:val>
            <c:numRef>
              <c:f>グラフデータ!$D$2:$D$15</c:f>
              <c:numCache>
                <c:formatCode>#,##0_);[Red]\(#,##0\)</c:formatCode>
                <c:ptCount val="11"/>
                <c:pt idx="0">
                  <c:v>8549.7970000000005</c:v>
                </c:pt>
                <c:pt idx="1">
                  <c:v>9489.3310000000001</c:v>
                </c:pt>
                <c:pt idx="2">
                  <c:v>12873.412</c:v>
                </c:pt>
                <c:pt idx="3">
                  <c:v>12874.183000000001</c:v>
                </c:pt>
                <c:pt idx="4">
                  <c:v>9165.2669999999998</c:v>
                </c:pt>
                <c:pt idx="5">
                  <c:v>5772.2829999999994</c:v>
                </c:pt>
                <c:pt idx="6" formatCode="#,##0">
                  <c:v>7361.3959999999997</c:v>
                </c:pt>
                <c:pt idx="7" formatCode="#,##0">
                  <c:v>10746.3</c:v>
                </c:pt>
                <c:pt idx="8" formatCode="#,##0">
                  <c:v>17905.666000000001</c:v>
                </c:pt>
                <c:pt idx="9" formatCode="#,##0">
                  <c:v>6750.1490000000003</c:v>
                </c:pt>
                <c:pt idx="10" formatCode="#,##0">
                  <c:v>9124.0650000000005</c:v>
                </c:pt>
              </c:numCache>
            </c:numRef>
          </c:val>
          <c:extLst>
            <c:ext xmlns:c16="http://schemas.microsoft.com/office/drawing/2014/chart" uri="{C3380CC4-5D6E-409C-BE32-E72D297353CC}">
              <c16:uniqueId val="{0000000A-381E-482A-9F6F-0E86778EB833}"/>
            </c:ext>
          </c:extLst>
        </c:ser>
        <c:ser>
          <c:idx val="2"/>
          <c:order val="3"/>
          <c:tx>
            <c:strRef>
              <c:f>グラフデータ!$E$1</c:f>
              <c:strCache>
                <c:ptCount val="1"/>
                <c:pt idx="0">
                  <c:v>リキュール</c:v>
                </c:pt>
              </c:strCache>
            </c:strRef>
          </c:tx>
          <c:spPr>
            <a:solidFill>
              <a:schemeClr val="bg2"/>
            </a:solidFill>
            <a:ln>
              <a:solidFill>
                <a:schemeClr val="tx1"/>
              </a:solidFill>
            </a:ln>
          </c:spPr>
          <c:invertIfNegative val="0"/>
          <c:dPt>
            <c:idx val="2"/>
            <c:invertIfNegative val="0"/>
            <c:bubble3D val="0"/>
            <c:extLst>
              <c:ext xmlns:c16="http://schemas.microsoft.com/office/drawing/2014/chart" uri="{C3380CC4-5D6E-409C-BE32-E72D297353CC}">
                <c16:uniqueId val="{00000002-0B57-463E-9D56-F4823B7EF487}"/>
              </c:ext>
            </c:extLst>
          </c:dPt>
          <c:cat>
            <c:strRef>
              <c:f>グラフデータ!$A$2:$A$15</c:f>
              <c:strCache>
                <c:ptCount val="11"/>
                <c:pt idx="0">
                  <c:v>2015年
（Ｈ27年）</c:v>
                </c:pt>
                <c:pt idx="1">
                  <c:v>2016年
（Ｈ28年）</c:v>
                </c:pt>
                <c:pt idx="2">
                  <c:v>2017年
（Ｈ29年）</c:v>
                </c:pt>
                <c:pt idx="3">
                  <c:v>2018年
（Ｈ30年）</c:v>
                </c:pt>
                <c:pt idx="4">
                  <c:v>2019年
（Ｒ元年）</c:v>
                </c:pt>
                <c:pt idx="5">
                  <c:v>2020年
（Ｒ２年）</c:v>
                </c:pt>
                <c:pt idx="6">
                  <c:v>2021年
（Ｒ３年）</c:v>
                </c:pt>
                <c:pt idx="7">
                  <c:v>2022年
（Ｒ４年）</c:v>
                </c:pt>
                <c:pt idx="8">
                  <c:v>2023年
（Ｒ５年）</c:v>
                </c:pt>
                <c:pt idx="9">
                  <c:v>2023年
１-６月</c:v>
                </c:pt>
                <c:pt idx="10">
                  <c:v>2024年
１-６月</c:v>
                </c:pt>
              </c:strCache>
            </c:strRef>
          </c:cat>
          <c:val>
            <c:numRef>
              <c:f>グラフデータ!$E$2:$E$15</c:f>
              <c:numCache>
                <c:formatCode>#,##0_);[Red]\(#,##0\)</c:formatCode>
                <c:ptCount val="11"/>
                <c:pt idx="0">
                  <c:v>3356.2049999999999</c:v>
                </c:pt>
                <c:pt idx="1">
                  <c:v>4210.9889999999996</c:v>
                </c:pt>
                <c:pt idx="2">
                  <c:v>4977.6130000000003</c:v>
                </c:pt>
                <c:pt idx="3">
                  <c:v>5671.6419999999998</c:v>
                </c:pt>
                <c:pt idx="4">
                  <c:v>6440.1149999999998</c:v>
                </c:pt>
                <c:pt idx="5">
                  <c:v>8622.5530000000035</c:v>
                </c:pt>
                <c:pt idx="6" formatCode="#,##0">
                  <c:v>12066.974</c:v>
                </c:pt>
                <c:pt idx="7" formatCode="#,##0">
                  <c:v>13609.544</c:v>
                </c:pt>
                <c:pt idx="8" formatCode="#,##0">
                  <c:v>12432.951999999999</c:v>
                </c:pt>
                <c:pt idx="9" formatCode="#,##0">
                  <c:v>6216.6989999999996</c:v>
                </c:pt>
                <c:pt idx="10" formatCode="#,##0">
                  <c:v>6514.2269999999999</c:v>
                </c:pt>
              </c:numCache>
            </c:numRef>
          </c:val>
          <c:extLst>
            <c:ext xmlns:c16="http://schemas.microsoft.com/office/drawing/2014/chart" uri="{C3380CC4-5D6E-409C-BE32-E72D297353CC}">
              <c16:uniqueId val="{00000009-381E-482A-9F6F-0E86778EB833}"/>
            </c:ext>
          </c:extLst>
        </c:ser>
        <c:ser>
          <c:idx val="4"/>
          <c:order val="4"/>
          <c:tx>
            <c:strRef>
              <c:f>グラフデータ!$F$1</c:f>
              <c:strCache>
                <c:ptCount val="1"/>
                <c:pt idx="0">
                  <c:v>ジン・ウォッカ</c:v>
                </c:pt>
              </c:strCache>
            </c:strRef>
          </c:tx>
          <c:spPr>
            <a:ln w="9525">
              <a:solidFill>
                <a:schemeClr val="tx1"/>
              </a:solidFill>
            </a:ln>
          </c:spPr>
          <c:invertIfNegative val="0"/>
          <c:cat>
            <c:strRef>
              <c:f>グラフデータ!$A$2:$A$15</c:f>
              <c:strCache>
                <c:ptCount val="11"/>
                <c:pt idx="0">
                  <c:v>2015年
（Ｈ27年）</c:v>
                </c:pt>
                <c:pt idx="1">
                  <c:v>2016年
（Ｈ28年）</c:v>
                </c:pt>
                <c:pt idx="2">
                  <c:v>2017年
（Ｈ29年）</c:v>
                </c:pt>
                <c:pt idx="3">
                  <c:v>2018年
（Ｈ30年）</c:v>
                </c:pt>
                <c:pt idx="4">
                  <c:v>2019年
（Ｒ元年）</c:v>
                </c:pt>
                <c:pt idx="5">
                  <c:v>2020年
（Ｒ２年）</c:v>
                </c:pt>
                <c:pt idx="6">
                  <c:v>2021年
（Ｒ３年）</c:v>
                </c:pt>
                <c:pt idx="7">
                  <c:v>2022年
（Ｒ４年）</c:v>
                </c:pt>
                <c:pt idx="8">
                  <c:v>2023年
（Ｒ５年）</c:v>
                </c:pt>
                <c:pt idx="9">
                  <c:v>2023年
１-６月</c:v>
                </c:pt>
                <c:pt idx="10">
                  <c:v>2024年
１-６月</c:v>
                </c:pt>
              </c:strCache>
            </c:strRef>
          </c:cat>
          <c:val>
            <c:numRef>
              <c:f>グラフデータ!$F$2:$F$15</c:f>
              <c:numCache>
                <c:formatCode>#,##0_);[Red]\(#,##0\)</c:formatCode>
                <c:ptCount val="11"/>
                <c:pt idx="0">
                  <c:v>14.807</c:v>
                </c:pt>
                <c:pt idx="1">
                  <c:v>40.548999999999999</c:v>
                </c:pt>
                <c:pt idx="2">
                  <c:v>690.11099999999999</c:v>
                </c:pt>
                <c:pt idx="3">
                  <c:v>2208.328</c:v>
                </c:pt>
                <c:pt idx="4">
                  <c:v>3402.355</c:v>
                </c:pt>
                <c:pt idx="5">
                  <c:v>2018.9</c:v>
                </c:pt>
                <c:pt idx="6" formatCode="#,##0">
                  <c:v>3391.8780000000002</c:v>
                </c:pt>
                <c:pt idx="7" formatCode="#,##0">
                  <c:v>4969.9430000000002</c:v>
                </c:pt>
                <c:pt idx="8" formatCode="#,##0">
                  <c:v>3757.8580000000002</c:v>
                </c:pt>
                <c:pt idx="9" formatCode="#,##0">
                  <c:v>1688.22</c:v>
                </c:pt>
                <c:pt idx="10" formatCode="#,##0">
                  <c:v>1800.5050000000001</c:v>
                </c:pt>
              </c:numCache>
            </c:numRef>
          </c:val>
          <c:extLst>
            <c:ext xmlns:c16="http://schemas.microsoft.com/office/drawing/2014/chart" uri="{C3380CC4-5D6E-409C-BE32-E72D297353CC}">
              <c16:uniqueId val="{0000000B-381E-482A-9F6F-0E86778EB833}"/>
            </c:ext>
          </c:extLst>
        </c:ser>
        <c:ser>
          <c:idx val="5"/>
          <c:order val="5"/>
          <c:tx>
            <c:strRef>
              <c:f>グラフデータ!$G$1</c:f>
              <c:strCache>
                <c:ptCount val="1"/>
                <c:pt idx="0">
                  <c:v>焼酎</c:v>
                </c:pt>
              </c:strCache>
            </c:strRef>
          </c:tx>
          <c:spPr>
            <a:solidFill>
              <a:schemeClr val="accent6"/>
            </a:solidFill>
            <a:ln>
              <a:solidFill>
                <a:schemeClr val="tx1"/>
              </a:solidFill>
            </a:ln>
          </c:spPr>
          <c:invertIfNegative val="0"/>
          <c:dLbls>
            <c:dLbl>
              <c:idx val="9"/>
              <c:layout>
                <c:manualLayout>
                  <c:x val="3.3362049603209064E-2"/>
                  <c:y val="-0.1108824558658801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CEC-4527-B398-81BE834A6637}"/>
                </c:ext>
              </c:extLst>
            </c:dLbl>
            <c:dLbl>
              <c:idx val="10"/>
              <c:layout>
                <c:manualLayout>
                  <c:x val="3.5301747771521626E-2"/>
                  <c:y val="-8.33956884917980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B57-463E-9D56-F4823B7EF487}"/>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グラフデータ!$A$2:$A$15</c:f>
              <c:strCache>
                <c:ptCount val="11"/>
                <c:pt idx="0">
                  <c:v>2015年
（Ｈ27年）</c:v>
                </c:pt>
                <c:pt idx="1">
                  <c:v>2016年
（Ｈ28年）</c:v>
                </c:pt>
                <c:pt idx="2">
                  <c:v>2017年
（Ｈ29年）</c:v>
                </c:pt>
                <c:pt idx="3">
                  <c:v>2018年
（Ｈ30年）</c:v>
                </c:pt>
                <c:pt idx="4">
                  <c:v>2019年
（Ｒ元年）</c:v>
                </c:pt>
                <c:pt idx="5">
                  <c:v>2020年
（Ｒ２年）</c:v>
                </c:pt>
                <c:pt idx="6">
                  <c:v>2021年
（Ｒ３年）</c:v>
                </c:pt>
                <c:pt idx="7">
                  <c:v>2022年
（Ｒ４年）</c:v>
                </c:pt>
                <c:pt idx="8">
                  <c:v>2023年
（Ｒ５年）</c:v>
                </c:pt>
                <c:pt idx="9">
                  <c:v>2023年
１-６月</c:v>
                </c:pt>
                <c:pt idx="10">
                  <c:v>2024年
１-６月</c:v>
                </c:pt>
              </c:strCache>
            </c:strRef>
          </c:cat>
          <c:val>
            <c:numRef>
              <c:f>グラフデータ!$G$2:$G$15</c:f>
              <c:numCache>
                <c:formatCode>#,##0_);[Red]\(#,##0\)</c:formatCode>
                <c:ptCount val="11"/>
                <c:pt idx="0">
                  <c:v>1570.998</c:v>
                </c:pt>
                <c:pt idx="1">
                  <c:v>1466.1279999999999</c:v>
                </c:pt>
                <c:pt idx="2">
                  <c:v>1537.1120000000001</c:v>
                </c:pt>
                <c:pt idx="3">
                  <c:v>1529.62</c:v>
                </c:pt>
                <c:pt idx="4">
                  <c:v>1560.0920000000001</c:v>
                </c:pt>
                <c:pt idx="5">
                  <c:v>1201.3029999999999</c:v>
                </c:pt>
                <c:pt idx="6" formatCode="#,##0">
                  <c:v>1746.278</c:v>
                </c:pt>
                <c:pt idx="7" formatCode="#,##0">
                  <c:v>2172</c:v>
                </c:pt>
                <c:pt idx="8" formatCode="#,##0">
                  <c:v>1641.38</c:v>
                </c:pt>
                <c:pt idx="9" formatCode="#,##0">
                  <c:v>798.38</c:v>
                </c:pt>
                <c:pt idx="10" formatCode="#,##0">
                  <c:v>854.39200000000005</c:v>
                </c:pt>
              </c:numCache>
            </c:numRef>
          </c:val>
          <c:extLst>
            <c:ext xmlns:c16="http://schemas.microsoft.com/office/drawing/2014/chart" uri="{C3380CC4-5D6E-409C-BE32-E72D297353CC}">
              <c16:uniqueId val="{0000000F-381E-482A-9F6F-0E86778EB833}"/>
            </c:ext>
          </c:extLst>
        </c:ser>
        <c:ser>
          <c:idx val="6"/>
          <c:order val="6"/>
          <c:tx>
            <c:strRef>
              <c:f>グラフデータ!$H$1</c:f>
              <c:strCache>
                <c:ptCount val="1"/>
                <c:pt idx="0">
                  <c:v>ワイン</c:v>
                </c:pt>
              </c:strCache>
            </c:strRef>
          </c:tx>
          <c:spPr>
            <a:solidFill>
              <a:srgbClr val="7030A0"/>
            </a:solidFill>
            <a:ln>
              <a:solidFill>
                <a:schemeClr val="tx1"/>
              </a:solidFill>
            </a:ln>
          </c:spPr>
          <c:invertIfNegative val="0"/>
          <c:cat>
            <c:strRef>
              <c:f>グラフデータ!$A$2:$A$15</c:f>
              <c:strCache>
                <c:ptCount val="11"/>
                <c:pt idx="0">
                  <c:v>2015年
（Ｈ27年）</c:v>
                </c:pt>
                <c:pt idx="1">
                  <c:v>2016年
（Ｈ28年）</c:v>
                </c:pt>
                <c:pt idx="2">
                  <c:v>2017年
（Ｈ29年）</c:v>
                </c:pt>
                <c:pt idx="3">
                  <c:v>2018年
（Ｈ30年）</c:v>
                </c:pt>
                <c:pt idx="4">
                  <c:v>2019年
（Ｒ元年）</c:v>
                </c:pt>
                <c:pt idx="5">
                  <c:v>2020年
（Ｒ２年）</c:v>
                </c:pt>
                <c:pt idx="6">
                  <c:v>2021年
（Ｒ３年）</c:v>
                </c:pt>
                <c:pt idx="7">
                  <c:v>2022年
（Ｒ４年）</c:v>
                </c:pt>
                <c:pt idx="8">
                  <c:v>2023年
（Ｒ５年）</c:v>
                </c:pt>
                <c:pt idx="9">
                  <c:v>2023年
１-６月</c:v>
                </c:pt>
                <c:pt idx="10">
                  <c:v>2024年
１-６月</c:v>
                </c:pt>
              </c:strCache>
            </c:strRef>
          </c:cat>
          <c:val>
            <c:numRef>
              <c:f>グラフデータ!$H$2:$H$15</c:f>
              <c:numCache>
                <c:formatCode>#,##0_);[Red]\(#,##0\)</c:formatCode>
                <c:ptCount val="11"/>
                <c:pt idx="0">
                  <c:v>196.33099999999999</c:v>
                </c:pt>
                <c:pt idx="1">
                  <c:v>175.92400000000001</c:v>
                </c:pt>
                <c:pt idx="2">
                  <c:v>507.85700000000003</c:v>
                </c:pt>
                <c:pt idx="3">
                  <c:v>280.97800000000001</c:v>
                </c:pt>
                <c:pt idx="4">
                  <c:v>174.00200000000001</c:v>
                </c:pt>
                <c:pt idx="5">
                  <c:v>347.709</c:v>
                </c:pt>
                <c:pt idx="6" formatCode="#,##0">
                  <c:v>687.04899999999998</c:v>
                </c:pt>
                <c:pt idx="7" formatCode="#,##0">
                  <c:v>686.13300000000004</c:v>
                </c:pt>
                <c:pt idx="8" formatCode="#,##0">
                  <c:v>566.73599999999999</c:v>
                </c:pt>
                <c:pt idx="9" formatCode="#,##0">
                  <c:v>309.37299999999999</c:v>
                </c:pt>
                <c:pt idx="10" formatCode="#,##0">
                  <c:v>318.34199999999998</c:v>
                </c:pt>
              </c:numCache>
            </c:numRef>
          </c:val>
          <c:extLst>
            <c:ext xmlns:c16="http://schemas.microsoft.com/office/drawing/2014/chart" uri="{C3380CC4-5D6E-409C-BE32-E72D297353CC}">
              <c16:uniqueId val="{00000010-381E-482A-9F6F-0E86778EB833}"/>
            </c:ext>
          </c:extLst>
        </c:ser>
        <c:ser>
          <c:idx val="7"/>
          <c:order val="7"/>
          <c:tx>
            <c:strRef>
              <c:f>グラフデータ!$I$1</c:f>
              <c:strCache>
                <c:ptCount val="1"/>
                <c:pt idx="0">
                  <c:v>その他</c:v>
                </c:pt>
              </c:strCache>
            </c:strRef>
          </c:tx>
          <c:spPr>
            <a:ln>
              <a:solidFill>
                <a:schemeClr val="tx1"/>
              </a:solidFill>
            </a:ln>
          </c:spPr>
          <c:invertIfNegative val="0"/>
          <c:cat>
            <c:strRef>
              <c:f>グラフデータ!$A$2:$A$15</c:f>
              <c:strCache>
                <c:ptCount val="11"/>
                <c:pt idx="0">
                  <c:v>2015年
（Ｈ27年）</c:v>
                </c:pt>
                <c:pt idx="1">
                  <c:v>2016年
（Ｈ28年）</c:v>
                </c:pt>
                <c:pt idx="2">
                  <c:v>2017年
（Ｈ29年）</c:v>
                </c:pt>
                <c:pt idx="3">
                  <c:v>2018年
（Ｈ30年）</c:v>
                </c:pt>
                <c:pt idx="4">
                  <c:v>2019年
（Ｒ元年）</c:v>
                </c:pt>
                <c:pt idx="5">
                  <c:v>2020年
（Ｒ２年）</c:v>
                </c:pt>
                <c:pt idx="6">
                  <c:v>2021年
（Ｒ３年）</c:v>
                </c:pt>
                <c:pt idx="7">
                  <c:v>2022年
（Ｒ４年）</c:v>
                </c:pt>
                <c:pt idx="8">
                  <c:v>2023年
（Ｒ５年）</c:v>
                </c:pt>
                <c:pt idx="9">
                  <c:v>2023年
１-６月</c:v>
                </c:pt>
                <c:pt idx="10">
                  <c:v>2024年
１-６月</c:v>
                </c:pt>
              </c:strCache>
            </c:strRef>
          </c:cat>
          <c:val>
            <c:numRef>
              <c:f>グラフデータ!$I$2:$I$15</c:f>
              <c:numCache>
                <c:formatCode>#,##0_);[Red]\(#,##0\)</c:formatCode>
                <c:ptCount val="11"/>
                <c:pt idx="0">
                  <c:v>951.13300000000004</c:v>
                </c:pt>
                <c:pt idx="1">
                  <c:v>1187.5609999999999</c:v>
                </c:pt>
                <c:pt idx="2">
                  <c:v>1598.655</c:v>
                </c:pt>
                <c:pt idx="3">
                  <c:v>2053.2359999999999</c:v>
                </c:pt>
                <c:pt idx="4">
                  <c:v>2478.3820000000001</c:v>
                </c:pt>
                <c:pt idx="5">
                  <c:v>1811.3709999999992</c:v>
                </c:pt>
                <c:pt idx="6" formatCode="#,##0">
                  <c:v>3082.573000000004</c:v>
                </c:pt>
                <c:pt idx="7" formatCode="#,##0">
                  <c:v>3469.81</c:v>
                </c:pt>
                <c:pt idx="8" formatCode="#,##0">
                  <c:v>6930.0020000000077</c:v>
                </c:pt>
                <c:pt idx="9" formatCode="#,##0">
                  <c:v>4508.8189999999886</c:v>
                </c:pt>
                <c:pt idx="10" formatCode="#,##0">
                  <c:v>2496.7669999999998</c:v>
                </c:pt>
              </c:numCache>
            </c:numRef>
          </c:val>
          <c:extLst>
            <c:ext xmlns:c16="http://schemas.microsoft.com/office/drawing/2014/chart" uri="{C3380CC4-5D6E-409C-BE32-E72D297353CC}">
              <c16:uniqueId val="{00000011-381E-482A-9F6F-0E86778EB833}"/>
            </c:ext>
          </c:extLst>
        </c:ser>
        <c:dLbls>
          <c:showLegendKey val="0"/>
          <c:showVal val="0"/>
          <c:showCatName val="0"/>
          <c:showSerName val="0"/>
          <c:showPercent val="0"/>
          <c:showBubbleSize val="0"/>
        </c:dLbls>
        <c:gapWidth val="40"/>
        <c:overlap val="100"/>
        <c:axId val="676792328"/>
        <c:axId val="676795072"/>
      </c:barChart>
      <c:lineChart>
        <c:grouping val="standard"/>
        <c:varyColors val="0"/>
        <c:ser>
          <c:idx val="9"/>
          <c:order val="8"/>
          <c:tx>
            <c:strRef>
              <c:f>グラフデータ!$K$1</c:f>
              <c:strCache>
                <c:ptCount val="1"/>
                <c:pt idx="0">
                  <c:v>金額</c:v>
                </c:pt>
              </c:strCache>
            </c:strRef>
          </c:tx>
          <c:spPr>
            <a:ln>
              <a:noFill/>
            </a:ln>
          </c:spPr>
          <c:marker>
            <c:symbol val="none"/>
          </c:marker>
          <c:dLbls>
            <c:dLbl>
              <c:idx val="0"/>
              <c:layout>
                <c:manualLayout>
                  <c:x val="-4.1558956331178613E-2"/>
                  <c:y val="-2.53155214588542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B57-463E-9D56-F4823B7EF487}"/>
                </c:ext>
              </c:extLst>
            </c:dLbl>
            <c:dLbl>
              <c:idx val="1"/>
              <c:layout>
                <c:manualLayout>
                  <c:x val="-4.1558956331178613E-2"/>
                  <c:y val="-2.53155214588542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934-40CE-95D0-39CC78B6FE26}"/>
                </c:ext>
              </c:extLst>
            </c:dLbl>
            <c:dLbl>
              <c:idx val="2"/>
              <c:layout>
                <c:manualLayout>
                  <c:x val="-4.1558956331178613E-2"/>
                  <c:y val="-4.718632919526503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934-40CE-95D0-39CC78B6FE26}"/>
                </c:ext>
              </c:extLst>
            </c:dLbl>
            <c:dLbl>
              <c:idx val="3"/>
              <c:layout>
                <c:manualLayout>
                  <c:x val="-4.1558956331178683E-2"/>
                  <c:y val="-3.156432366925735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934-40CE-95D0-39CC78B6FE26}"/>
                </c:ext>
              </c:extLst>
            </c:dLbl>
            <c:dLbl>
              <c:idx val="6"/>
              <c:layout>
                <c:manualLayout>
                  <c:x val="-4.6257372013268482E-2"/>
                  <c:y val="-5.043842106592043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B57-463E-9D56-F4823B7EF487}"/>
                </c:ext>
              </c:extLst>
            </c:dLbl>
            <c:dLbl>
              <c:idx val="7"/>
              <c:layout>
                <c:manualLayout>
                  <c:x val="-4.625737201326835E-2"/>
                  <c:y val="-1.828817215262277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E60-4AD8-9AC4-34452EAA1E6C}"/>
                </c:ext>
              </c:extLst>
            </c:dLbl>
            <c:dLbl>
              <c:idx val="8"/>
              <c:layout>
                <c:manualLayout>
                  <c:x val="-4.6257372013268482E-2"/>
                  <c:y val="-1.828817215262277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E60-4AD8-9AC4-34452EAA1E6C}"/>
                </c:ext>
              </c:extLst>
            </c:dLbl>
            <c:dLbl>
              <c:idx val="9"/>
              <c:layout>
                <c:manualLayout>
                  <c:x val="-4.2550477612911787E-2"/>
                  <c:y val="-2.2446205255012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6AD-4B5A-9C89-0FA716C3039B}"/>
                </c:ext>
              </c:extLst>
            </c:dLbl>
            <c:dLbl>
              <c:idx val="10"/>
              <c:layout>
                <c:manualLayout>
                  <c:x val="-2.2262673747905203E-2"/>
                  <c:y val="-3.69201530692305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B57-463E-9D56-F4823B7EF487}"/>
                </c:ext>
              </c:extLst>
            </c:dLbl>
            <c:spPr>
              <a:noFill/>
              <a:ln>
                <a:noFill/>
              </a:ln>
              <a:effectLst/>
            </c:spPr>
            <c:txPr>
              <a:bodyPr wrap="square" lIns="38100" tIns="19050" rIns="38100" bIns="19050" anchor="ctr">
                <a:spAutoFit/>
              </a:bodyPr>
              <a:lstStyle/>
              <a:p>
                <a:pPr>
                  <a:defRPr sz="10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a:noFill/>
                    </a:ln>
                  </c:spPr>
                </c15:leaderLines>
              </c:ext>
            </c:extLst>
          </c:dLbls>
          <c:cat>
            <c:strRef>
              <c:f>グラフデータ!$A$2:$A$15</c:f>
              <c:strCache>
                <c:ptCount val="11"/>
                <c:pt idx="0">
                  <c:v>2015年
（Ｈ27年）</c:v>
                </c:pt>
                <c:pt idx="1">
                  <c:v>2016年
（Ｈ28年）</c:v>
                </c:pt>
                <c:pt idx="2">
                  <c:v>2017年
（Ｈ29年）</c:v>
                </c:pt>
                <c:pt idx="3">
                  <c:v>2018年
（Ｈ30年）</c:v>
                </c:pt>
                <c:pt idx="4">
                  <c:v>2019年
（Ｒ元年）</c:v>
                </c:pt>
                <c:pt idx="5">
                  <c:v>2020年
（Ｒ２年）</c:v>
                </c:pt>
                <c:pt idx="6">
                  <c:v>2021年
（Ｒ３年）</c:v>
                </c:pt>
                <c:pt idx="7">
                  <c:v>2022年
（Ｒ４年）</c:v>
                </c:pt>
                <c:pt idx="8">
                  <c:v>2023年
（Ｒ５年）</c:v>
                </c:pt>
                <c:pt idx="9">
                  <c:v>2023年
１-６月</c:v>
                </c:pt>
                <c:pt idx="10">
                  <c:v>2024年
１-６月</c:v>
                </c:pt>
              </c:strCache>
            </c:strRef>
          </c:cat>
          <c:val>
            <c:numRef>
              <c:f>グラフデータ!$K$2:$K$15</c:f>
              <c:numCache>
                <c:formatCode>#,##0_);[Red]\(#,##0\)</c:formatCode>
                <c:ptCount val="11"/>
                <c:pt idx="0">
                  <c:v>39028.550999999999</c:v>
                </c:pt>
                <c:pt idx="1">
                  <c:v>42995.940999999999</c:v>
                </c:pt>
                <c:pt idx="2">
                  <c:v>54502.553999999996</c:v>
                </c:pt>
                <c:pt idx="3">
                  <c:v>61826.665000000001</c:v>
                </c:pt>
                <c:pt idx="4">
                  <c:v>66083.255999999994</c:v>
                </c:pt>
                <c:pt idx="5">
                  <c:v>71029.978999999992</c:v>
                </c:pt>
                <c:pt idx="6">
                  <c:v>114658.371</c:v>
                </c:pt>
                <c:pt idx="7" formatCode="#,##0">
                  <c:v>139194.291</c:v>
                </c:pt>
                <c:pt idx="8">
                  <c:v>134408.03400000001</c:v>
                </c:pt>
                <c:pt idx="9">
                  <c:v>70087.198999999993</c:v>
                </c:pt>
                <c:pt idx="10" formatCode="#,##0">
                  <c:v>66820.342999999993</c:v>
                </c:pt>
              </c:numCache>
            </c:numRef>
          </c:val>
          <c:smooth val="0"/>
          <c:extLst>
            <c:ext xmlns:c16="http://schemas.microsoft.com/office/drawing/2014/chart" uri="{C3380CC4-5D6E-409C-BE32-E72D297353CC}">
              <c16:uniqueId val="{00000012-381E-482A-9F6F-0E86778EB833}"/>
            </c:ext>
          </c:extLst>
        </c:ser>
        <c:dLbls>
          <c:showLegendKey val="0"/>
          <c:showVal val="0"/>
          <c:showCatName val="0"/>
          <c:showSerName val="0"/>
          <c:showPercent val="0"/>
          <c:showBubbleSize val="0"/>
        </c:dLbls>
        <c:marker val="1"/>
        <c:smooth val="0"/>
        <c:axId val="676790368"/>
        <c:axId val="676789584"/>
      </c:lineChart>
      <c:catAx>
        <c:axId val="676792328"/>
        <c:scaling>
          <c:orientation val="minMax"/>
        </c:scaling>
        <c:delete val="0"/>
        <c:axPos val="b"/>
        <c:numFmt formatCode="General" sourceLinked="1"/>
        <c:majorTickMark val="out"/>
        <c:minorTickMark val="none"/>
        <c:tickLblPos val="nextTo"/>
        <c:spPr>
          <a:ln>
            <a:solidFill>
              <a:sysClr val="windowText" lastClr="000000"/>
            </a:solidFill>
          </a:ln>
        </c:spPr>
        <c:txPr>
          <a:bodyPr/>
          <a:lstStyle/>
          <a:p>
            <a:pPr>
              <a:defRPr sz="800" baseline="0">
                <a:latin typeface="ＭＳ ゴシック" pitchFamily="49" charset="-128"/>
                <a:ea typeface="ＭＳ ゴシック" pitchFamily="49" charset="-128"/>
              </a:defRPr>
            </a:pPr>
            <a:endParaRPr lang="ja-JP"/>
          </a:p>
        </c:txPr>
        <c:crossAx val="676795072"/>
        <c:crosses val="autoZero"/>
        <c:auto val="1"/>
        <c:lblAlgn val="ctr"/>
        <c:lblOffset val="100"/>
        <c:tickLblSkip val="1"/>
        <c:noMultiLvlLbl val="0"/>
      </c:catAx>
      <c:valAx>
        <c:axId val="676795072"/>
        <c:scaling>
          <c:orientation val="minMax"/>
          <c:max val="140000"/>
          <c:min val="0"/>
        </c:scaling>
        <c:delete val="0"/>
        <c:axPos val="l"/>
        <c:majorGridlines/>
        <c:title>
          <c:tx>
            <c:rich>
              <a:bodyPr rot="0" vert="horz"/>
              <a:lstStyle/>
              <a:p>
                <a:pPr>
                  <a:defRPr sz="900" b="0">
                    <a:latin typeface="+mj-ea"/>
                    <a:ea typeface="+mj-ea"/>
                  </a:defRPr>
                </a:pPr>
                <a:r>
                  <a:rPr lang="ja-JP" altLang="en-US" sz="900" b="0">
                    <a:latin typeface="+mj-ea"/>
                    <a:ea typeface="+mj-ea"/>
                  </a:rPr>
                  <a:t>（百万円）</a:t>
                </a:r>
              </a:p>
            </c:rich>
          </c:tx>
          <c:layout>
            <c:manualLayout>
              <c:xMode val="edge"/>
              <c:yMode val="edge"/>
              <c:x val="1.8196672502019545E-3"/>
              <c:y val="5.7083360238796479E-3"/>
            </c:manualLayout>
          </c:layout>
          <c:overlay val="0"/>
        </c:title>
        <c:numFmt formatCode="#,##0_);[Red]\(#,##0\)" sourceLinked="1"/>
        <c:majorTickMark val="out"/>
        <c:minorTickMark val="none"/>
        <c:tickLblPos val="nextTo"/>
        <c:spPr>
          <a:ln w="3175">
            <a:solidFill>
              <a:schemeClr val="bg2"/>
            </a:solidFill>
          </a:ln>
        </c:spPr>
        <c:txPr>
          <a:bodyPr/>
          <a:lstStyle/>
          <a:p>
            <a:pPr>
              <a:defRPr sz="900">
                <a:latin typeface="ＭＳ ゴシック" pitchFamily="49" charset="-128"/>
                <a:ea typeface="ＭＳ ゴシック" pitchFamily="49" charset="-128"/>
              </a:defRPr>
            </a:pPr>
            <a:endParaRPr lang="ja-JP"/>
          </a:p>
        </c:txPr>
        <c:crossAx val="676792328"/>
        <c:crosses val="autoZero"/>
        <c:crossBetween val="between"/>
        <c:majorUnit val="10000"/>
      </c:valAx>
      <c:valAx>
        <c:axId val="676789584"/>
        <c:scaling>
          <c:orientation val="minMax"/>
          <c:max val="180000"/>
          <c:min val="0"/>
        </c:scaling>
        <c:delete val="1"/>
        <c:axPos val="r"/>
        <c:numFmt formatCode="#,##0_);[Red]\(#,##0\)" sourceLinked="0"/>
        <c:majorTickMark val="out"/>
        <c:minorTickMark val="none"/>
        <c:tickLblPos val="nextTo"/>
        <c:crossAx val="676790368"/>
        <c:crosses val="max"/>
        <c:crossBetween val="between"/>
        <c:majorUnit val="20000"/>
      </c:valAx>
      <c:catAx>
        <c:axId val="676790368"/>
        <c:scaling>
          <c:orientation val="minMax"/>
        </c:scaling>
        <c:delete val="1"/>
        <c:axPos val="b"/>
        <c:numFmt formatCode="General" sourceLinked="1"/>
        <c:majorTickMark val="out"/>
        <c:minorTickMark val="none"/>
        <c:tickLblPos val="none"/>
        <c:crossAx val="676789584"/>
        <c:crosses val="autoZero"/>
        <c:auto val="1"/>
        <c:lblAlgn val="ctr"/>
        <c:lblOffset val="100"/>
        <c:noMultiLvlLbl val="0"/>
      </c:catAx>
    </c:plotArea>
    <c:legend>
      <c:legendPos val="r"/>
      <c:legendEntry>
        <c:idx val="8"/>
        <c:delete val="1"/>
      </c:legendEntry>
      <c:layout>
        <c:manualLayout>
          <c:xMode val="edge"/>
          <c:yMode val="edge"/>
          <c:x val="9.2240600928409161E-2"/>
          <c:y val="7.9359176438167532E-4"/>
          <c:w val="0.15835257479656617"/>
          <c:h val="0.44022006020713"/>
        </c:manualLayout>
      </c:layout>
      <c:overlay val="0"/>
      <c:spPr>
        <a:solidFill>
          <a:schemeClr val="bg1"/>
        </a:solidFill>
        <a:ln>
          <a:solidFill>
            <a:schemeClr val="tx1"/>
          </a:solidFill>
        </a:ln>
      </c:spPr>
      <c:txPr>
        <a:bodyPr/>
        <a:lstStyle/>
        <a:p>
          <a:pPr>
            <a:defRPr sz="900"/>
          </a:pPr>
          <a:endParaRPr lang="ja-JP"/>
        </a:p>
      </c:txPr>
    </c:legend>
    <c:plotVisOnly val="1"/>
    <c:dispBlanksAs val="gap"/>
    <c:showDLblsOverMax val="0"/>
  </c:chart>
  <c:spPr>
    <a:ln>
      <a:noFill/>
    </a:ln>
  </c:sp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ja-JP" sz="1680" b="0" i="0" u="none" strike="noStrike" kern="1200" spc="0" baseline="0">
                <a:solidFill>
                  <a:schemeClr val="tx1">
                    <a:lumMod val="65000"/>
                    <a:lumOff val="35000"/>
                  </a:schemeClr>
                </a:solidFill>
                <a:latin typeface="+mn-lt"/>
                <a:ea typeface="+mn-ea"/>
                <a:cs typeface="+mn-cs"/>
              </a:defRPr>
            </a:pPr>
            <a:r>
              <a:rPr lang="ja-JP" dirty="0"/>
              <a:t>農林水産物・食品の輸出</a:t>
            </a:r>
            <a:r>
              <a:rPr lang="ja-JP" altLang="en-US" dirty="0"/>
              <a:t>目標</a:t>
            </a:r>
            <a:endParaRPr lang="en-US" dirty="0"/>
          </a:p>
        </c:rich>
      </c:tx>
      <c:layout>
        <c:manualLayout>
          <c:xMode val="edge"/>
          <c:yMode val="edge"/>
          <c:x val="0.12189931918290975"/>
          <c:y val="4.0413977923821905E-2"/>
        </c:manualLayout>
      </c:layout>
      <c:overlay val="0"/>
      <c:spPr>
        <a:noFill/>
        <a:ln>
          <a:noFill/>
        </a:ln>
        <a:effectLst/>
      </c:spPr>
      <c:txPr>
        <a:bodyPr rot="0" spcFirstLastPara="1" vertOverflow="ellipsis" vert="horz" wrap="square" anchor="ctr" anchorCtr="1"/>
        <a:lstStyle/>
        <a:p>
          <a:pPr>
            <a:defRPr lang="ja-JP" sz="168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1.3624979415016336E-2"/>
          <c:y val="0.17086928129582751"/>
          <c:w val="0.94890632719368873"/>
          <c:h val="0.69198374235209881"/>
        </c:manualLayout>
      </c:layout>
      <c:barChart>
        <c:barDir val="col"/>
        <c:grouping val="clustered"/>
        <c:varyColors val="0"/>
        <c:ser>
          <c:idx val="0"/>
          <c:order val="0"/>
          <c:tx>
            <c:strRef>
              <c:f>Sheet1!$B$1</c:f>
              <c:strCache>
                <c:ptCount val="1"/>
                <c:pt idx="0">
                  <c:v>列1</c:v>
                </c:pt>
              </c:strCache>
            </c:strRef>
          </c:tx>
          <c:spPr>
            <a:solidFill>
              <a:schemeClr val="accent1"/>
            </a:solidFill>
            <a:ln>
              <a:noFill/>
            </a:ln>
            <a:effectLst/>
          </c:spPr>
          <c:invertIfNegative val="0"/>
          <c:dPt>
            <c:idx val="1"/>
            <c:invertIfNegative val="0"/>
            <c:bubble3D val="0"/>
            <c:spPr>
              <a:noFill/>
              <a:ln>
                <a:solidFill>
                  <a:schemeClr val="tx1"/>
                </a:solidFill>
              </a:ln>
              <a:effectLst/>
            </c:spPr>
            <c:extLst>
              <c:ext xmlns:c16="http://schemas.microsoft.com/office/drawing/2014/chart" uri="{C3380CC4-5D6E-409C-BE32-E72D297353CC}">
                <c16:uniqueId val="{00000001-BF47-4DD1-A832-EE9AE5453F89}"/>
              </c:ext>
            </c:extLst>
          </c:dPt>
          <c:dPt>
            <c:idx val="2"/>
            <c:invertIfNegative val="0"/>
            <c:bubble3D val="0"/>
            <c:spPr>
              <a:noFill/>
              <a:ln>
                <a:solidFill>
                  <a:schemeClr val="tx1"/>
                </a:solidFill>
              </a:ln>
              <a:effectLst/>
            </c:spPr>
            <c:extLst>
              <c:ext xmlns:c16="http://schemas.microsoft.com/office/drawing/2014/chart" uri="{C3380CC4-5D6E-409C-BE32-E72D297353CC}">
                <c16:uniqueId val="{00000003-BF47-4DD1-A832-EE9AE5453F89}"/>
              </c:ext>
            </c:extLst>
          </c:dPt>
          <c:dLbls>
            <c:dLbl>
              <c:idx val="0"/>
              <c:layout>
                <c:manualLayout>
                  <c:x val="2.8670915738854596E-5"/>
                  <c:y val="-3.6433734908768563E-2"/>
                </c:manualLayout>
              </c:layout>
              <c:tx>
                <c:rich>
                  <a:bodyPr rot="0" spcFirstLastPara="1" vertOverflow="ellipsis" vert="horz" wrap="square" anchor="ctr" anchorCtr="1"/>
                  <a:lstStyle/>
                  <a:p>
                    <a:pPr>
                      <a:defRPr lang="ja-JP" sz="1250" b="1" i="0" u="none" strike="noStrike" kern="1200" baseline="0">
                        <a:solidFill>
                          <a:schemeClr val="tx1">
                            <a:lumMod val="75000"/>
                            <a:lumOff val="25000"/>
                          </a:schemeClr>
                        </a:solidFill>
                        <a:latin typeface="+mn-ea"/>
                        <a:ea typeface="+mn-ea"/>
                        <a:cs typeface="+mn-cs"/>
                      </a:defRPr>
                    </a:pPr>
                    <a:r>
                      <a:rPr lang="en-US" altLang="ja-JP" sz="1250" b="1" dirty="0">
                        <a:solidFill>
                          <a:schemeClr val="tx1"/>
                        </a:solidFill>
                        <a:latin typeface="+mn-ea"/>
                        <a:ea typeface="+mn-ea"/>
                      </a:rPr>
                      <a:t>9,121</a:t>
                    </a:r>
                    <a:r>
                      <a:rPr lang="ja-JP" altLang="en-US" sz="1250" b="1" dirty="0">
                        <a:solidFill>
                          <a:schemeClr val="tx1"/>
                        </a:solidFill>
                        <a:latin typeface="+mn-ea"/>
                        <a:ea typeface="+mn-ea"/>
                      </a:rPr>
                      <a:t>億円</a:t>
                    </a:r>
                  </a:p>
                </c:rich>
              </c:tx>
              <c:spPr>
                <a:noFill/>
                <a:ln>
                  <a:noFill/>
                </a:ln>
                <a:effectLst/>
              </c:spPr>
              <c:txPr>
                <a:bodyPr rot="0" spcFirstLastPara="1" vertOverflow="ellipsis" vert="horz" wrap="square" anchor="ctr" anchorCtr="1"/>
                <a:lstStyle/>
                <a:p>
                  <a:pPr>
                    <a:defRPr lang="ja-JP" sz="1250" b="1" i="0" u="none" strike="noStrike" kern="1200" baseline="0">
                      <a:solidFill>
                        <a:schemeClr val="tx1">
                          <a:lumMod val="75000"/>
                          <a:lumOff val="25000"/>
                        </a:schemeClr>
                      </a:solidFill>
                      <a:latin typeface="+mn-ea"/>
                      <a:ea typeface="+mn-ea"/>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manualLayout>
                      <c:w val="0.34658541386947805"/>
                      <c:h val="0.14496006163013112"/>
                    </c:manualLayout>
                  </c15:layout>
                </c:ext>
                <c:ext xmlns:c16="http://schemas.microsoft.com/office/drawing/2014/chart" uri="{C3380CC4-5D6E-409C-BE32-E72D297353CC}">
                  <c16:uniqueId val="{00000004-CED1-4DBD-851B-83C5D48DEF28}"/>
                </c:ext>
              </c:extLst>
            </c:dLbl>
            <c:dLbl>
              <c:idx val="1"/>
              <c:layout>
                <c:manualLayout>
                  <c:x val="3.3775176468647775E-3"/>
                  <c:y val="-4.4122378524915185E-2"/>
                </c:manualLayout>
              </c:layout>
              <c:tx>
                <c:rich>
                  <a:bodyPr rot="0" spcFirstLastPara="1" vertOverflow="ellipsis" vert="horz" wrap="square" anchor="ctr" anchorCtr="1"/>
                  <a:lstStyle/>
                  <a:p>
                    <a:pPr>
                      <a:defRPr lang="ja-JP" sz="1250" b="1" i="0" u="none" strike="noStrike" kern="1200" baseline="0">
                        <a:solidFill>
                          <a:schemeClr val="tx1">
                            <a:lumMod val="75000"/>
                            <a:lumOff val="25000"/>
                          </a:schemeClr>
                        </a:solidFill>
                        <a:latin typeface="+mn-ea"/>
                        <a:ea typeface="+mn-ea"/>
                        <a:cs typeface="+mn-cs"/>
                      </a:defRPr>
                    </a:pPr>
                    <a:r>
                      <a:rPr lang="ja-JP" altLang="en-US" sz="1250" b="1" dirty="0">
                        <a:latin typeface="+mn-ea"/>
                        <a:ea typeface="+mn-ea"/>
                      </a:rPr>
                      <a:t>２兆円</a:t>
                    </a:r>
                  </a:p>
                </c:rich>
              </c:tx>
              <c:spPr>
                <a:noFill/>
                <a:ln>
                  <a:noFill/>
                </a:ln>
                <a:effectLst/>
              </c:spPr>
              <c:txPr>
                <a:bodyPr rot="0" spcFirstLastPara="1" vertOverflow="ellipsis" vert="horz" wrap="square" anchor="ctr" anchorCtr="1"/>
                <a:lstStyle/>
                <a:p>
                  <a:pPr>
                    <a:defRPr lang="ja-JP" sz="1250" b="1" i="0" u="none" strike="noStrike" kern="1200" baseline="0">
                      <a:solidFill>
                        <a:schemeClr val="tx1">
                          <a:lumMod val="75000"/>
                          <a:lumOff val="25000"/>
                        </a:schemeClr>
                      </a:solidFill>
                      <a:latin typeface="+mn-ea"/>
                      <a:ea typeface="+mn-ea"/>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F47-4DD1-A832-EE9AE5453F89}"/>
                </c:ext>
              </c:extLst>
            </c:dLbl>
            <c:dLbl>
              <c:idx val="2"/>
              <c:layout>
                <c:manualLayout>
                  <c:x val="-1.3704211365586233E-3"/>
                  <c:y val="-1.4965177488986839E-2"/>
                </c:manualLayout>
              </c:layout>
              <c:tx>
                <c:rich>
                  <a:bodyPr rot="0" spcFirstLastPara="1" vertOverflow="ellipsis" vert="horz" wrap="square" anchor="ctr" anchorCtr="1"/>
                  <a:lstStyle/>
                  <a:p>
                    <a:pPr>
                      <a:defRPr lang="ja-JP" sz="1250" b="1" i="0" u="none" strike="noStrike" kern="1200" baseline="0">
                        <a:solidFill>
                          <a:schemeClr val="tx1">
                            <a:lumMod val="75000"/>
                            <a:lumOff val="25000"/>
                          </a:schemeClr>
                        </a:solidFill>
                        <a:latin typeface="+mn-ea"/>
                        <a:ea typeface="+mn-ea"/>
                        <a:cs typeface="+mn-cs"/>
                      </a:defRPr>
                    </a:pPr>
                    <a:r>
                      <a:rPr lang="ja-JP" altLang="en-US" sz="1250" b="1" dirty="0">
                        <a:latin typeface="+mn-ea"/>
                        <a:ea typeface="+mn-ea"/>
                      </a:rPr>
                      <a:t>５兆円</a:t>
                    </a:r>
                  </a:p>
                </c:rich>
              </c:tx>
              <c:spPr>
                <a:noFill/>
                <a:ln>
                  <a:noFill/>
                </a:ln>
                <a:effectLst/>
              </c:spPr>
              <c:txPr>
                <a:bodyPr rot="0" spcFirstLastPara="1" vertOverflow="ellipsis" vert="horz" wrap="square" anchor="ctr" anchorCtr="1"/>
                <a:lstStyle/>
                <a:p>
                  <a:pPr>
                    <a:defRPr lang="ja-JP" sz="1250" b="1" i="0" u="none" strike="noStrike" kern="1200" baseline="0">
                      <a:solidFill>
                        <a:schemeClr val="tx1">
                          <a:lumMod val="75000"/>
                          <a:lumOff val="25000"/>
                        </a:schemeClr>
                      </a:solidFill>
                      <a:latin typeface="+mn-ea"/>
                      <a:ea typeface="+mn-ea"/>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F47-4DD1-A832-EE9AE5453F89}"/>
                </c:ext>
              </c:extLst>
            </c:dLbl>
            <c:spPr>
              <a:noFill/>
              <a:ln>
                <a:noFill/>
              </a:ln>
              <a:effectLst/>
            </c:spPr>
            <c:txPr>
              <a:bodyPr rot="0" spcFirstLastPara="1" vertOverflow="ellipsis" vert="horz" wrap="square" anchor="ctr" anchorCtr="1"/>
              <a:lstStyle/>
              <a:p>
                <a:pPr>
                  <a:defRPr lang="ja-JP" sz="125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2019年</c:v>
                </c:pt>
                <c:pt idx="1">
                  <c:v>2025年</c:v>
                </c:pt>
                <c:pt idx="2">
                  <c:v>2030年</c:v>
                </c:pt>
              </c:strCache>
            </c:strRef>
          </c:cat>
          <c:val>
            <c:numRef>
              <c:f>Sheet1!$B$2:$B$4</c:f>
              <c:numCache>
                <c:formatCode>#,##0_);[Red]\(#,##0\)</c:formatCode>
                <c:ptCount val="3"/>
                <c:pt idx="0">
                  <c:v>9121</c:v>
                </c:pt>
                <c:pt idx="1">
                  <c:v>20000</c:v>
                </c:pt>
                <c:pt idx="2" formatCode="General">
                  <c:v>50000</c:v>
                </c:pt>
              </c:numCache>
            </c:numRef>
          </c:val>
          <c:extLst>
            <c:ext xmlns:c16="http://schemas.microsoft.com/office/drawing/2014/chart" uri="{C3380CC4-5D6E-409C-BE32-E72D297353CC}">
              <c16:uniqueId val="{00000005-BF47-4DD1-A832-EE9AE5453F89}"/>
            </c:ext>
          </c:extLst>
        </c:ser>
        <c:dLbls>
          <c:showLegendKey val="0"/>
          <c:showVal val="0"/>
          <c:showCatName val="0"/>
          <c:showSerName val="0"/>
          <c:showPercent val="0"/>
          <c:showBubbleSize val="0"/>
        </c:dLbls>
        <c:gapWidth val="100"/>
        <c:overlap val="-27"/>
        <c:axId val="358630096"/>
        <c:axId val="359533856"/>
      </c:barChart>
      <c:catAx>
        <c:axId val="35863009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lang="ja-JP" sz="1400" b="0" i="0" u="none" strike="noStrike" kern="1200" baseline="0">
                <a:solidFill>
                  <a:schemeClr val="tx1">
                    <a:lumMod val="65000"/>
                    <a:lumOff val="35000"/>
                  </a:schemeClr>
                </a:solidFill>
                <a:latin typeface="+mn-lt"/>
                <a:ea typeface="+mn-ea"/>
                <a:cs typeface="+mn-cs"/>
              </a:defRPr>
            </a:pPr>
            <a:endParaRPr lang="ja-JP"/>
          </a:p>
        </c:txPr>
        <c:crossAx val="359533856"/>
        <c:crosses val="autoZero"/>
        <c:auto val="1"/>
        <c:lblAlgn val="ctr"/>
        <c:lblOffset val="100"/>
        <c:noMultiLvlLbl val="0"/>
      </c:catAx>
      <c:valAx>
        <c:axId val="359533856"/>
        <c:scaling>
          <c:orientation val="minMax"/>
        </c:scaling>
        <c:delete val="1"/>
        <c:axPos val="l"/>
        <c:numFmt formatCode="#,##0_);[Red]\(#,##0\)" sourceLinked="1"/>
        <c:majorTickMark val="none"/>
        <c:minorTickMark val="none"/>
        <c:tickLblPos val="nextTo"/>
        <c:crossAx val="358630096"/>
        <c:crosses val="autoZero"/>
        <c:crossBetween val="between"/>
      </c:valAx>
      <c:spPr>
        <a:noFill/>
        <a:ln w="9525">
          <a:noFill/>
        </a:ln>
        <a:effectLst/>
      </c:spPr>
    </c:plotArea>
    <c:plotVisOnly val="1"/>
    <c:dispBlanksAs val="gap"/>
    <c:showDLblsOverMax val="0"/>
  </c:chart>
  <c:spPr>
    <a:noFill/>
    <a:ln>
      <a:noFill/>
    </a:ln>
    <a:effectLst/>
  </c:spPr>
  <c:txPr>
    <a:bodyPr/>
    <a:lstStyle/>
    <a:p>
      <a:pPr>
        <a:defRPr sz="1400"/>
      </a:pPr>
      <a:endParaRPr lang="ja-JP"/>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image" Target="../media/image37.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image" Target="../media/image38.wmf"/></Relationships>
</file>

<file path=ppt/drawings/drawing1.xml><?xml version="1.0" encoding="utf-8"?>
<c:userShapes xmlns:c="http://schemas.openxmlformats.org/drawingml/2006/chart">
  <cdr:relSizeAnchor xmlns:cdr="http://schemas.openxmlformats.org/drawingml/2006/chartDrawing">
    <cdr:from>
      <cdr:x>0.85974</cdr:x>
      <cdr:y>0</cdr:y>
    </cdr:from>
    <cdr:to>
      <cdr:x>1</cdr:x>
      <cdr:y>0.04745</cdr:y>
    </cdr:to>
    <cdr:sp macro="" textlink="">
      <cdr:nvSpPr>
        <cdr:cNvPr id="3" name="テキスト ボックス 2"/>
        <cdr:cNvSpPr txBox="1"/>
      </cdr:nvSpPr>
      <cdr:spPr>
        <a:xfrm xmlns:a="http://schemas.openxmlformats.org/drawingml/2006/main">
          <a:off x="5891022" y="0"/>
          <a:ext cx="961075" cy="19287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ja-JP" altLang="en-US" sz="1100"/>
        </a:p>
      </cdr:txBody>
    </cdr:sp>
  </cdr:relSizeAnchor>
</c:userShapes>
</file>

<file path=ppt/drawings/drawing2.xml><?xml version="1.0" encoding="utf-8"?>
<c:userShapes xmlns:c="http://schemas.openxmlformats.org/drawingml/2006/chart">
  <cdr:relSizeAnchor xmlns:cdr="http://schemas.openxmlformats.org/drawingml/2006/chartDrawing">
    <cdr:from>
      <cdr:x>0.23442</cdr:x>
      <cdr:y>0.58373</cdr:y>
    </cdr:from>
    <cdr:to>
      <cdr:x>0.4367</cdr:x>
      <cdr:y>0.69242</cdr:y>
    </cdr:to>
    <cdr:sp macro="" textlink="">
      <cdr:nvSpPr>
        <cdr:cNvPr id="2" name="右矢印 1"/>
        <cdr:cNvSpPr/>
      </cdr:nvSpPr>
      <cdr:spPr>
        <a:xfrm xmlns:a="http://schemas.openxmlformats.org/drawingml/2006/main" rot="19629672">
          <a:off x="919845" y="1815495"/>
          <a:ext cx="793675" cy="338044"/>
        </a:xfrm>
        <a:prstGeom xmlns:a="http://schemas.openxmlformats.org/drawingml/2006/main" prst="rightArrow">
          <a:avLst>
            <a:gd name="adj1" fmla="val 28127"/>
            <a:gd name="adj2" fmla="val 61554"/>
          </a:avLst>
        </a:prstGeom>
        <a:solidFill xmlns:a="http://schemas.openxmlformats.org/drawingml/2006/main">
          <a:schemeClr val="accent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p>
      </cdr:txBody>
    </cdr:sp>
  </cdr:relSizeAnchor>
  <cdr:relSizeAnchor xmlns:cdr="http://schemas.openxmlformats.org/drawingml/2006/chartDrawing">
    <cdr:from>
      <cdr:x>0.59381</cdr:x>
      <cdr:y>0.27879</cdr:y>
    </cdr:from>
    <cdr:to>
      <cdr:x>0.67141</cdr:x>
      <cdr:y>0.49369</cdr:y>
    </cdr:to>
    <cdr:sp macro="" textlink="">
      <cdr:nvSpPr>
        <cdr:cNvPr id="4" name="右矢印 3"/>
        <cdr:cNvSpPr/>
      </cdr:nvSpPr>
      <cdr:spPr>
        <a:xfrm xmlns:a="http://schemas.openxmlformats.org/drawingml/2006/main" rot="18823170">
          <a:off x="2027395" y="1117010"/>
          <a:ext cx="702658" cy="291773"/>
        </a:xfrm>
        <a:prstGeom xmlns:a="http://schemas.openxmlformats.org/drawingml/2006/main" prst="rightArrow">
          <a:avLst>
            <a:gd name="adj1" fmla="val 27482"/>
            <a:gd name="adj2" fmla="val 61554"/>
          </a:avLst>
        </a:prstGeom>
        <a:noFill xmlns:a="http://schemas.openxmlformats.org/drawingml/2006/main"/>
        <a:ln xmlns:a="http://schemas.openxmlformats.org/drawingml/2006/main">
          <a:solidFill>
            <a:schemeClr val="accent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170" name="Rectangle 2"/>
          <p:cNvSpPr>
            <a:spLocks noGrp="1" noChangeArrowheads="1"/>
          </p:cNvSpPr>
          <p:nvPr>
            <p:ph type="hdr" sz="quarter"/>
          </p:nvPr>
        </p:nvSpPr>
        <p:spPr bwMode="auto">
          <a:xfrm>
            <a:off x="18" y="24"/>
            <a:ext cx="2931360" cy="493947"/>
          </a:xfrm>
          <a:prstGeom prst="rect">
            <a:avLst/>
          </a:prstGeom>
          <a:noFill/>
          <a:ln w="9525">
            <a:noFill/>
            <a:miter lim="800000"/>
            <a:headEnd/>
            <a:tailEnd/>
          </a:ln>
        </p:spPr>
        <p:txBody>
          <a:bodyPr vert="horz" wrap="square" lIns="95000" tIns="47499" rIns="95000" bIns="47499" numCol="1" anchor="t" anchorCtr="0" compatLnSpc="1">
            <a:prstTxWarp prst="textNoShape">
              <a:avLst/>
            </a:prstTxWarp>
          </a:bodyPr>
          <a:lstStyle>
            <a:lvl1pPr algn="l" defTabSz="950174" eaLnBrk="0" hangingPunct="0">
              <a:defRPr sz="1100">
                <a:latin typeface="Arial" charset="0"/>
                <a:ea typeface="ＭＳ Ｐゴシック" pitchFamily="50" charset="-128"/>
              </a:defRPr>
            </a:lvl1pPr>
          </a:lstStyle>
          <a:p>
            <a:pPr>
              <a:defRPr/>
            </a:pPr>
            <a:endParaRPr lang="en-US" altLang="ja-JP" dirty="0">
              <a:latin typeface="HG丸ｺﾞｼｯｸM-PRO" panose="020F0600000000000000" pitchFamily="50" charset="-128"/>
              <a:ea typeface="HG丸ｺﾞｼｯｸM-PRO" panose="020F0600000000000000" pitchFamily="50" charset="-128"/>
            </a:endParaRPr>
          </a:p>
        </p:txBody>
      </p:sp>
      <p:sp>
        <p:nvSpPr>
          <p:cNvPr id="135171" name="Rectangle 3"/>
          <p:cNvSpPr>
            <a:spLocks noGrp="1" noChangeArrowheads="1"/>
          </p:cNvSpPr>
          <p:nvPr>
            <p:ph type="dt" sz="quarter" idx="1"/>
          </p:nvPr>
        </p:nvSpPr>
        <p:spPr bwMode="auto">
          <a:xfrm>
            <a:off x="3836143" y="24"/>
            <a:ext cx="2932954" cy="493947"/>
          </a:xfrm>
          <a:prstGeom prst="rect">
            <a:avLst/>
          </a:prstGeom>
          <a:noFill/>
          <a:ln w="9525">
            <a:noFill/>
            <a:miter lim="800000"/>
            <a:headEnd/>
            <a:tailEnd/>
          </a:ln>
        </p:spPr>
        <p:txBody>
          <a:bodyPr vert="horz" wrap="square" lIns="95000" tIns="47499" rIns="95000" bIns="47499" numCol="1" anchor="t" anchorCtr="0" compatLnSpc="1">
            <a:prstTxWarp prst="textNoShape">
              <a:avLst/>
            </a:prstTxWarp>
          </a:bodyPr>
          <a:lstStyle>
            <a:lvl1pPr algn="r" defTabSz="950174" eaLnBrk="0" hangingPunct="0">
              <a:defRPr sz="1100">
                <a:latin typeface="Arial" charset="0"/>
                <a:ea typeface="ＭＳ Ｐゴシック" pitchFamily="50" charset="-128"/>
              </a:defRPr>
            </a:lvl1pPr>
          </a:lstStyle>
          <a:p>
            <a:pPr>
              <a:defRPr/>
            </a:pPr>
            <a:endParaRPr lang="en-US" altLang="ja-JP" dirty="0">
              <a:latin typeface="HG丸ｺﾞｼｯｸM-PRO" panose="020F0600000000000000" pitchFamily="50" charset="-128"/>
              <a:ea typeface="HG丸ｺﾞｼｯｸM-PRO" panose="020F0600000000000000" pitchFamily="50" charset="-128"/>
            </a:endParaRPr>
          </a:p>
        </p:txBody>
      </p:sp>
      <p:sp>
        <p:nvSpPr>
          <p:cNvPr id="135172" name="Rectangle 4"/>
          <p:cNvSpPr>
            <a:spLocks noGrp="1" noChangeArrowheads="1"/>
          </p:cNvSpPr>
          <p:nvPr>
            <p:ph type="ftr" sz="quarter" idx="2"/>
          </p:nvPr>
        </p:nvSpPr>
        <p:spPr bwMode="auto">
          <a:xfrm>
            <a:off x="18" y="9408900"/>
            <a:ext cx="2931360" cy="490759"/>
          </a:xfrm>
          <a:prstGeom prst="rect">
            <a:avLst/>
          </a:prstGeom>
          <a:noFill/>
          <a:ln w="9525">
            <a:noFill/>
            <a:miter lim="800000"/>
            <a:headEnd/>
            <a:tailEnd/>
          </a:ln>
        </p:spPr>
        <p:txBody>
          <a:bodyPr vert="horz" wrap="square" lIns="95000" tIns="47499" rIns="95000" bIns="47499" numCol="1" anchor="b" anchorCtr="0" compatLnSpc="1">
            <a:prstTxWarp prst="textNoShape">
              <a:avLst/>
            </a:prstTxWarp>
          </a:bodyPr>
          <a:lstStyle>
            <a:lvl1pPr algn="l" defTabSz="950174" eaLnBrk="0" hangingPunct="0">
              <a:defRPr sz="1100">
                <a:latin typeface="Arial" charset="0"/>
                <a:ea typeface="ＭＳ Ｐゴシック" pitchFamily="50" charset="-128"/>
              </a:defRPr>
            </a:lvl1pPr>
          </a:lstStyle>
          <a:p>
            <a:pPr>
              <a:defRPr/>
            </a:pPr>
            <a:endParaRPr lang="en-US" altLang="ja-JP" dirty="0">
              <a:latin typeface="HG丸ｺﾞｼｯｸM-PRO" panose="020F0600000000000000" pitchFamily="50" charset="-128"/>
              <a:ea typeface="HG丸ｺﾞｼｯｸM-PRO" panose="020F0600000000000000" pitchFamily="50" charset="-128"/>
            </a:endParaRPr>
          </a:p>
        </p:txBody>
      </p:sp>
      <p:sp>
        <p:nvSpPr>
          <p:cNvPr id="2" name="スライド番号プレースホルダー 1"/>
          <p:cNvSpPr>
            <a:spLocks noGrp="1"/>
          </p:cNvSpPr>
          <p:nvPr>
            <p:ph type="sldNum" sz="quarter" idx="3"/>
          </p:nvPr>
        </p:nvSpPr>
        <p:spPr>
          <a:xfrm>
            <a:off x="3834544" y="9405696"/>
            <a:ext cx="2934549" cy="497133"/>
          </a:xfrm>
          <a:prstGeom prst="rect">
            <a:avLst/>
          </a:prstGeom>
        </p:spPr>
        <p:txBody>
          <a:bodyPr vert="horz" lIns="91648" tIns="45825" rIns="91648" bIns="45825" rtlCol="0" anchor="b"/>
          <a:lstStyle>
            <a:lvl1pPr algn="r">
              <a:defRPr sz="1100"/>
            </a:lvl1pPr>
          </a:lstStyle>
          <a:p>
            <a:fld id="{98E5C912-049A-4572-AD58-7326EA6F45B9}" type="slidenum">
              <a:rPr kumimoji="1" lang="ja-JP" altLang="en-US" smtClean="0"/>
              <a:t>‹#›</a:t>
            </a:fld>
            <a:endParaRPr kumimoji="1" lang="ja-JP" altLang="en-US" dirty="0"/>
          </a:p>
        </p:txBody>
      </p:sp>
    </p:spTree>
    <p:extLst>
      <p:ext uri="{BB962C8B-B14F-4D97-AF65-F5344CB8AC3E}">
        <p14:creationId xmlns:p14="http://schemas.microsoft.com/office/powerpoint/2010/main" val="49000407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bwMode="auto">
          <a:xfrm>
            <a:off x="18" y="24"/>
            <a:ext cx="2931360" cy="493947"/>
          </a:xfrm>
          <a:prstGeom prst="rect">
            <a:avLst/>
          </a:prstGeom>
          <a:noFill/>
          <a:ln w="9525">
            <a:noFill/>
            <a:miter lim="800000"/>
            <a:headEnd/>
            <a:tailEnd/>
          </a:ln>
        </p:spPr>
        <p:txBody>
          <a:bodyPr vert="horz" wrap="square" lIns="95000" tIns="47499" rIns="95000" bIns="47499" numCol="1" anchor="t" anchorCtr="0" compatLnSpc="1">
            <a:prstTxWarp prst="textNoShape">
              <a:avLst/>
            </a:prstTxWarp>
          </a:bodyPr>
          <a:lstStyle>
            <a:lvl1pPr algn="l" defTabSz="950174" eaLnBrk="1" hangingPunct="1">
              <a:defRPr sz="1100">
                <a:latin typeface="Calibri" pitchFamily="34" charset="0"/>
                <a:ea typeface="HG丸ｺﾞｼｯｸM-PRO" panose="020F0600000000000000" pitchFamily="50" charset="-128"/>
              </a:defRPr>
            </a:lvl1pPr>
          </a:lstStyle>
          <a:p>
            <a:pPr>
              <a:defRPr/>
            </a:pPr>
            <a:endParaRPr lang="ja-JP" altLang="en-US" dirty="0"/>
          </a:p>
        </p:txBody>
      </p:sp>
      <p:sp>
        <p:nvSpPr>
          <p:cNvPr id="3" name="日付プレースホルダ 2"/>
          <p:cNvSpPr>
            <a:spLocks noGrp="1"/>
          </p:cNvSpPr>
          <p:nvPr>
            <p:ph type="dt" idx="1"/>
          </p:nvPr>
        </p:nvSpPr>
        <p:spPr bwMode="auto">
          <a:xfrm>
            <a:off x="3836143" y="24"/>
            <a:ext cx="2932954" cy="493947"/>
          </a:xfrm>
          <a:prstGeom prst="rect">
            <a:avLst/>
          </a:prstGeom>
          <a:noFill/>
          <a:ln w="9525">
            <a:noFill/>
            <a:miter lim="800000"/>
            <a:headEnd/>
            <a:tailEnd/>
          </a:ln>
        </p:spPr>
        <p:txBody>
          <a:bodyPr vert="horz" wrap="square" lIns="95000" tIns="47499" rIns="95000" bIns="47499" numCol="1" anchor="t" anchorCtr="0" compatLnSpc="1">
            <a:prstTxWarp prst="textNoShape">
              <a:avLst/>
            </a:prstTxWarp>
          </a:bodyPr>
          <a:lstStyle>
            <a:lvl1pPr algn="r" defTabSz="950174" eaLnBrk="1" hangingPunct="1">
              <a:defRPr sz="1100">
                <a:latin typeface="Calibri" pitchFamily="34" charset="0"/>
                <a:ea typeface="HG丸ｺﾞｼｯｸM-PRO" panose="020F0600000000000000" pitchFamily="50" charset="-128"/>
              </a:defRPr>
            </a:lvl1pPr>
          </a:lstStyle>
          <a:p>
            <a:pPr>
              <a:defRPr/>
            </a:pPr>
            <a:fld id="{CF3495D0-BAB5-49C2-ABB2-80EABA00C3D8}" type="datetimeFigureOut">
              <a:rPr lang="ja-JP" altLang="en-US" smtClean="0"/>
              <a:pPr>
                <a:defRPr/>
              </a:pPr>
              <a:t>2024/11/26</a:t>
            </a:fld>
            <a:endParaRPr lang="en-US" altLang="ja-JP" dirty="0"/>
          </a:p>
        </p:txBody>
      </p:sp>
      <p:sp>
        <p:nvSpPr>
          <p:cNvPr id="5" name="ノート プレースホルダ 4"/>
          <p:cNvSpPr>
            <a:spLocks noGrp="1"/>
          </p:cNvSpPr>
          <p:nvPr>
            <p:ph type="body" sz="quarter" idx="3"/>
          </p:nvPr>
        </p:nvSpPr>
        <p:spPr bwMode="auto">
          <a:xfrm>
            <a:off x="676608" y="4498605"/>
            <a:ext cx="5417509" cy="540423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ja-JP" altLang="en-US" noProof="0" dirty="0"/>
              <a:t>マスタ テキストの書式設定</a:t>
            </a:r>
          </a:p>
          <a:p>
            <a:pPr lvl="1"/>
            <a:r>
              <a:rPr lang="ja-JP" altLang="en-US" noProof="0" dirty="0"/>
              <a:t>第 </a:t>
            </a:r>
            <a:r>
              <a:rPr lang="en-US" altLang="ja-JP" noProof="0" dirty="0"/>
              <a:t>2 </a:t>
            </a:r>
            <a:r>
              <a:rPr lang="ja-JP" altLang="en-US" noProof="0" dirty="0"/>
              <a:t>レベル</a:t>
            </a:r>
          </a:p>
          <a:p>
            <a:pPr lvl="2"/>
            <a:r>
              <a:rPr lang="ja-JP" altLang="en-US" noProof="0" dirty="0"/>
              <a:t>第 </a:t>
            </a:r>
            <a:r>
              <a:rPr lang="en-US" altLang="ja-JP" noProof="0" dirty="0"/>
              <a:t>3 </a:t>
            </a:r>
            <a:r>
              <a:rPr lang="ja-JP" altLang="en-US" noProof="0" dirty="0"/>
              <a:t>レベル</a:t>
            </a:r>
          </a:p>
          <a:p>
            <a:pPr lvl="3"/>
            <a:r>
              <a:rPr lang="ja-JP" altLang="en-US" noProof="0" dirty="0"/>
              <a:t>第 </a:t>
            </a:r>
            <a:r>
              <a:rPr lang="en-US" altLang="ja-JP" noProof="0" dirty="0"/>
              <a:t>4 </a:t>
            </a:r>
            <a:r>
              <a:rPr lang="ja-JP" altLang="en-US" noProof="0" dirty="0"/>
              <a:t>レベル</a:t>
            </a:r>
          </a:p>
          <a:p>
            <a:pPr lvl="4"/>
            <a:r>
              <a:rPr lang="ja-JP" altLang="en-US" noProof="0" dirty="0"/>
              <a:t>第 </a:t>
            </a:r>
            <a:r>
              <a:rPr lang="en-US" altLang="ja-JP" noProof="0" dirty="0"/>
              <a:t>5 </a:t>
            </a:r>
            <a:r>
              <a:rPr lang="ja-JP" altLang="en-US" noProof="0" dirty="0"/>
              <a:t>レベル</a:t>
            </a:r>
          </a:p>
        </p:txBody>
      </p:sp>
      <p:sp>
        <p:nvSpPr>
          <p:cNvPr id="6" name="フッター プレースホルダ 5"/>
          <p:cNvSpPr>
            <a:spLocks noGrp="1"/>
          </p:cNvSpPr>
          <p:nvPr>
            <p:ph type="ftr" sz="quarter" idx="4"/>
          </p:nvPr>
        </p:nvSpPr>
        <p:spPr bwMode="auto">
          <a:xfrm>
            <a:off x="18" y="9408900"/>
            <a:ext cx="2931360" cy="490759"/>
          </a:xfrm>
          <a:prstGeom prst="rect">
            <a:avLst/>
          </a:prstGeom>
          <a:noFill/>
          <a:ln w="9525">
            <a:noFill/>
            <a:miter lim="800000"/>
            <a:headEnd/>
            <a:tailEnd/>
          </a:ln>
        </p:spPr>
        <p:txBody>
          <a:bodyPr vert="horz" wrap="square" lIns="95000" tIns="47499" rIns="95000" bIns="47499" numCol="1" anchor="b" anchorCtr="0" compatLnSpc="1">
            <a:prstTxWarp prst="textNoShape">
              <a:avLst/>
            </a:prstTxWarp>
          </a:bodyPr>
          <a:lstStyle>
            <a:lvl1pPr algn="l" defTabSz="950174" eaLnBrk="1" hangingPunct="1">
              <a:defRPr sz="1100">
                <a:latin typeface="Calibri" pitchFamily="34" charset="0"/>
                <a:ea typeface="HG丸ｺﾞｼｯｸM-PRO" panose="020F0600000000000000" pitchFamily="50" charset="-128"/>
              </a:defRPr>
            </a:lvl1pPr>
          </a:lstStyle>
          <a:p>
            <a:pPr>
              <a:defRPr/>
            </a:pPr>
            <a:endParaRPr lang="ja-JP" altLang="en-US" dirty="0"/>
          </a:p>
        </p:txBody>
      </p:sp>
      <p:sp>
        <p:nvSpPr>
          <p:cNvPr id="4" name="スライド イメージ プレースホルダー 3"/>
          <p:cNvSpPr>
            <a:spLocks noGrp="1" noRot="1" noChangeAspect="1"/>
          </p:cNvSpPr>
          <p:nvPr>
            <p:ph type="sldImg" idx="2"/>
          </p:nvPr>
        </p:nvSpPr>
        <p:spPr>
          <a:xfrm>
            <a:off x="911225" y="542925"/>
            <a:ext cx="4948238" cy="3713163"/>
          </a:xfrm>
          <a:prstGeom prst="rect">
            <a:avLst/>
          </a:prstGeom>
          <a:noFill/>
          <a:ln w="12700">
            <a:solidFill>
              <a:prstClr val="black"/>
            </a:solidFill>
          </a:ln>
        </p:spPr>
        <p:txBody>
          <a:bodyPr vert="horz" lIns="91626" tIns="45814" rIns="91626" bIns="45814" rtlCol="0" anchor="ctr"/>
          <a:lstStyle/>
          <a:p>
            <a:endParaRPr lang="ja-JP" altLang="en-US" dirty="0"/>
          </a:p>
        </p:txBody>
      </p:sp>
      <p:sp>
        <p:nvSpPr>
          <p:cNvPr id="7" name="スライド番号プレースホルダー 6"/>
          <p:cNvSpPr>
            <a:spLocks noGrp="1"/>
          </p:cNvSpPr>
          <p:nvPr>
            <p:ph type="sldNum" sz="quarter" idx="5"/>
          </p:nvPr>
        </p:nvSpPr>
        <p:spPr>
          <a:xfrm>
            <a:off x="3834544" y="9405696"/>
            <a:ext cx="2934549" cy="497133"/>
          </a:xfrm>
          <a:prstGeom prst="rect">
            <a:avLst/>
          </a:prstGeom>
        </p:spPr>
        <p:txBody>
          <a:bodyPr vert="horz" lIns="91648" tIns="45825" rIns="91648" bIns="45825" rtlCol="0" anchor="b"/>
          <a:lstStyle>
            <a:lvl1pPr algn="r">
              <a:defRPr sz="1100"/>
            </a:lvl1pPr>
          </a:lstStyle>
          <a:p>
            <a:fld id="{F1CA59A0-E8DD-44A8-ACDE-F95F4A0BEB4F}" type="slidenum">
              <a:rPr kumimoji="1" lang="ja-JP" altLang="en-US" smtClean="0"/>
              <a:t>‹#›</a:t>
            </a:fld>
            <a:endParaRPr kumimoji="1" lang="ja-JP" altLang="en-US" dirty="0"/>
          </a:p>
        </p:txBody>
      </p:sp>
    </p:spTree>
    <p:extLst>
      <p:ext uri="{BB962C8B-B14F-4D97-AF65-F5344CB8AC3E}">
        <p14:creationId xmlns:p14="http://schemas.microsoft.com/office/powerpoint/2010/main" val="2467842859"/>
      </p:ext>
    </p:extLst>
  </p:cSld>
  <p:clrMap bg1="lt1" tx1="dk1" bg2="lt2" tx2="dk2" accent1="accent1" accent2="accent2" accent3="accent3" accent4="accent4" accent5="accent5" accent6="accent6" hlink="hlink" folHlink="folHlink"/>
  <p:hf hdr="0" ftr="0" dt="0"/>
  <p:notesStyle>
    <a:lvl1pPr algn="l" rtl="0" eaLnBrk="1" fontAlgn="base" hangingPunct="1">
      <a:spcBef>
        <a:spcPts val="400"/>
      </a:spcBef>
      <a:spcAft>
        <a:spcPct val="0"/>
      </a:spcAft>
      <a:defRPr kumimoji="1" sz="1100" kern="1200">
        <a:solidFill>
          <a:schemeClr val="tx1"/>
        </a:solidFill>
        <a:latin typeface="メイリオ" panose="020B0604030504040204" pitchFamily="50" charset="-128"/>
        <a:ea typeface="メイリオ" panose="020B0604030504040204" pitchFamily="50" charset="-128"/>
        <a:cs typeface="+mn-cs"/>
      </a:defRPr>
    </a:lvl1pPr>
    <a:lvl2pPr marL="457200" algn="l" rtl="0" eaLnBrk="1" fontAlgn="base" hangingPunct="1">
      <a:spcBef>
        <a:spcPts val="400"/>
      </a:spcBef>
      <a:spcAft>
        <a:spcPct val="0"/>
      </a:spcAft>
      <a:defRPr kumimoji="1" sz="1100" kern="1200">
        <a:solidFill>
          <a:schemeClr val="tx1"/>
        </a:solidFill>
        <a:latin typeface="メイリオ" panose="020B0604030504040204" pitchFamily="50" charset="-128"/>
        <a:ea typeface="メイリオ" panose="020B0604030504040204" pitchFamily="50" charset="-128"/>
        <a:cs typeface="+mn-cs"/>
      </a:defRPr>
    </a:lvl2pPr>
    <a:lvl3pPr marL="914400" algn="l" rtl="0" eaLnBrk="1" fontAlgn="base" hangingPunct="1">
      <a:spcBef>
        <a:spcPts val="400"/>
      </a:spcBef>
      <a:spcAft>
        <a:spcPct val="0"/>
      </a:spcAft>
      <a:defRPr kumimoji="1" sz="1100" kern="1200">
        <a:solidFill>
          <a:schemeClr val="tx1"/>
        </a:solidFill>
        <a:latin typeface="メイリオ" panose="020B0604030504040204" pitchFamily="50" charset="-128"/>
        <a:ea typeface="メイリオ" panose="020B0604030504040204" pitchFamily="50" charset="-128"/>
        <a:cs typeface="+mn-cs"/>
      </a:defRPr>
    </a:lvl3pPr>
    <a:lvl4pPr marL="1371600" algn="l" rtl="0" eaLnBrk="1" fontAlgn="base" hangingPunct="1">
      <a:spcBef>
        <a:spcPts val="400"/>
      </a:spcBef>
      <a:spcAft>
        <a:spcPct val="0"/>
      </a:spcAft>
      <a:defRPr kumimoji="1" sz="1100" kern="1200">
        <a:solidFill>
          <a:schemeClr val="tx1"/>
        </a:solidFill>
        <a:latin typeface="メイリオ" panose="020B0604030504040204" pitchFamily="50" charset="-128"/>
        <a:ea typeface="メイリオ" panose="020B0604030504040204" pitchFamily="50" charset="-128"/>
        <a:cs typeface="+mn-cs"/>
      </a:defRPr>
    </a:lvl4pPr>
    <a:lvl5pPr marL="1828800" algn="l" rtl="0" eaLnBrk="1" fontAlgn="base" hangingPunct="1">
      <a:spcBef>
        <a:spcPts val="400"/>
      </a:spcBef>
      <a:spcAft>
        <a:spcPct val="0"/>
      </a:spcAft>
      <a:defRPr kumimoji="1" sz="1100" kern="1200">
        <a:solidFill>
          <a:schemeClr val="tx1"/>
        </a:solidFill>
        <a:latin typeface="メイリオ" panose="020B0604030504040204" pitchFamily="50" charset="-128"/>
        <a:ea typeface="メイリオ" panose="020B0604030504040204"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www.houjin-bangou.nta.go.jp/"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s://www.houjin-bangou.nta.go.jp/en/"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ノート プレースホルダー 12">
            <a:extLst>
              <a:ext uri="{FF2B5EF4-FFF2-40B4-BE49-F238E27FC236}">
                <a16:creationId xmlns:a16="http://schemas.microsoft.com/office/drawing/2014/main" id="{AB851681-41D0-4639-8A37-00E00B0ADB3C}"/>
              </a:ext>
            </a:extLst>
          </p:cNvPr>
          <p:cNvSpPr>
            <a:spLocks noGrp="1"/>
          </p:cNvSpPr>
          <p:nvPr>
            <p:ph type="body" idx="1"/>
          </p:nvPr>
        </p:nvSpPr>
        <p:spPr/>
        <p:txBody>
          <a:bodyPr/>
          <a:lstStyle/>
          <a:p>
            <a:r>
              <a:rPr lang="ja-JP" altLang="ja-JP" dirty="0"/>
              <a:t>皆</a:t>
            </a:r>
            <a:r>
              <a:rPr lang="ja-JP" altLang="en-US" dirty="0"/>
              <a:t>様</a:t>
            </a:r>
            <a:r>
              <a:rPr lang="ja-JP" altLang="ja-JP" dirty="0"/>
              <a:t>、こんにちは。</a:t>
            </a:r>
            <a:endParaRPr lang="en-US" altLang="ja-JP" dirty="0"/>
          </a:p>
          <a:p>
            <a:endParaRPr lang="en-US" altLang="ja-JP" dirty="0"/>
          </a:p>
          <a:p>
            <a:r>
              <a:rPr lang="ja-JP" altLang="en-US" dirty="0"/>
              <a:t>　本日の講演会では、「税の役割」や「税制の現状」といった税に関する基本的な情報から、「国税庁の使命」や「税務署の仕事」といった国税当局の組織の機構に関すること、更には、国税当局の取組である「適正・公平な税務行政の推進」、「納税者サービスの充実」、「災害への対応」、「酒税及び酒類行政」の内容について、ご説明させていただきます。</a:t>
            </a:r>
            <a:endParaRPr lang="en-US" altLang="ja-JP" dirty="0"/>
          </a:p>
          <a:p>
            <a:r>
              <a:rPr lang="ja-JP" altLang="en-US" dirty="0"/>
              <a:t>　そのほか、「政策評価と税務行政の改善」、「国税庁の取組紹介動画」についても、</a:t>
            </a:r>
            <a:endParaRPr lang="en-US" altLang="ja-JP" dirty="0"/>
          </a:p>
          <a:p>
            <a:r>
              <a:rPr lang="ja-JP" altLang="en-US" dirty="0"/>
              <a:t>順をおってご説明させていただきます。</a:t>
            </a:r>
          </a:p>
        </p:txBody>
      </p:sp>
      <p:sp>
        <p:nvSpPr>
          <p:cNvPr id="6" name="スライド イメージ プレースホルダー 5">
            <a:extLst>
              <a:ext uri="{FF2B5EF4-FFF2-40B4-BE49-F238E27FC236}">
                <a16:creationId xmlns:a16="http://schemas.microsoft.com/office/drawing/2014/main" id="{63CBE994-EF78-BB86-6CD2-4979CB6C42A0}"/>
              </a:ext>
            </a:extLst>
          </p:cNvPr>
          <p:cNvSpPr>
            <a:spLocks noGrp="1" noRot="1" noChangeAspect="1"/>
          </p:cNvSpPr>
          <p:nvPr>
            <p:ph type="sldImg"/>
          </p:nvPr>
        </p:nvSpPr>
        <p:spPr/>
      </p:sp>
    </p:spTree>
    <p:extLst>
      <p:ext uri="{BB962C8B-B14F-4D97-AF65-F5344CB8AC3E}">
        <p14:creationId xmlns:p14="http://schemas.microsoft.com/office/powerpoint/2010/main" val="36692762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ノート プレースホルダー 3">
            <a:extLst>
              <a:ext uri="{FF2B5EF4-FFF2-40B4-BE49-F238E27FC236}">
                <a16:creationId xmlns:a16="http://schemas.microsoft.com/office/drawing/2014/main" id="{A24DE0C1-DCB2-4AF1-9B10-EAE8F194204A}"/>
              </a:ext>
            </a:extLst>
          </p:cNvPr>
          <p:cNvSpPr>
            <a:spLocks noGrp="1"/>
          </p:cNvSpPr>
          <p:nvPr>
            <p:ph type="body" idx="1"/>
          </p:nvPr>
        </p:nvSpPr>
        <p:spPr/>
        <p:txBody>
          <a:bodyPr/>
          <a:lstStyle/>
          <a:p>
            <a:r>
              <a:rPr lang="ja-JP" altLang="en-US" b="1" dirty="0"/>
              <a:t>税の歴史と変遷</a:t>
            </a:r>
            <a:endParaRPr lang="en-US" altLang="ja-JP" b="1" dirty="0"/>
          </a:p>
          <a:p>
            <a:r>
              <a:rPr lang="ja-JP" altLang="en-US" b="1" dirty="0"/>
              <a:t>～シャウプ勧告と新しい時代の税制～</a:t>
            </a:r>
            <a:endParaRPr lang="en-US" altLang="ja-JP" b="1" dirty="0"/>
          </a:p>
          <a:p>
            <a:endParaRPr lang="en-US" altLang="ja-JP" dirty="0"/>
          </a:p>
          <a:p>
            <a:r>
              <a:rPr lang="ja-JP" altLang="en-US" dirty="0"/>
              <a:t>　日本における長期的・安定的な税制と税務行政の確立を図るため、昭和</a:t>
            </a:r>
            <a:r>
              <a:rPr lang="en-US" altLang="ja-JP" dirty="0"/>
              <a:t>24</a:t>
            </a:r>
            <a:r>
              <a:rPr lang="ja-JP" altLang="en-US" dirty="0"/>
              <a:t>年、カール・シャウプ博士を中心に</a:t>
            </a:r>
            <a:r>
              <a:rPr lang="en-US" altLang="ja-JP" dirty="0"/>
              <a:t>7</a:t>
            </a:r>
            <a:r>
              <a:rPr lang="ja-JP" altLang="en-US" dirty="0"/>
              <a:t>人で構成された税制使節団が来日しました。これがシャウプ使節団です。</a:t>
            </a:r>
            <a:endParaRPr lang="en-US" altLang="ja-JP" dirty="0"/>
          </a:p>
          <a:p>
            <a:r>
              <a:rPr lang="ja-JP" altLang="en-US" dirty="0"/>
              <a:t>　シャウプ使節団は、全国各地を周って日本の課税の実情を調べ、８月にはシャウプ勧告をまとめ、９月に発表されました。</a:t>
            </a:r>
            <a:endParaRPr lang="en-US" altLang="ja-JP" dirty="0"/>
          </a:p>
          <a:p>
            <a:r>
              <a:rPr lang="ja-JP" altLang="en-US" dirty="0"/>
              <a:t>　そのシャウプ勧告には、国及び地方公共団体の税に対する、税制面、財源配分面などについての体系的な改革案が示されていました。</a:t>
            </a:r>
            <a:endParaRPr lang="en-US" altLang="ja-JP" dirty="0"/>
          </a:p>
          <a:p>
            <a:r>
              <a:rPr lang="ja-JP" altLang="en-US" dirty="0"/>
              <a:t>　その内容は、所得税を税制の根幹に据え、基礎控除額を引き上げて負担の軽減を図ると同時に、その減収分は高額所得者へ富裕税として課税されるというものでした。</a:t>
            </a:r>
            <a:endParaRPr lang="en-US" altLang="ja-JP" dirty="0"/>
          </a:p>
          <a:p>
            <a:r>
              <a:rPr lang="ja-JP" altLang="en-US" dirty="0"/>
              <a:t>　また、申告納税制度の水準の向上を図るための青色申告制度や、確実な納付のための納税貯蓄組合制度も導入されました。</a:t>
            </a:r>
            <a:endParaRPr lang="en-US" altLang="ja-JP" dirty="0"/>
          </a:p>
          <a:p>
            <a:endParaRPr lang="ja-JP" altLang="en-US" dirty="0"/>
          </a:p>
        </p:txBody>
      </p:sp>
      <p:sp>
        <p:nvSpPr>
          <p:cNvPr id="5" name="スライド番号プレースホルダ 3">
            <a:extLst>
              <a:ext uri="{FF2B5EF4-FFF2-40B4-BE49-F238E27FC236}">
                <a16:creationId xmlns:a16="http://schemas.microsoft.com/office/drawing/2014/main" id="{5FA401E9-2490-4FD2-A44A-54E279E69469}"/>
              </a:ext>
            </a:extLst>
          </p:cNvPr>
          <p:cNvSpPr txBox="1">
            <a:spLocks noGrp="1"/>
          </p:cNvSpPr>
          <p:nvPr/>
        </p:nvSpPr>
        <p:spPr bwMode="auto">
          <a:xfrm>
            <a:off x="3836143" y="9408900"/>
            <a:ext cx="2932954" cy="49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00" tIns="47499" rIns="95000" bIns="4749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9</a:t>
            </a:fld>
            <a:endParaRPr lang="en-US" altLang="ja-JP" dirty="0">
              <a:ea typeface="HG丸ｺﾞｼｯｸM-PRO" panose="020F0600000000000000" pitchFamily="50" charset="-128"/>
            </a:endParaRPr>
          </a:p>
        </p:txBody>
      </p:sp>
      <p:sp>
        <p:nvSpPr>
          <p:cNvPr id="6" name="スライド イメージ プレースホルダー 5">
            <a:extLst>
              <a:ext uri="{FF2B5EF4-FFF2-40B4-BE49-F238E27FC236}">
                <a16:creationId xmlns:a16="http://schemas.microsoft.com/office/drawing/2014/main" id="{BC4AC8E0-6527-0372-EA34-5E63A0C462DA}"/>
              </a:ext>
            </a:extLst>
          </p:cNvPr>
          <p:cNvSpPr>
            <a:spLocks noGrp="1" noRot="1" noChangeAspect="1"/>
          </p:cNvSpPr>
          <p:nvPr>
            <p:ph type="sldImg"/>
          </p:nvPr>
        </p:nvSpPr>
        <p:spPr/>
      </p:sp>
    </p:spTree>
    <p:extLst>
      <p:ext uri="{BB962C8B-B14F-4D97-AF65-F5344CB8AC3E}">
        <p14:creationId xmlns:p14="http://schemas.microsoft.com/office/powerpoint/2010/main" val="164507390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5" name="スライド番号プレースホルダ 3"/>
          <p:cNvSpPr txBox="1">
            <a:spLocks noGrp="1"/>
          </p:cNvSpPr>
          <p:nvPr/>
        </p:nvSpPr>
        <p:spPr bwMode="auto">
          <a:xfrm>
            <a:off x="3836143" y="9408900"/>
            <a:ext cx="2932954" cy="49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00" tIns="47499" rIns="95000" bIns="4749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78C7624C-DF9F-417E-BE40-08DC8293071B}" type="slidenum">
              <a:rPr lang="en-US" altLang="ja-JP">
                <a:ea typeface="HG丸ｺﾞｼｯｸM-PRO" panose="020F0600000000000000" pitchFamily="50" charset="-128"/>
              </a:rPr>
              <a:pPr algn="r" eaLnBrk="1" hangingPunct="1">
                <a:spcBef>
                  <a:spcPct val="0"/>
                </a:spcBef>
              </a:pPr>
              <a:t>99</a:t>
            </a:fld>
            <a:endParaRPr lang="en-US" altLang="ja-JP" dirty="0">
              <a:ea typeface="HG丸ｺﾞｼｯｸM-PRO" panose="020F0600000000000000" pitchFamily="50" charset="-128"/>
            </a:endParaRPr>
          </a:p>
        </p:txBody>
      </p:sp>
      <p:sp>
        <p:nvSpPr>
          <p:cNvPr id="4" name="ノート プレースホルダー 3">
            <a:extLst>
              <a:ext uri="{FF2B5EF4-FFF2-40B4-BE49-F238E27FC236}">
                <a16:creationId xmlns:a16="http://schemas.microsoft.com/office/drawing/2014/main" id="{AECCFC88-4471-429B-92D0-AFFA730056FF}"/>
              </a:ext>
            </a:extLst>
          </p:cNvPr>
          <p:cNvSpPr>
            <a:spLocks noGrp="1"/>
          </p:cNvSpPr>
          <p:nvPr>
            <p:ph type="body" idx="1"/>
          </p:nvPr>
        </p:nvSpPr>
        <p:spPr/>
        <p:txBody>
          <a:bodyPr/>
          <a:lstStyle/>
          <a:p>
            <a:r>
              <a:rPr lang="ja-JP" altLang="en-US" b="1" dirty="0"/>
              <a:t>査察調査</a:t>
            </a:r>
            <a:endParaRPr lang="en-US" altLang="ja-JP" b="1" dirty="0"/>
          </a:p>
          <a:p>
            <a:r>
              <a:rPr lang="ja-JP" altLang="en-US" b="1" dirty="0"/>
              <a:t>～</a:t>
            </a:r>
            <a:r>
              <a:rPr lang="en-US" altLang="ja-JP" b="1" dirty="0"/>
              <a:t>Web-TAX-TV</a:t>
            </a:r>
            <a:r>
              <a:rPr lang="ja-JP" altLang="en-US" b="1" dirty="0"/>
              <a:t>「隠された脱税資金を追え！～国税査察官の仕事</a:t>
            </a:r>
            <a:r>
              <a:rPr lang="en-US" altLang="ja-JP" b="1" dirty="0"/>
              <a:t>Ⅱ</a:t>
            </a:r>
            <a:r>
              <a:rPr lang="ja-JP" altLang="en-US" b="1" dirty="0"/>
              <a:t>～」～</a:t>
            </a:r>
            <a:endParaRPr lang="en-US" altLang="ja-JP" b="1" dirty="0"/>
          </a:p>
          <a:p>
            <a:endParaRPr lang="en-US" altLang="ja-JP" dirty="0"/>
          </a:p>
          <a:p>
            <a:r>
              <a:rPr lang="ja-JP" altLang="en-US" dirty="0"/>
              <a:t>　国税庁インターネット番組「</a:t>
            </a:r>
            <a:r>
              <a:rPr lang="en-US" altLang="ja-JP" dirty="0"/>
              <a:t>Web-TAX-TV</a:t>
            </a:r>
            <a:r>
              <a:rPr lang="ja-JP" altLang="en-US" dirty="0"/>
              <a:t>」では、悪質な脱税者を摘発するために日夜努力している査察官の活躍をドラマ仕立てで紹介した「隠された脱税資金を追え！～国税査察官の仕事</a:t>
            </a:r>
            <a:r>
              <a:rPr lang="en-US" altLang="ja-JP" dirty="0"/>
              <a:t>Ⅱ</a:t>
            </a:r>
            <a:r>
              <a:rPr lang="ja-JP" altLang="en-US" dirty="0"/>
              <a:t>～」を配信しています。 </a:t>
            </a:r>
          </a:p>
          <a:p>
            <a:r>
              <a:rPr lang="en-US" altLang="ja-JP" dirty="0"/>
              <a:t> </a:t>
            </a:r>
          </a:p>
          <a:p>
            <a:r>
              <a:rPr lang="en-US" altLang="ja-JP" dirty="0"/>
              <a:t>-----------------------------------------------------------------------------</a:t>
            </a:r>
          </a:p>
          <a:p>
            <a:r>
              <a:rPr lang="ja-JP" altLang="en-US" dirty="0"/>
              <a:t>（あらすじ）</a:t>
            </a:r>
            <a:endParaRPr lang="en-US" altLang="ja-JP" dirty="0"/>
          </a:p>
          <a:p>
            <a:r>
              <a:rPr lang="ja-JP" altLang="en-US" dirty="0"/>
              <a:t>　富裕層として雑誌等で紹介されていた田中工業のオーナー田中幸一が亡くなり、息子田中剛が財産を相続する。</a:t>
            </a:r>
            <a:endParaRPr lang="en-US" altLang="ja-JP" dirty="0"/>
          </a:p>
          <a:p>
            <a:r>
              <a:rPr lang="ja-JP" altLang="en-US" dirty="0"/>
              <a:t>　山田査察官は、生前の田中幸一の事業状況等からすると相続税の申告額が余りにも少ないと判断し内偵調査を実施する。</a:t>
            </a:r>
            <a:endParaRPr lang="en-US" altLang="ja-JP" dirty="0"/>
          </a:p>
          <a:p>
            <a:r>
              <a:rPr lang="ja-JP" altLang="en-US" dirty="0"/>
              <a:t>　内偵調査の結果、嫌疑者田中剛の相続財産除外額は３億円と見込まれ、強制調査に着手した。</a:t>
            </a:r>
            <a:endParaRPr lang="en-US" altLang="ja-JP" dirty="0"/>
          </a:p>
          <a:p>
            <a:r>
              <a:rPr lang="ja-JP" altLang="en-US" dirty="0"/>
              <a:t>　自宅庭の地中に隠して保管していた現金１億円を把握するも残りの２億円の行方が不明であった。</a:t>
            </a:r>
            <a:endParaRPr lang="en-US" altLang="ja-JP" dirty="0"/>
          </a:p>
          <a:p>
            <a:r>
              <a:rPr lang="ja-JP" altLang="en-US" dirty="0"/>
              <a:t>　発見されていない相続財産を見つけるべく、田中剛の自宅で発見された他人名義の不動産関係書類を基に査察調査を展開し、事件を解決していく</a:t>
            </a:r>
            <a:r>
              <a:rPr lang="en-US" altLang="ja-JP" dirty="0"/>
              <a:t>…</a:t>
            </a:r>
            <a:r>
              <a:rPr lang="ja-JP" altLang="en-US" dirty="0"/>
              <a:t>。</a:t>
            </a:r>
          </a:p>
          <a:p>
            <a:r>
              <a:rPr lang="en-US" altLang="ja-JP" dirty="0"/>
              <a:t>-----------------------------------------------------------------------------</a:t>
            </a:r>
          </a:p>
          <a:p>
            <a:endParaRPr lang="en-US" altLang="ja-JP" dirty="0"/>
          </a:p>
          <a:p>
            <a:r>
              <a:rPr lang="ja-JP" altLang="en-US" dirty="0"/>
              <a:t>　是非ご覧ください。 </a:t>
            </a:r>
          </a:p>
          <a:p>
            <a:endParaRPr lang="ja-JP" altLang="en-US" dirty="0"/>
          </a:p>
        </p:txBody>
      </p:sp>
      <p:sp>
        <p:nvSpPr>
          <p:cNvPr id="5" name="スライド イメージ プレースホルダー 4">
            <a:extLst>
              <a:ext uri="{FF2B5EF4-FFF2-40B4-BE49-F238E27FC236}">
                <a16:creationId xmlns:a16="http://schemas.microsoft.com/office/drawing/2014/main" id="{DF1FB47D-FC83-E02D-7BE6-F6374FA73648}"/>
              </a:ext>
            </a:extLst>
          </p:cNvPr>
          <p:cNvSpPr>
            <a:spLocks noGrp="1" noRot="1" noChangeAspect="1"/>
          </p:cNvSpPr>
          <p:nvPr>
            <p:ph type="sldImg"/>
          </p:nvPr>
        </p:nvSpPr>
        <p:spPr/>
      </p:sp>
    </p:spTree>
    <p:extLst>
      <p:ext uri="{BB962C8B-B14F-4D97-AF65-F5344CB8AC3E}">
        <p14:creationId xmlns:p14="http://schemas.microsoft.com/office/powerpoint/2010/main" val="195026784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7" name="スライド番号プレースホルダ 3"/>
          <p:cNvSpPr txBox="1">
            <a:spLocks noGrp="1"/>
          </p:cNvSpPr>
          <p:nvPr/>
        </p:nvSpPr>
        <p:spPr bwMode="auto">
          <a:xfrm>
            <a:off x="3836143" y="9408900"/>
            <a:ext cx="2932954" cy="49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00" tIns="47499" rIns="95000" bIns="4749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08B1C1AC-9999-4391-BAD9-C15FFFC5B2C7}" type="slidenum">
              <a:rPr lang="en-US" altLang="ja-JP">
                <a:ea typeface="HG丸ｺﾞｼｯｸM-PRO" panose="020F0600000000000000" pitchFamily="50" charset="-128"/>
              </a:rPr>
              <a:pPr algn="r" eaLnBrk="1" hangingPunct="1">
                <a:spcBef>
                  <a:spcPct val="0"/>
                </a:spcBef>
              </a:pPr>
              <a:t>100</a:t>
            </a:fld>
            <a:endParaRPr lang="en-US" altLang="ja-JP" dirty="0">
              <a:ea typeface="HG丸ｺﾞｼｯｸM-PRO" panose="020F0600000000000000" pitchFamily="50" charset="-128"/>
            </a:endParaRPr>
          </a:p>
        </p:txBody>
      </p:sp>
      <p:sp>
        <p:nvSpPr>
          <p:cNvPr id="4" name="ノート プレースホルダー 3">
            <a:extLst>
              <a:ext uri="{FF2B5EF4-FFF2-40B4-BE49-F238E27FC236}">
                <a16:creationId xmlns:a16="http://schemas.microsoft.com/office/drawing/2014/main" id="{73BACDF9-FFE5-499E-A5A6-4FEA18C4EC54}"/>
              </a:ext>
            </a:extLst>
          </p:cNvPr>
          <p:cNvSpPr>
            <a:spLocks noGrp="1"/>
          </p:cNvSpPr>
          <p:nvPr>
            <p:ph type="body" idx="1"/>
          </p:nvPr>
        </p:nvSpPr>
        <p:spPr/>
        <p:txBody>
          <a:bodyPr/>
          <a:lstStyle/>
          <a:p>
            <a:r>
              <a:rPr lang="ja-JP" altLang="en-US" b="1" dirty="0"/>
              <a:t>確実な税金の納付</a:t>
            </a:r>
            <a:endParaRPr lang="en-US" altLang="ja-JP" b="1" dirty="0"/>
          </a:p>
          <a:p>
            <a:r>
              <a:rPr lang="ja-JP" altLang="en-US" b="1" dirty="0"/>
              <a:t>～</a:t>
            </a:r>
            <a:r>
              <a:rPr lang="en-US" altLang="ja-JP" b="1" dirty="0"/>
              <a:t>Web-TAX-TV</a:t>
            </a:r>
            <a:r>
              <a:rPr lang="ja-JP" altLang="en-US" b="1" dirty="0"/>
              <a:t>「見逃さない、悪質な税金の滞納」～</a:t>
            </a:r>
            <a:endParaRPr lang="en-US" altLang="ja-JP" b="1" dirty="0"/>
          </a:p>
          <a:p>
            <a:endParaRPr lang="en-US" altLang="ja-JP" dirty="0"/>
          </a:p>
          <a:p>
            <a:r>
              <a:rPr lang="ja-JP" altLang="en-US" dirty="0"/>
              <a:t>　国税庁インターネット番組「</a:t>
            </a:r>
            <a:r>
              <a:rPr lang="en-US" altLang="ja-JP" dirty="0"/>
              <a:t>Web-TAX-TV</a:t>
            </a:r>
            <a:r>
              <a:rPr lang="ja-JP" altLang="en-US" dirty="0"/>
              <a:t>」では、納税者個々の実情に即しつつ、法令等に基づいて、滞納整理に取り組む国税徴収官の仕事ぶりをドラマ仕立てで紹介した「見逃さない、悪質な税金の滞納」を配信しています。</a:t>
            </a:r>
            <a:endParaRPr lang="en-US" altLang="ja-JP" dirty="0"/>
          </a:p>
          <a:p>
            <a:endParaRPr lang="en-US" altLang="ja-JP" dirty="0"/>
          </a:p>
          <a:p>
            <a:r>
              <a:rPr lang="en-US" altLang="ja-JP" dirty="0"/>
              <a:t>-----------------------------------------------------------------------------</a:t>
            </a:r>
          </a:p>
          <a:p>
            <a:r>
              <a:rPr lang="ja-JP" altLang="en-US" dirty="0"/>
              <a:t>（あらすじ）</a:t>
            </a:r>
            <a:endParaRPr lang="en-US" altLang="ja-JP" dirty="0"/>
          </a:p>
          <a:p>
            <a:r>
              <a:rPr lang="ja-JP" altLang="en-US" dirty="0"/>
              <a:t>　西沢徴収官は、徴収事務５年目の徴収官。</a:t>
            </a:r>
            <a:endParaRPr lang="en-US" altLang="ja-JP" dirty="0"/>
          </a:p>
          <a:p>
            <a:r>
              <a:rPr lang="ja-JP" altLang="en-US" dirty="0"/>
              <a:t>　ある日、税務調査で決定された税金を一切納付せず、文書や電話の催告等も無視し続けているバー経営者の滞納事案を担当することになる。</a:t>
            </a:r>
            <a:endParaRPr lang="en-US" altLang="ja-JP" dirty="0"/>
          </a:p>
          <a:p>
            <a:r>
              <a:rPr lang="ja-JP" altLang="en-US" dirty="0"/>
              <a:t>　様々な方法で滞納者に接触を試みるも、なかなか会うことができない。　　</a:t>
            </a:r>
            <a:endParaRPr lang="en-US" altLang="ja-JP" dirty="0"/>
          </a:p>
          <a:p>
            <a:r>
              <a:rPr lang="ja-JP" altLang="en-US" dirty="0"/>
              <a:t>　そんな中、偶然もらった一枚のチラシから滞納者との接触に成功した西沢徴収官。</a:t>
            </a:r>
            <a:endParaRPr lang="en-US" altLang="ja-JP" dirty="0"/>
          </a:p>
          <a:p>
            <a:r>
              <a:rPr lang="ja-JP" altLang="en-US" dirty="0"/>
              <a:t>　滞納者の自宅を捜索し、そこで発見したものとは・・・？</a:t>
            </a:r>
            <a:endParaRPr lang="en-US" altLang="ja-JP" dirty="0"/>
          </a:p>
          <a:p>
            <a:r>
              <a:rPr lang="ja-JP" altLang="en-US" dirty="0"/>
              <a:t>　滞納者が改心し、滞納税額を全額納めたその理由とは・・・？</a:t>
            </a:r>
          </a:p>
          <a:p>
            <a:r>
              <a:rPr lang="en-US" altLang="ja-JP" dirty="0"/>
              <a:t>-----------------------------------------------------------------------------</a:t>
            </a:r>
          </a:p>
          <a:p>
            <a:endParaRPr lang="en-US" altLang="ja-JP" dirty="0"/>
          </a:p>
          <a:p>
            <a:r>
              <a:rPr lang="ja-JP" altLang="en-US" dirty="0"/>
              <a:t>　是非ご覧ください。</a:t>
            </a:r>
            <a:endParaRPr lang="en-US" altLang="ja-JP" dirty="0"/>
          </a:p>
          <a:p>
            <a:endParaRPr lang="ja-JP" altLang="en-US" dirty="0"/>
          </a:p>
        </p:txBody>
      </p:sp>
      <p:sp>
        <p:nvSpPr>
          <p:cNvPr id="5" name="スライド イメージ プレースホルダー 4">
            <a:extLst>
              <a:ext uri="{FF2B5EF4-FFF2-40B4-BE49-F238E27FC236}">
                <a16:creationId xmlns:a16="http://schemas.microsoft.com/office/drawing/2014/main" id="{342E1162-0119-FACA-C1CE-0E3EAF12EBB9}"/>
              </a:ext>
            </a:extLst>
          </p:cNvPr>
          <p:cNvSpPr>
            <a:spLocks noGrp="1" noRot="1" noChangeAspect="1"/>
          </p:cNvSpPr>
          <p:nvPr>
            <p:ph type="sldImg"/>
          </p:nvPr>
        </p:nvSpPr>
        <p:spPr/>
      </p:sp>
    </p:spTree>
    <p:extLst>
      <p:ext uri="{BB962C8B-B14F-4D97-AF65-F5344CB8AC3E}">
        <p14:creationId xmlns:p14="http://schemas.microsoft.com/office/powerpoint/2010/main" val="77302884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5" name="スライド番号プレースホルダ 3"/>
          <p:cNvSpPr txBox="1">
            <a:spLocks noGrp="1"/>
          </p:cNvSpPr>
          <p:nvPr/>
        </p:nvSpPr>
        <p:spPr bwMode="auto">
          <a:xfrm>
            <a:off x="3836143" y="9408900"/>
            <a:ext cx="2932954" cy="49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00" tIns="47499" rIns="95000" bIns="4749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78C7624C-DF9F-417E-BE40-08DC8293071B}" type="slidenum">
              <a:rPr lang="en-US" altLang="ja-JP">
                <a:ea typeface="HG丸ｺﾞｼｯｸM-PRO" panose="020F0600000000000000" pitchFamily="50" charset="-128"/>
              </a:rPr>
              <a:pPr algn="r" eaLnBrk="1" hangingPunct="1">
                <a:spcBef>
                  <a:spcPct val="0"/>
                </a:spcBef>
              </a:pPr>
              <a:t>101</a:t>
            </a:fld>
            <a:endParaRPr lang="en-US" altLang="ja-JP" dirty="0">
              <a:ea typeface="HG丸ｺﾞｼｯｸM-PRO" panose="020F0600000000000000" pitchFamily="50" charset="-128"/>
            </a:endParaRPr>
          </a:p>
        </p:txBody>
      </p:sp>
      <p:pic>
        <p:nvPicPr>
          <p:cNvPr id="9" name="図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075" y="1289636"/>
            <a:ext cx="1501696" cy="987626"/>
          </a:xfrm>
          <a:prstGeom prst="rect">
            <a:avLst/>
          </a:prstGeom>
        </p:spPr>
      </p:pic>
      <p:sp>
        <p:nvSpPr>
          <p:cNvPr id="4" name="ノート プレースホルダー 3">
            <a:extLst>
              <a:ext uri="{FF2B5EF4-FFF2-40B4-BE49-F238E27FC236}">
                <a16:creationId xmlns:a16="http://schemas.microsoft.com/office/drawing/2014/main" id="{C9119AD9-34D6-437F-9BED-2366EF1CBEF0}"/>
              </a:ext>
            </a:extLst>
          </p:cNvPr>
          <p:cNvSpPr>
            <a:spLocks noGrp="1"/>
          </p:cNvSpPr>
          <p:nvPr>
            <p:ph type="body" idx="1"/>
          </p:nvPr>
        </p:nvSpPr>
        <p:spPr/>
        <p:txBody>
          <a:bodyPr/>
          <a:lstStyle/>
          <a:p>
            <a:r>
              <a:rPr lang="ja-JP" altLang="en-US" b="1" dirty="0"/>
              <a:t>国際的な取引への課税</a:t>
            </a:r>
            <a:endParaRPr lang="en-US" altLang="ja-JP" b="1" dirty="0"/>
          </a:p>
          <a:p>
            <a:r>
              <a:rPr lang="ja-JP" altLang="en-US" b="1" dirty="0"/>
              <a:t>～</a:t>
            </a:r>
            <a:r>
              <a:rPr lang="en-US" altLang="ja-JP" b="1" dirty="0"/>
              <a:t>Web-TAX-TV</a:t>
            </a:r>
            <a:r>
              <a:rPr lang="ja-JP" altLang="en-US" b="1" dirty="0"/>
              <a:t>「国際課税に関する取組の現状と今後の方向」～</a:t>
            </a:r>
            <a:endParaRPr lang="en-US" altLang="ja-JP" b="1" dirty="0"/>
          </a:p>
          <a:p>
            <a:endParaRPr lang="en-US" altLang="ja-JP" dirty="0"/>
          </a:p>
          <a:p>
            <a:r>
              <a:rPr lang="ja-JP" altLang="en-US" dirty="0"/>
              <a:t>　国税庁インターネット番組「</a:t>
            </a:r>
            <a:r>
              <a:rPr lang="en-US" altLang="ja-JP" dirty="0"/>
              <a:t>Web-TAX-TV</a:t>
            </a:r>
            <a:r>
              <a:rPr lang="ja-JP" altLang="en-US" dirty="0"/>
              <a:t>」では、富裕層や海外取引のある企業による資産隠しなどの国際的な租税回避行為を調査する「重点管理富裕層プロジェクト（富裕層</a:t>
            </a:r>
            <a:r>
              <a:rPr lang="en-US" altLang="ja-JP" dirty="0"/>
              <a:t>PT</a:t>
            </a:r>
            <a:r>
              <a:rPr lang="ja-JP" altLang="en-US" dirty="0"/>
              <a:t>）」の活躍をドラマ仕立てで紹介した「国際課税に関する取組の現状と今後の方向～富裕層</a:t>
            </a:r>
            <a:r>
              <a:rPr lang="en-US" altLang="ja-JP" dirty="0"/>
              <a:t>PT</a:t>
            </a:r>
            <a:r>
              <a:rPr lang="ja-JP" altLang="en-US" dirty="0"/>
              <a:t>の展開～」を配信しています。</a:t>
            </a:r>
            <a:endParaRPr lang="en-US" altLang="ja-JP" dirty="0"/>
          </a:p>
          <a:p>
            <a:r>
              <a:rPr lang="en-US" altLang="ja-JP" dirty="0"/>
              <a:t> </a:t>
            </a:r>
          </a:p>
          <a:p>
            <a:r>
              <a:rPr lang="en-US" altLang="ja-JP" dirty="0"/>
              <a:t>-----------------------------------------------------------------------------</a:t>
            </a:r>
          </a:p>
          <a:p>
            <a:r>
              <a:rPr lang="ja-JP" altLang="en-US" dirty="0"/>
              <a:t>（あらすじ）</a:t>
            </a:r>
            <a:endParaRPr lang="en-US" altLang="ja-JP" dirty="0"/>
          </a:p>
          <a:p>
            <a:r>
              <a:rPr lang="ja-JP" altLang="en-US" dirty="0"/>
              <a:t>　国内で５法人を経営する田楠グループの田楠育夫は、「田楠家の財産を海外に隠した」と息子守に言い残し亡くなった。</a:t>
            </a:r>
            <a:endParaRPr lang="en-US" altLang="ja-JP" dirty="0"/>
          </a:p>
          <a:p>
            <a:r>
              <a:rPr lang="ja-JP" altLang="en-US" dirty="0"/>
              <a:t>　富裕層</a:t>
            </a:r>
            <a:r>
              <a:rPr lang="en-US" altLang="ja-JP" dirty="0"/>
              <a:t>PT</a:t>
            </a:r>
            <a:r>
              <a:rPr lang="ja-JP" altLang="en-US" dirty="0"/>
              <a:t>の一員となった山都実査官は、育夫の相続財産が国外に隠されているのではないかと疑問を抱き、先輩実査官である海野実査官とともに調査を開始する。</a:t>
            </a:r>
            <a:endParaRPr lang="en-US" altLang="ja-JP" dirty="0"/>
          </a:p>
          <a:p>
            <a:r>
              <a:rPr lang="ja-JP" altLang="en-US" dirty="0"/>
              <a:t>　「国税の調査は海外に及ばない」と豪語する田楠一族に、富裕層</a:t>
            </a:r>
            <a:r>
              <a:rPr lang="en-US" altLang="ja-JP" dirty="0"/>
              <a:t>PT</a:t>
            </a:r>
            <a:r>
              <a:rPr lang="ja-JP" altLang="en-US" dirty="0"/>
              <a:t>はどう立ち向かうのか！海を越えた国税の調査が動き出す。</a:t>
            </a:r>
          </a:p>
          <a:p>
            <a:r>
              <a:rPr lang="en-US" altLang="ja-JP" dirty="0"/>
              <a:t>-----------------------------------------------------------------------------</a:t>
            </a:r>
          </a:p>
          <a:p>
            <a:endParaRPr lang="en-US" altLang="ja-JP" dirty="0"/>
          </a:p>
          <a:p>
            <a:r>
              <a:rPr lang="ja-JP" altLang="en-US" dirty="0"/>
              <a:t>　是非ご覧ください。</a:t>
            </a:r>
            <a:endParaRPr lang="en-US" altLang="ja-JP" dirty="0"/>
          </a:p>
          <a:p>
            <a:r>
              <a:rPr lang="ja-JP" altLang="en-US" dirty="0"/>
              <a:t>　</a:t>
            </a:r>
          </a:p>
        </p:txBody>
      </p:sp>
      <p:sp>
        <p:nvSpPr>
          <p:cNvPr id="5" name="スライド イメージ プレースホルダー 4">
            <a:extLst>
              <a:ext uri="{FF2B5EF4-FFF2-40B4-BE49-F238E27FC236}">
                <a16:creationId xmlns:a16="http://schemas.microsoft.com/office/drawing/2014/main" id="{F8D20936-45FE-6C17-5ECA-11835C6ABEC7}"/>
              </a:ext>
            </a:extLst>
          </p:cNvPr>
          <p:cNvSpPr>
            <a:spLocks noGrp="1" noRot="1" noChangeAspect="1"/>
          </p:cNvSpPr>
          <p:nvPr>
            <p:ph type="sldImg"/>
          </p:nvPr>
        </p:nvSpPr>
        <p:spPr/>
      </p:sp>
    </p:spTree>
    <p:extLst>
      <p:ext uri="{BB962C8B-B14F-4D97-AF65-F5344CB8AC3E}">
        <p14:creationId xmlns:p14="http://schemas.microsoft.com/office/powerpoint/2010/main" val="93413561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40" name="スライド番号プレースホルダ 3"/>
          <p:cNvSpPr txBox="1">
            <a:spLocks noGrp="1"/>
          </p:cNvSpPr>
          <p:nvPr/>
        </p:nvSpPr>
        <p:spPr bwMode="auto">
          <a:xfrm>
            <a:off x="3836143" y="9408900"/>
            <a:ext cx="2932954" cy="49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00" tIns="47499" rIns="95000" bIns="4749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B93E53E1-768C-4995-8F7A-01474C221BEE}" type="slidenum">
              <a:rPr lang="en-US" altLang="ja-JP">
                <a:ea typeface="HG丸ｺﾞｼｯｸM-PRO" panose="020F0600000000000000" pitchFamily="50" charset="-128"/>
              </a:rPr>
              <a:pPr algn="r" eaLnBrk="1" hangingPunct="1">
                <a:spcBef>
                  <a:spcPct val="0"/>
                </a:spcBef>
              </a:pPr>
              <a:t>102</a:t>
            </a:fld>
            <a:endParaRPr lang="en-US" altLang="ja-JP" dirty="0">
              <a:ea typeface="HG丸ｺﾞｼｯｸM-PRO" panose="020F0600000000000000" pitchFamily="50" charset="-128"/>
            </a:endParaRPr>
          </a:p>
        </p:txBody>
      </p:sp>
      <p:sp>
        <p:nvSpPr>
          <p:cNvPr id="4" name="ノート プレースホルダー 3">
            <a:extLst>
              <a:ext uri="{FF2B5EF4-FFF2-40B4-BE49-F238E27FC236}">
                <a16:creationId xmlns:a16="http://schemas.microsoft.com/office/drawing/2014/main" id="{C4530132-B2D3-4D78-B7AC-B645C87BC787}"/>
              </a:ext>
            </a:extLst>
          </p:cNvPr>
          <p:cNvSpPr>
            <a:spLocks noGrp="1"/>
          </p:cNvSpPr>
          <p:nvPr>
            <p:ph type="body" idx="1"/>
          </p:nvPr>
        </p:nvSpPr>
        <p:spPr/>
        <p:txBody>
          <a:bodyPr/>
          <a:lstStyle/>
          <a:p>
            <a:r>
              <a:rPr lang="ja-JP" altLang="en-US" b="1" dirty="0"/>
              <a:t>国際的な取引への対応</a:t>
            </a:r>
            <a:endParaRPr lang="en-US" altLang="ja-JP" b="1" dirty="0"/>
          </a:p>
          <a:p>
            <a:r>
              <a:rPr lang="ja-JP" altLang="en-US" b="1" dirty="0"/>
              <a:t>～</a:t>
            </a:r>
            <a:r>
              <a:rPr lang="en-US" altLang="ja-JP" b="1" dirty="0"/>
              <a:t>Web-TAX-TV</a:t>
            </a:r>
            <a:r>
              <a:rPr lang="ja-JP" altLang="en-US" b="1" dirty="0"/>
              <a:t>「海を越えた税務調査」～</a:t>
            </a:r>
            <a:endParaRPr lang="en-US" altLang="ja-JP" b="1" dirty="0"/>
          </a:p>
          <a:p>
            <a:endParaRPr lang="en-US" altLang="ja-JP" dirty="0"/>
          </a:p>
          <a:p>
            <a:r>
              <a:rPr lang="ja-JP" altLang="en-US" dirty="0"/>
              <a:t>　国税庁インターネット番組「</a:t>
            </a:r>
            <a:r>
              <a:rPr lang="en-US" altLang="ja-JP" dirty="0"/>
              <a:t>Web-TAX-TV</a:t>
            </a:r>
            <a:r>
              <a:rPr lang="ja-JP" altLang="en-US" dirty="0"/>
              <a:t>」では、租税条約等に基づく情報交換を活用した国際的取引に関する税務調査の実態をドラマで紹介する番組「海を越えた税務調査～国税局調査部の仕事～」を配信しています。</a:t>
            </a:r>
            <a:endParaRPr lang="en-US" altLang="ja-JP" dirty="0"/>
          </a:p>
          <a:p>
            <a:endParaRPr lang="en-US" altLang="ja-JP" dirty="0"/>
          </a:p>
          <a:p>
            <a:r>
              <a:rPr lang="en-US" altLang="ja-JP" dirty="0"/>
              <a:t>-----------------------------------------------------------------------------</a:t>
            </a:r>
          </a:p>
          <a:p>
            <a:r>
              <a:rPr lang="ja-JP" altLang="en-US" dirty="0"/>
              <a:t>（あらすじ）</a:t>
            </a:r>
            <a:endParaRPr lang="en-US" altLang="ja-JP" dirty="0"/>
          </a:p>
          <a:p>
            <a:r>
              <a:rPr lang="ja-JP" altLang="en-US" dirty="0"/>
              <a:t>　グローバル企業である醍醐産業の海外事業部長の平井は、売上目標を達成するため、取引先の仕入れ担当者のジョーンズに要求されるままに裏金を支払った。</a:t>
            </a:r>
          </a:p>
          <a:p>
            <a:r>
              <a:rPr lang="ja-JP" altLang="en-US" dirty="0"/>
              <a:t>　そして、日本の国税局の調査権限が海外にある企業を直接調査できないことを利用し、ジョーンズに支払った裏金を、海外にある子会社への販売手数料に偽装した。</a:t>
            </a:r>
            <a:endParaRPr lang="en-US" altLang="ja-JP" dirty="0"/>
          </a:p>
          <a:p>
            <a:r>
              <a:rPr lang="ja-JP" altLang="en-US" dirty="0"/>
              <a:t>　国税局調査部の森下国際税務専門官は、醍醐産業から子会社に支払われた不審な販売手数料に疑問を抱き、平井との面接で、その疑問は確信へと変わった。</a:t>
            </a:r>
            <a:endParaRPr lang="en-US" altLang="ja-JP" dirty="0"/>
          </a:p>
          <a:p>
            <a:r>
              <a:rPr lang="ja-JP" altLang="en-US" dirty="0"/>
              <a:t>　森下は、租税条約等に基づく情報交換制度を活用し、海外税務当局に海外子会社に対する税務調査を依頼する。</a:t>
            </a:r>
            <a:endParaRPr lang="en-US" altLang="ja-JP" dirty="0"/>
          </a:p>
          <a:p>
            <a:r>
              <a:rPr lang="ja-JP" altLang="en-US" dirty="0"/>
              <a:t>　日本の国税局と海外の税務当局による国境を越えた税務調査が始まる</a:t>
            </a:r>
            <a:r>
              <a:rPr lang="en-US" altLang="ja-JP" dirty="0"/>
              <a:t>… </a:t>
            </a:r>
            <a:r>
              <a:rPr lang="ja-JP" altLang="en-US" dirty="0"/>
              <a:t>。</a:t>
            </a:r>
            <a:endParaRPr lang="en-US" altLang="ja-JP" dirty="0"/>
          </a:p>
          <a:p>
            <a:endParaRPr lang="en-US" altLang="ja-JP" dirty="0"/>
          </a:p>
          <a:p>
            <a:r>
              <a:rPr lang="ja-JP" altLang="en-US" dirty="0"/>
              <a:t>　適正・公平な課税のために、国境を越えた税務調査に励む調査官の仕事ぶりが分かりやすく紹介されたドラマ仕立ての番組です。</a:t>
            </a:r>
            <a:endParaRPr lang="en-US" altLang="ja-JP" dirty="0"/>
          </a:p>
          <a:p>
            <a:r>
              <a:rPr lang="ja-JP" altLang="en-US" dirty="0"/>
              <a:t>　更に、企業のコーポレートガバナンスの在り方を再考させられる内容となっています。</a:t>
            </a:r>
            <a:endParaRPr lang="en-US" altLang="ja-JP" dirty="0"/>
          </a:p>
          <a:p>
            <a:r>
              <a:rPr lang="en-US" altLang="ja-JP" dirty="0"/>
              <a:t>-----------------------------------------------------------------------------</a:t>
            </a:r>
          </a:p>
          <a:p>
            <a:endParaRPr lang="en-US" altLang="ja-JP" dirty="0"/>
          </a:p>
          <a:p>
            <a:r>
              <a:rPr lang="ja-JP" altLang="en-US" dirty="0"/>
              <a:t>　是非ご覧ください。</a:t>
            </a:r>
            <a:endParaRPr lang="en-US" altLang="ja-JP" dirty="0"/>
          </a:p>
        </p:txBody>
      </p:sp>
      <p:sp>
        <p:nvSpPr>
          <p:cNvPr id="5" name="スライド イメージ プレースホルダー 4">
            <a:extLst>
              <a:ext uri="{FF2B5EF4-FFF2-40B4-BE49-F238E27FC236}">
                <a16:creationId xmlns:a16="http://schemas.microsoft.com/office/drawing/2014/main" id="{9599D6A5-8C46-DF01-830A-103AE9A97A9C}"/>
              </a:ext>
            </a:extLst>
          </p:cNvPr>
          <p:cNvSpPr>
            <a:spLocks noGrp="1" noRot="1" noChangeAspect="1"/>
          </p:cNvSpPr>
          <p:nvPr>
            <p:ph type="sldImg"/>
          </p:nvPr>
        </p:nvSpPr>
        <p:spPr/>
      </p:sp>
    </p:spTree>
    <p:extLst>
      <p:ext uri="{BB962C8B-B14F-4D97-AF65-F5344CB8AC3E}">
        <p14:creationId xmlns:p14="http://schemas.microsoft.com/office/powerpoint/2010/main" val="295073563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ノート プレースホルダー 3">
            <a:extLst>
              <a:ext uri="{FF2B5EF4-FFF2-40B4-BE49-F238E27FC236}">
                <a16:creationId xmlns:a16="http://schemas.microsoft.com/office/drawing/2014/main" id="{8527ED3F-E415-498C-B59D-6A9870698F71}"/>
              </a:ext>
            </a:extLst>
          </p:cNvPr>
          <p:cNvSpPr>
            <a:spLocks noGrp="1"/>
          </p:cNvSpPr>
          <p:nvPr>
            <p:ph type="body" idx="1"/>
          </p:nvPr>
        </p:nvSpPr>
        <p:spPr/>
        <p:txBody>
          <a:bodyPr/>
          <a:lstStyle/>
          <a:p>
            <a:r>
              <a:rPr lang="ja-JP" altLang="en-US" b="1" dirty="0"/>
              <a:t>国際的な取引への対応</a:t>
            </a:r>
            <a:endParaRPr lang="en-US" altLang="ja-JP" b="1" dirty="0"/>
          </a:p>
          <a:p>
            <a:r>
              <a:rPr lang="ja-JP" altLang="en-US" b="1" dirty="0"/>
              <a:t>～</a:t>
            </a:r>
            <a:r>
              <a:rPr lang="en-US" altLang="ja-JP" b="1" dirty="0"/>
              <a:t>Web-TAX-TV</a:t>
            </a:r>
            <a:r>
              <a:rPr lang="ja-JP" altLang="en-US" b="1" dirty="0"/>
              <a:t>「海を越えた税務調査</a:t>
            </a:r>
            <a:r>
              <a:rPr lang="en-US" altLang="ja-JP" b="1" dirty="0"/>
              <a:t>Ⅱ</a:t>
            </a:r>
            <a:r>
              <a:rPr lang="ja-JP" altLang="en-US" b="1" dirty="0"/>
              <a:t>」～</a:t>
            </a:r>
            <a:endParaRPr lang="en-US" altLang="ja-JP" b="1" dirty="0"/>
          </a:p>
          <a:p>
            <a:r>
              <a:rPr lang="en-US" altLang="ja-JP" dirty="0"/>
              <a:t> </a:t>
            </a:r>
          </a:p>
          <a:p>
            <a:r>
              <a:rPr lang="ja-JP" altLang="en-US" dirty="0"/>
              <a:t>　国税庁インターネット番組「</a:t>
            </a:r>
            <a:r>
              <a:rPr lang="en-US" altLang="ja-JP" dirty="0"/>
              <a:t>Web-TAX-TV</a:t>
            </a:r>
            <a:r>
              <a:rPr lang="ja-JP" altLang="en-US" dirty="0"/>
              <a:t>」では、「海を越えた税務調査」シリーズの第二弾として、日韓両税務当局による情報交換を活用した両国の税務調査の実態を、ドラマ仕立で紹介した「海を越えた税務調査</a:t>
            </a:r>
            <a:r>
              <a:rPr lang="en-US" altLang="ja-JP" dirty="0"/>
              <a:t>Ⅱ</a:t>
            </a:r>
            <a:r>
              <a:rPr lang="ja-JP" altLang="en-US" dirty="0"/>
              <a:t>～日韓税務協力の推進～」を配信しています。</a:t>
            </a:r>
            <a:endParaRPr lang="en-US" altLang="ja-JP" dirty="0"/>
          </a:p>
          <a:p>
            <a:endParaRPr lang="en-US" altLang="ja-JP" dirty="0"/>
          </a:p>
          <a:p>
            <a:r>
              <a:rPr lang="en-US" altLang="ja-JP" dirty="0"/>
              <a:t>-----------------------------------------------------------------------------</a:t>
            </a:r>
          </a:p>
          <a:p>
            <a:r>
              <a:rPr lang="ja-JP" altLang="en-US" dirty="0"/>
              <a:t>（あらすじ）</a:t>
            </a:r>
            <a:endParaRPr lang="en-US" altLang="ja-JP" dirty="0"/>
          </a:p>
          <a:p>
            <a:r>
              <a:rPr lang="ja-JP" altLang="en-US" dirty="0"/>
              <a:t>　電機機器を取り扱うゴンドー電機工業。</a:t>
            </a:r>
            <a:endParaRPr lang="en-US" altLang="ja-JP" dirty="0"/>
          </a:p>
          <a:p>
            <a:r>
              <a:rPr lang="ja-JP" altLang="en-US" dirty="0"/>
              <a:t>　日本企業のグローバル化が進む中で、社長の権藤は、韓国企業キム・ファクタリングとの取引を増やしていた。</a:t>
            </a:r>
            <a:endParaRPr lang="en-US" altLang="ja-JP" dirty="0"/>
          </a:p>
          <a:p>
            <a:r>
              <a:rPr lang="ja-JP" altLang="en-US" dirty="0"/>
              <a:t>　その権藤社長の前には、毎月ある女性が現われる。</a:t>
            </a:r>
            <a:endParaRPr lang="en-US" altLang="ja-JP" dirty="0"/>
          </a:p>
          <a:p>
            <a:r>
              <a:rPr lang="ja-JP" altLang="en-US" dirty="0"/>
              <a:t>　このフレーズとともに。</a:t>
            </a:r>
            <a:endParaRPr lang="en-US" altLang="ja-JP" dirty="0"/>
          </a:p>
          <a:p>
            <a:r>
              <a:rPr lang="ja-JP" altLang="en-US" dirty="0"/>
              <a:t>　「アニョハセヨ。おいしいキムチはいかがですか？」</a:t>
            </a:r>
            <a:endParaRPr lang="en-US" altLang="ja-JP" dirty="0"/>
          </a:p>
          <a:p>
            <a:r>
              <a:rPr lang="ja-JP" altLang="en-US" dirty="0"/>
              <a:t>　日本の国税局調査部と韓国地方国税庁が協力し合い、権藤社長のたくらみを暴いていく</a:t>
            </a:r>
            <a:r>
              <a:rPr lang="en-US" altLang="ja-JP" dirty="0"/>
              <a:t>… </a:t>
            </a:r>
            <a:r>
              <a:rPr lang="ja-JP" altLang="en-US" dirty="0"/>
              <a:t>。</a:t>
            </a:r>
            <a:endParaRPr lang="en-US" altLang="ja-JP" dirty="0"/>
          </a:p>
          <a:p>
            <a:r>
              <a:rPr lang="en-US" altLang="ja-JP" dirty="0"/>
              <a:t>-----------------------------------------------------------------------------</a:t>
            </a:r>
          </a:p>
          <a:p>
            <a:endParaRPr lang="en-US" altLang="ja-JP" dirty="0"/>
          </a:p>
          <a:p>
            <a:r>
              <a:rPr lang="ja-JP" altLang="en-US" dirty="0"/>
              <a:t>　日韓両国の調査官が直接に会い、調査情報の交換や協議を行う国際的な連携調査ともいえる協力関係を分かりやすく紹介しています。</a:t>
            </a:r>
            <a:endParaRPr lang="en-US" altLang="ja-JP" dirty="0"/>
          </a:p>
          <a:p>
            <a:r>
              <a:rPr lang="ja-JP" altLang="en-US" dirty="0"/>
              <a:t>　是非ご覧ください。</a:t>
            </a:r>
          </a:p>
        </p:txBody>
      </p:sp>
      <p:sp>
        <p:nvSpPr>
          <p:cNvPr id="6" name="スライド番号プレースホルダ 3">
            <a:extLst>
              <a:ext uri="{FF2B5EF4-FFF2-40B4-BE49-F238E27FC236}">
                <a16:creationId xmlns:a16="http://schemas.microsoft.com/office/drawing/2014/main" id="{50C762B6-8F96-4F04-A468-EC56FF602686}"/>
              </a:ext>
            </a:extLst>
          </p:cNvPr>
          <p:cNvSpPr txBox="1">
            <a:spLocks noGrp="1"/>
          </p:cNvSpPr>
          <p:nvPr/>
        </p:nvSpPr>
        <p:spPr bwMode="auto">
          <a:xfrm>
            <a:off x="3836143" y="9408900"/>
            <a:ext cx="2932954" cy="49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00" tIns="47499" rIns="95000" bIns="4749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103</a:t>
            </a:fld>
            <a:endParaRPr lang="en-US" altLang="ja-JP" dirty="0">
              <a:ea typeface="HG丸ｺﾞｼｯｸM-PRO" panose="020F0600000000000000" pitchFamily="50" charset="-128"/>
            </a:endParaRPr>
          </a:p>
        </p:txBody>
      </p:sp>
      <p:sp>
        <p:nvSpPr>
          <p:cNvPr id="5" name="スライド イメージ プレースホルダー 4">
            <a:extLst>
              <a:ext uri="{FF2B5EF4-FFF2-40B4-BE49-F238E27FC236}">
                <a16:creationId xmlns:a16="http://schemas.microsoft.com/office/drawing/2014/main" id="{659CFC72-5E2F-B47F-222C-04B3E0C700BF}"/>
              </a:ext>
            </a:extLst>
          </p:cNvPr>
          <p:cNvSpPr>
            <a:spLocks noGrp="1" noRot="1" noChangeAspect="1"/>
          </p:cNvSpPr>
          <p:nvPr>
            <p:ph type="sldImg"/>
          </p:nvPr>
        </p:nvSpPr>
        <p:spPr/>
      </p:sp>
    </p:spTree>
    <p:extLst>
      <p:ext uri="{BB962C8B-B14F-4D97-AF65-F5344CB8AC3E}">
        <p14:creationId xmlns:p14="http://schemas.microsoft.com/office/powerpoint/2010/main" val="27755210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9" name="スライド番号プレースホルダ 3"/>
          <p:cNvSpPr txBox="1">
            <a:spLocks noGrp="1"/>
          </p:cNvSpPr>
          <p:nvPr/>
        </p:nvSpPr>
        <p:spPr bwMode="auto">
          <a:xfrm>
            <a:off x="3836143" y="9408900"/>
            <a:ext cx="2932954" cy="49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00" tIns="47499" rIns="95000" bIns="4749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9B5402BF-A025-461C-81A0-95E30D9FF8A4}" type="slidenum">
              <a:rPr lang="en-US" altLang="ja-JP">
                <a:ea typeface="HG丸ｺﾞｼｯｸM-PRO" panose="020F0600000000000000" pitchFamily="50" charset="-128"/>
              </a:rPr>
              <a:pPr algn="r" eaLnBrk="1" hangingPunct="1">
                <a:spcBef>
                  <a:spcPct val="0"/>
                </a:spcBef>
              </a:pPr>
              <a:t>104</a:t>
            </a:fld>
            <a:endParaRPr lang="en-US" altLang="ja-JP" dirty="0">
              <a:ea typeface="HG丸ｺﾞｼｯｸM-PRO" panose="020F0600000000000000" pitchFamily="50" charset="-128"/>
            </a:endParaRPr>
          </a:p>
        </p:txBody>
      </p:sp>
      <p:sp>
        <p:nvSpPr>
          <p:cNvPr id="4" name="ノート プレースホルダー 3">
            <a:extLst>
              <a:ext uri="{FF2B5EF4-FFF2-40B4-BE49-F238E27FC236}">
                <a16:creationId xmlns:a16="http://schemas.microsoft.com/office/drawing/2014/main" id="{47800131-01AB-40A9-9CF7-FDF0F8E323C0}"/>
              </a:ext>
            </a:extLst>
          </p:cNvPr>
          <p:cNvSpPr>
            <a:spLocks noGrp="1"/>
          </p:cNvSpPr>
          <p:nvPr>
            <p:ph type="body" idx="1"/>
          </p:nvPr>
        </p:nvSpPr>
        <p:spPr/>
        <p:txBody>
          <a:bodyPr/>
          <a:lstStyle/>
          <a:p>
            <a:r>
              <a:rPr lang="ja-JP" altLang="en-US" b="1" dirty="0"/>
              <a:t>調査において重点的に取り組んでいる事項</a:t>
            </a:r>
            <a:endParaRPr lang="en-US" altLang="ja-JP" b="1" dirty="0"/>
          </a:p>
          <a:p>
            <a:r>
              <a:rPr lang="ja-JP" altLang="en-US" b="1" dirty="0"/>
              <a:t>～</a:t>
            </a:r>
            <a:r>
              <a:rPr lang="en-US" altLang="ja-JP" b="1" dirty="0"/>
              <a:t>Web-TAX-TV</a:t>
            </a:r>
            <a:r>
              <a:rPr lang="ja-JP" altLang="en-US" b="1" dirty="0"/>
              <a:t>「あなたのインターネット取引、 確定申告していますか」～</a:t>
            </a:r>
            <a:endParaRPr lang="en-US" altLang="ja-JP" b="1" dirty="0"/>
          </a:p>
          <a:p>
            <a:r>
              <a:rPr lang="en-US" altLang="ja-JP" dirty="0"/>
              <a:t> </a:t>
            </a:r>
          </a:p>
          <a:p>
            <a:r>
              <a:rPr lang="ja-JP" altLang="en-US" dirty="0"/>
              <a:t>　国税庁インターネット番組「</a:t>
            </a:r>
            <a:r>
              <a:rPr lang="en-US" altLang="ja-JP" dirty="0"/>
              <a:t>Web-TAX-TV</a:t>
            </a:r>
            <a:r>
              <a:rPr lang="ja-JP" altLang="en-US" dirty="0"/>
              <a:t>」では、インターネット広告やオークションで収入を得ていたにもかかわらず、申告をしていなかった主婦２人を題材にして、ドラマ仕立てで紹介した「あなたのインターネット取引、確定申告していますか」を配信しています。</a:t>
            </a:r>
            <a:endParaRPr lang="en-US" altLang="ja-JP" dirty="0"/>
          </a:p>
          <a:p>
            <a:endParaRPr lang="en-US" altLang="ja-JP" dirty="0"/>
          </a:p>
          <a:p>
            <a:r>
              <a:rPr lang="en-US" altLang="ja-JP" dirty="0"/>
              <a:t>-----------------------------------------------------------------------------</a:t>
            </a:r>
          </a:p>
          <a:p>
            <a:r>
              <a:rPr lang="ja-JP" altLang="en-US" dirty="0"/>
              <a:t>（あらすじ）</a:t>
            </a:r>
            <a:endParaRPr lang="en-US" altLang="ja-JP" dirty="0"/>
          </a:p>
          <a:p>
            <a:r>
              <a:rPr lang="ja-JP" altLang="en-US" dirty="0"/>
              <a:t>　趣味で始めた主婦のブログが次第に人気になり、アクセス件数のランキングも上位になっていった。</a:t>
            </a:r>
            <a:endParaRPr lang="en-US" altLang="ja-JP" dirty="0"/>
          </a:p>
          <a:p>
            <a:r>
              <a:rPr lang="ja-JP" altLang="en-US" dirty="0"/>
              <a:t>　そして、ブログに掲載しているバナー広告の収入は次第に増えていき、お小遣い程度とは言えない金額になっていった。</a:t>
            </a:r>
            <a:endParaRPr lang="en-US" altLang="ja-JP" dirty="0"/>
          </a:p>
          <a:p>
            <a:r>
              <a:rPr lang="ja-JP" altLang="en-US" dirty="0"/>
              <a:t>　親友の主婦も、インターネットで収入を得られることを知り、オークションサイトで自作の造花を販売し、次第に多額の収入を得ていった。</a:t>
            </a:r>
            <a:endParaRPr lang="en-US" altLang="ja-JP" dirty="0"/>
          </a:p>
          <a:p>
            <a:r>
              <a:rPr lang="ja-JP" altLang="en-US" dirty="0"/>
              <a:t>　２人とも確定申告のことを気にすることなく日々を過ごしていたが、そんな２人に税務署の担当者が気付くことに</a:t>
            </a:r>
            <a:r>
              <a:rPr lang="en-US" altLang="ja-JP" dirty="0"/>
              <a:t>…</a:t>
            </a:r>
            <a:r>
              <a:rPr lang="ja-JP" altLang="en-US" dirty="0"/>
              <a:t>。</a:t>
            </a:r>
            <a:endParaRPr lang="en-US" altLang="ja-JP" dirty="0"/>
          </a:p>
          <a:p>
            <a:r>
              <a:rPr lang="en-US" altLang="ja-JP" dirty="0"/>
              <a:t>-----------------------------------------------------------------------------</a:t>
            </a:r>
          </a:p>
          <a:p>
            <a:endParaRPr lang="en-US" altLang="ja-JP" dirty="0"/>
          </a:p>
          <a:p>
            <a:r>
              <a:rPr lang="ja-JP" altLang="en-US" dirty="0"/>
              <a:t>　是非ご覧ください。</a:t>
            </a:r>
            <a:endParaRPr lang="en-US" altLang="ja-JP" dirty="0"/>
          </a:p>
          <a:p>
            <a:r>
              <a:rPr lang="en-US" altLang="ja-JP" dirty="0"/>
              <a:t> </a:t>
            </a:r>
          </a:p>
          <a:p>
            <a:endParaRPr lang="ja-JP" altLang="en-US" dirty="0"/>
          </a:p>
        </p:txBody>
      </p:sp>
      <p:sp>
        <p:nvSpPr>
          <p:cNvPr id="5" name="スライド イメージ プレースホルダー 4">
            <a:extLst>
              <a:ext uri="{FF2B5EF4-FFF2-40B4-BE49-F238E27FC236}">
                <a16:creationId xmlns:a16="http://schemas.microsoft.com/office/drawing/2014/main" id="{276E7A32-09B4-C61B-6A4C-F92B0740BF57}"/>
              </a:ext>
            </a:extLst>
          </p:cNvPr>
          <p:cNvSpPr>
            <a:spLocks noGrp="1" noRot="1" noChangeAspect="1"/>
          </p:cNvSpPr>
          <p:nvPr>
            <p:ph type="sldImg"/>
          </p:nvPr>
        </p:nvSpPr>
        <p:spPr/>
      </p:sp>
    </p:spTree>
    <p:extLst>
      <p:ext uri="{BB962C8B-B14F-4D97-AF65-F5344CB8AC3E}">
        <p14:creationId xmlns:p14="http://schemas.microsoft.com/office/powerpoint/2010/main" val="280767687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7" name="スライド番号プレースホルダ 3"/>
          <p:cNvSpPr txBox="1">
            <a:spLocks noGrp="1"/>
          </p:cNvSpPr>
          <p:nvPr/>
        </p:nvSpPr>
        <p:spPr bwMode="auto">
          <a:xfrm>
            <a:off x="3836143" y="9408900"/>
            <a:ext cx="2932954" cy="49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00" tIns="47499" rIns="95000" bIns="4749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08B1C1AC-9999-4391-BAD9-C15FFFC5B2C7}" type="slidenum">
              <a:rPr lang="en-US" altLang="ja-JP">
                <a:ea typeface="HG丸ｺﾞｼｯｸM-PRO" panose="020F0600000000000000" pitchFamily="50" charset="-128"/>
              </a:rPr>
              <a:pPr algn="r" eaLnBrk="1" hangingPunct="1">
                <a:spcBef>
                  <a:spcPct val="0"/>
                </a:spcBef>
              </a:pPr>
              <a:t>105</a:t>
            </a:fld>
            <a:endParaRPr lang="en-US" altLang="ja-JP" dirty="0">
              <a:ea typeface="HG丸ｺﾞｼｯｸM-PRO" panose="020F0600000000000000" pitchFamily="50" charset="-128"/>
            </a:endParaRPr>
          </a:p>
        </p:txBody>
      </p:sp>
      <p:sp>
        <p:nvSpPr>
          <p:cNvPr id="4" name="ノート プレースホルダー 3">
            <a:extLst>
              <a:ext uri="{FF2B5EF4-FFF2-40B4-BE49-F238E27FC236}">
                <a16:creationId xmlns:a16="http://schemas.microsoft.com/office/drawing/2014/main" id="{60E87C53-BCFB-4C73-8B12-7CD33B1531DB}"/>
              </a:ext>
            </a:extLst>
          </p:cNvPr>
          <p:cNvSpPr>
            <a:spLocks noGrp="1"/>
          </p:cNvSpPr>
          <p:nvPr>
            <p:ph type="body" idx="1"/>
          </p:nvPr>
        </p:nvSpPr>
        <p:spPr/>
        <p:txBody>
          <a:bodyPr/>
          <a:lstStyle/>
          <a:p>
            <a:r>
              <a:rPr lang="ja-JP" altLang="en-US" b="1" dirty="0"/>
              <a:t>国税庁の取組紹介動画</a:t>
            </a:r>
            <a:endParaRPr lang="en-US" altLang="ja-JP" b="1" dirty="0"/>
          </a:p>
          <a:p>
            <a:r>
              <a:rPr lang="ja-JP" altLang="en-US" b="1" dirty="0"/>
              <a:t>～</a:t>
            </a:r>
            <a:r>
              <a:rPr lang="en-US" altLang="ja-JP" b="1" dirty="0"/>
              <a:t>Web-TAX-TV</a:t>
            </a:r>
            <a:r>
              <a:rPr lang="ja-JP" altLang="en-US" b="1" dirty="0"/>
              <a:t>「ドラマ版ダイジェスト」～</a:t>
            </a:r>
            <a:endParaRPr lang="en-US" altLang="ja-JP" b="1" dirty="0"/>
          </a:p>
          <a:p>
            <a:endParaRPr lang="en-US" altLang="ja-JP" dirty="0"/>
          </a:p>
          <a:p>
            <a:r>
              <a:rPr lang="ja-JP" altLang="en-US" dirty="0"/>
              <a:t>　これまでご紹介した国税庁インターネット番組「</a:t>
            </a:r>
            <a:r>
              <a:rPr lang="en-US" altLang="ja-JP" dirty="0"/>
              <a:t>Web-TAX-TV</a:t>
            </a:r>
            <a:r>
              <a:rPr lang="ja-JP" altLang="en-US" dirty="0"/>
              <a:t>」の</a:t>
            </a:r>
            <a:r>
              <a:rPr lang="ja-JP" altLang="ja-JP" dirty="0"/>
              <a:t>人気の６番組を２分</a:t>
            </a:r>
            <a:r>
              <a:rPr lang="en-US" altLang="ja-JP" dirty="0"/>
              <a:t>30</a:t>
            </a:r>
            <a:r>
              <a:rPr lang="ja-JP" altLang="ja-JP" dirty="0"/>
              <a:t>秒のダイジェストにまとめ</a:t>
            </a:r>
            <a:r>
              <a:rPr lang="ja-JP" altLang="en-US" dirty="0"/>
              <a:t>た「ドラマ版ダイジェスト」を配信しています。</a:t>
            </a:r>
            <a:endParaRPr lang="en-US" altLang="ja-JP" dirty="0"/>
          </a:p>
          <a:p>
            <a:endParaRPr lang="en-US" altLang="ja-JP" dirty="0"/>
          </a:p>
          <a:p>
            <a:r>
              <a:rPr lang="en-US" altLang="ja-JP" dirty="0"/>
              <a:t>[</a:t>
            </a:r>
            <a:r>
              <a:rPr lang="ja-JP" altLang="en-US" dirty="0"/>
              <a:t>収録ドラマ　６作品</a:t>
            </a:r>
            <a:r>
              <a:rPr lang="en-US" altLang="ja-JP" dirty="0"/>
              <a:t>]</a:t>
            </a:r>
          </a:p>
          <a:p>
            <a:r>
              <a:rPr lang="ja-JP" altLang="en-US" dirty="0"/>
              <a:t>・「国税査察官の仕事」</a:t>
            </a:r>
            <a:endParaRPr lang="en-US" altLang="ja-JP" dirty="0"/>
          </a:p>
          <a:p>
            <a:r>
              <a:rPr lang="ja-JP" altLang="en-US" dirty="0"/>
              <a:t>・「海を越えた税務調査　国税局調査部の仕事」</a:t>
            </a:r>
            <a:endParaRPr lang="en-US" altLang="ja-JP" dirty="0"/>
          </a:p>
          <a:p>
            <a:r>
              <a:rPr lang="ja-JP" altLang="en-US" dirty="0"/>
              <a:t>・「海を越えた税務調査</a:t>
            </a:r>
            <a:r>
              <a:rPr lang="en-US" altLang="ja-JP" dirty="0"/>
              <a:t>Ⅱ</a:t>
            </a:r>
            <a:r>
              <a:rPr lang="ja-JP" altLang="en-US" dirty="0"/>
              <a:t>　日韓税務協力の推進」</a:t>
            </a:r>
            <a:endParaRPr lang="en-US" altLang="ja-JP" dirty="0"/>
          </a:p>
          <a:p>
            <a:r>
              <a:rPr lang="ja-JP" altLang="en-US" dirty="0"/>
              <a:t>・「国際的租税回避行為への対応　国際税務専門官の仕事」</a:t>
            </a:r>
            <a:endParaRPr lang="en-US" altLang="ja-JP" dirty="0"/>
          </a:p>
          <a:p>
            <a:r>
              <a:rPr lang="ja-JP" altLang="en-US" dirty="0"/>
              <a:t>・「あなたのインターネット取引、確定申告していますか」</a:t>
            </a:r>
            <a:endParaRPr lang="en-US" altLang="ja-JP" dirty="0"/>
          </a:p>
          <a:p>
            <a:r>
              <a:rPr lang="ja-JP" altLang="en-US" dirty="0"/>
              <a:t>・「国税徴収官の仕事」</a:t>
            </a:r>
            <a:endParaRPr lang="en-US" altLang="ja-JP" dirty="0"/>
          </a:p>
          <a:p>
            <a:endParaRPr lang="en-US" altLang="ja-JP" dirty="0"/>
          </a:p>
          <a:p>
            <a:r>
              <a:rPr lang="ja-JP" altLang="en-US" dirty="0"/>
              <a:t>　</a:t>
            </a:r>
            <a:r>
              <a:rPr lang="ja-JP" altLang="ja-JP" dirty="0"/>
              <a:t>国税庁の調査、徴収の現場の雰囲気を体験いただけるものとなっていますので</a:t>
            </a:r>
            <a:r>
              <a:rPr lang="ja-JP" altLang="en-US" dirty="0"/>
              <a:t>是非</a:t>
            </a:r>
            <a:r>
              <a:rPr lang="ja-JP" altLang="ja-JP" dirty="0"/>
              <a:t>ご覧くだ</a:t>
            </a:r>
            <a:r>
              <a:rPr lang="ja-JP" altLang="en-US" dirty="0"/>
              <a:t>さい。</a:t>
            </a:r>
            <a:endParaRPr lang="en-US" altLang="ja-JP" dirty="0"/>
          </a:p>
          <a:p>
            <a:endParaRPr lang="ja-JP" altLang="en-US" dirty="0"/>
          </a:p>
        </p:txBody>
      </p:sp>
      <p:sp>
        <p:nvSpPr>
          <p:cNvPr id="5" name="スライド イメージ プレースホルダー 4">
            <a:extLst>
              <a:ext uri="{FF2B5EF4-FFF2-40B4-BE49-F238E27FC236}">
                <a16:creationId xmlns:a16="http://schemas.microsoft.com/office/drawing/2014/main" id="{2709C7F0-44AC-2FAF-A265-03C96B130003}"/>
              </a:ext>
            </a:extLst>
          </p:cNvPr>
          <p:cNvSpPr>
            <a:spLocks noGrp="1" noRot="1" noChangeAspect="1"/>
          </p:cNvSpPr>
          <p:nvPr>
            <p:ph type="sldImg"/>
          </p:nvPr>
        </p:nvSpPr>
        <p:spPr/>
      </p:sp>
    </p:spTree>
    <p:extLst>
      <p:ext uri="{BB962C8B-B14F-4D97-AF65-F5344CB8AC3E}">
        <p14:creationId xmlns:p14="http://schemas.microsoft.com/office/powerpoint/2010/main" val="245979746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7" name="スライド番号プレースホルダ 3"/>
          <p:cNvSpPr txBox="1">
            <a:spLocks noGrp="1"/>
          </p:cNvSpPr>
          <p:nvPr/>
        </p:nvSpPr>
        <p:spPr bwMode="auto">
          <a:xfrm>
            <a:off x="3836143" y="9408900"/>
            <a:ext cx="2932954" cy="49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00" tIns="47499" rIns="95000" bIns="4749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08B1C1AC-9999-4391-BAD9-C15FFFC5B2C7}" type="slidenum">
              <a:rPr lang="en-US" altLang="ja-JP">
                <a:ea typeface="HG丸ｺﾞｼｯｸM-PRO" panose="020F0600000000000000" pitchFamily="50" charset="-128"/>
              </a:rPr>
              <a:pPr algn="r" eaLnBrk="1" hangingPunct="1">
                <a:spcBef>
                  <a:spcPct val="0"/>
                </a:spcBef>
              </a:pPr>
              <a:t>106</a:t>
            </a:fld>
            <a:endParaRPr lang="en-US" altLang="ja-JP" dirty="0">
              <a:ea typeface="HG丸ｺﾞｼｯｸM-PRO" panose="020F0600000000000000" pitchFamily="50" charset="-128"/>
            </a:endParaRPr>
          </a:p>
        </p:txBody>
      </p:sp>
      <p:sp>
        <p:nvSpPr>
          <p:cNvPr id="4" name="ノート プレースホルダー 3">
            <a:extLst>
              <a:ext uri="{FF2B5EF4-FFF2-40B4-BE49-F238E27FC236}">
                <a16:creationId xmlns:a16="http://schemas.microsoft.com/office/drawing/2014/main" id="{23C64916-BD94-4072-8502-CEEDEEBCAC35}"/>
              </a:ext>
            </a:extLst>
          </p:cNvPr>
          <p:cNvSpPr>
            <a:spLocks noGrp="1"/>
          </p:cNvSpPr>
          <p:nvPr>
            <p:ph type="body" idx="1"/>
          </p:nvPr>
        </p:nvSpPr>
        <p:spPr/>
        <p:txBody>
          <a:bodyPr/>
          <a:lstStyle/>
          <a:p>
            <a:r>
              <a:rPr lang="ja-JP" altLang="en-US" b="1" dirty="0"/>
              <a:t>国税庁の仕事や魅力</a:t>
            </a:r>
            <a:endParaRPr lang="en-US" altLang="ja-JP" b="1" dirty="0"/>
          </a:p>
          <a:p>
            <a:r>
              <a:rPr lang="ja-JP" altLang="en-US" b="1" dirty="0"/>
              <a:t>～</a:t>
            </a:r>
            <a:r>
              <a:rPr lang="en-US" altLang="ja-JP" b="1" dirty="0"/>
              <a:t>Web-TAX-TV</a:t>
            </a:r>
            <a:r>
              <a:rPr lang="ja-JP" altLang="en-US" b="1" dirty="0"/>
              <a:t>「税のプロフェッショナルを目指して」～</a:t>
            </a:r>
            <a:endParaRPr lang="en-US" altLang="ja-JP" b="1" dirty="0"/>
          </a:p>
          <a:p>
            <a:endParaRPr lang="en-US" altLang="ja-JP" dirty="0"/>
          </a:p>
          <a:p>
            <a:r>
              <a:rPr lang="ja-JP" altLang="en-US" dirty="0"/>
              <a:t>　国税庁インターネット番組「</a:t>
            </a:r>
            <a:r>
              <a:rPr lang="en-US" altLang="ja-JP" dirty="0"/>
              <a:t>Web-TAX-TV</a:t>
            </a:r>
            <a:r>
              <a:rPr lang="ja-JP" altLang="en-US" dirty="0"/>
              <a:t>」では、税のプロフェッショナルを目指す方に、国税庁の仕事やその魅力・やりがいをご紹介した「税のプロフェッショナルを目指して」を配信しています。</a:t>
            </a:r>
            <a:endParaRPr lang="en-US" altLang="ja-JP" dirty="0"/>
          </a:p>
          <a:p>
            <a:endParaRPr lang="en-US" altLang="ja-JP" dirty="0"/>
          </a:p>
          <a:p>
            <a:r>
              <a:rPr lang="ja-JP" altLang="en-US" dirty="0"/>
              <a:t>　是非ご覧ください。</a:t>
            </a:r>
            <a:endParaRPr lang="en-US" altLang="ja-JP" dirty="0"/>
          </a:p>
          <a:p>
            <a:endParaRPr lang="ja-JP" altLang="en-US" dirty="0"/>
          </a:p>
        </p:txBody>
      </p:sp>
      <p:sp>
        <p:nvSpPr>
          <p:cNvPr id="5" name="スライド イメージ プレースホルダー 4">
            <a:extLst>
              <a:ext uri="{FF2B5EF4-FFF2-40B4-BE49-F238E27FC236}">
                <a16:creationId xmlns:a16="http://schemas.microsoft.com/office/drawing/2014/main" id="{E1384F97-1181-EE61-C78A-B648747FD9FC}"/>
              </a:ext>
            </a:extLst>
          </p:cNvPr>
          <p:cNvSpPr>
            <a:spLocks noGrp="1" noRot="1" noChangeAspect="1"/>
          </p:cNvSpPr>
          <p:nvPr>
            <p:ph type="sldImg"/>
          </p:nvPr>
        </p:nvSpPr>
        <p:spPr/>
      </p:sp>
    </p:spTree>
    <p:extLst>
      <p:ext uri="{BB962C8B-B14F-4D97-AF65-F5344CB8AC3E}">
        <p14:creationId xmlns:p14="http://schemas.microsoft.com/office/powerpoint/2010/main" val="160519550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a:extLst>
              <a:ext uri="{FF2B5EF4-FFF2-40B4-BE49-F238E27FC236}">
                <a16:creationId xmlns:a16="http://schemas.microsoft.com/office/drawing/2014/main" id="{B5345607-E262-426F-A5E2-CE61972581C7}"/>
              </a:ext>
            </a:extLst>
          </p:cNvPr>
          <p:cNvSpPr>
            <a:spLocks noGrp="1"/>
          </p:cNvSpPr>
          <p:nvPr>
            <p:ph type="body" idx="1"/>
          </p:nvPr>
        </p:nvSpPr>
        <p:spPr/>
        <p:txBody>
          <a:bodyPr/>
          <a:lstStyle/>
          <a:p>
            <a:r>
              <a:rPr lang="ja-JP" altLang="en-US" dirty="0"/>
              <a:t>「税のスペシャリストになるためには」について、ご覧のような項目をご説明いたします。</a:t>
            </a:r>
          </a:p>
        </p:txBody>
      </p:sp>
      <p:sp>
        <p:nvSpPr>
          <p:cNvPr id="4" name="スライド番号プレースホルダ 3">
            <a:extLst>
              <a:ext uri="{FF2B5EF4-FFF2-40B4-BE49-F238E27FC236}">
                <a16:creationId xmlns:a16="http://schemas.microsoft.com/office/drawing/2014/main" id="{B69EFBBA-7A64-4EF4-96AD-F75AA4D1198D}"/>
              </a:ext>
            </a:extLst>
          </p:cNvPr>
          <p:cNvSpPr txBox="1">
            <a:spLocks noGrp="1"/>
          </p:cNvSpPr>
          <p:nvPr/>
        </p:nvSpPr>
        <p:spPr bwMode="auto">
          <a:xfrm>
            <a:off x="3835926" y="9408378"/>
            <a:ext cx="2933558" cy="49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214" tIns="49602" rIns="99214" bIns="49602"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107</a:t>
            </a:fld>
            <a:endParaRPr lang="en-US" altLang="ja-JP" dirty="0">
              <a:ea typeface="HG丸ｺﾞｼｯｸM-PRO" panose="020F0600000000000000" pitchFamily="50" charset="-128"/>
            </a:endParaRPr>
          </a:p>
        </p:txBody>
      </p:sp>
      <p:sp>
        <p:nvSpPr>
          <p:cNvPr id="6" name="スライド イメージ プレースホルダー 5">
            <a:extLst>
              <a:ext uri="{FF2B5EF4-FFF2-40B4-BE49-F238E27FC236}">
                <a16:creationId xmlns:a16="http://schemas.microsoft.com/office/drawing/2014/main" id="{A2E451D3-38B7-D0AA-919B-55C7D68F5628}"/>
              </a:ext>
            </a:extLst>
          </p:cNvPr>
          <p:cNvSpPr>
            <a:spLocks noGrp="1" noRot="1" noChangeAspect="1"/>
          </p:cNvSpPr>
          <p:nvPr>
            <p:ph type="sldImg"/>
          </p:nvPr>
        </p:nvSpPr>
        <p:spPr/>
      </p:sp>
    </p:spTree>
    <p:extLst>
      <p:ext uri="{BB962C8B-B14F-4D97-AF65-F5344CB8AC3E}">
        <p14:creationId xmlns:p14="http://schemas.microsoft.com/office/powerpoint/2010/main" val="228196431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b="1" dirty="0"/>
              <a:t>国税の仕事と魅力</a:t>
            </a:r>
            <a:endParaRPr lang="en-US" altLang="ja-JP" b="1" dirty="0"/>
          </a:p>
          <a:p>
            <a:endParaRPr lang="en-US" altLang="ja-JP" dirty="0"/>
          </a:p>
          <a:p>
            <a:r>
              <a:rPr lang="ja-JP" altLang="ja-JP" dirty="0"/>
              <a:t>国税職員は、</a:t>
            </a:r>
            <a:endParaRPr lang="en-US" altLang="ja-JP" dirty="0"/>
          </a:p>
          <a:p>
            <a:r>
              <a:rPr lang="ja-JP" altLang="en-US" dirty="0"/>
              <a:t>　</a:t>
            </a:r>
            <a:r>
              <a:rPr lang="ja-JP" altLang="ja-JP" dirty="0"/>
              <a:t>・滞納税金の督促や、滞納処分、納税指導を行う「国税徴収官」</a:t>
            </a:r>
          </a:p>
          <a:p>
            <a:r>
              <a:rPr lang="ja-JP" altLang="en-US" dirty="0"/>
              <a:t>　</a:t>
            </a:r>
            <a:r>
              <a:rPr lang="ja-JP" altLang="ja-JP" dirty="0"/>
              <a:t>・個人や法人に対する調査や申告指導を行う「国税調査官」</a:t>
            </a:r>
          </a:p>
          <a:p>
            <a:r>
              <a:rPr lang="ja-JP" altLang="en-US" dirty="0"/>
              <a:t>　</a:t>
            </a:r>
            <a:r>
              <a:rPr lang="ja-JP" altLang="ja-JP" dirty="0"/>
              <a:t>・そして大口・悪質な脱税者に対する強制調査及び告発を行う「国税査察官」</a:t>
            </a:r>
          </a:p>
          <a:p>
            <a:r>
              <a:rPr lang="ja-JP" altLang="ja-JP" dirty="0"/>
              <a:t>という３つの顔を持つ、税のスペシャリストです。</a:t>
            </a:r>
          </a:p>
          <a:p>
            <a:r>
              <a:rPr lang="en-US" altLang="ja-JP" dirty="0"/>
              <a:t> </a:t>
            </a:r>
            <a:endParaRPr lang="ja-JP" altLang="ja-JP" dirty="0"/>
          </a:p>
          <a:p>
            <a:r>
              <a:rPr lang="ja-JP" altLang="ja-JP" dirty="0"/>
              <a:t>そして、国税の仕事の魅力として４点</a:t>
            </a:r>
            <a:r>
              <a:rPr lang="ja-JP" altLang="en-US" dirty="0"/>
              <a:t>説明します</a:t>
            </a:r>
            <a:r>
              <a:rPr lang="ja-JP" altLang="ja-JP" dirty="0"/>
              <a:t>。</a:t>
            </a:r>
          </a:p>
          <a:p>
            <a:r>
              <a:rPr lang="ja-JP" altLang="ja-JP" dirty="0"/>
              <a:t>１点目は「充実した研修制度」です。</a:t>
            </a:r>
          </a:p>
          <a:p>
            <a:r>
              <a:rPr lang="ja-JP" altLang="en-US" dirty="0"/>
              <a:t>　</a:t>
            </a:r>
            <a:r>
              <a:rPr lang="ja-JP" altLang="ja-JP" dirty="0"/>
              <a:t>採用後、税務大学校における長期研修において、職員として必要な税法や会計の基礎的事項を習得できるほか、試験や選考によって専門的知識・技能を習得することで、税のスペシャリス</a:t>
            </a:r>
            <a:r>
              <a:rPr lang="ja-JP" altLang="en-US" dirty="0"/>
              <a:t>トとして育成し</a:t>
            </a:r>
            <a:r>
              <a:rPr lang="ja-JP" altLang="ja-JP" dirty="0"/>
              <a:t>ます。</a:t>
            </a:r>
          </a:p>
          <a:p>
            <a:r>
              <a:rPr lang="ja-JP" altLang="ja-JP" dirty="0"/>
              <a:t>２点目は「専門性の高い業務」です。</a:t>
            </a:r>
          </a:p>
          <a:p>
            <a:r>
              <a:rPr lang="ja-JP" altLang="en-US" dirty="0"/>
              <a:t>　</a:t>
            </a:r>
            <a:r>
              <a:rPr lang="ja-JP" altLang="ja-JP" dirty="0"/>
              <a:t>業務を通じて様々な資格取得を目指すことができる仕事です。</a:t>
            </a:r>
            <a:endParaRPr lang="en-US" altLang="ja-JP" dirty="0"/>
          </a:p>
          <a:p>
            <a:r>
              <a:rPr lang="ja-JP" altLang="en-US" dirty="0"/>
              <a:t>　</a:t>
            </a:r>
            <a:r>
              <a:rPr lang="ja-JP" altLang="ja-JP" dirty="0"/>
              <a:t>簿記の資格はもちろんのこと、現行の制度上、一定の職務経験により税理士の資格が付与されます。</a:t>
            </a:r>
          </a:p>
          <a:p>
            <a:r>
              <a:rPr lang="ja-JP" altLang="ja-JP" dirty="0"/>
              <a:t>３点目は「他の公務員より高水準な給与」です。</a:t>
            </a:r>
          </a:p>
          <a:p>
            <a:r>
              <a:rPr lang="ja-JP" altLang="en-US" dirty="0"/>
              <a:t>　</a:t>
            </a:r>
            <a:r>
              <a:rPr lang="ja-JP" altLang="ja-JP" dirty="0"/>
              <a:t>税務職員には、職務の困難性から、一般の行政職の方よりも給与の金額が約１割高い「税務職俸給表」が適用されます。</a:t>
            </a:r>
            <a:endParaRPr lang="en-US" altLang="ja-JP" dirty="0"/>
          </a:p>
          <a:p>
            <a:r>
              <a:rPr lang="ja-JP" altLang="en-US" dirty="0"/>
              <a:t>　</a:t>
            </a:r>
            <a:r>
              <a:rPr lang="ja-JP" altLang="ja-JP" dirty="0"/>
              <a:t>これは高度な専門知識と技能を求められているためですが、それだけ専門性が高く、やりがいがある仕事と言えます。</a:t>
            </a:r>
          </a:p>
          <a:p>
            <a:r>
              <a:rPr lang="ja-JP" altLang="ja-JP" dirty="0"/>
              <a:t>４点目は「ワークライフバランスの充実」です。</a:t>
            </a:r>
          </a:p>
          <a:p>
            <a:r>
              <a:rPr lang="ja-JP" altLang="en-US" dirty="0"/>
              <a:t>　</a:t>
            </a:r>
            <a:r>
              <a:rPr lang="ja-JP" altLang="ja-JP" dirty="0"/>
              <a:t>国税の職場では子育てと仕事の両立支援制度を積極的に活用しており、育児休業取得率は、女性</a:t>
            </a:r>
            <a:r>
              <a:rPr lang="en-US" altLang="ja-JP" dirty="0"/>
              <a:t>100</a:t>
            </a:r>
            <a:r>
              <a:rPr lang="ja-JP" altLang="ja-JP" dirty="0"/>
              <a:t>％、男性</a:t>
            </a:r>
            <a:r>
              <a:rPr lang="en-US" altLang="ja-JP" dirty="0"/>
              <a:t>91.6</a:t>
            </a:r>
            <a:r>
              <a:rPr lang="ja-JP" altLang="ja-JP" dirty="0"/>
              <a:t>％です。</a:t>
            </a:r>
            <a:endParaRPr lang="en-US" altLang="ja-JP" dirty="0"/>
          </a:p>
          <a:p>
            <a:r>
              <a:rPr lang="ja-JP" altLang="en-US" dirty="0"/>
              <a:t>　</a:t>
            </a:r>
            <a:r>
              <a:rPr lang="ja-JP" altLang="ja-JP" dirty="0"/>
              <a:t>制度があるのは当たり前ですが、男性、女性共に、制度を当たり前のように利用しているのが、国税の職場です。</a:t>
            </a:r>
          </a:p>
        </p:txBody>
      </p:sp>
      <p:sp>
        <p:nvSpPr>
          <p:cNvPr id="7" name="スライド イメージ プレースホルダー 6">
            <a:extLst>
              <a:ext uri="{FF2B5EF4-FFF2-40B4-BE49-F238E27FC236}">
                <a16:creationId xmlns:a16="http://schemas.microsoft.com/office/drawing/2014/main" id="{DBAC4EFA-8667-D56F-E409-921E9CC3060B}"/>
              </a:ext>
            </a:extLst>
          </p:cNvPr>
          <p:cNvSpPr>
            <a:spLocks noGrp="1" noRot="1" noChangeAspect="1"/>
          </p:cNvSpPr>
          <p:nvPr>
            <p:ph type="sldImg"/>
          </p:nvPr>
        </p:nvSpPr>
        <p:spPr/>
      </p:sp>
      <p:sp>
        <p:nvSpPr>
          <p:cNvPr id="5" name="スライド番号プレースホルダ 3">
            <a:extLst>
              <a:ext uri="{FF2B5EF4-FFF2-40B4-BE49-F238E27FC236}">
                <a16:creationId xmlns:a16="http://schemas.microsoft.com/office/drawing/2014/main" id="{3A44D9CA-E271-4994-AFB5-00ABA96E21EF}"/>
              </a:ext>
            </a:extLst>
          </p:cNvPr>
          <p:cNvSpPr txBox="1">
            <a:spLocks noGrp="1"/>
          </p:cNvSpPr>
          <p:nvPr/>
        </p:nvSpPr>
        <p:spPr bwMode="auto">
          <a:xfrm>
            <a:off x="3836143" y="9408900"/>
            <a:ext cx="2932954" cy="49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00" tIns="47499" rIns="95000" bIns="4749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BADC1317-7427-4A78-B487-931EE21CBDA2}" type="slidenum">
              <a:rPr lang="en-US" altLang="ja-JP">
                <a:ea typeface="HG丸ｺﾞｼｯｸM-PRO" panose="020F0600000000000000" pitchFamily="50" charset="-128"/>
              </a:rPr>
              <a:pPr algn="r" eaLnBrk="1" hangingPunct="1">
                <a:spcBef>
                  <a:spcPct val="0"/>
                </a:spcBef>
              </a:pPr>
              <a:t>108</a:t>
            </a:fld>
            <a:endParaRPr lang="en-US" altLang="ja-JP" dirty="0">
              <a:ea typeface="HG丸ｺﾞｼｯｸM-PRO" panose="020F0600000000000000" pitchFamily="50" charset="-128"/>
            </a:endParaRPr>
          </a:p>
        </p:txBody>
      </p:sp>
    </p:spTree>
    <p:extLst>
      <p:ext uri="{BB962C8B-B14F-4D97-AF65-F5344CB8AC3E}">
        <p14:creationId xmlns:p14="http://schemas.microsoft.com/office/powerpoint/2010/main" val="23130756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ノート プレースホルダー 3">
            <a:extLst>
              <a:ext uri="{FF2B5EF4-FFF2-40B4-BE49-F238E27FC236}">
                <a16:creationId xmlns:a16="http://schemas.microsoft.com/office/drawing/2014/main" id="{72DB0FF5-A5A1-41EB-BBC3-654ABA8FD616}"/>
              </a:ext>
            </a:extLst>
          </p:cNvPr>
          <p:cNvSpPr>
            <a:spLocks noGrp="1"/>
          </p:cNvSpPr>
          <p:nvPr>
            <p:ph type="body" idx="1"/>
          </p:nvPr>
        </p:nvSpPr>
        <p:spPr/>
        <p:txBody>
          <a:bodyPr/>
          <a:lstStyle/>
          <a:p>
            <a:r>
              <a:rPr lang="ja-JP" altLang="en-US" dirty="0"/>
              <a:t>税制の現状について、ご覧のような項目をご説明いたします。</a:t>
            </a:r>
          </a:p>
          <a:p>
            <a:endParaRPr lang="ja-JP" altLang="en-US" dirty="0"/>
          </a:p>
        </p:txBody>
      </p:sp>
      <p:sp>
        <p:nvSpPr>
          <p:cNvPr id="5" name="スライド番号プレースホルダ 3">
            <a:extLst>
              <a:ext uri="{FF2B5EF4-FFF2-40B4-BE49-F238E27FC236}">
                <a16:creationId xmlns:a16="http://schemas.microsoft.com/office/drawing/2014/main" id="{5BEB2DA4-5DDA-4354-B901-00AD04B9B0BB}"/>
              </a:ext>
            </a:extLst>
          </p:cNvPr>
          <p:cNvSpPr txBox="1">
            <a:spLocks noGrp="1"/>
          </p:cNvSpPr>
          <p:nvPr/>
        </p:nvSpPr>
        <p:spPr bwMode="auto">
          <a:xfrm>
            <a:off x="3836143" y="9408900"/>
            <a:ext cx="2932954" cy="49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00" tIns="47499" rIns="95000" bIns="4749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10</a:t>
            </a:fld>
            <a:endParaRPr lang="en-US" altLang="ja-JP" dirty="0">
              <a:ea typeface="HG丸ｺﾞｼｯｸM-PRO" panose="020F0600000000000000" pitchFamily="50" charset="-128"/>
            </a:endParaRPr>
          </a:p>
        </p:txBody>
      </p:sp>
      <p:sp>
        <p:nvSpPr>
          <p:cNvPr id="6" name="スライド イメージ プレースホルダー 5">
            <a:extLst>
              <a:ext uri="{FF2B5EF4-FFF2-40B4-BE49-F238E27FC236}">
                <a16:creationId xmlns:a16="http://schemas.microsoft.com/office/drawing/2014/main" id="{8364B105-D088-D62C-A91C-9CEBAB0495DB}"/>
              </a:ext>
            </a:extLst>
          </p:cNvPr>
          <p:cNvSpPr>
            <a:spLocks noGrp="1" noRot="1" noChangeAspect="1"/>
          </p:cNvSpPr>
          <p:nvPr>
            <p:ph type="sldImg"/>
          </p:nvPr>
        </p:nvSpPr>
        <p:spPr/>
      </p:sp>
    </p:spTree>
    <p:extLst>
      <p:ext uri="{BB962C8B-B14F-4D97-AF65-F5344CB8AC3E}">
        <p14:creationId xmlns:p14="http://schemas.microsoft.com/office/powerpoint/2010/main" val="381835460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ノート プレースホルダー 6">
            <a:extLst>
              <a:ext uri="{FF2B5EF4-FFF2-40B4-BE49-F238E27FC236}">
                <a16:creationId xmlns:a16="http://schemas.microsoft.com/office/drawing/2014/main" id="{0D5BE686-1F20-4DAE-AA24-8F97B21275C4}"/>
              </a:ext>
            </a:extLst>
          </p:cNvPr>
          <p:cNvSpPr>
            <a:spLocks noGrp="1"/>
          </p:cNvSpPr>
          <p:nvPr>
            <p:ph type="body" idx="1"/>
          </p:nvPr>
        </p:nvSpPr>
        <p:spPr/>
        <p:txBody>
          <a:bodyPr/>
          <a:lstStyle/>
          <a:p>
            <a:r>
              <a:rPr lang="ja-JP" altLang="en-US" b="1" dirty="0"/>
              <a:t>税のスペシャリストになるためには</a:t>
            </a:r>
            <a:endParaRPr lang="en-US" altLang="ja-JP" b="1" dirty="0"/>
          </a:p>
          <a:p>
            <a:endParaRPr lang="en-US" altLang="ja-JP" dirty="0"/>
          </a:p>
          <a:p>
            <a:r>
              <a:rPr lang="ja-JP" altLang="en-US" dirty="0"/>
              <a:t>それではここで、税のスペシャリストとして、国税局や税務署で働く国税職員になるための採用試験について紹介させていただきます。</a:t>
            </a:r>
            <a:endParaRPr lang="en-US" altLang="ja-JP" dirty="0"/>
          </a:p>
          <a:p>
            <a:r>
              <a:rPr lang="ja-JP" altLang="en-US" dirty="0"/>
              <a:t>令和６年度に実施の採用試験には、</a:t>
            </a:r>
            <a:endParaRPr lang="en-US" altLang="ja-JP" dirty="0"/>
          </a:p>
          <a:p>
            <a:r>
              <a:rPr lang="ja-JP" altLang="en-US" dirty="0"/>
              <a:t>①高卒程度の方を対象とした税務職員採用試験</a:t>
            </a:r>
            <a:endParaRPr lang="en-US" altLang="ja-JP" dirty="0"/>
          </a:p>
          <a:p>
            <a:r>
              <a:rPr lang="ja-JP" altLang="en-US" dirty="0"/>
              <a:t>②大卒程度の方を対象とした国税専門官採用試験</a:t>
            </a:r>
            <a:endParaRPr lang="en-US" altLang="ja-JP" dirty="0"/>
          </a:p>
          <a:p>
            <a:r>
              <a:rPr lang="ja-JP" altLang="en-US" dirty="0"/>
              <a:t>③転職希望の方を対象とした国税庁経験者採用試験</a:t>
            </a:r>
            <a:endParaRPr lang="en-US" altLang="ja-JP" dirty="0"/>
          </a:p>
          <a:p>
            <a:r>
              <a:rPr lang="ja-JP" altLang="en-US" dirty="0"/>
              <a:t>④昭和</a:t>
            </a:r>
            <a:r>
              <a:rPr lang="en-US" altLang="ja-JP" dirty="0"/>
              <a:t>41</a:t>
            </a:r>
            <a:r>
              <a:rPr lang="ja-JP" altLang="en-US" dirty="0"/>
              <a:t>年４月２日から昭和</a:t>
            </a:r>
            <a:r>
              <a:rPr lang="en-US" altLang="ja-JP" dirty="0"/>
              <a:t>61</a:t>
            </a:r>
            <a:r>
              <a:rPr lang="ja-JP" altLang="en-US" dirty="0"/>
              <a:t>年４月１日までに生まれた方を対象とした就職</a:t>
            </a:r>
            <a:endParaRPr lang="en-US" altLang="ja-JP" dirty="0"/>
          </a:p>
          <a:p>
            <a:r>
              <a:rPr lang="ja-JP" altLang="en-US" dirty="0"/>
              <a:t>氷河期世代選考試験があります。</a:t>
            </a:r>
            <a:endParaRPr lang="en-US" altLang="ja-JP" dirty="0"/>
          </a:p>
          <a:p>
            <a:r>
              <a:rPr lang="ja-JP" altLang="en-US" dirty="0"/>
              <a:t>税務行政を担う意欲のある方を毎年募集しております。</a:t>
            </a:r>
            <a:endParaRPr lang="en-US" altLang="ja-JP" dirty="0"/>
          </a:p>
          <a:p>
            <a:r>
              <a:rPr lang="ja-JP" altLang="en-US" dirty="0"/>
              <a:t>税の職場にご興味のある方は、是非、国税庁ホームページをご覧ください。</a:t>
            </a:r>
          </a:p>
          <a:p>
            <a:endParaRPr lang="ja-JP" altLang="en-US" dirty="0"/>
          </a:p>
        </p:txBody>
      </p:sp>
      <p:sp>
        <p:nvSpPr>
          <p:cNvPr id="8" name="スライド番号プレースホルダ 3">
            <a:extLst>
              <a:ext uri="{FF2B5EF4-FFF2-40B4-BE49-F238E27FC236}">
                <a16:creationId xmlns:a16="http://schemas.microsoft.com/office/drawing/2014/main" id="{72398396-917F-4893-B7AD-E28895A3DA8B}"/>
              </a:ext>
            </a:extLst>
          </p:cNvPr>
          <p:cNvSpPr txBox="1">
            <a:spLocks noGrp="1"/>
          </p:cNvSpPr>
          <p:nvPr/>
        </p:nvSpPr>
        <p:spPr bwMode="auto">
          <a:xfrm>
            <a:off x="3835926" y="9408378"/>
            <a:ext cx="2933558" cy="49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214" tIns="49602" rIns="99214" bIns="49602"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109</a:t>
            </a:fld>
            <a:endParaRPr lang="en-US" altLang="ja-JP" dirty="0">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578F8980-8690-B4B3-C061-8330FB0D7203}"/>
              </a:ext>
            </a:extLst>
          </p:cNvPr>
          <p:cNvSpPr>
            <a:spLocks noGrp="1" noRot="1" noChangeAspect="1"/>
          </p:cNvSpPr>
          <p:nvPr>
            <p:ph type="sldImg"/>
          </p:nvPr>
        </p:nvSpPr>
        <p:spPr/>
      </p:sp>
    </p:spTree>
    <p:extLst>
      <p:ext uri="{BB962C8B-B14F-4D97-AF65-F5344CB8AC3E}">
        <p14:creationId xmlns:p14="http://schemas.microsoft.com/office/powerpoint/2010/main" val="256887566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b="1" dirty="0"/>
              <a:t>令和７年度から国税専門官採用試験が変わります！</a:t>
            </a:r>
            <a:endParaRPr lang="en-US" altLang="ja-JP" b="1" dirty="0"/>
          </a:p>
          <a:p>
            <a:endParaRPr lang="en-US" altLang="ja-JP" dirty="0"/>
          </a:p>
          <a:p>
            <a:pPr>
              <a:spcBef>
                <a:spcPts val="0"/>
              </a:spcBef>
            </a:pPr>
            <a:r>
              <a:rPr lang="ja-JP" altLang="en-US" dirty="0"/>
              <a:t>　国税専門官採用試験において、２点見直しを行います。</a:t>
            </a:r>
            <a:endParaRPr lang="en-US" altLang="ja-JP" dirty="0"/>
          </a:p>
          <a:p>
            <a:pPr>
              <a:spcBef>
                <a:spcPts val="0"/>
              </a:spcBef>
            </a:pPr>
            <a:endParaRPr lang="en-US" altLang="ja-JP" dirty="0"/>
          </a:p>
          <a:p>
            <a:pPr>
              <a:spcBef>
                <a:spcPts val="0"/>
              </a:spcBef>
            </a:pPr>
            <a:r>
              <a:rPr lang="ja-JP" altLang="en-US" dirty="0"/>
              <a:t>　第一に、</a:t>
            </a:r>
            <a:r>
              <a:rPr lang="ja-JP" altLang="ja-JP" dirty="0"/>
              <a:t>国税専門官採用試験の</a:t>
            </a:r>
            <a:r>
              <a:rPr lang="ja-JP" altLang="en-US" dirty="0"/>
              <a:t>国税専門Ａ区分（法文系）において、</a:t>
            </a:r>
            <a:r>
              <a:rPr lang="ja-JP" altLang="ja-JP" dirty="0"/>
              <a:t>専門試験（多肢選択式）の見直し</a:t>
            </a:r>
            <a:r>
              <a:rPr lang="ja-JP" altLang="en-US" dirty="0"/>
              <a:t>を行います。</a:t>
            </a:r>
            <a:endParaRPr lang="en-US" altLang="ja-JP" dirty="0"/>
          </a:p>
          <a:p>
            <a:pPr>
              <a:spcBef>
                <a:spcPts val="0"/>
              </a:spcBef>
            </a:pPr>
            <a:endParaRPr lang="en-US" altLang="ja-JP" dirty="0"/>
          </a:p>
          <a:p>
            <a:pPr>
              <a:spcBef>
                <a:spcPts val="0"/>
              </a:spcBef>
            </a:pPr>
            <a:r>
              <a:rPr lang="ja-JP" altLang="en-US" dirty="0"/>
              <a:t>　見直しのポイントは２点です。</a:t>
            </a:r>
            <a:endParaRPr lang="ja-JP" altLang="ja-JP" dirty="0"/>
          </a:p>
          <a:p>
            <a:pPr>
              <a:spcBef>
                <a:spcPts val="0"/>
              </a:spcBef>
            </a:pPr>
            <a:r>
              <a:rPr lang="ja-JP" altLang="en-US" dirty="0"/>
              <a:t>　</a:t>
            </a:r>
            <a:r>
              <a:rPr lang="ja-JP" altLang="en-US" dirty="0">
                <a:solidFill>
                  <a:schemeClr val="tx1"/>
                </a:solidFill>
              </a:rPr>
              <a:t>１点目、</a:t>
            </a:r>
            <a:r>
              <a:rPr lang="ja-JP" altLang="ja-JP" dirty="0">
                <a:solidFill>
                  <a:schemeClr val="tx1"/>
                </a:solidFill>
              </a:rPr>
              <a:t>必須科目</a:t>
            </a:r>
            <a:r>
              <a:rPr lang="ja-JP" altLang="en-US" dirty="0">
                <a:solidFill>
                  <a:schemeClr val="tx1"/>
                </a:solidFill>
              </a:rPr>
              <a:t>の問題数を削減するとともに</a:t>
            </a:r>
            <a:r>
              <a:rPr lang="ja-JP" altLang="ja-JP" dirty="0">
                <a:solidFill>
                  <a:schemeClr val="tx1"/>
                </a:solidFill>
              </a:rPr>
              <a:t>、選択必須科目</a:t>
            </a:r>
            <a:r>
              <a:rPr lang="ja-JP" altLang="en-US" dirty="0">
                <a:solidFill>
                  <a:schemeClr val="tx1"/>
                </a:solidFill>
              </a:rPr>
              <a:t>を新設します。</a:t>
            </a:r>
            <a:endParaRPr lang="en-US" altLang="ja-JP" dirty="0">
              <a:solidFill>
                <a:schemeClr val="tx1"/>
              </a:solidFill>
            </a:endParaRPr>
          </a:p>
          <a:p>
            <a:pPr>
              <a:spcBef>
                <a:spcPts val="0"/>
              </a:spcBef>
            </a:pPr>
            <a:r>
              <a:rPr lang="ja-JP" altLang="en-US" dirty="0">
                <a:solidFill>
                  <a:schemeClr val="tx1"/>
                </a:solidFill>
              </a:rPr>
              <a:t>　２点目、「選択」問題はこれまでの科目選択から任意の問題を選択いただくかたちに変更します。</a:t>
            </a:r>
            <a:endParaRPr lang="en-US" altLang="ja-JP" dirty="0">
              <a:solidFill>
                <a:schemeClr val="tx1"/>
              </a:solidFill>
            </a:endParaRPr>
          </a:p>
          <a:p>
            <a:pPr>
              <a:spcBef>
                <a:spcPts val="0"/>
              </a:spcBef>
            </a:pPr>
            <a:r>
              <a:rPr lang="ja-JP" altLang="en-US" dirty="0">
                <a:solidFill>
                  <a:schemeClr val="tx1"/>
                </a:solidFill>
              </a:rPr>
              <a:t>　専門試験（多肢選択式）を受験する際には、①民法・商法及び会計学のうち各２題を</a:t>
            </a:r>
            <a:r>
              <a:rPr lang="ja-JP" altLang="en-US" dirty="0"/>
              <a:t>必ず解答し、②選択必須科目から４科目を選択した上で、当該４科目のすべての問題を解答し、</a:t>
            </a:r>
            <a:r>
              <a:rPr lang="en-US" altLang="ja-JP" dirty="0"/>
              <a:t>40</a:t>
            </a:r>
            <a:r>
              <a:rPr lang="ja-JP" altLang="en-US" dirty="0"/>
              <a:t>題に達するまでの残りの問題は、選択必須科目と選択科目の中から受験者が任意に選んだ問題を解答することになります。</a:t>
            </a:r>
            <a:endParaRPr lang="en-US" altLang="ja-JP" dirty="0"/>
          </a:p>
          <a:p>
            <a:pPr>
              <a:spcBef>
                <a:spcPts val="0"/>
              </a:spcBef>
            </a:pPr>
            <a:r>
              <a:rPr lang="ja-JP" altLang="en-US" dirty="0"/>
              <a:t>　この見直しに伴い、問題選択の柔軟性が高くなることはもとより、ご自身の専門性・得意分野等から解答したい問題を選択できるようになります。</a:t>
            </a:r>
            <a:endParaRPr lang="en-US" altLang="ja-JP" dirty="0"/>
          </a:p>
          <a:p>
            <a:pPr>
              <a:spcBef>
                <a:spcPts val="0"/>
              </a:spcBef>
            </a:pPr>
            <a:r>
              <a:rPr lang="ja-JP" altLang="en-US" dirty="0"/>
              <a:t>　なお、国税専門</a:t>
            </a:r>
            <a:r>
              <a:rPr lang="en-US" altLang="ja-JP" dirty="0"/>
              <a:t>B</a:t>
            </a:r>
            <a:r>
              <a:rPr lang="ja-JP" altLang="en-US" dirty="0"/>
              <a:t>（理工・デジタル系）の試験科目は、これまでと変更ありません。</a:t>
            </a:r>
            <a:endParaRPr lang="en-US" altLang="ja-JP" dirty="0"/>
          </a:p>
          <a:p>
            <a:pPr>
              <a:spcBef>
                <a:spcPts val="0"/>
              </a:spcBef>
            </a:pPr>
            <a:endParaRPr lang="en-US" altLang="ja-JP" dirty="0"/>
          </a:p>
          <a:p>
            <a:pPr>
              <a:spcBef>
                <a:spcPts val="0"/>
              </a:spcBef>
            </a:pPr>
            <a:r>
              <a:rPr lang="ja-JP" altLang="en-US" dirty="0"/>
              <a:t>　第二に、国税専門</a:t>
            </a:r>
            <a:r>
              <a:rPr lang="en-US" altLang="ja-JP" dirty="0"/>
              <a:t>A</a:t>
            </a:r>
            <a:r>
              <a:rPr lang="ja-JP" altLang="en-US" dirty="0"/>
              <a:t>（法文系）及び国税専門</a:t>
            </a:r>
            <a:r>
              <a:rPr lang="en-US" altLang="ja-JP" dirty="0"/>
              <a:t>B</a:t>
            </a:r>
            <a:r>
              <a:rPr lang="ja-JP" altLang="en-US" dirty="0"/>
              <a:t>（理工・デジタル系）ともに、人物試験の配点比率を現在の</a:t>
            </a:r>
            <a:r>
              <a:rPr lang="en-US" altLang="ja-JP" dirty="0"/>
              <a:t>22</a:t>
            </a:r>
            <a:r>
              <a:rPr lang="ja-JP" altLang="en-US" dirty="0"/>
              <a:t>％から</a:t>
            </a:r>
            <a:r>
              <a:rPr lang="en-US" altLang="ja-JP" dirty="0"/>
              <a:t>30</a:t>
            </a:r>
            <a:r>
              <a:rPr lang="ja-JP" altLang="en-US" dirty="0"/>
              <a:t>％に増やし、人物重視の採用試験に変更します。</a:t>
            </a:r>
            <a:endParaRPr lang="en-US" altLang="ja-JP" dirty="0"/>
          </a:p>
        </p:txBody>
      </p:sp>
      <p:sp>
        <p:nvSpPr>
          <p:cNvPr id="7" name="スライド イメージ プレースホルダー 6">
            <a:extLst>
              <a:ext uri="{FF2B5EF4-FFF2-40B4-BE49-F238E27FC236}">
                <a16:creationId xmlns:a16="http://schemas.microsoft.com/office/drawing/2014/main" id="{29A72BE9-CB99-C258-9769-6D30497FD4E8}"/>
              </a:ext>
            </a:extLst>
          </p:cNvPr>
          <p:cNvSpPr>
            <a:spLocks noGrp="1" noRot="1" noChangeAspect="1"/>
          </p:cNvSpPr>
          <p:nvPr>
            <p:ph type="sldImg"/>
          </p:nvPr>
        </p:nvSpPr>
        <p:spPr/>
      </p:sp>
      <p:sp>
        <p:nvSpPr>
          <p:cNvPr id="6" name="スライド番号プレースホルダ 3">
            <a:extLst>
              <a:ext uri="{FF2B5EF4-FFF2-40B4-BE49-F238E27FC236}">
                <a16:creationId xmlns:a16="http://schemas.microsoft.com/office/drawing/2014/main" id="{B7FC6F05-6AD5-485B-A660-25C739F6A938}"/>
              </a:ext>
            </a:extLst>
          </p:cNvPr>
          <p:cNvSpPr txBox="1">
            <a:spLocks noGrp="1"/>
          </p:cNvSpPr>
          <p:nvPr/>
        </p:nvSpPr>
        <p:spPr bwMode="auto">
          <a:xfrm>
            <a:off x="3835926" y="9408378"/>
            <a:ext cx="2933558" cy="49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214" tIns="49602" rIns="99214" bIns="49602"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110</a:t>
            </a:fld>
            <a:endParaRPr lang="en-US" altLang="ja-JP" dirty="0">
              <a:ea typeface="HG丸ｺﾞｼｯｸM-PRO" panose="020F0600000000000000" pitchFamily="50" charset="-128"/>
            </a:endParaRPr>
          </a:p>
        </p:txBody>
      </p:sp>
    </p:spTree>
    <p:extLst>
      <p:ext uri="{BB962C8B-B14F-4D97-AF65-F5344CB8AC3E}">
        <p14:creationId xmlns:p14="http://schemas.microsoft.com/office/powerpoint/2010/main" val="202734515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b="1" dirty="0"/>
              <a:t>令和５年度国税専門官採用試験から国税専門</a:t>
            </a:r>
            <a:r>
              <a:rPr lang="en-US" altLang="ja-JP" b="1" dirty="0"/>
              <a:t>B</a:t>
            </a:r>
            <a:r>
              <a:rPr lang="ja-JP" altLang="ja-JP" b="1" dirty="0"/>
              <a:t>区分（理工・デジタル系）</a:t>
            </a:r>
            <a:r>
              <a:rPr lang="ja-JP" altLang="en-US" b="1" dirty="0"/>
              <a:t>が創設</a:t>
            </a:r>
            <a:endParaRPr lang="en-US" altLang="ja-JP" b="1" dirty="0"/>
          </a:p>
          <a:p>
            <a:endParaRPr lang="en-US" altLang="ja-JP" dirty="0"/>
          </a:p>
          <a:p>
            <a:r>
              <a:rPr lang="ja-JP" altLang="en-US" dirty="0"/>
              <a:t>　</a:t>
            </a:r>
            <a:r>
              <a:rPr lang="ja-JP" altLang="ja-JP" dirty="0"/>
              <a:t>近年、経済取引の</a:t>
            </a:r>
            <a:r>
              <a:rPr lang="ja-JP" altLang="en-US" dirty="0"/>
              <a:t>デジタル</a:t>
            </a:r>
            <a:r>
              <a:rPr lang="ja-JP" altLang="ja-JP" dirty="0"/>
              <a:t>化が進展したことにより、調査・徴収事務は複雑・困難化しており、税務行政を取り巻く環境が大きく変化しています。</a:t>
            </a:r>
            <a:endParaRPr lang="en-US" altLang="ja-JP" dirty="0"/>
          </a:p>
          <a:p>
            <a:r>
              <a:rPr lang="ja-JP" altLang="en-US" dirty="0"/>
              <a:t>　</a:t>
            </a:r>
            <a:r>
              <a:rPr lang="ja-JP" altLang="ja-JP" dirty="0"/>
              <a:t>国税庁としては、このような経済社会の変化に税務行政が的確に対応できるような取組を着実に進めることが重要であると考えています。</a:t>
            </a:r>
          </a:p>
          <a:p>
            <a:r>
              <a:rPr lang="en-US" altLang="ja-JP" dirty="0"/>
              <a:t> </a:t>
            </a:r>
            <a:endParaRPr lang="ja-JP" altLang="ja-JP" dirty="0"/>
          </a:p>
          <a:p>
            <a:pPr defTabSz="916652"/>
            <a:r>
              <a:rPr lang="ja-JP" altLang="en-US" dirty="0"/>
              <a:t>　</a:t>
            </a:r>
            <a:r>
              <a:rPr lang="ja-JP" altLang="ja-JP" dirty="0"/>
              <a:t>そこで、国税庁においては、将来的には、</a:t>
            </a:r>
            <a:r>
              <a:rPr lang="en-US" altLang="ja-JP" dirty="0"/>
              <a:t>AI</a:t>
            </a:r>
            <a:r>
              <a:rPr lang="ja-JP" altLang="ja-JP" dirty="0"/>
              <a:t>を用いた申告内容の自動チェックや、大量かつ多種・多様な納税者データを</a:t>
            </a:r>
            <a:r>
              <a:rPr lang="en-US" altLang="ja-JP" dirty="0"/>
              <a:t>ICT</a:t>
            </a:r>
            <a:r>
              <a:rPr lang="ja-JP" altLang="ja-JP" dirty="0"/>
              <a:t>・</a:t>
            </a:r>
            <a:r>
              <a:rPr lang="en-US" altLang="ja-JP" dirty="0"/>
              <a:t>AI</a:t>
            </a:r>
            <a:r>
              <a:rPr lang="ja-JP" altLang="ja-JP" dirty="0"/>
              <a:t>を活用して分析することによる調査選定などを行うことも想定し</a:t>
            </a:r>
            <a:r>
              <a:rPr lang="ja-JP" altLang="en-US" dirty="0"/>
              <a:t>、</a:t>
            </a:r>
            <a:r>
              <a:rPr lang="ja-JP" altLang="ja-JP" dirty="0"/>
              <a:t>現在、税務行政のデジタル・トランスフォーメーションに取り組んでおり</a:t>
            </a:r>
            <a:r>
              <a:rPr lang="ja-JP" altLang="en-US" dirty="0"/>
              <a:t>ます。</a:t>
            </a:r>
            <a:endParaRPr lang="ja-JP" altLang="ja-JP" dirty="0"/>
          </a:p>
          <a:p>
            <a:r>
              <a:rPr lang="en-US" altLang="ja-JP" dirty="0"/>
              <a:t> </a:t>
            </a:r>
            <a:endParaRPr lang="ja-JP" altLang="ja-JP" dirty="0"/>
          </a:p>
          <a:p>
            <a:r>
              <a:rPr lang="ja-JP" altLang="en-US" dirty="0"/>
              <a:t>　</a:t>
            </a:r>
            <a:r>
              <a:rPr lang="ja-JP" altLang="ja-JP" dirty="0"/>
              <a:t>国税庁としましては、税務行政のデジタル・トランスフォーメーションをより一層進めていくため、</a:t>
            </a:r>
            <a:r>
              <a:rPr lang="en-US" altLang="ja-JP" dirty="0"/>
              <a:t>ICT</a:t>
            </a:r>
            <a:r>
              <a:rPr lang="ja-JP" altLang="ja-JP" dirty="0"/>
              <a:t>に関する素養を備えている</a:t>
            </a:r>
            <a:r>
              <a:rPr lang="ja-JP" altLang="en-US" dirty="0"/>
              <a:t>方</a:t>
            </a:r>
            <a:r>
              <a:rPr lang="ja-JP" altLang="ja-JP" dirty="0"/>
              <a:t>を積極的に採用していきたいと考えており、令和５年度から、国税専門官採用試験に</a:t>
            </a:r>
            <a:r>
              <a:rPr lang="ja-JP" altLang="en-US" dirty="0"/>
              <a:t>国税専門</a:t>
            </a:r>
            <a:r>
              <a:rPr lang="en-US" altLang="ja-JP" dirty="0"/>
              <a:t>B</a:t>
            </a:r>
            <a:r>
              <a:rPr lang="ja-JP" altLang="en-US" dirty="0"/>
              <a:t>区分（理工・デジタル系）</a:t>
            </a:r>
            <a:r>
              <a:rPr lang="ja-JP" altLang="en-US" strike="noStrike" dirty="0"/>
              <a:t>を創設しました。</a:t>
            </a:r>
            <a:endParaRPr lang="ja-JP" altLang="ja-JP" strike="noStrike" dirty="0"/>
          </a:p>
          <a:p>
            <a:r>
              <a:rPr lang="en-US" altLang="ja-JP" dirty="0"/>
              <a:t> </a:t>
            </a:r>
            <a:endParaRPr lang="ja-JP" altLang="ja-JP" dirty="0"/>
          </a:p>
          <a:p>
            <a:r>
              <a:rPr lang="ja-JP" altLang="en-US" dirty="0"/>
              <a:t>　</a:t>
            </a:r>
            <a:r>
              <a:rPr lang="ja-JP" altLang="ja-JP" dirty="0"/>
              <a:t>この新試験区分は、試験科目を見ていただければわかるように、デジタル（情報）系の学部の学生</a:t>
            </a:r>
            <a:r>
              <a:rPr lang="ja-JP" altLang="en-US" dirty="0"/>
              <a:t>のみ</a:t>
            </a:r>
            <a:r>
              <a:rPr lang="ja-JP" altLang="ja-JP" dirty="0"/>
              <a:t>をターゲットとしている</a:t>
            </a:r>
            <a:r>
              <a:rPr lang="ja-JP" altLang="en-US" dirty="0"/>
              <a:t>のではなく</a:t>
            </a:r>
            <a:r>
              <a:rPr lang="ja-JP" altLang="ja-JP" dirty="0"/>
              <a:t>、</a:t>
            </a:r>
            <a:r>
              <a:rPr lang="en-US" altLang="ja-JP" dirty="0"/>
              <a:t>ICT</a:t>
            </a:r>
            <a:r>
              <a:rPr lang="ja-JP" altLang="ja-JP" dirty="0"/>
              <a:t>に関する素養を備えていると考え</a:t>
            </a:r>
            <a:r>
              <a:rPr lang="ja-JP" altLang="en-US" dirty="0"/>
              <a:t>られる</a:t>
            </a:r>
            <a:r>
              <a:rPr lang="ja-JP" altLang="ja-JP" dirty="0"/>
              <a:t>、理工・デジタル系学部の学生が広く受験できるような試験科目を設定</a:t>
            </a:r>
            <a:r>
              <a:rPr lang="ja-JP" altLang="ja-JP" strike="noStrike" baseline="0" dirty="0"/>
              <a:t>し</a:t>
            </a:r>
            <a:r>
              <a:rPr lang="ja-JP" altLang="en-US" strike="noStrike" dirty="0"/>
              <a:t>て</a:t>
            </a:r>
            <a:r>
              <a:rPr lang="ja-JP" altLang="ja-JP" dirty="0"/>
              <a:t>います。</a:t>
            </a:r>
          </a:p>
          <a:p>
            <a:r>
              <a:rPr lang="en-US" altLang="ja-JP" dirty="0"/>
              <a:t> </a:t>
            </a:r>
            <a:endParaRPr lang="ja-JP" altLang="ja-JP" dirty="0"/>
          </a:p>
          <a:p>
            <a:r>
              <a:rPr lang="ja-JP" altLang="ja-JP" dirty="0"/>
              <a:t>　国税の職場は、法文系</a:t>
            </a:r>
            <a:r>
              <a:rPr lang="ja-JP" altLang="en-US" dirty="0"/>
              <a:t>出身者の多い</a:t>
            </a:r>
            <a:r>
              <a:rPr lang="ja-JP" altLang="ja-JP" dirty="0"/>
              <a:t>職場と思われがちですが、システム開発やデータ分析、</a:t>
            </a:r>
            <a:r>
              <a:rPr lang="en-US" altLang="ja-JP" dirty="0"/>
              <a:t>ICT</a:t>
            </a:r>
            <a:r>
              <a:rPr lang="ja-JP" altLang="ja-JP" dirty="0"/>
              <a:t>調査技法の開発を行う部署などが多く設置されており、理工・デジタル系学部出身者の方が</a:t>
            </a:r>
            <a:r>
              <a:rPr lang="ja-JP" altLang="en-US" dirty="0"/>
              <a:t>活躍できる</a:t>
            </a:r>
            <a:r>
              <a:rPr lang="ja-JP" altLang="ja-JP" dirty="0"/>
              <a:t>様々なフィールドが用意されておりますので、是非、理工・デジタル系学部の皆さんには、この機会に国税の職場に興味を持っていただき、</a:t>
            </a:r>
            <a:r>
              <a:rPr lang="ja-JP" altLang="en-US" dirty="0"/>
              <a:t>多くの方に</a:t>
            </a:r>
            <a:r>
              <a:rPr lang="ja-JP" altLang="ja-JP" dirty="0"/>
              <a:t>国税専門官採用試験を受験していただければと思います。</a:t>
            </a:r>
            <a:endParaRPr kumimoji="1" lang="ja-JP" altLang="en-US" dirty="0">
              <a:solidFill>
                <a:srgbClr val="FF0000"/>
              </a:solidFill>
            </a:endParaRPr>
          </a:p>
        </p:txBody>
      </p:sp>
      <p:sp>
        <p:nvSpPr>
          <p:cNvPr id="7" name="スライド イメージ プレースホルダー 6">
            <a:extLst>
              <a:ext uri="{FF2B5EF4-FFF2-40B4-BE49-F238E27FC236}">
                <a16:creationId xmlns:a16="http://schemas.microsoft.com/office/drawing/2014/main" id="{CD1567C0-0A4B-005E-78AC-794A56606338}"/>
              </a:ext>
            </a:extLst>
          </p:cNvPr>
          <p:cNvSpPr>
            <a:spLocks noGrp="1" noRot="1" noChangeAspect="1"/>
          </p:cNvSpPr>
          <p:nvPr>
            <p:ph type="sldImg"/>
          </p:nvPr>
        </p:nvSpPr>
        <p:spPr/>
      </p:sp>
      <p:sp>
        <p:nvSpPr>
          <p:cNvPr id="5" name="スライド番号プレースホルダ 3">
            <a:extLst>
              <a:ext uri="{FF2B5EF4-FFF2-40B4-BE49-F238E27FC236}">
                <a16:creationId xmlns:a16="http://schemas.microsoft.com/office/drawing/2014/main" id="{69B7DE3C-EC05-4D82-B911-1D246804FA0E}"/>
              </a:ext>
            </a:extLst>
          </p:cNvPr>
          <p:cNvSpPr txBox="1">
            <a:spLocks noGrp="1"/>
          </p:cNvSpPr>
          <p:nvPr/>
        </p:nvSpPr>
        <p:spPr bwMode="auto">
          <a:xfrm>
            <a:off x="3836143" y="9408900"/>
            <a:ext cx="2932954" cy="49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00" tIns="47499" rIns="95000" bIns="4749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BADC1317-7427-4A78-B487-931EE21CBDA2}" type="slidenum">
              <a:rPr lang="en-US" altLang="ja-JP">
                <a:ea typeface="HG丸ｺﾞｼｯｸM-PRO" panose="020F0600000000000000" pitchFamily="50" charset="-128"/>
              </a:rPr>
              <a:pPr algn="r" eaLnBrk="1" hangingPunct="1">
                <a:spcBef>
                  <a:spcPct val="0"/>
                </a:spcBef>
              </a:pPr>
              <a:t>111</a:t>
            </a:fld>
            <a:endParaRPr lang="en-US" altLang="ja-JP" dirty="0">
              <a:ea typeface="HG丸ｺﾞｼｯｸM-PRO" panose="020F0600000000000000" pitchFamily="50" charset="-128"/>
            </a:endParaRPr>
          </a:p>
        </p:txBody>
      </p:sp>
    </p:spTree>
    <p:extLst>
      <p:ext uri="{BB962C8B-B14F-4D97-AF65-F5344CB8AC3E}">
        <p14:creationId xmlns:p14="http://schemas.microsoft.com/office/powerpoint/2010/main" val="222835283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ノート プレースホルダー 9">
            <a:extLst>
              <a:ext uri="{FF2B5EF4-FFF2-40B4-BE49-F238E27FC236}">
                <a16:creationId xmlns:a16="http://schemas.microsoft.com/office/drawing/2014/main" id="{0716923E-38AA-4BD5-A18C-2A340AB6DB99}"/>
              </a:ext>
            </a:extLst>
          </p:cNvPr>
          <p:cNvSpPr>
            <a:spLocks noGrp="1"/>
          </p:cNvSpPr>
          <p:nvPr>
            <p:ph type="body" idx="1"/>
          </p:nvPr>
        </p:nvSpPr>
        <p:spPr/>
        <p:txBody>
          <a:bodyPr/>
          <a:lstStyle/>
          <a:p>
            <a:r>
              <a:rPr lang="ja-JP" altLang="en-US" b="1" dirty="0"/>
              <a:t>事務職員の採用状況（令和６年４月）</a:t>
            </a:r>
            <a:endParaRPr lang="en-US" altLang="ja-JP" b="1" dirty="0"/>
          </a:p>
          <a:p>
            <a:endParaRPr lang="en-US" altLang="ja-JP" dirty="0"/>
          </a:p>
          <a:p>
            <a:r>
              <a:rPr lang="ja-JP" altLang="en-US" dirty="0"/>
              <a:t>　令和６年度の職員の採用状況ですが、税務職員採用試験、国税専門官採用試験、国税庁経験者採用試験、障害者選考試験等及び就職氷河期世代選考試験での採用者数は、全国で</a:t>
            </a:r>
            <a:r>
              <a:rPr lang="en-US" altLang="ja-JP" dirty="0"/>
              <a:t>713</a:t>
            </a:r>
            <a:r>
              <a:rPr lang="ja-JP" altLang="en-US" dirty="0"/>
              <a:t>人、</a:t>
            </a:r>
            <a:r>
              <a:rPr lang="en-US" altLang="ja-JP" dirty="0"/>
              <a:t>945</a:t>
            </a:r>
            <a:r>
              <a:rPr lang="ja-JP" altLang="en-US" dirty="0"/>
              <a:t>人、</a:t>
            </a:r>
            <a:r>
              <a:rPr lang="en-US" altLang="ja-JP" dirty="0"/>
              <a:t>54</a:t>
            </a:r>
            <a:r>
              <a:rPr lang="ja-JP" altLang="en-US" dirty="0"/>
              <a:t>人、</a:t>
            </a:r>
            <a:r>
              <a:rPr lang="en-US" altLang="ja-JP" dirty="0"/>
              <a:t>6</a:t>
            </a:r>
            <a:r>
              <a:rPr lang="ja-JP" altLang="en-US" dirty="0"/>
              <a:t>人、</a:t>
            </a:r>
            <a:r>
              <a:rPr lang="en-US" altLang="ja-JP" dirty="0"/>
              <a:t>13</a:t>
            </a:r>
            <a:r>
              <a:rPr lang="ja-JP" altLang="en-US" dirty="0"/>
              <a:t>人となっております。</a:t>
            </a:r>
            <a:endParaRPr lang="en-US" altLang="ja-JP" dirty="0"/>
          </a:p>
          <a:p>
            <a:endParaRPr lang="ja-JP" altLang="en-US" dirty="0"/>
          </a:p>
        </p:txBody>
      </p:sp>
      <p:sp>
        <p:nvSpPr>
          <p:cNvPr id="12" name="スライド番号プレースホルダ 3">
            <a:extLst>
              <a:ext uri="{FF2B5EF4-FFF2-40B4-BE49-F238E27FC236}">
                <a16:creationId xmlns:a16="http://schemas.microsoft.com/office/drawing/2014/main" id="{91C18B8D-F8CE-4CB5-A258-96D4AD08E488}"/>
              </a:ext>
            </a:extLst>
          </p:cNvPr>
          <p:cNvSpPr txBox="1">
            <a:spLocks noGrp="1"/>
          </p:cNvSpPr>
          <p:nvPr/>
        </p:nvSpPr>
        <p:spPr bwMode="auto">
          <a:xfrm>
            <a:off x="3835926" y="9408378"/>
            <a:ext cx="2933558" cy="49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214" tIns="49602" rIns="99214" bIns="49602"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112</a:t>
            </a:fld>
            <a:endParaRPr lang="en-US" altLang="ja-JP" dirty="0">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027C96CF-7D32-0D6E-771B-D9B78B0D4AA2}"/>
              </a:ext>
            </a:extLst>
          </p:cNvPr>
          <p:cNvSpPr>
            <a:spLocks noGrp="1" noRot="1" noChangeAspect="1"/>
          </p:cNvSpPr>
          <p:nvPr>
            <p:ph type="sldImg"/>
          </p:nvPr>
        </p:nvSpPr>
        <p:spPr/>
      </p:sp>
    </p:spTree>
    <p:extLst>
      <p:ext uri="{BB962C8B-B14F-4D97-AF65-F5344CB8AC3E}">
        <p14:creationId xmlns:p14="http://schemas.microsoft.com/office/powerpoint/2010/main" val="63489717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ノート プレースホルダー 9">
            <a:extLst>
              <a:ext uri="{FF2B5EF4-FFF2-40B4-BE49-F238E27FC236}">
                <a16:creationId xmlns:a16="http://schemas.microsoft.com/office/drawing/2014/main" id="{342766DF-FC16-4E9E-938B-90DBA2D33138}"/>
              </a:ext>
            </a:extLst>
          </p:cNvPr>
          <p:cNvSpPr>
            <a:spLocks noGrp="1"/>
          </p:cNvSpPr>
          <p:nvPr>
            <p:ph type="body" idx="1"/>
          </p:nvPr>
        </p:nvSpPr>
        <p:spPr/>
        <p:txBody>
          <a:bodyPr/>
          <a:lstStyle/>
          <a:p>
            <a:r>
              <a:rPr lang="ja-JP" altLang="en-US" b="1" dirty="0"/>
              <a:t>女性の職場として・・・</a:t>
            </a:r>
            <a:endParaRPr lang="en-US" altLang="ja-JP" b="1" dirty="0"/>
          </a:p>
          <a:p>
            <a:endParaRPr lang="en-US" altLang="ja-JP" dirty="0"/>
          </a:p>
          <a:p>
            <a:r>
              <a:rPr lang="ja-JP" altLang="en-US" dirty="0"/>
              <a:t>　また、男性だけでなく女性にも活躍してもらえるような環境づくりに取り組んでいます。</a:t>
            </a:r>
          </a:p>
          <a:p>
            <a:r>
              <a:rPr lang="ja-JP" altLang="en-US" dirty="0"/>
              <a:t>　例えば、妊娠・出産という女性にしか経験できない人生のイベントにおいて、職場全体でサポートするといった取組を行っています。</a:t>
            </a:r>
            <a:endParaRPr lang="en-US" altLang="ja-JP" dirty="0"/>
          </a:p>
          <a:p>
            <a:r>
              <a:rPr lang="ja-JP" altLang="en-US" dirty="0"/>
              <a:t>　その結果として女性職員の育児休業取得率は、ほぼ</a:t>
            </a:r>
            <a:r>
              <a:rPr lang="en-US" altLang="ja-JP" dirty="0"/>
              <a:t>100</a:t>
            </a:r>
            <a:r>
              <a:rPr lang="ja-JP" altLang="en-US" dirty="0"/>
              <a:t>％と非常に高く、妊娠・出産後も職場からのサポートがあるので、ほとんどの女性職員が職場復帰をし、キャリアを重ねています。</a:t>
            </a:r>
          </a:p>
          <a:p>
            <a:r>
              <a:rPr lang="ja-JP" altLang="en-US" dirty="0"/>
              <a:t>　更に、配偶者である男性も子育てを気兼ねなく担えるよう、環境作りに努めており、男性職員の育児休業取得率は</a:t>
            </a:r>
            <a:r>
              <a:rPr lang="en-US" altLang="ja-JP" dirty="0"/>
              <a:t>91.6</a:t>
            </a:r>
            <a:r>
              <a:rPr lang="ja-JP" altLang="en-US" dirty="0"/>
              <a:t>％と非常に多くの男性職員が育児休業を取得しています。</a:t>
            </a:r>
            <a:endParaRPr lang="en-US" altLang="ja-JP" dirty="0"/>
          </a:p>
          <a:p>
            <a:r>
              <a:rPr lang="ja-JP" altLang="en-US" dirty="0"/>
              <a:t>　国税の職場は、男性、女性共に非常に働きやすい環境となっています。　</a:t>
            </a:r>
          </a:p>
          <a:p>
            <a:endParaRPr lang="ja-JP" altLang="en-US" dirty="0"/>
          </a:p>
        </p:txBody>
      </p:sp>
      <p:sp>
        <p:nvSpPr>
          <p:cNvPr id="12" name="スライド番号プレースホルダ 3">
            <a:extLst>
              <a:ext uri="{FF2B5EF4-FFF2-40B4-BE49-F238E27FC236}">
                <a16:creationId xmlns:a16="http://schemas.microsoft.com/office/drawing/2014/main" id="{34D5E533-B675-4F2E-83FE-FAF0F5D5A772}"/>
              </a:ext>
            </a:extLst>
          </p:cNvPr>
          <p:cNvSpPr txBox="1">
            <a:spLocks noGrp="1"/>
          </p:cNvSpPr>
          <p:nvPr/>
        </p:nvSpPr>
        <p:spPr bwMode="auto">
          <a:xfrm>
            <a:off x="3835926" y="9408378"/>
            <a:ext cx="2933558" cy="49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693" tIns="51345" rIns="102693" bIns="51345"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fontAlgn="base">
              <a:spcBef>
                <a:spcPct val="0"/>
              </a:spcBef>
              <a:spcAft>
                <a:spcPct val="0"/>
              </a:spcAft>
            </a:pPr>
            <a:fld id="{208F32EC-33F9-495D-B94A-6E6F77B6A338}" type="slidenum">
              <a:rPr lang="en-US" altLang="ja-JP">
                <a:solidFill>
                  <a:prstClr val="black"/>
                </a:solidFill>
                <a:ea typeface="HG丸ｺﾞｼｯｸM-PRO" panose="020F0600000000000000" pitchFamily="50" charset="-128"/>
              </a:rPr>
              <a:pPr algn="r" fontAlgn="base">
                <a:spcBef>
                  <a:spcPct val="0"/>
                </a:spcBef>
                <a:spcAft>
                  <a:spcPct val="0"/>
                </a:spcAft>
              </a:pPr>
              <a:t>113</a:t>
            </a:fld>
            <a:endParaRPr lang="en-US" altLang="ja-JP" dirty="0">
              <a:solidFill>
                <a:prstClr val="black"/>
              </a:solidFill>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6FF26711-1913-0A3E-63DB-118F0ED5DF63}"/>
              </a:ext>
            </a:extLst>
          </p:cNvPr>
          <p:cNvSpPr>
            <a:spLocks noGrp="1" noRot="1" noChangeAspect="1"/>
          </p:cNvSpPr>
          <p:nvPr>
            <p:ph type="sldImg"/>
          </p:nvPr>
        </p:nvSpPr>
        <p:spPr/>
      </p:sp>
    </p:spTree>
    <p:extLst>
      <p:ext uri="{BB962C8B-B14F-4D97-AF65-F5344CB8AC3E}">
        <p14:creationId xmlns:p14="http://schemas.microsoft.com/office/powerpoint/2010/main" val="125978495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ノート プレースホルダー 3">
            <a:extLst>
              <a:ext uri="{FF2B5EF4-FFF2-40B4-BE49-F238E27FC236}">
                <a16:creationId xmlns:a16="http://schemas.microsoft.com/office/drawing/2014/main" id="{9160D915-7451-42C9-89E2-413C10431C23}"/>
              </a:ext>
            </a:extLst>
          </p:cNvPr>
          <p:cNvSpPr>
            <a:spLocks noGrp="1"/>
          </p:cNvSpPr>
          <p:nvPr>
            <p:ph type="body" idx="1"/>
          </p:nvPr>
        </p:nvSpPr>
        <p:spPr/>
        <p:txBody>
          <a:bodyPr/>
          <a:lstStyle/>
          <a:p>
            <a:r>
              <a:rPr lang="ja-JP" altLang="en-US" b="1" dirty="0"/>
              <a:t>おわりに</a:t>
            </a:r>
            <a:endParaRPr lang="en-US" altLang="ja-JP" b="1" dirty="0"/>
          </a:p>
          <a:p>
            <a:endParaRPr lang="en-US" altLang="ja-JP" dirty="0"/>
          </a:p>
          <a:p>
            <a:r>
              <a:rPr lang="ja-JP" altLang="en-US" dirty="0"/>
              <a:t>　以上、これまで「これからの社会に向かって」と題しまして、税の役割やその使途、適正・公平な課税と徴収の実現に向けた庁局署</a:t>
            </a:r>
            <a:r>
              <a:rPr lang="ja-JP" altLang="en-US"/>
              <a:t>の取組や</a:t>
            </a:r>
            <a:r>
              <a:rPr lang="ja-JP" altLang="en-US" dirty="0"/>
              <a:t>国税庁のグローバル化・デジタル化に向けた諸施策について紹介させていただきました。</a:t>
            </a:r>
          </a:p>
          <a:p>
            <a:r>
              <a:rPr lang="ja-JP" altLang="en-US" dirty="0"/>
              <a:t>　なお、国税庁ホームページに、「税を考える週間」のコーナーを開設しておりますので、今回紹介した内容について、更に詳しくお知りになりたい場合は、そちらも併せてご覧ください。</a:t>
            </a:r>
            <a:endParaRPr lang="en-US" altLang="ja-JP" dirty="0"/>
          </a:p>
          <a:p>
            <a:r>
              <a:rPr lang="ja-JP" altLang="en-US" dirty="0"/>
              <a:t>　また、国税庁では、税務行政に対するご意見・ご要望をお待ちしています。</a:t>
            </a:r>
            <a:endParaRPr lang="en-US" altLang="ja-JP" dirty="0"/>
          </a:p>
          <a:p>
            <a:r>
              <a:rPr lang="ja-JP" altLang="en-US" dirty="0"/>
              <a:t>　国税庁ホームページ又は最寄りの税務署にお寄せください。</a:t>
            </a:r>
            <a:endParaRPr lang="en-US" altLang="ja-JP" dirty="0"/>
          </a:p>
          <a:p>
            <a:endParaRPr lang="ja-JP" altLang="en-US" dirty="0"/>
          </a:p>
          <a:p>
            <a:endParaRPr lang="ja-JP" altLang="en-US" dirty="0"/>
          </a:p>
          <a:p>
            <a:r>
              <a:rPr lang="ja-JP" altLang="en-US" dirty="0"/>
              <a:t>　ご清聴ありがとうございました。</a:t>
            </a:r>
            <a:endParaRPr lang="en-US" altLang="ja-JP" dirty="0"/>
          </a:p>
          <a:p>
            <a:endParaRPr lang="ja-JP" altLang="en-US" dirty="0"/>
          </a:p>
        </p:txBody>
      </p:sp>
      <p:sp>
        <p:nvSpPr>
          <p:cNvPr id="5" name="スライド番号プレースホルダ 3">
            <a:extLst>
              <a:ext uri="{FF2B5EF4-FFF2-40B4-BE49-F238E27FC236}">
                <a16:creationId xmlns:a16="http://schemas.microsoft.com/office/drawing/2014/main" id="{ABCA6959-D871-4DAC-AD31-2D17AFAF2C67}"/>
              </a:ext>
            </a:extLst>
          </p:cNvPr>
          <p:cNvSpPr txBox="1">
            <a:spLocks noGrp="1"/>
          </p:cNvSpPr>
          <p:nvPr/>
        </p:nvSpPr>
        <p:spPr bwMode="auto">
          <a:xfrm>
            <a:off x="3836143" y="9408900"/>
            <a:ext cx="2932954" cy="49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00" tIns="47499" rIns="95000" bIns="4749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114</a:t>
            </a:fld>
            <a:endParaRPr lang="en-US" altLang="ja-JP" dirty="0">
              <a:ea typeface="HG丸ｺﾞｼｯｸM-PRO" panose="020F0600000000000000" pitchFamily="50" charset="-128"/>
            </a:endParaRPr>
          </a:p>
        </p:txBody>
      </p:sp>
      <p:sp>
        <p:nvSpPr>
          <p:cNvPr id="6" name="スライド イメージ プレースホルダー 5">
            <a:extLst>
              <a:ext uri="{FF2B5EF4-FFF2-40B4-BE49-F238E27FC236}">
                <a16:creationId xmlns:a16="http://schemas.microsoft.com/office/drawing/2014/main" id="{A9194A30-7DD2-EE39-3900-CAAC3235F82C}"/>
              </a:ext>
            </a:extLst>
          </p:cNvPr>
          <p:cNvSpPr>
            <a:spLocks noGrp="1" noRot="1" noChangeAspect="1"/>
          </p:cNvSpPr>
          <p:nvPr>
            <p:ph type="sldImg"/>
          </p:nvPr>
        </p:nvSpPr>
        <p:spPr/>
      </p:sp>
    </p:spTree>
    <p:extLst>
      <p:ext uri="{BB962C8B-B14F-4D97-AF65-F5344CB8AC3E}">
        <p14:creationId xmlns:p14="http://schemas.microsoft.com/office/powerpoint/2010/main" val="25029789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スライド番号プレースホルダ 3"/>
          <p:cNvSpPr txBox="1">
            <a:spLocks noGrp="1"/>
          </p:cNvSpPr>
          <p:nvPr/>
        </p:nvSpPr>
        <p:spPr bwMode="auto">
          <a:xfrm>
            <a:off x="3836143" y="9408900"/>
            <a:ext cx="2932954" cy="49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00" tIns="47499" rIns="95000" bIns="4749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5945C912-8DC5-4F64-A0B2-2896DF347324}" type="slidenum">
              <a:rPr lang="en-US" altLang="ja-JP">
                <a:ea typeface="HG丸ｺﾞｼｯｸM-PRO" panose="020F0600000000000000" pitchFamily="50" charset="-128"/>
              </a:rPr>
              <a:pPr algn="r" eaLnBrk="1" hangingPunct="1">
                <a:spcBef>
                  <a:spcPct val="0"/>
                </a:spcBef>
              </a:pPr>
              <a:t>11</a:t>
            </a:fld>
            <a:endParaRPr lang="en-US" altLang="ja-JP" dirty="0">
              <a:ea typeface="HG丸ｺﾞｼｯｸM-PRO" panose="020F0600000000000000" pitchFamily="50" charset="-128"/>
            </a:endParaRPr>
          </a:p>
        </p:txBody>
      </p:sp>
      <p:sp>
        <p:nvSpPr>
          <p:cNvPr id="4" name="ノート プレースホルダー 3">
            <a:extLst>
              <a:ext uri="{FF2B5EF4-FFF2-40B4-BE49-F238E27FC236}">
                <a16:creationId xmlns:a16="http://schemas.microsoft.com/office/drawing/2014/main" id="{3947B698-29B8-44D5-872C-DB1A0D5C7675}"/>
              </a:ext>
            </a:extLst>
          </p:cNvPr>
          <p:cNvSpPr>
            <a:spLocks noGrp="1"/>
          </p:cNvSpPr>
          <p:nvPr>
            <p:ph type="body" idx="1"/>
          </p:nvPr>
        </p:nvSpPr>
        <p:spPr/>
        <p:txBody>
          <a:bodyPr/>
          <a:lstStyle/>
          <a:p>
            <a:r>
              <a:rPr lang="ja-JP" altLang="en-US" b="1" dirty="0"/>
              <a:t>税の分類１</a:t>
            </a:r>
            <a:endParaRPr lang="en-US" altLang="ja-JP" b="1" dirty="0"/>
          </a:p>
          <a:p>
            <a:r>
              <a:rPr lang="ja-JP" altLang="en-US" b="1" dirty="0"/>
              <a:t>～直接税と間接税、国税と地方税、代表的な税目～</a:t>
            </a:r>
            <a:endParaRPr lang="en-US" altLang="ja-JP" b="1" dirty="0"/>
          </a:p>
          <a:p>
            <a:endParaRPr lang="en-US" altLang="ja-JP" dirty="0"/>
          </a:p>
          <a:p>
            <a:r>
              <a:rPr lang="ja-JP" altLang="en-US" dirty="0"/>
              <a:t>　税の納め方によって分類すると、直接税と間接税に分類できます。</a:t>
            </a:r>
            <a:endParaRPr lang="en-US" altLang="ja-JP" dirty="0"/>
          </a:p>
          <a:p>
            <a:r>
              <a:rPr lang="ja-JP" altLang="en-US" dirty="0"/>
              <a:t>　直接税とは、所得税や法人税などのように、税を納める義務のある人と、その税を負担する人が同じである税金をいいます。</a:t>
            </a:r>
            <a:endParaRPr lang="en-US" altLang="ja-JP" dirty="0"/>
          </a:p>
          <a:p>
            <a:r>
              <a:rPr lang="ja-JP" altLang="en-US" dirty="0"/>
              <a:t>　間接税とは、消費税などのように、税を納める義務のある人と、その税を負担する人が異なる税金をいいます。</a:t>
            </a:r>
            <a:endParaRPr lang="en-US" altLang="ja-JP" dirty="0"/>
          </a:p>
          <a:p>
            <a:r>
              <a:rPr lang="ja-JP" altLang="en-US" dirty="0"/>
              <a:t>　つまり、間接税は、税を納める義務のある人の納めた税が、物やサービスの価格に上乗せされて消費者の負担に移っていきます。</a:t>
            </a:r>
            <a:endParaRPr lang="en-US" altLang="ja-JP" dirty="0"/>
          </a:p>
          <a:p>
            <a:r>
              <a:rPr lang="ja-JP" altLang="en-US" dirty="0"/>
              <a:t>　これを「租税の転嫁」といいます。</a:t>
            </a:r>
            <a:endParaRPr lang="en-US" altLang="ja-JP" dirty="0"/>
          </a:p>
          <a:p>
            <a:r>
              <a:rPr lang="ja-JP" altLang="en-US" dirty="0"/>
              <a:t>　また、税をどこに納めるかによって分類すると、国税と地方税に分類できます。</a:t>
            </a:r>
            <a:endParaRPr lang="en-US" altLang="ja-JP" dirty="0"/>
          </a:p>
          <a:p>
            <a:r>
              <a:rPr lang="ja-JP" altLang="en-US" dirty="0"/>
              <a:t>　国税とは、国に納める税金をいい、地方税とは、地方公共団体に納める税金をいい、更に道府県税と市町村税に区分されます。</a:t>
            </a:r>
            <a:endParaRPr lang="en-US" altLang="ja-JP" dirty="0"/>
          </a:p>
          <a:p>
            <a:endParaRPr lang="ja-JP" altLang="en-US" dirty="0"/>
          </a:p>
        </p:txBody>
      </p:sp>
      <p:sp>
        <p:nvSpPr>
          <p:cNvPr id="5" name="スライド イメージ プレースホルダー 4">
            <a:extLst>
              <a:ext uri="{FF2B5EF4-FFF2-40B4-BE49-F238E27FC236}">
                <a16:creationId xmlns:a16="http://schemas.microsoft.com/office/drawing/2014/main" id="{92DE338D-C969-EF6A-1372-DA0C4A260D64}"/>
              </a:ext>
            </a:extLst>
          </p:cNvPr>
          <p:cNvSpPr>
            <a:spLocks noGrp="1" noRot="1" noChangeAspect="1"/>
          </p:cNvSpPr>
          <p:nvPr>
            <p:ph type="sldImg"/>
          </p:nvPr>
        </p:nvSpPr>
        <p:spPr/>
      </p:sp>
    </p:spTree>
    <p:extLst>
      <p:ext uri="{BB962C8B-B14F-4D97-AF65-F5344CB8AC3E}">
        <p14:creationId xmlns:p14="http://schemas.microsoft.com/office/powerpoint/2010/main" val="19294537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スライド番号プレースホルダ 3"/>
          <p:cNvSpPr txBox="1">
            <a:spLocks noGrp="1"/>
          </p:cNvSpPr>
          <p:nvPr/>
        </p:nvSpPr>
        <p:spPr bwMode="auto">
          <a:xfrm>
            <a:off x="3836143" y="9408900"/>
            <a:ext cx="2932954" cy="49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00" tIns="47499" rIns="95000" bIns="4749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851F56F1-A04B-447A-BDC5-BF17FE90E389}" type="slidenum">
              <a:rPr lang="en-US" altLang="ja-JP">
                <a:ea typeface="HG丸ｺﾞｼｯｸM-PRO" panose="020F0600000000000000" pitchFamily="50" charset="-128"/>
              </a:rPr>
              <a:pPr algn="r" eaLnBrk="1" hangingPunct="1">
                <a:spcBef>
                  <a:spcPct val="0"/>
                </a:spcBef>
              </a:pPr>
              <a:t>12</a:t>
            </a:fld>
            <a:endParaRPr lang="en-US" altLang="ja-JP" dirty="0">
              <a:ea typeface="HG丸ｺﾞｼｯｸM-PRO" panose="020F0600000000000000" pitchFamily="50" charset="-128"/>
            </a:endParaRPr>
          </a:p>
        </p:txBody>
      </p:sp>
      <p:sp>
        <p:nvSpPr>
          <p:cNvPr id="4" name="ノート プレースホルダー 3">
            <a:extLst>
              <a:ext uri="{FF2B5EF4-FFF2-40B4-BE49-F238E27FC236}">
                <a16:creationId xmlns:a16="http://schemas.microsoft.com/office/drawing/2014/main" id="{3D368E1C-B0F7-42A6-9C63-8DD6BDC0B68E}"/>
              </a:ext>
            </a:extLst>
          </p:cNvPr>
          <p:cNvSpPr>
            <a:spLocks noGrp="1"/>
          </p:cNvSpPr>
          <p:nvPr>
            <p:ph type="body" idx="1"/>
          </p:nvPr>
        </p:nvSpPr>
        <p:spPr/>
        <p:txBody>
          <a:bodyPr/>
          <a:lstStyle/>
          <a:p>
            <a:r>
              <a:rPr lang="ja-JP" altLang="en-US" b="1" dirty="0"/>
              <a:t>税の分類２</a:t>
            </a:r>
            <a:endParaRPr lang="en-US" altLang="ja-JP" b="1" dirty="0"/>
          </a:p>
          <a:p>
            <a:r>
              <a:rPr lang="ja-JP" altLang="en-US" b="1" dirty="0"/>
              <a:t>～所得課税、消費課税、資産課税等～</a:t>
            </a:r>
            <a:endParaRPr lang="en-US" altLang="ja-JP" b="1" dirty="0"/>
          </a:p>
          <a:p>
            <a:endParaRPr lang="en-US" altLang="ja-JP" dirty="0"/>
          </a:p>
          <a:p>
            <a:r>
              <a:rPr lang="ja-JP" altLang="en-US" dirty="0"/>
              <a:t>　税を何に課税するかによって分類すると、所得課税、消費課税、資産課税等に区分されます。</a:t>
            </a:r>
            <a:endParaRPr lang="en-US" altLang="ja-JP" dirty="0"/>
          </a:p>
          <a:p>
            <a:r>
              <a:rPr lang="ja-JP" altLang="en-US" dirty="0"/>
              <a:t>　所得課税とは、個人に対する所得税や会社に対する法人税などのように、所得と言われる利益の部分に税を負担する能力を見出して、所得の大きさに応じて税負担を求めるものです。</a:t>
            </a:r>
            <a:endParaRPr lang="en-US" altLang="ja-JP" dirty="0"/>
          </a:p>
          <a:p>
            <a:r>
              <a:rPr lang="ja-JP" altLang="en-US" dirty="0"/>
              <a:t>　消費課税とは、消費税や酒税、たばこ税等のように、物品の消費やサービスの提供などを対象として課税される税をいいます。</a:t>
            </a:r>
            <a:endParaRPr lang="en-US" altLang="ja-JP" dirty="0"/>
          </a:p>
          <a:p>
            <a:r>
              <a:rPr lang="ja-JP" altLang="en-US" dirty="0"/>
              <a:t>　資産課税等とは、相続税や贈与税、登録免許税、印紙税等のように、資産の取得や保有などに着目して課税される税をいいます。</a:t>
            </a:r>
            <a:endParaRPr lang="en-US" altLang="ja-JP" dirty="0"/>
          </a:p>
        </p:txBody>
      </p:sp>
      <p:sp>
        <p:nvSpPr>
          <p:cNvPr id="5" name="スライド イメージ プレースホルダー 4">
            <a:extLst>
              <a:ext uri="{FF2B5EF4-FFF2-40B4-BE49-F238E27FC236}">
                <a16:creationId xmlns:a16="http://schemas.microsoft.com/office/drawing/2014/main" id="{38D4DD72-077B-FE94-93DF-D9F4AE2AB208}"/>
              </a:ext>
            </a:extLst>
          </p:cNvPr>
          <p:cNvSpPr>
            <a:spLocks noGrp="1" noRot="1" noChangeAspect="1"/>
          </p:cNvSpPr>
          <p:nvPr>
            <p:ph type="sldImg"/>
          </p:nvPr>
        </p:nvSpPr>
        <p:spPr/>
      </p:sp>
    </p:spTree>
    <p:extLst>
      <p:ext uri="{BB962C8B-B14F-4D97-AF65-F5344CB8AC3E}">
        <p14:creationId xmlns:p14="http://schemas.microsoft.com/office/powerpoint/2010/main" val="33707464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スライド番号プレースホルダ 3"/>
          <p:cNvSpPr txBox="1">
            <a:spLocks noGrp="1"/>
          </p:cNvSpPr>
          <p:nvPr/>
        </p:nvSpPr>
        <p:spPr bwMode="auto">
          <a:xfrm>
            <a:off x="3835926" y="9408378"/>
            <a:ext cx="2933558" cy="49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215" tIns="49602" rIns="99215" bIns="49602"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F3B442A4-E989-4DAA-A344-6DE304920C69}" type="slidenum">
              <a:rPr lang="en-US" altLang="ja-JP">
                <a:ea typeface="HG丸ｺﾞｼｯｸM-PRO" panose="020F0600000000000000" pitchFamily="50" charset="-128"/>
              </a:rPr>
              <a:pPr algn="r" eaLnBrk="1" hangingPunct="1">
                <a:spcBef>
                  <a:spcPct val="0"/>
                </a:spcBef>
              </a:pPr>
              <a:t>13</a:t>
            </a:fld>
            <a:endParaRPr lang="en-US" altLang="ja-JP" dirty="0">
              <a:ea typeface="HG丸ｺﾞｼｯｸM-PRO" panose="020F0600000000000000" pitchFamily="50" charset="-128"/>
            </a:endParaRPr>
          </a:p>
        </p:txBody>
      </p:sp>
      <p:sp>
        <p:nvSpPr>
          <p:cNvPr id="4" name="ノート プレースホルダー 3">
            <a:extLst>
              <a:ext uri="{FF2B5EF4-FFF2-40B4-BE49-F238E27FC236}">
                <a16:creationId xmlns:a16="http://schemas.microsoft.com/office/drawing/2014/main" id="{007D8D9B-CAE9-40FE-85F2-F25975CB9D6B}"/>
              </a:ext>
            </a:extLst>
          </p:cNvPr>
          <p:cNvSpPr>
            <a:spLocks noGrp="1"/>
          </p:cNvSpPr>
          <p:nvPr>
            <p:ph type="body" idx="1"/>
          </p:nvPr>
        </p:nvSpPr>
        <p:spPr/>
        <p:txBody>
          <a:bodyPr/>
          <a:lstStyle/>
          <a:p>
            <a:r>
              <a:rPr lang="ja-JP" altLang="en-US" b="1" dirty="0"/>
              <a:t>税収の推移</a:t>
            </a:r>
            <a:endParaRPr lang="en-US" altLang="ja-JP" b="1" dirty="0"/>
          </a:p>
          <a:p>
            <a:r>
              <a:rPr lang="ja-JP" altLang="en-US" b="1" dirty="0"/>
              <a:t>～税目別税収の推移グラフ～</a:t>
            </a:r>
            <a:endParaRPr lang="en-US" altLang="ja-JP" b="1" dirty="0"/>
          </a:p>
          <a:p>
            <a:endParaRPr lang="ja-JP" altLang="en-US" dirty="0"/>
          </a:p>
          <a:p>
            <a:r>
              <a:rPr lang="ja-JP" altLang="en-US" dirty="0"/>
              <a:t>　税収は、景気の動向や税制改正といったものの影響により変動します。</a:t>
            </a:r>
          </a:p>
          <a:p>
            <a:r>
              <a:rPr lang="ja-JP" altLang="en-US" dirty="0"/>
              <a:t>　所得税や法人税の税収は景気動向に左右されやすい一方、消費税の税収は税率によって変動はあるものの、比較的安定しています。</a:t>
            </a:r>
          </a:p>
          <a:p>
            <a:r>
              <a:rPr lang="ja-JP" altLang="en-US" dirty="0"/>
              <a:t>　所得税は、これまで行われてきた度重なる税率構造の累進性の緩和や各種控除の拡充などにより、個人所得課税の負担は大きく軽減されてきています。</a:t>
            </a:r>
            <a:endParaRPr lang="en-US" altLang="ja-JP" dirty="0"/>
          </a:p>
          <a:p>
            <a:r>
              <a:rPr lang="ja-JP" altLang="en-US" dirty="0"/>
              <a:t>　昭和</a:t>
            </a:r>
            <a:r>
              <a:rPr lang="en-US" altLang="ja-JP" dirty="0"/>
              <a:t>61</a:t>
            </a:r>
            <a:r>
              <a:rPr lang="ja-JP" altLang="en-US" dirty="0"/>
              <a:t>年当時</a:t>
            </a:r>
            <a:r>
              <a:rPr lang="en-US" altLang="ja-JP" dirty="0"/>
              <a:t>70</a:t>
            </a:r>
            <a:r>
              <a:rPr lang="ja-JP" altLang="en-US" dirty="0"/>
              <a:t>％だった最高税率は、平成</a:t>
            </a:r>
            <a:r>
              <a:rPr lang="en-US" altLang="ja-JP" dirty="0"/>
              <a:t>27</a:t>
            </a:r>
            <a:r>
              <a:rPr lang="ja-JP" altLang="en-US" dirty="0"/>
              <a:t>年分以降は</a:t>
            </a:r>
            <a:r>
              <a:rPr lang="en-US" altLang="ja-JP" dirty="0"/>
              <a:t>45%</a:t>
            </a:r>
            <a:r>
              <a:rPr lang="ja-JP" altLang="en-US" dirty="0"/>
              <a:t>となっています。</a:t>
            </a:r>
          </a:p>
          <a:p>
            <a:r>
              <a:rPr lang="ja-JP" altLang="en-US" dirty="0"/>
              <a:t>　法人税の基本税率は、グローバル化に対応するとともに国際競争力を強化する観点から、税率を引き下げてきました。</a:t>
            </a:r>
            <a:endParaRPr lang="en-US" altLang="ja-JP" dirty="0"/>
          </a:p>
          <a:p>
            <a:r>
              <a:rPr lang="ja-JP" altLang="en-US"/>
              <a:t>　また</a:t>
            </a:r>
            <a:r>
              <a:rPr lang="ja-JP" altLang="en-US" dirty="0"/>
              <a:t>、リーマンショック後の景気の低迷により税収が落ち込むなど、法人税収は景気の動向により大きく変動しています。</a:t>
            </a:r>
          </a:p>
          <a:p>
            <a:endParaRPr lang="ja-JP" altLang="en-US" dirty="0"/>
          </a:p>
        </p:txBody>
      </p:sp>
      <p:sp>
        <p:nvSpPr>
          <p:cNvPr id="5" name="スライド イメージ プレースホルダー 4">
            <a:extLst>
              <a:ext uri="{FF2B5EF4-FFF2-40B4-BE49-F238E27FC236}">
                <a16:creationId xmlns:a16="http://schemas.microsoft.com/office/drawing/2014/main" id="{C46CAAE2-0C0E-1CAC-53E6-5619E40C8EF4}"/>
              </a:ext>
            </a:extLst>
          </p:cNvPr>
          <p:cNvSpPr>
            <a:spLocks noGrp="1" noRot="1" noChangeAspect="1"/>
          </p:cNvSpPr>
          <p:nvPr>
            <p:ph type="sldImg"/>
          </p:nvPr>
        </p:nvSpPr>
        <p:spPr/>
      </p:sp>
    </p:spTree>
    <p:extLst>
      <p:ext uri="{BB962C8B-B14F-4D97-AF65-F5344CB8AC3E}">
        <p14:creationId xmlns:p14="http://schemas.microsoft.com/office/powerpoint/2010/main" val="29318549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ノート プレースホルダー 4">
            <a:extLst>
              <a:ext uri="{FF2B5EF4-FFF2-40B4-BE49-F238E27FC236}">
                <a16:creationId xmlns:a16="http://schemas.microsoft.com/office/drawing/2014/main" id="{81F61C8C-F217-45CF-9A02-09763A59438F}"/>
              </a:ext>
            </a:extLst>
          </p:cNvPr>
          <p:cNvSpPr>
            <a:spLocks noGrp="1"/>
          </p:cNvSpPr>
          <p:nvPr>
            <p:ph type="body" idx="1"/>
          </p:nvPr>
        </p:nvSpPr>
        <p:spPr/>
        <p:txBody>
          <a:bodyPr/>
          <a:lstStyle/>
          <a:p>
            <a:r>
              <a:rPr lang="ja-JP" altLang="en-US" b="1" dirty="0"/>
              <a:t>消費税の概要</a:t>
            </a:r>
            <a:endParaRPr lang="en-US" altLang="ja-JP" b="1" dirty="0"/>
          </a:p>
          <a:p>
            <a:r>
              <a:rPr lang="ja-JP" altLang="en-US" b="1" dirty="0"/>
              <a:t>～基本的な仕組み～</a:t>
            </a:r>
            <a:endParaRPr lang="en-US" altLang="ja-JP" b="1" dirty="0"/>
          </a:p>
          <a:p>
            <a:r>
              <a:rPr lang="ja-JP" altLang="en-US" dirty="0"/>
              <a:t>　</a:t>
            </a:r>
            <a:endParaRPr lang="en-US" altLang="ja-JP" dirty="0"/>
          </a:p>
          <a:p>
            <a:r>
              <a:rPr lang="ja-JP" altLang="en-US" dirty="0"/>
              <a:t>　消費税は、広く商品・製品の販売やサービスの提供などの取引に対して課されます。</a:t>
            </a:r>
            <a:endParaRPr lang="en-US" altLang="ja-JP" dirty="0"/>
          </a:p>
          <a:p>
            <a:r>
              <a:rPr lang="ja-JP" altLang="en-US" dirty="0"/>
              <a:t>　また、消費税は税を納める義務のある人と、その税を負担する人が異なる間接税です。</a:t>
            </a:r>
            <a:endParaRPr lang="en-US" altLang="ja-JP" dirty="0"/>
          </a:p>
          <a:p>
            <a:r>
              <a:rPr lang="ja-JP" altLang="en-US" dirty="0"/>
              <a:t>　具体的には、事業者が販売する商品やサービスの価格に含まれて転嫁され、最終的に商品を消費し又はサービスの提供を受ける消費者が負担しますが、申告と納付は事業者が行います。　</a:t>
            </a:r>
            <a:endParaRPr lang="en-US" altLang="ja-JP" dirty="0"/>
          </a:p>
          <a:p>
            <a:r>
              <a:rPr lang="ja-JP" altLang="en-US" dirty="0"/>
              <a:t>　これを図を用いて説明すると、</a:t>
            </a:r>
          </a:p>
          <a:p>
            <a:r>
              <a:rPr lang="ja-JP" altLang="en-US" dirty="0"/>
              <a:t>　まず一番左の生産・製造業者は、製品を卸売業者に販売し、税込の売上</a:t>
            </a:r>
            <a:r>
              <a:rPr lang="en-US" altLang="ja-JP" dirty="0"/>
              <a:t>55,000</a:t>
            </a:r>
            <a:r>
              <a:rPr lang="ja-JP" altLang="en-US" dirty="0"/>
              <a:t>円を受取り、そのうちの消費税</a:t>
            </a:r>
            <a:r>
              <a:rPr lang="en-US" altLang="ja-JP" dirty="0"/>
              <a:t>5,000</a:t>
            </a:r>
            <a:r>
              <a:rPr lang="ja-JP" altLang="en-US" dirty="0"/>
              <a:t>円を国に納付します。</a:t>
            </a:r>
          </a:p>
          <a:p>
            <a:r>
              <a:rPr lang="ja-JP" altLang="en-US" dirty="0"/>
              <a:t>　次に、卸売業者は、仕入れた商品を小売業者に販売し、税込の売上</a:t>
            </a:r>
            <a:r>
              <a:rPr lang="en-US" altLang="ja-JP" dirty="0"/>
              <a:t>77,000</a:t>
            </a:r>
            <a:r>
              <a:rPr lang="ja-JP" altLang="en-US" dirty="0"/>
              <a:t>円を受け取ります。</a:t>
            </a:r>
            <a:endParaRPr lang="en-US" altLang="ja-JP" dirty="0"/>
          </a:p>
          <a:p>
            <a:r>
              <a:rPr lang="ja-JP" altLang="en-US" dirty="0"/>
              <a:t>　そのうち</a:t>
            </a:r>
            <a:r>
              <a:rPr lang="en-US" altLang="ja-JP" dirty="0"/>
              <a:t>7,000</a:t>
            </a:r>
            <a:r>
              <a:rPr lang="ja-JP" altLang="en-US" dirty="0"/>
              <a:t>円が消費税ですが、仕入れの際に製造業者に対して消費税</a:t>
            </a:r>
            <a:r>
              <a:rPr lang="en-US" altLang="ja-JP" dirty="0"/>
              <a:t>5,000</a:t>
            </a:r>
            <a:r>
              <a:rPr lang="ja-JP" altLang="en-US" dirty="0"/>
              <a:t>円を支払っています。</a:t>
            </a:r>
            <a:endParaRPr lang="en-US" altLang="ja-JP" dirty="0"/>
          </a:p>
          <a:p>
            <a:r>
              <a:rPr lang="ja-JP" altLang="en-US" dirty="0"/>
              <a:t>　そのため、</a:t>
            </a:r>
            <a:r>
              <a:rPr lang="en-US" altLang="ja-JP" dirty="0"/>
              <a:t>7,000</a:t>
            </a:r>
            <a:r>
              <a:rPr lang="ja-JP" altLang="en-US" dirty="0"/>
              <a:t>円から</a:t>
            </a:r>
            <a:r>
              <a:rPr lang="en-US" altLang="ja-JP" dirty="0"/>
              <a:t>5,000</a:t>
            </a:r>
            <a:r>
              <a:rPr lang="ja-JP" altLang="en-US" dirty="0"/>
              <a:t>円を差し引いた</a:t>
            </a:r>
            <a:r>
              <a:rPr lang="en-US" altLang="ja-JP" dirty="0"/>
              <a:t>2,000</a:t>
            </a:r>
            <a:r>
              <a:rPr lang="ja-JP" altLang="en-US" dirty="0"/>
              <a:t>円を国に納付します。</a:t>
            </a:r>
            <a:endParaRPr lang="en-US" altLang="ja-JP" dirty="0"/>
          </a:p>
          <a:p>
            <a:r>
              <a:rPr lang="ja-JP" altLang="en-US" dirty="0"/>
              <a:t>　このように、事業者は、その売上げに対して課税されますが、税の累積を排除するために、売上げに係る税額から仕入れに係る税額を控除した差引税額を国に納付することとなります。</a:t>
            </a:r>
            <a:endParaRPr lang="en-US" altLang="ja-JP" dirty="0"/>
          </a:p>
          <a:p>
            <a:r>
              <a:rPr lang="ja-JP" altLang="en-US" dirty="0"/>
              <a:t>　そうしますと、最終的に、消費者の皆様が負担する</a:t>
            </a:r>
            <a:r>
              <a:rPr lang="en-US" altLang="ja-JP" dirty="0"/>
              <a:t>10,000</a:t>
            </a:r>
            <a:r>
              <a:rPr lang="ja-JP" altLang="en-US" dirty="0"/>
              <a:t>円は、製造業者、卸売業者、小売業者の各取引段階で、それぞれ国に納付された金額、すなわち図中の</a:t>
            </a:r>
            <a:r>
              <a:rPr lang="en-US" altLang="ja-JP" dirty="0"/>
              <a:t>A</a:t>
            </a:r>
            <a:r>
              <a:rPr lang="ja-JP" altLang="en-US" dirty="0"/>
              <a:t>から</a:t>
            </a:r>
            <a:r>
              <a:rPr lang="en-US" altLang="ja-JP" dirty="0"/>
              <a:t>C</a:t>
            </a:r>
            <a:r>
              <a:rPr lang="ja-JP" altLang="en-US" dirty="0"/>
              <a:t>の合計額</a:t>
            </a:r>
            <a:r>
              <a:rPr lang="en-US" altLang="ja-JP" dirty="0"/>
              <a:t>10,000</a:t>
            </a:r>
            <a:r>
              <a:rPr lang="ja-JP" altLang="en-US" dirty="0"/>
              <a:t>円と一致することとなります。</a:t>
            </a:r>
            <a:endParaRPr lang="en-US" altLang="ja-JP" dirty="0"/>
          </a:p>
          <a:p>
            <a:r>
              <a:rPr lang="ja-JP" altLang="en-US" dirty="0"/>
              <a:t>　以上のように、消費税は、製造、卸、小売といった取引の各段階で、販売価格に含まれて転嫁されていくことが重要ですので、消費税の転嫁拒否を含む買いたたき等については、関係省庁において厳正に対処することとしています。</a:t>
            </a:r>
            <a:endParaRPr lang="en-US" altLang="ja-JP" dirty="0"/>
          </a:p>
          <a:p>
            <a:r>
              <a:rPr lang="ja-JP" altLang="en-US" dirty="0"/>
              <a:t>　なお、参考ですが、消費税は、国内の消費者に最終的な負担を求める税です。</a:t>
            </a:r>
            <a:endParaRPr lang="en-US" altLang="ja-JP" dirty="0"/>
          </a:p>
          <a:p>
            <a:r>
              <a:rPr lang="ja-JP" altLang="en-US" dirty="0"/>
              <a:t>　このため、輸出取引については、輸出国側では免税とし、輸入取引については、輸入国側が輸入の際に課税する仕組みとなっています。</a:t>
            </a:r>
            <a:endParaRPr lang="en-US" altLang="ja-JP" dirty="0"/>
          </a:p>
          <a:p>
            <a:r>
              <a:rPr lang="ja-JP" altLang="en-US" dirty="0"/>
              <a:t>　また、左下の表のとおり、令和元年</a:t>
            </a:r>
            <a:r>
              <a:rPr lang="en-US" altLang="ja-JP" dirty="0"/>
              <a:t>10</a:t>
            </a:r>
            <a:r>
              <a:rPr lang="ja-JP" altLang="en-US" dirty="0"/>
              <a:t>月以降、国と地方を合わせた消費税の税率は標準税率</a:t>
            </a:r>
            <a:r>
              <a:rPr lang="en-US" altLang="ja-JP" dirty="0"/>
              <a:t>10</a:t>
            </a:r>
            <a:r>
              <a:rPr lang="ja-JP" altLang="en-US" dirty="0"/>
              <a:t>％、軽減税率８％となります。</a:t>
            </a:r>
            <a:endParaRPr lang="en-US" altLang="ja-JP" dirty="0"/>
          </a:p>
          <a:p>
            <a:r>
              <a:rPr lang="ja-JP" altLang="en-US" dirty="0"/>
              <a:t>　この軽減税率の適用対象について、簡単に説明します。</a:t>
            </a:r>
            <a:endParaRPr lang="en-US" altLang="ja-JP" dirty="0"/>
          </a:p>
          <a:p>
            <a:r>
              <a:rPr lang="ja-JP" altLang="en-US" dirty="0"/>
              <a:t>　軽減税率は、①飲食料品の譲渡と、②週２回以上発行される新聞の譲渡を対象としています。</a:t>
            </a:r>
            <a:endParaRPr lang="en-US" altLang="ja-JP" dirty="0"/>
          </a:p>
          <a:p>
            <a:r>
              <a:rPr lang="ja-JP" altLang="en-US" dirty="0"/>
              <a:t>　この飲食料品の譲渡のうち、</a:t>
            </a:r>
            <a:r>
              <a:rPr lang="ja-JP" altLang="en-US" u="none" dirty="0"/>
              <a:t>酒類の譲渡や</a:t>
            </a:r>
            <a:r>
              <a:rPr lang="ja-JP" altLang="en-US" dirty="0"/>
              <a:t>外食やケータリングのような一定のサービスを伴う飲食料品の提供は、軽減税率の適用対象外とされています。</a:t>
            </a:r>
            <a:endParaRPr lang="en-US" altLang="ja-JP" dirty="0"/>
          </a:p>
        </p:txBody>
      </p:sp>
      <p:sp>
        <p:nvSpPr>
          <p:cNvPr id="6" name="スライド番号プレースホルダ 3">
            <a:extLst>
              <a:ext uri="{FF2B5EF4-FFF2-40B4-BE49-F238E27FC236}">
                <a16:creationId xmlns:a16="http://schemas.microsoft.com/office/drawing/2014/main" id="{78F67080-2066-449A-B7C0-B59799E7F4F3}"/>
              </a:ext>
            </a:extLst>
          </p:cNvPr>
          <p:cNvSpPr txBox="1">
            <a:spLocks noGrp="1"/>
          </p:cNvSpPr>
          <p:nvPr/>
        </p:nvSpPr>
        <p:spPr bwMode="auto">
          <a:xfrm>
            <a:off x="3835926" y="9408436"/>
            <a:ext cx="2933558" cy="49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834" tIns="47922" rIns="95834" bIns="47922"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F3B442A4-E989-4DAA-A344-6DE304920C69}" type="slidenum">
              <a:rPr lang="en-US" altLang="ja-JP">
                <a:ea typeface="HG丸ｺﾞｼｯｸM-PRO" panose="020F0600000000000000" pitchFamily="50" charset="-128"/>
              </a:rPr>
              <a:pPr algn="r" eaLnBrk="1" hangingPunct="1">
                <a:spcBef>
                  <a:spcPct val="0"/>
                </a:spcBef>
              </a:pPr>
              <a:t>14</a:t>
            </a:fld>
            <a:endParaRPr lang="en-US" altLang="ja-JP" dirty="0">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959A0473-4B56-4703-9794-CDDFA76D9996}"/>
              </a:ext>
            </a:extLst>
          </p:cNvPr>
          <p:cNvSpPr>
            <a:spLocks noGrp="1" noRot="1" noChangeAspect="1"/>
          </p:cNvSpPr>
          <p:nvPr>
            <p:ph type="sldImg"/>
          </p:nvPr>
        </p:nvSpPr>
        <p:spPr/>
      </p:sp>
    </p:spTree>
    <p:extLst>
      <p:ext uri="{BB962C8B-B14F-4D97-AF65-F5344CB8AC3E}">
        <p14:creationId xmlns:p14="http://schemas.microsoft.com/office/powerpoint/2010/main" val="38402285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ノート プレースホルダー 4">
            <a:extLst>
              <a:ext uri="{FF2B5EF4-FFF2-40B4-BE49-F238E27FC236}">
                <a16:creationId xmlns:a16="http://schemas.microsoft.com/office/drawing/2014/main" id="{81F61C8C-F217-45CF-9A02-09763A59438F}"/>
              </a:ext>
            </a:extLst>
          </p:cNvPr>
          <p:cNvSpPr>
            <a:spLocks noGrp="1"/>
          </p:cNvSpPr>
          <p:nvPr>
            <p:ph type="body" idx="1"/>
          </p:nvPr>
        </p:nvSpPr>
        <p:spPr/>
        <p:txBody>
          <a:bodyPr/>
          <a:lstStyle/>
          <a:p>
            <a:r>
              <a:rPr lang="ja-JP" altLang="ja-JP" b="1" dirty="0"/>
              <a:t>消費税の概要</a:t>
            </a:r>
          </a:p>
          <a:p>
            <a:r>
              <a:rPr lang="ja-JP" altLang="ja-JP" b="1" dirty="0"/>
              <a:t>～税と社会保障の一体改革～</a:t>
            </a:r>
          </a:p>
          <a:p>
            <a:r>
              <a:rPr lang="en-US" altLang="ja-JP" dirty="0"/>
              <a:t> </a:t>
            </a:r>
            <a:endParaRPr lang="ja-JP" altLang="ja-JP" dirty="0"/>
          </a:p>
          <a:p>
            <a:r>
              <a:rPr lang="ja-JP" altLang="en-US" dirty="0"/>
              <a:t>　</a:t>
            </a:r>
            <a:r>
              <a:rPr lang="ja-JP" altLang="ja-JP" dirty="0"/>
              <a:t>少子高齢化が急速に進み、社会保障費が増え続けている中、安定的な財源を確保し、社会保障制度を次世代に引き継ぎ、全世代型に転換する必要があったことから、消費税率が５％から</a:t>
            </a:r>
            <a:r>
              <a:rPr lang="en-US" altLang="ja-JP" dirty="0"/>
              <a:t>10</a:t>
            </a:r>
            <a:r>
              <a:rPr lang="ja-JP" altLang="ja-JP" dirty="0"/>
              <a:t>％に段階的に引き上げられました。</a:t>
            </a:r>
            <a:endParaRPr lang="en-US" altLang="ja-JP" dirty="0"/>
          </a:p>
          <a:p>
            <a:r>
              <a:rPr lang="ja-JP" altLang="en-US" dirty="0"/>
              <a:t>　</a:t>
            </a:r>
            <a:r>
              <a:rPr lang="ja-JP" altLang="ja-JP" dirty="0"/>
              <a:t>そして、この消費税率の引き上げによる増収分については、すべて社会保障に充て、待機児童の解消や幼児教育・保育の無償化など子育て世代のためにも充当されることとなりました。</a:t>
            </a:r>
          </a:p>
          <a:p>
            <a:r>
              <a:rPr lang="ja-JP" altLang="en-US" dirty="0"/>
              <a:t>　</a:t>
            </a:r>
            <a:r>
              <a:rPr lang="ja-JP" altLang="ja-JP" dirty="0"/>
              <a:t>また、この消費税率の</a:t>
            </a:r>
            <a:r>
              <a:rPr lang="en-US" altLang="ja-JP" dirty="0"/>
              <a:t>10</a:t>
            </a:r>
            <a:r>
              <a:rPr lang="ja-JP" altLang="ja-JP" dirty="0"/>
              <a:t>％への引上げと同時に、所得の低い方々への配慮の観点から、食料品などに対して軽減税率が導入され</a:t>
            </a:r>
            <a:r>
              <a:rPr lang="en-US" altLang="ja-JP" dirty="0"/>
              <a:t>10</a:t>
            </a:r>
            <a:r>
              <a:rPr lang="ja-JP" altLang="ja-JP" dirty="0"/>
              <a:t>％と８％の２つの税率が混在することになりました。</a:t>
            </a:r>
            <a:endParaRPr lang="en-US" altLang="ja-JP" dirty="0"/>
          </a:p>
          <a:p>
            <a:r>
              <a:rPr lang="ja-JP" altLang="en-US" dirty="0"/>
              <a:t>　</a:t>
            </a:r>
            <a:r>
              <a:rPr lang="ja-JP" altLang="ja-JP" dirty="0"/>
              <a:t>そのため、正しい消費税の納税額を算出するためには、どの取引や商品に、どちらの税率が適用されるかを明確にする必要があります。</a:t>
            </a:r>
          </a:p>
          <a:p>
            <a:r>
              <a:rPr lang="ja-JP" altLang="en-US" dirty="0"/>
              <a:t>　</a:t>
            </a:r>
            <a:r>
              <a:rPr lang="ja-JP" altLang="ja-JP" dirty="0"/>
              <a:t>そこで、売手が発行する請求書に「消費税率」や「消費税額等」を明記するインボイス制度が実施されることになりました。</a:t>
            </a:r>
          </a:p>
          <a:p>
            <a:r>
              <a:rPr lang="ja-JP" altLang="en-US" dirty="0"/>
              <a:t>　</a:t>
            </a:r>
            <a:r>
              <a:rPr lang="ja-JP" altLang="ja-JP" dirty="0"/>
              <a:t>インボイス制度について、次のページをご覧ください。</a:t>
            </a:r>
          </a:p>
          <a:p>
            <a:endParaRPr lang="en-US" altLang="ja-JP" dirty="0"/>
          </a:p>
        </p:txBody>
      </p:sp>
      <p:sp>
        <p:nvSpPr>
          <p:cNvPr id="6" name="スライド番号プレースホルダ 3">
            <a:extLst>
              <a:ext uri="{FF2B5EF4-FFF2-40B4-BE49-F238E27FC236}">
                <a16:creationId xmlns:a16="http://schemas.microsoft.com/office/drawing/2014/main" id="{78F67080-2066-449A-B7C0-B59799E7F4F3}"/>
              </a:ext>
            </a:extLst>
          </p:cNvPr>
          <p:cNvSpPr txBox="1">
            <a:spLocks noGrp="1"/>
          </p:cNvSpPr>
          <p:nvPr/>
        </p:nvSpPr>
        <p:spPr bwMode="auto">
          <a:xfrm>
            <a:off x="3835926" y="9408378"/>
            <a:ext cx="2933558" cy="49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60" tIns="46284" rIns="92560" bIns="46284"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r>
              <a:rPr lang="en-US" altLang="ja-JP" dirty="0">
                <a:ea typeface="HG丸ｺﾞｼｯｸM-PRO" panose="020F0600000000000000" pitchFamily="50" charset="-128"/>
              </a:rPr>
              <a:t>15</a:t>
            </a:r>
          </a:p>
        </p:txBody>
      </p:sp>
      <p:sp>
        <p:nvSpPr>
          <p:cNvPr id="3" name="スライド イメージ プレースホルダー 2">
            <a:extLst>
              <a:ext uri="{FF2B5EF4-FFF2-40B4-BE49-F238E27FC236}">
                <a16:creationId xmlns:a16="http://schemas.microsoft.com/office/drawing/2014/main" id="{8C3C765E-07BC-5AA2-B808-9F0D66BAD4E0}"/>
              </a:ext>
            </a:extLst>
          </p:cNvPr>
          <p:cNvSpPr>
            <a:spLocks noGrp="1" noRot="1" noChangeAspect="1"/>
          </p:cNvSpPr>
          <p:nvPr>
            <p:ph type="sldImg"/>
          </p:nvPr>
        </p:nvSpPr>
        <p:spPr/>
      </p:sp>
    </p:spTree>
    <p:extLst>
      <p:ext uri="{BB962C8B-B14F-4D97-AF65-F5344CB8AC3E}">
        <p14:creationId xmlns:p14="http://schemas.microsoft.com/office/powerpoint/2010/main" val="38402285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ノート プレースホルダー 4">
            <a:extLst>
              <a:ext uri="{FF2B5EF4-FFF2-40B4-BE49-F238E27FC236}">
                <a16:creationId xmlns:a16="http://schemas.microsoft.com/office/drawing/2014/main" id="{81F61C8C-F217-45CF-9A02-09763A59438F}"/>
              </a:ext>
            </a:extLst>
          </p:cNvPr>
          <p:cNvSpPr>
            <a:spLocks noGrp="1"/>
          </p:cNvSpPr>
          <p:nvPr>
            <p:ph type="body" idx="1"/>
          </p:nvPr>
        </p:nvSpPr>
        <p:spPr/>
        <p:txBody>
          <a:bodyPr/>
          <a:lstStyle/>
          <a:p>
            <a:r>
              <a:rPr lang="ja-JP" altLang="ja-JP" b="1" dirty="0">
                <a:solidFill>
                  <a:schemeClr val="tx1"/>
                </a:solidFill>
              </a:rPr>
              <a:t>消費税の概要</a:t>
            </a:r>
          </a:p>
          <a:p>
            <a:r>
              <a:rPr lang="ja-JP" altLang="ja-JP" b="1" dirty="0">
                <a:solidFill>
                  <a:schemeClr val="tx1"/>
                </a:solidFill>
              </a:rPr>
              <a:t>～インボイス制度について～</a:t>
            </a:r>
          </a:p>
          <a:p>
            <a:r>
              <a:rPr lang="en-US" altLang="ja-JP" dirty="0">
                <a:solidFill>
                  <a:schemeClr val="tx1"/>
                </a:solidFill>
              </a:rPr>
              <a:t> </a:t>
            </a:r>
            <a:endParaRPr lang="ja-JP" altLang="ja-JP" dirty="0">
              <a:solidFill>
                <a:schemeClr val="tx1"/>
              </a:solidFill>
            </a:endParaRPr>
          </a:p>
          <a:p>
            <a:pPr algn="just"/>
            <a:r>
              <a:rPr lang="ja-JP" altLang="en-US" dirty="0">
                <a:solidFill>
                  <a:schemeClr val="tx1"/>
                </a:solidFill>
              </a:rPr>
              <a:t>　</a:t>
            </a:r>
            <a:r>
              <a:rPr lang="ja-JP" altLang="ja-JP" dirty="0">
                <a:solidFill>
                  <a:schemeClr val="tx1"/>
                </a:solidFill>
              </a:rPr>
              <a:t>現在の消費税率は、先ほど説明した通り、標準税率の</a:t>
            </a:r>
            <a:r>
              <a:rPr lang="en-US" altLang="ja-JP" dirty="0">
                <a:solidFill>
                  <a:schemeClr val="tx1"/>
                </a:solidFill>
              </a:rPr>
              <a:t>10</a:t>
            </a:r>
            <a:r>
              <a:rPr lang="ja-JP" altLang="ja-JP" dirty="0">
                <a:solidFill>
                  <a:schemeClr val="tx1"/>
                </a:solidFill>
              </a:rPr>
              <a:t>％と軽減税率８％の複数税率となっています。</a:t>
            </a:r>
            <a:endParaRPr lang="en-US" altLang="ja-JP" dirty="0">
              <a:solidFill>
                <a:schemeClr val="tx1"/>
              </a:solidFill>
            </a:endParaRPr>
          </a:p>
          <a:p>
            <a:pPr algn="just"/>
            <a:r>
              <a:rPr lang="ja-JP" altLang="en-US" dirty="0">
                <a:solidFill>
                  <a:schemeClr val="tx1"/>
                </a:solidFill>
              </a:rPr>
              <a:t>　</a:t>
            </a:r>
            <a:r>
              <a:rPr lang="ja-JP" altLang="ja-JP" dirty="0">
                <a:solidFill>
                  <a:schemeClr val="tx1"/>
                </a:solidFill>
              </a:rPr>
              <a:t>インボイス制度は、この複数税率下において適正な課税を確保する観点から令和５年</a:t>
            </a:r>
            <a:r>
              <a:rPr lang="en-US" altLang="ja-JP" dirty="0">
                <a:solidFill>
                  <a:schemeClr val="tx1"/>
                </a:solidFill>
              </a:rPr>
              <a:t>10</a:t>
            </a:r>
            <a:r>
              <a:rPr lang="ja-JP" altLang="ja-JP" dirty="0">
                <a:solidFill>
                  <a:schemeClr val="tx1"/>
                </a:solidFill>
              </a:rPr>
              <a:t>月１日に開始した、仕入税額控除の方式です。</a:t>
            </a:r>
          </a:p>
          <a:p>
            <a:pPr algn="just"/>
            <a:r>
              <a:rPr lang="ja-JP" altLang="en-US" dirty="0">
                <a:solidFill>
                  <a:schemeClr val="tx1"/>
                </a:solidFill>
              </a:rPr>
              <a:t>　</a:t>
            </a:r>
            <a:r>
              <a:rPr lang="ja-JP" altLang="ja-JP" dirty="0">
                <a:solidFill>
                  <a:schemeClr val="tx1"/>
                </a:solidFill>
              </a:rPr>
              <a:t>このインボイス制度によって、消費税等を正確に把握することができるようになるほか、売手は納税が必要な消費税額を受け取り、買手は納税額から控除される消費税額を支払うという対応関係が明確となり、消費税の転嫁がしやすくなる面もあると考えられます。</a:t>
            </a:r>
          </a:p>
          <a:p>
            <a:pPr algn="just"/>
            <a:r>
              <a:rPr lang="ja-JP" altLang="en-US" dirty="0">
                <a:solidFill>
                  <a:schemeClr val="tx1"/>
                </a:solidFill>
              </a:rPr>
              <a:t>　</a:t>
            </a:r>
            <a:r>
              <a:rPr lang="ja-JP" altLang="ja-JP" dirty="0">
                <a:solidFill>
                  <a:schemeClr val="tx1"/>
                </a:solidFill>
              </a:rPr>
              <a:t>このように、インボイス制度は、社会保障の充実・安定化のために活用されている消費税を、事業者の方に正確に納めていただくために必要な仕組みです。</a:t>
            </a:r>
          </a:p>
          <a:p>
            <a:pPr algn="just"/>
            <a:r>
              <a:rPr lang="ja-JP" altLang="en-US" dirty="0">
                <a:solidFill>
                  <a:schemeClr val="tx1"/>
                </a:solidFill>
              </a:rPr>
              <a:t>　</a:t>
            </a:r>
            <a:r>
              <a:rPr lang="ja-JP" altLang="ja-JP" dirty="0">
                <a:solidFill>
                  <a:schemeClr val="tx1"/>
                </a:solidFill>
              </a:rPr>
              <a:t>ここで「仕入税額控除」とは何かを説明するために、</a:t>
            </a:r>
            <a:r>
              <a:rPr lang="ja-JP" altLang="en-US" dirty="0">
                <a:solidFill>
                  <a:schemeClr val="tx1"/>
                </a:solidFill>
              </a:rPr>
              <a:t>２ペ</a:t>
            </a:r>
            <a:r>
              <a:rPr lang="ja-JP" altLang="ja-JP" dirty="0">
                <a:solidFill>
                  <a:schemeClr val="tx1"/>
                </a:solidFill>
              </a:rPr>
              <a:t>ージ</a:t>
            </a:r>
            <a:r>
              <a:rPr lang="ja-JP" altLang="en-US" dirty="0">
                <a:solidFill>
                  <a:schemeClr val="tx1"/>
                </a:solidFill>
              </a:rPr>
              <a:t>前</a:t>
            </a:r>
            <a:r>
              <a:rPr lang="ja-JP" altLang="ja-JP" dirty="0">
                <a:solidFill>
                  <a:schemeClr val="tx1"/>
                </a:solidFill>
              </a:rPr>
              <a:t>でも少し触れましたが、消費税の基本的な仕組みについて改めて確認します。</a:t>
            </a:r>
          </a:p>
          <a:p>
            <a:pPr algn="just"/>
            <a:r>
              <a:rPr lang="ja-JP" altLang="en-US" dirty="0">
                <a:solidFill>
                  <a:schemeClr val="tx1"/>
                </a:solidFill>
              </a:rPr>
              <a:t>　</a:t>
            </a:r>
            <a:r>
              <a:rPr lang="ja-JP" altLang="ja-JP" dirty="0">
                <a:solidFill>
                  <a:schemeClr val="tx1"/>
                </a:solidFill>
              </a:rPr>
              <a:t>消費税の納付税額は、商品の販売やサービスの提供といった、課税売上げに係る消費税額（売上税額）から、商品の仕入れや事務所の家賃、支払手数料といった課税仕入れに係る消費税額（仕入税額）を差し引いて計算します。</a:t>
            </a:r>
            <a:endParaRPr lang="en-US" altLang="ja-JP" dirty="0">
              <a:solidFill>
                <a:schemeClr val="tx1"/>
              </a:solidFill>
            </a:endParaRPr>
          </a:p>
          <a:p>
            <a:pPr algn="just"/>
            <a:r>
              <a:rPr lang="ja-JP" altLang="en-US" dirty="0">
                <a:solidFill>
                  <a:schemeClr val="tx1"/>
                </a:solidFill>
              </a:rPr>
              <a:t>　</a:t>
            </a:r>
            <a:r>
              <a:rPr lang="ja-JP" altLang="ja-JP" dirty="0">
                <a:solidFill>
                  <a:schemeClr val="tx1"/>
                </a:solidFill>
              </a:rPr>
              <a:t>前のページで用いた数値を例に、卸売業者における消費税額の計算方法を説明すると、売上税額</a:t>
            </a:r>
            <a:r>
              <a:rPr lang="en-US" altLang="ja-JP" dirty="0">
                <a:solidFill>
                  <a:schemeClr val="tx1"/>
                </a:solidFill>
              </a:rPr>
              <a:t>7,000</a:t>
            </a:r>
            <a:r>
              <a:rPr lang="ja-JP" altLang="ja-JP" dirty="0">
                <a:solidFill>
                  <a:schemeClr val="tx1"/>
                </a:solidFill>
              </a:rPr>
              <a:t>円から仕入税額</a:t>
            </a:r>
            <a:r>
              <a:rPr lang="en-US" altLang="ja-JP" dirty="0">
                <a:solidFill>
                  <a:schemeClr val="tx1"/>
                </a:solidFill>
              </a:rPr>
              <a:t>5,000</a:t>
            </a:r>
            <a:r>
              <a:rPr lang="ja-JP" altLang="ja-JP" dirty="0">
                <a:solidFill>
                  <a:schemeClr val="tx1"/>
                </a:solidFill>
              </a:rPr>
              <a:t>円を差し引いた</a:t>
            </a:r>
            <a:r>
              <a:rPr lang="en-US" altLang="ja-JP" dirty="0">
                <a:solidFill>
                  <a:schemeClr val="tx1"/>
                </a:solidFill>
              </a:rPr>
              <a:t>2,000</a:t>
            </a:r>
            <a:r>
              <a:rPr lang="ja-JP" altLang="ja-JP" dirty="0">
                <a:solidFill>
                  <a:schemeClr val="tx1"/>
                </a:solidFill>
              </a:rPr>
              <a:t>円が納付税額となり、この</a:t>
            </a:r>
            <a:r>
              <a:rPr lang="ja-JP" altLang="ja-JP" b="0" dirty="0">
                <a:solidFill>
                  <a:schemeClr val="tx1"/>
                </a:solidFill>
              </a:rPr>
              <a:t>仕入税額</a:t>
            </a:r>
            <a:r>
              <a:rPr lang="en-US" altLang="ja-JP" b="0" dirty="0">
                <a:solidFill>
                  <a:schemeClr val="tx1"/>
                </a:solidFill>
              </a:rPr>
              <a:t>5,000</a:t>
            </a:r>
            <a:r>
              <a:rPr lang="ja-JP" altLang="ja-JP" b="0" dirty="0">
                <a:solidFill>
                  <a:schemeClr val="tx1"/>
                </a:solidFill>
              </a:rPr>
              <a:t>円を差し引くことを「仕入税額控除」といいます。</a:t>
            </a:r>
          </a:p>
          <a:p>
            <a:pPr algn="just"/>
            <a:r>
              <a:rPr lang="ja-JP" altLang="ja-JP" b="0" dirty="0">
                <a:solidFill>
                  <a:schemeClr val="tx1"/>
                </a:solidFill>
              </a:rPr>
              <a:t>　この仕入税額控除の適用を受けるためには、</a:t>
            </a:r>
            <a:r>
              <a:rPr lang="ja-JP" altLang="ja-JP" b="0" strike="noStrike" baseline="0" dirty="0">
                <a:solidFill>
                  <a:schemeClr val="tx1"/>
                </a:solidFill>
              </a:rPr>
              <a:t>一定の要件を満たす必要があります。</a:t>
            </a:r>
            <a:endParaRPr lang="en-US" altLang="ja-JP" b="0" strike="noStrike" baseline="0" dirty="0">
              <a:solidFill>
                <a:schemeClr val="tx1"/>
              </a:solidFill>
            </a:endParaRPr>
          </a:p>
          <a:p>
            <a:pPr algn="just"/>
            <a:r>
              <a:rPr lang="ja-JP" altLang="en-US" b="0" strike="noStrike" baseline="0" dirty="0">
                <a:solidFill>
                  <a:schemeClr val="tx1"/>
                </a:solidFill>
              </a:rPr>
              <a:t>　</a:t>
            </a:r>
            <a:r>
              <a:rPr lang="ja-JP" altLang="ja-JP" b="0" strike="noStrike" baseline="0" dirty="0">
                <a:solidFill>
                  <a:schemeClr val="tx1"/>
                </a:solidFill>
              </a:rPr>
              <a:t>具体的には</a:t>
            </a:r>
            <a:r>
              <a:rPr lang="ja-JP" altLang="ja-JP" b="0" dirty="0">
                <a:solidFill>
                  <a:schemeClr val="tx1"/>
                </a:solidFill>
              </a:rPr>
              <a:t>資料の下の方に記載しているとおり、一定の事項が記載された帳簿と、インボイスの保存が仕入税額控除の要件となります。</a:t>
            </a:r>
            <a:endParaRPr lang="ja-JP" altLang="ja-JP" b="0" u="sng" strike="dblStrike" baseline="0" dirty="0">
              <a:solidFill>
                <a:srgbClr val="FF0000"/>
              </a:solidFill>
            </a:endParaRPr>
          </a:p>
          <a:p>
            <a:pPr algn="just"/>
            <a:r>
              <a:rPr lang="ja-JP" altLang="ja-JP" dirty="0">
                <a:solidFill>
                  <a:schemeClr val="tx1"/>
                </a:solidFill>
              </a:rPr>
              <a:t>　</a:t>
            </a:r>
          </a:p>
          <a:p>
            <a:pPr algn="just"/>
            <a:r>
              <a:rPr lang="ja-JP" altLang="ja-JP" dirty="0">
                <a:solidFill>
                  <a:schemeClr val="tx1"/>
                </a:solidFill>
              </a:rPr>
              <a:t>　また、国税庁のホームページに「インボイス制度特設サイト」を設けております。</a:t>
            </a:r>
            <a:endParaRPr lang="en-US" altLang="ja-JP" dirty="0">
              <a:solidFill>
                <a:schemeClr val="tx1"/>
              </a:solidFill>
            </a:endParaRPr>
          </a:p>
          <a:p>
            <a:pPr algn="just"/>
            <a:r>
              <a:rPr lang="ja-JP" altLang="en-US" dirty="0">
                <a:solidFill>
                  <a:schemeClr val="tx1"/>
                </a:solidFill>
              </a:rPr>
              <a:t>　</a:t>
            </a:r>
            <a:r>
              <a:rPr lang="ja-JP" altLang="ja-JP" dirty="0">
                <a:solidFill>
                  <a:schemeClr val="tx1"/>
                </a:solidFill>
              </a:rPr>
              <a:t>特設サイトでは、</a:t>
            </a:r>
            <a:r>
              <a:rPr lang="ja-JP" altLang="en-US" dirty="0">
                <a:solidFill>
                  <a:schemeClr val="tx1"/>
                </a:solidFill>
              </a:rPr>
              <a:t>①インボイス制度の概要を紹介しているほか、</a:t>
            </a:r>
            <a:r>
              <a:rPr lang="ja-JP" altLang="ja-JP" dirty="0">
                <a:solidFill>
                  <a:schemeClr val="tx1"/>
                </a:solidFill>
              </a:rPr>
              <a:t>②インボイス制度について解説した動画（国税庁動画チャンネル）、③インボイス制度に関する取扱通達やＱ＆Ａなどを掲載しています。</a:t>
            </a:r>
            <a:endParaRPr lang="en-US" altLang="ja-JP" dirty="0">
              <a:solidFill>
                <a:schemeClr val="tx1"/>
              </a:solidFill>
            </a:endParaRPr>
          </a:p>
          <a:p>
            <a:pPr algn="just"/>
            <a:r>
              <a:rPr lang="ja-JP" altLang="en-US" dirty="0">
                <a:solidFill>
                  <a:schemeClr val="tx1"/>
                </a:solidFill>
              </a:rPr>
              <a:t>　</a:t>
            </a:r>
            <a:r>
              <a:rPr lang="ja-JP" altLang="ja-JP" dirty="0">
                <a:solidFill>
                  <a:schemeClr val="tx1"/>
                </a:solidFill>
              </a:rPr>
              <a:t>必要に応じてご参照ください。</a:t>
            </a:r>
          </a:p>
        </p:txBody>
      </p:sp>
      <p:sp>
        <p:nvSpPr>
          <p:cNvPr id="6" name="スライド番号プレースホルダ 3">
            <a:extLst>
              <a:ext uri="{FF2B5EF4-FFF2-40B4-BE49-F238E27FC236}">
                <a16:creationId xmlns:a16="http://schemas.microsoft.com/office/drawing/2014/main" id="{78F67080-2066-449A-B7C0-B59799E7F4F3}"/>
              </a:ext>
            </a:extLst>
          </p:cNvPr>
          <p:cNvSpPr txBox="1">
            <a:spLocks noGrp="1"/>
          </p:cNvSpPr>
          <p:nvPr/>
        </p:nvSpPr>
        <p:spPr bwMode="auto">
          <a:xfrm>
            <a:off x="3835926" y="9408378"/>
            <a:ext cx="2933558" cy="49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60" tIns="46284" rIns="92560" bIns="46284"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r>
              <a:rPr lang="en-US" altLang="ja-JP" dirty="0">
                <a:ea typeface="HG丸ｺﾞｼｯｸM-PRO" panose="020F0600000000000000" pitchFamily="50" charset="-128"/>
              </a:rPr>
              <a:t>16</a:t>
            </a:r>
          </a:p>
        </p:txBody>
      </p:sp>
      <p:sp>
        <p:nvSpPr>
          <p:cNvPr id="3" name="スライド イメージ プレースホルダー 2">
            <a:extLst>
              <a:ext uri="{FF2B5EF4-FFF2-40B4-BE49-F238E27FC236}">
                <a16:creationId xmlns:a16="http://schemas.microsoft.com/office/drawing/2014/main" id="{A7E2D1B8-BA15-6A28-7EC2-CEF9F63BBC73}"/>
              </a:ext>
            </a:extLst>
          </p:cNvPr>
          <p:cNvSpPr>
            <a:spLocks noGrp="1" noRot="1" noChangeAspect="1"/>
          </p:cNvSpPr>
          <p:nvPr>
            <p:ph type="sldImg"/>
          </p:nvPr>
        </p:nvSpPr>
        <p:spPr/>
      </p:sp>
    </p:spTree>
    <p:extLst>
      <p:ext uri="{BB962C8B-B14F-4D97-AF65-F5344CB8AC3E}">
        <p14:creationId xmlns:p14="http://schemas.microsoft.com/office/powerpoint/2010/main" val="14401817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スライド番号プレースホルダ 3"/>
          <p:cNvSpPr txBox="1">
            <a:spLocks noGrp="1"/>
          </p:cNvSpPr>
          <p:nvPr/>
        </p:nvSpPr>
        <p:spPr bwMode="auto">
          <a:xfrm>
            <a:off x="3836143" y="9408900"/>
            <a:ext cx="2932954" cy="49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00" tIns="47499" rIns="95000" bIns="4749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BADC1317-7427-4A78-B487-931EE21CBDA2}" type="slidenum">
              <a:rPr lang="en-US" altLang="ja-JP">
                <a:ea typeface="HG丸ｺﾞｼｯｸM-PRO" panose="020F0600000000000000" pitchFamily="50" charset="-128"/>
              </a:rPr>
              <a:pPr algn="r" eaLnBrk="1" hangingPunct="1">
                <a:spcBef>
                  <a:spcPct val="0"/>
                </a:spcBef>
              </a:pPr>
              <a:t>17</a:t>
            </a:fld>
            <a:endParaRPr lang="en-US" altLang="ja-JP" dirty="0">
              <a:ea typeface="HG丸ｺﾞｼｯｸM-PRO" panose="020F0600000000000000" pitchFamily="50" charset="-128"/>
            </a:endParaRPr>
          </a:p>
        </p:txBody>
      </p:sp>
      <p:sp>
        <p:nvSpPr>
          <p:cNvPr id="3" name="ノート プレースホルダー 2">
            <a:extLst>
              <a:ext uri="{FF2B5EF4-FFF2-40B4-BE49-F238E27FC236}">
                <a16:creationId xmlns:a16="http://schemas.microsoft.com/office/drawing/2014/main" id="{E4F1E230-007A-4EAE-B0D0-DEFD95FC0B04}"/>
              </a:ext>
            </a:extLst>
          </p:cNvPr>
          <p:cNvSpPr>
            <a:spLocks noGrp="1"/>
          </p:cNvSpPr>
          <p:nvPr>
            <p:ph type="body" idx="1"/>
          </p:nvPr>
        </p:nvSpPr>
        <p:spPr/>
        <p:txBody>
          <a:bodyPr/>
          <a:lstStyle/>
          <a:p>
            <a:r>
              <a:rPr lang="ja-JP" altLang="en-US" dirty="0"/>
              <a:t>国税庁の使命について、ご覧のような項目をご説明いたします。</a:t>
            </a:r>
          </a:p>
        </p:txBody>
      </p:sp>
      <p:sp>
        <p:nvSpPr>
          <p:cNvPr id="5" name="スライド イメージ プレースホルダー 4">
            <a:extLst>
              <a:ext uri="{FF2B5EF4-FFF2-40B4-BE49-F238E27FC236}">
                <a16:creationId xmlns:a16="http://schemas.microsoft.com/office/drawing/2014/main" id="{FE86E60F-9569-685D-AD74-47E21DD585AD}"/>
              </a:ext>
            </a:extLst>
          </p:cNvPr>
          <p:cNvSpPr>
            <a:spLocks noGrp="1" noRot="1" noChangeAspect="1"/>
          </p:cNvSpPr>
          <p:nvPr>
            <p:ph type="sldImg"/>
          </p:nvPr>
        </p:nvSpPr>
        <p:spPr/>
      </p:sp>
    </p:spTree>
    <p:extLst>
      <p:ext uri="{BB962C8B-B14F-4D97-AF65-F5344CB8AC3E}">
        <p14:creationId xmlns:p14="http://schemas.microsoft.com/office/powerpoint/2010/main" val="936899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b="1" dirty="0"/>
              <a:t>国税庁の組織理念</a:t>
            </a:r>
            <a:endParaRPr lang="en-US" altLang="ja-JP" b="1" dirty="0"/>
          </a:p>
          <a:p>
            <a:endParaRPr lang="en-US" altLang="ja-JP" dirty="0"/>
          </a:p>
          <a:p>
            <a:r>
              <a:rPr lang="ja-JP" altLang="en-US" dirty="0"/>
              <a:t>　我が国の税金は、納税者の一人一人が、自ら税務署へ所得などの申告を行うことにより税額が確定し、この確定した税額を納税者が自ら納付する申告納税制度を採用しています。</a:t>
            </a:r>
            <a:endParaRPr lang="en-US" altLang="ja-JP" dirty="0"/>
          </a:p>
          <a:p>
            <a:r>
              <a:rPr lang="ja-JP" altLang="en-US" dirty="0"/>
              <a:t>　この申告納税制度が適正に機能するためには、第一に納税者が高い納税意識を持ち、憲法・法律に定められた納税義務を自発的かつ適正に履行することが必要です。</a:t>
            </a:r>
          </a:p>
          <a:p>
            <a:r>
              <a:rPr lang="ja-JP" altLang="en-US" dirty="0"/>
              <a:t>　そのため、国税庁の「使命」は、「納税者の自発的な納税義務の履行を適正かつ円滑に実現する。」とされています。</a:t>
            </a:r>
          </a:p>
          <a:p>
            <a:r>
              <a:rPr lang="ja-JP" altLang="en-US" dirty="0"/>
              <a:t>　国税庁がその「使命」を果たすため、遂行すべき「任務」は、「内国税の適正かつ公平な賦課及び徴収の実現」、「酒類業の健全な発達」及び「税理士業務の適正な運営の確保」を図ることとされています。</a:t>
            </a:r>
          </a:p>
          <a:p>
            <a:r>
              <a:rPr lang="ja-JP" altLang="en-US" dirty="0"/>
              <a:t>　国税庁がその「使命」や「任務」を果たすため、どのような組織を目指して組織運営を行っていくべきかを示す「組織として目指す姿」や、個々の職員が日々の職務を行うに当たって重視すべき規範・価値観を示す「行動規範」を取りまとめ、「国税庁の組織理念」として職員に示すとともに、公表しています。</a:t>
            </a:r>
          </a:p>
          <a:p>
            <a:r>
              <a:rPr lang="ja-JP" altLang="en-US" dirty="0"/>
              <a:t>　平成</a:t>
            </a:r>
            <a:r>
              <a:rPr lang="en-US" altLang="ja-JP" dirty="0"/>
              <a:t>13</a:t>
            </a:r>
            <a:r>
              <a:rPr lang="ja-JP" altLang="en-US" dirty="0"/>
              <a:t>年に「国税庁の組織理念（国税庁の使命）」が制定されてから約</a:t>
            </a:r>
            <a:r>
              <a:rPr lang="en-US" altLang="ja-JP" dirty="0"/>
              <a:t>20</a:t>
            </a:r>
            <a:r>
              <a:rPr lang="ja-JP" altLang="en-US" dirty="0"/>
              <a:t>年が経過し、この間、国税組織を取り巻く環境は大きく変化しました。</a:t>
            </a:r>
            <a:endParaRPr lang="en-US" altLang="ja-JP" dirty="0"/>
          </a:p>
          <a:p>
            <a:r>
              <a:rPr lang="ja-JP" altLang="en-US" dirty="0"/>
              <a:t>　国税庁では、こうした変化を踏まえ、令和３年４月に新たな「国税庁の組織理念」を制定しました。</a:t>
            </a:r>
            <a:endParaRPr lang="en-US" altLang="ja-JP" dirty="0"/>
          </a:p>
          <a:p>
            <a:r>
              <a:rPr lang="ja-JP" altLang="en-US" dirty="0"/>
              <a:t>　国税職員が力を合わせ、国税庁の使命・任務を果たすため、「使命感を胸に挑戦する　税のプロフェッショナル」として日々の職務を遂行し、新しい組織理念を実践してまいります。</a:t>
            </a:r>
          </a:p>
          <a:p>
            <a:endParaRPr lang="ja-JP" altLang="en-US" dirty="0"/>
          </a:p>
        </p:txBody>
      </p:sp>
      <p:sp>
        <p:nvSpPr>
          <p:cNvPr id="10" name="スライド イメージ プレースホルダー 9">
            <a:extLst>
              <a:ext uri="{FF2B5EF4-FFF2-40B4-BE49-F238E27FC236}">
                <a16:creationId xmlns:a16="http://schemas.microsoft.com/office/drawing/2014/main" id="{D9D81545-4979-FA45-A470-41BC83066912}"/>
              </a:ext>
            </a:extLst>
          </p:cNvPr>
          <p:cNvSpPr>
            <a:spLocks noGrp="1" noRot="1" noChangeAspect="1"/>
          </p:cNvSpPr>
          <p:nvPr>
            <p:ph type="sldImg"/>
          </p:nvPr>
        </p:nvSpPr>
        <p:spPr/>
      </p:sp>
      <p:sp>
        <p:nvSpPr>
          <p:cNvPr id="6" name="スライド番号プレースホルダ 3">
            <a:extLst>
              <a:ext uri="{FF2B5EF4-FFF2-40B4-BE49-F238E27FC236}">
                <a16:creationId xmlns:a16="http://schemas.microsoft.com/office/drawing/2014/main" id="{3EC4606F-5EAA-424B-BAD3-68033CFABC02}"/>
              </a:ext>
            </a:extLst>
          </p:cNvPr>
          <p:cNvSpPr txBox="1">
            <a:spLocks noGrp="1"/>
          </p:cNvSpPr>
          <p:nvPr/>
        </p:nvSpPr>
        <p:spPr bwMode="auto">
          <a:xfrm>
            <a:off x="3836143" y="9408900"/>
            <a:ext cx="2932954" cy="49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00" tIns="47499" rIns="95000" bIns="4749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BADC1317-7427-4A78-B487-931EE21CBDA2}" type="slidenum">
              <a:rPr lang="en-US" altLang="ja-JP">
                <a:ea typeface="HG丸ｺﾞｼｯｸM-PRO" panose="020F0600000000000000" pitchFamily="50" charset="-128"/>
              </a:rPr>
              <a:pPr algn="r" eaLnBrk="1" hangingPunct="1">
                <a:spcBef>
                  <a:spcPct val="0"/>
                </a:spcBef>
              </a:pPr>
              <a:t>18</a:t>
            </a:fld>
            <a:endParaRPr lang="en-US" altLang="ja-JP" dirty="0">
              <a:ea typeface="HG丸ｺﾞｼｯｸM-PRO" panose="020F0600000000000000" pitchFamily="50" charset="-128"/>
            </a:endParaRPr>
          </a:p>
        </p:txBody>
      </p:sp>
    </p:spTree>
    <p:extLst>
      <p:ext uri="{BB962C8B-B14F-4D97-AF65-F5344CB8AC3E}">
        <p14:creationId xmlns:p14="http://schemas.microsoft.com/office/powerpoint/2010/main" val="4140485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ノート プレースホルダー 9">
            <a:extLst>
              <a:ext uri="{FF2B5EF4-FFF2-40B4-BE49-F238E27FC236}">
                <a16:creationId xmlns:a16="http://schemas.microsoft.com/office/drawing/2014/main" id="{1E95C7B2-7BF7-43F7-AB22-4BB0460C3A72}"/>
              </a:ext>
            </a:extLst>
          </p:cNvPr>
          <p:cNvSpPr>
            <a:spLocks noGrp="1"/>
          </p:cNvSpPr>
          <p:nvPr>
            <p:ph type="body" idx="1"/>
          </p:nvPr>
        </p:nvSpPr>
        <p:spPr/>
        <p:txBody>
          <a:bodyPr/>
          <a:lstStyle/>
          <a:p>
            <a:r>
              <a:rPr lang="ja-JP" altLang="en-US" b="1" dirty="0"/>
              <a:t>はじめに</a:t>
            </a:r>
            <a:endParaRPr lang="en-US" altLang="ja-JP" b="1" dirty="0"/>
          </a:p>
          <a:p>
            <a:endParaRPr lang="en-US" altLang="ja-JP" dirty="0"/>
          </a:p>
          <a:p>
            <a:pPr algn="just">
              <a:lnSpc>
                <a:spcPts val="956"/>
              </a:lnSpc>
              <a:spcBef>
                <a:spcPts val="349"/>
              </a:spcBef>
            </a:pPr>
            <a:r>
              <a:rPr lang="ja-JP" altLang="en-US" dirty="0">
                <a:cs typeface="メイリオ" panose="020B0604030504040204" pitchFamily="50" charset="-128"/>
              </a:rPr>
              <a:t>　はじめに、国税庁で実施している「税を考える週間」についてご説明します。</a:t>
            </a:r>
            <a:endParaRPr lang="en-US" altLang="ja-JP" dirty="0">
              <a:cs typeface="メイリオ" panose="020B0604030504040204" pitchFamily="50" charset="-128"/>
            </a:endParaRPr>
          </a:p>
          <a:p>
            <a:pPr algn="just">
              <a:lnSpc>
                <a:spcPts val="956"/>
              </a:lnSpc>
              <a:spcBef>
                <a:spcPts val="349"/>
              </a:spcBef>
            </a:pPr>
            <a:endParaRPr lang="en-US" altLang="ja-JP" dirty="0">
              <a:cs typeface="メイリオ" panose="020B0604030504040204" pitchFamily="50" charset="-128"/>
            </a:endParaRPr>
          </a:p>
          <a:p>
            <a:pPr algn="just">
              <a:lnSpc>
                <a:spcPts val="1053"/>
              </a:lnSpc>
              <a:spcBef>
                <a:spcPts val="349"/>
              </a:spcBef>
            </a:pPr>
            <a:r>
              <a:rPr lang="ja-JP" altLang="en-US" dirty="0">
                <a:cs typeface="メイリオ" panose="020B0604030504040204" pitchFamily="50" charset="-128"/>
              </a:rPr>
              <a:t>　国税庁では、国民の皆様に自発的かつ適正に納税義務を履行していただくために、日頃から租税の意義や役割、税務行政に対する知識や理解を深めていただくなどの納税意識の向上に向けた施策を行っています。</a:t>
            </a:r>
          </a:p>
          <a:p>
            <a:pPr algn="just">
              <a:lnSpc>
                <a:spcPts val="1053"/>
              </a:lnSpc>
              <a:spcBef>
                <a:spcPts val="349"/>
              </a:spcBef>
            </a:pPr>
            <a:r>
              <a:rPr lang="ja-JP" altLang="en-US" dirty="0">
                <a:cs typeface="メイリオ" panose="020B0604030504040204" pitchFamily="50" charset="-128"/>
              </a:rPr>
              <a:t>　特に、毎年</a:t>
            </a:r>
            <a:r>
              <a:rPr lang="en-US" altLang="ja-JP" dirty="0">
                <a:cs typeface="メイリオ" panose="020B0604030504040204" pitchFamily="50" charset="-128"/>
              </a:rPr>
              <a:t>11</a:t>
            </a:r>
            <a:r>
              <a:rPr lang="ja-JP" altLang="en-US" dirty="0">
                <a:cs typeface="メイリオ" panose="020B0604030504040204" pitchFamily="50" charset="-128"/>
              </a:rPr>
              <a:t>月</a:t>
            </a:r>
            <a:r>
              <a:rPr lang="en-US" altLang="ja-JP" dirty="0">
                <a:cs typeface="メイリオ" panose="020B0604030504040204" pitchFamily="50" charset="-128"/>
              </a:rPr>
              <a:t>11</a:t>
            </a:r>
            <a:r>
              <a:rPr lang="ja-JP" altLang="en-US" dirty="0">
                <a:cs typeface="メイリオ" panose="020B0604030504040204" pitchFamily="50" charset="-128"/>
              </a:rPr>
              <a:t>日から</a:t>
            </a:r>
            <a:r>
              <a:rPr lang="en-US" altLang="ja-JP" dirty="0">
                <a:cs typeface="メイリオ" panose="020B0604030504040204" pitchFamily="50" charset="-128"/>
              </a:rPr>
              <a:t>11</a:t>
            </a:r>
            <a:r>
              <a:rPr lang="ja-JP" altLang="en-US" dirty="0">
                <a:cs typeface="メイリオ" panose="020B0604030504040204" pitchFamily="50" charset="-128"/>
              </a:rPr>
              <a:t>月</a:t>
            </a:r>
            <a:r>
              <a:rPr lang="en-US" altLang="ja-JP" dirty="0">
                <a:cs typeface="メイリオ" panose="020B0604030504040204" pitchFamily="50" charset="-128"/>
              </a:rPr>
              <a:t>17</a:t>
            </a:r>
            <a:r>
              <a:rPr lang="ja-JP" altLang="en-US" dirty="0">
                <a:cs typeface="メイリオ" panose="020B0604030504040204" pitchFamily="50" charset="-128"/>
              </a:rPr>
              <a:t>日までの一週間を「税を考える週間」とし、この期間を中心に様々な広報活動を行うとともに、税務行政に対するご意見やご要望をお寄せいただく機会としております。</a:t>
            </a:r>
          </a:p>
          <a:p>
            <a:pPr algn="just">
              <a:lnSpc>
                <a:spcPts val="1053"/>
              </a:lnSpc>
              <a:spcBef>
                <a:spcPts val="349"/>
              </a:spcBef>
            </a:pPr>
            <a:r>
              <a:rPr lang="ja-JP" altLang="en-US" dirty="0">
                <a:cs typeface="メイリオ" panose="020B0604030504040204" pitchFamily="50" charset="-128"/>
              </a:rPr>
              <a:t>　今年の「税を考える週間」では、「これからの社会に向かって」をテーマといたしまして、国民の皆様に適正・公平な課税及び徴収の実現に向けた国税庁の取組をご紹介することとしております。</a:t>
            </a:r>
            <a:endParaRPr lang="en-US" altLang="ja-JP" dirty="0">
              <a:cs typeface="メイリオ" panose="020B0604030504040204" pitchFamily="50" charset="-128"/>
            </a:endParaRPr>
          </a:p>
          <a:p>
            <a:pPr algn="just">
              <a:lnSpc>
                <a:spcPts val="1053"/>
              </a:lnSpc>
              <a:spcBef>
                <a:spcPts val="349"/>
              </a:spcBef>
            </a:pPr>
            <a:endParaRPr lang="ja-JP" altLang="en-US" dirty="0">
              <a:cs typeface="メイリオ" panose="020B0604030504040204" pitchFamily="50" charset="-128"/>
            </a:endParaRPr>
          </a:p>
          <a:p>
            <a:pPr algn="just">
              <a:lnSpc>
                <a:spcPts val="1053"/>
              </a:lnSpc>
              <a:spcBef>
                <a:spcPts val="349"/>
              </a:spcBef>
            </a:pPr>
            <a:r>
              <a:rPr lang="ja-JP" altLang="en-US" dirty="0">
                <a:cs typeface="メイリオ" panose="020B0604030504040204" pitchFamily="50" charset="-128"/>
              </a:rPr>
              <a:t>　この「税を考える週間」の歴史を申し上げますと、昭和</a:t>
            </a:r>
            <a:r>
              <a:rPr lang="en-US" altLang="ja-JP" dirty="0">
                <a:cs typeface="メイリオ" panose="020B0604030504040204" pitchFamily="50" charset="-128"/>
              </a:rPr>
              <a:t>29</a:t>
            </a:r>
            <a:r>
              <a:rPr lang="ja-JP" altLang="en-US" dirty="0">
                <a:cs typeface="メイリオ" panose="020B0604030504040204" pitchFamily="50" charset="-128"/>
              </a:rPr>
              <a:t>年に、納税者の皆様の声を税務行政に反映させるため、「納税者の声を聞く月間」を設けたことから始まります。</a:t>
            </a:r>
            <a:endParaRPr lang="en-US" altLang="ja-JP" dirty="0">
              <a:cs typeface="メイリオ" panose="020B0604030504040204" pitchFamily="50" charset="-128"/>
            </a:endParaRPr>
          </a:p>
          <a:p>
            <a:pPr algn="just">
              <a:lnSpc>
                <a:spcPts val="1053"/>
              </a:lnSpc>
              <a:spcBef>
                <a:spcPts val="349"/>
              </a:spcBef>
            </a:pPr>
            <a:r>
              <a:rPr lang="ja-JP" altLang="en-US" dirty="0">
                <a:cs typeface="メイリオ" panose="020B0604030504040204" pitchFamily="50" charset="-128"/>
              </a:rPr>
              <a:t>　そして、昭和</a:t>
            </a:r>
            <a:r>
              <a:rPr lang="en-US" altLang="ja-JP" dirty="0">
                <a:cs typeface="メイリオ" panose="020B0604030504040204" pitchFamily="50" charset="-128"/>
              </a:rPr>
              <a:t>31</a:t>
            </a:r>
            <a:r>
              <a:rPr lang="ja-JP" altLang="en-US" dirty="0">
                <a:cs typeface="メイリオ" panose="020B0604030504040204" pitchFamily="50" charset="-128"/>
              </a:rPr>
              <a:t>年からは、苦情相談を重点項目として期間を「月間」から「旬間」に改め、税務行政に対する納税者の皆様の意見や要望を積極的に聴き、各種の行事を通じて納税者の皆様との信頼を深め、納税者の皆様にとって近づきやすい税務署というイメージを作り、納税意識の向上を図ることを目的に実施しておりました。</a:t>
            </a:r>
            <a:endParaRPr lang="en-US" altLang="ja-JP" dirty="0">
              <a:cs typeface="メイリオ" panose="020B0604030504040204" pitchFamily="50" charset="-128"/>
            </a:endParaRPr>
          </a:p>
          <a:p>
            <a:pPr algn="just">
              <a:lnSpc>
                <a:spcPts val="1053"/>
              </a:lnSpc>
              <a:spcBef>
                <a:spcPts val="349"/>
              </a:spcBef>
            </a:pPr>
            <a:r>
              <a:rPr lang="ja-JP" altLang="en-US" dirty="0">
                <a:cs typeface="メイリオ" panose="020B0604030504040204" pitchFamily="50" charset="-128"/>
              </a:rPr>
              <a:t>　また、昭和</a:t>
            </a:r>
            <a:r>
              <a:rPr lang="en-US" altLang="ja-JP" dirty="0">
                <a:cs typeface="メイリオ" panose="020B0604030504040204" pitchFamily="50" charset="-128"/>
              </a:rPr>
              <a:t>49</a:t>
            </a:r>
            <a:r>
              <a:rPr lang="ja-JP" altLang="en-US" dirty="0">
                <a:cs typeface="メイリオ" panose="020B0604030504040204" pitchFamily="50" charset="-128"/>
              </a:rPr>
              <a:t>年には、「旬間」の全般的な見直しを行い、毎年同じ時期に行うこととして「税を知る週間」に改称しました。</a:t>
            </a:r>
            <a:endParaRPr lang="en-US" altLang="ja-JP" dirty="0">
              <a:cs typeface="メイリオ" panose="020B0604030504040204" pitchFamily="50" charset="-128"/>
            </a:endParaRPr>
          </a:p>
          <a:p>
            <a:pPr algn="just">
              <a:lnSpc>
                <a:spcPts val="1053"/>
              </a:lnSpc>
              <a:spcBef>
                <a:spcPts val="349"/>
              </a:spcBef>
            </a:pPr>
            <a:r>
              <a:rPr lang="ja-JP" altLang="en-US" dirty="0">
                <a:cs typeface="メイリオ" panose="020B0604030504040204" pitchFamily="50" charset="-128"/>
              </a:rPr>
              <a:t>　「週間」の実施に当たっては、税を社会全体の役割の中で捉える見地から、納税者の皆様だけでなく国民各層が、税のよき理解者、協力者であるべきことを改めて認識し、広報広聴の対象とするとともに、各種の施策を通じて、声を聞くという受身の姿勢だけでなく、積極的に税の重要性、執行の公平性等を広報することを目的に実施しました。</a:t>
            </a:r>
            <a:endParaRPr lang="en-US" altLang="ja-JP" dirty="0">
              <a:cs typeface="メイリオ" panose="020B0604030504040204" pitchFamily="50" charset="-128"/>
            </a:endParaRPr>
          </a:p>
          <a:p>
            <a:pPr algn="just">
              <a:lnSpc>
                <a:spcPts val="1053"/>
              </a:lnSpc>
              <a:spcBef>
                <a:spcPts val="349"/>
              </a:spcBef>
            </a:pPr>
            <a:r>
              <a:rPr lang="ja-JP" altLang="en-US" dirty="0">
                <a:cs typeface="メイリオ" panose="020B0604030504040204" pitchFamily="50" charset="-128"/>
              </a:rPr>
              <a:t>　そして、平成</a:t>
            </a:r>
            <a:r>
              <a:rPr lang="en-US" altLang="ja-JP" dirty="0">
                <a:cs typeface="メイリオ" panose="020B0604030504040204" pitchFamily="50" charset="-128"/>
              </a:rPr>
              <a:t>16</a:t>
            </a:r>
            <a:r>
              <a:rPr lang="ja-JP" altLang="en-US" dirty="0">
                <a:cs typeface="メイリオ" panose="020B0604030504040204" pitchFamily="50" charset="-128"/>
              </a:rPr>
              <a:t>年からは、国民一人一人が、我が国をどのようにして支えていくのか、公的サービスと負担をどのように選択するのかを含めて、税の在り方、国の有り様を真剣に考えていただく時期に来ているという観点から、単に税を知るだけでなく、能動的に税の仕組みや目的を考えてもらい、国の基本となる税に対する理解を深めていただくことを明確にするため「税を考える週間」に改称しております。</a:t>
            </a:r>
            <a:endParaRPr lang="en-US" altLang="ja-JP" dirty="0">
              <a:cs typeface="メイリオ" panose="020B0604030504040204" pitchFamily="50" charset="-128"/>
            </a:endParaRPr>
          </a:p>
          <a:p>
            <a:pPr algn="just">
              <a:lnSpc>
                <a:spcPts val="1053"/>
              </a:lnSpc>
              <a:spcBef>
                <a:spcPts val="349"/>
              </a:spcBef>
            </a:pPr>
            <a:endParaRPr lang="en-US" altLang="ja-JP" dirty="0">
              <a:cs typeface="メイリオ" panose="020B0604030504040204" pitchFamily="50" charset="-128"/>
            </a:endParaRPr>
          </a:p>
          <a:p>
            <a:pPr algn="just">
              <a:lnSpc>
                <a:spcPts val="1053"/>
              </a:lnSpc>
              <a:spcBef>
                <a:spcPts val="349"/>
              </a:spcBef>
            </a:pPr>
            <a:r>
              <a:rPr lang="ja-JP" altLang="en-US" dirty="0">
                <a:cs typeface="メイリオ" panose="020B0604030504040204" pitchFamily="50" charset="-128"/>
              </a:rPr>
              <a:t>　このように、この取組は大変歴史のあるものです。</a:t>
            </a:r>
            <a:endParaRPr lang="ja-JP" altLang="en-US" dirty="0"/>
          </a:p>
        </p:txBody>
      </p:sp>
      <p:sp>
        <p:nvSpPr>
          <p:cNvPr id="11" name="スライド番号プレースホルダ 3">
            <a:extLst>
              <a:ext uri="{FF2B5EF4-FFF2-40B4-BE49-F238E27FC236}">
                <a16:creationId xmlns:a16="http://schemas.microsoft.com/office/drawing/2014/main" id="{7ECA653C-8EF4-4275-9098-EF8FC9EBB373}"/>
              </a:ext>
            </a:extLst>
          </p:cNvPr>
          <p:cNvSpPr txBox="1">
            <a:spLocks noGrp="1"/>
          </p:cNvSpPr>
          <p:nvPr/>
        </p:nvSpPr>
        <p:spPr bwMode="auto">
          <a:xfrm>
            <a:off x="3836143" y="9408900"/>
            <a:ext cx="2932954" cy="49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00" tIns="47499" rIns="95000" bIns="4749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1</a:t>
            </a:fld>
            <a:endParaRPr lang="en-US" altLang="ja-JP" dirty="0">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75DCFBB5-ABB6-2E08-689B-3B3F87301861}"/>
              </a:ext>
            </a:extLst>
          </p:cNvPr>
          <p:cNvSpPr>
            <a:spLocks noGrp="1" noRot="1" noChangeAspect="1"/>
          </p:cNvSpPr>
          <p:nvPr>
            <p:ph type="sldImg"/>
          </p:nvPr>
        </p:nvSpPr>
        <p:spPr/>
      </p:sp>
    </p:spTree>
    <p:extLst>
      <p:ext uri="{BB962C8B-B14F-4D97-AF65-F5344CB8AC3E}">
        <p14:creationId xmlns:p14="http://schemas.microsoft.com/office/powerpoint/2010/main" val="8771389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b="1" dirty="0"/>
              <a:t>税務行政の将来像</a:t>
            </a:r>
            <a:br>
              <a:rPr lang="en-US" altLang="ja-JP" b="1" dirty="0"/>
            </a:br>
            <a:r>
              <a:rPr lang="ja-JP" altLang="en-US" b="1" dirty="0"/>
              <a:t>～ 税務行政のデジタル・トランスフォーメーション ～</a:t>
            </a:r>
          </a:p>
          <a:p>
            <a:endParaRPr lang="en-US" altLang="ja-JP" dirty="0"/>
          </a:p>
          <a:p>
            <a:r>
              <a:rPr lang="ja-JP" altLang="ja-JP" b="0" dirty="0"/>
              <a:t>　黄色部分、</a:t>
            </a:r>
            <a:r>
              <a:rPr lang="ja-JP" altLang="en-US" b="0" dirty="0"/>
              <a:t>「</a:t>
            </a:r>
            <a:r>
              <a:rPr lang="ja-JP" altLang="ja-JP" b="0" dirty="0"/>
              <a:t>納税者の利便性の向上</a:t>
            </a:r>
            <a:r>
              <a:rPr lang="ja-JP" altLang="en-US" b="0" dirty="0"/>
              <a:t>」については</a:t>
            </a:r>
            <a:r>
              <a:rPr lang="ja-JP" altLang="ja-JP" b="0" dirty="0"/>
              <a:t>、</a:t>
            </a:r>
            <a:r>
              <a:rPr lang="ja-JP" altLang="en-US" b="0" dirty="0"/>
              <a:t>これまで以上に</a:t>
            </a:r>
            <a:r>
              <a:rPr lang="ja-JP" altLang="ja-JP" b="0" dirty="0"/>
              <a:t>“納税者目線”を大切に、各種施策を講じ</a:t>
            </a:r>
            <a:r>
              <a:rPr lang="ja-JP" altLang="en-US" b="0" dirty="0"/>
              <a:t>ることで、</a:t>
            </a:r>
            <a:r>
              <a:rPr lang="ja-JP" altLang="ja-JP" b="0" dirty="0"/>
              <a:t>スマートフォン、タブレット、パソコンなど日常使い慣れたツールから簡単・便利に手続を行うことができる環境</a:t>
            </a:r>
            <a:r>
              <a:rPr lang="ja-JP" altLang="en-US" b="0" dirty="0"/>
              <a:t>を構築し、</a:t>
            </a:r>
            <a:r>
              <a:rPr lang="ja-JP" altLang="ja-JP" b="0" dirty="0"/>
              <a:t>「あらゆる税務手続が税務署に行かずにできる社会」の実現を目指</a:t>
            </a:r>
            <a:r>
              <a:rPr lang="ja-JP" altLang="en-US" b="0" dirty="0"/>
              <a:t>してい</a:t>
            </a:r>
            <a:r>
              <a:rPr lang="ja-JP" altLang="ja-JP" b="0" dirty="0"/>
              <a:t>ます。</a:t>
            </a:r>
            <a:endParaRPr lang="en-US" altLang="ja-JP" b="0" dirty="0"/>
          </a:p>
          <a:p>
            <a:endParaRPr lang="ja-JP" altLang="ja-JP" b="0" dirty="0"/>
          </a:p>
          <a:p>
            <a:r>
              <a:rPr lang="ja-JP" altLang="ja-JP" b="0" dirty="0"/>
              <a:t>　緑色部分、</a:t>
            </a:r>
            <a:r>
              <a:rPr lang="ja-JP" altLang="en-US" b="0" dirty="0"/>
              <a:t>「</a:t>
            </a:r>
            <a:r>
              <a:rPr lang="ja-JP" altLang="ja-JP" b="0" dirty="0"/>
              <a:t>課税・徴収事務の効率化・高度化</a:t>
            </a:r>
            <a:r>
              <a:rPr lang="ja-JP" altLang="en-US" b="0" dirty="0"/>
              <a:t>」について</a:t>
            </a:r>
            <a:r>
              <a:rPr lang="ja-JP" altLang="ja-JP" b="0" dirty="0"/>
              <a:t>は、業務に当たって</a:t>
            </a:r>
            <a:r>
              <a:rPr lang="en-US" altLang="ja-JP" b="0" dirty="0"/>
              <a:t>AI</a:t>
            </a:r>
            <a:r>
              <a:rPr lang="ja-JP" altLang="en-US" b="0" dirty="0"/>
              <a:t>や</a:t>
            </a:r>
            <a:r>
              <a:rPr lang="ja-JP" altLang="ja-JP" b="0" dirty="0"/>
              <a:t>データ</a:t>
            </a:r>
            <a:r>
              <a:rPr lang="ja-JP" altLang="en-US" b="0" dirty="0"/>
              <a:t>分析、オンラインツール等</a:t>
            </a:r>
            <a:r>
              <a:rPr lang="ja-JP" altLang="ja-JP" b="0" dirty="0"/>
              <a:t>を積極的に活用する</a:t>
            </a:r>
            <a:r>
              <a:rPr lang="ja-JP" altLang="en-US" b="0" dirty="0"/>
              <a:t>ほか、</a:t>
            </a:r>
            <a:r>
              <a:rPr lang="ja-JP" altLang="ja-JP" b="0" dirty="0"/>
              <a:t>地方公共団体等、他の機関への照会等もデジタル化を進め</a:t>
            </a:r>
            <a:r>
              <a:rPr lang="ja-JP" altLang="en-US" b="0" dirty="0"/>
              <a:t>ることで、</a:t>
            </a:r>
            <a:r>
              <a:rPr lang="ja-JP" altLang="ja-JP" b="0" dirty="0"/>
              <a:t>特に必要性の高い分野や悪質な事案等に事務量を振り向け、組織としてのパフォーマンス</a:t>
            </a:r>
            <a:r>
              <a:rPr lang="ja-JP" altLang="en-US" b="0" dirty="0"/>
              <a:t>の</a:t>
            </a:r>
            <a:r>
              <a:rPr lang="ja-JP" altLang="ja-JP" b="0" dirty="0"/>
              <a:t>最大化を目指</a:t>
            </a:r>
            <a:r>
              <a:rPr lang="ja-JP" altLang="en-US" b="0" dirty="0"/>
              <a:t>すことを示してい</a:t>
            </a:r>
            <a:r>
              <a:rPr lang="ja-JP" altLang="ja-JP" b="0" dirty="0"/>
              <a:t>ます。</a:t>
            </a:r>
            <a:endParaRPr lang="en-US" altLang="ja-JP" b="0" dirty="0"/>
          </a:p>
          <a:p>
            <a:r>
              <a:rPr lang="ja-JP" altLang="en-US" b="0" dirty="0"/>
              <a:t>　なお、データ活用という観点では、税務データの学術研究目的の活用についても検討を進めています。</a:t>
            </a:r>
            <a:endParaRPr lang="en-US" altLang="ja-JP" b="0" dirty="0"/>
          </a:p>
          <a:p>
            <a:endParaRPr lang="ja-JP" altLang="ja-JP" b="0" dirty="0"/>
          </a:p>
          <a:p>
            <a:r>
              <a:rPr lang="ja-JP" altLang="ja-JP" b="0" dirty="0"/>
              <a:t>　最後に青色部分、</a:t>
            </a:r>
            <a:r>
              <a:rPr lang="ja-JP" altLang="en-US" b="0" dirty="0"/>
              <a:t>「</a:t>
            </a:r>
            <a:r>
              <a:rPr lang="ja-JP" altLang="ja-JP" b="0" dirty="0"/>
              <a:t>事業者のデジタル化促進</a:t>
            </a:r>
            <a:r>
              <a:rPr lang="ja-JP" altLang="en-US" b="0" dirty="0"/>
              <a:t>」</a:t>
            </a:r>
            <a:r>
              <a:rPr lang="ja-JP" altLang="ja-JP" b="0" dirty="0"/>
              <a:t>については、デジタル関係施策の網羅的でわかりやすい周知・広報や、</a:t>
            </a:r>
            <a:r>
              <a:rPr lang="ja-JP" altLang="en-US" b="0" dirty="0"/>
              <a:t>他省庁、</a:t>
            </a:r>
            <a:r>
              <a:rPr lang="ja-JP" altLang="ja-JP" b="0" dirty="0"/>
              <a:t>関係団体等とも連携・協力したデジタル化の機運醸成など、事業者のデジタル化を促進する施策に</a:t>
            </a:r>
            <a:r>
              <a:rPr lang="ja-JP" altLang="en-US" b="0" dirty="0"/>
              <a:t>取り組むことを示しています</a:t>
            </a:r>
            <a:r>
              <a:rPr lang="ja-JP" altLang="ja-JP" b="0" dirty="0"/>
              <a:t>。</a:t>
            </a:r>
            <a:endParaRPr lang="en-US" altLang="ja-JP" b="0" dirty="0"/>
          </a:p>
          <a:p>
            <a:r>
              <a:rPr lang="ja-JP" altLang="en-US" b="0" dirty="0"/>
              <a:t>　</a:t>
            </a:r>
            <a:endParaRPr lang="ja-JP" altLang="ja-JP" b="0" dirty="0"/>
          </a:p>
          <a:p>
            <a:r>
              <a:rPr lang="ja-JP" altLang="ja-JP" b="0" dirty="0"/>
              <a:t>　このように、国税庁の本来の任務である「適正・公平な課税・徴収の実現」といった観点に加えて、「社会全体のＤＸ推進」の観点からも社会に貢献していくというメッセージを明確にしています。</a:t>
            </a:r>
            <a:endParaRPr lang="en-US" altLang="ja-JP" b="0" dirty="0"/>
          </a:p>
          <a:p>
            <a:endParaRPr lang="ja-JP" altLang="ja-JP" b="0" dirty="0"/>
          </a:p>
          <a:p>
            <a:r>
              <a:rPr lang="ja-JP" altLang="ja-JP" b="0" dirty="0"/>
              <a:t>　なお、欄外に記載していますが、納税者情報の取扱いや情報セキュリティの確保にも万全を期すことは当然とし、デジタルに不慣れな方、いわゆるデジタルデバイドも含めて、あらゆる納税者に対して効率的で使い勝手の良いサービスの提供を目指していくほか、</a:t>
            </a:r>
            <a:r>
              <a:rPr lang="ja-JP" altLang="en-US" b="0" dirty="0"/>
              <a:t>内部事務の</a:t>
            </a:r>
            <a:r>
              <a:rPr lang="ja-JP" altLang="ja-JP" b="0" dirty="0"/>
              <a:t>センター化や次世代システム</a:t>
            </a:r>
            <a:r>
              <a:rPr lang="ja-JP" altLang="en-US" b="0" dirty="0"/>
              <a:t>（</a:t>
            </a:r>
            <a:r>
              <a:rPr lang="en-US" altLang="ja-JP" b="0" dirty="0"/>
              <a:t>KSK2</a:t>
            </a:r>
            <a:r>
              <a:rPr lang="ja-JP" altLang="en-US" b="0" dirty="0"/>
              <a:t>（ケーエスケーツー））</a:t>
            </a:r>
            <a:r>
              <a:rPr lang="ja-JP" altLang="ja-JP" b="0" dirty="0" err="1"/>
              <a:t>への</a:t>
            </a:r>
            <a:r>
              <a:rPr lang="ja-JP" altLang="ja-JP" b="0" dirty="0"/>
              <a:t>移行</a:t>
            </a:r>
            <a:r>
              <a:rPr lang="ja-JP" altLang="en-US" b="0" dirty="0"/>
              <a:t>、人材育成等の</a:t>
            </a:r>
            <a:r>
              <a:rPr lang="ja-JP" altLang="ja-JP" b="0" dirty="0"/>
              <a:t>インフラ整備も併せて取り組んでいます。</a:t>
            </a:r>
            <a:endParaRPr lang="en-US" altLang="ja-JP" dirty="0"/>
          </a:p>
        </p:txBody>
      </p:sp>
      <p:sp>
        <p:nvSpPr>
          <p:cNvPr id="10" name="スライド イメージ プレースホルダー 9">
            <a:extLst>
              <a:ext uri="{FF2B5EF4-FFF2-40B4-BE49-F238E27FC236}">
                <a16:creationId xmlns:a16="http://schemas.microsoft.com/office/drawing/2014/main" id="{FE6258CE-9A93-CB59-AD6C-4DB1A0763F9F}"/>
              </a:ext>
            </a:extLst>
          </p:cNvPr>
          <p:cNvSpPr>
            <a:spLocks noGrp="1" noRot="1" noChangeAspect="1"/>
          </p:cNvSpPr>
          <p:nvPr>
            <p:ph type="sldImg"/>
          </p:nvPr>
        </p:nvSpPr>
        <p:spPr/>
      </p:sp>
      <p:sp>
        <p:nvSpPr>
          <p:cNvPr id="5" name="スライド番号プレースホルダ 3">
            <a:extLst>
              <a:ext uri="{FF2B5EF4-FFF2-40B4-BE49-F238E27FC236}">
                <a16:creationId xmlns:a16="http://schemas.microsoft.com/office/drawing/2014/main" id="{982DCD33-55B5-4507-836B-453EF4E54821}"/>
              </a:ext>
            </a:extLst>
          </p:cNvPr>
          <p:cNvSpPr txBox="1">
            <a:spLocks noGrp="1"/>
          </p:cNvSpPr>
          <p:nvPr/>
        </p:nvSpPr>
        <p:spPr bwMode="auto">
          <a:xfrm>
            <a:off x="3836143" y="9408900"/>
            <a:ext cx="2932954" cy="49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00" tIns="47499" rIns="95000" bIns="4749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BADC1317-7427-4A78-B487-931EE21CBDA2}" type="slidenum">
              <a:rPr lang="en-US" altLang="ja-JP">
                <a:ea typeface="HG丸ｺﾞｼｯｸM-PRO" panose="020F0600000000000000" pitchFamily="50" charset="-128"/>
              </a:rPr>
              <a:pPr algn="r" eaLnBrk="1" hangingPunct="1">
                <a:spcBef>
                  <a:spcPct val="0"/>
                </a:spcBef>
              </a:pPr>
              <a:t>19</a:t>
            </a:fld>
            <a:endParaRPr lang="en-US" altLang="ja-JP" dirty="0">
              <a:ea typeface="HG丸ｺﾞｼｯｸM-PRO" panose="020F0600000000000000" pitchFamily="50" charset="-128"/>
            </a:endParaRPr>
          </a:p>
        </p:txBody>
      </p:sp>
    </p:spTree>
    <p:extLst>
      <p:ext uri="{BB962C8B-B14F-4D97-AF65-F5344CB8AC3E}">
        <p14:creationId xmlns:p14="http://schemas.microsoft.com/office/powerpoint/2010/main" val="31806701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b="1" dirty="0"/>
              <a:t>税務行政の将来像</a:t>
            </a:r>
            <a:br>
              <a:rPr lang="en-US" altLang="ja-JP" b="1" dirty="0"/>
            </a:br>
            <a:r>
              <a:rPr lang="ja-JP" altLang="en-US" b="1" dirty="0"/>
              <a:t>～ 税務を起点とした社会全体の</a:t>
            </a:r>
            <a:r>
              <a:rPr lang="en-US" altLang="ja-JP" b="1" dirty="0"/>
              <a:t>DX</a:t>
            </a:r>
            <a:r>
              <a:rPr lang="ja-JP" altLang="en-US" b="1" dirty="0"/>
              <a:t>の推進 ～</a:t>
            </a:r>
            <a:endParaRPr lang="en-US" altLang="ja-JP" b="1" dirty="0"/>
          </a:p>
          <a:p>
            <a:endParaRPr lang="ja-JP" altLang="en-US" b="0" dirty="0"/>
          </a:p>
          <a:p>
            <a:pPr defTabSz="879217">
              <a:defRPr/>
            </a:pPr>
            <a:r>
              <a:rPr lang="ja-JP" altLang="ja-JP" b="0" dirty="0"/>
              <a:t>　こちらは、事業者のデジタル化促進による好循環を示したイメージです。</a:t>
            </a:r>
            <a:endParaRPr lang="en-US" altLang="ja-JP" b="0" dirty="0"/>
          </a:p>
          <a:p>
            <a:r>
              <a:rPr lang="ja-JP" altLang="ja-JP" b="0" dirty="0"/>
              <a:t>　事業者の取引全体のデジタル化、会計・経理全体のデジタル化等を推進することは政府全体として取り組む重要な課題の一つとされて</a:t>
            </a:r>
            <a:r>
              <a:rPr lang="ja-JP" altLang="en-US" b="0" dirty="0"/>
              <a:t>います。　</a:t>
            </a:r>
            <a:endParaRPr lang="en-US" altLang="ja-JP" b="0" dirty="0"/>
          </a:p>
          <a:p>
            <a:r>
              <a:rPr lang="ja-JP" altLang="en-US" b="0" dirty="0"/>
              <a:t>　</a:t>
            </a:r>
            <a:endParaRPr lang="en-US" altLang="ja-JP" b="0" dirty="0"/>
          </a:p>
          <a:p>
            <a:r>
              <a:rPr lang="ja-JP" altLang="en-US" b="0" dirty="0"/>
              <a:t>　事業者が日頃行う事務処理（経済取引に関連するもの、バックオフィスで処理するもの）について、</a:t>
            </a:r>
            <a:r>
              <a:rPr lang="ja-JP" altLang="ja-JP" b="0" dirty="0"/>
              <a:t>一貫してデジタル化されることで、単純誤りの防止による正確性の向上、書類の保存コストの低減、</a:t>
            </a:r>
            <a:r>
              <a:rPr lang="ja-JP" altLang="en-US" b="0" dirty="0"/>
              <a:t>事務の</a:t>
            </a:r>
            <a:r>
              <a:rPr lang="ja-JP" altLang="ja-JP" b="0" dirty="0"/>
              <a:t>効率化</a:t>
            </a:r>
            <a:r>
              <a:rPr lang="ja-JP" altLang="en-US" b="0" dirty="0"/>
              <a:t>による</a:t>
            </a:r>
            <a:r>
              <a:rPr lang="ja-JP" altLang="ja-JP" b="0" dirty="0"/>
              <a:t>生産性の向上といったメリット</a:t>
            </a:r>
            <a:r>
              <a:rPr lang="ja-JP" altLang="en-US" b="0" strike="noStrike" dirty="0"/>
              <a:t>等</a:t>
            </a:r>
            <a:r>
              <a:rPr lang="ja-JP" altLang="ja-JP" b="0" dirty="0"/>
              <a:t>が期待されます。</a:t>
            </a:r>
            <a:endParaRPr lang="en-US" altLang="ja-JP" b="0" dirty="0"/>
          </a:p>
          <a:p>
            <a:endParaRPr lang="en-US" altLang="ja-JP" b="0" dirty="0"/>
          </a:p>
          <a:p>
            <a:r>
              <a:rPr lang="ja-JP" altLang="en-US" b="0" dirty="0"/>
              <a:t>　このため、国税庁では税務手続のデジタル化と併せて、事業者の業務のデジタル化を促す施策にも取り組んでいます。</a:t>
            </a:r>
            <a:endParaRPr lang="en-US" altLang="ja-JP" b="0" dirty="0"/>
          </a:p>
          <a:p>
            <a:endParaRPr lang="ja-JP" altLang="ja-JP" b="0" dirty="0"/>
          </a:p>
          <a:p>
            <a:r>
              <a:rPr lang="ja-JP" altLang="ja-JP" b="0" dirty="0"/>
              <a:t>　こうしたデジタル化への取組により</a:t>
            </a:r>
            <a:r>
              <a:rPr lang="ja-JP" altLang="en-US" b="0" dirty="0"/>
              <a:t>、</a:t>
            </a:r>
            <a:r>
              <a:rPr lang="ja-JP" altLang="ja-JP" b="0" dirty="0"/>
              <a:t>他の事業者のデジタル化も促され、</a:t>
            </a:r>
            <a:r>
              <a:rPr lang="ja-JP" altLang="en-US" b="0" dirty="0"/>
              <a:t>税務手続も業務も更なるデジタル化が進むという、「</a:t>
            </a:r>
            <a:r>
              <a:rPr lang="ja-JP" altLang="ja-JP" b="0" dirty="0"/>
              <a:t>デジタル化</a:t>
            </a:r>
            <a:r>
              <a:rPr lang="ja-JP" altLang="en-US" b="0" dirty="0"/>
              <a:t>の推進が更なるデジタル化につながる</a:t>
            </a:r>
            <a:r>
              <a:rPr lang="ja-JP" altLang="ja-JP" b="0" dirty="0"/>
              <a:t>好循環</a:t>
            </a:r>
            <a:r>
              <a:rPr lang="ja-JP" altLang="en-US" b="0" dirty="0"/>
              <a:t>」を生み出すことで、</a:t>
            </a:r>
            <a:r>
              <a:rPr lang="ja-JP" altLang="ja-JP" b="0" dirty="0"/>
              <a:t>社会全体の</a:t>
            </a:r>
            <a:r>
              <a:rPr lang="en-US" altLang="ja-JP" b="0" dirty="0"/>
              <a:t>DX</a:t>
            </a:r>
            <a:r>
              <a:rPr lang="ja-JP" altLang="ja-JP" b="0" dirty="0"/>
              <a:t>推進につなが</a:t>
            </a:r>
            <a:r>
              <a:rPr lang="ja-JP" altLang="en-US" b="0" dirty="0"/>
              <a:t>り、社会全体にデジタル化のメリットが波及することが期待</a:t>
            </a:r>
            <a:r>
              <a:rPr lang="ja-JP" altLang="ja-JP" b="0" dirty="0"/>
              <a:t>されます。</a:t>
            </a:r>
            <a:endParaRPr lang="ja-JP" altLang="ja-JP" strike="sngStrike" dirty="0"/>
          </a:p>
          <a:p>
            <a:endParaRPr lang="ja-JP" altLang="ja-JP" dirty="0"/>
          </a:p>
        </p:txBody>
      </p:sp>
      <p:sp>
        <p:nvSpPr>
          <p:cNvPr id="7" name="スライド イメージ プレースホルダー 6">
            <a:extLst>
              <a:ext uri="{FF2B5EF4-FFF2-40B4-BE49-F238E27FC236}">
                <a16:creationId xmlns:a16="http://schemas.microsoft.com/office/drawing/2014/main" id="{C9388DCC-D18A-4282-D8C1-57C40336A2BA}"/>
              </a:ext>
            </a:extLst>
          </p:cNvPr>
          <p:cNvSpPr>
            <a:spLocks noGrp="1" noRot="1" noChangeAspect="1"/>
          </p:cNvSpPr>
          <p:nvPr>
            <p:ph type="sldImg"/>
          </p:nvPr>
        </p:nvSpPr>
        <p:spPr/>
      </p:sp>
      <p:sp>
        <p:nvSpPr>
          <p:cNvPr id="5" name="スライド番号プレースホルダ 3">
            <a:extLst>
              <a:ext uri="{FF2B5EF4-FFF2-40B4-BE49-F238E27FC236}">
                <a16:creationId xmlns:a16="http://schemas.microsoft.com/office/drawing/2014/main" id="{5FB4057C-1E3B-4100-BF7A-240B0A38B339}"/>
              </a:ext>
            </a:extLst>
          </p:cNvPr>
          <p:cNvSpPr txBox="1">
            <a:spLocks noGrp="1"/>
          </p:cNvSpPr>
          <p:nvPr/>
        </p:nvSpPr>
        <p:spPr bwMode="auto">
          <a:xfrm>
            <a:off x="3836143" y="9408900"/>
            <a:ext cx="2932954" cy="49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00" tIns="47499" rIns="95000" bIns="4749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BADC1317-7427-4A78-B487-931EE21CBDA2}" type="slidenum">
              <a:rPr lang="en-US" altLang="ja-JP">
                <a:ea typeface="HG丸ｺﾞｼｯｸM-PRO" panose="020F0600000000000000" pitchFamily="50" charset="-128"/>
              </a:rPr>
              <a:pPr algn="r" eaLnBrk="1" hangingPunct="1">
                <a:spcBef>
                  <a:spcPct val="0"/>
                </a:spcBef>
              </a:pPr>
              <a:t>20</a:t>
            </a:fld>
            <a:endParaRPr lang="en-US" altLang="ja-JP" dirty="0">
              <a:ea typeface="HG丸ｺﾞｼｯｸM-PRO" panose="020F0600000000000000" pitchFamily="50" charset="-128"/>
            </a:endParaRPr>
          </a:p>
        </p:txBody>
      </p:sp>
    </p:spTree>
    <p:extLst>
      <p:ext uri="{BB962C8B-B14F-4D97-AF65-F5344CB8AC3E}">
        <p14:creationId xmlns:p14="http://schemas.microsoft.com/office/powerpoint/2010/main" val="26355517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b="1" dirty="0"/>
              <a:t>税務行政の将来像</a:t>
            </a:r>
            <a:br>
              <a:rPr lang="en-US" altLang="ja-JP" b="1" dirty="0"/>
            </a:br>
            <a:r>
              <a:rPr lang="ja-JP" altLang="en-US" b="1" dirty="0"/>
              <a:t>～ 事業者のデジタル化 ～</a:t>
            </a:r>
          </a:p>
          <a:p>
            <a:endParaRPr lang="en-US" altLang="ja-JP" dirty="0"/>
          </a:p>
          <a:p>
            <a:r>
              <a:rPr lang="ja-JP" altLang="en-US" dirty="0"/>
              <a:t>　</a:t>
            </a:r>
            <a:r>
              <a:rPr lang="ja-JP" altLang="ja-JP" dirty="0"/>
              <a:t>デジタル化に向けた具体的なツールとして、クラウド会計ソフトとデジタルインボイスをご紹介します。</a:t>
            </a:r>
            <a:endParaRPr lang="en-US" altLang="ja-JP" dirty="0"/>
          </a:p>
          <a:p>
            <a:endParaRPr lang="ja-JP" altLang="ja-JP" dirty="0"/>
          </a:p>
          <a:p>
            <a:r>
              <a:rPr lang="ja-JP" altLang="en-US" b="1" dirty="0"/>
              <a:t>　</a:t>
            </a:r>
            <a:r>
              <a:rPr lang="ja-JP" altLang="ja-JP" b="0" dirty="0"/>
              <a:t>クラウド会計ソフト</a:t>
            </a:r>
            <a:r>
              <a:rPr lang="ja-JP" altLang="en-US" b="0" dirty="0"/>
              <a:t>を利用し、</a:t>
            </a:r>
            <a:r>
              <a:rPr lang="ja-JP" altLang="ja-JP" b="0" dirty="0"/>
              <a:t>クラウド上にデータ保存することにより、これまで</a:t>
            </a:r>
            <a:r>
              <a:rPr lang="ja-JP" altLang="en-US" b="0" dirty="0"/>
              <a:t>書面</a:t>
            </a:r>
            <a:r>
              <a:rPr lang="ja-JP" altLang="ja-JP" b="0" dirty="0"/>
              <a:t>での証憑確認、</a:t>
            </a:r>
            <a:r>
              <a:rPr lang="ja-JP" altLang="en-US" b="0" dirty="0"/>
              <a:t>決済</a:t>
            </a:r>
            <a:r>
              <a:rPr lang="ja-JP" altLang="ja-JP" b="0" dirty="0"/>
              <a:t>等の作業が必要であったところ、ペーパーレス</a:t>
            </a:r>
            <a:r>
              <a:rPr lang="ja-JP" altLang="en-US" b="0" dirty="0"/>
              <a:t>化が図られるとともに</a:t>
            </a:r>
            <a:r>
              <a:rPr lang="ja-JP" altLang="ja-JP" b="0" dirty="0"/>
              <a:t>、オンライン化によるリモートワークが実現可能となります。</a:t>
            </a:r>
            <a:endParaRPr lang="en-US" altLang="ja-JP" b="0" dirty="0"/>
          </a:p>
          <a:p>
            <a:r>
              <a:rPr lang="ja-JP" altLang="en-US" b="0" dirty="0"/>
              <a:t>　</a:t>
            </a:r>
            <a:r>
              <a:rPr lang="ja-JP" altLang="ja-JP" b="0" dirty="0"/>
              <a:t>また、クラウド会計ソフトと、銀行口座入出金</a:t>
            </a:r>
            <a:r>
              <a:rPr lang="ja-JP" altLang="en-US" b="0" dirty="0"/>
              <a:t>履歴</a:t>
            </a:r>
            <a:r>
              <a:rPr lang="ja-JP" altLang="ja-JP" b="0" dirty="0"/>
              <a:t>やクレジットカード</a:t>
            </a:r>
            <a:r>
              <a:rPr lang="ja-JP" altLang="en-US" b="0" dirty="0"/>
              <a:t>明細を</a:t>
            </a:r>
            <a:r>
              <a:rPr lang="ja-JP" altLang="ja-JP" b="0" dirty="0"/>
              <a:t>データ連携</a:t>
            </a:r>
            <a:r>
              <a:rPr lang="ja-JP" altLang="en-US" b="0" dirty="0"/>
              <a:t>する</a:t>
            </a:r>
            <a:r>
              <a:rPr lang="ja-JP" altLang="ja-JP" b="0" dirty="0"/>
              <a:t>ことにより、自動で仕訳が可能となり</a:t>
            </a:r>
            <a:r>
              <a:rPr lang="ja-JP" altLang="en-US" b="0" dirty="0"/>
              <a:t>、</a:t>
            </a:r>
            <a:r>
              <a:rPr lang="ja-JP" altLang="ja-JP" b="0" dirty="0"/>
              <a:t>これまで手作業で行っていた</a:t>
            </a:r>
            <a:r>
              <a:rPr lang="ja-JP" altLang="en-US" b="0" dirty="0"/>
              <a:t>事務</a:t>
            </a:r>
            <a:r>
              <a:rPr lang="ja-JP" altLang="ja-JP" b="0" dirty="0"/>
              <a:t>作業がなくなることが期待されます</a:t>
            </a:r>
            <a:r>
              <a:rPr lang="ja-JP" altLang="en-US" b="0" dirty="0"/>
              <a:t>。</a:t>
            </a:r>
            <a:endParaRPr lang="en-US" altLang="ja-JP" b="0" dirty="0"/>
          </a:p>
          <a:p>
            <a:r>
              <a:rPr lang="ja-JP" altLang="en-US" b="0" dirty="0"/>
              <a:t>　さらに</a:t>
            </a:r>
            <a:r>
              <a:rPr lang="ja-JP" altLang="ja-JP" b="0" dirty="0"/>
              <a:t>、リアルタイムで経営</a:t>
            </a:r>
            <a:r>
              <a:rPr lang="ja-JP" altLang="en-US" b="0" dirty="0"/>
              <a:t>状況の把握</a:t>
            </a:r>
            <a:r>
              <a:rPr lang="ja-JP" altLang="ja-JP" b="0" dirty="0"/>
              <a:t>が可能となり</a:t>
            </a:r>
            <a:r>
              <a:rPr lang="ja-JP" altLang="en-US" b="0" dirty="0"/>
              <a:t>、税理士等と共有することにより、適時アドバイスが受けられ</a:t>
            </a:r>
            <a:r>
              <a:rPr lang="ja-JP" altLang="ja-JP" b="0" dirty="0"/>
              <a:t>ます。</a:t>
            </a:r>
          </a:p>
          <a:p>
            <a:endParaRPr lang="en-US" altLang="ja-JP" b="0" dirty="0"/>
          </a:p>
          <a:p>
            <a:r>
              <a:rPr lang="ja-JP" altLang="en-US" b="0" dirty="0"/>
              <a:t>　</a:t>
            </a:r>
            <a:r>
              <a:rPr lang="ja-JP" altLang="ja-JP" b="0" dirty="0"/>
              <a:t>クラウド会計ソフトと併せてデジタルインボイスをご利用いただければ、取引相手の会計システムを問わず、請求情報の自動処理が可能となり、さらなる</a:t>
            </a:r>
            <a:r>
              <a:rPr lang="ja-JP" altLang="en-US" b="0" dirty="0"/>
              <a:t>業務の効率化</a:t>
            </a:r>
            <a:r>
              <a:rPr lang="ja-JP" altLang="ja-JP" b="0" dirty="0"/>
              <a:t>が期待されます。</a:t>
            </a:r>
            <a:endParaRPr lang="en-US" altLang="ja-JP" b="0" dirty="0"/>
          </a:p>
          <a:p>
            <a:endParaRPr lang="ja-JP" altLang="ja-JP" b="0" dirty="0"/>
          </a:p>
          <a:p>
            <a:r>
              <a:rPr lang="ja-JP" altLang="en-US" b="0" dirty="0"/>
              <a:t>　</a:t>
            </a:r>
            <a:r>
              <a:rPr lang="ja-JP" altLang="ja-JP" b="0" dirty="0"/>
              <a:t>事業者の方々にとって、こうした</a:t>
            </a:r>
            <a:r>
              <a:rPr lang="en-US" altLang="ja-JP" b="0" dirty="0"/>
              <a:t>IT</a:t>
            </a:r>
            <a:r>
              <a:rPr lang="ja-JP" altLang="ja-JP" b="0" dirty="0"/>
              <a:t>ツールの導入にあたってハードル</a:t>
            </a:r>
            <a:r>
              <a:rPr lang="ja-JP" altLang="en-US" b="0" dirty="0"/>
              <a:t>となる</a:t>
            </a:r>
            <a:r>
              <a:rPr lang="ja-JP" altLang="ja-JP" b="0" dirty="0"/>
              <a:t>費用</a:t>
            </a:r>
            <a:r>
              <a:rPr lang="ja-JP" altLang="en-US" b="0" dirty="0"/>
              <a:t>について</a:t>
            </a:r>
            <a:r>
              <a:rPr lang="ja-JP" altLang="ja-JP" b="0" dirty="0"/>
              <a:t>は、補助金を活用することができ</a:t>
            </a:r>
            <a:r>
              <a:rPr lang="ja-JP" altLang="en-US" b="0" dirty="0"/>
              <a:t>、</a:t>
            </a:r>
            <a:r>
              <a:rPr lang="ja-JP" altLang="ja-JP" b="0" dirty="0"/>
              <a:t>小規模事業者の場合で最大</a:t>
            </a:r>
            <a:r>
              <a:rPr lang="en-US" altLang="ja-JP" b="0" dirty="0"/>
              <a:t>80</a:t>
            </a:r>
            <a:r>
              <a:rPr lang="ja-JP" altLang="ja-JP" b="0" dirty="0"/>
              <a:t>％の補助</a:t>
            </a:r>
            <a:r>
              <a:rPr lang="ja-JP" altLang="en-US" b="0" dirty="0"/>
              <a:t>を受けることができ</a:t>
            </a:r>
            <a:r>
              <a:rPr lang="ja-JP" altLang="ja-JP" b="0" dirty="0"/>
              <a:t>ます。</a:t>
            </a:r>
          </a:p>
        </p:txBody>
      </p:sp>
      <p:sp>
        <p:nvSpPr>
          <p:cNvPr id="10" name="スライド イメージ プレースホルダー 9">
            <a:extLst>
              <a:ext uri="{FF2B5EF4-FFF2-40B4-BE49-F238E27FC236}">
                <a16:creationId xmlns:a16="http://schemas.microsoft.com/office/drawing/2014/main" id="{513938FB-BE04-00C9-5720-DFA1E417D4B6}"/>
              </a:ext>
            </a:extLst>
          </p:cNvPr>
          <p:cNvSpPr>
            <a:spLocks noGrp="1" noRot="1" noChangeAspect="1"/>
          </p:cNvSpPr>
          <p:nvPr>
            <p:ph type="sldImg"/>
          </p:nvPr>
        </p:nvSpPr>
        <p:spPr/>
      </p:sp>
      <p:sp>
        <p:nvSpPr>
          <p:cNvPr id="5" name="スライド番号プレースホルダ 3">
            <a:extLst>
              <a:ext uri="{FF2B5EF4-FFF2-40B4-BE49-F238E27FC236}">
                <a16:creationId xmlns:a16="http://schemas.microsoft.com/office/drawing/2014/main" id="{20D16E4A-3B93-4FBD-88A0-307E4696AADA}"/>
              </a:ext>
            </a:extLst>
          </p:cNvPr>
          <p:cNvSpPr txBox="1">
            <a:spLocks noGrp="1"/>
          </p:cNvSpPr>
          <p:nvPr/>
        </p:nvSpPr>
        <p:spPr bwMode="auto">
          <a:xfrm>
            <a:off x="3836143" y="9408900"/>
            <a:ext cx="2932954" cy="49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00" tIns="47499" rIns="95000" bIns="4749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BADC1317-7427-4A78-B487-931EE21CBDA2}" type="slidenum">
              <a:rPr lang="en-US" altLang="ja-JP">
                <a:ea typeface="HG丸ｺﾞｼｯｸM-PRO" panose="020F0600000000000000" pitchFamily="50" charset="-128"/>
              </a:rPr>
              <a:pPr algn="r" eaLnBrk="1" hangingPunct="1">
                <a:spcBef>
                  <a:spcPct val="0"/>
                </a:spcBef>
              </a:pPr>
              <a:t>21</a:t>
            </a:fld>
            <a:endParaRPr lang="en-US" altLang="ja-JP" dirty="0">
              <a:ea typeface="HG丸ｺﾞｼｯｸM-PRO" panose="020F0600000000000000" pitchFamily="50" charset="-128"/>
            </a:endParaRPr>
          </a:p>
        </p:txBody>
      </p:sp>
    </p:spTree>
    <p:extLst>
      <p:ext uri="{BB962C8B-B14F-4D97-AF65-F5344CB8AC3E}">
        <p14:creationId xmlns:p14="http://schemas.microsoft.com/office/powerpoint/2010/main" val="6801861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b="1" dirty="0"/>
              <a:t>税務行政の将来像</a:t>
            </a:r>
            <a:br>
              <a:rPr lang="en-US" altLang="ja-JP" b="1" dirty="0"/>
            </a:br>
            <a:r>
              <a:rPr lang="ja-JP" altLang="en-US" b="1" dirty="0"/>
              <a:t>～ </a:t>
            </a:r>
            <a:r>
              <a:rPr lang="en-US" altLang="ja-JP" b="1" dirty="0"/>
              <a:t>“</a:t>
            </a:r>
            <a:r>
              <a:rPr lang="ja-JP" altLang="en-US" b="1" dirty="0"/>
              <a:t>納税者目線</a:t>
            </a:r>
            <a:r>
              <a:rPr lang="en-US" altLang="ja-JP" b="1" dirty="0"/>
              <a:t>”</a:t>
            </a:r>
            <a:r>
              <a:rPr lang="ja-JP" altLang="en-US" b="1" dirty="0"/>
              <a:t>の徹底 ～</a:t>
            </a:r>
          </a:p>
          <a:p>
            <a:endParaRPr lang="en-US" altLang="ja-JP" dirty="0"/>
          </a:p>
          <a:p>
            <a:r>
              <a:rPr lang="ja-JP" altLang="en-US" strike="noStrike" dirty="0"/>
              <a:t>　</a:t>
            </a:r>
            <a:r>
              <a:rPr lang="ja-JP" altLang="ja-JP" strike="noStrike" dirty="0"/>
              <a:t>納税者の利便性の向上については、“納税者目線”を大切に、</a:t>
            </a:r>
            <a:r>
              <a:rPr lang="ja-JP" altLang="ja-JP" dirty="0"/>
              <a:t>各種施策を講じていくこととしています。</a:t>
            </a:r>
          </a:p>
          <a:p>
            <a:r>
              <a:rPr lang="ja-JP" altLang="en-US" dirty="0"/>
              <a:t>　</a:t>
            </a:r>
            <a:r>
              <a:rPr lang="ja-JP" altLang="ja-JP" dirty="0"/>
              <a:t>具体的な施策についていくつか説明します。</a:t>
            </a:r>
          </a:p>
          <a:p>
            <a:r>
              <a:rPr lang="ja-JP" altLang="en-US" dirty="0"/>
              <a:t>　</a:t>
            </a:r>
            <a:r>
              <a:rPr lang="ja-JP" altLang="ja-JP" dirty="0"/>
              <a:t>左側の「申告、年末調整の簡便化」については、申告において給与所得者の源泉徴収票に係る情報を自動入力できるようにするなど、納税者が数回のクリックやタップで申告を完了できる「日本版記入済み申告書」の実現に向けて取り組んでいます。</a:t>
            </a:r>
          </a:p>
          <a:p>
            <a:r>
              <a:rPr lang="ja-JP" altLang="en-US" dirty="0"/>
              <a:t>　</a:t>
            </a:r>
            <a:r>
              <a:rPr lang="ja-JP" altLang="ja-JP" dirty="0"/>
              <a:t>中央の「申請等の簡便化</a:t>
            </a:r>
            <a:r>
              <a:rPr lang="en-US" altLang="ja-JP" dirty="0"/>
              <a:t>/</a:t>
            </a:r>
            <a:r>
              <a:rPr lang="ja-JP" altLang="ja-JP" dirty="0"/>
              <a:t>自己情報のオンライン確認」については、</a:t>
            </a:r>
            <a:r>
              <a:rPr lang="en-US" altLang="ja-JP" dirty="0"/>
              <a:t>e-Tax</a:t>
            </a:r>
            <a:r>
              <a:rPr lang="ja-JP" altLang="ja-JP" dirty="0"/>
              <a:t>上にマイページを開設し、スマートフォンやパソコンから</a:t>
            </a:r>
            <a:r>
              <a:rPr lang="en-US" altLang="ja-JP" dirty="0"/>
              <a:t>e-Tax</a:t>
            </a:r>
            <a:r>
              <a:rPr lang="ja-JP" altLang="ja-JP" dirty="0" err="1"/>
              <a:t>に登</a:t>
            </a:r>
            <a:r>
              <a:rPr lang="ja-JP" altLang="ja-JP" dirty="0"/>
              <a:t>録されている本人情報や申告の参考となる各税目に関する情報を確認できるようにしました。</a:t>
            </a:r>
          </a:p>
          <a:p>
            <a:r>
              <a:rPr lang="ja-JP" altLang="en-US" dirty="0"/>
              <a:t>　</a:t>
            </a:r>
            <a:r>
              <a:rPr lang="ja-JP" altLang="ja-JP" dirty="0"/>
              <a:t>右側の「検索性向上</a:t>
            </a:r>
            <a:r>
              <a:rPr lang="en-US" altLang="ja-JP" dirty="0"/>
              <a:t>/</a:t>
            </a:r>
            <a:r>
              <a:rPr lang="ja-JP" altLang="ja-JP" dirty="0"/>
              <a:t>相談の高度化」については、国税庁ホームページで導入している「税務相談チャットボット」の対象手続の拡充及び回答の精度の向上に努めております。</a:t>
            </a:r>
          </a:p>
          <a:p>
            <a:r>
              <a:rPr lang="ja-JP" altLang="ja-JP" dirty="0"/>
              <a:t>　このように国税庁では”納税者目線”を大切にし、「あらゆる税務手続が税務署に行かずにできる」社会の実現に向けて取り組んでいます。</a:t>
            </a:r>
          </a:p>
          <a:p>
            <a:endParaRPr lang="en-US" altLang="ja-JP" strike="sngStrike" dirty="0"/>
          </a:p>
          <a:p>
            <a:r>
              <a:rPr lang="ja-JP" altLang="ja-JP" strike="noStrike" dirty="0"/>
              <a:t>※「カスタマージャーニー」とは、顧客（納税者）が行う一連の手続の流れを時系列で整理し手続全体を俯瞰することで、現状の問題点などを整理するマーケティング手法のことをいう。</a:t>
            </a:r>
          </a:p>
          <a:p>
            <a:r>
              <a:rPr lang="en-US" altLang="ja-JP" dirty="0"/>
              <a:t> </a:t>
            </a:r>
            <a:endParaRPr lang="ja-JP" altLang="ja-JP" dirty="0"/>
          </a:p>
          <a:p>
            <a:endParaRPr lang="ja-JP" altLang="ja-JP" dirty="0"/>
          </a:p>
        </p:txBody>
      </p:sp>
      <p:sp>
        <p:nvSpPr>
          <p:cNvPr id="10" name="スライド イメージ プレースホルダー 9">
            <a:extLst>
              <a:ext uri="{FF2B5EF4-FFF2-40B4-BE49-F238E27FC236}">
                <a16:creationId xmlns:a16="http://schemas.microsoft.com/office/drawing/2014/main" id="{FB75152B-73EE-7EBC-152A-E2BFA048558E}"/>
              </a:ext>
            </a:extLst>
          </p:cNvPr>
          <p:cNvSpPr>
            <a:spLocks noGrp="1" noRot="1" noChangeAspect="1"/>
          </p:cNvSpPr>
          <p:nvPr>
            <p:ph type="sldImg"/>
          </p:nvPr>
        </p:nvSpPr>
        <p:spPr/>
      </p:sp>
      <p:sp>
        <p:nvSpPr>
          <p:cNvPr id="5" name="スライド番号プレースホルダ 3">
            <a:extLst>
              <a:ext uri="{FF2B5EF4-FFF2-40B4-BE49-F238E27FC236}">
                <a16:creationId xmlns:a16="http://schemas.microsoft.com/office/drawing/2014/main" id="{B140FDD0-C569-47B9-95CF-1ECBCA9D98B2}"/>
              </a:ext>
            </a:extLst>
          </p:cNvPr>
          <p:cNvSpPr txBox="1">
            <a:spLocks noGrp="1"/>
          </p:cNvSpPr>
          <p:nvPr/>
        </p:nvSpPr>
        <p:spPr bwMode="auto">
          <a:xfrm>
            <a:off x="3836143" y="9408900"/>
            <a:ext cx="2932954" cy="49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00" tIns="47499" rIns="95000" bIns="4749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BADC1317-7427-4A78-B487-931EE21CBDA2}" type="slidenum">
              <a:rPr lang="en-US" altLang="ja-JP">
                <a:ea typeface="HG丸ｺﾞｼｯｸM-PRO" panose="020F0600000000000000" pitchFamily="50" charset="-128"/>
              </a:rPr>
              <a:pPr algn="r" eaLnBrk="1" hangingPunct="1">
                <a:spcBef>
                  <a:spcPct val="0"/>
                </a:spcBef>
              </a:pPr>
              <a:t>22</a:t>
            </a:fld>
            <a:endParaRPr lang="en-US" altLang="ja-JP" dirty="0">
              <a:ea typeface="HG丸ｺﾞｼｯｸM-PRO" panose="020F0600000000000000" pitchFamily="50" charset="-128"/>
            </a:endParaRPr>
          </a:p>
        </p:txBody>
      </p:sp>
    </p:spTree>
    <p:extLst>
      <p:ext uri="{BB962C8B-B14F-4D97-AF65-F5344CB8AC3E}">
        <p14:creationId xmlns:p14="http://schemas.microsoft.com/office/powerpoint/2010/main" val="20496958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b="1" dirty="0"/>
              <a:t>税務行政の将来像</a:t>
            </a:r>
            <a:endParaRPr lang="en-US" altLang="ja-JP" b="1" dirty="0"/>
          </a:p>
          <a:p>
            <a:r>
              <a:rPr lang="ja-JP" altLang="en-US" b="1" dirty="0"/>
              <a:t>～</a:t>
            </a:r>
            <a:r>
              <a:rPr lang="en-US" altLang="ja-JP" b="1" dirty="0"/>
              <a:t>AI</a:t>
            </a:r>
            <a:r>
              <a:rPr lang="ja-JP" altLang="en-US" b="1" dirty="0"/>
              <a:t>・データ分析の活用～</a:t>
            </a:r>
            <a:endParaRPr lang="en-US" altLang="ja-JP" b="1" dirty="0"/>
          </a:p>
          <a:p>
            <a:endParaRPr lang="en-US" altLang="ja-JP" dirty="0"/>
          </a:p>
          <a:p>
            <a:pPr algn="just"/>
            <a:r>
              <a:rPr lang="ja-JP" altLang="en-US" dirty="0">
                <a:solidFill>
                  <a:schemeClr val="tx1"/>
                </a:solidFill>
                <a:latin typeface="+mn-ea"/>
              </a:rPr>
              <a:t>　国税庁</a:t>
            </a:r>
            <a:r>
              <a:rPr lang="ja-JP" altLang="en-US" strike="noStrike" dirty="0">
                <a:solidFill>
                  <a:schemeClr val="tx1"/>
                </a:solidFill>
                <a:latin typeface="+mn-ea"/>
              </a:rPr>
              <a:t>においては</a:t>
            </a:r>
            <a:r>
              <a:rPr lang="ja-JP" altLang="en-US" dirty="0">
                <a:solidFill>
                  <a:schemeClr val="tx1"/>
                </a:solidFill>
                <a:latin typeface="+mn-ea"/>
              </a:rPr>
              <a:t>、</a:t>
            </a:r>
            <a:r>
              <a:rPr lang="en-US" altLang="ja-JP" dirty="0">
                <a:solidFill>
                  <a:schemeClr val="tx1"/>
                </a:solidFill>
              </a:rPr>
              <a:t>AI</a:t>
            </a:r>
            <a:r>
              <a:rPr lang="ja-JP" altLang="en-US" dirty="0">
                <a:solidFill>
                  <a:schemeClr val="tx1"/>
                </a:solidFill>
              </a:rPr>
              <a:t>も</a:t>
            </a:r>
            <a:r>
              <a:rPr lang="ja-JP" altLang="en-US" dirty="0">
                <a:solidFill>
                  <a:schemeClr val="tx1"/>
                </a:solidFill>
                <a:latin typeface="+mn-ea"/>
              </a:rPr>
              <a:t>活用しながら、幅広いデータを分析することにより、</a:t>
            </a:r>
            <a:r>
              <a:rPr lang="ja-JP" altLang="ja-JP" dirty="0"/>
              <a:t>申告漏れの可能性が高い納税者の判定や、滞納者の状況に応じた対応の判別を行うなど、</a:t>
            </a:r>
            <a:r>
              <a:rPr lang="ja-JP" altLang="en-US" dirty="0">
                <a:solidFill>
                  <a:schemeClr val="tx1"/>
                </a:solidFill>
                <a:latin typeface="+mn-ea"/>
              </a:rPr>
              <a:t>課税・徴収の効率化・高度化に取り組んで</a:t>
            </a:r>
            <a:r>
              <a:rPr lang="ja-JP" altLang="en-US" strike="noStrike" dirty="0">
                <a:solidFill>
                  <a:schemeClr val="tx1"/>
                </a:solidFill>
                <a:latin typeface="+mn-ea"/>
              </a:rPr>
              <a:t>いきま</a:t>
            </a:r>
            <a:r>
              <a:rPr lang="ja-JP" altLang="en-US" dirty="0">
                <a:solidFill>
                  <a:schemeClr val="tx1"/>
                </a:solidFill>
                <a:latin typeface="+mn-ea"/>
              </a:rPr>
              <a:t>す。</a:t>
            </a:r>
          </a:p>
          <a:p>
            <a:pPr algn="just"/>
            <a:endParaRPr lang="ja-JP" altLang="en-US" dirty="0">
              <a:solidFill>
                <a:schemeClr val="tx1"/>
              </a:solidFill>
              <a:latin typeface="+mn-ea"/>
            </a:endParaRPr>
          </a:p>
          <a:p>
            <a:pPr algn="just"/>
            <a:r>
              <a:rPr lang="ja-JP" altLang="en-US" dirty="0">
                <a:solidFill>
                  <a:schemeClr val="tx1"/>
                </a:solidFill>
                <a:latin typeface="+mn-ea"/>
              </a:rPr>
              <a:t>　こちらは、課税の分野の取組です。</a:t>
            </a:r>
            <a:endParaRPr lang="en-US" altLang="ja-JP" dirty="0">
              <a:solidFill>
                <a:schemeClr val="tx1"/>
              </a:solidFill>
              <a:latin typeface="+mn-ea"/>
            </a:endParaRPr>
          </a:p>
          <a:p>
            <a:pPr algn="just"/>
            <a:r>
              <a:rPr lang="ja-JP" altLang="en-US" dirty="0">
                <a:solidFill>
                  <a:schemeClr val="tx1"/>
                </a:solidFill>
                <a:latin typeface="+mn-ea"/>
              </a:rPr>
              <a:t>　</a:t>
            </a:r>
            <a:r>
              <a:rPr lang="ja-JP" altLang="ja-JP" dirty="0"/>
              <a:t>納税者本人から提供される申告・決算情報のほか、第三者から提供される資料情報、更には実際に税務調査を行った際の情報といったデータを分析用に加工します。</a:t>
            </a:r>
            <a:endParaRPr lang="en-US" altLang="ja-JP" dirty="0"/>
          </a:p>
          <a:p>
            <a:pPr algn="just"/>
            <a:r>
              <a:rPr lang="ja-JP" altLang="en-US" dirty="0"/>
              <a:t>　</a:t>
            </a:r>
            <a:r>
              <a:rPr lang="ja-JP" altLang="ja-JP" dirty="0"/>
              <a:t>これらのデータを、ＢＡツールやプログラミング言語を用いて統計分析・機械学習の手法により分析することで、申告漏れの可能性が高い納税者を判定し、その分析結果を活用することで、効率的な調査・行政指導を実施し、調査必要度の高い納税者には深度ある調査を行う取組を進めています。</a:t>
            </a:r>
            <a:endParaRPr lang="ja-JP" altLang="en-US" dirty="0"/>
          </a:p>
        </p:txBody>
      </p:sp>
      <p:sp>
        <p:nvSpPr>
          <p:cNvPr id="10" name="スライド イメージ プレースホルダー 9">
            <a:extLst>
              <a:ext uri="{FF2B5EF4-FFF2-40B4-BE49-F238E27FC236}">
                <a16:creationId xmlns:a16="http://schemas.microsoft.com/office/drawing/2014/main" id="{DBDB3371-BAFE-8645-4DA0-11F020918C86}"/>
              </a:ext>
            </a:extLst>
          </p:cNvPr>
          <p:cNvSpPr>
            <a:spLocks noGrp="1" noRot="1" noChangeAspect="1"/>
          </p:cNvSpPr>
          <p:nvPr>
            <p:ph type="sldImg"/>
          </p:nvPr>
        </p:nvSpPr>
        <p:spPr/>
      </p:sp>
      <p:sp>
        <p:nvSpPr>
          <p:cNvPr id="5" name="スライド番号プレースホルダ 3">
            <a:extLst>
              <a:ext uri="{FF2B5EF4-FFF2-40B4-BE49-F238E27FC236}">
                <a16:creationId xmlns:a16="http://schemas.microsoft.com/office/drawing/2014/main" id="{66EBDB88-FEA9-4E64-8A60-64704DC8193C}"/>
              </a:ext>
            </a:extLst>
          </p:cNvPr>
          <p:cNvSpPr txBox="1">
            <a:spLocks noGrp="1"/>
          </p:cNvSpPr>
          <p:nvPr/>
        </p:nvSpPr>
        <p:spPr bwMode="auto">
          <a:xfrm>
            <a:off x="3836143" y="9408900"/>
            <a:ext cx="2932954" cy="49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00" tIns="47499" rIns="95000" bIns="4749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BADC1317-7427-4A78-B487-931EE21CBDA2}" type="slidenum">
              <a:rPr lang="en-US" altLang="ja-JP">
                <a:ea typeface="HG丸ｺﾞｼｯｸM-PRO" panose="020F0600000000000000" pitchFamily="50" charset="-128"/>
              </a:rPr>
              <a:pPr algn="r" eaLnBrk="1" hangingPunct="1">
                <a:spcBef>
                  <a:spcPct val="0"/>
                </a:spcBef>
              </a:pPr>
              <a:t>23</a:t>
            </a:fld>
            <a:endParaRPr lang="en-US" altLang="ja-JP" dirty="0">
              <a:ea typeface="HG丸ｺﾞｼｯｸM-PRO" panose="020F0600000000000000" pitchFamily="50" charset="-128"/>
            </a:endParaRPr>
          </a:p>
        </p:txBody>
      </p:sp>
    </p:spTree>
    <p:extLst>
      <p:ext uri="{BB962C8B-B14F-4D97-AF65-F5344CB8AC3E}">
        <p14:creationId xmlns:p14="http://schemas.microsoft.com/office/powerpoint/2010/main" val="22361466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b="1" dirty="0"/>
              <a:t>税務行政の将来像</a:t>
            </a:r>
            <a:endParaRPr lang="en-US" altLang="ja-JP" b="1" dirty="0"/>
          </a:p>
          <a:p>
            <a:r>
              <a:rPr lang="ja-JP" altLang="en-US" b="1" dirty="0"/>
              <a:t>～</a:t>
            </a:r>
            <a:r>
              <a:rPr lang="en-US" altLang="ja-JP" b="1" dirty="0"/>
              <a:t>AI</a:t>
            </a:r>
            <a:r>
              <a:rPr lang="ja-JP" altLang="en-US" b="1" dirty="0"/>
              <a:t>・データ分析の活用～</a:t>
            </a:r>
            <a:endParaRPr lang="en-US" altLang="ja-JP" b="1" dirty="0"/>
          </a:p>
          <a:p>
            <a:endParaRPr lang="ja-JP" altLang="en-US" dirty="0"/>
          </a:p>
          <a:p>
            <a:pPr algn="just" defTabSz="870372">
              <a:defRPr/>
            </a:pPr>
            <a:r>
              <a:rPr lang="ja-JP" altLang="en-US" u="none" strike="noStrike" dirty="0">
                <a:solidFill>
                  <a:schemeClr val="tx1"/>
                </a:solidFill>
                <a:latin typeface="+mn-ea"/>
              </a:rPr>
              <a:t>　続いて、徴収の分野の取組です。</a:t>
            </a:r>
            <a:endParaRPr lang="en-US" altLang="ja-JP" u="none" strike="noStrike" dirty="0">
              <a:solidFill>
                <a:schemeClr val="tx1"/>
              </a:solidFill>
              <a:latin typeface="+mn-ea"/>
            </a:endParaRPr>
          </a:p>
          <a:p>
            <a:pPr algn="just" defTabSz="870372">
              <a:defRPr/>
            </a:pPr>
            <a:r>
              <a:rPr lang="ja-JP" altLang="en-US" u="none" strike="noStrike" dirty="0">
                <a:solidFill>
                  <a:schemeClr val="tx1"/>
                </a:solidFill>
                <a:latin typeface="+mn-ea"/>
              </a:rPr>
              <a:t>　国税局や税務署では、滞納している納税者の方に連絡を取る必要がありますが、臨場や電話をしても様々な理由により接触できないといった場合があります。</a:t>
            </a:r>
            <a:endParaRPr lang="en-US" altLang="ja-JP" u="none" strike="noStrike" dirty="0">
              <a:solidFill>
                <a:schemeClr val="tx1"/>
              </a:solidFill>
              <a:latin typeface="+mn-ea"/>
            </a:endParaRPr>
          </a:p>
          <a:p>
            <a:pPr algn="just" defTabSz="870372" fontAlgn="auto">
              <a:spcBef>
                <a:spcPts val="0"/>
              </a:spcBef>
              <a:spcAft>
                <a:spcPts val="0"/>
              </a:spcAft>
              <a:defRPr/>
            </a:pPr>
            <a:r>
              <a:rPr lang="ja-JP" altLang="en-US" u="none" strike="noStrike" dirty="0">
                <a:solidFill>
                  <a:schemeClr val="tx1"/>
                </a:solidFill>
                <a:latin typeface="+mn-ea"/>
              </a:rPr>
              <a:t>　そこで、滞納者との接触方法について、</a:t>
            </a:r>
            <a:r>
              <a:rPr lang="ja-JP" altLang="ja-JP" u="none" dirty="0">
                <a:latin typeface="+mn-ea"/>
              </a:rPr>
              <a:t>電話催告、臨場催告及び文書催告のうち、接触できる可能性の高い方法を予測するモデルを構築し、効率的な滞納整理の実施を目指</a:t>
            </a:r>
            <a:r>
              <a:rPr lang="ja-JP" altLang="en-US" u="none" dirty="0">
                <a:latin typeface="+mn-ea"/>
              </a:rPr>
              <a:t>しています</a:t>
            </a:r>
            <a:r>
              <a:rPr lang="ja-JP" altLang="ja-JP" u="none" dirty="0">
                <a:latin typeface="+mn-ea"/>
              </a:rPr>
              <a:t>。</a:t>
            </a:r>
            <a:endParaRPr lang="en-US" altLang="ja-JP" u="none" dirty="0">
              <a:latin typeface="+mn-ea"/>
            </a:endParaRPr>
          </a:p>
          <a:p>
            <a:pPr algn="just" defTabSz="870372">
              <a:defRPr/>
            </a:pPr>
            <a:r>
              <a:rPr lang="ja-JP" altLang="en-US" u="none" strike="noStrike" dirty="0">
                <a:solidFill>
                  <a:schemeClr val="tx1"/>
                </a:solidFill>
                <a:latin typeface="+mn-ea"/>
              </a:rPr>
              <a:t>　また、</a:t>
            </a:r>
            <a:r>
              <a:rPr lang="ja-JP" altLang="ja-JP" u="none" dirty="0">
                <a:latin typeface="+mn-ea"/>
              </a:rPr>
              <a:t>集中電話催告センター室においては、</a:t>
            </a:r>
            <a:r>
              <a:rPr lang="ja-JP" altLang="en-US" u="none" strike="noStrike" dirty="0">
                <a:solidFill>
                  <a:schemeClr val="tx1"/>
                </a:solidFill>
                <a:latin typeface="+mn-ea"/>
              </a:rPr>
              <a:t>個々の滞納者の情報や、過去の架電履歴等のデータと</a:t>
            </a:r>
            <a:r>
              <a:rPr lang="en-US" altLang="ja-JP" u="none" strike="noStrike" dirty="0">
                <a:solidFill>
                  <a:schemeClr val="tx1"/>
                </a:solidFill>
                <a:latin typeface="+mn-ea"/>
              </a:rPr>
              <a:t>AI</a:t>
            </a:r>
            <a:r>
              <a:rPr lang="ja-JP" altLang="en-US" u="none" strike="noStrike" dirty="0">
                <a:solidFill>
                  <a:schemeClr val="tx1"/>
                </a:solidFill>
                <a:latin typeface="+mn-ea"/>
              </a:rPr>
              <a:t>を活用して、</a:t>
            </a:r>
            <a:r>
              <a:rPr lang="ja-JP" altLang="ja-JP" u="none" strike="noStrike" dirty="0"/>
              <a:t>滞納者が電話に応答する可能性の高い曜日・時間帯を予測するモデルを構築し、この応答予測モデルに基づいて架電する取組を行っています。</a:t>
            </a:r>
          </a:p>
          <a:p>
            <a:endParaRPr lang="en-US" altLang="ja-JP" strike="noStrike" dirty="0"/>
          </a:p>
          <a:p>
            <a:r>
              <a:rPr lang="ja-JP" altLang="en-US" strike="noStrike" dirty="0"/>
              <a:t>　</a:t>
            </a:r>
            <a:r>
              <a:rPr lang="ja-JP" altLang="ja-JP" strike="noStrike" dirty="0"/>
              <a:t>こうしたデータ分析は、デジタルの利点を活用するという観点から非常に重要なものと考えており、引き続き積極的に取組を進めてまいります。</a:t>
            </a:r>
            <a:endParaRPr lang="en-US" altLang="ja-JP" strike="noStrike" dirty="0"/>
          </a:p>
        </p:txBody>
      </p:sp>
      <p:sp>
        <p:nvSpPr>
          <p:cNvPr id="10" name="スライド イメージ プレースホルダー 9">
            <a:extLst>
              <a:ext uri="{FF2B5EF4-FFF2-40B4-BE49-F238E27FC236}">
                <a16:creationId xmlns:a16="http://schemas.microsoft.com/office/drawing/2014/main" id="{524807F2-E677-0EEA-EFDF-62C1DB5A4549}"/>
              </a:ext>
            </a:extLst>
          </p:cNvPr>
          <p:cNvSpPr>
            <a:spLocks noGrp="1" noRot="1" noChangeAspect="1"/>
          </p:cNvSpPr>
          <p:nvPr>
            <p:ph type="sldImg"/>
          </p:nvPr>
        </p:nvSpPr>
        <p:spPr>
          <a:xfrm>
            <a:off x="912813" y="542925"/>
            <a:ext cx="4948237" cy="3711575"/>
          </a:xfrm>
        </p:spPr>
      </p:sp>
      <p:sp>
        <p:nvSpPr>
          <p:cNvPr id="5" name="スライド番号プレースホルダ 3">
            <a:extLst>
              <a:ext uri="{FF2B5EF4-FFF2-40B4-BE49-F238E27FC236}">
                <a16:creationId xmlns:a16="http://schemas.microsoft.com/office/drawing/2014/main" id="{0F9A44CF-4840-429B-AC34-7D750ABF8F6A}"/>
              </a:ext>
            </a:extLst>
          </p:cNvPr>
          <p:cNvSpPr txBox="1">
            <a:spLocks noGrp="1"/>
          </p:cNvSpPr>
          <p:nvPr/>
        </p:nvSpPr>
        <p:spPr bwMode="auto">
          <a:xfrm>
            <a:off x="3836143" y="9408900"/>
            <a:ext cx="2932954" cy="49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00" tIns="47499" rIns="95000" bIns="4749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BADC1317-7427-4A78-B487-931EE21CBDA2}" type="slidenum">
              <a:rPr lang="en-US" altLang="ja-JP">
                <a:ea typeface="HG丸ｺﾞｼｯｸM-PRO" panose="020F0600000000000000" pitchFamily="50" charset="-128"/>
              </a:rPr>
              <a:pPr algn="r" eaLnBrk="1" hangingPunct="1">
                <a:spcBef>
                  <a:spcPct val="0"/>
                </a:spcBef>
              </a:pPr>
              <a:t>24</a:t>
            </a:fld>
            <a:endParaRPr lang="en-US" altLang="ja-JP" dirty="0">
              <a:ea typeface="HG丸ｺﾞｼｯｸM-PRO" panose="020F0600000000000000" pitchFamily="50" charset="-128"/>
            </a:endParaRPr>
          </a:p>
        </p:txBody>
      </p:sp>
    </p:spTree>
    <p:extLst>
      <p:ext uri="{BB962C8B-B14F-4D97-AF65-F5344CB8AC3E}">
        <p14:creationId xmlns:p14="http://schemas.microsoft.com/office/powerpoint/2010/main" val="16113196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スライド番号プレースホルダ 3"/>
          <p:cNvSpPr txBox="1">
            <a:spLocks noGrp="1"/>
          </p:cNvSpPr>
          <p:nvPr/>
        </p:nvSpPr>
        <p:spPr bwMode="auto">
          <a:xfrm>
            <a:off x="3836143" y="9408900"/>
            <a:ext cx="2932954" cy="49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00" tIns="47499" rIns="95000" bIns="4749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698E7E6B-6AD1-4681-8E51-18623B29B60C}" type="slidenum">
              <a:rPr lang="en-US" altLang="ja-JP">
                <a:ea typeface="HG丸ｺﾞｼｯｸM-PRO" panose="020F0600000000000000" pitchFamily="50" charset="-128"/>
              </a:rPr>
              <a:pPr algn="r" eaLnBrk="1" hangingPunct="1">
                <a:spcBef>
                  <a:spcPct val="0"/>
                </a:spcBef>
              </a:pPr>
              <a:t>25</a:t>
            </a:fld>
            <a:endParaRPr lang="en-US" altLang="ja-JP" dirty="0">
              <a:ea typeface="HG丸ｺﾞｼｯｸM-PRO" panose="020F0600000000000000" pitchFamily="50" charset="-128"/>
            </a:endParaRPr>
          </a:p>
        </p:txBody>
      </p:sp>
      <p:sp>
        <p:nvSpPr>
          <p:cNvPr id="3" name="ノート プレースホルダー 2">
            <a:extLst>
              <a:ext uri="{FF2B5EF4-FFF2-40B4-BE49-F238E27FC236}">
                <a16:creationId xmlns:a16="http://schemas.microsoft.com/office/drawing/2014/main" id="{87602FB2-8A59-41FC-81DC-C41D8B96DAFA}"/>
              </a:ext>
            </a:extLst>
          </p:cNvPr>
          <p:cNvSpPr>
            <a:spLocks noGrp="1"/>
          </p:cNvSpPr>
          <p:nvPr>
            <p:ph type="body" idx="1"/>
          </p:nvPr>
        </p:nvSpPr>
        <p:spPr/>
        <p:txBody>
          <a:bodyPr/>
          <a:lstStyle/>
          <a:p>
            <a:r>
              <a:rPr lang="ja-JP" altLang="en-US" dirty="0"/>
              <a:t>税務署の仕事について、ご覧のような項目をご説明いたします。</a:t>
            </a:r>
          </a:p>
          <a:p>
            <a:endParaRPr lang="ja-JP" altLang="en-US" dirty="0"/>
          </a:p>
        </p:txBody>
      </p:sp>
      <p:sp>
        <p:nvSpPr>
          <p:cNvPr id="5" name="スライド イメージ プレースホルダー 4">
            <a:extLst>
              <a:ext uri="{FF2B5EF4-FFF2-40B4-BE49-F238E27FC236}">
                <a16:creationId xmlns:a16="http://schemas.microsoft.com/office/drawing/2014/main" id="{9EFB65DF-FB7C-4877-96F9-29B5907D7921}"/>
              </a:ext>
            </a:extLst>
          </p:cNvPr>
          <p:cNvSpPr>
            <a:spLocks noGrp="1" noRot="1" noChangeAspect="1"/>
          </p:cNvSpPr>
          <p:nvPr>
            <p:ph type="sldImg"/>
          </p:nvPr>
        </p:nvSpPr>
        <p:spPr/>
      </p:sp>
    </p:spTree>
    <p:extLst>
      <p:ext uri="{BB962C8B-B14F-4D97-AF65-F5344CB8AC3E}">
        <p14:creationId xmlns:p14="http://schemas.microsoft.com/office/powerpoint/2010/main" val="36508417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スライド番号プレースホルダ 3"/>
          <p:cNvSpPr txBox="1">
            <a:spLocks noGrp="1"/>
          </p:cNvSpPr>
          <p:nvPr/>
        </p:nvSpPr>
        <p:spPr bwMode="auto">
          <a:xfrm>
            <a:off x="3836143" y="9408900"/>
            <a:ext cx="2932954" cy="49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00" tIns="47499" rIns="95000" bIns="4749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06DF89C3-ECEC-4CEC-B351-92AE6B4800B7}" type="slidenum">
              <a:rPr lang="en-US" altLang="ja-JP">
                <a:ea typeface="HG丸ｺﾞｼｯｸM-PRO" panose="020F0600000000000000" pitchFamily="50" charset="-128"/>
              </a:rPr>
              <a:pPr algn="r" eaLnBrk="1" hangingPunct="1">
                <a:spcBef>
                  <a:spcPct val="0"/>
                </a:spcBef>
              </a:pPr>
              <a:t>26</a:t>
            </a:fld>
            <a:endParaRPr lang="en-US" altLang="ja-JP" dirty="0">
              <a:ea typeface="HG丸ｺﾞｼｯｸM-PRO" panose="020F0600000000000000" pitchFamily="50" charset="-128"/>
            </a:endParaRPr>
          </a:p>
        </p:txBody>
      </p:sp>
      <p:sp>
        <p:nvSpPr>
          <p:cNvPr id="7" name="ノート プレースホルダー 6">
            <a:extLst>
              <a:ext uri="{FF2B5EF4-FFF2-40B4-BE49-F238E27FC236}">
                <a16:creationId xmlns:a16="http://schemas.microsoft.com/office/drawing/2014/main" id="{A2CB9C11-5592-44A9-9E8E-E00A8DBAAC2F}"/>
              </a:ext>
            </a:extLst>
          </p:cNvPr>
          <p:cNvSpPr>
            <a:spLocks noGrp="1"/>
          </p:cNvSpPr>
          <p:nvPr>
            <p:ph type="body" idx="1"/>
          </p:nvPr>
        </p:nvSpPr>
        <p:spPr/>
        <p:txBody>
          <a:bodyPr/>
          <a:lstStyle/>
          <a:p>
            <a:r>
              <a:rPr lang="ja-JP" altLang="en-US" b="1" dirty="0"/>
              <a:t>私たちの町の税務署の仕事</a:t>
            </a:r>
            <a:endParaRPr lang="en-US" altLang="ja-JP" b="1" dirty="0"/>
          </a:p>
          <a:p>
            <a:r>
              <a:rPr lang="ja-JP" altLang="en-US" b="1" dirty="0"/>
              <a:t>～国税庁の組織の機構～</a:t>
            </a:r>
            <a:endParaRPr lang="en-US" altLang="ja-JP" b="1" dirty="0"/>
          </a:p>
          <a:p>
            <a:endParaRPr lang="en-US" altLang="ja-JP" dirty="0"/>
          </a:p>
          <a:p>
            <a:r>
              <a:rPr lang="ja-JP" altLang="en-US" dirty="0"/>
              <a:t>　国税庁は、内国税の賦課・徴収を担当する行政機関であり、昭和</a:t>
            </a:r>
            <a:r>
              <a:rPr lang="en-US" altLang="ja-JP" dirty="0"/>
              <a:t>24</a:t>
            </a:r>
            <a:r>
              <a:rPr lang="ja-JP" altLang="en-US" dirty="0"/>
              <a:t>年に大蔵省（現財務省）の外局として設置されました。</a:t>
            </a:r>
            <a:endParaRPr lang="en-US" altLang="ja-JP" dirty="0"/>
          </a:p>
          <a:p>
            <a:r>
              <a:rPr lang="ja-JP" altLang="en-US" dirty="0"/>
              <a:t>　国税庁の下には、全国に沖縄国税事務所を含む</a:t>
            </a:r>
            <a:r>
              <a:rPr lang="en-US" altLang="ja-JP" dirty="0"/>
              <a:t>12</a:t>
            </a:r>
            <a:r>
              <a:rPr lang="ja-JP" altLang="en-US" dirty="0"/>
              <a:t>の国税局、</a:t>
            </a:r>
            <a:r>
              <a:rPr lang="en-US" altLang="ja-JP" dirty="0"/>
              <a:t>524</a:t>
            </a:r>
            <a:r>
              <a:rPr lang="ja-JP" altLang="en-US" dirty="0"/>
              <a:t>の税務署が設置されており、国税庁本庁は、税務行政の執行に関する企画・立案等を行い、国税局と税務署の事務を指導・監督しています。</a:t>
            </a:r>
            <a:endParaRPr lang="en-US" altLang="ja-JP" dirty="0"/>
          </a:p>
          <a:p>
            <a:r>
              <a:rPr lang="ja-JP" altLang="en-US" dirty="0"/>
              <a:t>　国税局は、国税庁の指導・監督を受け、管轄区域内の税務署の賦課・徴収事務について指導・監督を行うとともに、大規模・広域・困難事案等について、自らも賦課・徴収を行っています。　</a:t>
            </a:r>
            <a:endParaRPr lang="en-US" altLang="ja-JP" dirty="0"/>
          </a:p>
          <a:p>
            <a:r>
              <a:rPr lang="ja-JP" altLang="en-US" dirty="0"/>
              <a:t>　税務署は、国税庁や国税局の指導・監督の下に、国税の賦課・徴収を行う第一線の執行機関であり、納税者と密接なつながりを持つ行政機関です。</a:t>
            </a:r>
            <a:endParaRPr lang="en-US" altLang="ja-JP" dirty="0"/>
          </a:p>
          <a:p>
            <a:r>
              <a:rPr lang="ja-JP" altLang="en-US" dirty="0"/>
              <a:t>　そのほか、税務職員の研修機関である税務大学校、また、特別の機関として、納税者の不服申立ての調査・審理に当たる国税不服審判所があります。</a:t>
            </a:r>
            <a:endParaRPr lang="en-US" altLang="ja-JP" dirty="0"/>
          </a:p>
          <a:p>
            <a:endParaRPr lang="ja-JP" altLang="en-US" dirty="0"/>
          </a:p>
        </p:txBody>
      </p:sp>
      <p:sp>
        <p:nvSpPr>
          <p:cNvPr id="3" name="スライド イメージ プレースホルダー 2">
            <a:extLst>
              <a:ext uri="{FF2B5EF4-FFF2-40B4-BE49-F238E27FC236}">
                <a16:creationId xmlns:a16="http://schemas.microsoft.com/office/drawing/2014/main" id="{85332291-0AE7-BC04-6747-F6BAD1824C50}"/>
              </a:ext>
            </a:extLst>
          </p:cNvPr>
          <p:cNvSpPr>
            <a:spLocks noGrp="1" noRot="1" noChangeAspect="1"/>
          </p:cNvSpPr>
          <p:nvPr>
            <p:ph type="sldImg"/>
          </p:nvPr>
        </p:nvSpPr>
        <p:spPr/>
      </p:sp>
    </p:spTree>
    <p:extLst>
      <p:ext uri="{BB962C8B-B14F-4D97-AF65-F5344CB8AC3E}">
        <p14:creationId xmlns:p14="http://schemas.microsoft.com/office/powerpoint/2010/main" val="7385164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ノート プレースホルダ 5"/>
          <p:cNvSpPr>
            <a:spLocks noGrp="1"/>
          </p:cNvSpPr>
          <p:nvPr/>
        </p:nvSpPr>
        <p:spPr bwMode="auto">
          <a:xfrm>
            <a:off x="788596" y="4738460"/>
            <a:ext cx="5192749" cy="448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834" tIns="47916" rIns="95834" bIns="47916"/>
          <a:lstStyle>
            <a:lvl1pPr>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endParaRPr lang="ja-JP" altLang="en-US" dirty="0">
              <a:ea typeface="HG丸ｺﾞｼｯｸM-PRO" panose="020F0600000000000000" pitchFamily="50" charset="-128"/>
            </a:endParaRPr>
          </a:p>
        </p:txBody>
      </p:sp>
      <p:sp>
        <p:nvSpPr>
          <p:cNvPr id="60421" name="スライド番号プレースホルダ 3"/>
          <p:cNvSpPr txBox="1">
            <a:spLocks noGrp="1"/>
          </p:cNvSpPr>
          <p:nvPr/>
        </p:nvSpPr>
        <p:spPr bwMode="auto">
          <a:xfrm>
            <a:off x="3835926" y="9408378"/>
            <a:ext cx="2933558" cy="49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834" tIns="47916" rIns="95834" bIns="47916"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A8D60ECE-F34B-477F-98C9-764D5DAA43DF}" type="slidenum">
              <a:rPr lang="en-US" altLang="ja-JP">
                <a:ea typeface="HG丸ｺﾞｼｯｸM-PRO" panose="020F0600000000000000" pitchFamily="50" charset="-128"/>
              </a:rPr>
              <a:pPr algn="r" eaLnBrk="1" hangingPunct="1">
                <a:spcBef>
                  <a:spcPct val="0"/>
                </a:spcBef>
              </a:pPr>
              <a:t>27</a:t>
            </a:fld>
            <a:endParaRPr lang="en-US" altLang="ja-JP" dirty="0">
              <a:ea typeface="HG丸ｺﾞｼｯｸM-PRO" panose="020F0600000000000000" pitchFamily="50" charset="-128"/>
            </a:endParaRPr>
          </a:p>
        </p:txBody>
      </p:sp>
      <p:sp>
        <p:nvSpPr>
          <p:cNvPr id="4" name="ノート プレースホルダー 3">
            <a:extLst>
              <a:ext uri="{FF2B5EF4-FFF2-40B4-BE49-F238E27FC236}">
                <a16:creationId xmlns:a16="http://schemas.microsoft.com/office/drawing/2014/main" id="{62F06BCE-BF89-47B3-8B9A-3C4356D9C4AF}"/>
              </a:ext>
            </a:extLst>
          </p:cNvPr>
          <p:cNvSpPr>
            <a:spLocks noGrp="1"/>
          </p:cNvSpPr>
          <p:nvPr>
            <p:ph type="body" idx="1"/>
          </p:nvPr>
        </p:nvSpPr>
        <p:spPr/>
        <p:txBody>
          <a:bodyPr/>
          <a:lstStyle/>
          <a:p>
            <a:r>
              <a:rPr lang="ja-JP" altLang="en-US" b="1" dirty="0"/>
              <a:t>私たちの町の税務署の仕事</a:t>
            </a:r>
            <a:endParaRPr lang="en-US" altLang="ja-JP" b="1" dirty="0"/>
          </a:p>
          <a:p>
            <a:r>
              <a:rPr lang="ja-JP" altLang="en-US" b="1" dirty="0"/>
              <a:t>～管理運営部門（担当）の仕事～</a:t>
            </a:r>
            <a:endParaRPr lang="en-US" altLang="ja-JP" b="1" dirty="0"/>
          </a:p>
          <a:p>
            <a:r>
              <a:rPr lang="ja-JP" altLang="en-US" dirty="0"/>
              <a:t>　</a:t>
            </a:r>
            <a:endParaRPr lang="en-US" altLang="ja-JP" dirty="0"/>
          </a:p>
          <a:p>
            <a:r>
              <a:rPr lang="ja-JP" altLang="en-US" dirty="0"/>
              <a:t>　税務署の管理運営部門は、提出書類の収受、各種用紙の交付、納税証明書の発行、国税の領収、税に関する一般的な相談などの窓口関係事務のほか、国税の債権管理や還付手続、申告書や届出書の入力などの内部事務、延納・物納に関する事務等を担当しています。</a:t>
            </a:r>
            <a:endParaRPr lang="en-US" altLang="ja-JP" dirty="0"/>
          </a:p>
          <a:p>
            <a:r>
              <a:rPr lang="ja-JP" altLang="en-US" dirty="0"/>
              <a:t>　また、税務署では、受付窓口を一本化をして、それを担当しているのが管理運営部門になります。</a:t>
            </a:r>
            <a:endParaRPr lang="en-US" altLang="ja-JP" dirty="0"/>
          </a:p>
        </p:txBody>
      </p:sp>
      <p:sp>
        <p:nvSpPr>
          <p:cNvPr id="5" name="スライド イメージ プレースホルダー 4">
            <a:extLst>
              <a:ext uri="{FF2B5EF4-FFF2-40B4-BE49-F238E27FC236}">
                <a16:creationId xmlns:a16="http://schemas.microsoft.com/office/drawing/2014/main" id="{DA876DB9-25D8-8BCB-AA4B-E71561BAD589}"/>
              </a:ext>
            </a:extLst>
          </p:cNvPr>
          <p:cNvSpPr>
            <a:spLocks noGrp="1" noRot="1" noChangeAspect="1"/>
          </p:cNvSpPr>
          <p:nvPr>
            <p:ph type="sldImg"/>
          </p:nvPr>
        </p:nvSpPr>
        <p:spPr/>
      </p:sp>
    </p:spTree>
    <p:extLst>
      <p:ext uri="{BB962C8B-B14F-4D97-AF65-F5344CB8AC3E}">
        <p14:creationId xmlns:p14="http://schemas.microsoft.com/office/powerpoint/2010/main" val="15317413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3">
            <a:extLst>
              <a:ext uri="{FF2B5EF4-FFF2-40B4-BE49-F238E27FC236}">
                <a16:creationId xmlns:a16="http://schemas.microsoft.com/office/drawing/2014/main" id="{9D62DFA8-AB70-4867-AA04-20DC04830664}"/>
              </a:ext>
            </a:extLst>
          </p:cNvPr>
          <p:cNvSpPr txBox="1">
            <a:spLocks noGrp="1"/>
          </p:cNvSpPr>
          <p:nvPr/>
        </p:nvSpPr>
        <p:spPr bwMode="auto">
          <a:xfrm>
            <a:off x="3835926" y="9408378"/>
            <a:ext cx="2933558" cy="49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8" tIns="48340" rIns="96668" bIns="48340"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A8D60ECE-F34B-477F-98C9-764D5DAA43DF}" type="slidenum">
              <a:rPr lang="en-US" altLang="ja-JP">
                <a:ea typeface="HG丸ｺﾞｼｯｸM-PRO" panose="020F0600000000000000" pitchFamily="50" charset="-128"/>
              </a:rPr>
              <a:pPr algn="r" eaLnBrk="1" hangingPunct="1">
                <a:spcBef>
                  <a:spcPct val="0"/>
                </a:spcBef>
              </a:pPr>
              <a:t>28</a:t>
            </a:fld>
            <a:endParaRPr lang="en-US" altLang="ja-JP" dirty="0">
              <a:ea typeface="HG丸ｺﾞｼｯｸM-PRO" panose="020F0600000000000000" pitchFamily="50" charset="-128"/>
            </a:endParaRPr>
          </a:p>
        </p:txBody>
      </p:sp>
      <p:sp>
        <p:nvSpPr>
          <p:cNvPr id="6" name="ノート プレースホルダー 5">
            <a:extLst>
              <a:ext uri="{FF2B5EF4-FFF2-40B4-BE49-F238E27FC236}">
                <a16:creationId xmlns:a16="http://schemas.microsoft.com/office/drawing/2014/main" id="{9D869EF1-2C88-452E-AD2B-E998261477AB}"/>
              </a:ext>
            </a:extLst>
          </p:cNvPr>
          <p:cNvSpPr>
            <a:spLocks noGrp="1"/>
          </p:cNvSpPr>
          <p:nvPr>
            <p:ph type="body" idx="1"/>
          </p:nvPr>
        </p:nvSpPr>
        <p:spPr/>
        <p:txBody>
          <a:bodyPr/>
          <a:lstStyle/>
          <a:p>
            <a:r>
              <a:rPr lang="ja-JP" altLang="en-US" b="1" dirty="0"/>
              <a:t>私たちの町の税務署の仕事</a:t>
            </a:r>
            <a:endParaRPr lang="en-US" altLang="ja-JP" b="1" dirty="0"/>
          </a:p>
          <a:p>
            <a:r>
              <a:rPr lang="ja-JP" altLang="en-US" b="1" dirty="0"/>
              <a:t>～徴収部門の仕事～</a:t>
            </a:r>
            <a:endParaRPr lang="en-US" altLang="ja-JP" b="1" dirty="0"/>
          </a:p>
          <a:p>
            <a:endParaRPr lang="en-US" altLang="ja-JP" dirty="0"/>
          </a:p>
          <a:p>
            <a:r>
              <a:rPr lang="ja-JP" altLang="en-US" dirty="0"/>
              <a:t>　国税が、その納期限までに納付されないときは督促状を発することとなり、それでも納付がされない場合には、徴収部門において滞納整理を行います。</a:t>
            </a:r>
            <a:endParaRPr lang="en-US" altLang="ja-JP" dirty="0"/>
          </a:p>
          <a:p>
            <a:r>
              <a:rPr lang="ja-JP" altLang="en-US" dirty="0"/>
              <a:t>　滞納整理に当たっては、まずは自主的な納付を促します。</a:t>
            </a:r>
            <a:endParaRPr lang="en-US" altLang="ja-JP" dirty="0"/>
          </a:p>
          <a:p>
            <a:r>
              <a:rPr lang="ja-JP" altLang="en-US" dirty="0"/>
              <a:t>　その上で、納付が困難な事情がある場合には、事業や財産の状況など、滞納者の個々の実情を十分に伺った上で、法令等の規定に基づき、納税の猶予などの納税緩和制度の適用を行っています。</a:t>
            </a:r>
            <a:endParaRPr lang="en-US" altLang="ja-JP" dirty="0"/>
          </a:p>
          <a:p>
            <a:r>
              <a:rPr lang="ja-JP" altLang="en-US" dirty="0"/>
              <a:t>　一方で、自主的な納付を促しても納付の意思が認められないような場合には、期限内に国税の納付を行っている大多数の納税者との公平性を確保するため、捜索等により財産を把握し、差押え及び換価等の滞納処分を行います。</a:t>
            </a:r>
            <a:endParaRPr lang="en-US" altLang="ja-JP" dirty="0"/>
          </a:p>
          <a:p>
            <a:endParaRPr lang="ja-JP" altLang="en-US" dirty="0"/>
          </a:p>
        </p:txBody>
      </p:sp>
      <p:sp>
        <p:nvSpPr>
          <p:cNvPr id="5" name="スライド イメージ プレースホルダー 4">
            <a:extLst>
              <a:ext uri="{FF2B5EF4-FFF2-40B4-BE49-F238E27FC236}">
                <a16:creationId xmlns:a16="http://schemas.microsoft.com/office/drawing/2014/main" id="{FE74A945-23BB-8AE8-E6A5-58EE0CFD976E}"/>
              </a:ext>
            </a:extLst>
          </p:cNvPr>
          <p:cNvSpPr>
            <a:spLocks noGrp="1" noRot="1" noChangeAspect="1"/>
          </p:cNvSpPr>
          <p:nvPr>
            <p:ph type="sldImg"/>
          </p:nvPr>
        </p:nvSpPr>
        <p:spPr/>
      </p:sp>
    </p:spTree>
    <p:extLst>
      <p:ext uri="{BB962C8B-B14F-4D97-AF65-F5344CB8AC3E}">
        <p14:creationId xmlns:p14="http://schemas.microsoft.com/office/powerpoint/2010/main" val="2809039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a:extLst>
              <a:ext uri="{FF2B5EF4-FFF2-40B4-BE49-F238E27FC236}">
                <a16:creationId xmlns:a16="http://schemas.microsoft.com/office/drawing/2014/main" id="{10525E24-D9B2-4F4B-8ECF-B3F5D2D54CC3}"/>
              </a:ext>
            </a:extLst>
          </p:cNvPr>
          <p:cNvSpPr>
            <a:spLocks noGrp="1"/>
          </p:cNvSpPr>
          <p:nvPr>
            <p:ph type="body" idx="1"/>
          </p:nvPr>
        </p:nvSpPr>
        <p:spPr/>
        <p:txBody>
          <a:bodyPr/>
          <a:lstStyle/>
          <a:p>
            <a:r>
              <a:rPr lang="ja-JP" altLang="en-US" dirty="0"/>
              <a:t>税の役割について、ご覧のような項目をご説明いたします。</a:t>
            </a:r>
          </a:p>
          <a:p>
            <a:endParaRPr lang="ja-JP" altLang="en-US" dirty="0"/>
          </a:p>
        </p:txBody>
      </p:sp>
      <p:sp>
        <p:nvSpPr>
          <p:cNvPr id="4" name="スライド番号プレースホルダ 3">
            <a:extLst>
              <a:ext uri="{FF2B5EF4-FFF2-40B4-BE49-F238E27FC236}">
                <a16:creationId xmlns:a16="http://schemas.microsoft.com/office/drawing/2014/main" id="{6C8C1956-0891-4338-8823-C09C532983CB}"/>
              </a:ext>
            </a:extLst>
          </p:cNvPr>
          <p:cNvSpPr txBox="1">
            <a:spLocks noGrp="1"/>
          </p:cNvSpPr>
          <p:nvPr/>
        </p:nvSpPr>
        <p:spPr bwMode="auto">
          <a:xfrm>
            <a:off x="3836143" y="9408900"/>
            <a:ext cx="2932954" cy="49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00" tIns="47499" rIns="95000" bIns="4749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2</a:t>
            </a:fld>
            <a:endParaRPr lang="en-US" altLang="ja-JP" dirty="0">
              <a:ea typeface="HG丸ｺﾞｼｯｸM-PRO" panose="020F0600000000000000" pitchFamily="50" charset="-128"/>
            </a:endParaRPr>
          </a:p>
        </p:txBody>
      </p:sp>
      <p:sp>
        <p:nvSpPr>
          <p:cNvPr id="6" name="スライド イメージ プレースホルダー 5">
            <a:extLst>
              <a:ext uri="{FF2B5EF4-FFF2-40B4-BE49-F238E27FC236}">
                <a16:creationId xmlns:a16="http://schemas.microsoft.com/office/drawing/2014/main" id="{FAE9931A-D7D6-9EA7-8466-BEB7968548E3}"/>
              </a:ext>
            </a:extLst>
          </p:cNvPr>
          <p:cNvSpPr>
            <a:spLocks noGrp="1" noRot="1" noChangeAspect="1"/>
          </p:cNvSpPr>
          <p:nvPr>
            <p:ph type="sldImg"/>
          </p:nvPr>
        </p:nvSpPr>
        <p:spPr/>
      </p:sp>
    </p:spTree>
    <p:extLst>
      <p:ext uri="{BB962C8B-B14F-4D97-AF65-F5344CB8AC3E}">
        <p14:creationId xmlns:p14="http://schemas.microsoft.com/office/powerpoint/2010/main" val="8051242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 イメージ プレースホルダー 4">
            <a:extLst>
              <a:ext uri="{FF2B5EF4-FFF2-40B4-BE49-F238E27FC236}">
                <a16:creationId xmlns:a16="http://schemas.microsoft.com/office/drawing/2014/main" id="{63A4264A-7858-E1F9-79D7-A80D803D78FD}"/>
              </a:ext>
            </a:extLst>
          </p:cNvPr>
          <p:cNvSpPr>
            <a:spLocks noGrp="1" noRot="1" noChangeAspect="1"/>
          </p:cNvSpPr>
          <p:nvPr>
            <p:ph type="sldImg"/>
          </p:nvPr>
        </p:nvSpPr>
        <p:spPr/>
      </p:sp>
      <p:sp>
        <p:nvSpPr>
          <p:cNvPr id="3" name="スライド番号プレースホルダ 3">
            <a:extLst>
              <a:ext uri="{FF2B5EF4-FFF2-40B4-BE49-F238E27FC236}">
                <a16:creationId xmlns:a16="http://schemas.microsoft.com/office/drawing/2014/main" id="{88FAE20C-DF0C-42F0-866C-AADDA836D583}"/>
              </a:ext>
            </a:extLst>
          </p:cNvPr>
          <p:cNvSpPr txBox="1">
            <a:spLocks noGrp="1"/>
          </p:cNvSpPr>
          <p:nvPr/>
        </p:nvSpPr>
        <p:spPr bwMode="auto">
          <a:xfrm>
            <a:off x="3837130" y="9419519"/>
            <a:ext cx="2933558" cy="49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350" tIns="49181" rIns="98350" bIns="49181"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A8D60ECE-F34B-477F-98C9-764D5DAA43DF}" type="slidenum">
              <a:rPr lang="en-US" altLang="ja-JP">
                <a:ea typeface="HG丸ｺﾞｼｯｸM-PRO" panose="020F0600000000000000" pitchFamily="50" charset="-128"/>
              </a:rPr>
              <a:pPr algn="r" eaLnBrk="1" hangingPunct="1">
                <a:spcBef>
                  <a:spcPct val="0"/>
                </a:spcBef>
              </a:pPr>
              <a:t>29</a:t>
            </a:fld>
            <a:endParaRPr lang="en-US" altLang="ja-JP" dirty="0">
              <a:ea typeface="HG丸ｺﾞｼｯｸM-PRO" panose="020F0600000000000000" pitchFamily="50" charset="-128"/>
            </a:endParaRPr>
          </a:p>
        </p:txBody>
      </p:sp>
      <p:sp>
        <p:nvSpPr>
          <p:cNvPr id="10" name="ノート プレースホルダー 9">
            <a:extLst>
              <a:ext uri="{FF2B5EF4-FFF2-40B4-BE49-F238E27FC236}">
                <a16:creationId xmlns:a16="http://schemas.microsoft.com/office/drawing/2014/main" id="{0376197B-6055-49C9-A208-5E70D319BDDF}"/>
              </a:ext>
            </a:extLst>
          </p:cNvPr>
          <p:cNvSpPr>
            <a:spLocks noGrp="1"/>
          </p:cNvSpPr>
          <p:nvPr>
            <p:ph type="body" idx="1"/>
          </p:nvPr>
        </p:nvSpPr>
        <p:spPr/>
        <p:txBody>
          <a:bodyPr/>
          <a:lstStyle/>
          <a:p>
            <a:r>
              <a:rPr lang="ja-JP" altLang="en-US" b="1" dirty="0"/>
              <a:t>私たちの町の税務署の仕事</a:t>
            </a:r>
            <a:endParaRPr lang="en-US" altLang="ja-JP" b="1" dirty="0"/>
          </a:p>
          <a:p>
            <a:r>
              <a:rPr lang="ja-JP" altLang="en-US" b="1" dirty="0"/>
              <a:t>～個人課税部門の仕事～</a:t>
            </a:r>
            <a:endParaRPr lang="en-US" altLang="ja-JP" b="1" dirty="0"/>
          </a:p>
          <a:p>
            <a:endParaRPr lang="en-US" altLang="ja-JP" dirty="0"/>
          </a:p>
          <a:p>
            <a:r>
              <a:rPr lang="ja-JP" altLang="en-US" dirty="0"/>
              <a:t>　個人課税部門は、所得税及び復興特別所得税や個人事業者の消費税及び地方消費税について、申告等の相談・指導・調査を行っています。</a:t>
            </a:r>
            <a:endParaRPr lang="en-US" altLang="ja-JP" dirty="0"/>
          </a:p>
          <a:p>
            <a:r>
              <a:rPr lang="ja-JP" altLang="en-US" dirty="0"/>
              <a:t>　また、個人事業者向けの各種説明会や記帳指導も行っています。</a:t>
            </a:r>
            <a:endParaRPr lang="en-US" altLang="ja-JP" dirty="0"/>
          </a:p>
          <a:p>
            <a:r>
              <a:rPr lang="ja-JP" altLang="en-US" dirty="0"/>
              <a:t>　毎年２月中旬から３月までの確定申告の期間には、多くの納税者の方々が確定申告を行っており、令和５年分の所得税及び復興特別所得税の確定申告者数は、約</a:t>
            </a:r>
            <a:r>
              <a:rPr lang="en-US" altLang="ja-JP" dirty="0"/>
              <a:t>2,324</a:t>
            </a:r>
            <a:r>
              <a:rPr lang="ja-JP" altLang="en-US" dirty="0"/>
              <a:t>万人に上りました。</a:t>
            </a:r>
            <a:endParaRPr lang="en-US" altLang="ja-JP" dirty="0"/>
          </a:p>
          <a:p>
            <a:r>
              <a:rPr lang="ja-JP" altLang="en-US" dirty="0"/>
              <a:t>　</a:t>
            </a:r>
          </a:p>
        </p:txBody>
      </p:sp>
    </p:spTree>
    <p:extLst>
      <p:ext uri="{BB962C8B-B14F-4D97-AF65-F5344CB8AC3E}">
        <p14:creationId xmlns:p14="http://schemas.microsoft.com/office/powerpoint/2010/main" val="1758331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4" name="スライド番号プレースホルダ 3"/>
          <p:cNvSpPr txBox="1">
            <a:spLocks noGrp="1"/>
          </p:cNvSpPr>
          <p:nvPr/>
        </p:nvSpPr>
        <p:spPr bwMode="auto">
          <a:xfrm>
            <a:off x="3836143" y="9408900"/>
            <a:ext cx="2932954" cy="49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00" tIns="47499" rIns="95000" bIns="4749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F6C4AFC4-3DC4-4B7B-B2D6-4753F3A0C2C3}" type="slidenum">
              <a:rPr lang="en-US" altLang="ja-JP">
                <a:ea typeface="HG丸ｺﾞｼｯｸM-PRO" panose="020F0600000000000000" pitchFamily="50" charset="-128"/>
              </a:rPr>
              <a:pPr algn="r" eaLnBrk="1" hangingPunct="1">
                <a:spcBef>
                  <a:spcPct val="0"/>
                </a:spcBef>
              </a:pPr>
              <a:t>30</a:t>
            </a:fld>
            <a:endParaRPr lang="en-US" altLang="ja-JP" dirty="0">
              <a:ea typeface="HG丸ｺﾞｼｯｸM-PRO" panose="020F0600000000000000" pitchFamily="50" charset="-128"/>
            </a:endParaRPr>
          </a:p>
        </p:txBody>
      </p:sp>
      <p:sp>
        <p:nvSpPr>
          <p:cNvPr id="4" name="ノート プレースホルダー 3">
            <a:extLst>
              <a:ext uri="{FF2B5EF4-FFF2-40B4-BE49-F238E27FC236}">
                <a16:creationId xmlns:a16="http://schemas.microsoft.com/office/drawing/2014/main" id="{35958172-6D64-4331-94BE-D355186847CE}"/>
              </a:ext>
            </a:extLst>
          </p:cNvPr>
          <p:cNvSpPr>
            <a:spLocks noGrp="1"/>
          </p:cNvSpPr>
          <p:nvPr>
            <p:ph type="body" idx="1"/>
          </p:nvPr>
        </p:nvSpPr>
        <p:spPr/>
        <p:txBody>
          <a:bodyPr/>
          <a:lstStyle/>
          <a:p>
            <a:r>
              <a:rPr lang="ja-JP" altLang="en-US" b="1" dirty="0"/>
              <a:t>私たちの町の税務署の仕事</a:t>
            </a:r>
            <a:endParaRPr lang="en-US" altLang="ja-JP" b="1" dirty="0"/>
          </a:p>
          <a:p>
            <a:r>
              <a:rPr lang="ja-JP" altLang="en-US" b="1" dirty="0"/>
              <a:t>～資産課税部門の仕事～</a:t>
            </a:r>
            <a:endParaRPr lang="en-US" altLang="ja-JP" b="1" dirty="0"/>
          </a:p>
          <a:p>
            <a:endParaRPr lang="en-US" altLang="ja-JP" dirty="0"/>
          </a:p>
          <a:p>
            <a:r>
              <a:rPr lang="ja-JP" altLang="en-US" dirty="0"/>
              <a:t>　資産課税部門は、相続税や贈与税のほか、所得税のうち土地や株式等の譲渡所得について、申告等の相談・指導・調査を行います。</a:t>
            </a:r>
            <a:endParaRPr lang="en-US" altLang="ja-JP" dirty="0"/>
          </a:p>
          <a:p>
            <a:r>
              <a:rPr lang="ja-JP" altLang="en-US" dirty="0"/>
              <a:t>　納税者の自宅や取引金融機関等に出向き調査を行い、申告内容に誤りがあれば、正しい申告を指導し、更正処分等を行います。</a:t>
            </a:r>
            <a:endParaRPr lang="en-US" altLang="ja-JP" dirty="0"/>
          </a:p>
          <a:p>
            <a:r>
              <a:rPr lang="ja-JP" altLang="en-US" dirty="0"/>
              <a:t>　また、相続税や贈与税の計算に必要な土地評価の基準となる路線価などを決める事務も、資産課税部門の仕事です。</a:t>
            </a:r>
            <a:endParaRPr lang="en-US" altLang="ja-JP" dirty="0"/>
          </a:p>
          <a:p>
            <a:endParaRPr lang="ja-JP" altLang="en-US" dirty="0"/>
          </a:p>
        </p:txBody>
      </p:sp>
      <p:sp>
        <p:nvSpPr>
          <p:cNvPr id="3" name="スライド イメージ プレースホルダー 2">
            <a:extLst>
              <a:ext uri="{FF2B5EF4-FFF2-40B4-BE49-F238E27FC236}">
                <a16:creationId xmlns:a16="http://schemas.microsoft.com/office/drawing/2014/main" id="{5FD37C80-4D81-769B-DB52-2AA117AA1933}"/>
              </a:ext>
            </a:extLst>
          </p:cNvPr>
          <p:cNvSpPr>
            <a:spLocks noGrp="1" noRot="1" noChangeAspect="1"/>
          </p:cNvSpPr>
          <p:nvPr>
            <p:ph type="sldImg"/>
          </p:nvPr>
        </p:nvSpPr>
        <p:spPr/>
      </p:sp>
    </p:spTree>
    <p:extLst>
      <p:ext uri="{BB962C8B-B14F-4D97-AF65-F5344CB8AC3E}">
        <p14:creationId xmlns:p14="http://schemas.microsoft.com/office/powerpoint/2010/main" val="18172312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スライド番号プレースホルダ 3"/>
          <p:cNvSpPr txBox="1">
            <a:spLocks noGrp="1"/>
          </p:cNvSpPr>
          <p:nvPr/>
        </p:nvSpPr>
        <p:spPr bwMode="auto">
          <a:xfrm>
            <a:off x="3835926" y="9408378"/>
            <a:ext cx="2933558" cy="49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582" tIns="47290" rIns="94582" bIns="47290"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57604FEF-F32C-4DBB-B104-C2EB71344AB9}" type="slidenum">
              <a:rPr lang="en-US" altLang="ja-JP">
                <a:ea typeface="HG丸ｺﾞｼｯｸM-PRO" panose="020F0600000000000000" pitchFamily="50" charset="-128"/>
              </a:rPr>
              <a:pPr algn="r" eaLnBrk="1" hangingPunct="1">
                <a:spcBef>
                  <a:spcPct val="0"/>
                </a:spcBef>
              </a:pPr>
              <a:t>31</a:t>
            </a:fld>
            <a:endParaRPr lang="en-US" altLang="ja-JP" dirty="0">
              <a:ea typeface="HG丸ｺﾞｼｯｸM-PRO" panose="020F0600000000000000" pitchFamily="50" charset="-128"/>
            </a:endParaRPr>
          </a:p>
        </p:txBody>
      </p:sp>
      <p:sp>
        <p:nvSpPr>
          <p:cNvPr id="4" name="ノート プレースホルダー 3">
            <a:extLst>
              <a:ext uri="{FF2B5EF4-FFF2-40B4-BE49-F238E27FC236}">
                <a16:creationId xmlns:a16="http://schemas.microsoft.com/office/drawing/2014/main" id="{6351A6A4-4242-4BB0-A9DE-C4D1A8508CFB}"/>
              </a:ext>
            </a:extLst>
          </p:cNvPr>
          <p:cNvSpPr>
            <a:spLocks noGrp="1"/>
          </p:cNvSpPr>
          <p:nvPr>
            <p:ph type="body" idx="1"/>
          </p:nvPr>
        </p:nvSpPr>
        <p:spPr/>
        <p:txBody>
          <a:bodyPr/>
          <a:lstStyle/>
          <a:p>
            <a:r>
              <a:rPr lang="ja-JP" altLang="en-US" b="1" dirty="0"/>
              <a:t>私たちの町の税務署の仕事</a:t>
            </a:r>
            <a:endParaRPr lang="en-US" altLang="ja-JP" b="1" dirty="0"/>
          </a:p>
          <a:p>
            <a:r>
              <a:rPr lang="ja-JP" altLang="en-US" b="1" dirty="0"/>
              <a:t>～法人課税部門の仕事～</a:t>
            </a:r>
            <a:endParaRPr lang="en-US" altLang="ja-JP" b="1" dirty="0"/>
          </a:p>
          <a:p>
            <a:endParaRPr lang="en-US" altLang="ja-JP" dirty="0"/>
          </a:p>
          <a:p>
            <a:r>
              <a:rPr lang="ja-JP" altLang="en-US" dirty="0"/>
              <a:t>　法人課税部門は、株式会社等の企業の法人税や消費税、源泉所得税や印紙税等について申告等の相談・指導・調査を行います。</a:t>
            </a:r>
            <a:endParaRPr lang="en-US" altLang="ja-JP" dirty="0"/>
          </a:p>
          <a:p>
            <a:r>
              <a:rPr lang="ja-JP" altLang="en-US" dirty="0"/>
              <a:t>　また、税務署によっては、経済取引のグローバル化・デジタル化の進展に対応するため、国際税務専門官や情報技術専門官が配置され、調査等を広域的に行っています。</a:t>
            </a:r>
            <a:endParaRPr lang="en-US" altLang="ja-JP" dirty="0"/>
          </a:p>
          <a:p>
            <a:r>
              <a:rPr lang="ja-JP" altLang="en-US" dirty="0"/>
              <a:t>　企業から申告書が提出されると、まず内部で申告内容の審査を行い、その後必要であれば税務調査で企業を訪問します。</a:t>
            </a:r>
            <a:endParaRPr lang="en-US" altLang="ja-JP" dirty="0"/>
          </a:p>
          <a:p>
            <a:r>
              <a:rPr lang="ja-JP" altLang="en-US" dirty="0"/>
              <a:t>　それから、帳簿書類等を基に会計処理や税法適用の適否を検討します。</a:t>
            </a:r>
            <a:endParaRPr lang="en-US" altLang="ja-JP" dirty="0"/>
          </a:p>
          <a:p>
            <a:r>
              <a:rPr lang="ja-JP" altLang="en-US" dirty="0"/>
              <a:t>　申告内容に誤りがあれば、正しい申告を指導し、更正処分等を行っています。</a:t>
            </a:r>
            <a:endParaRPr lang="en-US" altLang="ja-JP" dirty="0"/>
          </a:p>
          <a:p>
            <a:endParaRPr lang="ja-JP" altLang="en-US" dirty="0"/>
          </a:p>
        </p:txBody>
      </p:sp>
      <p:sp>
        <p:nvSpPr>
          <p:cNvPr id="5" name="スライド イメージ プレースホルダー 4">
            <a:extLst>
              <a:ext uri="{FF2B5EF4-FFF2-40B4-BE49-F238E27FC236}">
                <a16:creationId xmlns:a16="http://schemas.microsoft.com/office/drawing/2014/main" id="{71822950-CCFD-9799-E057-0E187AE86570}"/>
              </a:ext>
            </a:extLst>
          </p:cNvPr>
          <p:cNvSpPr>
            <a:spLocks noGrp="1" noRot="1" noChangeAspect="1"/>
          </p:cNvSpPr>
          <p:nvPr>
            <p:ph type="sldImg"/>
          </p:nvPr>
        </p:nvSpPr>
        <p:spPr/>
      </p:sp>
    </p:spTree>
    <p:extLst>
      <p:ext uri="{BB962C8B-B14F-4D97-AF65-F5344CB8AC3E}">
        <p14:creationId xmlns:p14="http://schemas.microsoft.com/office/powerpoint/2010/main" val="32411331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0" name="スライド番号プレースホルダ 3"/>
          <p:cNvSpPr txBox="1">
            <a:spLocks noGrp="1"/>
          </p:cNvSpPr>
          <p:nvPr/>
        </p:nvSpPr>
        <p:spPr bwMode="auto">
          <a:xfrm>
            <a:off x="3835926" y="9408378"/>
            <a:ext cx="2933558" cy="49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838" tIns="47923" rIns="95838" bIns="47923"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A3E91A6B-FD10-44EC-9508-DC9F20DDC3B9}" type="slidenum">
              <a:rPr lang="en-US" altLang="ja-JP">
                <a:solidFill>
                  <a:prstClr val="black"/>
                </a:solidFill>
                <a:ea typeface="HG丸ｺﾞｼｯｸM-PRO" panose="020F0600000000000000" pitchFamily="50" charset="-128"/>
              </a:rPr>
              <a:pPr algn="r" eaLnBrk="1" hangingPunct="1">
                <a:spcBef>
                  <a:spcPct val="0"/>
                </a:spcBef>
              </a:pPr>
              <a:t>32</a:t>
            </a:fld>
            <a:endParaRPr lang="en-US" altLang="ja-JP" dirty="0">
              <a:solidFill>
                <a:prstClr val="black"/>
              </a:solidFill>
              <a:ea typeface="HG丸ｺﾞｼｯｸM-PRO" panose="020F0600000000000000" pitchFamily="50" charset="-128"/>
            </a:endParaRPr>
          </a:p>
        </p:txBody>
      </p:sp>
      <p:sp>
        <p:nvSpPr>
          <p:cNvPr id="6" name="ノート プレースホルダー 5">
            <a:extLst>
              <a:ext uri="{FF2B5EF4-FFF2-40B4-BE49-F238E27FC236}">
                <a16:creationId xmlns:a16="http://schemas.microsoft.com/office/drawing/2014/main" id="{14DB62E5-3C40-49EA-9F2E-473071C43866}"/>
              </a:ext>
            </a:extLst>
          </p:cNvPr>
          <p:cNvSpPr>
            <a:spLocks noGrp="1"/>
          </p:cNvSpPr>
          <p:nvPr>
            <p:ph type="body" idx="1"/>
          </p:nvPr>
        </p:nvSpPr>
        <p:spPr/>
        <p:txBody>
          <a:bodyPr/>
          <a:lstStyle/>
          <a:p>
            <a:r>
              <a:rPr lang="ja-JP" altLang="en-US" b="1" dirty="0"/>
              <a:t>私たちの町の税務署の仕事</a:t>
            </a:r>
            <a:endParaRPr lang="en-US" altLang="ja-JP" b="1" dirty="0"/>
          </a:p>
          <a:p>
            <a:r>
              <a:rPr lang="ja-JP" altLang="en-US" b="1" dirty="0"/>
              <a:t>～酒類指導官の仕事～</a:t>
            </a:r>
            <a:endParaRPr lang="en-US" altLang="ja-JP" b="1" dirty="0"/>
          </a:p>
          <a:p>
            <a:endParaRPr lang="en-US" altLang="ja-JP" dirty="0"/>
          </a:p>
          <a:p>
            <a:r>
              <a:rPr lang="ja-JP" altLang="en-US" dirty="0"/>
              <a:t>　酒類指導官は、酒類の製造・販売業に必要な免許申請に関する相談・審査を行うほか、清酒やビール工場等に出向き、仕入・製造・出荷の全工程について検査を行います。</a:t>
            </a:r>
            <a:endParaRPr lang="en-US" altLang="ja-JP" dirty="0"/>
          </a:p>
          <a:p>
            <a:r>
              <a:rPr lang="ja-JP" altLang="en-US" dirty="0"/>
              <a:t>　その際には、正しく税額が計算されているかどうかを調査し、適正な申告を指導します。</a:t>
            </a:r>
            <a:endParaRPr lang="en-US" altLang="ja-JP" dirty="0"/>
          </a:p>
          <a:p>
            <a:r>
              <a:rPr lang="ja-JP" altLang="en-US" dirty="0"/>
              <a:t>　また、酒類産業行政の担当としての役割を担い、中小企業施策等の情報提供や、酒類の適正な販売管理の推進、酒類業界の活性化・健全な発達に向けた取組を行っています。</a:t>
            </a:r>
            <a:endParaRPr lang="en-US" altLang="ja-JP" dirty="0"/>
          </a:p>
          <a:p>
            <a:endParaRPr lang="ja-JP" altLang="en-US" dirty="0"/>
          </a:p>
        </p:txBody>
      </p:sp>
      <p:sp>
        <p:nvSpPr>
          <p:cNvPr id="4" name="スライド イメージ プレースホルダー 3">
            <a:extLst>
              <a:ext uri="{FF2B5EF4-FFF2-40B4-BE49-F238E27FC236}">
                <a16:creationId xmlns:a16="http://schemas.microsoft.com/office/drawing/2014/main" id="{E1651D4A-8E8B-96DD-5514-3756500A7B47}"/>
              </a:ext>
            </a:extLst>
          </p:cNvPr>
          <p:cNvSpPr>
            <a:spLocks noGrp="1" noRot="1" noChangeAspect="1"/>
          </p:cNvSpPr>
          <p:nvPr>
            <p:ph type="sldImg"/>
          </p:nvPr>
        </p:nvSpPr>
        <p:spPr/>
      </p:sp>
    </p:spTree>
    <p:extLst>
      <p:ext uri="{BB962C8B-B14F-4D97-AF65-F5344CB8AC3E}">
        <p14:creationId xmlns:p14="http://schemas.microsoft.com/office/powerpoint/2010/main" val="20989882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 3">
            <a:extLst>
              <a:ext uri="{FF2B5EF4-FFF2-40B4-BE49-F238E27FC236}">
                <a16:creationId xmlns:a16="http://schemas.microsoft.com/office/drawing/2014/main" id="{88FAE20C-DF0C-42F0-866C-AADDA836D583}"/>
              </a:ext>
            </a:extLst>
          </p:cNvPr>
          <p:cNvSpPr txBox="1">
            <a:spLocks noGrp="1"/>
          </p:cNvSpPr>
          <p:nvPr/>
        </p:nvSpPr>
        <p:spPr bwMode="auto">
          <a:xfrm>
            <a:off x="3835926" y="9408378"/>
            <a:ext cx="2933558" cy="49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524" tIns="48769" rIns="97524" bIns="4876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A8D60ECE-F34B-477F-98C9-764D5DAA43DF}" type="slidenum">
              <a:rPr lang="en-US" altLang="ja-JP">
                <a:ea typeface="HG丸ｺﾞｼｯｸM-PRO" panose="020F0600000000000000" pitchFamily="50" charset="-128"/>
              </a:rPr>
              <a:pPr algn="r" eaLnBrk="1" hangingPunct="1">
                <a:spcBef>
                  <a:spcPct val="0"/>
                </a:spcBef>
              </a:pPr>
              <a:t>33</a:t>
            </a:fld>
            <a:endParaRPr lang="en-US" altLang="ja-JP" dirty="0">
              <a:ea typeface="HG丸ｺﾞｼｯｸM-PRO" panose="020F0600000000000000" pitchFamily="50" charset="-128"/>
            </a:endParaRPr>
          </a:p>
        </p:txBody>
      </p:sp>
      <p:sp>
        <p:nvSpPr>
          <p:cNvPr id="10" name="ノート プレースホルダー 9">
            <a:extLst>
              <a:ext uri="{FF2B5EF4-FFF2-40B4-BE49-F238E27FC236}">
                <a16:creationId xmlns:a16="http://schemas.microsoft.com/office/drawing/2014/main" id="{0376197B-6055-49C9-A208-5E70D319BDDF}"/>
              </a:ext>
            </a:extLst>
          </p:cNvPr>
          <p:cNvSpPr>
            <a:spLocks noGrp="1"/>
          </p:cNvSpPr>
          <p:nvPr>
            <p:ph type="body" idx="1"/>
          </p:nvPr>
        </p:nvSpPr>
        <p:spPr/>
        <p:txBody>
          <a:bodyPr/>
          <a:lstStyle/>
          <a:p>
            <a:r>
              <a:rPr lang="ja-JP" altLang="en-US" b="1" dirty="0"/>
              <a:t>参考</a:t>
            </a:r>
            <a:endParaRPr lang="en-US" altLang="ja-JP" b="1" dirty="0"/>
          </a:p>
          <a:p>
            <a:r>
              <a:rPr lang="ja-JP" altLang="en-US" b="1" dirty="0"/>
              <a:t>～内部事務のセンター化～</a:t>
            </a:r>
            <a:endParaRPr lang="en-US" altLang="ja-JP" b="1" dirty="0"/>
          </a:p>
          <a:p>
            <a:endParaRPr lang="en-US" altLang="ja-JP" dirty="0"/>
          </a:p>
          <a:p>
            <a:r>
              <a:rPr lang="ja-JP" altLang="en-US" dirty="0"/>
              <a:t>　国税庁では、令和３年から、一部の税務署を対象に、複数の税務署の内部事務を専担化した業務センターで集約処理する「内部事務のセンター化」を実施しています。</a:t>
            </a:r>
          </a:p>
          <a:p>
            <a:r>
              <a:rPr lang="ja-JP" altLang="en-US" dirty="0"/>
              <a:t>　内部事務とは、例えば、申告書の入力処理、申告内容についての照会文書の発送などの事務をいい、専担化した業務センターで集約処理することにより、事務の効率化と正確性の確保を目指しています。</a:t>
            </a:r>
            <a:endParaRPr lang="en-US" altLang="ja-JP" strike="sngStrike" dirty="0"/>
          </a:p>
          <a:p>
            <a:r>
              <a:rPr lang="ja-JP" altLang="en-US" strike="noStrike" dirty="0"/>
              <a:t>　</a:t>
            </a:r>
            <a:r>
              <a:rPr lang="ja-JP" altLang="en-US" dirty="0"/>
              <a:t>効率化により確保できた事務量は、納税者サービスの充実や税務調査・滞納整理・データ活用といった外部事務の充実・高度化につなげていくこととしています。</a:t>
            </a:r>
          </a:p>
          <a:p>
            <a:endParaRPr lang="en-US" altLang="ja-JP" dirty="0"/>
          </a:p>
          <a:p>
            <a:pPr algn="just" eaLnBrk="1" hangingPunct="1"/>
            <a:r>
              <a:rPr lang="ja-JP" altLang="en-US" dirty="0">
                <a:cs typeface="メイリオ" panose="020B0604030504040204" pitchFamily="50" charset="-128"/>
              </a:rPr>
              <a:t>　申告書、申請書及び添付書類等を書面により提出する場合で、所轄税務署が内部事務のセンター化の対象となっているときには、</a:t>
            </a:r>
            <a:r>
              <a:rPr lang="ja-JP" altLang="en-US" dirty="0"/>
              <a:t>該当する「業務センター」への送付をお願いしております。</a:t>
            </a:r>
            <a:endParaRPr lang="en-US" altLang="ja-JP" dirty="0"/>
          </a:p>
          <a:p>
            <a:pPr algn="just" eaLnBrk="1" hangingPunct="1"/>
            <a:r>
              <a:rPr lang="ja-JP" altLang="en-US" dirty="0"/>
              <a:t>　国税庁ホームページの税務署検索で所轄の税務署を検索いただき、申告書等の送付先をご確認ください。</a:t>
            </a:r>
            <a:endParaRPr lang="en-US" altLang="ja-JP" dirty="0"/>
          </a:p>
        </p:txBody>
      </p:sp>
      <p:sp>
        <p:nvSpPr>
          <p:cNvPr id="5" name="スライド イメージ プレースホルダー 4">
            <a:extLst>
              <a:ext uri="{FF2B5EF4-FFF2-40B4-BE49-F238E27FC236}">
                <a16:creationId xmlns:a16="http://schemas.microsoft.com/office/drawing/2014/main" id="{9909ACE5-E6D0-2406-5CC5-DAAE790077FE}"/>
              </a:ext>
            </a:extLst>
          </p:cNvPr>
          <p:cNvSpPr>
            <a:spLocks noGrp="1" noRot="1" noChangeAspect="1"/>
          </p:cNvSpPr>
          <p:nvPr>
            <p:ph type="sldImg"/>
          </p:nvPr>
        </p:nvSpPr>
        <p:spPr/>
      </p:sp>
    </p:spTree>
    <p:extLst>
      <p:ext uri="{BB962C8B-B14F-4D97-AF65-F5344CB8AC3E}">
        <p14:creationId xmlns:p14="http://schemas.microsoft.com/office/powerpoint/2010/main" val="36575926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8" name="スライド番号プレースホルダ 3"/>
          <p:cNvSpPr txBox="1">
            <a:spLocks noGrp="1"/>
          </p:cNvSpPr>
          <p:nvPr/>
        </p:nvSpPr>
        <p:spPr bwMode="auto">
          <a:xfrm>
            <a:off x="3836143" y="9408900"/>
            <a:ext cx="2932954" cy="49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00" tIns="47499" rIns="95000" bIns="4749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34</a:t>
            </a:fld>
            <a:endParaRPr lang="en-US" altLang="ja-JP" dirty="0">
              <a:ea typeface="HG丸ｺﾞｼｯｸM-PRO" panose="020F0600000000000000" pitchFamily="50" charset="-128"/>
            </a:endParaRPr>
          </a:p>
        </p:txBody>
      </p:sp>
      <p:sp>
        <p:nvSpPr>
          <p:cNvPr id="5" name="ノート プレースホルダー 4">
            <a:extLst>
              <a:ext uri="{FF2B5EF4-FFF2-40B4-BE49-F238E27FC236}">
                <a16:creationId xmlns:a16="http://schemas.microsoft.com/office/drawing/2014/main" id="{162A5981-797A-477C-8029-2E647F531F56}"/>
              </a:ext>
            </a:extLst>
          </p:cNvPr>
          <p:cNvSpPr>
            <a:spLocks noGrp="1"/>
          </p:cNvSpPr>
          <p:nvPr>
            <p:ph type="body" idx="1"/>
          </p:nvPr>
        </p:nvSpPr>
        <p:spPr/>
        <p:txBody>
          <a:bodyPr/>
          <a:lstStyle/>
          <a:p>
            <a:r>
              <a:rPr lang="ja-JP" altLang="en-US" dirty="0"/>
              <a:t>適正・公平な税務行政の推進について、ご覧のような項目をご説明いたします。</a:t>
            </a:r>
          </a:p>
          <a:p>
            <a:endParaRPr lang="ja-JP" altLang="en-US" dirty="0"/>
          </a:p>
        </p:txBody>
      </p:sp>
      <p:sp>
        <p:nvSpPr>
          <p:cNvPr id="3" name="スライド イメージ プレースホルダー 2">
            <a:extLst>
              <a:ext uri="{FF2B5EF4-FFF2-40B4-BE49-F238E27FC236}">
                <a16:creationId xmlns:a16="http://schemas.microsoft.com/office/drawing/2014/main" id="{B52EE44E-C620-A107-7C57-6913B9B0C43F}"/>
              </a:ext>
            </a:extLst>
          </p:cNvPr>
          <p:cNvSpPr>
            <a:spLocks noGrp="1" noRot="1" noChangeAspect="1"/>
          </p:cNvSpPr>
          <p:nvPr>
            <p:ph type="sldImg"/>
          </p:nvPr>
        </p:nvSpPr>
        <p:spPr/>
      </p:sp>
    </p:spTree>
    <p:extLst>
      <p:ext uri="{BB962C8B-B14F-4D97-AF65-F5344CB8AC3E}">
        <p14:creationId xmlns:p14="http://schemas.microsoft.com/office/powerpoint/2010/main" val="3436752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ノート プレースホルダー 5">
            <a:extLst>
              <a:ext uri="{FF2B5EF4-FFF2-40B4-BE49-F238E27FC236}">
                <a16:creationId xmlns:a16="http://schemas.microsoft.com/office/drawing/2014/main" id="{D4E33D04-48C6-4DF6-B7EB-0E347CE949F8}"/>
              </a:ext>
            </a:extLst>
          </p:cNvPr>
          <p:cNvSpPr>
            <a:spLocks noGrp="1"/>
          </p:cNvSpPr>
          <p:nvPr>
            <p:ph type="body" idx="1"/>
          </p:nvPr>
        </p:nvSpPr>
        <p:spPr/>
        <p:txBody>
          <a:bodyPr/>
          <a:lstStyle/>
          <a:p>
            <a:r>
              <a:rPr lang="ja-JP" altLang="en-US" b="1" dirty="0"/>
              <a:t>税務行政の運営の考え方</a:t>
            </a:r>
            <a:endParaRPr lang="en-US" altLang="ja-JP" b="1" dirty="0"/>
          </a:p>
          <a:p>
            <a:r>
              <a:rPr lang="ja-JP" altLang="en-US" b="1" dirty="0"/>
              <a:t>～国税庁開庁時の</a:t>
            </a:r>
            <a:r>
              <a:rPr lang="en-US" altLang="ja-JP" b="1" dirty="0"/>
              <a:t>GHQ</a:t>
            </a:r>
            <a:r>
              <a:rPr lang="ja-JP" altLang="en-US" b="1" dirty="0"/>
              <a:t>ハロルド・モス氏の演説～</a:t>
            </a:r>
            <a:endParaRPr lang="en-US" altLang="ja-JP" b="1" dirty="0"/>
          </a:p>
          <a:p>
            <a:endParaRPr lang="en-US" altLang="ja-JP" dirty="0"/>
          </a:p>
          <a:p>
            <a:r>
              <a:rPr lang="ja-JP" altLang="en-US" dirty="0"/>
              <a:t>　国税庁は、内国税の賦課・徴収を担当する行政機関であり、昭和</a:t>
            </a:r>
            <a:r>
              <a:rPr lang="en-US" altLang="ja-JP" dirty="0"/>
              <a:t>24</a:t>
            </a:r>
            <a:r>
              <a:rPr lang="ja-JP" altLang="en-US" dirty="0"/>
              <a:t>年に大蔵省、現財務省の外局として設置されました。</a:t>
            </a:r>
            <a:endParaRPr lang="en-US" altLang="ja-JP" dirty="0"/>
          </a:p>
          <a:p>
            <a:r>
              <a:rPr lang="ja-JP" altLang="en-US" dirty="0"/>
              <a:t>　その国税庁開庁式の中で、発足に重要な役割を果たしたハロルド・モス氏は、国税庁に一つのスローガンを贈りました。</a:t>
            </a:r>
            <a:endParaRPr lang="en-US" altLang="ja-JP" dirty="0"/>
          </a:p>
          <a:p>
            <a:r>
              <a:rPr lang="ja-JP" altLang="en-US" dirty="0"/>
              <a:t>　「正直者には尊敬の的、悪徳者には畏怖の的」</a:t>
            </a:r>
            <a:endParaRPr lang="en-US" altLang="ja-JP" dirty="0"/>
          </a:p>
          <a:p>
            <a:r>
              <a:rPr lang="ja-JP" altLang="en-US" dirty="0"/>
              <a:t>　適正に申告している納税者からは、国税庁は任務を全うしていると認められるように、反対に悪質な納税者からは、的確な調査を行う等で恐れられるようにといった、国税庁のあるべき姿が示されています。</a:t>
            </a:r>
            <a:endParaRPr lang="en-US" altLang="ja-JP" dirty="0"/>
          </a:p>
          <a:p>
            <a:endParaRPr lang="en-US" altLang="ja-JP" b="0" dirty="0"/>
          </a:p>
          <a:p>
            <a:pPr algn="just" defTabSz="879217">
              <a:defRPr/>
            </a:pPr>
            <a:r>
              <a:rPr lang="ja-JP" altLang="en-US" b="0" dirty="0">
                <a:cs typeface="メイリオ" panose="020B0604030504040204" pitchFamily="50" charset="-128"/>
              </a:rPr>
              <a:t>　国税庁の任務である、「内国税の適正かつ公平な賦課及び徴収の実現」を図るためには、納税者である国民の皆様の理解と信頼を得ることが何より必要です。</a:t>
            </a:r>
            <a:endParaRPr lang="en-US" altLang="ja-JP" b="0" dirty="0">
              <a:cs typeface="メイリオ" panose="020B0604030504040204" pitchFamily="50" charset="-128"/>
            </a:endParaRPr>
          </a:p>
          <a:p>
            <a:pPr algn="just" eaLnBrk="1" hangingPunct="1"/>
            <a:r>
              <a:rPr lang="ja-JP" altLang="en-US" b="0" dirty="0">
                <a:cs typeface="メイリオ" panose="020B0604030504040204" pitchFamily="50" charset="-128"/>
              </a:rPr>
              <a:t>　そのため、申告・納税に役立つ様々な情報を提供する各種広報活動や、児童・生徒等が</a:t>
            </a:r>
            <a:r>
              <a:rPr lang="ja-JP" altLang="ja-JP" b="0" dirty="0"/>
              <a:t>租税の</a:t>
            </a:r>
            <a:r>
              <a:rPr lang="ja-JP" altLang="en-US" b="0" dirty="0"/>
              <a:t>意義や</a:t>
            </a:r>
            <a:r>
              <a:rPr lang="ja-JP" altLang="ja-JP" b="0" dirty="0"/>
              <a:t>役割</a:t>
            </a:r>
            <a:r>
              <a:rPr lang="ja-JP" altLang="en-US" b="0" dirty="0"/>
              <a:t>、</a:t>
            </a:r>
            <a:r>
              <a:rPr lang="ja-JP" altLang="ja-JP" b="0" dirty="0"/>
              <a:t>納税の義務等を正しく理解して社会の構成員として社会の在り方を主体的に考える資質や能力を育てることを目的とした租税教育の充実に向け</a:t>
            </a:r>
            <a:r>
              <a:rPr lang="ja-JP" altLang="en-US" b="0" dirty="0"/>
              <a:t>た環境整備や</a:t>
            </a:r>
            <a:r>
              <a:rPr lang="ja-JP" altLang="en-US" b="0" dirty="0">
                <a:cs typeface="メイリオ" panose="020B0604030504040204" pitchFamily="50" charset="-128"/>
              </a:rPr>
              <a:t>学校教育の支援に取り組んでいます。</a:t>
            </a:r>
            <a:endParaRPr lang="en-US" altLang="ja-JP" b="0" dirty="0">
              <a:cs typeface="メイリオ" panose="020B0604030504040204" pitchFamily="50" charset="-128"/>
            </a:endParaRPr>
          </a:p>
          <a:p>
            <a:pPr algn="just" eaLnBrk="1" hangingPunct="1"/>
            <a:r>
              <a:rPr lang="ja-JP" altLang="en-US" b="0" dirty="0">
                <a:cs typeface="メイリオ" panose="020B0604030504040204" pitchFamily="50" charset="-128"/>
              </a:rPr>
              <a:t>　また、善良な納税者が課税の不公平感を持つことがないよう、納税義務が適正に果たされていないと認められる納税者に対し、的確な指導や調査を実施しています。</a:t>
            </a:r>
            <a:endParaRPr lang="en-US" altLang="ja-JP" b="0" dirty="0">
              <a:cs typeface="メイリオ" panose="020B0604030504040204" pitchFamily="50" charset="-128"/>
            </a:endParaRPr>
          </a:p>
        </p:txBody>
      </p:sp>
      <p:sp>
        <p:nvSpPr>
          <p:cNvPr id="9" name="スライド番号プレースホルダ 3">
            <a:extLst>
              <a:ext uri="{FF2B5EF4-FFF2-40B4-BE49-F238E27FC236}">
                <a16:creationId xmlns:a16="http://schemas.microsoft.com/office/drawing/2014/main" id="{6C1287CF-464F-4993-942B-159D1D95E196}"/>
              </a:ext>
            </a:extLst>
          </p:cNvPr>
          <p:cNvSpPr txBox="1">
            <a:spLocks noGrp="1"/>
          </p:cNvSpPr>
          <p:nvPr/>
        </p:nvSpPr>
        <p:spPr bwMode="auto">
          <a:xfrm>
            <a:off x="3835926" y="9408378"/>
            <a:ext cx="2933558" cy="49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823" tIns="47917" rIns="95823" bIns="47917"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35</a:t>
            </a:fld>
            <a:endParaRPr lang="en-US" altLang="ja-JP" dirty="0">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488D9D00-D0EB-2276-3ED9-F44E04B274ED}"/>
              </a:ext>
            </a:extLst>
          </p:cNvPr>
          <p:cNvSpPr>
            <a:spLocks noGrp="1" noRot="1" noChangeAspect="1"/>
          </p:cNvSpPr>
          <p:nvPr>
            <p:ph type="sldImg"/>
          </p:nvPr>
        </p:nvSpPr>
        <p:spPr/>
      </p:sp>
    </p:spTree>
    <p:extLst>
      <p:ext uri="{BB962C8B-B14F-4D97-AF65-F5344CB8AC3E}">
        <p14:creationId xmlns:p14="http://schemas.microsoft.com/office/powerpoint/2010/main" val="19304053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ノート プレースホルダー 5">
            <a:extLst>
              <a:ext uri="{FF2B5EF4-FFF2-40B4-BE49-F238E27FC236}">
                <a16:creationId xmlns:a16="http://schemas.microsoft.com/office/drawing/2014/main" id="{5B61669B-10DC-449F-993F-AA8AC4BE2528}"/>
              </a:ext>
            </a:extLst>
          </p:cNvPr>
          <p:cNvSpPr>
            <a:spLocks noGrp="1"/>
          </p:cNvSpPr>
          <p:nvPr>
            <p:ph type="body" idx="1"/>
          </p:nvPr>
        </p:nvSpPr>
        <p:spPr/>
        <p:txBody>
          <a:bodyPr/>
          <a:lstStyle/>
          <a:p>
            <a:r>
              <a:rPr lang="ja-JP" altLang="ja-JP" b="1" dirty="0"/>
              <a:t>調査において重点的に取り組んでいる事項 </a:t>
            </a:r>
          </a:p>
          <a:p>
            <a:r>
              <a:rPr lang="ja-JP" altLang="ja-JP" b="1" dirty="0"/>
              <a:t>～適正・公平な税務行政の推進～ </a:t>
            </a:r>
            <a:endParaRPr lang="en-US" altLang="ja-JP" b="1" dirty="0"/>
          </a:p>
          <a:p>
            <a:endParaRPr lang="en-US" altLang="ja-JP" b="1" dirty="0"/>
          </a:p>
          <a:p>
            <a:r>
              <a:rPr lang="ja-JP" altLang="en-US" dirty="0"/>
              <a:t>　</a:t>
            </a:r>
            <a:r>
              <a:rPr lang="ja-JP" altLang="ja-JP" dirty="0"/>
              <a:t>国税庁では、様々な角度から情報の分析を行い、不正に税金の負担を逃れようとする悪質な納税者に対しては、適切な調査体制を編成し、厳正な調査を実施することとしています。 </a:t>
            </a:r>
            <a:endParaRPr lang="en-US" altLang="ja-JP" dirty="0"/>
          </a:p>
          <a:p>
            <a:r>
              <a:rPr lang="ja-JP" altLang="en-US" dirty="0"/>
              <a:t>　</a:t>
            </a:r>
            <a:r>
              <a:rPr lang="ja-JP" altLang="ja-JP" dirty="0"/>
              <a:t>一方で、その他の納税者に対しては、文書や電話などによる簡易な接触</a:t>
            </a:r>
            <a:r>
              <a:rPr lang="ja-JP" altLang="en-US" dirty="0"/>
              <a:t>を</a:t>
            </a:r>
            <a:r>
              <a:rPr lang="ja-JP" altLang="ja-JP" dirty="0"/>
              <a:t>行うなど限られた人員等をバランスよく配分し、効果的・効率的な事務運営を心掛けています。</a:t>
            </a:r>
            <a:endParaRPr lang="en-US" altLang="ja-JP" dirty="0"/>
          </a:p>
          <a:p>
            <a:r>
              <a:rPr lang="ja-JP" altLang="en-US" dirty="0"/>
              <a:t>　</a:t>
            </a:r>
            <a:r>
              <a:rPr lang="ja-JP" altLang="ja-JP" dirty="0"/>
              <a:t>実地調査は、納税者の事業所などにおいて帳簿などを確認し、申告に誤りがあれば是正を求めるものです。</a:t>
            </a:r>
            <a:endParaRPr lang="en-US" altLang="ja-JP" dirty="0"/>
          </a:p>
          <a:p>
            <a:r>
              <a:rPr lang="ja-JP" altLang="en-US" dirty="0"/>
              <a:t>　</a:t>
            </a:r>
            <a:r>
              <a:rPr lang="ja-JP" altLang="ja-JP" dirty="0"/>
              <a:t>実地調査で把握した</a:t>
            </a:r>
            <a:r>
              <a:rPr lang="ja-JP" altLang="en-US" dirty="0"/>
              <a:t>１</a:t>
            </a:r>
            <a:r>
              <a:rPr lang="ja-JP" altLang="ja-JP" dirty="0"/>
              <a:t>件当たりの申告漏れ所得金額は、</a:t>
            </a:r>
            <a:r>
              <a:rPr lang="ja-JP" altLang="en-US" dirty="0"/>
              <a:t>令和４</a:t>
            </a:r>
            <a:r>
              <a:rPr lang="ja-JP" altLang="ja-JP" dirty="0"/>
              <a:t>事務年度においては、申告所得税は</a:t>
            </a:r>
            <a:r>
              <a:rPr lang="en-US" altLang="ja-JP" dirty="0"/>
              <a:t>1,208</a:t>
            </a:r>
            <a:r>
              <a:rPr lang="ja-JP" altLang="ja-JP" dirty="0"/>
              <a:t>万円、法人税は</a:t>
            </a:r>
            <a:r>
              <a:rPr lang="en-US" altLang="ja-JP" dirty="0"/>
              <a:t>1,257</a:t>
            </a:r>
            <a:r>
              <a:rPr lang="ja-JP" altLang="ja-JP" dirty="0"/>
              <a:t>万円となっています。  </a:t>
            </a:r>
          </a:p>
          <a:p>
            <a:r>
              <a:rPr lang="ja-JP" altLang="en-US" dirty="0"/>
              <a:t>　</a:t>
            </a:r>
            <a:r>
              <a:rPr lang="ja-JP" altLang="ja-JP" dirty="0"/>
              <a:t>現在、調査において重点的に取り組んでいる</a:t>
            </a:r>
            <a:r>
              <a:rPr lang="ja-JP" altLang="en-US" dirty="0"/>
              <a:t>事項</a:t>
            </a:r>
            <a:r>
              <a:rPr lang="ja-JP" altLang="ja-JP" dirty="0"/>
              <a:t>は、①消費税の</a:t>
            </a:r>
            <a:r>
              <a:rPr lang="ja-JP" altLang="en-US" dirty="0"/>
              <a:t>適正課税の確保のための十分な審査と調査等</a:t>
            </a:r>
            <a:r>
              <a:rPr lang="ja-JP" altLang="ja-JP" dirty="0"/>
              <a:t>、②資産運用の多様化・</a:t>
            </a:r>
            <a:r>
              <a:rPr lang="ja-JP" altLang="en-US" dirty="0"/>
              <a:t>グローバル</a:t>
            </a:r>
            <a:r>
              <a:rPr lang="ja-JP" altLang="ja-JP" dirty="0"/>
              <a:t>化を念頭に置いた調査</a:t>
            </a:r>
            <a:r>
              <a:rPr lang="ja-JP" altLang="en-US" dirty="0"/>
              <a:t>等</a:t>
            </a:r>
            <a:r>
              <a:rPr lang="ja-JP" altLang="ja-JP" dirty="0"/>
              <a:t>、 ③的確な無申告</a:t>
            </a:r>
            <a:r>
              <a:rPr lang="ja-JP" altLang="en-US" dirty="0"/>
              <a:t>者</a:t>
            </a:r>
            <a:r>
              <a:rPr lang="ja-JP" altLang="ja-JP" dirty="0"/>
              <a:t>の把握、</a:t>
            </a:r>
            <a:r>
              <a:rPr lang="ja-JP" altLang="en-US" dirty="0"/>
              <a:t>④シェアリングエコノミー等新分野の経済活動への的確な対応、⑤</a:t>
            </a:r>
            <a:r>
              <a:rPr lang="ja-JP" altLang="ja-JP" dirty="0"/>
              <a:t>納税者の主張の正確な把握と適正な課税</a:t>
            </a:r>
            <a:r>
              <a:rPr lang="ja-JP" altLang="en-US" dirty="0"/>
              <a:t>処理の遂行の５点です。</a:t>
            </a:r>
            <a:r>
              <a:rPr lang="ja-JP" altLang="ja-JP" dirty="0"/>
              <a:t>　</a:t>
            </a:r>
            <a:endParaRPr lang="en-US" altLang="ja-JP" dirty="0"/>
          </a:p>
          <a:p>
            <a:r>
              <a:rPr lang="ja-JP" altLang="en-US" dirty="0"/>
              <a:t>　</a:t>
            </a:r>
            <a:r>
              <a:rPr lang="ja-JP" altLang="ja-JP" dirty="0"/>
              <a:t>①について、消費税は、</a:t>
            </a:r>
            <a:r>
              <a:rPr lang="ja-JP" altLang="en-US" dirty="0"/>
              <a:t>国の租税収入のうち最も金額が大きい</a:t>
            </a:r>
            <a:r>
              <a:rPr lang="ja-JP" altLang="ja-JP" dirty="0"/>
              <a:t>税目であり、国民の関心も極めて高いことから、一層の適正な執行に努めています。</a:t>
            </a:r>
            <a:endParaRPr lang="en-US" altLang="ja-JP" dirty="0"/>
          </a:p>
          <a:p>
            <a:r>
              <a:rPr lang="ja-JP" altLang="en-US" dirty="0"/>
              <a:t>　</a:t>
            </a:r>
            <a:r>
              <a:rPr lang="ja-JP" altLang="ja-JP" dirty="0"/>
              <a:t>特に、虚偽の申告により不正に還付金を得ようとするケースについては、調査などを通じて還付原因となる事実関係を確認し、不正還付防止に努めています。</a:t>
            </a:r>
            <a:endParaRPr lang="en-US" altLang="ja-JP" dirty="0"/>
          </a:p>
          <a:p>
            <a:r>
              <a:rPr lang="ja-JP" altLang="en-US" dirty="0"/>
              <a:t>　また、輸出物品販売場制度を悪用して、不正に消費税免税物品の売買等を行った者への対応については、税関当局とも連携し、厳正な課税処理に努めています。</a:t>
            </a:r>
            <a:endParaRPr lang="ja-JP" altLang="ja-JP" dirty="0"/>
          </a:p>
          <a:p>
            <a:r>
              <a:rPr lang="ja-JP" altLang="en-US" dirty="0"/>
              <a:t>　</a:t>
            </a:r>
            <a:r>
              <a:rPr lang="ja-JP" altLang="ja-JP" dirty="0"/>
              <a:t>②について、増加する海外への投資や海外取引などについて、国外送金等調書をはじめとする資料や海外当局との租税条約等に基づく情報交換制度など</a:t>
            </a:r>
            <a:r>
              <a:rPr lang="ja-JP" altLang="en-US" dirty="0"/>
              <a:t>によって得た情報</a:t>
            </a:r>
            <a:r>
              <a:rPr lang="ja-JP" altLang="ja-JP" dirty="0"/>
              <a:t>を</a:t>
            </a:r>
            <a:r>
              <a:rPr lang="ja-JP" altLang="en-US" dirty="0"/>
              <a:t>効果的に</a:t>
            </a:r>
            <a:r>
              <a:rPr lang="ja-JP" altLang="ja-JP" dirty="0"/>
              <a:t>活用し</a:t>
            </a:r>
            <a:r>
              <a:rPr lang="ja-JP" altLang="en-US" dirty="0"/>
              <a:t>て</a:t>
            </a:r>
            <a:r>
              <a:rPr lang="ja-JP" altLang="ja-JP" dirty="0"/>
              <a:t>実態解明を行い、深度ある調査を実施しています。</a:t>
            </a:r>
            <a:endParaRPr lang="en-US" altLang="ja-JP" dirty="0"/>
          </a:p>
          <a:p>
            <a:r>
              <a:rPr lang="ja-JP" altLang="en-US" dirty="0"/>
              <a:t>　</a:t>
            </a:r>
            <a:r>
              <a:rPr lang="ja-JP" altLang="ja-JP" dirty="0"/>
              <a:t>特に、富裕層については、多様化・</a:t>
            </a:r>
            <a:r>
              <a:rPr lang="ja-JP" altLang="en-US" dirty="0"/>
              <a:t>グローバル</a:t>
            </a:r>
            <a:r>
              <a:rPr lang="ja-JP" altLang="ja-JP" dirty="0"/>
              <a:t>化する資産運用から生じる運用益に対して適正に課税するとともに、将来の相続税の適正課税に向けて情報の蓄積を図</a:t>
            </a:r>
            <a:r>
              <a:rPr lang="ja-JP" altLang="en-US" dirty="0"/>
              <a:t>って</a:t>
            </a:r>
            <a:r>
              <a:rPr lang="ja-JP" altLang="ja-JP" dirty="0"/>
              <a:t>います。 </a:t>
            </a:r>
            <a:endParaRPr lang="en-US" altLang="ja-JP" dirty="0"/>
          </a:p>
          <a:p>
            <a:r>
              <a:rPr lang="ja-JP" altLang="en-US" dirty="0"/>
              <a:t>　</a:t>
            </a:r>
            <a:r>
              <a:rPr lang="ja-JP" altLang="ja-JP" dirty="0"/>
              <a:t>③について、無申告は、適正な</a:t>
            </a:r>
            <a:r>
              <a:rPr lang="ja-JP" altLang="en-US" dirty="0"/>
              <a:t>申告</a:t>
            </a:r>
            <a:r>
              <a:rPr lang="ja-JP" altLang="ja-JP" dirty="0"/>
              <a:t>をしている納税者に強い不公平感をもたらすことになるため、資料情報の</a:t>
            </a:r>
            <a:r>
              <a:rPr lang="ja-JP" altLang="en-US" dirty="0"/>
              <a:t>更</a:t>
            </a:r>
            <a:r>
              <a:rPr lang="ja-JP" altLang="ja-JP" dirty="0"/>
              <a:t>なる収集・活用を図るなどし、的確に無申告</a:t>
            </a:r>
            <a:r>
              <a:rPr lang="ja-JP" altLang="en-US" dirty="0"/>
              <a:t>者</a:t>
            </a:r>
            <a:r>
              <a:rPr lang="ja-JP" altLang="ja-JP" dirty="0"/>
              <a:t>を把握し、積極的に調査を実施しています。</a:t>
            </a:r>
            <a:r>
              <a:rPr lang="ja-JP" altLang="en-US" dirty="0"/>
              <a:t>　</a:t>
            </a:r>
            <a:endParaRPr lang="en-US" altLang="ja-JP" dirty="0"/>
          </a:p>
          <a:p>
            <a:r>
              <a:rPr lang="ja-JP" altLang="en-US" dirty="0"/>
              <a:t>　④</a:t>
            </a:r>
            <a:r>
              <a:rPr lang="ja-JP" altLang="ja-JP" dirty="0"/>
              <a:t>について、</a:t>
            </a:r>
            <a:r>
              <a:rPr lang="ja-JP" altLang="en-US" dirty="0"/>
              <a:t>シェアリングエコノミー等の新分野の経済活動については、業界団体や仲介事業者などを通じて利用者（納税者）へ適正申告を呼びかけるなど、適正申告のための環境作りに努めています。</a:t>
            </a:r>
            <a:endParaRPr lang="en-US" altLang="ja-JP" dirty="0"/>
          </a:p>
          <a:p>
            <a:r>
              <a:rPr lang="ja-JP" altLang="en-US" dirty="0"/>
              <a:t>　また、情報収集・分析の充実に努め、課税上の問題があると見込まれる納税者を的確に把握し、行政指導や税務調査を行っています。</a:t>
            </a:r>
            <a:r>
              <a:rPr lang="ja-JP" altLang="ja-JP" dirty="0"/>
              <a:t>　</a:t>
            </a:r>
            <a:endParaRPr lang="en-US" altLang="ja-JP" dirty="0"/>
          </a:p>
          <a:p>
            <a:r>
              <a:rPr lang="ja-JP" altLang="en-US" dirty="0"/>
              <a:t>　⑤</a:t>
            </a:r>
            <a:r>
              <a:rPr lang="ja-JP" altLang="ja-JP" dirty="0"/>
              <a:t>について、調査に当たっては、納税者の主張を正確に把握し、的確な事実認定に基づいて十分に法令面の検討を行った上で、適正な課税処理を行うよう努めるとともに、法令に定められた手続の遵守を徹底しています。</a:t>
            </a:r>
            <a:endParaRPr lang="en-US" altLang="ja-JP" dirty="0"/>
          </a:p>
        </p:txBody>
      </p:sp>
      <p:sp>
        <p:nvSpPr>
          <p:cNvPr id="7" name="スライド番号プレースホルダ 3">
            <a:extLst>
              <a:ext uri="{FF2B5EF4-FFF2-40B4-BE49-F238E27FC236}">
                <a16:creationId xmlns:a16="http://schemas.microsoft.com/office/drawing/2014/main" id="{52E7853A-1470-4F83-9BB8-8314BB385D31}"/>
              </a:ext>
            </a:extLst>
          </p:cNvPr>
          <p:cNvSpPr txBox="1">
            <a:spLocks noGrp="1"/>
          </p:cNvSpPr>
          <p:nvPr/>
        </p:nvSpPr>
        <p:spPr bwMode="auto">
          <a:xfrm>
            <a:off x="3835926" y="9408378"/>
            <a:ext cx="2933558" cy="49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839" tIns="47924" rIns="95839" bIns="47924"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36</a:t>
            </a:fld>
            <a:endParaRPr lang="en-US" altLang="ja-JP" dirty="0">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532DD785-E90E-F46D-61C4-0BF11B94E2A6}"/>
              </a:ext>
            </a:extLst>
          </p:cNvPr>
          <p:cNvSpPr>
            <a:spLocks noGrp="1" noRot="1" noChangeAspect="1"/>
          </p:cNvSpPr>
          <p:nvPr>
            <p:ph type="sldImg"/>
          </p:nvPr>
        </p:nvSpPr>
        <p:spPr/>
      </p:sp>
    </p:spTree>
    <p:extLst>
      <p:ext uri="{BB962C8B-B14F-4D97-AF65-F5344CB8AC3E}">
        <p14:creationId xmlns:p14="http://schemas.microsoft.com/office/powerpoint/2010/main" val="28452993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ノート プレースホルダー 10">
            <a:extLst>
              <a:ext uri="{FF2B5EF4-FFF2-40B4-BE49-F238E27FC236}">
                <a16:creationId xmlns:a16="http://schemas.microsoft.com/office/drawing/2014/main" id="{B4FDB46C-A0DF-4DDA-B161-D4EBCEC586D7}"/>
              </a:ext>
            </a:extLst>
          </p:cNvPr>
          <p:cNvSpPr>
            <a:spLocks noGrp="1"/>
          </p:cNvSpPr>
          <p:nvPr>
            <p:ph type="body" idx="1"/>
          </p:nvPr>
        </p:nvSpPr>
        <p:spPr/>
        <p:txBody>
          <a:bodyPr/>
          <a:lstStyle/>
          <a:p>
            <a:r>
              <a:rPr lang="ja-JP" altLang="en-US" b="1" dirty="0"/>
              <a:t>調査において重点的に取り組んでいる事項</a:t>
            </a:r>
            <a:endParaRPr lang="en-US" altLang="ja-JP" b="1" dirty="0"/>
          </a:p>
          <a:p>
            <a:r>
              <a:rPr lang="ja-JP" altLang="en-US" b="1" dirty="0"/>
              <a:t>～消費税不正還付問題への対応～</a:t>
            </a:r>
            <a:endParaRPr lang="en-US" altLang="ja-JP" b="1" dirty="0"/>
          </a:p>
          <a:p>
            <a:endParaRPr lang="en-US" altLang="ja-JP" b="0" dirty="0"/>
          </a:p>
          <a:p>
            <a:r>
              <a:rPr kumimoji="1" lang="ja-JP" altLang="en-US" b="0" dirty="0"/>
              <a:t>　</a:t>
            </a:r>
            <a:r>
              <a:rPr lang="ja-JP" altLang="ja-JP" b="0" dirty="0"/>
              <a:t>国の租税収入のうち、最も金額が大きい税目は消費税です。</a:t>
            </a:r>
          </a:p>
          <a:p>
            <a:r>
              <a:rPr lang="ja-JP" altLang="en-US" b="0" dirty="0"/>
              <a:t>　</a:t>
            </a:r>
            <a:r>
              <a:rPr lang="ja-JP" altLang="ja-JP" b="0" dirty="0"/>
              <a:t>多くの納税者の方々が正しく申告・納税をする一方</a:t>
            </a:r>
            <a:r>
              <a:rPr lang="ja-JP" altLang="en-US" b="0" dirty="0"/>
              <a:t>、</a:t>
            </a:r>
            <a:r>
              <a:rPr lang="ja-JP" altLang="ja-JP" b="0" dirty="0"/>
              <a:t>消費税制度を悪用し、取引をしたように見せかけるなど虚偽の内容を申告して、消費税の還付を不正に受けようとする事案が後を絶ちません。</a:t>
            </a:r>
            <a:endParaRPr lang="en-US" altLang="ja-JP" b="0" dirty="0"/>
          </a:p>
          <a:p>
            <a:pPr>
              <a:lnSpc>
                <a:spcPts val="481"/>
              </a:lnSpc>
            </a:pPr>
            <a:endParaRPr lang="en-US" altLang="ja-JP" b="0" dirty="0"/>
          </a:p>
          <a:p>
            <a:r>
              <a:rPr lang="ja-JP" altLang="en-US" b="0" dirty="0"/>
              <a:t>　不正の手口は多種多様ですが、主な事例を２つ紹介いたします。</a:t>
            </a:r>
            <a:endParaRPr lang="en-US" altLang="ja-JP" b="0" dirty="0"/>
          </a:p>
          <a:p>
            <a:r>
              <a:rPr lang="ja-JP" altLang="en-US" b="0" dirty="0"/>
              <a:t>　１つ目は、</a:t>
            </a:r>
            <a:r>
              <a:rPr lang="ja-JP" altLang="en-US" b="0" dirty="0">
                <a:solidFill>
                  <a:srgbClr val="333333"/>
                </a:solidFill>
                <a:cs typeface="メイリオ" panose="020B0604030504040204" pitchFamily="50" charset="-128"/>
              </a:rPr>
              <a:t>架空の国内仕入れ及び架空の海外売上げを計上していた事例です。</a:t>
            </a:r>
            <a:endParaRPr lang="en-US" altLang="ja-JP" b="0" dirty="0">
              <a:solidFill>
                <a:srgbClr val="333333"/>
              </a:solidFill>
              <a:cs typeface="メイリオ" panose="020B0604030504040204" pitchFamily="50" charset="-128"/>
            </a:endParaRPr>
          </a:p>
          <a:p>
            <a:r>
              <a:rPr lang="ja-JP" altLang="en-US" b="0" dirty="0">
                <a:solidFill>
                  <a:srgbClr val="333333"/>
                </a:solidFill>
              </a:rPr>
              <a:t>　</a:t>
            </a:r>
            <a:r>
              <a:rPr lang="ja-JP" altLang="ja-JP" b="0" dirty="0"/>
              <a:t>事業者が国内で商品を取引する際には、消費税が課されますが（課税取引）、国外に商品を販売（輸出）した場合には、消費税が免除されます（免税取引）。</a:t>
            </a:r>
            <a:endParaRPr lang="en-US" altLang="ja-JP" b="0" dirty="0"/>
          </a:p>
          <a:p>
            <a:r>
              <a:rPr lang="ja-JP" altLang="en-US" b="0" dirty="0"/>
              <a:t>　</a:t>
            </a:r>
            <a:r>
              <a:rPr lang="ja-JP" altLang="ja-JP" b="0" dirty="0"/>
              <a:t>事業者は売上げに係る消費税から仕入れに係る消費税を差し引いて申告を行いますが、</a:t>
            </a:r>
            <a:r>
              <a:rPr lang="ja-JP" altLang="en-US" b="0" dirty="0"/>
              <a:t>この</a:t>
            </a:r>
            <a:r>
              <a:rPr lang="ja-JP" altLang="ja-JP" b="0" dirty="0"/>
              <a:t>差引後の金額がマイナスとなった場合は、消費税の還付を受けることができます。</a:t>
            </a:r>
            <a:endParaRPr lang="en-US" altLang="ja-JP" b="0" dirty="0"/>
          </a:p>
          <a:p>
            <a:r>
              <a:rPr lang="ja-JP" altLang="en-US" b="0" dirty="0"/>
              <a:t>　</a:t>
            </a:r>
            <a:r>
              <a:rPr lang="ja-JP" altLang="ja-JP" b="0" dirty="0"/>
              <a:t>この仕組みを悪用し、国内で仕入れた商品を国外へ輸出したかのように虚偽の申告をして</a:t>
            </a:r>
            <a:r>
              <a:rPr lang="ja-JP" altLang="en-US" b="0" dirty="0"/>
              <a:t>、</a:t>
            </a:r>
            <a:r>
              <a:rPr lang="ja-JP" altLang="ja-JP" b="0" dirty="0"/>
              <a:t>不正に消費税の還付を受けようとして</a:t>
            </a:r>
            <a:r>
              <a:rPr lang="ja-JP" altLang="en-US" b="0" dirty="0"/>
              <a:t>たというものです。</a:t>
            </a:r>
            <a:endParaRPr lang="en-US" altLang="ja-JP" b="0" dirty="0"/>
          </a:p>
          <a:p>
            <a:r>
              <a:rPr lang="ja-JP" altLang="en-US" b="0" dirty="0"/>
              <a:t>　２つ目は、</a:t>
            </a:r>
            <a:r>
              <a:rPr lang="ja-JP" altLang="en-US" b="0" dirty="0">
                <a:solidFill>
                  <a:srgbClr val="333333"/>
                </a:solidFill>
                <a:cs typeface="メイリオ" panose="020B0604030504040204" pitchFamily="50" charset="-128"/>
              </a:rPr>
              <a:t>輸出物品販売場制度（免税店制度）を悪用した事例です。</a:t>
            </a:r>
            <a:endParaRPr lang="en-US" altLang="ja-JP" b="0" dirty="0">
              <a:solidFill>
                <a:srgbClr val="333333"/>
              </a:solidFill>
              <a:cs typeface="メイリオ" panose="020B0604030504040204" pitchFamily="50" charset="-128"/>
            </a:endParaRPr>
          </a:p>
          <a:p>
            <a:r>
              <a:rPr lang="ja-JP" altLang="en-US" b="0" dirty="0">
                <a:solidFill>
                  <a:srgbClr val="333333"/>
                </a:solidFill>
              </a:rPr>
              <a:t>　</a:t>
            </a:r>
            <a:r>
              <a:rPr lang="ja-JP" altLang="ja-JP" b="0" dirty="0"/>
              <a:t>免税店において</a:t>
            </a:r>
            <a:r>
              <a:rPr lang="ja-JP" altLang="en-US" b="0" dirty="0"/>
              <a:t>は</a:t>
            </a:r>
            <a:r>
              <a:rPr lang="ja-JP" altLang="ja-JP" b="0" dirty="0"/>
              <a:t>、一定の外国人旅行者等（免税購入対象者）に対して、所定の手続を行うことにより、商品を輸出する場合と同様に、消費税を</a:t>
            </a:r>
            <a:r>
              <a:rPr lang="ja-JP" altLang="en-US" b="0" dirty="0"/>
              <a:t>免除して</a:t>
            </a:r>
            <a:r>
              <a:rPr lang="ja-JP" altLang="ja-JP" b="0" dirty="0"/>
              <a:t>販売することができます。</a:t>
            </a:r>
            <a:endParaRPr lang="en-US" altLang="ja-JP" b="0" dirty="0"/>
          </a:p>
          <a:p>
            <a:r>
              <a:rPr lang="ja-JP" altLang="en-US" b="0" dirty="0"/>
              <a:t>　</a:t>
            </a:r>
            <a:r>
              <a:rPr lang="ja-JP" altLang="ja-JP" b="0" dirty="0"/>
              <a:t>この場合、外国人旅行者等は免税価格で購入した商品を国外に持ち出す必要がありますが、国内事業者</a:t>
            </a:r>
            <a:r>
              <a:rPr lang="ja-JP" altLang="en-US" b="0" dirty="0"/>
              <a:t>である</a:t>
            </a:r>
            <a:r>
              <a:rPr lang="ja-JP" altLang="ja-JP" b="0" dirty="0"/>
              <a:t>ブローカー等の指示の下、多量・多額の免税購入を行った上で、国外に持ち出さずに国内転売することで不正に利益を</a:t>
            </a:r>
            <a:r>
              <a:rPr lang="ja-JP" altLang="en-US" b="0" dirty="0"/>
              <a:t>得ていたというものです。</a:t>
            </a:r>
            <a:endParaRPr lang="en-US" altLang="ja-JP" b="0" dirty="0"/>
          </a:p>
          <a:p>
            <a:r>
              <a:rPr lang="ja-JP" altLang="en-US" b="0" dirty="0"/>
              <a:t>　また、同様の手口で、</a:t>
            </a:r>
            <a:r>
              <a:rPr lang="ja-JP" altLang="ja-JP" b="0" dirty="0"/>
              <a:t>免税店が主導</a:t>
            </a:r>
            <a:r>
              <a:rPr lang="ja-JP" altLang="en-US" b="0" dirty="0"/>
              <a:t>して不正を行う</a:t>
            </a:r>
            <a:r>
              <a:rPr lang="ja-JP" altLang="ja-JP" b="0" dirty="0"/>
              <a:t>といった</a:t>
            </a:r>
            <a:r>
              <a:rPr lang="ja-JP" altLang="en-US" b="0" dirty="0"/>
              <a:t>、さらに</a:t>
            </a:r>
            <a:r>
              <a:rPr lang="ja-JP" altLang="ja-JP" b="0" dirty="0"/>
              <a:t>悪質な事例</a:t>
            </a:r>
            <a:r>
              <a:rPr lang="ja-JP" altLang="en-US" b="0" dirty="0"/>
              <a:t>も</a:t>
            </a:r>
            <a:r>
              <a:rPr lang="ja-JP" altLang="ja-JP" b="0" dirty="0"/>
              <a:t>把握されています</a:t>
            </a:r>
            <a:r>
              <a:rPr lang="ja-JP" altLang="en-US" b="0" dirty="0"/>
              <a:t>。</a:t>
            </a:r>
            <a:endParaRPr lang="en-US" altLang="ja-JP" b="0" dirty="0"/>
          </a:p>
          <a:p>
            <a:pPr>
              <a:lnSpc>
                <a:spcPts val="481"/>
              </a:lnSpc>
            </a:pPr>
            <a:endParaRPr lang="en-US" altLang="ja-JP" b="0" dirty="0"/>
          </a:p>
          <a:p>
            <a:r>
              <a:rPr lang="ja-JP" altLang="en-US" b="0" dirty="0"/>
              <a:t>　このような、消費税不正還付に対する調査状況は、</a:t>
            </a:r>
            <a:r>
              <a:rPr lang="ja-JP" altLang="en-US" b="0" dirty="0">
                <a:solidFill>
                  <a:srgbClr val="333333"/>
                </a:solidFill>
                <a:cs typeface="メイリオ" panose="020B0604030504040204" pitchFamily="50" charset="-128"/>
              </a:rPr>
              <a:t>令和４事務年度（令和４年７月から翌年６月）に、個人及び法人の消費税還付申告者に対する実地調査を</a:t>
            </a:r>
            <a:r>
              <a:rPr lang="en-US" altLang="ja-JP" b="0" dirty="0">
                <a:solidFill>
                  <a:srgbClr val="333333"/>
                </a:solidFill>
                <a:cs typeface="メイリオ" panose="020B0604030504040204" pitchFamily="50" charset="-128"/>
              </a:rPr>
              <a:t>6,932</a:t>
            </a:r>
            <a:r>
              <a:rPr lang="ja-JP" altLang="en-US" b="0" dirty="0">
                <a:solidFill>
                  <a:srgbClr val="333333"/>
                </a:solidFill>
                <a:cs typeface="メイリオ" panose="020B0604030504040204" pitchFamily="50" charset="-128"/>
              </a:rPr>
              <a:t>件（対前事務年度比</a:t>
            </a:r>
            <a:r>
              <a:rPr lang="en-US" altLang="ja-JP" b="0" dirty="0">
                <a:solidFill>
                  <a:srgbClr val="333333"/>
                </a:solidFill>
                <a:cs typeface="メイリオ" panose="020B0604030504040204" pitchFamily="50" charset="-128"/>
              </a:rPr>
              <a:t>1.42</a:t>
            </a:r>
            <a:r>
              <a:rPr lang="ja-JP" altLang="en-US" b="0" dirty="0">
                <a:solidFill>
                  <a:srgbClr val="333333"/>
                </a:solidFill>
                <a:cs typeface="メイリオ" panose="020B0604030504040204" pitchFamily="50" charset="-128"/>
              </a:rPr>
              <a:t>倍）実施し、追徴税額は約</a:t>
            </a:r>
            <a:r>
              <a:rPr lang="en-US" altLang="ja-JP" b="0" dirty="0">
                <a:solidFill>
                  <a:srgbClr val="333333"/>
                </a:solidFill>
                <a:cs typeface="メイリオ" panose="020B0604030504040204" pitchFamily="50" charset="-128"/>
              </a:rPr>
              <a:t>577</a:t>
            </a:r>
            <a:r>
              <a:rPr lang="ja-JP" altLang="en-US" b="0" dirty="0">
                <a:solidFill>
                  <a:srgbClr val="333333"/>
                </a:solidFill>
                <a:cs typeface="メイリオ" panose="020B0604030504040204" pitchFamily="50" charset="-128"/>
              </a:rPr>
              <a:t>億円（対前事務年度比</a:t>
            </a:r>
            <a:r>
              <a:rPr lang="en-US" altLang="ja-JP" b="0" dirty="0">
                <a:solidFill>
                  <a:srgbClr val="333333"/>
                </a:solidFill>
                <a:cs typeface="メイリオ" panose="020B0604030504040204" pitchFamily="50" charset="-128"/>
              </a:rPr>
              <a:t>1.49</a:t>
            </a:r>
            <a:r>
              <a:rPr lang="ja-JP" altLang="en-US" b="0" dirty="0">
                <a:solidFill>
                  <a:srgbClr val="333333"/>
                </a:solidFill>
                <a:cs typeface="メイリオ" panose="020B0604030504040204" pitchFamily="50" charset="-128"/>
              </a:rPr>
              <a:t>倍）となっております。 </a:t>
            </a:r>
            <a:endParaRPr lang="en-US" altLang="ja-JP" b="0" dirty="0">
              <a:solidFill>
                <a:srgbClr val="333333"/>
              </a:solidFill>
              <a:cs typeface="メイリオ" panose="020B0604030504040204" pitchFamily="50" charset="-128"/>
            </a:endParaRPr>
          </a:p>
          <a:p>
            <a:pPr>
              <a:lnSpc>
                <a:spcPts val="481"/>
              </a:lnSpc>
            </a:pPr>
            <a:endParaRPr lang="en-US" altLang="ja-JP" b="0" dirty="0">
              <a:solidFill>
                <a:srgbClr val="333333"/>
              </a:solidFill>
            </a:endParaRPr>
          </a:p>
          <a:p>
            <a:r>
              <a:rPr lang="ja-JP" altLang="en-US" b="0" dirty="0">
                <a:solidFill>
                  <a:srgbClr val="333333"/>
                </a:solidFill>
              </a:rPr>
              <a:t>　消費税不正還付問題への対応として、</a:t>
            </a:r>
            <a:r>
              <a:rPr lang="ja-JP" altLang="ja-JP" b="0" dirty="0"/>
              <a:t>国税庁では、申告</a:t>
            </a:r>
            <a:r>
              <a:rPr lang="ja-JP" altLang="en-US" b="0" dirty="0"/>
              <a:t>、</a:t>
            </a:r>
            <a:r>
              <a:rPr lang="ja-JP" altLang="ja-JP" b="0" dirty="0"/>
              <a:t>行政指導・調査</a:t>
            </a:r>
            <a:r>
              <a:rPr lang="ja-JP" altLang="en-US" b="0" dirty="0"/>
              <a:t>、</a:t>
            </a:r>
            <a:r>
              <a:rPr lang="ja-JP" altLang="ja-JP" b="0" dirty="0"/>
              <a:t>徴収</a:t>
            </a:r>
            <a:r>
              <a:rPr lang="ja-JP" altLang="en-US" b="0" dirty="0"/>
              <a:t>の</a:t>
            </a:r>
            <a:r>
              <a:rPr lang="ja-JP" altLang="ja-JP" b="0" dirty="0"/>
              <a:t>各段階に応じた適切な対応を行えるよう、関係部署が連携して</a:t>
            </a:r>
            <a:r>
              <a:rPr lang="ja-JP" altLang="en-US" b="0" dirty="0"/>
              <a:t>、①還付申告書の</a:t>
            </a:r>
            <a:r>
              <a:rPr lang="ja-JP" altLang="ja-JP" b="0" dirty="0"/>
              <a:t>厳格な審査</a:t>
            </a:r>
            <a:r>
              <a:rPr lang="ja-JP" altLang="en-US" b="0" dirty="0"/>
              <a:t>を</a:t>
            </a:r>
            <a:r>
              <a:rPr lang="ja-JP" altLang="ja-JP" b="0" dirty="0"/>
              <a:t>実施</a:t>
            </a:r>
            <a:r>
              <a:rPr lang="ja-JP" altLang="en-US" b="0" dirty="0"/>
              <a:t>するほか</a:t>
            </a:r>
            <a:r>
              <a:rPr lang="ja-JP" altLang="ja-JP" b="0" dirty="0"/>
              <a:t>、</a:t>
            </a:r>
            <a:r>
              <a:rPr lang="ja-JP" altLang="en-US" b="0" dirty="0"/>
              <a:t>②</a:t>
            </a:r>
            <a:r>
              <a:rPr lang="ja-JP" altLang="ja-JP" b="0" dirty="0"/>
              <a:t>悪質な手法等に着目した積極的な調査</a:t>
            </a:r>
            <a:r>
              <a:rPr lang="ja-JP" altLang="en-US" b="0" dirty="0"/>
              <a:t>、③</a:t>
            </a:r>
            <a:r>
              <a:rPr lang="ja-JP" altLang="ja-JP" b="0" dirty="0"/>
              <a:t>組織体制の充実</a:t>
            </a:r>
            <a:r>
              <a:rPr lang="ja-JP" altLang="en-US" b="0" dirty="0"/>
              <a:t>、④広報活動を通じた未然防止の取組など、組織を挙げて取り組んでいます。</a:t>
            </a:r>
            <a:endParaRPr lang="en-US" altLang="ja-JP" b="0" strike="sngStrike" dirty="0"/>
          </a:p>
        </p:txBody>
      </p:sp>
      <p:sp>
        <p:nvSpPr>
          <p:cNvPr id="12" name="スライド番号プレースホルダ 3">
            <a:extLst>
              <a:ext uri="{FF2B5EF4-FFF2-40B4-BE49-F238E27FC236}">
                <a16:creationId xmlns:a16="http://schemas.microsoft.com/office/drawing/2014/main" id="{1008B8EA-51CE-49C1-B59A-1CB1486E4AD3}"/>
              </a:ext>
            </a:extLst>
          </p:cNvPr>
          <p:cNvSpPr txBox="1">
            <a:spLocks noGrp="1"/>
          </p:cNvSpPr>
          <p:nvPr/>
        </p:nvSpPr>
        <p:spPr bwMode="auto">
          <a:xfrm>
            <a:off x="3835926" y="9408378"/>
            <a:ext cx="2933558" cy="49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855" tIns="47925" rIns="95855" bIns="47925"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37</a:t>
            </a:fld>
            <a:endParaRPr lang="en-US" altLang="ja-JP" dirty="0">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5C22A384-EA35-58B8-93D6-6CE3DA6B075E}"/>
              </a:ext>
            </a:extLst>
          </p:cNvPr>
          <p:cNvSpPr>
            <a:spLocks noGrp="1" noRot="1" noChangeAspect="1"/>
          </p:cNvSpPr>
          <p:nvPr>
            <p:ph type="sldImg"/>
          </p:nvPr>
        </p:nvSpPr>
        <p:spPr/>
      </p:sp>
    </p:spTree>
    <p:extLst>
      <p:ext uri="{BB962C8B-B14F-4D97-AF65-F5344CB8AC3E}">
        <p14:creationId xmlns:p14="http://schemas.microsoft.com/office/powerpoint/2010/main" val="29170204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ノート プレースホルダー 10">
            <a:extLst>
              <a:ext uri="{FF2B5EF4-FFF2-40B4-BE49-F238E27FC236}">
                <a16:creationId xmlns:a16="http://schemas.microsoft.com/office/drawing/2014/main" id="{B4FDB46C-A0DF-4DDA-B161-D4EBCEC586D7}"/>
              </a:ext>
            </a:extLst>
          </p:cNvPr>
          <p:cNvSpPr>
            <a:spLocks noGrp="1"/>
          </p:cNvSpPr>
          <p:nvPr>
            <p:ph type="body" idx="1"/>
          </p:nvPr>
        </p:nvSpPr>
        <p:spPr/>
        <p:txBody>
          <a:bodyPr/>
          <a:lstStyle/>
          <a:p>
            <a:r>
              <a:rPr lang="ja-JP" altLang="en-US" b="1" dirty="0"/>
              <a:t>調査において重点的に取り組んでいる事項</a:t>
            </a:r>
            <a:endParaRPr lang="en-US" altLang="ja-JP" b="1" dirty="0"/>
          </a:p>
          <a:p>
            <a:r>
              <a:rPr lang="ja-JP" altLang="en-US" b="1" dirty="0"/>
              <a:t>～富裕層に対する適正課税の取組～</a:t>
            </a:r>
            <a:endParaRPr lang="en-US" altLang="ja-JP" b="1" dirty="0"/>
          </a:p>
          <a:p>
            <a:endParaRPr lang="en-US" altLang="ja-JP" dirty="0"/>
          </a:p>
          <a:p>
            <a:r>
              <a:rPr lang="ja-JP" altLang="en-US" dirty="0"/>
              <a:t>　国税庁では富裕層に対する適正課税の確保が重要との観点から、有価証券や不動産といった資産を多数所有している個人や経常的な所得が特に高額な個人をいわゆる富裕層として管理しています。</a:t>
            </a:r>
            <a:endParaRPr lang="en-US" altLang="ja-JP" dirty="0"/>
          </a:p>
          <a:p>
            <a:r>
              <a:rPr lang="ja-JP" altLang="en-US" dirty="0"/>
              <a:t>　このような富裕層については、国外送金等調書、国外財産調書や財産債務調書などの法定調書、外国税務当局との情報交換ネットワークを活用し、積極的に情報を収集しています。</a:t>
            </a:r>
            <a:endParaRPr lang="en-US" altLang="ja-JP" dirty="0"/>
          </a:p>
          <a:p>
            <a:r>
              <a:rPr lang="ja-JP" altLang="en-US" dirty="0"/>
              <a:t>　また、富裕層に関する情報収集・分析を更に強化する観点から、全国の国税局に重点管理富裕層プロジェクトチームを設置し、富裕層の中でも特に多額の資産を保有していると認められる納税者について、その関係する個人や法人を含めて一体的に管理し、情報の収集・分析を行い、課税上の問題が認められる場合には調査を実施しています。</a:t>
            </a:r>
            <a:endParaRPr lang="en-US" altLang="ja-JP" dirty="0"/>
          </a:p>
          <a:p>
            <a:r>
              <a:rPr lang="ja-JP" altLang="en-US" dirty="0"/>
              <a:t>　このような取組を通じて、今後とも富裕層に対する適正課税の確保に向けた取組に一層努めていきます。</a:t>
            </a:r>
            <a:endParaRPr lang="en-US" altLang="ja-JP" dirty="0"/>
          </a:p>
          <a:p>
            <a:r>
              <a:rPr lang="ja-JP" altLang="en-US" dirty="0"/>
              <a:t>　</a:t>
            </a:r>
          </a:p>
        </p:txBody>
      </p:sp>
      <p:sp>
        <p:nvSpPr>
          <p:cNvPr id="12" name="スライド番号プレースホルダ 3">
            <a:extLst>
              <a:ext uri="{FF2B5EF4-FFF2-40B4-BE49-F238E27FC236}">
                <a16:creationId xmlns:a16="http://schemas.microsoft.com/office/drawing/2014/main" id="{1008B8EA-51CE-49C1-B59A-1CB1486E4AD3}"/>
              </a:ext>
            </a:extLst>
          </p:cNvPr>
          <p:cNvSpPr txBox="1">
            <a:spLocks noGrp="1"/>
          </p:cNvSpPr>
          <p:nvPr/>
        </p:nvSpPr>
        <p:spPr bwMode="auto">
          <a:xfrm>
            <a:off x="3835926" y="9408883"/>
            <a:ext cx="2933558" cy="49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086" tIns="50039" rIns="100086" bIns="5003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38</a:t>
            </a:fld>
            <a:endParaRPr lang="en-US" altLang="ja-JP" dirty="0">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EDAF3688-4374-3807-F204-A5E813B5FF6F}"/>
              </a:ext>
            </a:extLst>
          </p:cNvPr>
          <p:cNvSpPr>
            <a:spLocks noGrp="1" noRot="1" noChangeAspect="1"/>
          </p:cNvSpPr>
          <p:nvPr>
            <p:ph type="sldImg"/>
          </p:nvPr>
        </p:nvSpPr>
        <p:spPr/>
      </p:sp>
    </p:spTree>
    <p:extLst>
      <p:ext uri="{BB962C8B-B14F-4D97-AF65-F5344CB8AC3E}">
        <p14:creationId xmlns:p14="http://schemas.microsoft.com/office/powerpoint/2010/main" val="1670121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ノート プレースホルダー 7">
            <a:extLst>
              <a:ext uri="{FF2B5EF4-FFF2-40B4-BE49-F238E27FC236}">
                <a16:creationId xmlns:a16="http://schemas.microsoft.com/office/drawing/2014/main" id="{71CBD788-D2E3-48B2-B47A-9DD5E1CB9C57}"/>
              </a:ext>
            </a:extLst>
          </p:cNvPr>
          <p:cNvSpPr>
            <a:spLocks noGrp="1"/>
          </p:cNvSpPr>
          <p:nvPr>
            <p:ph type="body" idx="1"/>
          </p:nvPr>
        </p:nvSpPr>
        <p:spPr/>
        <p:txBody>
          <a:bodyPr/>
          <a:lstStyle/>
          <a:p>
            <a:r>
              <a:rPr lang="ja-JP" altLang="en-US" b="1" dirty="0"/>
              <a:t>「社会の会費」である税とそのゆくえ</a:t>
            </a:r>
            <a:endParaRPr lang="en-US" altLang="ja-JP" b="1" dirty="0"/>
          </a:p>
          <a:p>
            <a:r>
              <a:rPr lang="ja-JP" altLang="en-US" b="1" dirty="0"/>
              <a:t>～支え合いにより成り立っている社会～</a:t>
            </a:r>
            <a:endParaRPr lang="en-US" altLang="ja-JP" b="1" dirty="0"/>
          </a:p>
          <a:p>
            <a:endParaRPr lang="en-US" altLang="ja-JP" dirty="0"/>
          </a:p>
          <a:p>
            <a:pPr algn="just" eaLnBrk="1" hangingPunct="1"/>
            <a:r>
              <a:rPr lang="ja-JP" altLang="en-US" b="0" dirty="0">
                <a:solidFill>
                  <a:schemeClr val="tx1"/>
                </a:solidFill>
                <a:cs typeface="メイリオ" panose="020B0604030504040204" pitchFamily="50" charset="-128"/>
              </a:rPr>
              <a:t>　私たちの身の回りには、私たちが健康で文化的な生活を送るため、国や地方公共団体による多くの公共サービスが存在しています。</a:t>
            </a:r>
            <a:endParaRPr lang="en-US" altLang="ja-JP" b="0" dirty="0">
              <a:solidFill>
                <a:schemeClr val="tx1"/>
              </a:solidFill>
              <a:cs typeface="メイリオ" panose="020B0604030504040204" pitchFamily="50" charset="-128"/>
            </a:endParaRPr>
          </a:p>
          <a:p>
            <a:pPr algn="just" eaLnBrk="1" hangingPunct="1"/>
            <a:r>
              <a:rPr lang="ja-JP" altLang="en-US" b="0" dirty="0">
                <a:solidFill>
                  <a:schemeClr val="tx1"/>
                </a:solidFill>
                <a:cs typeface="メイリオ" panose="020B0604030504040204" pitchFamily="50" charset="-128"/>
              </a:rPr>
              <a:t>　公共サービスの内容は様々ですが、その費用は、主に税金によって賄われています。</a:t>
            </a:r>
            <a:endParaRPr lang="en-US" altLang="ja-JP" b="0" dirty="0">
              <a:solidFill>
                <a:schemeClr val="tx1"/>
              </a:solidFill>
              <a:cs typeface="メイリオ" panose="020B0604030504040204" pitchFamily="50" charset="-128"/>
            </a:endParaRPr>
          </a:p>
          <a:p>
            <a:pPr algn="just" eaLnBrk="1" hangingPunct="1"/>
            <a:r>
              <a:rPr lang="ja-JP" altLang="en-US" b="0" dirty="0">
                <a:solidFill>
                  <a:schemeClr val="tx1"/>
                </a:solidFill>
                <a:cs typeface="メイリオ" panose="020B0604030504040204" pitchFamily="50" charset="-128"/>
              </a:rPr>
              <a:t>　つまり、必要な費用を、共通の会費として私たちが負担しているのです。</a:t>
            </a:r>
            <a:endParaRPr lang="en-US" altLang="ja-JP" b="0" dirty="0">
              <a:solidFill>
                <a:schemeClr val="tx1"/>
              </a:solidFill>
              <a:cs typeface="メイリオ" panose="020B0604030504040204" pitchFamily="50" charset="-128"/>
            </a:endParaRPr>
          </a:p>
          <a:p>
            <a:pPr algn="just" eaLnBrk="1" hangingPunct="1"/>
            <a:r>
              <a:rPr lang="ja-JP" altLang="en-US" b="0" dirty="0">
                <a:solidFill>
                  <a:schemeClr val="tx1"/>
                </a:solidFill>
                <a:cs typeface="メイリオ" panose="020B0604030504040204" pitchFamily="50" charset="-128"/>
              </a:rPr>
              <a:t>　その会費を、私たちがどのように負担するかは、法律によって定めることとされています。</a:t>
            </a:r>
            <a:endParaRPr lang="en-US" altLang="ja-JP" b="0" dirty="0">
              <a:solidFill>
                <a:schemeClr val="tx1"/>
              </a:solidFill>
              <a:cs typeface="メイリオ" panose="020B0604030504040204" pitchFamily="50" charset="-128"/>
            </a:endParaRPr>
          </a:p>
          <a:p>
            <a:pPr algn="just" eaLnBrk="1" hangingPunct="1"/>
            <a:r>
              <a:rPr lang="ja-JP" altLang="en-US" b="0" dirty="0">
                <a:solidFill>
                  <a:schemeClr val="tx1"/>
                </a:solidFill>
                <a:cs typeface="メイリオ" panose="020B0604030504040204" pitchFamily="50" charset="-128"/>
              </a:rPr>
              <a:t>　これが、租税法律主義です。</a:t>
            </a:r>
            <a:endParaRPr lang="en-US" altLang="ja-JP" b="0" dirty="0">
              <a:solidFill>
                <a:schemeClr val="tx1"/>
              </a:solidFill>
              <a:cs typeface="メイリオ" panose="020B0604030504040204" pitchFamily="50" charset="-128"/>
            </a:endParaRPr>
          </a:p>
          <a:p>
            <a:pPr algn="just" eaLnBrk="1" hangingPunct="1"/>
            <a:r>
              <a:rPr lang="ja-JP" altLang="en-US" b="0" dirty="0">
                <a:solidFill>
                  <a:schemeClr val="tx1"/>
                </a:solidFill>
                <a:cs typeface="メイリオ" panose="020B0604030504040204" pitchFamily="50" charset="-128"/>
              </a:rPr>
              <a:t>　日本国憲法第</a:t>
            </a:r>
            <a:r>
              <a:rPr lang="en-US" altLang="ja-JP" b="0" dirty="0">
                <a:solidFill>
                  <a:schemeClr val="tx1"/>
                </a:solidFill>
                <a:cs typeface="メイリオ" panose="020B0604030504040204" pitchFamily="50" charset="-128"/>
              </a:rPr>
              <a:t>30</a:t>
            </a:r>
            <a:r>
              <a:rPr lang="ja-JP" altLang="en-US" b="0" dirty="0">
                <a:solidFill>
                  <a:schemeClr val="tx1"/>
                </a:solidFill>
                <a:cs typeface="メイリオ" panose="020B0604030504040204" pitchFamily="50" charset="-128"/>
              </a:rPr>
              <a:t>条において「国民は、法律の定めるところにより、納税の義務を負う」、</a:t>
            </a:r>
            <a:r>
              <a:rPr lang="ja-JP" altLang="ja-JP" dirty="0"/>
              <a:t>第</a:t>
            </a:r>
            <a:r>
              <a:rPr lang="en-US" altLang="ja-JP" dirty="0"/>
              <a:t>84</a:t>
            </a:r>
            <a:r>
              <a:rPr lang="ja-JP" altLang="ja-JP" dirty="0"/>
              <a:t>条に</a:t>
            </a:r>
            <a:r>
              <a:rPr lang="ja-JP" altLang="en-US" dirty="0"/>
              <a:t>おいて</a:t>
            </a:r>
            <a:r>
              <a:rPr lang="ja-JP" altLang="ja-JP" dirty="0"/>
              <a:t>「あらたに租税を課し、又は現行の租税を変更するには、法律又は法律の定める条件によることを必要とする」</a:t>
            </a:r>
            <a:r>
              <a:rPr lang="ja-JP" altLang="en-US" b="0" dirty="0">
                <a:solidFill>
                  <a:schemeClr val="tx1"/>
                </a:solidFill>
                <a:cs typeface="メイリオ" panose="020B0604030504040204" pitchFamily="50" charset="-128"/>
              </a:rPr>
              <a:t>と定められています。</a:t>
            </a:r>
            <a:endParaRPr lang="en-US" altLang="ja-JP" b="0" dirty="0">
              <a:solidFill>
                <a:schemeClr val="tx1"/>
              </a:solidFill>
              <a:cs typeface="メイリオ" panose="020B0604030504040204" pitchFamily="50" charset="-128"/>
            </a:endParaRPr>
          </a:p>
          <a:p>
            <a:pPr algn="just" eaLnBrk="1" hangingPunct="1"/>
            <a:r>
              <a:rPr lang="ja-JP" altLang="en-US" b="0" dirty="0">
                <a:solidFill>
                  <a:schemeClr val="tx1"/>
                </a:solidFill>
                <a:cs typeface="メイリオ" panose="020B0604030504040204" pitchFamily="50" charset="-128"/>
              </a:rPr>
              <a:t>　私たちが、法律によって割り振られた負担をきちんと引き受けること、納税の義務を果たすことによって、様々な公共サービスは維持され、社会が成り立っています。</a:t>
            </a:r>
            <a:endParaRPr kumimoji="1" lang="ja-JP" altLang="en-US" b="0" dirty="0"/>
          </a:p>
        </p:txBody>
      </p:sp>
      <p:sp>
        <p:nvSpPr>
          <p:cNvPr id="9" name="スライド番号プレースホルダ 3">
            <a:extLst>
              <a:ext uri="{FF2B5EF4-FFF2-40B4-BE49-F238E27FC236}">
                <a16:creationId xmlns:a16="http://schemas.microsoft.com/office/drawing/2014/main" id="{71AAEEEF-3063-475E-9E69-A7B45BF06B97}"/>
              </a:ext>
            </a:extLst>
          </p:cNvPr>
          <p:cNvSpPr txBox="1">
            <a:spLocks noGrp="1"/>
          </p:cNvSpPr>
          <p:nvPr/>
        </p:nvSpPr>
        <p:spPr bwMode="auto">
          <a:xfrm>
            <a:off x="3836143" y="9408900"/>
            <a:ext cx="2932954" cy="49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00" tIns="47499" rIns="95000" bIns="4749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3</a:t>
            </a:fld>
            <a:endParaRPr lang="en-US" altLang="ja-JP" dirty="0">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934BDAAF-B012-5836-173A-97912418C807}"/>
              </a:ext>
            </a:extLst>
          </p:cNvPr>
          <p:cNvSpPr>
            <a:spLocks noGrp="1" noRot="1" noChangeAspect="1"/>
          </p:cNvSpPr>
          <p:nvPr>
            <p:ph type="sldImg"/>
          </p:nvPr>
        </p:nvSpPr>
        <p:spPr/>
      </p:sp>
    </p:spTree>
    <p:extLst>
      <p:ext uri="{BB962C8B-B14F-4D97-AF65-F5344CB8AC3E}">
        <p14:creationId xmlns:p14="http://schemas.microsoft.com/office/powerpoint/2010/main" val="33038742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0" name="スライド番号プレースホルダ 3"/>
          <p:cNvSpPr txBox="1">
            <a:spLocks noGrp="1"/>
          </p:cNvSpPr>
          <p:nvPr/>
        </p:nvSpPr>
        <p:spPr bwMode="auto">
          <a:xfrm>
            <a:off x="3835926" y="9408378"/>
            <a:ext cx="2933558" cy="49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181" tIns="47091" rIns="94181" bIns="47091"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BC2AED3C-AAD8-424E-B0F9-32D4580DCFA9}" type="slidenum">
              <a:rPr lang="en-US" altLang="ja-JP">
                <a:ea typeface="HG丸ｺﾞｼｯｸM-PRO" panose="020F0600000000000000" pitchFamily="50" charset="-128"/>
              </a:rPr>
              <a:pPr algn="r" eaLnBrk="1" hangingPunct="1">
                <a:spcBef>
                  <a:spcPct val="0"/>
                </a:spcBef>
              </a:pPr>
              <a:t>39</a:t>
            </a:fld>
            <a:endParaRPr lang="en-US" altLang="ja-JP" dirty="0">
              <a:ea typeface="HG丸ｺﾞｼｯｸM-PRO" panose="020F0600000000000000" pitchFamily="50" charset="-128"/>
            </a:endParaRPr>
          </a:p>
        </p:txBody>
      </p:sp>
      <p:sp>
        <p:nvSpPr>
          <p:cNvPr id="10" name="ノート プレースホルダー 9">
            <a:extLst>
              <a:ext uri="{FF2B5EF4-FFF2-40B4-BE49-F238E27FC236}">
                <a16:creationId xmlns:a16="http://schemas.microsoft.com/office/drawing/2014/main" id="{54EBB3F3-E8A5-40F0-BB45-39D181771CE3}"/>
              </a:ext>
            </a:extLst>
          </p:cNvPr>
          <p:cNvSpPr>
            <a:spLocks noGrp="1"/>
          </p:cNvSpPr>
          <p:nvPr>
            <p:ph type="body" idx="1"/>
          </p:nvPr>
        </p:nvSpPr>
        <p:spPr/>
        <p:txBody>
          <a:bodyPr/>
          <a:lstStyle/>
          <a:p>
            <a:r>
              <a:rPr lang="ja-JP" altLang="en-US" b="1" dirty="0"/>
              <a:t>記帳・帳簿等の保存制度</a:t>
            </a:r>
            <a:endParaRPr lang="en-US" altLang="ja-JP" b="1" dirty="0"/>
          </a:p>
          <a:p>
            <a:r>
              <a:rPr lang="ja-JP" altLang="en-US" b="1" dirty="0"/>
              <a:t>～個人の白色申告者の記帳・帳簿等の保存制度～</a:t>
            </a:r>
            <a:endParaRPr lang="en-US" altLang="ja-JP" b="1" dirty="0"/>
          </a:p>
          <a:p>
            <a:endParaRPr lang="en-US" altLang="ja-JP" dirty="0"/>
          </a:p>
          <a:p>
            <a:r>
              <a:rPr lang="ja-JP" altLang="en-US" dirty="0"/>
              <a:t>１．対象となる白色申告者</a:t>
            </a:r>
            <a:endParaRPr lang="en-US" altLang="ja-JP" dirty="0"/>
          </a:p>
          <a:p>
            <a:r>
              <a:rPr lang="ja-JP" altLang="en-US" dirty="0"/>
              <a:t>　個人の白色申告の方については、確定申告の必要がない方、つまり、申告義務が無い方を含めて、事業所得、不動産所得又は山林所得を生ずべき業務を行う全ての方に記帳と帳簿書類の保存が義務付けられています。</a:t>
            </a:r>
            <a:endParaRPr lang="en-US" altLang="ja-JP" dirty="0"/>
          </a:p>
          <a:p>
            <a:endParaRPr lang="en-US" altLang="ja-JP" dirty="0"/>
          </a:p>
          <a:p>
            <a:r>
              <a:rPr lang="ja-JP" altLang="en-US" dirty="0"/>
              <a:t>２．記帳する内容</a:t>
            </a:r>
            <a:endParaRPr lang="en-US" altLang="ja-JP" dirty="0"/>
          </a:p>
          <a:p>
            <a:r>
              <a:rPr lang="ja-JP" altLang="en-US" dirty="0"/>
              <a:t>　白色申告の方の記帳する内容は、収入金額や必要経費について、取引の年月日、相手方の名称、金額、日々の売上げ・仕入れの合計金額等を帳簿に記載します。</a:t>
            </a:r>
            <a:endParaRPr lang="en-US" altLang="ja-JP" dirty="0"/>
          </a:p>
          <a:p>
            <a:r>
              <a:rPr lang="ja-JP" altLang="en-US" dirty="0"/>
              <a:t>　記帳に当たっては、一つ一つの取引ごとではなく日々の合計金額をまとめて記載するなど、簡易な方法で記載してもよいことになっています。</a:t>
            </a:r>
            <a:endParaRPr lang="en-US" altLang="ja-JP" dirty="0"/>
          </a:p>
          <a:p>
            <a:endParaRPr lang="en-US" altLang="ja-JP" dirty="0"/>
          </a:p>
          <a:p>
            <a:r>
              <a:rPr lang="ja-JP" altLang="en-US" dirty="0"/>
              <a:t>３．帳簿書類の保存</a:t>
            </a:r>
            <a:endParaRPr lang="en-US" altLang="ja-JP" dirty="0"/>
          </a:p>
          <a:p>
            <a:r>
              <a:rPr lang="ja-JP" altLang="en-US" dirty="0"/>
              <a:t>　収入金額や必要経費を記載した帳簿のほか、取引に伴って作成した帳簿や棚卸表、請求書、領収書などの書類を保存する必要があります。</a:t>
            </a:r>
            <a:endParaRPr lang="en-US" altLang="ja-JP" dirty="0"/>
          </a:p>
        </p:txBody>
      </p:sp>
      <p:sp>
        <p:nvSpPr>
          <p:cNvPr id="3" name="スライド イメージ プレースホルダー 2">
            <a:extLst>
              <a:ext uri="{FF2B5EF4-FFF2-40B4-BE49-F238E27FC236}">
                <a16:creationId xmlns:a16="http://schemas.microsoft.com/office/drawing/2014/main" id="{237B1E3F-F125-B701-1038-65355BEDA5B8}"/>
              </a:ext>
            </a:extLst>
          </p:cNvPr>
          <p:cNvSpPr>
            <a:spLocks noGrp="1" noRot="1" noChangeAspect="1"/>
          </p:cNvSpPr>
          <p:nvPr>
            <p:ph type="sldImg"/>
          </p:nvPr>
        </p:nvSpPr>
        <p:spPr/>
      </p:sp>
    </p:spTree>
    <p:extLst>
      <p:ext uri="{BB962C8B-B14F-4D97-AF65-F5344CB8AC3E}">
        <p14:creationId xmlns:p14="http://schemas.microsoft.com/office/powerpoint/2010/main" val="12419296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ノート プレースホルダー 6">
            <a:extLst>
              <a:ext uri="{FF2B5EF4-FFF2-40B4-BE49-F238E27FC236}">
                <a16:creationId xmlns:a16="http://schemas.microsoft.com/office/drawing/2014/main" id="{169B56ED-ADDA-4966-8570-DEAA60460FA2}"/>
              </a:ext>
            </a:extLst>
          </p:cNvPr>
          <p:cNvSpPr>
            <a:spLocks noGrp="1"/>
          </p:cNvSpPr>
          <p:nvPr>
            <p:ph type="body" idx="1"/>
          </p:nvPr>
        </p:nvSpPr>
        <p:spPr/>
        <p:txBody>
          <a:bodyPr/>
          <a:lstStyle/>
          <a:p>
            <a:r>
              <a:rPr lang="ja-JP" altLang="en-US" b="1" dirty="0"/>
              <a:t>無申告事案への対応</a:t>
            </a:r>
            <a:endParaRPr lang="en-US" altLang="ja-JP" b="1" dirty="0"/>
          </a:p>
          <a:p>
            <a:r>
              <a:rPr lang="ja-JP" altLang="en-US" b="1" dirty="0"/>
              <a:t>～無申告法人・個人に対する取組～</a:t>
            </a:r>
            <a:endParaRPr lang="en-US" altLang="ja-JP" b="1" dirty="0"/>
          </a:p>
          <a:p>
            <a:endParaRPr lang="en-US" altLang="ja-JP" dirty="0"/>
          </a:p>
          <a:p>
            <a:r>
              <a:rPr lang="ja-JP" altLang="en-US" dirty="0"/>
              <a:t>　無申告は、申告納税制度の下で自発的に適正な申告・納税をしている納税者に強い不公平感をもたらすこととなるため、的確かつ厳格に対応していく必要がありますが、その存在自体の把握が困難であることから、更なる資料情報の収集及び活用を図り、的確な課税処理に努めていくことが必要です。</a:t>
            </a:r>
            <a:endParaRPr lang="en-US" altLang="ja-JP" dirty="0"/>
          </a:p>
          <a:p>
            <a:endParaRPr lang="en-US" altLang="ja-JP" dirty="0"/>
          </a:p>
          <a:p>
            <a:pPr algn="just" eaLnBrk="1" hangingPunct="1">
              <a:defRPr/>
            </a:pPr>
            <a:r>
              <a:rPr lang="ja-JP" altLang="en-US" dirty="0">
                <a:cs typeface="メイリオ" panose="020B0604030504040204" pitchFamily="50" charset="-128"/>
              </a:rPr>
              <a:t>　令和４</a:t>
            </a:r>
            <a:r>
              <a:rPr lang="ja-JP" altLang="en-US" u="none" dirty="0">
                <a:cs typeface="メイリオ" panose="020B0604030504040204" pitchFamily="50" charset="-128"/>
              </a:rPr>
              <a:t>事務年度は、事業を行っていると見込まれるのにもかかわらず申告していない無申告法人</a:t>
            </a:r>
            <a:r>
              <a:rPr lang="en-US" altLang="ja-JP" u="none" dirty="0">
                <a:cs typeface="メイリオ" panose="020B0604030504040204" pitchFamily="50" charset="-128"/>
              </a:rPr>
              <a:t>1,632</a:t>
            </a:r>
            <a:r>
              <a:rPr lang="ja-JP" altLang="en-US" u="none" dirty="0">
                <a:cs typeface="メイリオ" panose="020B0604030504040204" pitchFamily="50" charset="-128"/>
              </a:rPr>
              <a:t>件に対して調査を実施し、法人税について</a:t>
            </a:r>
            <a:r>
              <a:rPr lang="en-US" altLang="ja-JP" u="none" dirty="0">
                <a:cs typeface="メイリオ" panose="020B0604030504040204" pitchFamily="50" charset="-128"/>
              </a:rPr>
              <a:t>95</a:t>
            </a:r>
            <a:r>
              <a:rPr lang="ja-JP" altLang="en-US" u="none" dirty="0">
                <a:cs typeface="メイリオ" panose="020B0604030504040204" pitchFamily="50" charset="-128"/>
              </a:rPr>
              <a:t>億円、消費税について</a:t>
            </a:r>
            <a:r>
              <a:rPr lang="en-US" altLang="ja-JP" u="none" dirty="0">
                <a:cs typeface="メイリオ" panose="020B0604030504040204" pitchFamily="50" charset="-128"/>
              </a:rPr>
              <a:t>105</a:t>
            </a:r>
            <a:r>
              <a:rPr lang="ja-JP" altLang="en-US" u="none" dirty="0">
                <a:cs typeface="メイリオ" panose="020B0604030504040204" pitchFamily="50" charset="-128"/>
              </a:rPr>
              <a:t>億円の追徴課税を行いました。</a:t>
            </a:r>
            <a:endParaRPr lang="en-US" altLang="ja-JP" u="none" dirty="0">
              <a:cs typeface="メイリオ" panose="020B0604030504040204" pitchFamily="50" charset="-128"/>
            </a:endParaRPr>
          </a:p>
          <a:p>
            <a:pPr algn="just" eaLnBrk="1" hangingPunct="1">
              <a:defRPr/>
            </a:pPr>
            <a:r>
              <a:rPr lang="ja-JP" altLang="en-US" u="none" dirty="0">
                <a:cs typeface="メイリオ" panose="020B0604030504040204" pitchFamily="50" charset="-128"/>
              </a:rPr>
              <a:t>　そのうち</a:t>
            </a:r>
            <a:r>
              <a:rPr lang="en-US" altLang="ja-JP" u="none" dirty="0">
                <a:cs typeface="メイリオ" panose="020B0604030504040204" pitchFamily="50" charset="-128"/>
              </a:rPr>
              <a:t>364</a:t>
            </a:r>
            <a:r>
              <a:rPr lang="ja-JP" altLang="en-US" u="none" dirty="0">
                <a:cs typeface="メイリオ" panose="020B0604030504040204" pitchFamily="50" charset="-128"/>
              </a:rPr>
              <a:t>件は借名口座を用いて利益を隠蔽するなど意図的に無申告であった事案であり、法人税について</a:t>
            </a:r>
            <a:r>
              <a:rPr lang="en-US" altLang="ja-JP" u="none" dirty="0">
                <a:cs typeface="メイリオ" panose="020B0604030504040204" pitchFamily="50" charset="-128"/>
              </a:rPr>
              <a:t>61</a:t>
            </a:r>
            <a:r>
              <a:rPr lang="ja-JP" altLang="en-US" u="none" dirty="0">
                <a:cs typeface="メイリオ" panose="020B0604030504040204" pitchFamily="50" charset="-128"/>
              </a:rPr>
              <a:t>億円、消費税について</a:t>
            </a:r>
            <a:r>
              <a:rPr lang="en-US" altLang="ja-JP" u="none" dirty="0">
                <a:cs typeface="メイリオ" panose="020B0604030504040204" pitchFamily="50" charset="-128"/>
              </a:rPr>
              <a:t>47</a:t>
            </a:r>
            <a:r>
              <a:rPr lang="ja-JP" altLang="en-US" u="none" dirty="0">
                <a:cs typeface="メイリオ" panose="020B0604030504040204" pitchFamily="50" charset="-128"/>
              </a:rPr>
              <a:t>億円の追徴課税を行いました。</a:t>
            </a:r>
            <a:endParaRPr lang="en-US" altLang="ja-JP" u="none" dirty="0">
              <a:cs typeface="メイリオ" panose="020B0604030504040204" pitchFamily="50" charset="-128"/>
            </a:endParaRPr>
          </a:p>
          <a:p>
            <a:endParaRPr lang="en-US" altLang="ja-JP" dirty="0"/>
          </a:p>
          <a:p>
            <a:r>
              <a:rPr lang="en-US" altLang="ja-JP" dirty="0"/>
              <a:t> </a:t>
            </a:r>
            <a:r>
              <a:rPr lang="ja-JP" altLang="en-US" dirty="0"/>
              <a:t>　同様に、所得税の申告義務があるにもかかわらず申告していない個人の無申告者に対しては、</a:t>
            </a:r>
            <a:r>
              <a:rPr lang="en-US" altLang="ja-JP" dirty="0"/>
              <a:t>5,229</a:t>
            </a:r>
            <a:r>
              <a:rPr lang="ja-JP" altLang="en-US" dirty="0"/>
              <a:t>件を調査し、所得税について</a:t>
            </a:r>
            <a:r>
              <a:rPr lang="en-US" altLang="ja-JP" dirty="0"/>
              <a:t>224</a:t>
            </a:r>
            <a:r>
              <a:rPr lang="ja-JP" altLang="en-US" dirty="0"/>
              <a:t>億円の追徴課税を行いました。</a:t>
            </a:r>
            <a:endParaRPr lang="en-US" altLang="ja-JP" dirty="0"/>
          </a:p>
          <a:p>
            <a:endParaRPr lang="ja-JP" altLang="en-US" dirty="0"/>
          </a:p>
        </p:txBody>
      </p:sp>
      <p:sp>
        <p:nvSpPr>
          <p:cNvPr id="8" name="スライド番号プレースホルダ 3">
            <a:extLst>
              <a:ext uri="{FF2B5EF4-FFF2-40B4-BE49-F238E27FC236}">
                <a16:creationId xmlns:a16="http://schemas.microsoft.com/office/drawing/2014/main" id="{4E73D30E-78FD-487C-BAA3-728C8C3958ED}"/>
              </a:ext>
            </a:extLst>
          </p:cNvPr>
          <p:cNvSpPr txBox="1">
            <a:spLocks noGrp="1"/>
          </p:cNvSpPr>
          <p:nvPr/>
        </p:nvSpPr>
        <p:spPr bwMode="auto">
          <a:xfrm>
            <a:off x="3835926" y="9408378"/>
            <a:ext cx="2933558" cy="49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917" tIns="48966" rIns="97917" bIns="48966"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BC2AED3C-AAD8-424E-B0F9-32D4580DCFA9}" type="slidenum">
              <a:rPr lang="en-US" altLang="ja-JP">
                <a:solidFill>
                  <a:prstClr val="black"/>
                </a:solidFill>
                <a:ea typeface="HG丸ｺﾞｼｯｸM-PRO" panose="020F0600000000000000" pitchFamily="50" charset="-128"/>
              </a:rPr>
              <a:pPr algn="r" eaLnBrk="1" hangingPunct="1">
                <a:spcBef>
                  <a:spcPct val="0"/>
                </a:spcBef>
              </a:pPr>
              <a:t>40</a:t>
            </a:fld>
            <a:endParaRPr lang="en-US" altLang="ja-JP" dirty="0">
              <a:solidFill>
                <a:prstClr val="black"/>
              </a:solidFill>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EF22857D-A686-A78D-1FED-F5C70007063D}"/>
              </a:ext>
            </a:extLst>
          </p:cNvPr>
          <p:cNvSpPr>
            <a:spLocks noGrp="1" noRot="1" noChangeAspect="1"/>
          </p:cNvSpPr>
          <p:nvPr>
            <p:ph type="sldImg"/>
          </p:nvPr>
        </p:nvSpPr>
        <p:spPr/>
      </p:sp>
    </p:spTree>
    <p:extLst>
      <p:ext uri="{BB962C8B-B14F-4D97-AF65-F5344CB8AC3E}">
        <p14:creationId xmlns:p14="http://schemas.microsoft.com/office/powerpoint/2010/main" val="33387417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ノート プレースホルダー 11">
            <a:extLst>
              <a:ext uri="{FF2B5EF4-FFF2-40B4-BE49-F238E27FC236}">
                <a16:creationId xmlns:a16="http://schemas.microsoft.com/office/drawing/2014/main" id="{626AB983-DC91-47DF-9DC8-C3069B9549BB}"/>
              </a:ext>
            </a:extLst>
          </p:cNvPr>
          <p:cNvSpPr>
            <a:spLocks noGrp="1"/>
          </p:cNvSpPr>
          <p:nvPr>
            <p:ph type="body" idx="1"/>
          </p:nvPr>
        </p:nvSpPr>
        <p:spPr/>
        <p:txBody>
          <a:bodyPr/>
          <a:lstStyle/>
          <a:p>
            <a:r>
              <a:rPr lang="ja-JP" altLang="en-US" b="1" dirty="0"/>
              <a:t>シェアリングエコノミー等新分野の経済活動の適正課税の確保に向けた取組の概要</a:t>
            </a:r>
            <a:endParaRPr lang="en-US" altLang="ja-JP" b="1" dirty="0"/>
          </a:p>
          <a:p>
            <a:endParaRPr lang="en-US" altLang="ja-JP" dirty="0"/>
          </a:p>
          <a:p>
            <a:r>
              <a:rPr lang="ja-JP" altLang="en-US" dirty="0"/>
              <a:t>　近年、経済活動のデジタル化の更なる発展により、デジタルコンテンツ配信、ネット広告、暗号資産、シェアリングエコノミーなど、新分野の経済活動が広がりを見せています。</a:t>
            </a:r>
            <a:endParaRPr lang="en-US" altLang="ja-JP" dirty="0"/>
          </a:p>
          <a:p>
            <a:r>
              <a:rPr lang="ja-JP" altLang="en-US" dirty="0"/>
              <a:t>　これらの経済活動は、ネットワーク上で行われているものであり、①広域的・国際的な取引が比較的容易である、②逃げ足が速い、③取引の実態が分かりにくい、④申告手続等に馴染みのない方も参入が容易である、などといった特徴を有しており、国税庁として的確に対応しなければ、適正な申告を行っていない納税者を見過ごすことになりかねません。</a:t>
            </a:r>
            <a:endParaRPr lang="en-US" altLang="ja-JP" dirty="0"/>
          </a:p>
          <a:p>
            <a:r>
              <a:rPr lang="ja-JP" altLang="en-US" dirty="0"/>
              <a:t>　こうした新分野に対する適正申告のための環境作りとして、①国税庁ホームページを通じた申告等の税務手続や取引に関する課税上の取扱いの情報発信、②申告・納付手続の利便性の向上、③仲介事業者や業界団体等を通じた適正申告の呼びかけなどに取り組んでおり、こうした取組を引き続き、推進していくこととしています。</a:t>
            </a:r>
            <a:endParaRPr lang="en-US" altLang="ja-JP" dirty="0"/>
          </a:p>
          <a:p>
            <a:r>
              <a:rPr lang="ja-JP" altLang="en-US" dirty="0"/>
              <a:t>　更に、情報収集・分析の充実の観点では、情報照会手続等の法的枠組みも活用して情報収集を行い、収集した情報を的確に分析することにより、課税上問題があると見込まれる納税者を的確に把握し、行政指導や税務調査を実施して、適正課税の確保に努めていくこととしています。</a:t>
            </a:r>
          </a:p>
          <a:p>
            <a:endParaRPr lang="en-US" altLang="ja-JP" dirty="0"/>
          </a:p>
          <a:p>
            <a:r>
              <a:rPr lang="ja-JP" altLang="en-US" dirty="0"/>
              <a:t>　</a:t>
            </a:r>
          </a:p>
        </p:txBody>
      </p:sp>
      <p:sp>
        <p:nvSpPr>
          <p:cNvPr id="14" name="スライド番号プレースホルダ 3">
            <a:extLst>
              <a:ext uri="{FF2B5EF4-FFF2-40B4-BE49-F238E27FC236}">
                <a16:creationId xmlns:a16="http://schemas.microsoft.com/office/drawing/2014/main" id="{86608C39-8BDD-4575-88A5-AE73D2E4023D}"/>
              </a:ext>
            </a:extLst>
          </p:cNvPr>
          <p:cNvSpPr txBox="1">
            <a:spLocks noGrp="1"/>
          </p:cNvSpPr>
          <p:nvPr/>
        </p:nvSpPr>
        <p:spPr bwMode="auto">
          <a:xfrm>
            <a:off x="3835927" y="9408378"/>
            <a:ext cx="2932953" cy="49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29" tIns="47512" rIns="95029" bIns="47512"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BC2AED3C-AAD8-424E-B0F9-32D4580DCFA9}" type="slidenum">
              <a:rPr lang="en-US" altLang="ja-JP">
                <a:ea typeface="HG丸ｺﾞｼｯｸM-PRO" panose="020F0600000000000000" pitchFamily="50" charset="-128"/>
              </a:rPr>
              <a:pPr algn="r" eaLnBrk="1" hangingPunct="1">
                <a:spcBef>
                  <a:spcPct val="0"/>
                </a:spcBef>
              </a:pPr>
              <a:t>41</a:t>
            </a:fld>
            <a:endParaRPr lang="en-US" altLang="ja-JP" dirty="0">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9C048663-0FD1-98A4-3A9E-ED6DBF1B1226}"/>
              </a:ext>
            </a:extLst>
          </p:cNvPr>
          <p:cNvSpPr>
            <a:spLocks noGrp="1" noRot="1" noChangeAspect="1"/>
          </p:cNvSpPr>
          <p:nvPr>
            <p:ph type="sldImg"/>
          </p:nvPr>
        </p:nvSpPr>
        <p:spPr/>
      </p:sp>
    </p:spTree>
    <p:extLst>
      <p:ext uri="{BB962C8B-B14F-4D97-AF65-F5344CB8AC3E}">
        <p14:creationId xmlns:p14="http://schemas.microsoft.com/office/powerpoint/2010/main" val="27124749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スライド番号プレースホルダ 3"/>
          <p:cNvSpPr txBox="1">
            <a:spLocks noGrp="1"/>
          </p:cNvSpPr>
          <p:nvPr/>
        </p:nvSpPr>
        <p:spPr bwMode="auto">
          <a:xfrm>
            <a:off x="3836143" y="9408900"/>
            <a:ext cx="2932954" cy="49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00" tIns="47499" rIns="95000" bIns="4749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FB6D48DF-4057-47F4-9581-7B2EE1457E32}" type="slidenum">
              <a:rPr lang="en-US" altLang="ja-JP">
                <a:solidFill>
                  <a:prstClr val="black"/>
                </a:solidFill>
                <a:ea typeface="HG丸ｺﾞｼｯｸM-PRO" panose="020F0600000000000000" pitchFamily="50" charset="-128"/>
              </a:rPr>
              <a:pPr algn="r" eaLnBrk="1" hangingPunct="1">
                <a:spcBef>
                  <a:spcPct val="0"/>
                </a:spcBef>
              </a:pPr>
              <a:t>42</a:t>
            </a:fld>
            <a:endParaRPr lang="en-US" altLang="ja-JP" dirty="0">
              <a:solidFill>
                <a:prstClr val="black"/>
              </a:solidFill>
              <a:ea typeface="HG丸ｺﾞｼｯｸM-PRO" panose="020F0600000000000000" pitchFamily="50" charset="-128"/>
            </a:endParaRPr>
          </a:p>
        </p:txBody>
      </p:sp>
      <p:sp>
        <p:nvSpPr>
          <p:cNvPr id="10" name="ノート プレースホルダー 9">
            <a:extLst>
              <a:ext uri="{FF2B5EF4-FFF2-40B4-BE49-F238E27FC236}">
                <a16:creationId xmlns:a16="http://schemas.microsoft.com/office/drawing/2014/main" id="{C95B3FF4-5B03-4C78-AFA5-DA2455F330D0}"/>
              </a:ext>
            </a:extLst>
          </p:cNvPr>
          <p:cNvSpPr>
            <a:spLocks noGrp="1"/>
          </p:cNvSpPr>
          <p:nvPr>
            <p:ph type="body" idx="1"/>
          </p:nvPr>
        </p:nvSpPr>
        <p:spPr/>
        <p:txBody>
          <a:bodyPr/>
          <a:lstStyle/>
          <a:p>
            <a:r>
              <a:rPr lang="ja-JP" altLang="en-US" b="1" dirty="0"/>
              <a:t>査察調査</a:t>
            </a:r>
            <a:endParaRPr lang="en-US" altLang="ja-JP" b="1" dirty="0"/>
          </a:p>
          <a:p>
            <a:r>
              <a:rPr lang="ja-JP" altLang="en-US" b="1" dirty="0"/>
              <a:t>～査察制度とは～</a:t>
            </a:r>
            <a:endParaRPr lang="en-US" altLang="ja-JP" b="1" dirty="0"/>
          </a:p>
          <a:p>
            <a:endParaRPr lang="ja-JP" altLang="en-US" dirty="0"/>
          </a:p>
          <a:p>
            <a:r>
              <a:rPr lang="ja-JP" altLang="en-US" dirty="0"/>
              <a:t>　査察制度は、悪質な脱税者に対して刑事責任を追及し、それにより多くの人に注意を促す一罰百戒の効果を通じて、適正・公平な課税の実現と申告納税制度の維持に資することを目的としています。</a:t>
            </a:r>
            <a:endParaRPr lang="en-US" altLang="ja-JP" dirty="0"/>
          </a:p>
          <a:p>
            <a:r>
              <a:rPr lang="ja-JP" altLang="en-US" dirty="0"/>
              <a:t>　その目的を達成するため、一般の税務調査とは別に、偽りその他不正の行為により故意に税を免れた納税者に、正しい税を課すほか、強制的権限を行使するなど犯罪捜査に準ずる方法で調査を行い、その結果に基づき検察官に告発し、公訴の提起を求めます。</a:t>
            </a:r>
          </a:p>
          <a:p>
            <a:endParaRPr lang="ja-JP" altLang="en-US" dirty="0"/>
          </a:p>
        </p:txBody>
      </p:sp>
      <p:sp>
        <p:nvSpPr>
          <p:cNvPr id="3" name="スライド イメージ プレースホルダー 2">
            <a:extLst>
              <a:ext uri="{FF2B5EF4-FFF2-40B4-BE49-F238E27FC236}">
                <a16:creationId xmlns:a16="http://schemas.microsoft.com/office/drawing/2014/main" id="{7E0CCA5A-2946-CD09-324A-5D7CE76EE437}"/>
              </a:ext>
            </a:extLst>
          </p:cNvPr>
          <p:cNvSpPr>
            <a:spLocks noGrp="1" noRot="1" noChangeAspect="1"/>
          </p:cNvSpPr>
          <p:nvPr>
            <p:ph type="sldImg"/>
          </p:nvPr>
        </p:nvSpPr>
        <p:spPr/>
      </p:sp>
    </p:spTree>
    <p:extLst>
      <p:ext uri="{BB962C8B-B14F-4D97-AF65-F5344CB8AC3E}">
        <p14:creationId xmlns:p14="http://schemas.microsoft.com/office/powerpoint/2010/main" val="6434149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スライド イメージ プレースホルダー 8">
            <a:extLst>
              <a:ext uri="{FF2B5EF4-FFF2-40B4-BE49-F238E27FC236}">
                <a16:creationId xmlns:a16="http://schemas.microsoft.com/office/drawing/2014/main" id="{F49D66D4-537F-46C3-8054-E1AEECA20900}"/>
              </a:ext>
            </a:extLst>
          </p:cNvPr>
          <p:cNvSpPr>
            <a:spLocks noGrp="1" noRot="1" noChangeAspect="1"/>
          </p:cNvSpPr>
          <p:nvPr>
            <p:ph type="sldImg"/>
          </p:nvPr>
        </p:nvSpPr>
        <p:spPr>
          <a:xfrm>
            <a:off x="912813" y="542925"/>
            <a:ext cx="4948237" cy="3713163"/>
          </a:xfrm>
        </p:spPr>
      </p:sp>
      <p:sp>
        <p:nvSpPr>
          <p:cNvPr id="10" name="ノート プレースホルダー 9">
            <a:extLst>
              <a:ext uri="{FF2B5EF4-FFF2-40B4-BE49-F238E27FC236}">
                <a16:creationId xmlns:a16="http://schemas.microsoft.com/office/drawing/2014/main" id="{FDF610DD-B825-40EE-8B4A-6F4FB4F5F335}"/>
              </a:ext>
            </a:extLst>
          </p:cNvPr>
          <p:cNvSpPr>
            <a:spLocks noGrp="1"/>
          </p:cNvSpPr>
          <p:nvPr>
            <p:ph type="body" idx="1"/>
          </p:nvPr>
        </p:nvSpPr>
        <p:spPr/>
        <p:txBody>
          <a:bodyPr/>
          <a:lstStyle/>
          <a:p>
            <a:pPr eaLnBrk="1" hangingPunct="1"/>
            <a:r>
              <a:rPr lang="ja-JP" altLang="en-US" b="1" dirty="0">
                <a:cs typeface="メイリオ" panose="020B0604030504040204" pitchFamily="50" charset="-128"/>
              </a:rPr>
              <a:t>査察調査</a:t>
            </a:r>
            <a:endParaRPr lang="en-US" altLang="ja-JP" b="1" dirty="0">
              <a:cs typeface="メイリオ" panose="020B0604030504040204" pitchFamily="50" charset="-128"/>
            </a:endParaRPr>
          </a:p>
          <a:p>
            <a:pPr eaLnBrk="1" hangingPunct="1"/>
            <a:r>
              <a:rPr lang="ja-JP" altLang="en-US" b="1" dirty="0">
                <a:cs typeface="メイリオ" panose="020B0604030504040204" pitchFamily="50" charset="-128"/>
              </a:rPr>
              <a:t>～査察調査の状況～</a:t>
            </a:r>
            <a:endParaRPr lang="en-US" altLang="ja-JP" b="1" dirty="0">
              <a:cs typeface="メイリオ" panose="020B0604030504040204" pitchFamily="50" charset="-128"/>
            </a:endParaRPr>
          </a:p>
          <a:p>
            <a:pPr eaLnBrk="1" hangingPunct="1"/>
            <a:endParaRPr lang="ja-JP" altLang="en-US" dirty="0">
              <a:cs typeface="メイリオ" panose="020B0604030504040204" pitchFamily="50" charset="-128"/>
            </a:endParaRPr>
          </a:p>
          <a:p>
            <a:pPr algn="just" eaLnBrk="1" hangingPunct="1"/>
            <a:r>
              <a:rPr lang="ja-JP" altLang="en-US" dirty="0">
                <a:cs typeface="メイリオ" panose="020B0604030504040204" pitchFamily="50" charset="-128"/>
              </a:rPr>
              <a:t>  経済取引の広域化・グローバル化及びデジタル化はもとより、金融取引の多様化などにより、脱税の手段は複雑・巧妙化しています。</a:t>
            </a:r>
            <a:endParaRPr lang="en-US" altLang="ja-JP" dirty="0">
              <a:cs typeface="メイリオ" panose="020B0604030504040204" pitchFamily="50" charset="-128"/>
            </a:endParaRPr>
          </a:p>
          <a:p>
            <a:pPr algn="just" eaLnBrk="1" hangingPunct="1"/>
            <a:r>
              <a:rPr lang="ja-JP" altLang="en-US" dirty="0">
                <a:cs typeface="メイリオ" panose="020B0604030504040204" pitchFamily="50" charset="-128"/>
              </a:rPr>
              <a:t>　国税庁では、資料情報の充実・強化、効率的な調査展開などにより、悪質な脱税者に対して、積極的な立件・告発を行っています。</a:t>
            </a:r>
            <a:endParaRPr lang="en-US" altLang="ja-JP" dirty="0">
              <a:cs typeface="メイリオ" panose="020B0604030504040204" pitchFamily="50" charset="-128"/>
            </a:endParaRPr>
          </a:p>
          <a:p>
            <a:pPr algn="just" eaLnBrk="1" hangingPunct="1"/>
            <a:r>
              <a:rPr lang="ja-JP" altLang="en-US" dirty="0">
                <a:cs typeface="メイリオ" panose="020B0604030504040204" pitchFamily="50" charset="-128"/>
              </a:rPr>
              <a:t>　令和５年度に査察調査に着手した件数は</a:t>
            </a:r>
            <a:r>
              <a:rPr lang="en-US" altLang="ja-JP" dirty="0">
                <a:cs typeface="メイリオ" panose="020B0604030504040204" pitchFamily="50" charset="-128"/>
              </a:rPr>
              <a:t>154</a:t>
            </a:r>
            <a:r>
              <a:rPr lang="ja-JP" altLang="en-US" dirty="0">
                <a:cs typeface="メイリオ" panose="020B0604030504040204" pitchFamily="50" charset="-128"/>
              </a:rPr>
              <a:t>件でした。</a:t>
            </a:r>
            <a:endParaRPr lang="en-US" altLang="ja-JP" dirty="0">
              <a:cs typeface="メイリオ" panose="020B0604030504040204" pitchFamily="50" charset="-128"/>
            </a:endParaRPr>
          </a:p>
          <a:p>
            <a:pPr algn="just" eaLnBrk="1" hangingPunct="1"/>
            <a:r>
              <a:rPr lang="ja-JP" altLang="en-US" dirty="0">
                <a:cs typeface="メイリオ" panose="020B0604030504040204" pitchFamily="50" charset="-128"/>
              </a:rPr>
              <a:t>　また、令和５年度中に処理、つまり検察官への告発の可否を最終的に判断した件数は</a:t>
            </a:r>
            <a:r>
              <a:rPr lang="en-US" altLang="ja-JP" dirty="0">
                <a:cs typeface="メイリオ" panose="020B0604030504040204" pitchFamily="50" charset="-128"/>
              </a:rPr>
              <a:t>151</a:t>
            </a:r>
            <a:r>
              <a:rPr lang="ja-JP" altLang="en-US" dirty="0">
                <a:cs typeface="メイリオ" panose="020B0604030504040204" pitchFamily="50" charset="-128"/>
              </a:rPr>
              <a:t>件、そのうち検察官に告発した件数は</a:t>
            </a:r>
            <a:r>
              <a:rPr lang="en-US" altLang="ja-JP" dirty="0">
                <a:cs typeface="メイリオ" panose="020B0604030504040204" pitchFamily="50" charset="-128"/>
              </a:rPr>
              <a:t>101</a:t>
            </a:r>
            <a:r>
              <a:rPr lang="ja-JP" altLang="en-US" dirty="0">
                <a:cs typeface="メイリオ" panose="020B0604030504040204" pitchFamily="50" charset="-128"/>
              </a:rPr>
              <a:t>件であり、</a:t>
            </a:r>
            <a:r>
              <a:rPr lang="ja-JP" altLang="en-US" u="none" dirty="0">
                <a:cs typeface="メイリオ" panose="020B0604030504040204" pitchFamily="50" charset="-128"/>
              </a:rPr>
              <a:t>告発率は</a:t>
            </a:r>
            <a:r>
              <a:rPr lang="en-US" altLang="ja-JP" u="none" dirty="0">
                <a:cs typeface="メイリオ" panose="020B0604030504040204" pitchFamily="50" charset="-128"/>
              </a:rPr>
              <a:t>66.9</a:t>
            </a:r>
            <a:r>
              <a:rPr lang="ja-JP" altLang="en-US" u="none" dirty="0">
                <a:cs typeface="メイリオ" panose="020B0604030504040204" pitchFamily="50" charset="-128"/>
              </a:rPr>
              <a:t>％でした</a:t>
            </a:r>
            <a:r>
              <a:rPr lang="ja-JP" altLang="en-US" dirty="0">
                <a:cs typeface="メイリオ" panose="020B0604030504040204" pitchFamily="50" charset="-128"/>
              </a:rPr>
              <a:t>。</a:t>
            </a:r>
          </a:p>
          <a:p>
            <a:endParaRPr kumimoji="1" lang="ja-JP" altLang="en-US" dirty="0"/>
          </a:p>
        </p:txBody>
      </p:sp>
      <p:sp>
        <p:nvSpPr>
          <p:cNvPr id="5" name="スライド番号プレースホルダ 3">
            <a:extLst>
              <a:ext uri="{FF2B5EF4-FFF2-40B4-BE49-F238E27FC236}">
                <a16:creationId xmlns:a16="http://schemas.microsoft.com/office/drawing/2014/main" id="{D6ADC96D-3ABD-427F-AA06-1C2FBED902AD}"/>
              </a:ext>
            </a:extLst>
          </p:cNvPr>
          <p:cNvSpPr txBox="1">
            <a:spLocks noGrp="1"/>
          </p:cNvSpPr>
          <p:nvPr/>
        </p:nvSpPr>
        <p:spPr bwMode="auto">
          <a:xfrm>
            <a:off x="3836143" y="9408900"/>
            <a:ext cx="2932954" cy="49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00" tIns="47499" rIns="95000" bIns="4749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BADC1317-7427-4A78-B487-931EE21CBDA2}" type="slidenum">
              <a:rPr lang="en-US" altLang="ja-JP">
                <a:ea typeface="HG丸ｺﾞｼｯｸM-PRO" panose="020F0600000000000000" pitchFamily="50" charset="-128"/>
              </a:rPr>
              <a:pPr algn="r" eaLnBrk="1" hangingPunct="1">
                <a:spcBef>
                  <a:spcPct val="0"/>
                </a:spcBef>
              </a:pPr>
              <a:t>43</a:t>
            </a:fld>
            <a:endParaRPr lang="en-US" altLang="ja-JP" dirty="0">
              <a:ea typeface="HG丸ｺﾞｼｯｸM-PRO" panose="020F0600000000000000" pitchFamily="50" charset="-128"/>
            </a:endParaRPr>
          </a:p>
        </p:txBody>
      </p:sp>
    </p:spTree>
    <p:extLst>
      <p:ext uri="{BB962C8B-B14F-4D97-AF65-F5344CB8AC3E}">
        <p14:creationId xmlns:p14="http://schemas.microsoft.com/office/powerpoint/2010/main" val="16735493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ノート プレースホルダー 6">
            <a:extLst>
              <a:ext uri="{FF2B5EF4-FFF2-40B4-BE49-F238E27FC236}">
                <a16:creationId xmlns:a16="http://schemas.microsoft.com/office/drawing/2014/main" id="{EA6ED769-18F9-4DE0-B112-6FA6C96F5530}"/>
              </a:ext>
            </a:extLst>
          </p:cNvPr>
          <p:cNvSpPr>
            <a:spLocks noGrp="1"/>
          </p:cNvSpPr>
          <p:nvPr>
            <p:ph type="body" idx="1"/>
          </p:nvPr>
        </p:nvSpPr>
        <p:spPr/>
        <p:txBody>
          <a:bodyPr/>
          <a:lstStyle/>
          <a:p>
            <a:r>
              <a:rPr lang="ja-JP" altLang="en-US" b="1" dirty="0"/>
              <a:t>査察調査</a:t>
            </a:r>
            <a:endParaRPr lang="en-US" altLang="ja-JP" b="1" dirty="0"/>
          </a:p>
          <a:p>
            <a:r>
              <a:rPr lang="ja-JP" altLang="en-US" b="1" dirty="0"/>
              <a:t>～査察事件の判決の状況～</a:t>
            </a:r>
            <a:endParaRPr lang="en-US" altLang="ja-JP" b="1" dirty="0"/>
          </a:p>
          <a:p>
            <a:endParaRPr lang="en-US" altLang="ja-JP" dirty="0"/>
          </a:p>
          <a:p>
            <a:r>
              <a:rPr lang="ja-JP" altLang="en-US" dirty="0"/>
              <a:t>　令和５年度中に一審判決が言い渡された件数は</a:t>
            </a:r>
            <a:r>
              <a:rPr lang="en-US" altLang="ja-JP" dirty="0"/>
              <a:t>83</a:t>
            </a:r>
            <a:r>
              <a:rPr lang="ja-JP" altLang="en-US" dirty="0"/>
              <a:t>件であり、すべての事件で有罪判決が出され、また実刑判決が９人に出されました。</a:t>
            </a:r>
            <a:endParaRPr lang="en-US" altLang="ja-JP" dirty="0"/>
          </a:p>
          <a:p>
            <a:r>
              <a:rPr lang="ja-JP" altLang="en-US" dirty="0"/>
              <a:t>　多くの納税者の方々は適正な申告納税を行っておられますが、一部に悪質な脱税者がいることは非常に残念なことです。</a:t>
            </a:r>
            <a:endParaRPr lang="en-US" altLang="ja-JP" dirty="0"/>
          </a:p>
          <a:p>
            <a:r>
              <a:rPr lang="ja-JP" altLang="en-US" dirty="0"/>
              <a:t>　脱税はいわば社会公共の敵というべきもので、このような脱税を摘発するため、全国の国税査察官は国民の皆様のご理解、ご協力を得て日々努力しています。</a:t>
            </a:r>
            <a:endParaRPr lang="en-US" altLang="ja-JP" dirty="0"/>
          </a:p>
          <a:p>
            <a:endParaRPr lang="ja-JP" altLang="en-US" dirty="0"/>
          </a:p>
          <a:p>
            <a:endParaRPr lang="ja-JP" altLang="en-US" dirty="0"/>
          </a:p>
        </p:txBody>
      </p:sp>
      <p:sp>
        <p:nvSpPr>
          <p:cNvPr id="3" name="スライド イメージ プレースホルダー 2">
            <a:extLst>
              <a:ext uri="{FF2B5EF4-FFF2-40B4-BE49-F238E27FC236}">
                <a16:creationId xmlns:a16="http://schemas.microsoft.com/office/drawing/2014/main" id="{E6A0FE0D-2793-3714-C69F-6A3F1434D5CB}"/>
              </a:ext>
            </a:extLst>
          </p:cNvPr>
          <p:cNvSpPr>
            <a:spLocks noGrp="1" noRot="1" noChangeAspect="1"/>
          </p:cNvSpPr>
          <p:nvPr>
            <p:ph type="sldImg"/>
          </p:nvPr>
        </p:nvSpPr>
        <p:spPr/>
      </p:sp>
      <p:sp>
        <p:nvSpPr>
          <p:cNvPr id="5" name="スライド番号プレースホルダ 3">
            <a:extLst>
              <a:ext uri="{FF2B5EF4-FFF2-40B4-BE49-F238E27FC236}">
                <a16:creationId xmlns:a16="http://schemas.microsoft.com/office/drawing/2014/main" id="{CEFA8557-2483-46BF-84B4-2A1A187BB8D4}"/>
              </a:ext>
            </a:extLst>
          </p:cNvPr>
          <p:cNvSpPr txBox="1">
            <a:spLocks noGrp="1"/>
          </p:cNvSpPr>
          <p:nvPr/>
        </p:nvSpPr>
        <p:spPr bwMode="auto">
          <a:xfrm>
            <a:off x="3836143" y="9408900"/>
            <a:ext cx="2932954" cy="49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00" tIns="47499" rIns="95000" bIns="4749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BADC1317-7427-4A78-B487-931EE21CBDA2}" type="slidenum">
              <a:rPr lang="en-US" altLang="ja-JP">
                <a:ea typeface="HG丸ｺﾞｼｯｸM-PRO" panose="020F0600000000000000" pitchFamily="50" charset="-128"/>
              </a:rPr>
              <a:pPr algn="r" eaLnBrk="1" hangingPunct="1">
                <a:spcBef>
                  <a:spcPct val="0"/>
                </a:spcBef>
              </a:pPr>
              <a:t>44</a:t>
            </a:fld>
            <a:endParaRPr lang="en-US" altLang="ja-JP" dirty="0">
              <a:ea typeface="HG丸ｺﾞｼｯｸM-PRO" panose="020F0600000000000000" pitchFamily="50" charset="-128"/>
            </a:endParaRPr>
          </a:p>
        </p:txBody>
      </p:sp>
    </p:spTree>
    <p:extLst>
      <p:ext uri="{BB962C8B-B14F-4D97-AF65-F5344CB8AC3E}">
        <p14:creationId xmlns:p14="http://schemas.microsoft.com/office/powerpoint/2010/main" val="38825701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8" name="スライド番号プレースホルダ 3"/>
          <p:cNvSpPr txBox="1">
            <a:spLocks noGrp="1"/>
          </p:cNvSpPr>
          <p:nvPr/>
        </p:nvSpPr>
        <p:spPr bwMode="auto">
          <a:xfrm>
            <a:off x="3835926" y="9408378"/>
            <a:ext cx="2933558" cy="49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4" rIns="96661" bIns="48334"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884F1CC1-A86A-4F25-A96E-CDD418C36E05}" type="slidenum">
              <a:rPr lang="en-US" altLang="ja-JP">
                <a:ea typeface="HG丸ｺﾞｼｯｸM-PRO" panose="020F0600000000000000" pitchFamily="50" charset="-128"/>
              </a:rPr>
              <a:pPr algn="r" eaLnBrk="1" hangingPunct="1">
                <a:spcBef>
                  <a:spcPct val="0"/>
                </a:spcBef>
              </a:pPr>
              <a:t>45</a:t>
            </a:fld>
            <a:endParaRPr lang="en-US" altLang="ja-JP" dirty="0">
              <a:ea typeface="HG丸ｺﾞｼｯｸM-PRO" panose="020F0600000000000000" pitchFamily="50" charset="-128"/>
            </a:endParaRPr>
          </a:p>
        </p:txBody>
      </p:sp>
      <p:sp>
        <p:nvSpPr>
          <p:cNvPr id="8" name="ノート プレースホルダー 7">
            <a:extLst>
              <a:ext uri="{FF2B5EF4-FFF2-40B4-BE49-F238E27FC236}">
                <a16:creationId xmlns:a16="http://schemas.microsoft.com/office/drawing/2014/main" id="{94F3ABEE-4DE1-42BF-B37B-C99653F340CF}"/>
              </a:ext>
            </a:extLst>
          </p:cNvPr>
          <p:cNvSpPr>
            <a:spLocks noGrp="1"/>
          </p:cNvSpPr>
          <p:nvPr>
            <p:ph type="body" idx="1"/>
          </p:nvPr>
        </p:nvSpPr>
        <p:spPr/>
        <p:txBody>
          <a:bodyPr/>
          <a:lstStyle/>
          <a:p>
            <a:r>
              <a:rPr lang="ja-JP" altLang="en-US" b="1" dirty="0"/>
              <a:t>確実な税金の納付</a:t>
            </a:r>
            <a:endParaRPr lang="en-US" altLang="ja-JP" b="1" dirty="0"/>
          </a:p>
          <a:p>
            <a:r>
              <a:rPr lang="ja-JP" altLang="en-US" b="1" dirty="0"/>
              <a:t>～滞納の未然防止・整理促進への取組～　</a:t>
            </a:r>
          </a:p>
          <a:p>
            <a:endParaRPr lang="en-US" altLang="ja-JP" dirty="0"/>
          </a:p>
          <a:p>
            <a:r>
              <a:rPr lang="ja-JP" altLang="en-US" dirty="0"/>
              <a:t>　令和５年度末における滞納整理中のものの額は、</a:t>
            </a:r>
            <a:r>
              <a:rPr lang="en-US" altLang="ja-JP" dirty="0"/>
              <a:t>9,276</a:t>
            </a:r>
            <a:r>
              <a:rPr lang="ja-JP" altLang="en-US" dirty="0"/>
              <a:t>億円になっています。</a:t>
            </a:r>
            <a:endParaRPr lang="en-US" altLang="ja-JP" dirty="0"/>
          </a:p>
          <a:p>
            <a:r>
              <a:rPr lang="ja-JP" altLang="en-US" dirty="0"/>
              <a:t>　国税庁では、まずは滞納が発生しないようにすることが重要であると考えており、チラシ・ホームページ等を活用した期限内納付のための周知・広報や、はがきや電話による納期限の前後における納付指導等を通じ、滞納の未然防止に取り組んでいます。</a:t>
            </a:r>
            <a:endParaRPr lang="en-US" altLang="ja-JP" dirty="0"/>
          </a:p>
          <a:p>
            <a:r>
              <a:rPr lang="ja-JP" altLang="en-US" dirty="0"/>
              <a:t>　なお、納税者が国税を納付しやすい環境を整備するため、国税の納付手段として、金融機関や税務署の窓口での納付のほか、インターネットバンキングなどを利用した電子納税、バーコード又は</a:t>
            </a:r>
            <a:r>
              <a:rPr lang="en-US" altLang="ja-JP" dirty="0"/>
              <a:t>QR</a:t>
            </a:r>
            <a:r>
              <a:rPr lang="ja-JP" altLang="en-US" dirty="0"/>
              <a:t>コードを利用したコンビニ納付、</a:t>
            </a:r>
            <a:r>
              <a:rPr lang="en-US" altLang="ja-JP" dirty="0"/>
              <a:t>e-Tax</a:t>
            </a:r>
            <a:r>
              <a:rPr lang="ja-JP" altLang="en-US" dirty="0"/>
              <a:t>により口座振替ができるダイレクト納付、インターネットを利用したクレジットカード納付、スマホアプリ納付といった多様な納付手段を順次導入しています。</a:t>
            </a:r>
            <a:endParaRPr lang="en-US" altLang="ja-JP" dirty="0"/>
          </a:p>
          <a:p>
            <a:r>
              <a:rPr lang="ja-JP" altLang="en-US" dirty="0"/>
              <a:t>　更に</a:t>
            </a:r>
            <a:r>
              <a:rPr lang="ja-JP" altLang="ja-JP" dirty="0"/>
              <a:t>、ダイレクト納付を利用し</a:t>
            </a:r>
            <a:r>
              <a:rPr lang="ja-JP" altLang="en-US" dirty="0"/>
              <a:t>て</a:t>
            </a:r>
            <a:r>
              <a:rPr lang="ja-JP" altLang="ja-JP" dirty="0"/>
              <a:t>予納</a:t>
            </a:r>
            <a:r>
              <a:rPr lang="ja-JP" altLang="en-US" dirty="0"/>
              <a:t>して</a:t>
            </a:r>
            <a:r>
              <a:rPr lang="ja-JP" altLang="ja-JP" dirty="0"/>
              <a:t>いただくことで、納期限前であっても、定期的に均等額を納付することや、収入に応じて任意のタイミングで納付することができ</a:t>
            </a:r>
            <a:r>
              <a:rPr lang="ja-JP" altLang="en-US" dirty="0"/>
              <a:t>、計画的な納付が可能となっています。</a:t>
            </a:r>
            <a:endParaRPr lang="en-US" altLang="ja-JP" dirty="0"/>
          </a:p>
          <a:p>
            <a:r>
              <a:rPr lang="ja-JP" altLang="en-US" dirty="0"/>
              <a:t>　その上で、滞納となった国税については、期限内に国税の納付を行っている大多数の納税者との公平性を確保するため、大口・悪質滞納事案などについて厳正・的確な滞納処分を実施するなど、滞納事案の確実な処理を行い、滞納の整理促進に取り組んでいます。</a:t>
            </a:r>
            <a:endParaRPr lang="en-US" altLang="ja-JP" dirty="0"/>
          </a:p>
          <a:p>
            <a:r>
              <a:rPr lang="ja-JP" altLang="en-US" dirty="0"/>
              <a:t>　なお、滞納処分の執行に当たっては、滞納者の個々の実情に即しつつ、法令等の規定に基づき適切に対応しています。</a:t>
            </a:r>
          </a:p>
          <a:p>
            <a:endParaRPr lang="ja-JP" altLang="en-US" dirty="0"/>
          </a:p>
        </p:txBody>
      </p:sp>
      <p:sp>
        <p:nvSpPr>
          <p:cNvPr id="3" name="スライド イメージ プレースホルダー 2">
            <a:extLst>
              <a:ext uri="{FF2B5EF4-FFF2-40B4-BE49-F238E27FC236}">
                <a16:creationId xmlns:a16="http://schemas.microsoft.com/office/drawing/2014/main" id="{C86C7933-AC12-44C6-3802-6E87BEBE8B3A}"/>
              </a:ext>
            </a:extLst>
          </p:cNvPr>
          <p:cNvSpPr>
            <a:spLocks noGrp="1" noRot="1" noChangeAspect="1"/>
          </p:cNvSpPr>
          <p:nvPr>
            <p:ph type="sldImg"/>
          </p:nvPr>
        </p:nvSpPr>
        <p:spPr/>
      </p:sp>
    </p:spTree>
    <p:extLst>
      <p:ext uri="{BB962C8B-B14F-4D97-AF65-F5344CB8AC3E}">
        <p14:creationId xmlns:p14="http://schemas.microsoft.com/office/powerpoint/2010/main" val="35066185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ノート プレースホルダー 6">
            <a:extLst>
              <a:ext uri="{FF2B5EF4-FFF2-40B4-BE49-F238E27FC236}">
                <a16:creationId xmlns:a16="http://schemas.microsoft.com/office/drawing/2014/main" id="{2AEE20C8-6B41-4C4A-9565-0BF0212E20E0}"/>
              </a:ext>
            </a:extLst>
          </p:cNvPr>
          <p:cNvSpPr>
            <a:spLocks noGrp="1"/>
          </p:cNvSpPr>
          <p:nvPr>
            <p:ph type="body" idx="1"/>
          </p:nvPr>
        </p:nvSpPr>
        <p:spPr/>
        <p:txBody>
          <a:bodyPr/>
          <a:lstStyle/>
          <a:p>
            <a:r>
              <a:rPr lang="ja-JP" altLang="en-US" b="1" dirty="0"/>
              <a:t>確実な税金の納付</a:t>
            </a:r>
            <a:endParaRPr lang="en-US" altLang="ja-JP" b="1" dirty="0"/>
          </a:p>
          <a:p>
            <a:r>
              <a:rPr lang="ja-JP" altLang="en-US" b="1" dirty="0"/>
              <a:t>～集中電話催告センター室～</a:t>
            </a:r>
            <a:endParaRPr lang="en-US" altLang="ja-JP" b="1" dirty="0"/>
          </a:p>
          <a:p>
            <a:r>
              <a:rPr lang="ja-JP" altLang="en-US" dirty="0"/>
              <a:t>　</a:t>
            </a:r>
            <a:endParaRPr lang="en-US" altLang="ja-JP" dirty="0"/>
          </a:p>
          <a:p>
            <a:r>
              <a:rPr lang="ja-JP" altLang="en-US" strike="noStrike" dirty="0"/>
              <a:t>　新たに発生した滞納事案については、できるだけ早期に滞納者に接触を図ることが、速やかな納付につながり、処理を促進する上で有効です。</a:t>
            </a:r>
            <a:endParaRPr lang="en-US" altLang="ja-JP" strike="noStrike" dirty="0"/>
          </a:p>
          <a:p>
            <a:r>
              <a:rPr lang="ja-JP" altLang="en-US" strike="noStrike" dirty="0"/>
              <a:t>　そのため、国税庁では各国税局に設置する集中電話催告センター室において、電話や文書による納付催告を実施しています。</a:t>
            </a:r>
            <a:endParaRPr lang="en-US" altLang="ja-JP" strike="noStrike" dirty="0"/>
          </a:p>
          <a:p>
            <a:r>
              <a:rPr lang="ja-JP" altLang="en-US" strike="noStrike" dirty="0"/>
              <a:t>　これにより、令和５年７月から令和６年６月末までの１年間で、納付催告の対象となった約</a:t>
            </a:r>
            <a:r>
              <a:rPr lang="en-US" altLang="ja-JP" strike="noStrike" dirty="0"/>
              <a:t>96</a:t>
            </a:r>
            <a:r>
              <a:rPr lang="ja-JP" altLang="en-US" strike="noStrike" dirty="0"/>
              <a:t>万</a:t>
            </a:r>
            <a:r>
              <a:rPr lang="en-US" altLang="ja-JP" strike="noStrike" dirty="0"/>
              <a:t>7</a:t>
            </a:r>
            <a:r>
              <a:rPr lang="ja-JP" altLang="en-US" strike="noStrike" dirty="0"/>
              <a:t>千者のうち、完結に至ったのは約</a:t>
            </a:r>
            <a:r>
              <a:rPr lang="en-US" altLang="ja-JP" strike="noStrike" dirty="0"/>
              <a:t>69</a:t>
            </a:r>
            <a:r>
              <a:rPr lang="ja-JP" altLang="en-US" strike="noStrike" dirty="0"/>
              <a:t>万２千者、納付の誓約をしたのは、</a:t>
            </a:r>
            <a:endParaRPr lang="en-US" altLang="ja-JP" strike="noStrike" dirty="0"/>
          </a:p>
          <a:p>
            <a:r>
              <a:rPr lang="ja-JP" altLang="en-US" strike="noStrike" dirty="0"/>
              <a:t>約</a:t>
            </a:r>
            <a:r>
              <a:rPr lang="en-US" altLang="ja-JP" strike="noStrike" dirty="0"/>
              <a:t>10</a:t>
            </a:r>
            <a:r>
              <a:rPr lang="ja-JP" altLang="en-US" strike="noStrike" dirty="0"/>
              <a:t>万者となっています。</a:t>
            </a:r>
            <a:endParaRPr lang="en-US" altLang="ja-JP" strike="noStrike" dirty="0"/>
          </a:p>
          <a:p>
            <a:r>
              <a:rPr lang="ja-JP" altLang="en-US" strike="noStrike" dirty="0"/>
              <a:t>　割合で言うと、完結に至ったのは</a:t>
            </a:r>
            <a:r>
              <a:rPr lang="en-US" altLang="ja-JP" strike="noStrike" dirty="0"/>
              <a:t>71.6</a:t>
            </a:r>
            <a:r>
              <a:rPr lang="ja-JP" altLang="en-US" strike="noStrike" dirty="0"/>
              <a:t>％、納付の誓約をしたのは</a:t>
            </a:r>
            <a:r>
              <a:rPr lang="en-US" altLang="ja-JP" strike="noStrike" dirty="0"/>
              <a:t>10.4</a:t>
            </a:r>
            <a:r>
              <a:rPr lang="ja-JP" altLang="en-US" strike="noStrike" dirty="0"/>
              <a:t>％となっています。</a:t>
            </a:r>
            <a:endParaRPr lang="en-US" altLang="ja-JP" strike="noStrike" dirty="0"/>
          </a:p>
        </p:txBody>
      </p:sp>
      <p:sp>
        <p:nvSpPr>
          <p:cNvPr id="8" name="スライド番号プレースホルダ 3">
            <a:extLst>
              <a:ext uri="{FF2B5EF4-FFF2-40B4-BE49-F238E27FC236}">
                <a16:creationId xmlns:a16="http://schemas.microsoft.com/office/drawing/2014/main" id="{B5AA46E0-557B-4AA0-87A2-CECBB7C4E066}"/>
              </a:ext>
            </a:extLst>
          </p:cNvPr>
          <p:cNvSpPr txBox="1">
            <a:spLocks noGrp="1"/>
          </p:cNvSpPr>
          <p:nvPr/>
        </p:nvSpPr>
        <p:spPr bwMode="auto">
          <a:xfrm>
            <a:off x="3835926" y="9408378"/>
            <a:ext cx="2933558" cy="49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821" tIns="47917" rIns="95821" bIns="47917"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46</a:t>
            </a:fld>
            <a:endParaRPr lang="en-US" altLang="ja-JP" dirty="0">
              <a:ea typeface="HG丸ｺﾞｼｯｸM-PRO" panose="020F0600000000000000" pitchFamily="50" charset="-128"/>
            </a:endParaRPr>
          </a:p>
        </p:txBody>
      </p:sp>
      <p:sp>
        <p:nvSpPr>
          <p:cNvPr id="5" name="スライド イメージ プレースホルダー 4">
            <a:extLst>
              <a:ext uri="{FF2B5EF4-FFF2-40B4-BE49-F238E27FC236}">
                <a16:creationId xmlns:a16="http://schemas.microsoft.com/office/drawing/2014/main" id="{2E862E77-5567-CF65-8540-EB3A1BFFA1AE}"/>
              </a:ext>
            </a:extLst>
          </p:cNvPr>
          <p:cNvSpPr>
            <a:spLocks noGrp="1" noRot="1" noChangeAspect="1"/>
          </p:cNvSpPr>
          <p:nvPr>
            <p:ph type="sldImg"/>
          </p:nvPr>
        </p:nvSpPr>
        <p:spPr/>
      </p:sp>
    </p:spTree>
    <p:extLst>
      <p:ext uri="{BB962C8B-B14F-4D97-AF65-F5344CB8AC3E}">
        <p14:creationId xmlns:p14="http://schemas.microsoft.com/office/powerpoint/2010/main" val="20705950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ノート プレースホルダー 8">
            <a:extLst>
              <a:ext uri="{FF2B5EF4-FFF2-40B4-BE49-F238E27FC236}">
                <a16:creationId xmlns:a16="http://schemas.microsoft.com/office/drawing/2014/main" id="{17EE2E01-3C82-447B-BA41-EC6BC05A8A1B}"/>
              </a:ext>
            </a:extLst>
          </p:cNvPr>
          <p:cNvSpPr>
            <a:spLocks noGrp="1"/>
          </p:cNvSpPr>
          <p:nvPr>
            <p:ph type="body" idx="1"/>
          </p:nvPr>
        </p:nvSpPr>
        <p:spPr/>
        <p:txBody>
          <a:bodyPr/>
          <a:lstStyle/>
          <a:p>
            <a:r>
              <a:rPr lang="ja-JP" altLang="en-US" b="1" dirty="0"/>
              <a:t>確実な税金の納付</a:t>
            </a:r>
            <a:endParaRPr lang="en-US" altLang="ja-JP" b="1" dirty="0"/>
          </a:p>
          <a:p>
            <a:r>
              <a:rPr lang="ja-JP" altLang="en-US" b="1" dirty="0"/>
              <a:t>～公売の実施～</a:t>
            </a:r>
            <a:endParaRPr lang="en-US" altLang="ja-JP" b="1" dirty="0"/>
          </a:p>
          <a:p>
            <a:r>
              <a:rPr lang="ja-JP" altLang="en-US" dirty="0"/>
              <a:t>　</a:t>
            </a:r>
            <a:endParaRPr lang="en-US" altLang="ja-JP" dirty="0"/>
          </a:p>
          <a:p>
            <a:r>
              <a:rPr lang="ja-JP" altLang="en-US" dirty="0"/>
              <a:t>　公売は、滞納となった税金を徴収するために差し押さえた財産を、強制的に売却して、その代金を納税に充てるという制度であり、差押財産の換価手続の一つです。　</a:t>
            </a:r>
            <a:endParaRPr lang="en-US" altLang="ja-JP" dirty="0"/>
          </a:p>
          <a:p>
            <a:r>
              <a:rPr lang="ja-JP" altLang="en-US" dirty="0"/>
              <a:t>　令和４年７月から令和５年６月末までの１年間で、全国で</a:t>
            </a:r>
            <a:r>
              <a:rPr lang="en-US" altLang="ja-JP" dirty="0"/>
              <a:t>242</a:t>
            </a:r>
            <a:r>
              <a:rPr lang="ja-JP" altLang="en-US" dirty="0"/>
              <a:t>回の公売を実施し、その結果、不動産、自動車、宝飾品など約</a:t>
            </a:r>
            <a:r>
              <a:rPr lang="en-US" altLang="ja-JP" dirty="0"/>
              <a:t>2,000</a:t>
            </a:r>
            <a:r>
              <a:rPr lang="ja-JP" altLang="en-US" dirty="0"/>
              <a:t>物件が売却され、その売却価額は約</a:t>
            </a:r>
            <a:r>
              <a:rPr lang="en-US" altLang="ja-JP" dirty="0"/>
              <a:t>54</a:t>
            </a:r>
            <a:r>
              <a:rPr lang="ja-JP" altLang="en-US" dirty="0"/>
              <a:t>億円となっています。</a:t>
            </a:r>
            <a:endParaRPr lang="en-US" altLang="ja-JP" dirty="0"/>
          </a:p>
          <a:p>
            <a:r>
              <a:rPr lang="ja-JP" altLang="en-US" dirty="0"/>
              <a:t>　なお、公売手続については、従来から実施している、民間のオークションサイトを活用して競り売りを行う「インターネット公売」に加えて、令和５年４月から、国税庁の公売情報ホームページ上からオンラインにより必要書類の提出や入札等の手続を行うことができる「電子入札」を開始しています。</a:t>
            </a:r>
            <a:endParaRPr lang="en-US" altLang="ja-JP" dirty="0"/>
          </a:p>
          <a:p>
            <a:r>
              <a:rPr lang="ja-JP" altLang="en-US" dirty="0"/>
              <a:t>　そのほか、国税局や税務署の掲示板に紙媒体で掲示していた公売公告を公売情報ホームページにも併せて掲載するなど、電子化に取り組んでいます。</a:t>
            </a:r>
            <a:endParaRPr lang="en-US" altLang="ja-JP" dirty="0"/>
          </a:p>
          <a:p>
            <a:r>
              <a:rPr lang="ja-JP" altLang="en-US" dirty="0"/>
              <a:t>　</a:t>
            </a:r>
            <a:r>
              <a:rPr lang="ja-JP" altLang="ja-JP" dirty="0"/>
              <a:t>このよう</a:t>
            </a:r>
            <a:r>
              <a:rPr lang="ja-JP" altLang="en-US" dirty="0"/>
              <a:t>にインターネットの活用や手続の電子化を進め、利便性向上を図ることによって</a:t>
            </a:r>
            <a:r>
              <a:rPr lang="ja-JP" altLang="ja-JP" dirty="0"/>
              <a:t>、多くの方</a:t>
            </a:r>
            <a:r>
              <a:rPr lang="ja-JP" altLang="en-US" dirty="0"/>
              <a:t>に</a:t>
            </a:r>
            <a:r>
              <a:rPr lang="ja-JP" altLang="ja-JP" dirty="0"/>
              <a:t>公売に参加</a:t>
            </a:r>
            <a:r>
              <a:rPr lang="ja-JP" altLang="en-US" dirty="0"/>
              <a:t>していただき</a:t>
            </a:r>
            <a:r>
              <a:rPr lang="ja-JP" altLang="ja-JP" dirty="0"/>
              <a:t>、</a:t>
            </a:r>
            <a:r>
              <a:rPr lang="ja-JP" altLang="en-US" dirty="0"/>
              <a:t>差し押さえた財産をより高価な価額で売却するよう努めています。</a:t>
            </a:r>
            <a:endParaRPr lang="en-US" altLang="ja-JP" dirty="0"/>
          </a:p>
          <a:p>
            <a:endParaRPr lang="en-US" altLang="ja-JP" dirty="0"/>
          </a:p>
          <a:p>
            <a:r>
              <a:rPr lang="ja-JP" altLang="ja-JP" dirty="0"/>
              <a:t>【参考①】</a:t>
            </a:r>
          </a:p>
          <a:p>
            <a:r>
              <a:rPr lang="ja-JP" altLang="ja-JP" dirty="0"/>
              <a:t>　令和５年度のインターネット公売では、延べ約６千人の方の参加があり、自動車、宝飾品及び不動産など約</a:t>
            </a:r>
            <a:r>
              <a:rPr lang="en-US" altLang="ja-JP" dirty="0"/>
              <a:t>14,000</a:t>
            </a:r>
            <a:r>
              <a:rPr lang="ja-JP" altLang="ja-JP" dirty="0"/>
              <a:t>物件が売却され、その売却総額は約４億円となっています。</a:t>
            </a:r>
            <a:endParaRPr lang="en-US" altLang="ja-JP" dirty="0"/>
          </a:p>
          <a:p>
            <a:endParaRPr lang="en-US" altLang="ja-JP" dirty="0"/>
          </a:p>
          <a:p>
            <a:r>
              <a:rPr lang="ja-JP" altLang="ja-JP" dirty="0"/>
              <a:t>【参考②】</a:t>
            </a:r>
          </a:p>
          <a:p>
            <a:r>
              <a:rPr lang="ja-JP" altLang="ja-JP" dirty="0"/>
              <a:t>　写真は、令和５年度のインターネット公売で売却した財産</a:t>
            </a:r>
          </a:p>
          <a:p>
            <a:r>
              <a:rPr lang="ja-JP" altLang="ja-JP" dirty="0"/>
              <a:t>　　・　写真上段　　　</a:t>
            </a:r>
            <a:r>
              <a:rPr lang="ja-JP" altLang="en-US" dirty="0"/>
              <a:t>　</a:t>
            </a:r>
            <a:r>
              <a:rPr lang="ja-JP" altLang="ja-JP" dirty="0"/>
              <a:t>自動車（</a:t>
            </a:r>
            <a:r>
              <a:rPr lang="en-US" altLang="ja-JP" dirty="0"/>
              <a:t>BMW</a:t>
            </a:r>
            <a:r>
              <a:rPr lang="ja-JP" altLang="ja-JP" dirty="0"/>
              <a:t>）　</a:t>
            </a:r>
            <a:r>
              <a:rPr lang="en-US" altLang="ja-JP" dirty="0"/>
              <a:t> </a:t>
            </a:r>
            <a:r>
              <a:rPr lang="ja-JP" altLang="ja-JP" dirty="0"/>
              <a:t>【落札価額】</a:t>
            </a:r>
            <a:r>
              <a:rPr lang="en-US" altLang="ja-JP" dirty="0"/>
              <a:t>7,456,000</a:t>
            </a:r>
            <a:r>
              <a:rPr lang="ja-JP" altLang="ja-JP" dirty="0"/>
              <a:t>円</a:t>
            </a:r>
          </a:p>
          <a:p>
            <a:r>
              <a:rPr lang="ja-JP" altLang="ja-JP" dirty="0"/>
              <a:t>　　・　写真下段左側　腕時計（ウブロ）　　【落札価額】</a:t>
            </a:r>
            <a:r>
              <a:rPr lang="en-US" altLang="ja-JP" dirty="0"/>
              <a:t>2,406,000</a:t>
            </a:r>
            <a:r>
              <a:rPr lang="ja-JP" altLang="ja-JP" dirty="0"/>
              <a:t>円</a:t>
            </a:r>
          </a:p>
          <a:p>
            <a:r>
              <a:rPr lang="ja-JP" altLang="ja-JP" dirty="0"/>
              <a:t>　　・　写真下段右側　指輪（ダイアモンド</a:t>
            </a:r>
            <a:r>
              <a:rPr lang="en-US" altLang="ja-JP" dirty="0"/>
              <a:t>)  </a:t>
            </a:r>
            <a:r>
              <a:rPr lang="ja-JP" altLang="ja-JP" dirty="0"/>
              <a:t>【落札価額】</a:t>
            </a:r>
            <a:r>
              <a:rPr lang="en-US" altLang="ja-JP" dirty="0"/>
              <a:t>311,001</a:t>
            </a:r>
            <a:r>
              <a:rPr lang="ja-JP" altLang="ja-JP" dirty="0"/>
              <a:t>円</a:t>
            </a:r>
          </a:p>
          <a:p>
            <a:endParaRPr lang="en-US" altLang="ja-JP" dirty="0"/>
          </a:p>
          <a:p>
            <a:endParaRPr lang="en-US" altLang="ja-JP" dirty="0"/>
          </a:p>
        </p:txBody>
      </p:sp>
      <p:sp>
        <p:nvSpPr>
          <p:cNvPr id="10" name="スライド番号プレースホルダ 3">
            <a:extLst>
              <a:ext uri="{FF2B5EF4-FFF2-40B4-BE49-F238E27FC236}">
                <a16:creationId xmlns:a16="http://schemas.microsoft.com/office/drawing/2014/main" id="{6607A1D9-3C1F-4485-9BB1-91651DD4E9F9}"/>
              </a:ext>
            </a:extLst>
          </p:cNvPr>
          <p:cNvSpPr txBox="1">
            <a:spLocks noGrp="1"/>
          </p:cNvSpPr>
          <p:nvPr/>
        </p:nvSpPr>
        <p:spPr bwMode="auto">
          <a:xfrm>
            <a:off x="3835926" y="9408378"/>
            <a:ext cx="2933558" cy="49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833" tIns="47921" rIns="95833" bIns="47921"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47</a:t>
            </a:fld>
            <a:endParaRPr lang="en-US" altLang="ja-JP" dirty="0">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1BED747D-3B32-B502-D372-2DE83CD2A4CD}"/>
              </a:ext>
            </a:extLst>
          </p:cNvPr>
          <p:cNvSpPr>
            <a:spLocks noGrp="1" noRot="1" noChangeAspect="1"/>
          </p:cNvSpPr>
          <p:nvPr>
            <p:ph type="sldImg"/>
          </p:nvPr>
        </p:nvSpPr>
        <p:spPr/>
      </p:sp>
    </p:spTree>
    <p:extLst>
      <p:ext uri="{BB962C8B-B14F-4D97-AF65-F5344CB8AC3E}">
        <p14:creationId xmlns:p14="http://schemas.microsoft.com/office/powerpoint/2010/main" val="19447473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 イメージ プレースホルダー 4">
            <a:extLst>
              <a:ext uri="{FF2B5EF4-FFF2-40B4-BE49-F238E27FC236}">
                <a16:creationId xmlns:a16="http://schemas.microsoft.com/office/drawing/2014/main" id="{E395ECDA-4972-4EBF-A950-E93B4455CED8}"/>
              </a:ext>
            </a:extLst>
          </p:cNvPr>
          <p:cNvSpPr>
            <a:spLocks noGrp="1" noRot="1" noChangeAspect="1"/>
          </p:cNvSpPr>
          <p:nvPr>
            <p:ph type="sldImg"/>
          </p:nvPr>
        </p:nvSpPr>
        <p:spPr>
          <a:xfrm>
            <a:off x="912813" y="542925"/>
            <a:ext cx="4948237" cy="3713163"/>
          </a:xfrm>
        </p:spPr>
      </p:sp>
      <p:sp>
        <p:nvSpPr>
          <p:cNvPr id="6" name="ノート プレースホルダー 5">
            <a:extLst>
              <a:ext uri="{FF2B5EF4-FFF2-40B4-BE49-F238E27FC236}">
                <a16:creationId xmlns:a16="http://schemas.microsoft.com/office/drawing/2014/main" id="{CE6D32BA-9FCE-4247-BC67-76AF8F6AA92A}"/>
              </a:ext>
            </a:extLst>
          </p:cNvPr>
          <p:cNvSpPr>
            <a:spLocks noGrp="1"/>
          </p:cNvSpPr>
          <p:nvPr>
            <p:ph type="body" idx="1"/>
          </p:nvPr>
        </p:nvSpPr>
        <p:spPr/>
        <p:txBody>
          <a:bodyPr/>
          <a:lstStyle/>
          <a:p>
            <a:pPr eaLnBrk="1" hangingPunct="1"/>
            <a:r>
              <a:rPr lang="ja-JP" altLang="en-US" b="1" dirty="0">
                <a:cs typeface="メイリオ" panose="020B0604030504040204" pitchFamily="50" charset="-128"/>
              </a:rPr>
              <a:t>確実な税金の納付</a:t>
            </a:r>
            <a:endParaRPr lang="en-US" altLang="ja-JP" b="1" dirty="0">
              <a:cs typeface="メイリオ" panose="020B0604030504040204" pitchFamily="50" charset="-128"/>
            </a:endParaRPr>
          </a:p>
          <a:p>
            <a:pPr eaLnBrk="1" hangingPunct="1"/>
            <a:r>
              <a:rPr lang="ja-JP" altLang="en-US" b="1" dirty="0">
                <a:cs typeface="メイリオ" panose="020B0604030504040204" pitchFamily="50" charset="-128"/>
              </a:rPr>
              <a:t>～悪質な滞納者に対する厳正な対応～</a:t>
            </a:r>
            <a:endParaRPr lang="en-US" altLang="ja-JP" b="1" dirty="0">
              <a:cs typeface="メイリオ" panose="020B0604030504040204" pitchFamily="50" charset="-128"/>
            </a:endParaRPr>
          </a:p>
          <a:p>
            <a:pPr eaLnBrk="1" hangingPunct="1"/>
            <a:endParaRPr lang="en-US" altLang="ja-JP" dirty="0">
              <a:cs typeface="メイリオ" panose="020B0604030504040204" pitchFamily="50" charset="-128"/>
            </a:endParaRPr>
          </a:p>
          <a:p>
            <a:pPr algn="just" eaLnBrk="1" hangingPunct="1"/>
            <a:r>
              <a:rPr lang="ja-JP" altLang="en-US" dirty="0">
                <a:cs typeface="メイリオ" panose="020B0604030504040204" pitchFamily="50" charset="-128"/>
              </a:rPr>
              <a:t>　滞納者の中には、様々な事情を抱えている方もいるため、滞納整理に当たっては、滞納者の個々の実情を十分に把握し、法令等の要件に該当する場合には、分割納付を認めて納税を猶予するなど、適切に対応しています。</a:t>
            </a:r>
            <a:endParaRPr lang="en-US" altLang="ja-JP" dirty="0">
              <a:cs typeface="メイリオ" panose="020B0604030504040204" pitchFamily="50" charset="-128"/>
            </a:endParaRPr>
          </a:p>
          <a:p>
            <a:pPr algn="just" eaLnBrk="1" hangingPunct="1"/>
            <a:r>
              <a:rPr lang="ja-JP" altLang="en-US" dirty="0">
                <a:cs typeface="メイリオ" panose="020B0604030504040204" pitchFamily="50" charset="-128"/>
              </a:rPr>
              <a:t>　一方、納付の意思が認められなかったり、納付の約束の不履行を繰り返すような悪質な滞納者には、プロジェクトチームを編成して組織的に捜索や差押えなどの滞納処分を実施するほか、国税当局の側から滞納者の行った財産の贈与等を取り消す詐害行為取消訴訟を提起するなど、厳正に対処しています。</a:t>
            </a:r>
            <a:r>
              <a:rPr lang="en-US" altLang="ja-JP" dirty="0">
                <a:cs typeface="メイリオ" panose="020B0604030504040204" pitchFamily="50" charset="-128"/>
              </a:rPr>
              <a:t>   </a:t>
            </a:r>
          </a:p>
          <a:p>
            <a:pPr algn="just" eaLnBrk="1" hangingPunct="1"/>
            <a:r>
              <a:rPr lang="ja-JP" altLang="en-US" dirty="0">
                <a:cs typeface="メイリオ" panose="020B0604030504040204" pitchFamily="50" charset="-128"/>
              </a:rPr>
              <a:t>　また、財産の隠蔽等により滞納処分の執行等を免れようとする特に悪質な滞納者については、滞納処分免脱罪の告発を行うなど、特に厳正に対処しています。</a:t>
            </a:r>
            <a:endParaRPr lang="en-US" altLang="ja-JP" dirty="0">
              <a:cs typeface="メイリオ" panose="020B0604030504040204" pitchFamily="50" charset="-128"/>
            </a:endParaRPr>
          </a:p>
          <a:p>
            <a:pPr algn="just" eaLnBrk="1" hangingPunct="1"/>
            <a:r>
              <a:rPr lang="ja-JP" altLang="en-US" dirty="0">
                <a:cs typeface="メイリオ" panose="020B0604030504040204" pitchFamily="50" charset="-128"/>
              </a:rPr>
              <a:t>　このような取組などにより、令和５</a:t>
            </a:r>
            <a:r>
              <a:rPr lang="ja-JP" altLang="en-US" u="none" dirty="0">
                <a:cs typeface="メイリオ" panose="020B0604030504040204" pitchFamily="50" charset="-128"/>
              </a:rPr>
              <a:t>年度末における滞納整理中のものの額は</a:t>
            </a:r>
            <a:r>
              <a:rPr lang="en-US" altLang="ja-JP" u="none" dirty="0">
                <a:cs typeface="メイリオ" panose="020B0604030504040204" pitchFamily="50" charset="-128"/>
              </a:rPr>
              <a:t>9,276</a:t>
            </a:r>
            <a:r>
              <a:rPr lang="ja-JP" altLang="en-US" dirty="0">
                <a:cs typeface="メイリオ" panose="020B0604030504040204" pitchFamily="50" charset="-128"/>
              </a:rPr>
              <a:t>億円となり、ピーク時である平成</a:t>
            </a:r>
            <a:r>
              <a:rPr lang="en-US" altLang="ja-JP" dirty="0">
                <a:cs typeface="メイリオ" panose="020B0604030504040204" pitchFamily="50" charset="-128"/>
              </a:rPr>
              <a:t>10</a:t>
            </a:r>
            <a:r>
              <a:rPr lang="ja-JP" altLang="en-US" dirty="0">
                <a:cs typeface="メイリオ" panose="020B0604030504040204" pitchFamily="50" charset="-128"/>
              </a:rPr>
              <a:t>年度の２兆</a:t>
            </a:r>
            <a:r>
              <a:rPr lang="en-US" altLang="ja-JP" dirty="0">
                <a:cs typeface="メイリオ" panose="020B0604030504040204" pitchFamily="50" charset="-128"/>
              </a:rPr>
              <a:t>8,149</a:t>
            </a:r>
            <a:r>
              <a:rPr lang="ja-JP" altLang="en-US" dirty="0">
                <a:cs typeface="メイリオ" panose="020B0604030504040204" pitchFamily="50" charset="-128"/>
              </a:rPr>
              <a:t>億円の約３割となっています。</a:t>
            </a:r>
            <a:endParaRPr lang="en-US" altLang="ja-JP" dirty="0">
              <a:cs typeface="メイリオ" panose="020B0604030504040204" pitchFamily="50" charset="-128"/>
            </a:endParaRPr>
          </a:p>
          <a:p>
            <a:pPr eaLnBrk="1" hangingPunct="1"/>
            <a:endParaRPr lang="en-US" altLang="ja-JP" dirty="0">
              <a:cs typeface="メイリオ" panose="020B0604030504040204" pitchFamily="50" charset="-128"/>
            </a:endParaRPr>
          </a:p>
          <a:p>
            <a:pPr eaLnBrk="1" hangingPunct="1"/>
            <a:r>
              <a:rPr lang="en-US" altLang="ja-JP" dirty="0">
                <a:cs typeface="メイリオ" panose="020B0604030504040204" pitchFamily="50" charset="-128"/>
              </a:rPr>
              <a:t>【</a:t>
            </a:r>
            <a:r>
              <a:rPr lang="ja-JP" altLang="en-US" dirty="0">
                <a:cs typeface="メイリオ" panose="020B0604030504040204" pitchFamily="50" charset="-128"/>
              </a:rPr>
              <a:t>参考</a:t>
            </a:r>
            <a:r>
              <a:rPr lang="en-US" altLang="ja-JP" dirty="0">
                <a:cs typeface="メイリオ" panose="020B0604030504040204" pitchFamily="50" charset="-128"/>
              </a:rPr>
              <a:t>】</a:t>
            </a:r>
          </a:p>
          <a:p>
            <a:pPr algn="just" eaLnBrk="1" hangingPunct="1"/>
            <a:r>
              <a:rPr lang="ja-JP" altLang="en-US" sz="900" dirty="0">
                <a:cs typeface="メイリオ" panose="020B0604030504040204" pitchFamily="50" charset="-128"/>
              </a:rPr>
              <a:t>　詐害行為取消訴訟とは、滞納者と第三者との間における債権者（国）を害する行為（詐害行為）の効力を否定して、滞納者から離脱した財産をその第三者から取り戻して滞納者に復帰させるための訴訟をいいます（国税通則法第</a:t>
            </a:r>
            <a:r>
              <a:rPr lang="en-US" altLang="ja-JP" sz="900" dirty="0">
                <a:cs typeface="メイリオ" panose="020B0604030504040204" pitchFamily="50" charset="-128"/>
              </a:rPr>
              <a:t>42</a:t>
            </a:r>
            <a:r>
              <a:rPr lang="ja-JP" altLang="en-US" sz="900" dirty="0">
                <a:cs typeface="メイリオ" panose="020B0604030504040204" pitchFamily="50" charset="-128"/>
              </a:rPr>
              <a:t>条、民法第</a:t>
            </a:r>
            <a:r>
              <a:rPr lang="en-US" altLang="ja-JP" sz="900" dirty="0">
                <a:cs typeface="メイリオ" panose="020B0604030504040204" pitchFamily="50" charset="-128"/>
              </a:rPr>
              <a:t>424</a:t>
            </a:r>
            <a:r>
              <a:rPr lang="ja-JP" altLang="en-US" sz="900" dirty="0">
                <a:cs typeface="メイリオ" panose="020B0604030504040204" pitchFamily="50" charset="-128"/>
              </a:rPr>
              <a:t>条参照）。　</a:t>
            </a:r>
          </a:p>
        </p:txBody>
      </p:sp>
      <p:sp>
        <p:nvSpPr>
          <p:cNvPr id="7" name="スライド番号プレースホルダ 3">
            <a:extLst>
              <a:ext uri="{FF2B5EF4-FFF2-40B4-BE49-F238E27FC236}">
                <a16:creationId xmlns:a16="http://schemas.microsoft.com/office/drawing/2014/main" id="{D4439800-325C-4AD8-B5DF-88B596B79A71}"/>
              </a:ext>
            </a:extLst>
          </p:cNvPr>
          <p:cNvSpPr txBox="1">
            <a:spLocks noGrp="1"/>
          </p:cNvSpPr>
          <p:nvPr/>
        </p:nvSpPr>
        <p:spPr bwMode="auto">
          <a:xfrm>
            <a:off x="3806631" y="9408452"/>
            <a:ext cx="2964060" cy="494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836" tIns="47924" rIns="95836" bIns="47924"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48</a:t>
            </a:fld>
            <a:endParaRPr lang="en-US" altLang="ja-JP" dirty="0">
              <a:ea typeface="HG丸ｺﾞｼｯｸM-PRO" panose="020F0600000000000000" pitchFamily="50" charset="-128"/>
            </a:endParaRPr>
          </a:p>
        </p:txBody>
      </p:sp>
    </p:spTree>
    <p:extLst>
      <p:ext uri="{BB962C8B-B14F-4D97-AF65-F5344CB8AC3E}">
        <p14:creationId xmlns:p14="http://schemas.microsoft.com/office/powerpoint/2010/main" val="1909271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b="1" dirty="0"/>
              <a:t>財政の現状</a:t>
            </a:r>
          </a:p>
          <a:p>
            <a:r>
              <a:rPr lang="ja-JP" altLang="en-US" b="1" dirty="0"/>
              <a:t>～歳出と歳入（令和６年度一般会計予算）～</a:t>
            </a:r>
          </a:p>
          <a:p>
            <a:r>
              <a:rPr lang="ja-JP" altLang="en-US" dirty="0"/>
              <a:t>　</a:t>
            </a:r>
          </a:p>
          <a:p>
            <a:r>
              <a:rPr kumimoji="1" lang="ja-JP" altLang="en-US" b="0" dirty="0">
                <a:solidFill>
                  <a:schemeClr val="tx1"/>
                </a:solidFill>
              </a:rPr>
              <a:t>　</a:t>
            </a:r>
            <a:r>
              <a:rPr kumimoji="1" lang="ja-JP" altLang="en-US" b="0" dirty="0"/>
              <a:t>我が国の歳出と歳入の図になります。</a:t>
            </a:r>
            <a:endParaRPr kumimoji="1" lang="en-US" altLang="ja-JP" b="0" dirty="0"/>
          </a:p>
          <a:p>
            <a:endParaRPr kumimoji="1" lang="ja-JP" altLang="en-US" b="0" dirty="0"/>
          </a:p>
          <a:p>
            <a:r>
              <a:rPr kumimoji="1" lang="ja-JP" altLang="en-US" b="0" dirty="0"/>
              <a:t>　令和６年度当初予算の歳出は</a:t>
            </a:r>
            <a:r>
              <a:rPr kumimoji="1" lang="en-US" altLang="ja-JP" b="0" dirty="0"/>
              <a:t>112</a:t>
            </a:r>
            <a:r>
              <a:rPr kumimoji="1" lang="ja-JP" altLang="en-US" b="0" dirty="0"/>
              <a:t>兆</a:t>
            </a:r>
            <a:r>
              <a:rPr kumimoji="1" lang="en-US" altLang="ja-JP" b="0" dirty="0"/>
              <a:t>5,717</a:t>
            </a:r>
            <a:r>
              <a:rPr kumimoji="1" lang="ja-JP" altLang="en-US" b="0" dirty="0"/>
              <a:t>億円であり、そのうち約</a:t>
            </a:r>
            <a:r>
              <a:rPr kumimoji="1" lang="en-US" altLang="ja-JP" b="0" dirty="0"/>
              <a:t>33.5%</a:t>
            </a:r>
            <a:r>
              <a:rPr kumimoji="1" lang="ja-JP" altLang="en-US" b="0" dirty="0"/>
              <a:t>は</a:t>
            </a:r>
            <a:r>
              <a:rPr kumimoji="1" lang="ja-JP" altLang="en-US" b="0" dirty="0">
                <a:solidFill>
                  <a:schemeClr val="tx1"/>
                </a:solidFill>
              </a:rPr>
              <a:t>私たちが安心して生活していくために必要な医療、年金、介護、生活保護、こども・子育てなどに使われる「社会保障関係費」、</a:t>
            </a:r>
            <a:r>
              <a:rPr kumimoji="1" lang="ja-JP" altLang="en-US" b="0" dirty="0"/>
              <a:t>約</a:t>
            </a:r>
            <a:r>
              <a:rPr kumimoji="1" lang="en-US" altLang="ja-JP" b="0" dirty="0"/>
              <a:t>24.0</a:t>
            </a:r>
            <a:r>
              <a:rPr kumimoji="1" lang="ja-JP" altLang="en-US" b="0" dirty="0"/>
              <a:t>％が国の借金である国債の元利払いに充てられる費用「国債費」となっています。</a:t>
            </a:r>
            <a:endParaRPr kumimoji="1" lang="en-US" altLang="ja-JP" b="0" dirty="0"/>
          </a:p>
          <a:p>
            <a:r>
              <a:rPr kumimoji="1" lang="ja-JP" altLang="en-US" b="0" dirty="0"/>
              <a:t>　そのほかの主な支出には、</a:t>
            </a:r>
            <a:r>
              <a:rPr kumimoji="1" lang="ja-JP" altLang="en-US" b="0" dirty="0">
                <a:solidFill>
                  <a:schemeClr val="tx1"/>
                </a:solidFill>
              </a:rPr>
              <a:t>地方公共団体の財政力の違いに応じ、公共サービスに格差が生じないよう調整するために支出する「地方交付税交付金等」、住宅対策や市街地、道路、上下水道などの整備、災害が起こったときの復旧事業のために使われる「公共事業関係費」、教育などに関わる「文教及び科学振興費」</a:t>
            </a:r>
            <a:r>
              <a:rPr kumimoji="1" lang="ja-JP" altLang="en-US" b="0" dirty="0"/>
              <a:t>などがあります。</a:t>
            </a:r>
            <a:endParaRPr kumimoji="1" lang="en-US" altLang="ja-JP" b="0" dirty="0"/>
          </a:p>
          <a:p>
            <a:endParaRPr kumimoji="1" lang="en-US" altLang="ja-JP" b="0" dirty="0"/>
          </a:p>
          <a:p>
            <a:r>
              <a:rPr kumimoji="1" lang="ja-JP" altLang="en-US" b="0" dirty="0"/>
              <a:t>　次に、国の歳入のうち約</a:t>
            </a:r>
            <a:r>
              <a:rPr kumimoji="1" lang="en-US" altLang="ja-JP" b="0" dirty="0"/>
              <a:t>61.8</a:t>
            </a:r>
            <a:r>
              <a:rPr kumimoji="1" lang="ja-JP" altLang="en-US" b="0" dirty="0"/>
              <a:t>％は所得税、消費税、法人税などの「租税及び印紙収入」で賄われ、約</a:t>
            </a:r>
            <a:r>
              <a:rPr kumimoji="1" lang="en-US" altLang="ja-JP" b="0" dirty="0"/>
              <a:t>31.5</a:t>
            </a:r>
            <a:r>
              <a:rPr kumimoji="1" lang="ja-JP" altLang="en-US" b="0" dirty="0"/>
              <a:t>％は将来世代の負担となる国の借金「公債金」に依存しています。</a:t>
            </a:r>
          </a:p>
        </p:txBody>
      </p:sp>
      <p:sp>
        <p:nvSpPr>
          <p:cNvPr id="7" name="スライド イメージ プレースホルダー 6">
            <a:extLst>
              <a:ext uri="{FF2B5EF4-FFF2-40B4-BE49-F238E27FC236}">
                <a16:creationId xmlns:a16="http://schemas.microsoft.com/office/drawing/2014/main" id="{AC7762D5-C1C5-E9DD-58DB-7332FF866A09}"/>
              </a:ext>
            </a:extLst>
          </p:cNvPr>
          <p:cNvSpPr>
            <a:spLocks noGrp="1" noRot="1" noChangeAspect="1"/>
          </p:cNvSpPr>
          <p:nvPr>
            <p:ph type="sldImg"/>
          </p:nvPr>
        </p:nvSpPr>
        <p:spPr/>
      </p:sp>
      <p:sp>
        <p:nvSpPr>
          <p:cNvPr id="5" name="スライド番号プレースホルダ 3">
            <a:extLst>
              <a:ext uri="{FF2B5EF4-FFF2-40B4-BE49-F238E27FC236}">
                <a16:creationId xmlns:a16="http://schemas.microsoft.com/office/drawing/2014/main" id="{0E884653-2FAA-49E6-92C2-CFF2217715F9}"/>
              </a:ext>
            </a:extLst>
          </p:cNvPr>
          <p:cNvSpPr txBox="1">
            <a:spLocks noGrp="1"/>
          </p:cNvSpPr>
          <p:nvPr/>
        </p:nvSpPr>
        <p:spPr bwMode="auto">
          <a:xfrm>
            <a:off x="3836143" y="9408900"/>
            <a:ext cx="2932954" cy="49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00" tIns="47499" rIns="95000" bIns="4749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4</a:t>
            </a:fld>
            <a:endParaRPr lang="en-US" altLang="ja-JP" dirty="0">
              <a:ea typeface="HG丸ｺﾞｼｯｸM-PRO" panose="020F0600000000000000" pitchFamily="50" charset="-128"/>
            </a:endParaRPr>
          </a:p>
        </p:txBody>
      </p:sp>
    </p:spTree>
    <p:extLst>
      <p:ext uri="{BB962C8B-B14F-4D97-AF65-F5344CB8AC3E}">
        <p14:creationId xmlns:p14="http://schemas.microsoft.com/office/powerpoint/2010/main" val="20450441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b="1" dirty="0"/>
              <a:t>国際的な取引への対応</a:t>
            </a:r>
          </a:p>
          <a:p>
            <a:r>
              <a:rPr lang="ja-JP" altLang="en-US" b="1" dirty="0"/>
              <a:t>～国際徴収への取組～</a:t>
            </a:r>
          </a:p>
          <a:p>
            <a:endParaRPr lang="ja-JP" altLang="en-US" dirty="0"/>
          </a:p>
          <a:p>
            <a:r>
              <a:rPr lang="ja-JP" altLang="en-US" dirty="0"/>
              <a:t>　近年、経済活動のグローバル化などを背景として、滞納者が日本の徴収権限の及ばない海外に財産を移転させる、滞納者が海外に居住するなどの国際的な滞納事案が発生しています。</a:t>
            </a:r>
          </a:p>
          <a:p>
            <a:r>
              <a:rPr lang="ja-JP" altLang="en-US" dirty="0"/>
              <a:t>　日本をはじめ、各国の税務当局は滞納している税金を徴収するため、国外では差押え等の滞納処分をすることができません。</a:t>
            </a:r>
            <a:endParaRPr lang="en-US" altLang="ja-JP" dirty="0"/>
          </a:p>
          <a:p>
            <a:r>
              <a:rPr lang="ja-JP" altLang="en-US" dirty="0"/>
              <a:t>　このため、租税条約等において、各国の税務当局が互いに条約相手国の税金を徴収する徴収共助という仕組みがあります。</a:t>
            </a:r>
            <a:endParaRPr lang="en-US" altLang="ja-JP" dirty="0"/>
          </a:p>
          <a:p>
            <a:r>
              <a:rPr lang="ja-JP" altLang="en-US" dirty="0"/>
              <a:t>　国税庁でも、徴収共助の制度を活用し、国際的な滞納税金の徴収に積極的に取り組んでいます。</a:t>
            </a:r>
          </a:p>
        </p:txBody>
      </p:sp>
      <p:sp>
        <p:nvSpPr>
          <p:cNvPr id="7" name="スライド イメージ プレースホルダー 6">
            <a:extLst>
              <a:ext uri="{FF2B5EF4-FFF2-40B4-BE49-F238E27FC236}">
                <a16:creationId xmlns:a16="http://schemas.microsoft.com/office/drawing/2014/main" id="{81CCA081-D5B9-93ED-6FCE-AFAAEAADAE90}"/>
              </a:ext>
            </a:extLst>
          </p:cNvPr>
          <p:cNvSpPr>
            <a:spLocks noGrp="1" noRot="1" noChangeAspect="1"/>
          </p:cNvSpPr>
          <p:nvPr>
            <p:ph type="sldImg"/>
          </p:nvPr>
        </p:nvSpPr>
        <p:spPr/>
      </p:sp>
      <p:sp>
        <p:nvSpPr>
          <p:cNvPr id="5" name="スライド番号プレースホルダ 3">
            <a:extLst>
              <a:ext uri="{FF2B5EF4-FFF2-40B4-BE49-F238E27FC236}">
                <a16:creationId xmlns:a16="http://schemas.microsoft.com/office/drawing/2014/main" id="{3E9068F8-1178-4803-A0D7-355EC038D7A9}"/>
              </a:ext>
            </a:extLst>
          </p:cNvPr>
          <p:cNvSpPr txBox="1">
            <a:spLocks noGrp="1"/>
          </p:cNvSpPr>
          <p:nvPr/>
        </p:nvSpPr>
        <p:spPr bwMode="auto">
          <a:xfrm>
            <a:off x="3836143" y="9408900"/>
            <a:ext cx="2932954" cy="49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00" tIns="47499" rIns="95000" bIns="4749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BADC1317-7427-4A78-B487-931EE21CBDA2}" type="slidenum">
              <a:rPr lang="en-US" altLang="ja-JP">
                <a:ea typeface="HG丸ｺﾞｼｯｸM-PRO" panose="020F0600000000000000" pitchFamily="50" charset="-128"/>
              </a:rPr>
              <a:pPr algn="r" eaLnBrk="1" hangingPunct="1">
                <a:spcBef>
                  <a:spcPct val="0"/>
                </a:spcBef>
              </a:pPr>
              <a:t>49</a:t>
            </a:fld>
            <a:endParaRPr lang="en-US" altLang="ja-JP" dirty="0">
              <a:ea typeface="HG丸ｺﾞｼｯｸM-PRO" panose="020F0600000000000000" pitchFamily="50" charset="-128"/>
            </a:endParaRPr>
          </a:p>
        </p:txBody>
      </p:sp>
    </p:spTree>
    <p:extLst>
      <p:ext uri="{BB962C8B-B14F-4D97-AF65-F5344CB8AC3E}">
        <p14:creationId xmlns:p14="http://schemas.microsoft.com/office/powerpoint/2010/main" val="40167122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ノート プレースホルダー 8">
            <a:extLst>
              <a:ext uri="{FF2B5EF4-FFF2-40B4-BE49-F238E27FC236}">
                <a16:creationId xmlns:a16="http://schemas.microsoft.com/office/drawing/2014/main" id="{23F4FE7B-EAC1-4D6F-A79A-3B0CC91E022B}"/>
              </a:ext>
            </a:extLst>
          </p:cNvPr>
          <p:cNvSpPr>
            <a:spLocks noGrp="1"/>
          </p:cNvSpPr>
          <p:nvPr>
            <p:ph type="body" idx="1"/>
          </p:nvPr>
        </p:nvSpPr>
        <p:spPr/>
        <p:txBody>
          <a:bodyPr/>
          <a:lstStyle/>
          <a:p>
            <a:r>
              <a:rPr lang="ja-JP" altLang="en-US" b="1" dirty="0"/>
              <a:t>国際的な取引への対応</a:t>
            </a:r>
            <a:endParaRPr lang="en-US" altLang="ja-JP" b="1" dirty="0"/>
          </a:p>
          <a:p>
            <a:r>
              <a:rPr lang="ja-JP" altLang="en-US" b="1" dirty="0"/>
              <a:t>～国際的な租税回避に対する取組～　</a:t>
            </a:r>
            <a:endParaRPr lang="en-US" altLang="ja-JP" b="1" dirty="0"/>
          </a:p>
          <a:p>
            <a:endParaRPr lang="en-US" altLang="ja-JP" dirty="0"/>
          </a:p>
          <a:p>
            <a:pPr algn="just" eaLnBrk="1" hangingPunct="1"/>
            <a:r>
              <a:rPr lang="ja-JP" altLang="en-US" dirty="0">
                <a:cs typeface="メイリオ" panose="020B0604030504040204" pitchFamily="50" charset="-128"/>
              </a:rPr>
              <a:t>　</a:t>
            </a:r>
            <a:r>
              <a:rPr lang="ja-JP" altLang="en-US" b="0" dirty="0">
                <a:cs typeface="メイリオ" panose="020B0604030504040204" pitchFamily="50" charset="-128"/>
              </a:rPr>
              <a:t>国税庁では、図の中央にある富裕層や海外取引のある企業による、海外への資産隠し、国外で設立した法人を利用した国際的租税回避などに適切に対応するため、３つの取組を推進し、積極的に調査等を実施しています。</a:t>
            </a:r>
            <a:endParaRPr lang="en-US" altLang="ja-JP" b="0" dirty="0">
              <a:cs typeface="メイリオ" panose="020B0604030504040204" pitchFamily="50" charset="-128"/>
            </a:endParaRPr>
          </a:p>
          <a:p>
            <a:pPr algn="just" eaLnBrk="1" hangingPunct="1"/>
            <a:r>
              <a:rPr lang="ja-JP" altLang="en-US" b="0" dirty="0">
                <a:cs typeface="メイリオ" panose="020B0604030504040204" pitchFamily="50" charset="-128"/>
              </a:rPr>
              <a:t>　１つ目は、情報リソースの充実です。</a:t>
            </a:r>
            <a:endParaRPr lang="en-US" altLang="ja-JP" b="0" dirty="0">
              <a:cs typeface="メイリオ" panose="020B0604030504040204" pitchFamily="50" charset="-128"/>
            </a:endParaRPr>
          </a:p>
          <a:p>
            <a:pPr algn="just" eaLnBrk="1" hangingPunct="1"/>
            <a:r>
              <a:rPr lang="ja-JP" altLang="en-US" b="0" dirty="0">
                <a:cs typeface="メイリオ" panose="020B0604030504040204" pitchFamily="50" charset="-128"/>
              </a:rPr>
              <a:t>　国境を越えた経済活動から生じる所得を補足し、適正・公平な課税を実現するために、国外送金等調書、国外財産調書、財産債務調書、租税条約等に基づく外国税務当局との情報交換、ＣＲＳによる金融口座情報、多国籍企業情報の報告制度を活用して海外取引や国内外の財産を的確に把握し、収集・受領した資料情報等を総合的に分析しています。</a:t>
            </a:r>
            <a:endParaRPr lang="en-US" altLang="ja-JP" b="0" dirty="0">
              <a:cs typeface="メイリオ" panose="020B0604030504040204" pitchFamily="50" charset="-128"/>
            </a:endParaRPr>
          </a:p>
          <a:p>
            <a:pPr algn="just" eaLnBrk="1" hangingPunct="1"/>
            <a:r>
              <a:rPr lang="ja-JP" altLang="en-US" b="0" dirty="0">
                <a:cs typeface="メイリオ" panose="020B0604030504040204" pitchFamily="50" charset="-128"/>
              </a:rPr>
              <a:t>　２つ目は、調査マンパワーの充実です。</a:t>
            </a:r>
            <a:endParaRPr lang="en-US" altLang="ja-JP" b="0" dirty="0">
              <a:cs typeface="メイリオ" panose="020B0604030504040204" pitchFamily="50" charset="-128"/>
            </a:endParaRPr>
          </a:p>
          <a:p>
            <a:pPr algn="just" eaLnBrk="1" hangingPunct="1"/>
            <a:r>
              <a:rPr lang="ja-JP" altLang="en-US" b="0" dirty="0">
                <a:cs typeface="メイリオ" panose="020B0604030504040204" pitchFamily="50" charset="-128"/>
              </a:rPr>
              <a:t>　富裕層は海外で資産運用を行うことが多いことから、富裕層の中でも特に多額の資産を保有している方を、関係者や関係法人も含めてグループとして一体的に管理して情報を収集し、分析を行うチームを全国に設置しています。</a:t>
            </a:r>
            <a:endParaRPr lang="en-US" altLang="ja-JP" b="0" strike="sngStrike" baseline="0" dirty="0">
              <a:cs typeface="メイリオ" panose="020B0604030504040204" pitchFamily="50" charset="-128"/>
            </a:endParaRPr>
          </a:p>
          <a:p>
            <a:pPr algn="just" eaLnBrk="1" hangingPunct="1"/>
            <a:r>
              <a:rPr lang="ja-JP" altLang="en-US" b="0" dirty="0">
                <a:cs typeface="メイリオ" panose="020B0604030504040204" pitchFamily="50" charset="-128"/>
              </a:rPr>
              <a:t>　最後の３つ目は、グローバルネットワークの強化です。</a:t>
            </a:r>
            <a:endParaRPr lang="en-US" altLang="ja-JP" b="0" dirty="0">
              <a:cs typeface="メイリオ" panose="020B0604030504040204" pitchFamily="50" charset="-128"/>
            </a:endParaRPr>
          </a:p>
          <a:p>
            <a:pPr algn="just" eaLnBrk="1" hangingPunct="1"/>
            <a:r>
              <a:rPr lang="ja-JP" altLang="en-US" b="0" dirty="0">
                <a:cs typeface="メイリオ" panose="020B0604030504040204" pitchFamily="50" charset="-128"/>
              </a:rPr>
              <a:t>　先ほどお話しした租税条約等に基づく外国との情報交換を実施するほか、ＯＥＣＤなどにおける取組に積極的に参加し、外国税務当局との連携の強化に努めています。</a:t>
            </a:r>
            <a:endParaRPr lang="en-US" altLang="ja-JP" b="0" strike="sngStrike" baseline="0" dirty="0">
              <a:cs typeface="メイリオ" panose="020B0604030504040204" pitchFamily="50" charset="-128"/>
            </a:endParaRPr>
          </a:p>
          <a:p>
            <a:endParaRPr lang="en-US" altLang="ja-JP" strike="sngStrike" dirty="0"/>
          </a:p>
          <a:p>
            <a:endParaRPr lang="en-US" altLang="ja-JP" dirty="0"/>
          </a:p>
          <a:p>
            <a:endParaRPr lang="ja-JP" altLang="en-US" dirty="0"/>
          </a:p>
        </p:txBody>
      </p:sp>
      <p:sp>
        <p:nvSpPr>
          <p:cNvPr id="10" name="スライド番号プレースホルダ 3">
            <a:extLst>
              <a:ext uri="{FF2B5EF4-FFF2-40B4-BE49-F238E27FC236}">
                <a16:creationId xmlns:a16="http://schemas.microsoft.com/office/drawing/2014/main" id="{AFDA2286-3B2B-42DE-92AD-A8CA96DBBDC9}"/>
              </a:ext>
            </a:extLst>
          </p:cNvPr>
          <p:cNvSpPr txBox="1">
            <a:spLocks noGrp="1"/>
          </p:cNvSpPr>
          <p:nvPr/>
        </p:nvSpPr>
        <p:spPr bwMode="auto">
          <a:xfrm>
            <a:off x="3835926" y="9408378"/>
            <a:ext cx="2933558" cy="49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6" tIns="48332" rIns="96666" bIns="48332"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50</a:t>
            </a:fld>
            <a:endParaRPr lang="en-US" altLang="ja-JP" dirty="0">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DD6A4278-3224-4453-12B8-8547A26FCC1F}"/>
              </a:ext>
            </a:extLst>
          </p:cNvPr>
          <p:cNvSpPr>
            <a:spLocks noGrp="1" noRot="1" noChangeAspect="1"/>
          </p:cNvSpPr>
          <p:nvPr>
            <p:ph type="sldImg"/>
          </p:nvPr>
        </p:nvSpPr>
        <p:spPr/>
      </p:sp>
    </p:spTree>
    <p:extLst>
      <p:ext uri="{BB962C8B-B14F-4D97-AF65-F5344CB8AC3E}">
        <p14:creationId xmlns:p14="http://schemas.microsoft.com/office/powerpoint/2010/main" val="3449754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ノート プレースホルダー 7">
            <a:extLst>
              <a:ext uri="{FF2B5EF4-FFF2-40B4-BE49-F238E27FC236}">
                <a16:creationId xmlns:a16="http://schemas.microsoft.com/office/drawing/2014/main" id="{DC8236CF-CC59-4EC6-B930-7E3E0944AFF2}"/>
              </a:ext>
            </a:extLst>
          </p:cNvPr>
          <p:cNvSpPr>
            <a:spLocks noGrp="1"/>
          </p:cNvSpPr>
          <p:nvPr>
            <p:ph type="body" idx="1"/>
          </p:nvPr>
        </p:nvSpPr>
        <p:spPr/>
        <p:txBody>
          <a:bodyPr/>
          <a:lstStyle/>
          <a:p>
            <a:r>
              <a:rPr lang="ja-JP" altLang="en-US" b="1" dirty="0"/>
              <a:t>国際的な取引への対応</a:t>
            </a:r>
            <a:endParaRPr lang="en-US" altLang="ja-JP" b="1" dirty="0"/>
          </a:p>
          <a:p>
            <a:r>
              <a:rPr lang="ja-JP" altLang="en-US" b="1" dirty="0"/>
              <a:t>～</a:t>
            </a:r>
            <a:r>
              <a:rPr lang="en-US" altLang="ja-JP" b="1" dirty="0"/>
              <a:t>BEPS</a:t>
            </a:r>
            <a:r>
              <a:rPr lang="ja-JP" altLang="en-US" b="1" dirty="0"/>
              <a:t>プロジェクト～</a:t>
            </a:r>
            <a:endParaRPr lang="en-US" altLang="ja-JP" b="1" dirty="0"/>
          </a:p>
          <a:p>
            <a:endParaRPr lang="en-US" altLang="ja-JP" dirty="0"/>
          </a:p>
          <a:p>
            <a:r>
              <a:rPr lang="ja-JP" altLang="en-US" dirty="0"/>
              <a:t>　</a:t>
            </a:r>
            <a:r>
              <a:rPr lang="ja-JP" altLang="ja-JP" dirty="0"/>
              <a:t>多国籍企業が国際的な税制の隙間や抜け穴を利用した租税回避によって税負担を軽減する、</a:t>
            </a:r>
            <a:r>
              <a:rPr lang="en-US" altLang="ja-JP" dirty="0"/>
              <a:t>BEPS</a:t>
            </a:r>
            <a:r>
              <a:rPr lang="ja-JP" altLang="ja-JP" dirty="0"/>
              <a:t>（ベップス）という問題が国際的に大きな問題となっています。</a:t>
            </a:r>
            <a:endParaRPr lang="en-US" altLang="ja-JP" dirty="0"/>
          </a:p>
          <a:p>
            <a:r>
              <a:rPr lang="ja-JP" altLang="en-US" dirty="0"/>
              <a:t>　多国籍企業による</a:t>
            </a:r>
            <a:r>
              <a:rPr lang="en-US" altLang="ja-JP" dirty="0"/>
              <a:t>BEPS</a:t>
            </a:r>
            <a:r>
              <a:rPr lang="ja-JP" altLang="en-US" dirty="0"/>
              <a:t>に対処するためには、国際課税ルール全体を見直すことが必要であることから、</a:t>
            </a:r>
            <a:r>
              <a:rPr lang="en-US" altLang="ja-JP" dirty="0"/>
              <a:t>OECD</a:t>
            </a:r>
            <a:r>
              <a:rPr lang="ja-JP" altLang="en-US" dirty="0"/>
              <a:t>租税委員会は、</a:t>
            </a:r>
            <a:r>
              <a:rPr lang="en-US" altLang="ja-JP" dirty="0"/>
              <a:t>2012</a:t>
            </a:r>
            <a:r>
              <a:rPr lang="ja-JP" altLang="en-US" dirty="0"/>
              <a:t>年６月に</a:t>
            </a:r>
            <a:r>
              <a:rPr lang="en-US" altLang="ja-JP" dirty="0"/>
              <a:t>BEPS</a:t>
            </a:r>
            <a:r>
              <a:rPr lang="ja-JP" altLang="en-US" dirty="0"/>
              <a:t>プロジェクトを立ち上げ、</a:t>
            </a:r>
            <a:r>
              <a:rPr lang="en-US" altLang="ja-JP" dirty="0"/>
              <a:t>G20</a:t>
            </a:r>
            <a:r>
              <a:rPr lang="ja-JP" altLang="en-US" dirty="0"/>
              <a:t>とともに議論を進めてきました。</a:t>
            </a:r>
            <a:endParaRPr lang="en-US" altLang="ja-JP" dirty="0"/>
          </a:p>
          <a:p>
            <a:r>
              <a:rPr lang="ja-JP" altLang="en-US" dirty="0"/>
              <a:t>　その結果、</a:t>
            </a:r>
            <a:r>
              <a:rPr lang="en-US" altLang="ja-JP" dirty="0"/>
              <a:t>2015</a:t>
            </a:r>
            <a:r>
              <a:rPr lang="ja-JP" altLang="en-US" dirty="0"/>
              <a:t>年</a:t>
            </a:r>
            <a:r>
              <a:rPr lang="en-US" altLang="ja-JP" dirty="0"/>
              <a:t>10</a:t>
            </a:r>
            <a:r>
              <a:rPr lang="ja-JP" altLang="en-US" dirty="0"/>
              <a:t>月に様々な勧告を含む最終報告書が公表され、</a:t>
            </a:r>
            <a:r>
              <a:rPr lang="en-US" altLang="ja-JP" dirty="0"/>
              <a:t>G20</a:t>
            </a:r>
            <a:r>
              <a:rPr lang="ja-JP" altLang="en-US" dirty="0"/>
              <a:t>サミットに報告されました。</a:t>
            </a:r>
            <a:endParaRPr lang="en-US" altLang="ja-JP" dirty="0"/>
          </a:p>
          <a:p>
            <a:r>
              <a:rPr lang="ja-JP" altLang="en-US" dirty="0"/>
              <a:t>　現在は、各国での勧告の実施に必要な法整備の状況などのモニタリングがスタートしており、更に、</a:t>
            </a:r>
            <a:r>
              <a:rPr lang="en-US" altLang="ja-JP" dirty="0"/>
              <a:t>BEPS</a:t>
            </a:r>
            <a:r>
              <a:rPr lang="ja-JP" altLang="en-US" dirty="0"/>
              <a:t>プロジェクトの成果を開発途上国等に広めるための取組も始まっています。</a:t>
            </a:r>
            <a:endParaRPr lang="en-US" altLang="ja-JP" dirty="0"/>
          </a:p>
          <a:p>
            <a:r>
              <a:rPr lang="ja-JP" altLang="en-US" dirty="0"/>
              <a:t>　なお、</a:t>
            </a:r>
            <a:r>
              <a:rPr lang="en-US" altLang="ja-JP" dirty="0"/>
              <a:t>2016</a:t>
            </a:r>
            <a:r>
              <a:rPr lang="ja-JP" altLang="en-US" dirty="0"/>
              <a:t>年６月の租税委員会本会合を京都で開催するなど、日本はこれまで</a:t>
            </a:r>
            <a:r>
              <a:rPr lang="en-US" altLang="ja-JP" dirty="0"/>
              <a:t>BEPS</a:t>
            </a:r>
            <a:r>
              <a:rPr lang="ja-JP" altLang="en-US" dirty="0"/>
              <a:t>プロジェクトに対し、積極的に関与してきました。</a:t>
            </a:r>
            <a:endParaRPr lang="en-US" altLang="ja-JP" dirty="0"/>
          </a:p>
          <a:p>
            <a:r>
              <a:rPr lang="ja-JP" altLang="en-US" dirty="0"/>
              <a:t>　今後も、引き続き</a:t>
            </a:r>
            <a:r>
              <a:rPr lang="en-US" altLang="ja-JP" dirty="0"/>
              <a:t>BEPS</a:t>
            </a:r>
            <a:r>
              <a:rPr lang="ja-JP" altLang="en-US" dirty="0"/>
              <a:t>への対応のための議論を主導していきます。</a:t>
            </a:r>
          </a:p>
          <a:p>
            <a:endParaRPr lang="ja-JP" altLang="en-US" dirty="0"/>
          </a:p>
        </p:txBody>
      </p:sp>
      <p:sp>
        <p:nvSpPr>
          <p:cNvPr id="9" name="スライド番号プレースホルダ 3">
            <a:extLst>
              <a:ext uri="{FF2B5EF4-FFF2-40B4-BE49-F238E27FC236}">
                <a16:creationId xmlns:a16="http://schemas.microsoft.com/office/drawing/2014/main" id="{5D324235-76AB-447B-AA06-33300CA11777}"/>
              </a:ext>
            </a:extLst>
          </p:cNvPr>
          <p:cNvSpPr txBox="1">
            <a:spLocks noGrp="1"/>
          </p:cNvSpPr>
          <p:nvPr/>
        </p:nvSpPr>
        <p:spPr bwMode="auto">
          <a:xfrm>
            <a:off x="3836143" y="9408900"/>
            <a:ext cx="2932954" cy="49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00" tIns="47499" rIns="95000" bIns="4749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51</a:t>
            </a:fld>
            <a:endParaRPr lang="en-US" altLang="ja-JP" dirty="0">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F8452761-00FE-479F-554E-6CF3B17EF8CC}"/>
              </a:ext>
            </a:extLst>
          </p:cNvPr>
          <p:cNvSpPr>
            <a:spLocks noGrp="1" noRot="1" noChangeAspect="1"/>
          </p:cNvSpPr>
          <p:nvPr>
            <p:ph type="sldImg"/>
          </p:nvPr>
        </p:nvSpPr>
        <p:spPr/>
      </p:sp>
    </p:spTree>
    <p:extLst>
      <p:ext uri="{BB962C8B-B14F-4D97-AF65-F5344CB8AC3E}">
        <p14:creationId xmlns:p14="http://schemas.microsoft.com/office/powerpoint/2010/main" val="35428060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4" name="スライド番号プレースホルダ 3"/>
          <p:cNvSpPr txBox="1">
            <a:spLocks noGrp="1"/>
          </p:cNvSpPr>
          <p:nvPr/>
        </p:nvSpPr>
        <p:spPr bwMode="auto">
          <a:xfrm>
            <a:off x="3835926" y="9408378"/>
            <a:ext cx="2933558" cy="49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190" tIns="49591" rIns="99190" bIns="49591"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93849489-AD58-419F-8FE6-B390F67F7785}" type="slidenum">
              <a:rPr lang="en-US" altLang="ja-JP">
                <a:solidFill>
                  <a:prstClr val="black"/>
                </a:solidFill>
                <a:ea typeface="HG丸ｺﾞｼｯｸM-PRO" panose="020F0600000000000000" pitchFamily="50" charset="-128"/>
              </a:rPr>
              <a:pPr algn="r" eaLnBrk="1" hangingPunct="1">
                <a:spcBef>
                  <a:spcPct val="0"/>
                </a:spcBef>
              </a:pPr>
              <a:t>52</a:t>
            </a:fld>
            <a:endParaRPr lang="en-US" altLang="ja-JP" dirty="0">
              <a:solidFill>
                <a:prstClr val="black"/>
              </a:solidFill>
              <a:ea typeface="HG丸ｺﾞｼｯｸM-PRO" panose="020F0600000000000000" pitchFamily="50" charset="-128"/>
            </a:endParaRPr>
          </a:p>
        </p:txBody>
      </p:sp>
      <p:sp>
        <p:nvSpPr>
          <p:cNvPr id="9" name="ノート プレースホルダー 8">
            <a:extLst>
              <a:ext uri="{FF2B5EF4-FFF2-40B4-BE49-F238E27FC236}">
                <a16:creationId xmlns:a16="http://schemas.microsoft.com/office/drawing/2014/main" id="{E08B7C96-913B-49DE-9C51-F9422E257BA9}"/>
              </a:ext>
            </a:extLst>
          </p:cNvPr>
          <p:cNvSpPr>
            <a:spLocks noGrp="1"/>
          </p:cNvSpPr>
          <p:nvPr>
            <p:ph type="body" idx="1"/>
          </p:nvPr>
        </p:nvSpPr>
        <p:spPr/>
        <p:txBody>
          <a:bodyPr/>
          <a:lstStyle/>
          <a:p>
            <a:r>
              <a:rPr lang="ja-JP" altLang="en-US" b="1" dirty="0"/>
              <a:t>国際的な取引への対応</a:t>
            </a:r>
            <a:endParaRPr lang="en-US" altLang="ja-JP" b="1" dirty="0"/>
          </a:p>
          <a:p>
            <a:r>
              <a:rPr lang="ja-JP" altLang="en-US" b="1" dirty="0"/>
              <a:t>～租税条約等に基づく情報交換～</a:t>
            </a:r>
            <a:endParaRPr lang="en-US" altLang="ja-JP" b="1" dirty="0"/>
          </a:p>
          <a:p>
            <a:endParaRPr lang="en-US" altLang="ja-JP" dirty="0"/>
          </a:p>
          <a:p>
            <a:r>
              <a:rPr lang="ja-JP" altLang="en-US" dirty="0"/>
              <a:t>　この図は、我が国の租税条約等のネットワークを示したものです。</a:t>
            </a:r>
            <a:endParaRPr lang="en-US" altLang="ja-JP" dirty="0"/>
          </a:p>
          <a:p>
            <a:r>
              <a:rPr lang="ja-JP" altLang="en-US" dirty="0"/>
              <a:t>　租税条約等に基づき、納税者の取引などの税に関する情報を税務当局間で交換が可能となっています。</a:t>
            </a:r>
            <a:endParaRPr lang="en-US" altLang="ja-JP" dirty="0"/>
          </a:p>
          <a:p>
            <a:r>
              <a:rPr lang="ja-JP" altLang="en-US" dirty="0"/>
              <a:t>　二国間での新たな租税条約等の締結が進められているほか、多国間の条約である「税務行政執行共助条約（税務当局間の執行協力を規定した多国間の枠組み）」が、　我が国についても、平成</a:t>
            </a:r>
            <a:r>
              <a:rPr lang="en-US" altLang="ja-JP" dirty="0"/>
              <a:t>25</a:t>
            </a:r>
            <a:r>
              <a:rPr lang="ja-JP" altLang="en-US" dirty="0"/>
              <a:t>年</a:t>
            </a:r>
            <a:r>
              <a:rPr lang="en-US" altLang="ja-JP" dirty="0"/>
              <a:t>10</a:t>
            </a:r>
            <a:r>
              <a:rPr lang="ja-JP" altLang="en-US" dirty="0"/>
              <a:t>月に発効しています。</a:t>
            </a:r>
            <a:endParaRPr lang="en-US" altLang="ja-JP" dirty="0"/>
          </a:p>
          <a:p>
            <a:r>
              <a:rPr lang="ja-JP" altLang="en-US" dirty="0"/>
              <a:t>　令和６年７月１日現在、我が国の発効済み租税条約等の数は</a:t>
            </a:r>
            <a:r>
              <a:rPr lang="en-US" altLang="ja-JP" dirty="0"/>
              <a:t>86</a:t>
            </a:r>
            <a:r>
              <a:rPr lang="ja-JP" altLang="en-US" dirty="0"/>
              <a:t>となり、我が国が締結している租税条約等の適用対象国・地域は、</a:t>
            </a:r>
            <a:r>
              <a:rPr lang="en-US" altLang="ja-JP" dirty="0"/>
              <a:t>155</a:t>
            </a:r>
            <a:r>
              <a:rPr lang="ja-JP" altLang="en-US" dirty="0"/>
              <a:t>か国・地域となっています。</a:t>
            </a:r>
            <a:endParaRPr lang="en-US" altLang="ja-JP" dirty="0"/>
          </a:p>
          <a:p>
            <a:r>
              <a:rPr lang="ja-JP" altLang="en-US" dirty="0"/>
              <a:t>　このように租税条約等のネットワークが拡大されますと、情報交換についても一層の拡充が見込まれます。</a:t>
            </a:r>
          </a:p>
          <a:p>
            <a:endParaRPr lang="ja-JP" altLang="en-US" dirty="0"/>
          </a:p>
        </p:txBody>
      </p:sp>
      <p:sp>
        <p:nvSpPr>
          <p:cNvPr id="3" name="スライド イメージ プレースホルダー 2">
            <a:extLst>
              <a:ext uri="{FF2B5EF4-FFF2-40B4-BE49-F238E27FC236}">
                <a16:creationId xmlns:a16="http://schemas.microsoft.com/office/drawing/2014/main" id="{02E8F4F6-F846-F11E-AD79-D8F4AB8B647A}"/>
              </a:ext>
            </a:extLst>
          </p:cNvPr>
          <p:cNvSpPr>
            <a:spLocks noGrp="1" noRot="1" noChangeAspect="1"/>
          </p:cNvSpPr>
          <p:nvPr>
            <p:ph type="sldImg"/>
          </p:nvPr>
        </p:nvSpPr>
        <p:spPr/>
      </p:sp>
    </p:spTree>
    <p:extLst>
      <p:ext uri="{BB962C8B-B14F-4D97-AF65-F5344CB8AC3E}">
        <p14:creationId xmlns:p14="http://schemas.microsoft.com/office/powerpoint/2010/main" val="51432983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スライド番号プレースホルダ 3"/>
          <p:cNvSpPr txBox="1">
            <a:spLocks noGrp="1"/>
          </p:cNvSpPr>
          <p:nvPr/>
        </p:nvSpPr>
        <p:spPr bwMode="auto">
          <a:xfrm>
            <a:off x="3836157" y="9408900"/>
            <a:ext cx="2932954" cy="49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71" tIns="47488" rIns="94971" bIns="47488"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ECFEA886-E946-424A-A41D-5E41DAC293D0}" type="slidenum">
              <a:rPr lang="en-US" altLang="ja-JP">
                <a:ea typeface="HG丸ｺﾞｼｯｸM-PRO" panose="020F0600000000000000" pitchFamily="50" charset="-128"/>
              </a:rPr>
              <a:pPr algn="r" eaLnBrk="1" hangingPunct="1">
                <a:spcBef>
                  <a:spcPct val="0"/>
                </a:spcBef>
              </a:pPr>
              <a:t>53</a:t>
            </a:fld>
            <a:endParaRPr lang="en-US" altLang="ja-JP" dirty="0">
              <a:ea typeface="HG丸ｺﾞｼｯｸM-PRO" panose="020F0600000000000000" pitchFamily="50" charset="-128"/>
            </a:endParaRPr>
          </a:p>
        </p:txBody>
      </p:sp>
      <p:sp>
        <p:nvSpPr>
          <p:cNvPr id="8" name="ノート プレースホルダー 7">
            <a:extLst>
              <a:ext uri="{FF2B5EF4-FFF2-40B4-BE49-F238E27FC236}">
                <a16:creationId xmlns:a16="http://schemas.microsoft.com/office/drawing/2014/main" id="{2381F475-CA2B-4F73-8416-A225A289D08A}"/>
              </a:ext>
            </a:extLst>
          </p:cNvPr>
          <p:cNvSpPr>
            <a:spLocks noGrp="1"/>
          </p:cNvSpPr>
          <p:nvPr>
            <p:ph type="body" idx="1"/>
          </p:nvPr>
        </p:nvSpPr>
        <p:spPr/>
        <p:txBody>
          <a:bodyPr/>
          <a:lstStyle/>
          <a:p>
            <a:r>
              <a:rPr lang="ja-JP" altLang="en-US" b="1" dirty="0"/>
              <a:t>国際的な取引への対応</a:t>
            </a:r>
            <a:endParaRPr lang="en-US" altLang="ja-JP" b="1" dirty="0"/>
          </a:p>
          <a:p>
            <a:r>
              <a:rPr lang="ja-JP" altLang="en-US" b="1" dirty="0"/>
              <a:t>～開発途上国に対する技術協力～</a:t>
            </a:r>
            <a:endParaRPr lang="en-US" altLang="ja-JP" b="1" dirty="0"/>
          </a:p>
          <a:p>
            <a:endParaRPr lang="en-US" altLang="ja-JP" dirty="0"/>
          </a:p>
          <a:p>
            <a:r>
              <a:rPr lang="ja-JP" altLang="en-US" dirty="0"/>
              <a:t>　国税庁は、開発途上国に対する技術協力に積極的に取り組んでおり、国内外において、開発途上国の税務職員を対象とした日本の税制、税務行政等に関する研修を行い、各国の税務行政の改善及び日本との協力関係の強化に努めています。</a:t>
            </a:r>
          </a:p>
          <a:p>
            <a:r>
              <a:rPr lang="ja-JP" altLang="en-US" dirty="0"/>
              <a:t>　例えば、国内においては、政府開発援助、</a:t>
            </a:r>
            <a:r>
              <a:rPr lang="en-US" altLang="ja-JP" dirty="0"/>
              <a:t>ODA</a:t>
            </a:r>
            <a:r>
              <a:rPr lang="ja-JP" altLang="en-US" dirty="0"/>
              <a:t>の枠組みの下、独立行政法人国際協力機構、ＪＩＣＡと協力し、税務職員を日本に招いて、研修を実施しているほか、日本の大学院に留学している税務職員等を対象とした研修である国税庁実務研修を実施しています。</a:t>
            </a:r>
            <a:endParaRPr lang="en-US" altLang="ja-JP" dirty="0"/>
          </a:p>
          <a:p>
            <a:r>
              <a:rPr lang="ja-JP" altLang="en-US" dirty="0"/>
              <a:t>　また、国税庁は、</a:t>
            </a:r>
            <a:r>
              <a:rPr lang="en-US" altLang="ja-JP" dirty="0"/>
              <a:t>OECD</a:t>
            </a:r>
            <a:r>
              <a:rPr lang="ja-JP" altLang="en-US" dirty="0"/>
              <a:t>と連携しながら、アジア・太平洋地域の国々を主な対象とする</a:t>
            </a:r>
            <a:r>
              <a:rPr lang="en-US" altLang="ja-JP" dirty="0"/>
              <a:t>OECD</a:t>
            </a:r>
            <a:r>
              <a:rPr lang="ja-JP" altLang="en-US" dirty="0"/>
              <a:t>アジア太平洋租税・金融犯罪調査アカデミーを令和元年５月に開講し、各国の租税犯罪調査官等の調査技術の向上、国際的な協力関係の構築に貢献しています。</a:t>
            </a:r>
            <a:endParaRPr lang="en-US" altLang="ja-JP" dirty="0"/>
          </a:p>
          <a:p>
            <a:r>
              <a:rPr lang="ja-JP" altLang="en-US" dirty="0"/>
              <a:t>　国外においては、国税庁職員をＪＩＣＡの専門家として派遣するなどして、各国の要請に応じた内容のセミナーを現地で実施しています。</a:t>
            </a:r>
          </a:p>
          <a:p>
            <a:endParaRPr lang="ja-JP" altLang="en-US" dirty="0"/>
          </a:p>
          <a:p>
            <a:endParaRPr lang="ja-JP" altLang="en-US" dirty="0"/>
          </a:p>
        </p:txBody>
      </p:sp>
      <p:sp>
        <p:nvSpPr>
          <p:cNvPr id="3" name="スライド イメージ プレースホルダー 2">
            <a:extLst>
              <a:ext uri="{FF2B5EF4-FFF2-40B4-BE49-F238E27FC236}">
                <a16:creationId xmlns:a16="http://schemas.microsoft.com/office/drawing/2014/main" id="{A9A652D9-7B9F-F43A-2DF6-AB2444882FD1}"/>
              </a:ext>
            </a:extLst>
          </p:cNvPr>
          <p:cNvSpPr>
            <a:spLocks noGrp="1" noRot="1" noChangeAspect="1"/>
          </p:cNvSpPr>
          <p:nvPr>
            <p:ph type="sldImg"/>
          </p:nvPr>
        </p:nvSpPr>
        <p:spPr/>
      </p:sp>
    </p:spTree>
    <p:extLst>
      <p:ext uri="{BB962C8B-B14F-4D97-AF65-F5344CB8AC3E}">
        <p14:creationId xmlns:p14="http://schemas.microsoft.com/office/powerpoint/2010/main" val="22570759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ノート プレースホルダー 4">
            <a:extLst>
              <a:ext uri="{FF2B5EF4-FFF2-40B4-BE49-F238E27FC236}">
                <a16:creationId xmlns:a16="http://schemas.microsoft.com/office/drawing/2014/main" id="{14142BEA-72C3-46C5-B8ED-21A8FDD7707D}"/>
              </a:ext>
            </a:extLst>
          </p:cNvPr>
          <p:cNvSpPr>
            <a:spLocks noGrp="1"/>
          </p:cNvSpPr>
          <p:nvPr>
            <p:ph type="body" idx="1"/>
          </p:nvPr>
        </p:nvSpPr>
        <p:spPr/>
        <p:txBody>
          <a:bodyPr/>
          <a:lstStyle/>
          <a:p>
            <a:r>
              <a:rPr lang="ja-JP" altLang="en-US" dirty="0"/>
              <a:t>納税者サービスの充実について、ご覧のような項目をご説明いたします。</a:t>
            </a:r>
          </a:p>
          <a:p>
            <a:endParaRPr lang="ja-JP" altLang="en-US" dirty="0"/>
          </a:p>
        </p:txBody>
      </p:sp>
      <p:sp>
        <p:nvSpPr>
          <p:cNvPr id="6" name="スライド番号プレースホルダ 3">
            <a:extLst>
              <a:ext uri="{FF2B5EF4-FFF2-40B4-BE49-F238E27FC236}">
                <a16:creationId xmlns:a16="http://schemas.microsoft.com/office/drawing/2014/main" id="{9883709B-533E-4397-B987-AFB3569171A4}"/>
              </a:ext>
            </a:extLst>
          </p:cNvPr>
          <p:cNvSpPr txBox="1">
            <a:spLocks noGrp="1"/>
          </p:cNvSpPr>
          <p:nvPr/>
        </p:nvSpPr>
        <p:spPr bwMode="auto">
          <a:xfrm>
            <a:off x="3836143" y="9408900"/>
            <a:ext cx="2932954" cy="49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00" tIns="47499" rIns="95000" bIns="4749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54</a:t>
            </a:fld>
            <a:endParaRPr lang="en-US" altLang="ja-JP" dirty="0">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E603E88D-AC63-CF19-D6B3-FD1834A4CECA}"/>
              </a:ext>
            </a:extLst>
          </p:cNvPr>
          <p:cNvSpPr>
            <a:spLocks noGrp="1" noRot="1" noChangeAspect="1"/>
          </p:cNvSpPr>
          <p:nvPr>
            <p:ph type="sldImg"/>
          </p:nvPr>
        </p:nvSpPr>
        <p:spPr/>
      </p:sp>
    </p:spTree>
    <p:extLst>
      <p:ext uri="{BB962C8B-B14F-4D97-AF65-F5344CB8AC3E}">
        <p14:creationId xmlns:p14="http://schemas.microsoft.com/office/powerpoint/2010/main" val="1442256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ノート プレースホルダー 6">
            <a:extLst>
              <a:ext uri="{FF2B5EF4-FFF2-40B4-BE49-F238E27FC236}">
                <a16:creationId xmlns:a16="http://schemas.microsoft.com/office/drawing/2014/main" id="{EBE0AFF6-B437-4C60-A9C4-EDF90044C77D}"/>
              </a:ext>
            </a:extLst>
          </p:cNvPr>
          <p:cNvSpPr>
            <a:spLocks noGrp="1"/>
          </p:cNvSpPr>
          <p:nvPr>
            <p:ph type="body" idx="1"/>
          </p:nvPr>
        </p:nvSpPr>
        <p:spPr/>
        <p:txBody>
          <a:bodyPr/>
          <a:lstStyle/>
          <a:p>
            <a:r>
              <a:rPr lang="ja-JP" altLang="en-US" b="1" dirty="0"/>
              <a:t>納税環境の整備①　</a:t>
            </a:r>
            <a:endParaRPr lang="en-US" altLang="ja-JP" b="1" dirty="0"/>
          </a:p>
          <a:p>
            <a:r>
              <a:rPr lang="ja-JP" altLang="en-US" b="1" dirty="0"/>
              <a:t>～納税者サービスの充実～</a:t>
            </a:r>
            <a:endParaRPr lang="en-US" altLang="ja-JP" b="1" dirty="0"/>
          </a:p>
          <a:p>
            <a:endParaRPr lang="en-US" altLang="ja-JP" dirty="0"/>
          </a:p>
          <a:p>
            <a:r>
              <a:rPr lang="ja-JP" altLang="en-US" dirty="0"/>
              <a:t>　国税庁では、普段は税になじみのない方でも簡単・便利に手続を行うことができるよう、納税者サービスの充実に努めるため、</a:t>
            </a:r>
            <a:r>
              <a:rPr lang="ja-JP" altLang="ja-JP" dirty="0"/>
              <a:t>納税者目線を大切にしつつ、</a:t>
            </a:r>
            <a:r>
              <a:rPr lang="ja-JP" altLang="en-US" dirty="0"/>
              <a:t>次のような取組を行います。</a:t>
            </a:r>
            <a:endParaRPr lang="en-US" altLang="ja-JP" dirty="0"/>
          </a:p>
          <a:p>
            <a:endParaRPr lang="en-US" altLang="ja-JP" dirty="0"/>
          </a:p>
          <a:p>
            <a:r>
              <a:rPr lang="ja-JP" altLang="en-US" b="1" dirty="0"/>
              <a:t>ホームページでの情報提供の充実</a:t>
            </a:r>
            <a:endParaRPr lang="en-US" altLang="ja-JP" b="1" dirty="0"/>
          </a:p>
          <a:p>
            <a:r>
              <a:rPr lang="ja-JP" altLang="en-US" dirty="0"/>
              <a:t>　納税者が自ら正しい申告と納税が行えるよう、申告等のために必要な税務情報及び法令解釈を明確にするための情報を、ホームページなどを通じて提供します。</a:t>
            </a:r>
            <a:endParaRPr lang="en-US" altLang="ja-JP" b="1" dirty="0"/>
          </a:p>
          <a:p>
            <a:r>
              <a:rPr lang="en-US" altLang="ja-JP" b="1" dirty="0"/>
              <a:t>ICT</a:t>
            </a:r>
            <a:r>
              <a:rPr lang="ja-JP" altLang="en-US" b="1" dirty="0"/>
              <a:t>を利用した申告納税手段の充実</a:t>
            </a:r>
            <a:endParaRPr lang="en-US" altLang="ja-JP" b="1" dirty="0"/>
          </a:p>
          <a:p>
            <a:r>
              <a:rPr lang="ja-JP" altLang="en-US" dirty="0"/>
              <a:t>　</a:t>
            </a:r>
            <a:r>
              <a:rPr lang="en-US" altLang="ja-JP" dirty="0"/>
              <a:t>e-Tax</a:t>
            </a:r>
            <a:r>
              <a:rPr lang="ja-JP" altLang="en-US" dirty="0"/>
              <a:t>や国税庁ホームページの「確定申告書等作成コーナー」など、</a:t>
            </a:r>
            <a:r>
              <a:rPr lang="en-US" altLang="ja-JP" dirty="0"/>
              <a:t>ICT</a:t>
            </a:r>
            <a:r>
              <a:rPr lang="ja-JP" altLang="en-US" dirty="0"/>
              <a:t>を活用した納税者にとって利便性の高い申告・納税手段の充実を推進します。</a:t>
            </a:r>
            <a:endParaRPr lang="en-US" altLang="ja-JP" dirty="0"/>
          </a:p>
          <a:p>
            <a:r>
              <a:rPr lang="ja-JP" altLang="en-US" b="1" dirty="0"/>
              <a:t>経済活動におけるサポート</a:t>
            </a:r>
            <a:endParaRPr lang="en-US" altLang="ja-JP" b="1" dirty="0"/>
          </a:p>
          <a:p>
            <a:r>
              <a:rPr lang="ja-JP" altLang="en-US" dirty="0"/>
              <a:t>　納税者が自己の経済活動についての税法上の取扱いを事前に予測することが可能となるよう、事前照会や移転価格税制に関する事前確認に対応します。</a:t>
            </a:r>
            <a:endParaRPr lang="en-US" altLang="ja-JP" dirty="0"/>
          </a:p>
          <a:p>
            <a:r>
              <a:rPr lang="ja-JP" altLang="en-US" b="1" dirty="0"/>
              <a:t>源泉徴収制度の周知・広報</a:t>
            </a:r>
            <a:endParaRPr lang="en-US" altLang="ja-JP" b="1" dirty="0"/>
          </a:p>
          <a:p>
            <a:r>
              <a:rPr lang="ja-JP" altLang="en-US" dirty="0"/>
              <a:t>　源泉徴収制度についても、源泉徴収義務者に対する更なる周知・広報を通じ、その適正な運営が図られるよう努めます。</a:t>
            </a:r>
            <a:endParaRPr lang="en-US" altLang="ja-JP" dirty="0"/>
          </a:p>
          <a:p>
            <a:r>
              <a:rPr lang="ja-JP" altLang="en-US" b="1" dirty="0"/>
              <a:t>税理士会との連絡・協調</a:t>
            </a:r>
          </a:p>
          <a:p>
            <a:r>
              <a:rPr lang="ja-JP" altLang="en-US" dirty="0"/>
              <a:t>　納税者が適正な申告納税を行う上で、税理士の果たす役割は重要であることから、</a:t>
            </a:r>
            <a:r>
              <a:rPr lang="en-US" altLang="ja-JP" dirty="0"/>
              <a:t>e-Tax</a:t>
            </a:r>
            <a:r>
              <a:rPr lang="ja-JP" altLang="en-US" dirty="0"/>
              <a:t>の普及及び定着、書面添付制度の活用など税理士会との連絡・協調に努めます。</a:t>
            </a:r>
            <a:endParaRPr lang="en-US" altLang="ja-JP" dirty="0"/>
          </a:p>
          <a:p>
            <a:r>
              <a:rPr lang="ja-JP" altLang="en-US" b="1" dirty="0"/>
              <a:t>社会全体で取り組む租税教育</a:t>
            </a:r>
            <a:endParaRPr lang="en-US" altLang="ja-JP" b="1" dirty="0"/>
          </a:p>
          <a:p>
            <a:r>
              <a:rPr lang="ja-JP" altLang="en-US" dirty="0"/>
              <a:t>　租税教育については、社会全体で取り組むべきとの考え方の下、充実に向けた支援に取り組み、関係省庁、教育関係者、税理士会等民間団体と連携します。</a:t>
            </a:r>
          </a:p>
          <a:p>
            <a:endParaRPr lang="ja-JP" altLang="en-US" dirty="0"/>
          </a:p>
        </p:txBody>
      </p:sp>
      <p:sp>
        <p:nvSpPr>
          <p:cNvPr id="8" name="スライド番号プレースホルダ 3">
            <a:extLst>
              <a:ext uri="{FF2B5EF4-FFF2-40B4-BE49-F238E27FC236}">
                <a16:creationId xmlns:a16="http://schemas.microsoft.com/office/drawing/2014/main" id="{C0B09BB6-A84D-472A-8128-C8C2329C2706}"/>
              </a:ext>
            </a:extLst>
          </p:cNvPr>
          <p:cNvSpPr txBox="1">
            <a:spLocks noGrp="1"/>
          </p:cNvSpPr>
          <p:nvPr/>
        </p:nvSpPr>
        <p:spPr bwMode="auto">
          <a:xfrm>
            <a:off x="3835926" y="9408378"/>
            <a:ext cx="2933558" cy="49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181" tIns="47091" rIns="94181" bIns="47091"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55</a:t>
            </a:fld>
            <a:endParaRPr lang="en-US" altLang="ja-JP" dirty="0">
              <a:ea typeface="HG丸ｺﾞｼｯｸM-PRO" panose="020F0600000000000000" pitchFamily="50" charset="-128"/>
            </a:endParaRPr>
          </a:p>
        </p:txBody>
      </p:sp>
      <p:sp>
        <p:nvSpPr>
          <p:cNvPr id="5" name="スライド イメージ プレースホルダー 4">
            <a:extLst>
              <a:ext uri="{FF2B5EF4-FFF2-40B4-BE49-F238E27FC236}">
                <a16:creationId xmlns:a16="http://schemas.microsoft.com/office/drawing/2014/main" id="{DEF2C2F6-A282-ECBC-991A-248B3003ADC9}"/>
              </a:ext>
            </a:extLst>
          </p:cNvPr>
          <p:cNvSpPr>
            <a:spLocks noGrp="1" noRot="1" noChangeAspect="1"/>
          </p:cNvSpPr>
          <p:nvPr>
            <p:ph type="sldImg"/>
          </p:nvPr>
        </p:nvSpPr>
        <p:spPr/>
      </p:sp>
    </p:spTree>
    <p:extLst>
      <p:ext uri="{BB962C8B-B14F-4D97-AF65-F5344CB8AC3E}">
        <p14:creationId xmlns:p14="http://schemas.microsoft.com/office/powerpoint/2010/main" val="33542831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b="1" dirty="0"/>
              <a:t>納税環境の整備①</a:t>
            </a:r>
            <a:endParaRPr lang="en-US" altLang="ja-JP" b="1" dirty="0"/>
          </a:p>
          <a:p>
            <a:r>
              <a:rPr lang="ja-JP" altLang="en-US" b="1" dirty="0"/>
              <a:t>～デジタル社会の実現に向けた取組～（政府の方針）</a:t>
            </a:r>
            <a:endParaRPr lang="en-US" altLang="ja-JP" b="1" dirty="0"/>
          </a:p>
          <a:p>
            <a:endParaRPr lang="en-US" altLang="ja-JP" dirty="0"/>
          </a:p>
          <a:p>
            <a:r>
              <a:rPr kumimoji="1" lang="ja-JP" altLang="en-US" dirty="0"/>
              <a:t>　</a:t>
            </a:r>
            <a:r>
              <a:rPr kumimoji="1" lang="ja-JP" altLang="en-US" b="0" u="none" dirty="0"/>
              <a:t>デジタルの活用によって、我々を取り巻く環境もめまぐるしく変化しています。</a:t>
            </a:r>
            <a:endParaRPr kumimoji="1" lang="en-US" altLang="ja-JP" b="0" u="none" dirty="0"/>
          </a:p>
          <a:p>
            <a:r>
              <a:rPr kumimoji="1" lang="ja-JP" altLang="en-US" b="0" u="none" dirty="0"/>
              <a:t>　政府全体でみると、</a:t>
            </a:r>
            <a:r>
              <a:rPr kumimoji="1" lang="en-US" altLang="ja-JP" b="0" u="none" dirty="0"/>
              <a:t>2021</a:t>
            </a:r>
            <a:r>
              <a:rPr kumimoji="1" lang="ja-JP" altLang="en-US" b="0" u="none" dirty="0"/>
              <a:t>年</a:t>
            </a:r>
            <a:r>
              <a:rPr kumimoji="1" lang="en-US" altLang="ja-JP" b="0" u="none" dirty="0"/>
              <a:t>9</a:t>
            </a:r>
            <a:r>
              <a:rPr kumimoji="1" lang="ja-JP" altLang="en-US" b="0" u="none" dirty="0"/>
              <a:t>月に日本のデジタル社会実現の司令塔としてデジタル庁が発足し、これからの日本が目指す社会の姿である「デジタルの活用により、一人ひとりのニーズに合ったサービスを選ぶことができ、多様な幸せが実現できる社会」の実現に向けて、国や地方公共団体、民間事業者などの関係者と連携して社会全体のデジタル化を推進する取組を進めているところです。</a:t>
            </a:r>
            <a:endParaRPr kumimoji="1" lang="en-US" altLang="ja-JP" b="0" u="none" dirty="0"/>
          </a:p>
          <a:p>
            <a:pPr defTabSz="870697">
              <a:defRPr/>
            </a:pPr>
            <a:r>
              <a:rPr lang="ja-JP" altLang="en-US" b="0" u="none" dirty="0">
                <a:solidFill>
                  <a:schemeClr val="tx1"/>
                </a:solidFill>
              </a:rPr>
              <a:t>　目指すべきデジタル社会の実現に向けて、</a:t>
            </a:r>
            <a:r>
              <a:rPr lang="ja-JP" altLang="en-US" b="0" u="none" dirty="0"/>
              <a:t>政府が迅速かつ重点的に実施すべき施策を明記し、各府省庁が取り組むべき個別の施策を掲げた「デジタル社会の実現に向けた重点計画」が、令和６年６月</a:t>
            </a:r>
            <a:r>
              <a:rPr lang="en-US" altLang="ja-JP" b="0" u="none" dirty="0"/>
              <a:t>21</a:t>
            </a:r>
            <a:r>
              <a:rPr lang="ja-JP" altLang="en-US" b="0" u="none" dirty="0"/>
              <a:t>日閣議決定され、</a:t>
            </a:r>
            <a:r>
              <a:rPr lang="ja-JP" altLang="en-US" b="0" u="none" dirty="0">
                <a:latin typeface="メイリオ" panose="020B0604030504040204" pitchFamily="50" charset="-128"/>
                <a:ea typeface="メイリオ" panose="020B0604030504040204" pitchFamily="50" charset="-128"/>
              </a:rPr>
              <a:t>「確定申告の利便性向上に向けた取組の充実」、「国税関係手続のデジタル化の推進」などの国税庁の関連施策についても掲載しています。</a:t>
            </a:r>
            <a:endParaRPr lang="ja-JP" altLang="en-US" b="0" u="none" dirty="0"/>
          </a:p>
          <a:p>
            <a:pPr defTabSz="870697">
              <a:defRPr/>
            </a:pPr>
            <a:r>
              <a:rPr kumimoji="1" lang="ja-JP" altLang="en-US" b="0" u="none" dirty="0"/>
              <a:t>　誰一人取り残されることなく、多様な幸せが</a:t>
            </a:r>
            <a:r>
              <a:rPr kumimoji="1" lang="ja-JP" altLang="en-US" b="0" i="0" u="none" dirty="0"/>
              <a:t>享受</a:t>
            </a:r>
            <a:r>
              <a:rPr kumimoji="1" lang="ja-JP" altLang="en-US" b="0" u="none" dirty="0"/>
              <a:t>できる社会を実現するためには、個々人の多種多様</a:t>
            </a:r>
            <a:r>
              <a:rPr lang="ja-JP" altLang="en-US" b="0" u="none" dirty="0">
                <a:latin typeface="メイリオ" panose="020B0604030504040204" pitchFamily="50" charset="-128"/>
                <a:ea typeface="メイリオ" panose="020B0604030504040204" pitchFamily="50" charset="-128"/>
              </a:rPr>
              <a:t>な環境やニーズ等を踏まえて、利用者目線できめ細かく対応していくことにより、誰もが、いつでも、どこでも、デジタル化の恩恵を享受できるようにするといった理念やデジタル３原則といった各種原則、</a:t>
            </a:r>
            <a:r>
              <a:rPr lang="en-US" altLang="ja-JP" b="0" u="none" dirty="0">
                <a:latin typeface="メイリオ" panose="020B0604030504040204" pitchFamily="50" charset="-128"/>
                <a:ea typeface="メイリオ" panose="020B0604030504040204" pitchFamily="50" charset="-128"/>
              </a:rPr>
              <a:t>BPR</a:t>
            </a:r>
            <a:r>
              <a:rPr lang="ja-JP" altLang="en-US" b="0" u="none" dirty="0">
                <a:latin typeface="メイリオ" panose="020B0604030504040204" pitchFamily="50" charset="-128"/>
                <a:ea typeface="メイリオ" panose="020B0604030504040204" pitchFamily="50" charset="-128"/>
              </a:rPr>
              <a:t>などをあらゆる施策や取組において徹底していく必要があります。</a:t>
            </a:r>
            <a:endParaRPr lang="en-US" altLang="ja-JP" b="0" u="none" dirty="0">
              <a:latin typeface="メイリオ" panose="020B0604030504040204" pitchFamily="50" charset="-128"/>
              <a:ea typeface="メイリオ" panose="020B0604030504040204" pitchFamily="50" charset="-128"/>
            </a:endParaRPr>
          </a:p>
          <a:p>
            <a:r>
              <a:rPr lang="ja-JP" altLang="en-US" dirty="0"/>
              <a:t>　</a:t>
            </a:r>
          </a:p>
          <a:p>
            <a:endParaRPr lang="en-US" altLang="ja-JP" dirty="0"/>
          </a:p>
        </p:txBody>
      </p:sp>
      <p:sp>
        <p:nvSpPr>
          <p:cNvPr id="7" name="スライド イメージ プレースホルダー 6">
            <a:extLst>
              <a:ext uri="{FF2B5EF4-FFF2-40B4-BE49-F238E27FC236}">
                <a16:creationId xmlns:a16="http://schemas.microsoft.com/office/drawing/2014/main" id="{821579B8-FD0F-52FD-E955-198C678FE6BC}"/>
              </a:ext>
            </a:extLst>
          </p:cNvPr>
          <p:cNvSpPr>
            <a:spLocks noGrp="1" noRot="1" noChangeAspect="1"/>
          </p:cNvSpPr>
          <p:nvPr>
            <p:ph type="sldImg"/>
          </p:nvPr>
        </p:nvSpPr>
        <p:spPr/>
      </p:sp>
      <p:sp>
        <p:nvSpPr>
          <p:cNvPr id="5" name="スライド番号プレースホルダ 3">
            <a:extLst>
              <a:ext uri="{FF2B5EF4-FFF2-40B4-BE49-F238E27FC236}">
                <a16:creationId xmlns:a16="http://schemas.microsoft.com/office/drawing/2014/main" id="{067B693A-95C5-43A9-8C0D-2FB53B45A20B}"/>
              </a:ext>
            </a:extLst>
          </p:cNvPr>
          <p:cNvSpPr txBox="1">
            <a:spLocks noGrp="1"/>
          </p:cNvSpPr>
          <p:nvPr/>
        </p:nvSpPr>
        <p:spPr bwMode="auto">
          <a:xfrm>
            <a:off x="3836143" y="9408900"/>
            <a:ext cx="2932954" cy="49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00" tIns="47499" rIns="95000" bIns="4749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BADC1317-7427-4A78-B487-931EE21CBDA2}" type="slidenum">
              <a:rPr lang="en-US" altLang="ja-JP">
                <a:ea typeface="HG丸ｺﾞｼｯｸM-PRO" panose="020F0600000000000000" pitchFamily="50" charset="-128"/>
              </a:rPr>
              <a:pPr algn="r" eaLnBrk="1" hangingPunct="1">
                <a:spcBef>
                  <a:spcPct val="0"/>
                </a:spcBef>
              </a:pPr>
              <a:t>56</a:t>
            </a:fld>
            <a:endParaRPr lang="en-US" altLang="ja-JP" dirty="0">
              <a:ea typeface="HG丸ｺﾞｼｯｸM-PRO" panose="020F0600000000000000" pitchFamily="50" charset="-128"/>
            </a:endParaRPr>
          </a:p>
        </p:txBody>
      </p:sp>
    </p:spTree>
    <p:extLst>
      <p:ext uri="{BB962C8B-B14F-4D97-AF65-F5344CB8AC3E}">
        <p14:creationId xmlns:p14="http://schemas.microsoft.com/office/powerpoint/2010/main" val="22960792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ノート プレースホルダー 6">
            <a:extLst>
              <a:ext uri="{FF2B5EF4-FFF2-40B4-BE49-F238E27FC236}">
                <a16:creationId xmlns:a16="http://schemas.microsoft.com/office/drawing/2014/main" id="{DEC933BB-7112-455E-A6A8-A4C2CC3B1D00}"/>
              </a:ext>
            </a:extLst>
          </p:cNvPr>
          <p:cNvSpPr>
            <a:spLocks noGrp="1"/>
          </p:cNvSpPr>
          <p:nvPr>
            <p:ph type="body" idx="1"/>
          </p:nvPr>
        </p:nvSpPr>
        <p:spPr/>
        <p:txBody>
          <a:bodyPr/>
          <a:lstStyle/>
          <a:p>
            <a:r>
              <a:rPr lang="ja-JP" altLang="en-US" b="1" dirty="0"/>
              <a:t>納税環境の整備①</a:t>
            </a:r>
            <a:endParaRPr lang="en-US" altLang="ja-JP" b="1" dirty="0"/>
          </a:p>
          <a:p>
            <a:r>
              <a:rPr lang="ja-JP" altLang="en-US" b="1" dirty="0"/>
              <a:t>～国税庁ホームページの充実～</a:t>
            </a:r>
            <a:endParaRPr lang="en-US" altLang="ja-JP" b="1" dirty="0"/>
          </a:p>
          <a:p>
            <a:r>
              <a:rPr lang="ja-JP" altLang="en-US" dirty="0"/>
              <a:t>　</a:t>
            </a:r>
            <a:endParaRPr lang="en-US" altLang="ja-JP" dirty="0"/>
          </a:p>
          <a:p>
            <a:r>
              <a:rPr lang="ja-JP" altLang="en-US" dirty="0"/>
              <a:t>　国税庁ホームページでは、申告・納税の手続などに関する情報を提供しており、誰もが容易に利用できるよう、検索機能や利用者の目的に沿った案内機能の向上を図るとともに、文字拡大や音声読み上げ機能など、視覚に障害のある方や高齢者の方の利便性に配意しています。</a:t>
            </a:r>
            <a:endParaRPr lang="en-US" altLang="ja-JP" dirty="0"/>
          </a:p>
          <a:p>
            <a:r>
              <a:rPr lang="ja-JP" altLang="en-US" dirty="0"/>
              <a:t>　また、スマートフォンやタブレットなどの様々な閲覧環境に対応した表示に努めています。　</a:t>
            </a:r>
            <a:endParaRPr lang="en-US" altLang="ja-JP" dirty="0"/>
          </a:p>
          <a:p>
            <a:endParaRPr lang="en-US" altLang="ja-JP" dirty="0"/>
          </a:p>
          <a:p>
            <a:r>
              <a:rPr lang="ja-JP" altLang="en-US" dirty="0"/>
              <a:t>　国税庁ホームページでは、税に関する情報の提供のため、国税庁の業務内容、統計情報、報道発表資料、法令解釈通達、質疑応答事例などが閲覧できるほか、税に関する情報や国税庁の様々な取組に関する情報を動画と図解で解説するインターネット番組「</a:t>
            </a:r>
            <a:r>
              <a:rPr lang="en-US" altLang="ja-JP" dirty="0"/>
              <a:t>Web</a:t>
            </a:r>
            <a:r>
              <a:rPr lang="ja-JP" altLang="en-US" dirty="0"/>
              <a:t>－</a:t>
            </a:r>
            <a:r>
              <a:rPr lang="en-US" altLang="ja-JP" dirty="0"/>
              <a:t>TAX</a:t>
            </a:r>
            <a:r>
              <a:rPr lang="ja-JP" altLang="en-US" dirty="0"/>
              <a:t>－</a:t>
            </a:r>
            <a:r>
              <a:rPr lang="en-US" altLang="ja-JP" dirty="0"/>
              <a:t>TV</a:t>
            </a:r>
            <a:r>
              <a:rPr lang="ja-JP" altLang="en-US" dirty="0"/>
              <a:t>」、相続税などの課税における土地の評価額の基準となる路線価や評価倍率など、税務手続に役立つ情報を提供しています。</a:t>
            </a:r>
            <a:endParaRPr lang="en-US" altLang="ja-JP" dirty="0"/>
          </a:p>
          <a:p>
            <a:endParaRPr lang="en-US" altLang="ja-JP" dirty="0"/>
          </a:p>
          <a:p>
            <a:r>
              <a:rPr lang="ja-JP" altLang="en-US" dirty="0"/>
              <a:t>　また、「暮らしの税情報」や「所得税の確定申告の手引き」といったパンフレットや手引き、そのほか申告書や各種届出書の様式などを閲覧・印刷することができます。</a:t>
            </a:r>
          </a:p>
          <a:p>
            <a:endParaRPr lang="en-US" altLang="ja-JP" dirty="0"/>
          </a:p>
          <a:p>
            <a:r>
              <a:rPr lang="ja-JP" altLang="en-US" dirty="0"/>
              <a:t>　その他、国税庁ホームページは、インターネットを通じて税務手続が行える「</a:t>
            </a:r>
            <a:r>
              <a:rPr lang="en-US" altLang="ja-JP" dirty="0"/>
              <a:t>e-Tax</a:t>
            </a:r>
            <a:r>
              <a:rPr lang="ja-JP" altLang="en-US" dirty="0"/>
              <a:t>」、確定申告書等の作成や</a:t>
            </a:r>
            <a:r>
              <a:rPr lang="en-US" altLang="ja-JP" dirty="0"/>
              <a:t>e-Tax</a:t>
            </a:r>
            <a:r>
              <a:rPr lang="ja-JP" altLang="en-US" dirty="0"/>
              <a:t>による提出をサポートする「確定申告書等作成コーナー」のほか、身近な税についての質問を解決するための「チャットボット・タックスアンサー」など、申告や納税などの税務の窓口としての役割、納税者の皆様からのご意見やご要望を寄せていただく「ご意見・ご要望」を設けて、広聴窓口としての役割を果たしています。</a:t>
            </a:r>
          </a:p>
        </p:txBody>
      </p:sp>
      <p:sp>
        <p:nvSpPr>
          <p:cNvPr id="8" name="スライド番号プレースホルダ 3">
            <a:extLst>
              <a:ext uri="{FF2B5EF4-FFF2-40B4-BE49-F238E27FC236}">
                <a16:creationId xmlns:a16="http://schemas.microsoft.com/office/drawing/2014/main" id="{94161F98-49D1-42A1-A26A-6D687183895A}"/>
              </a:ext>
            </a:extLst>
          </p:cNvPr>
          <p:cNvSpPr txBox="1">
            <a:spLocks noGrp="1"/>
          </p:cNvSpPr>
          <p:nvPr/>
        </p:nvSpPr>
        <p:spPr bwMode="auto">
          <a:xfrm>
            <a:off x="3837735" y="9438858"/>
            <a:ext cx="2932954" cy="49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00" tIns="47499" rIns="95000" bIns="4749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57</a:t>
            </a:fld>
            <a:endParaRPr lang="en-US" altLang="ja-JP" dirty="0">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AE6A7BCF-4A9A-C194-BF84-ADD65930E512}"/>
              </a:ext>
            </a:extLst>
          </p:cNvPr>
          <p:cNvSpPr>
            <a:spLocks noGrp="1" noRot="1" noChangeAspect="1"/>
          </p:cNvSpPr>
          <p:nvPr>
            <p:ph type="sldImg"/>
          </p:nvPr>
        </p:nvSpPr>
        <p:spPr/>
      </p:sp>
    </p:spTree>
    <p:extLst>
      <p:ext uri="{BB962C8B-B14F-4D97-AF65-F5344CB8AC3E}">
        <p14:creationId xmlns:p14="http://schemas.microsoft.com/office/powerpoint/2010/main" val="139805834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ノート プレースホルダー 15">
            <a:extLst>
              <a:ext uri="{FF2B5EF4-FFF2-40B4-BE49-F238E27FC236}">
                <a16:creationId xmlns:a16="http://schemas.microsoft.com/office/drawing/2014/main" id="{E8865337-5EEB-4526-9453-B7937B1975A0}"/>
              </a:ext>
            </a:extLst>
          </p:cNvPr>
          <p:cNvSpPr>
            <a:spLocks noGrp="1"/>
          </p:cNvSpPr>
          <p:nvPr>
            <p:ph type="body" idx="1"/>
          </p:nvPr>
        </p:nvSpPr>
        <p:spPr/>
        <p:txBody>
          <a:bodyPr/>
          <a:lstStyle/>
          <a:p>
            <a:r>
              <a:rPr lang="ja-JP" altLang="en-US" b="1" dirty="0"/>
              <a:t>納税環境の整備①</a:t>
            </a:r>
            <a:endParaRPr lang="en-US" altLang="ja-JP" b="1" dirty="0"/>
          </a:p>
          <a:p>
            <a:r>
              <a:rPr lang="ja-JP" altLang="en-US" b="1" dirty="0"/>
              <a:t>～チャットボット・タックスアンサー～</a:t>
            </a:r>
            <a:endParaRPr lang="en-US" altLang="ja-JP" b="1" dirty="0"/>
          </a:p>
          <a:p>
            <a:endParaRPr lang="en-US" altLang="ja-JP" dirty="0"/>
          </a:p>
          <a:p>
            <a:r>
              <a:rPr lang="ja-JP" altLang="en-US" dirty="0"/>
              <a:t>　</a:t>
            </a:r>
            <a:r>
              <a:rPr lang="ja-JP" altLang="ja-JP" dirty="0"/>
              <a:t>国税庁においては、チャットボットやタックスアンサーなどのデジタル相談の充実や利便性の向上を図り、利用者自身で税に関する疑問を解決できる環境の整備に努めております。</a:t>
            </a:r>
          </a:p>
          <a:p>
            <a:r>
              <a:rPr lang="ja-JP" altLang="en-US" dirty="0"/>
              <a:t>　</a:t>
            </a:r>
            <a:r>
              <a:rPr lang="ja-JP" altLang="ja-JP" dirty="0"/>
              <a:t>チャットボットは</a:t>
            </a:r>
            <a:r>
              <a:rPr lang="en-US" altLang="ja-JP" dirty="0"/>
              <a:t>AI</a:t>
            </a:r>
            <a:r>
              <a:rPr lang="ja-JP" altLang="ja-JP" dirty="0"/>
              <a:t>が</a:t>
            </a:r>
            <a:r>
              <a:rPr lang="en-US" altLang="ja-JP" dirty="0"/>
              <a:t>24</a:t>
            </a:r>
            <a:r>
              <a:rPr lang="ja-JP" altLang="ja-JP" dirty="0"/>
              <a:t>時間いつでも自動で回答するウェブサービスで、利用方法はスライド左側に記載のとおり、相談内容を選択し、「メニューから選択」</a:t>
            </a:r>
            <a:r>
              <a:rPr lang="ja-JP" altLang="en-US" dirty="0"/>
              <a:t>又</a:t>
            </a:r>
            <a:r>
              <a:rPr lang="ja-JP" altLang="ja-JP" dirty="0"/>
              <a:t>は「文字で入力」のどちらかの方法で質問すると、簡潔な回答と参考情報のリンクが表示され、短時間で必要な情報にアクセスできます。</a:t>
            </a:r>
          </a:p>
          <a:p>
            <a:r>
              <a:rPr lang="ja-JP" altLang="en-US" dirty="0"/>
              <a:t>　</a:t>
            </a:r>
            <a:r>
              <a:rPr lang="ja-JP" altLang="ja-JP" dirty="0"/>
              <a:t>タックスアンサーでは、スライド右側に記載</a:t>
            </a:r>
            <a:r>
              <a:rPr lang="ja-JP" altLang="en-US" dirty="0"/>
              <a:t>の</a:t>
            </a:r>
            <a:r>
              <a:rPr lang="ja-JP" altLang="ja-JP" dirty="0"/>
              <a:t>とおり、４つの質問に答えることで必要な情報を検索</a:t>
            </a:r>
            <a:r>
              <a:rPr lang="ja-JP" altLang="en-US" dirty="0"/>
              <a:t>できる</a:t>
            </a:r>
            <a:r>
              <a:rPr lang="ja-JP" altLang="ja-JP" dirty="0"/>
              <a:t>「自分に合った</a:t>
            </a:r>
            <a:r>
              <a:rPr lang="ja-JP" altLang="en-US" dirty="0"/>
              <a:t>状況</a:t>
            </a:r>
            <a:r>
              <a:rPr lang="ja-JP" altLang="ja-JP" dirty="0"/>
              <a:t>から探す」機能のほか、ライフイベント等に応じ</a:t>
            </a:r>
            <a:r>
              <a:rPr lang="ja-JP" altLang="en-US" dirty="0"/>
              <a:t>て</a:t>
            </a:r>
            <a:r>
              <a:rPr lang="ja-JP" altLang="ja-JP" dirty="0"/>
              <a:t>検索</a:t>
            </a:r>
            <a:r>
              <a:rPr lang="ja-JP" altLang="en-US" dirty="0"/>
              <a:t>できるようにするなど</a:t>
            </a:r>
            <a:r>
              <a:rPr lang="ja-JP" altLang="ja-JP" dirty="0"/>
              <a:t>検索方法を充実することで、情報の探しやすさを向上させております。</a:t>
            </a:r>
          </a:p>
          <a:p>
            <a:r>
              <a:rPr lang="ja-JP" altLang="en-US" dirty="0"/>
              <a:t>　</a:t>
            </a:r>
            <a:r>
              <a:rPr lang="ja-JP" altLang="ja-JP" dirty="0"/>
              <a:t>今後もチャットボットやタックスアンサーは、最適な</a:t>
            </a:r>
            <a:r>
              <a:rPr lang="en-US" altLang="ja-JP" dirty="0"/>
              <a:t>UI/UX</a:t>
            </a:r>
            <a:r>
              <a:rPr lang="ja-JP" altLang="ja-JP" dirty="0"/>
              <a:t>の実現へ見直しを進めていくとともに、調べたい情報がより簡単に見つかるよう検索性の向上にも取り組んでまいります。</a:t>
            </a:r>
          </a:p>
          <a:p>
            <a:endParaRPr lang="en-US" altLang="ja-JP" dirty="0"/>
          </a:p>
        </p:txBody>
      </p:sp>
      <p:sp>
        <p:nvSpPr>
          <p:cNvPr id="18" name="スライド番号プレースホルダ 3">
            <a:extLst>
              <a:ext uri="{FF2B5EF4-FFF2-40B4-BE49-F238E27FC236}">
                <a16:creationId xmlns:a16="http://schemas.microsoft.com/office/drawing/2014/main" id="{5ED60EA6-21DB-487E-8565-13A1E1CCAF48}"/>
              </a:ext>
            </a:extLst>
          </p:cNvPr>
          <p:cNvSpPr txBox="1">
            <a:spLocks noGrp="1"/>
          </p:cNvSpPr>
          <p:nvPr/>
        </p:nvSpPr>
        <p:spPr bwMode="auto">
          <a:xfrm>
            <a:off x="3835926" y="9408378"/>
            <a:ext cx="2933558" cy="49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819" tIns="47915" rIns="95819" bIns="47915"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58</a:t>
            </a:fld>
            <a:endParaRPr lang="en-US" altLang="ja-JP" dirty="0">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B3AAF3A5-B41C-F2A9-83B7-65D624B10500}"/>
              </a:ext>
            </a:extLst>
          </p:cNvPr>
          <p:cNvSpPr>
            <a:spLocks noGrp="1" noRot="1" noChangeAspect="1"/>
          </p:cNvSpPr>
          <p:nvPr>
            <p:ph type="sldImg"/>
          </p:nvPr>
        </p:nvSpPr>
        <p:spPr>
          <a:xfrm>
            <a:off x="911225" y="542925"/>
            <a:ext cx="4948238" cy="3713163"/>
          </a:xfrm>
        </p:spPr>
      </p:sp>
    </p:spTree>
    <p:extLst>
      <p:ext uri="{BB962C8B-B14F-4D97-AF65-F5344CB8AC3E}">
        <p14:creationId xmlns:p14="http://schemas.microsoft.com/office/powerpoint/2010/main" val="1413695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ノート プレースホルダー 6">
            <a:extLst>
              <a:ext uri="{FF2B5EF4-FFF2-40B4-BE49-F238E27FC236}">
                <a16:creationId xmlns:a16="http://schemas.microsoft.com/office/drawing/2014/main" id="{F0975360-708B-4613-A996-6612797E6C28}"/>
              </a:ext>
            </a:extLst>
          </p:cNvPr>
          <p:cNvSpPr>
            <a:spLocks noGrp="1"/>
          </p:cNvSpPr>
          <p:nvPr>
            <p:ph type="body" idx="1"/>
          </p:nvPr>
        </p:nvSpPr>
        <p:spPr/>
        <p:txBody>
          <a:bodyPr/>
          <a:lstStyle/>
          <a:p>
            <a:r>
              <a:rPr lang="ja-JP" altLang="en-US" b="1" dirty="0"/>
              <a:t>社会資本整備と公共サービスの費用</a:t>
            </a:r>
            <a:endParaRPr lang="en-US" altLang="ja-JP" b="1" dirty="0"/>
          </a:p>
          <a:p>
            <a:r>
              <a:rPr lang="ja-JP" altLang="en-US" b="1" dirty="0"/>
              <a:t>～警察・消防、福祉、上下水道、道路、年金・医療費～</a:t>
            </a:r>
            <a:endParaRPr lang="en-US" altLang="ja-JP" b="1" dirty="0"/>
          </a:p>
          <a:p>
            <a:endParaRPr lang="en-US" altLang="ja-JP" dirty="0"/>
          </a:p>
          <a:p>
            <a:r>
              <a:rPr lang="ja-JP" altLang="en-US" dirty="0"/>
              <a:t>　私たちの生活に欠かせない、道路、上下水道、公園などの公共施設、いわゆる「社会資本」や、警察・消防、教育、福祉などの充実した「公共サービス」を利用する際に利用料がかからないのは、利用の有無に関わらず、「税」という形で私たちが負担し合っているからです。</a:t>
            </a:r>
            <a:endParaRPr lang="en-US" altLang="ja-JP" dirty="0"/>
          </a:p>
          <a:p>
            <a:r>
              <a:rPr lang="ja-JP" altLang="en-US" dirty="0"/>
              <a:t>　一方、粗大ごみの収集や、高速道路の利用など、一般のごみの収集や、一般道路の利用といった通常の公共サービスと異なる場合は、そのサービス内容に応じて、利用する人が料金として費用を負担する必要があります。</a:t>
            </a:r>
            <a:endParaRPr lang="en-US" altLang="ja-JP" dirty="0"/>
          </a:p>
          <a:p>
            <a:r>
              <a:rPr lang="ja-JP" altLang="en-US" dirty="0"/>
              <a:t>　これからの日本社会と税を考えてみると、少子高齢化社会の進行に伴い、例えば高齢者が増えることによる社会保障関係費が増える一方で、その費用である社会保険料を負担する働き手が減り、税等による負担が増えるかもしれません。</a:t>
            </a:r>
            <a:endParaRPr lang="en-US" altLang="ja-JP" dirty="0"/>
          </a:p>
          <a:p>
            <a:r>
              <a:rPr lang="ja-JP" altLang="en-US" dirty="0"/>
              <a:t>　このように、今後、豊かで安心して暮らせる未来のために、租税負担と給付の関係について私たち一人一人が考えることが大切となってきます。</a:t>
            </a:r>
            <a:endParaRPr lang="en-US" altLang="ja-JP" dirty="0"/>
          </a:p>
          <a:p>
            <a:endParaRPr lang="en-US" altLang="ja-JP" dirty="0"/>
          </a:p>
          <a:p>
            <a:r>
              <a:rPr lang="ja-JP" altLang="en-US" dirty="0"/>
              <a:t>（参考）</a:t>
            </a:r>
            <a:endParaRPr lang="en-US" altLang="ja-JP" dirty="0"/>
          </a:p>
          <a:p>
            <a:r>
              <a:rPr lang="ja-JP" altLang="en-US" dirty="0"/>
              <a:t>　　身近な財政支出</a:t>
            </a:r>
            <a:endParaRPr lang="en-US" altLang="ja-JP" dirty="0"/>
          </a:p>
          <a:p>
            <a:r>
              <a:rPr lang="ja-JP" altLang="en-US" dirty="0"/>
              <a:t>　　警察・消防費（令和４年度）　５兆</a:t>
            </a:r>
            <a:r>
              <a:rPr lang="en-US" altLang="ja-JP" dirty="0"/>
              <a:t>3,177</a:t>
            </a:r>
            <a:r>
              <a:rPr lang="ja-JP" altLang="en-US" dirty="0"/>
              <a:t>億円　一人当たり　  約</a:t>
            </a:r>
            <a:r>
              <a:rPr lang="en-US" altLang="ja-JP" dirty="0"/>
              <a:t>42,560</a:t>
            </a:r>
            <a:r>
              <a:rPr lang="ja-JP" altLang="en-US" dirty="0"/>
              <a:t>円</a:t>
            </a:r>
            <a:endParaRPr lang="en-US" altLang="ja-JP" dirty="0"/>
          </a:p>
          <a:p>
            <a:r>
              <a:rPr lang="ja-JP" altLang="en-US" dirty="0"/>
              <a:t>　　ごみ処理費用（令和４年度）　２兆</a:t>
            </a:r>
            <a:r>
              <a:rPr lang="en-US" altLang="ja-JP" dirty="0"/>
              <a:t>4,726</a:t>
            </a:r>
            <a:r>
              <a:rPr lang="ja-JP" altLang="en-US" dirty="0"/>
              <a:t>億円　一人当たり　  約</a:t>
            </a:r>
            <a:r>
              <a:rPr lang="en-US" altLang="ja-JP" dirty="0"/>
              <a:t>19,789</a:t>
            </a:r>
            <a:r>
              <a:rPr lang="ja-JP" altLang="en-US" dirty="0"/>
              <a:t>円</a:t>
            </a:r>
            <a:endParaRPr lang="en-US" altLang="ja-JP" dirty="0"/>
          </a:p>
          <a:p>
            <a:r>
              <a:rPr lang="ja-JP" altLang="en-US" dirty="0"/>
              <a:t>　　国民医療費の公費負担額（令和３年度）　</a:t>
            </a:r>
            <a:r>
              <a:rPr lang="en-US" altLang="ja-JP" dirty="0"/>
              <a:t>17</a:t>
            </a:r>
            <a:r>
              <a:rPr lang="ja-JP" altLang="en-US" dirty="0"/>
              <a:t>兆</a:t>
            </a:r>
            <a:r>
              <a:rPr lang="en-US" altLang="ja-JP" dirty="0"/>
              <a:t>1,025</a:t>
            </a:r>
            <a:r>
              <a:rPr lang="ja-JP" altLang="en-US" dirty="0"/>
              <a:t>億円　一人当たり　約</a:t>
            </a:r>
            <a:r>
              <a:rPr lang="en-US" altLang="ja-JP" dirty="0"/>
              <a:t>136,273</a:t>
            </a:r>
            <a:r>
              <a:rPr lang="ja-JP" altLang="en-US" dirty="0"/>
              <a:t>円</a:t>
            </a:r>
            <a:endParaRPr lang="en-US" altLang="ja-JP" dirty="0"/>
          </a:p>
          <a:p>
            <a:endParaRPr lang="ja-JP" altLang="en-US" dirty="0"/>
          </a:p>
        </p:txBody>
      </p:sp>
      <p:sp>
        <p:nvSpPr>
          <p:cNvPr id="8" name="スライド番号プレースホルダ 3">
            <a:extLst>
              <a:ext uri="{FF2B5EF4-FFF2-40B4-BE49-F238E27FC236}">
                <a16:creationId xmlns:a16="http://schemas.microsoft.com/office/drawing/2014/main" id="{F9256AB9-AA53-47A7-8C9B-9A13C28CD26A}"/>
              </a:ext>
            </a:extLst>
          </p:cNvPr>
          <p:cNvSpPr txBox="1">
            <a:spLocks noGrp="1"/>
          </p:cNvSpPr>
          <p:nvPr/>
        </p:nvSpPr>
        <p:spPr bwMode="auto">
          <a:xfrm>
            <a:off x="3835926" y="9408378"/>
            <a:ext cx="2933558" cy="49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834" tIns="47916" rIns="95834" bIns="47916"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5</a:t>
            </a:fld>
            <a:endParaRPr lang="en-US" altLang="ja-JP" dirty="0">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586B5AFD-23C2-1336-7C9B-48D3455C2A2C}"/>
              </a:ext>
            </a:extLst>
          </p:cNvPr>
          <p:cNvSpPr>
            <a:spLocks noGrp="1" noRot="1" noChangeAspect="1"/>
          </p:cNvSpPr>
          <p:nvPr>
            <p:ph type="sldImg"/>
          </p:nvPr>
        </p:nvSpPr>
        <p:spPr/>
      </p:sp>
    </p:spTree>
    <p:extLst>
      <p:ext uri="{BB962C8B-B14F-4D97-AF65-F5344CB8AC3E}">
        <p14:creationId xmlns:p14="http://schemas.microsoft.com/office/powerpoint/2010/main" val="74297814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ノート プレースホルダー 6">
            <a:extLst>
              <a:ext uri="{FF2B5EF4-FFF2-40B4-BE49-F238E27FC236}">
                <a16:creationId xmlns:a16="http://schemas.microsoft.com/office/drawing/2014/main" id="{C417B6EE-6F86-471E-B0E8-BBD07A392B4C}"/>
              </a:ext>
            </a:extLst>
          </p:cNvPr>
          <p:cNvSpPr>
            <a:spLocks noGrp="1"/>
          </p:cNvSpPr>
          <p:nvPr>
            <p:ph type="body" idx="1"/>
          </p:nvPr>
        </p:nvSpPr>
        <p:spPr/>
        <p:txBody>
          <a:bodyPr/>
          <a:lstStyle/>
          <a:p>
            <a:r>
              <a:rPr lang="ja-JP" altLang="en-US" b="1" dirty="0"/>
              <a:t>納税環境の整備①</a:t>
            </a:r>
            <a:endParaRPr lang="en-US" altLang="ja-JP" b="1" dirty="0"/>
          </a:p>
          <a:p>
            <a:r>
              <a:rPr lang="ja-JP" altLang="en-US" b="1" dirty="0"/>
              <a:t>～確定申告書等作成コーナー～</a:t>
            </a:r>
            <a:endParaRPr lang="en-US" altLang="ja-JP" b="1" dirty="0"/>
          </a:p>
          <a:p>
            <a:endParaRPr lang="en-US" altLang="ja-JP" dirty="0"/>
          </a:p>
          <a:p>
            <a:r>
              <a:rPr lang="ja-JP" altLang="en-US" dirty="0"/>
              <a:t>　国税庁ホームページの確定申告書等作成コーナーでは、画面の案内に沿って金額等を入力すれば、税額などが自動計算され、所得税及び復興特別所得税、消費税及び地方消費税、贈与税の申告書や青色申告決算書などが作成できます。</a:t>
            </a:r>
            <a:endParaRPr lang="en-US" altLang="ja-JP" dirty="0"/>
          </a:p>
          <a:p>
            <a:r>
              <a:rPr lang="ja-JP" altLang="en-US" dirty="0"/>
              <a:t>　作成した申告書等は、</a:t>
            </a:r>
            <a:r>
              <a:rPr lang="en-US" altLang="ja-JP" dirty="0"/>
              <a:t>e-Tax</a:t>
            </a:r>
            <a:r>
              <a:rPr lang="ja-JP" altLang="en-US" dirty="0"/>
              <a:t>を利用して送信することができます。</a:t>
            </a:r>
            <a:endParaRPr lang="en-US" altLang="ja-JP" dirty="0"/>
          </a:p>
          <a:p>
            <a:r>
              <a:rPr lang="ja-JP" altLang="en-US" dirty="0"/>
              <a:t>　令和５年分確定申告期において、確定申告書等作成コーナーで作成された所得税及び復興特別所得税の確定申告書の提出人員は、確定申告会場で利用されたものを含めて</a:t>
            </a:r>
            <a:r>
              <a:rPr lang="en-US" altLang="ja-JP" dirty="0"/>
              <a:t>1,237</a:t>
            </a:r>
            <a:r>
              <a:rPr lang="ja-JP" altLang="en-US" dirty="0"/>
              <a:t>万人と、全提出人員（</a:t>
            </a:r>
            <a:r>
              <a:rPr lang="en-US" altLang="ja-JP" dirty="0"/>
              <a:t>2,324</a:t>
            </a:r>
            <a:r>
              <a:rPr lang="ja-JP" altLang="en-US" dirty="0"/>
              <a:t>万人）の約</a:t>
            </a:r>
            <a:r>
              <a:rPr lang="en-US" altLang="ja-JP" dirty="0"/>
              <a:t>53</a:t>
            </a:r>
            <a:r>
              <a:rPr lang="ja-JP" altLang="en-US" dirty="0"/>
              <a:t>％を占めており、多くの方が利用されています。</a:t>
            </a:r>
            <a:endParaRPr lang="en-US" altLang="ja-JP" dirty="0"/>
          </a:p>
          <a:p>
            <a:r>
              <a:rPr lang="ja-JP" altLang="en-US" dirty="0"/>
              <a:t>　また、マイナンバーカードを利用して</a:t>
            </a:r>
            <a:r>
              <a:rPr lang="en-US" altLang="ja-JP" dirty="0"/>
              <a:t>e-Tax</a:t>
            </a:r>
            <a:r>
              <a:rPr lang="ja-JP" altLang="en-US" dirty="0"/>
              <a:t>で申告する際、マイナポータルと連携することにより、マイナポータル経由で、申告に必要な各種控除証明書等のデータを一括取得し、確定申告書の該当項目へ自動入力できる「マイナポータル連携」の機能を提供しています。</a:t>
            </a:r>
            <a:endParaRPr lang="en-US" altLang="ja-JP" dirty="0"/>
          </a:p>
          <a:p>
            <a:r>
              <a:rPr lang="ja-JP" altLang="en-US" dirty="0"/>
              <a:t>　控除証明書等の集計や１件ずつ入力する手間が不要で大変便利です。</a:t>
            </a:r>
            <a:endParaRPr lang="en-US" altLang="ja-JP" dirty="0"/>
          </a:p>
          <a:p>
            <a:r>
              <a:rPr lang="ja-JP" altLang="en-US" dirty="0"/>
              <a:t>　初めて申告される方でも、</a:t>
            </a:r>
            <a:r>
              <a:rPr lang="ja-JP" altLang="en-US" strike="noStrike" dirty="0"/>
              <a:t>税務署に出向くことなく簡単に</a:t>
            </a:r>
            <a:r>
              <a:rPr lang="ja-JP" altLang="en-US" dirty="0"/>
              <a:t>、ご自身で</a:t>
            </a:r>
            <a:r>
              <a:rPr lang="en-US" altLang="ja-JP" dirty="0"/>
              <a:t>e-Tax</a:t>
            </a:r>
            <a:r>
              <a:rPr lang="ja-JP" altLang="en-US" dirty="0"/>
              <a:t>による申告手続ができますので、是非、ご利用ください。</a:t>
            </a:r>
            <a:endParaRPr lang="en-US" altLang="ja-JP" dirty="0"/>
          </a:p>
          <a:p>
            <a:r>
              <a:rPr lang="ja-JP" altLang="en-US" dirty="0"/>
              <a:t>　今後も、この確定申告書等作成コーナーが更に使いやすいものとなるよう、利用者からの声も踏まえた改善を行うなど利便性向上に取り組んでいきます。</a:t>
            </a:r>
            <a:endParaRPr lang="en-US" altLang="ja-JP" dirty="0"/>
          </a:p>
          <a:p>
            <a:endParaRPr lang="en-US" altLang="ja-JP" dirty="0"/>
          </a:p>
          <a:p>
            <a:endParaRPr lang="ja-JP" altLang="en-US" dirty="0"/>
          </a:p>
        </p:txBody>
      </p:sp>
      <p:sp>
        <p:nvSpPr>
          <p:cNvPr id="8" name="スライド番号プレースホルダ 3">
            <a:extLst>
              <a:ext uri="{FF2B5EF4-FFF2-40B4-BE49-F238E27FC236}">
                <a16:creationId xmlns:a16="http://schemas.microsoft.com/office/drawing/2014/main" id="{F133C922-9925-4970-891A-14BC2AD956B5}"/>
              </a:ext>
            </a:extLst>
          </p:cNvPr>
          <p:cNvSpPr txBox="1">
            <a:spLocks noGrp="1"/>
          </p:cNvSpPr>
          <p:nvPr/>
        </p:nvSpPr>
        <p:spPr bwMode="auto">
          <a:xfrm>
            <a:off x="3836144" y="9408899"/>
            <a:ext cx="2932955" cy="49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06" tIns="47502" rIns="95006" bIns="47502"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59</a:t>
            </a:fld>
            <a:endParaRPr lang="en-US" altLang="ja-JP" dirty="0">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02574B83-041F-BD3E-20C7-B0B2D3901B3D}"/>
              </a:ext>
            </a:extLst>
          </p:cNvPr>
          <p:cNvSpPr>
            <a:spLocks noGrp="1" noRot="1" noChangeAspect="1"/>
          </p:cNvSpPr>
          <p:nvPr>
            <p:ph type="sldImg"/>
          </p:nvPr>
        </p:nvSpPr>
        <p:spPr/>
      </p:sp>
    </p:spTree>
    <p:extLst>
      <p:ext uri="{BB962C8B-B14F-4D97-AF65-F5344CB8AC3E}">
        <p14:creationId xmlns:p14="http://schemas.microsoft.com/office/powerpoint/2010/main" val="282987833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ノート プレースホルダー 7">
            <a:extLst>
              <a:ext uri="{FF2B5EF4-FFF2-40B4-BE49-F238E27FC236}">
                <a16:creationId xmlns:a16="http://schemas.microsoft.com/office/drawing/2014/main" id="{7CBF8763-8552-48A4-B24F-EBD45B8D3201}"/>
              </a:ext>
            </a:extLst>
          </p:cNvPr>
          <p:cNvSpPr>
            <a:spLocks noGrp="1"/>
          </p:cNvSpPr>
          <p:nvPr>
            <p:ph type="body" idx="1"/>
          </p:nvPr>
        </p:nvSpPr>
        <p:spPr/>
        <p:txBody>
          <a:bodyPr/>
          <a:lstStyle/>
          <a:p>
            <a:r>
              <a:rPr lang="ja-JP" altLang="en-US" b="1" dirty="0"/>
              <a:t>納税環境の整備①</a:t>
            </a:r>
          </a:p>
          <a:p>
            <a:r>
              <a:rPr lang="ja-JP" altLang="en-US" b="1" dirty="0"/>
              <a:t>～スマートフォンを利用した個人の申告について～</a:t>
            </a:r>
          </a:p>
          <a:p>
            <a:endParaRPr lang="ja-JP" altLang="en-US" dirty="0"/>
          </a:p>
          <a:p>
            <a:r>
              <a:rPr lang="ja-JP" altLang="en-US" dirty="0"/>
              <a:t>　</a:t>
            </a:r>
            <a:r>
              <a:rPr lang="ja-JP" altLang="ja-JP" dirty="0"/>
              <a:t>確定申告書等作成コーナーは、</a:t>
            </a:r>
            <a:r>
              <a:rPr lang="ja-JP" altLang="en-US" dirty="0"/>
              <a:t>利用者の皆様の身近なデバイスである</a:t>
            </a:r>
            <a:r>
              <a:rPr lang="ja-JP" altLang="ja-JP" dirty="0"/>
              <a:t>スマートフォンで</a:t>
            </a:r>
            <a:r>
              <a:rPr lang="ja-JP" altLang="en-US" dirty="0"/>
              <a:t>も、ご利用いただくことが</a:t>
            </a:r>
            <a:r>
              <a:rPr lang="ja-JP" altLang="ja-JP" dirty="0"/>
              <a:t>できます。　</a:t>
            </a:r>
            <a:endParaRPr lang="en-US" altLang="ja-JP" dirty="0"/>
          </a:p>
          <a:p>
            <a:r>
              <a:rPr lang="ja-JP" altLang="en-US" dirty="0"/>
              <a:t>　スマートフォンでの手続きの利便性の向上を目的とした施策を２つご紹介いたします。</a:t>
            </a:r>
            <a:endParaRPr lang="ja-JP" altLang="ja-JP" dirty="0"/>
          </a:p>
          <a:p>
            <a:endParaRPr lang="en-US" altLang="ja-JP" dirty="0"/>
          </a:p>
          <a:p>
            <a:r>
              <a:rPr lang="ja-JP" altLang="en-US" dirty="0"/>
              <a:t>　一つ目は、操作性の高い画面の提供です。</a:t>
            </a:r>
            <a:endParaRPr lang="en-US" altLang="ja-JP" dirty="0"/>
          </a:p>
          <a:p>
            <a:r>
              <a:rPr lang="ja-JP" altLang="en-US" dirty="0"/>
              <a:t>　国税庁ではこれまでも、スマートフォンでも操作しやすい「スマホ専用画面」を提供し、その対象となる画面を順次拡大してきたところです。</a:t>
            </a:r>
            <a:endParaRPr lang="en-US" altLang="ja-JP" dirty="0"/>
          </a:p>
          <a:p>
            <a:r>
              <a:rPr lang="ja-JP" altLang="en-US" dirty="0"/>
              <a:t>　所得税においては、これまで、住宅ローン控除の適用を受ける場合など、一部の画面はスマートフォンでの操作に適した画面に対応していませんでしたが、令和７年１月以降は、所得税の全ての画面において、操作性の高い画面を提供する予定です。</a:t>
            </a:r>
            <a:endParaRPr lang="en-US" altLang="ja-JP" dirty="0"/>
          </a:p>
          <a:p>
            <a:r>
              <a:rPr lang="ja-JP" altLang="en-US" dirty="0"/>
              <a:t>　また、消費税と贈与税においては、一部の画面において提供する予定です。</a:t>
            </a:r>
            <a:endParaRPr lang="en-US" altLang="ja-JP" dirty="0"/>
          </a:p>
          <a:p>
            <a:endParaRPr lang="en-US" altLang="ja-JP" dirty="0"/>
          </a:p>
          <a:p>
            <a:r>
              <a:rPr lang="ja-JP" altLang="en-US" dirty="0"/>
              <a:t>　二つ目は、スマホ用電子証明書への対応になります。</a:t>
            </a:r>
            <a:endParaRPr lang="en-US" altLang="ja-JP" dirty="0"/>
          </a:p>
          <a:p>
            <a:r>
              <a:rPr lang="ja-JP" altLang="en-US" dirty="0"/>
              <a:t>　「スマホ用電子証明書」とはスマートフォンに搭載できる電子証明書で、現在、スマホ用電子証明書対応の</a:t>
            </a:r>
            <a:r>
              <a:rPr lang="en-US" altLang="ja-JP" dirty="0"/>
              <a:t>Android</a:t>
            </a:r>
            <a:r>
              <a:rPr lang="ja-JP" altLang="en-US" dirty="0"/>
              <a:t>端末へ搭載が可能となっています。</a:t>
            </a:r>
            <a:endParaRPr lang="en-US" altLang="ja-JP" dirty="0"/>
          </a:p>
          <a:p>
            <a:r>
              <a:rPr lang="ja-JP" altLang="en-US" dirty="0"/>
              <a:t>　令和７年１月から、</a:t>
            </a:r>
            <a:r>
              <a:rPr lang="en-US" altLang="ja-JP" dirty="0"/>
              <a:t>e-Tax</a:t>
            </a:r>
            <a:r>
              <a:rPr lang="ja-JP" altLang="en-US" dirty="0"/>
              <a:t>においても、スマホ用電子証明書をご利用になれます。</a:t>
            </a:r>
            <a:endParaRPr lang="en-US" altLang="ja-JP" dirty="0"/>
          </a:p>
          <a:p>
            <a:r>
              <a:rPr lang="ja-JP" altLang="en-US" dirty="0"/>
              <a:t>　スマホ用電子証明書をご利用いただくことで、申告手続の過程で、マイナンバーカードをスマートフォンにかざして読み取る必要がなくなり、スムーズに</a:t>
            </a:r>
            <a:r>
              <a:rPr lang="en-US" altLang="ja-JP" dirty="0"/>
              <a:t>e-Tax</a:t>
            </a:r>
            <a:r>
              <a:rPr lang="ja-JP" altLang="en-US" dirty="0"/>
              <a:t>を利用することが可能になります。</a:t>
            </a:r>
            <a:endParaRPr lang="en-US" altLang="ja-JP" dirty="0"/>
          </a:p>
        </p:txBody>
      </p:sp>
      <p:sp>
        <p:nvSpPr>
          <p:cNvPr id="9" name="スライド番号プレースホルダ 3">
            <a:extLst>
              <a:ext uri="{FF2B5EF4-FFF2-40B4-BE49-F238E27FC236}">
                <a16:creationId xmlns:a16="http://schemas.microsoft.com/office/drawing/2014/main" id="{5CEEFEDB-612E-4B26-AD1F-D6BEFD17ED6A}"/>
              </a:ext>
            </a:extLst>
          </p:cNvPr>
          <p:cNvSpPr txBox="1">
            <a:spLocks noGrp="1"/>
          </p:cNvSpPr>
          <p:nvPr/>
        </p:nvSpPr>
        <p:spPr bwMode="auto">
          <a:xfrm>
            <a:off x="3836144" y="9408899"/>
            <a:ext cx="2932955" cy="49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06" tIns="47502" rIns="95006" bIns="47502"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60</a:t>
            </a:fld>
            <a:endParaRPr lang="en-US" altLang="ja-JP" dirty="0">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1A960D79-A755-1F28-CC52-654FEE913F7A}"/>
              </a:ext>
            </a:extLst>
          </p:cNvPr>
          <p:cNvSpPr>
            <a:spLocks noGrp="1" noRot="1" noChangeAspect="1"/>
          </p:cNvSpPr>
          <p:nvPr>
            <p:ph type="sldImg"/>
          </p:nvPr>
        </p:nvSpPr>
        <p:spPr/>
      </p:sp>
    </p:spTree>
    <p:extLst>
      <p:ext uri="{BB962C8B-B14F-4D97-AF65-F5344CB8AC3E}">
        <p14:creationId xmlns:p14="http://schemas.microsoft.com/office/powerpoint/2010/main" val="385465076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b="1" dirty="0"/>
              <a:t>納税環境の整備①</a:t>
            </a:r>
            <a:endParaRPr lang="en-US" altLang="ja-JP" b="1" dirty="0"/>
          </a:p>
          <a:p>
            <a:r>
              <a:rPr lang="ja-JP" altLang="en-US" b="1" dirty="0"/>
              <a:t>～</a:t>
            </a:r>
            <a:r>
              <a:rPr lang="en-US" altLang="ja-JP" b="1" dirty="0"/>
              <a:t>e-Tax</a:t>
            </a:r>
            <a:r>
              <a:rPr lang="ja-JP" altLang="en-US" b="1" dirty="0"/>
              <a:t>のメリット～</a:t>
            </a:r>
            <a:endParaRPr lang="en-US" altLang="ja-JP" b="1" dirty="0"/>
          </a:p>
          <a:p>
            <a:endParaRPr lang="en-US" altLang="ja-JP" dirty="0"/>
          </a:p>
          <a:p>
            <a:r>
              <a:rPr lang="ja-JP" altLang="en-US" dirty="0"/>
              <a:t>　</a:t>
            </a:r>
            <a:r>
              <a:rPr lang="en-US" altLang="ja-JP" dirty="0"/>
              <a:t>e-Tax</a:t>
            </a:r>
            <a:r>
              <a:rPr lang="ja-JP" altLang="ja-JP" dirty="0"/>
              <a:t>は、税務署に行かなくても</a:t>
            </a:r>
            <a:r>
              <a:rPr lang="en-US" altLang="ja-JP" dirty="0"/>
              <a:t>24</a:t>
            </a:r>
            <a:r>
              <a:rPr lang="ja-JP" altLang="ja-JP" dirty="0"/>
              <a:t>時間いつでもどこでも利用可能であるほか、申告や届出の内容はデータで保存されるため、ペーパーレス化を図ることができます。</a:t>
            </a:r>
          </a:p>
          <a:p>
            <a:r>
              <a:rPr lang="ja-JP" altLang="en-US" dirty="0"/>
              <a:t>　</a:t>
            </a:r>
            <a:r>
              <a:rPr lang="ja-JP" altLang="ja-JP" dirty="0"/>
              <a:t>また、添付書類も併せて送信できますので、郵送の手間や費用もかかりません。</a:t>
            </a:r>
          </a:p>
          <a:p>
            <a:r>
              <a:rPr lang="ja-JP" altLang="en-US" dirty="0"/>
              <a:t>　</a:t>
            </a:r>
            <a:r>
              <a:rPr lang="ja-JP" altLang="ja-JP" dirty="0"/>
              <a:t>所得税の確定申告の場面では、マイナポータル連携を利用すれば、給与所得の源泉徴収票の情報や各種控除証明書等の情報を確定申告書の該当項目へ自動入力できますので、入力の手間を省略でき、入力誤りを防ぐことができます。</a:t>
            </a:r>
          </a:p>
          <a:p>
            <a:r>
              <a:rPr lang="ja-JP" altLang="en-US" dirty="0"/>
              <a:t>　</a:t>
            </a:r>
            <a:r>
              <a:rPr lang="ja-JP" altLang="ja-JP"/>
              <a:t>また、</a:t>
            </a:r>
            <a:r>
              <a:rPr lang="en-US" altLang="ja-JP"/>
              <a:t>e-Tax</a:t>
            </a:r>
            <a:r>
              <a:rPr lang="ja-JP" altLang="ja-JP" dirty="0" err="1"/>
              <a:t>で提</a:t>
            </a:r>
            <a:r>
              <a:rPr lang="ja-JP" altLang="ja-JP" dirty="0"/>
              <a:t>出された還付申告については、還付までの期間を通常の６週間程度から３週間程度に短縮しており、早期に還付金を受け取ることができます。</a:t>
            </a:r>
          </a:p>
          <a:p>
            <a:r>
              <a:rPr lang="ja-JP" altLang="en-US" dirty="0"/>
              <a:t>　</a:t>
            </a:r>
            <a:r>
              <a:rPr lang="ja-JP" altLang="ja-JP" dirty="0"/>
              <a:t>このように</a:t>
            </a:r>
            <a:r>
              <a:rPr lang="en-US" altLang="ja-JP" dirty="0"/>
              <a:t>e-Tax</a:t>
            </a:r>
            <a:r>
              <a:rPr lang="ja-JP" altLang="ja-JP" dirty="0"/>
              <a:t>で申告を行うと様々なメリットがありますので、是非、マイナンバーカードで</a:t>
            </a:r>
            <a:r>
              <a:rPr lang="en-US" altLang="ja-JP" dirty="0"/>
              <a:t>e-Tax</a:t>
            </a:r>
            <a:r>
              <a:rPr lang="ja-JP" altLang="ja-JP" dirty="0"/>
              <a:t>をご利用ください。</a:t>
            </a:r>
          </a:p>
        </p:txBody>
      </p:sp>
      <p:sp>
        <p:nvSpPr>
          <p:cNvPr id="7" name="スライド イメージ プレースホルダー 6">
            <a:extLst>
              <a:ext uri="{FF2B5EF4-FFF2-40B4-BE49-F238E27FC236}">
                <a16:creationId xmlns:a16="http://schemas.microsoft.com/office/drawing/2014/main" id="{14CE36C2-461D-BC17-745C-39F2747C5D53}"/>
              </a:ext>
            </a:extLst>
          </p:cNvPr>
          <p:cNvSpPr>
            <a:spLocks noGrp="1" noRot="1" noChangeAspect="1"/>
          </p:cNvSpPr>
          <p:nvPr>
            <p:ph type="sldImg"/>
          </p:nvPr>
        </p:nvSpPr>
        <p:spPr/>
      </p:sp>
      <p:sp>
        <p:nvSpPr>
          <p:cNvPr id="5" name="スライド番号プレースホルダ 3">
            <a:extLst>
              <a:ext uri="{FF2B5EF4-FFF2-40B4-BE49-F238E27FC236}">
                <a16:creationId xmlns:a16="http://schemas.microsoft.com/office/drawing/2014/main" id="{4F01EFE7-3A63-4A57-A009-2986FC6D51CD}"/>
              </a:ext>
            </a:extLst>
          </p:cNvPr>
          <p:cNvSpPr txBox="1">
            <a:spLocks noGrp="1"/>
          </p:cNvSpPr>
          <p:nvPr/>
        </p:nvSpPr>
        <p:spPr bwMode="auto">
          <a:xfrm>
            <a:off x="3836143" y="9408900"/>
            <a:ext cx="2932954" cy="49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00" tIns="47499" rIns="95000" bIns="4749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BADC1317-7427-4A78-B487-931EE21CBDA2}" type="slidenum">
              <a:rPr lang="en-US" altLang="ja-JP">
                <a:ea typeface="HG丸ｺﾞｼｯｸM-PRO" panose="020F0600000000000000" pitchFamily="50" charset="-128"/>
              </a:rPr>
              <a:pPr algn="r" eaLnBrk="1" hangingPunct="1">
                <a:spcBef>
                  <a:spcPct val="0"/>
                </a:spcBef>
              </a:pPr>
              <a:t>61</a:t>
            </a:fld>
            <a:endParaRPr lang="en-US" altLang="ja-JP" dirty="0">
              <a:ea typeface="HG丸ｺﾞｼｯｸM-PRO" panose="020F0600000000000000" pitchFamily="50" charset="-128"/>
            </a:endParaRPr>
          </a:p>
        </p:txBody>
      </p:sp>
    </p:spTree>
    <p:extLst>
      <p:ext uri="{BB962C8B-B14F-4D97-AF65-F5344CB8AC3E}">
        <p14:creationId xmlns:p14="http://schemas.microsoft.com/office/powerpoint/2010/main" val="6079738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ノート プレースホルダー 7">
            <a:extLst>
              <a:ext uri="{FF2B5EF4-FFF2-40B4-BE49-F238E27FC236}">
                <a16:creationId xmlns:a16="http://schemas.microsoft.com/office/drawing/2014/main" id="{445DE8CF-C55D-4A75-B619-141328146525}"/>
              </a:ext>
            </a:extLst>
          </p:cNvPr>
          <p:cNvSpPr>
            <a:spLocks noGrp="1"/>
          </p:cNvSpPr>
          <p:nvPr>
            <p:ph type="body" idx="1"/>
          </p:nvPr>
        </p:nvSpPr>
        <p:spPr/>
        <p:txBody>
          <a:bodyPr/>
          <a:lstStyle/>
          <a:p>
            <a:r>
              <a:rPr lang="ja-JP" altLang="en-US" b="1" dirty="0"/>
              <a:t>納税環境の整備①</a:t>
            </a:r>
            <a:endParaRPr lang="en-US" altLang="ja-JP" b="1" dirty="0"/>
          </a:p>
          <a:p>
            <a:r>
              <a:rPr lang="ja-JP" altLang="en-US" b="1" dirty="0"/>
              <a:t>～</a:t>
            </a:r>
            <a:r>
              <a:rPr lang="en-US" altLang="ja-JP" b="1" dirty="0"/>
              <a:t>〔</a:t>
            </a:r>
            <a:r>
              <a:rPr lang="ja-JP" altLang="en-US" b="1" dirty="0"/>
              <a:t>法人税等の電子申告</a:t>
            </a:r>
            <a:r>
              <a:rPr lang="en-US" altLang="ja-JP" b="1" dirty="0"/>
              <a:t>〕 </a:t>
            </a:r>
            <a:r>
              <a:rPr lang="ja-JP" altLang="en-US" b="1" dirty="0"/>
              <a:t>申告データの円滑な電子提出のための主な環境整備施策～</a:t>
            </a:r>
            <a:endParaRPr lang="en-US" altLang="ja-JP" b="1" dirty="0"/>
          </a:p>
          <a:p>
            <a:endParaRPr lang="en-US" altLang="ja-JP" dirty="0"/>
          </a:p>
          <a:p>
            <a:r>
              <a:rPr lang="ja-JP" altLang="en-US" dirty="0">
                <a:cs typeface="メイリオ" panose="020B0604030504040204" pitchFamily="50" charset="-128"/>
              </a:rPr>
              <a:t>　</a:t>
            </a:r>
            <a:r>
              <a:rPr lang="ja-JP" altLang="ja-JP" u="none" dirty="0"/>
              <a:t>経済社会においては、</a:t>
            </a:r>
            <a:r>
              <a:rPr lang="ja-JP" altLang="en-US" u="none" dirty="0"/>
              <a:t>デジタル化</a:t>
            </a:r>
            <a:r>
              <a:rPr lang="ja-JP" altLang="ja-JP" u="none" dirty="0"/>
              <a:t>や働き方の多様化が進展しています。</a:t>
            </a:r>
          </a:p>
          <a:p>
            <a:r>
              <a:rPr lang="en-US" altLang="ja-JP" u="none" dirty="0"/>
              <a:t> </a:t>
            </a:r>
            <a:endParaRPr lang="ja-JP" altLang="ja-JP" u="none" dirty="0"/>
          </a:p>
          <a:p>
            <a:r>
              <a:rPr lang="ja-JP" altLang="ja-JP" u="none" dirty="0"/>
              <a:t>　税務手続においても</a:t>
            </a:r>
            <a:r>
              <a:rPr lang="ja-JP" altLang="en-US" u="none" dirty="0"/>
              <a:t>デジタル</a:t>
            </a:r>
            <a:r>
              <a:rPr lang="ja-JP" altLang="ja-JP" u="none" dirty="0"/>
              <a:t>の活用を推進することによって、納税者がスムーズに申告等を行うことができる納税環境を整備し、また、データの円滑な利用を進めることによって、社会全体のコスト削減や企業の生産性向上を図ることが大切であると考えています。</a:t>
            </a:r>
          </a:p>
          <a:p>
            <a:r>
              <a:rPr lang="en-US" altLang="ja-JP" u="none" dirty="0"/>
              <a:t> </a:t>
            </a:r>
            <a:endParaRPr lang="ja-JP" altLang="ja-JP" u="none" dirty="0"/>
          </a:p>
          <a:p>
            <a:r>
              <a:rPr lang="ja-JP" altLang="ja-JP" u="none" dirty="0"/>
              <a:t>　そのため、法人税等の申告データについては円滑に電子提出できるように</a:t>
            </a:r>
            <a:r>
              <a:rPr lang="ja-JP" altLang="en-US" u="none" dirty="0"/>
              <a:t>、</a:t>
            </a:r>
            <a:r>
              <a:rPr lang="ja-JP" altLang="ja-JP" u="none" dirty="0"/>
              <a:t>提出情報等のスリム化</a:t>
            </a:r>
            <a:r>
              <a:rPr lang="ja-JP" altLang="en-US" u="none" dirty="0"/>
              <a:t>、</a:t>
            </a:r>
            <a:r>
              <a:rPr lang="ja-JP" altLang="ja-JP" u="none" dirty="0"/>
              <a:t>データ形式の柔軟化、提出方法の拡充、提出先の一元化、認証手続の簡便化の利便性向上施策を講じ、環境整備を行いました。</a:t>
            </a:r>
          </a:p>
          <a:p>
            <a:r>
              <a:rPr lang="en-US" altLang="ja-JP" u="none" dirty="0"/>
              <a:t> </a:t>
            </a:r>
            <a:endParaRPr lang="ja-JP" altLang="ja-JP" u="none" dirty="0"/>
          </a:p>
          <a:p>
            <a:r>
              <a:rPr lang="ja-JP" altLang="ja-JP" u="none" dirty="0"/>
              <a:t>　なお、資本金の額等が１億円超の</a:t>
            </a:r>
            <a:r>
              <a:rPr lang="ja-JP" altLang="ja-JP" b="0" u="none" dirty="0"/>
              <a:t>大法人</a:t>
            </a:r>
            <a:r>
              <a:rPr lang="ja-JP" altLang="en-US" b="0" u="none" dirty="0"/>
              <a:t>等</a:t>
            </a:r>
            <a:r>
              <a:rPr lang="ja-JP" altLang="ja-JP" u="none" dirty="0"/>
              <a:t>が法人税</a:t>
            </a:r>
            <a:r>
              <a:rPr lang="ja-JP" altLang="en-US" u="none" dirty="0"/>
              <a:t>等</a:t>
            </a:r>
            <a:r>
              <a:rPr lang="ja-JP" altLang="ja-JP" u="none" dirty="0"/>
              <a:t>を申告する場合には、</a:t>
            </a:r>
            <a:r>
              <a:rPr lang="en-US" altLang="ja-JP" u="none" dirty="0"/>
              <a:t>e-Tax</a:t>
            </a:r>
            <a:r>
              <a:rPr lang="ja-JP" altLang="ja-JP" u="none" dirty="0"/>
              <a:t>を利用することが義務化され</a:t>
            </a:r>
            <a:r>
              <a:rPr lang="ja-JP" altLang="en-US" u="none" dirty="0"/>
              <a:t>ています</a:t>
            </a:r>
            <a:r>
              <a:rPr lang="ja-JP" altLang="ja-JP" u="none" dirty="0"/>
              <a:t>。</a:t>
            </a:r>
          </a:p>
          <a:p>
            <a:r>
              <a:rPr lang="en-US" altLang="ja-JP" u="none" dirty="0"/>
              <a:t> </a:t>
            </a:r>
            <a:endParaRPr lang="ja-JP" altLang="ja-JP" u="none" dirty="0"/>
          </a:p>
          <a:p>
            <a:r>
              <a:rPr lang="ja-JP" altLang="ja-JP" u="none" dirty="0"/>
              <a:t>　環境整備施策の詳細や大法人の電子申告義務化につきましては、</a:t>
            </a:r>
            <a:r>
              <a:rPr lang="en-US" altLang="ja-JP" u="none" dirty="0"/>
              <a:t>e-Tax</a:t>
            </a:r>
            <a:r>
              <a:rPr lang="ja-JP" altLang="ja-JP" u="none" dirty="0"/>
              <a:t>ホームページに掲載していますので、そちらをご確認いただければと思います。</a:t>
            </a:r>
          </a:p>
          <a:p>
            <a:r>
              <a:rPr lang="en-US" altLang="ja-JP" u="none" dirty="0"/>
              <a:t> </a:t>
            </a:r>
            <a:endParaRPr lang="ja-JP" altLang="ja-JP" u="none" dirty="0"/>
          </a:p>
          <a:p>
            <a:r>
              <a:rPr lang="ja-JP" altLang="ja-JP" u="none" dirty="0"/>
              <a:t>【参考】</a:t>
            </a:r>
          </a:p>
          <a:p>
            <a:r>
              <a:rPr lang="ja-JP" altLang="ja-JP" u="none" dirty="0"/>
              <a:t>　資本金の額等が１億円超であるかどうかについては、「事業年度開始の時」に判定します。</a:t>
            </a:r>
          </a:p>
          <a:p>
            <a:r>
              <a:rPr lang="ja-JP" altLang="en-US" u="none" dirty="0"/>
              <a:t>　</a:t>
            </a:r>
            <a:r>
              <a:rPr lang="ja-JP" altLang="ja-JP" u="none" dirty="0"/>
              <a:t>なお、消費税の申告において、期間特例を受けている法人の各課税期間の消費税申告についても、「事業年度開始の時」に判定します。</a:t>
            </a:r>
          </a:p>
          <a:p>
            <a:endParaRPr lang="ja-JP" altLang="ja-JP" dirty="0"/>
          </a:p>
        </p:txBody>
      </p:sp>
      <p:sp>
        <p:nvSpPr>
          <p:cNvPr id="9" name="スライド番号プレースホルダ 3">
            <a:extLst>
              <a:ext uri="{FF2B5EF4-FFF2-40B4-BE49-F238E27FC236}">
                <a16:creationId xmlns:a16="http://schemas.microsoft.com/office/drawing/2014/main" id="{EDAADA30-5A33-479C-9D99-FBFCCED9513F}"/>
              </a:ext>
            </a:extLst>
          </p:cNvPr>
          <p:cNvSpPr txBox="1">
            <a:spLocks noGrp="1"/>
          </p:cNvSpPr>
          <p:nvPr/>
        </p:nvSpPr>
        <p:spPr bwMode="auto">
          <a:xfrm>
            <a:off x="3837130" y="9411681"/>
            <a:ext cx="2933558" cy="49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372" tIns="49192" rIns="98372" bIns="49192"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solidFill>
                  <a:prstClr val="black"/>
                </a:solidFill>
                <a:ea typeface="HG丸ｺﾞｼｯｸM-PRO" panose="020F0600000000000000" pitchFamily="50" charset="-128"/>
              </a:rPr>
              <a:pPr algn="r" eaLnBrk="1" hangingPunct="1">
                <a:spcBef>
                  <a:spcPct val="0"/>
                </a:spcBef>
              </a:pPr>
              <a:t>62</a:t>
            </a:fld>
            <a:endParaRPr lang="en-US" altLang="ja-JP" dirty="0">
              <a:solidFill>
                <a:prstClr val="black"/>
              </a:solidFill>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C3CFC062-60D4-CB9D-2321-5CA74C5DF1C2}"/>
              </a:ext>
            </a:extLst>
          </p:cNvPr>
          <p:cNvSpPr>
            <a:spLocks noGrp="1" noRot="1" noChangeAspect="1"/>
          </p:cNvSpPr>
          <p:nvPr>
            <p:ph type="sldImg"/>
          </p:nvPr>
        </p:nvSpPr>
        <p:spPr/>
      </p:sp>
    </p:spTree>
    <p:extLst>
      <p:ext uri="{BB962C8B-B14F-4D97-AF65-F5344CB8AC3E}">
        <p14:creationId xmlns:p14="http://schemas.microsoft.com/office/powerpoint/2010/main" val="39927109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ノート プレースホルダー 10">
            <a:extLst>
              <a:ext uri="{FF2B5EF4-FFF2-40B4-BE49-F238E27FC236}">
                <a16:creationId xmlns:a16="http://schemas.microsoft.com/office/drawing/2014/main" id="{5DB7115F-5319-42EC-BB6C-323BA7E5444D}"/>
              </a:ext>
            </a:extLst>
          </p:cNvPr>
          <p:cNvSpPr>
            <a:spLocks noGrp="1"/>
          </p:cNvSpPr>
          <p:nvPr>
            <p:ph type="body" idx="1"/>
          </p:nvPr>
        </p:nvSpPr>
        <p:spPr/>
        <p:txBody>
          <a:bodyPr/>
          <a:lstStyle/>
          <a:p>
            <a:r>
              <a:rPr lang="ja-JP" altLang="en-US" b="1" dirty="0"/>
              <a:t>納税環境の整備①</a:t>
            </a:r>
            <a:endParaRPr lang="en-US" altLang="ja-JP" b="1" dirty="0"/>
          </a:p>
          <a:p>
            <a:r>
              <a:rPr lang="ja-JP" altLang="en-US" b="1" dirty="0"/>
              <a:t>～キャッシュレス納付の利用拡大～</a:t>
            </a:r>
            <a:endParaRPr lang="en-US" altLang="ja-JP" b="1" dirty="0"/>
          </a:p>
          <a:p>
            <a:endParaRPr lang="en-US" altLang="ja-JP" dirty="0"/>
          </a:p>
          <a:p>
            <a:r>
              <a:rPr lang="ja-JP" altLang="en-US" dirty="0"/>
              <a:t>　国税のキャッシュレス納付には、</a:t>
            </a:r>
            <a:r>
              <a:rPr lang="en-US" altLang="ja-JP" dirty="0"/>
              <a:t>e-Tax</a:t>
            </a:r>
            <a:r>
              <a:rPr lang="ja-JP" altLang="en-US" dirty="0"/>
              <a:t>を利用して口座振替ができるダイレクト納付、預貯金口座から自動的に口座引落しを行う振替納税、インターネットバンキングを利用した電子納税、クレジットカードやスマートフォンの決済アプリ（</a:t>
            </a:r>
            <a:r>
              <a:rPr lang="en-US" altLang="ja-JP" dirty="0"/>
              <a:t>Pay</a:t>
            </a:r>
            <a:r>
              <a:rPr lang="ja-JP" altLang="en-US" dirty="0"/>
              <a:t>払い）を利用した納付があります。</a:t>
            </a:r>
            <a:endParaRPr lang="en-US" altLang="ja-JP" dirty="0"/>
          </a:p>
          <a:p>
            <a:r>
              <a:rPr lang="ja-JP" altLang="en-US" dirty="0"/>
              <a:t>　これらの手続は税務署や金融機関に出向くことなく納付が行えるメリットがあります。</a:t>
            </a:r>
            <a:endParaRPr lang="en-US" altLang="ja-JP" dirty="0"/>
          </a:p>
          <a:p>
            <a:r>
              <a:rPr lang="ja-JP" altLang="en-US" dirty="0"/>
              <a:t>　納税者の方が、「より便利に、よりスムーズ」に納税できるよう、引き続きキャッシュレス納付の利便性向上に努め、金融機関や関係団体、地方公共団体などと連携してキャッシュレス納付の利用拡大に取り組みます。</a:t>
            </a:r>
            <a:endParaRPr lang="en-US" altLang="ja-JP" dirty="0"/>
          </a:p>
          <a:p>
            <a:r>
              <a:rPr lang="ja-JP" altLang="en-US" dirty="0"/>
              <a:t>　なお、令和６年４月にダイレクト納付の機能改善を行い、その利便性が更に向上しました。</a:t>
            </a:r>
            <a:endParaRPr lang="en-US" altLang="ja-JP" dirty="0"/>
          </a:p>
          <a:p>
            <a:endParaRPr lang="en-US" altLang="ja-JP" dirty="0"/>
          </a:p>
          <a:p>
            <a:r>
              <a:rPr lang="ja-JP" altLang="en-US" dirty="0"/>
              <a:t>（参考）自動ダイレクト（ダイレクト納付の利便性の向上）</a:t>
            </a:r>
            <a:endParaRPr lang="en-US" altLang="ja-JP" dirty="0"/>
          </a:p>
          <a:p>
            <a:r>
              <a:rPr lang="ja-JP" altLang="en-US" dirty="0"/>
              <a:t>　令和６年４月１日以降、 </a:t>
            </a:r>
            <a:r>
              <a:rPr lang="en-US" altLang="ja-JP" dirty="0"/>
              <a:t>e-Tax</a:t>
            </a:r>
            <a:r>
              <a:rPr lang="ja-JP" altLang="ja-JP" dirty="0"/>
              <a:t>で申告等データを送信する際に「自動ダイレクト」の利用に関するチェックボックスにチェックを入れて送信することにより、法定納期限に自動で口座振替により納付できる</a:t>
            </a:r>
            <a:r>
              <a:rPr lang="ja-JP" altLang="en-US" dirty="0"/>
              <a:t>ようになりました</a:t>
            </a:r>
            <a:r>
              <a:rPr lang="ja-JP" altLang="ja-JP" dirty="0"/>
              <a:t>。</a:t>
            </a:r>
            <a:endParaRPr lang="en-US" altLang="ja-JP" dirty="0"/>
          </a:p>
          <a:p>
            <a:r>
              <a:rPr lang="ja-JP" altLang="en-US" dirty="0"/>
              <a:t>　</a:t>
            </a:r>
            <a:r>
              <a:rPr lang="ja-JP" altLang="ja-JP" dirty="0"/>
              <a:t>また、簡単な操作で即時又は期限を指定して口座振替により納付できます。</a:t>
            </a:r>
            <a:endParaRPr lang="en-US" altLang="ja-JP" dirty="0"/>
          </a:p>
          <a:p>
            <a:r>
              <a:rPr lang="en-US" altLang="ja-JP" dirty="0"/>
              <a:t>※</a:t>
            </a:r>
            <a:r>
              <a:rPr lang="ja-JP" altLang="en-US" dirty="0"/>
              <a:t>法定納期限当日に電子申告を行った場合はその翌日</a:t>
            </a:r>
          </a:p>
        </p:txBody>
      </p:sp>
      <p:sp>
        <p:nvSpPr>
          <p:cNvPr id="13" name="スライド番号プレースホルダ 3">
            <a:extLst>
              <a:ext uri="{FF2B5EF4-FFF2-40B4-BE49-F238E27FC236}">
                <a16:creationId xmlns:a16="http://schemas.microsoft.com/office/drawing/2014/main" id="{2FF057F6-799E-4FAD-BCEA-5BAA074CB02D}"/>
              </a:ext>
            </a:extLst>
          </p:cNvPr>
          <p:cNvSpPr txBox="1">
            <a:spLocks noGrp="1"/>
          </p:cNvSpPr>
          <p:nvPr/>
        </p:nvSpPr>
        <p:spPr bwMode="auto">
          <a:xfrm>
            <a:off x="3836156" y="9408890"/>
            <a:ext cx="2932954" cy="490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07" tIns="47504" rIns="95007" bIns="47504"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63</a:t>
            </a:fld>
            <a:endParaRPr lang="en-US" altLang="ja-JP" dirty="0">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7C828657-56FA-5DF6-2DFC-1820C413495F}"/>
              </a:ext>
            </a:extLst>
          </p:cNvPr>
          <p:cNvSpPr>
            <a:spLocks noGrp="1" noRot="1" noChangeAspect="1"/>
          </p:cNvSpPr>
          <p:nvPr>
            <p:ph type="sldImg"/>
          </p:nvPr>
        </p:nvSpPr>
        <p:spPr/>
      </p:sp>
    </p:spTree>
    <p:extLst>
      <p:ext uri="{BB962C8B-B14F-4D97-AF65-F5344CB8AC3E}">
        <p14:creationId xmlns:p14="http://schemas.microsoft.com/office/powerpoint/2010/main" val="323113823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ノート プレースホルダー 8">
            <a:extLst>
              <a:ext uri="{FF2B5EF4-FFF2-40B4-BE49-F238E27FC236}">
                <a16:creationId xmlns:a16="http://schemas.microsoft.com/office/drawing/2014/main" id="{3F68AA90-084E-49AF-B331-51EB8226C07B}"/>
              </a:ext>
            </a:extLst>
          </p:cNvPr>
          <p:cNvSpPr>
            <a:spLocks noGrp="1"/>
          </p:cNvSpPr>
          <p:nvPr>
            <p:ph type="body" idx="1"/>
          </p:nvPr>
        </p:nvSpPr>
        <p:spPr/>
        <p:txBody>
          <a:bodyPr/>
          <a:lstStyle/>
          <a:p>
            <a:r>
              <a:rPr lang="ja-JP" altLang="en-US" b="1" dirty="0"/>
              <a:t>納税環境の整備①</a:t>
            </a:r>
            <a:endParaRPr lang="en-US" altLang="ja-JP" b="1" dirty="0"/>
          </a:p>
          <a:p>
            <a:r>
              <a:rPr lang="ja-JP" altLang="en-US" b="1" dirty="0"/>
              <a:t>～キャッシュレス納付～</a:t>
            </a:r>
            <a:endParaRPr lang="en-US" altLang="ja-JP" b="1" dirty="0"/>
          </a:p>
          <a:p>
            <a:endParaRPr lang="en-US" altLang="ja-JP" dirty="0"/>
          </a:p>
          <a:p>
            <a:r>
              <a:rPr lang="ja-JP" altLang="en-US" dirty="0"/>
              <a:t>　ダイレクト納付とは、あらかじめ預貯金口座情報を記載した利用届出書を税務署に提出することで、</a:t>
            </a:r>
            <a:r>
              <a:rPr lang="en-US" altLang="ja-JP" dirty="0"/>
              <a:t>e-Tax</a:t>
            </a:r>
            <a:r>
              <a:rPr lang="ja-JP" altLang="en-US" dirty="0"/>
              <a:t>を利用して電子申告をした後に、簡単な操作で口座振替ができる納付方法です。</a:t>
            </a:r>
          </a:p>
          <a:p>
            <a:r>
              <a:rPr lang="ja-JP" altLang="en-US" dirty="0"/>
              <a:t>　このダイレクト納付を利用すれば、申告から納税までの一連の手続が、</a:t>
            </a:r>
            <a:r>
              <a:rPr lang="en-US" altLang="ja-JP" dirty="0"/>
              <a:t>e-Tax</a:t>
            </a:r>
            <a:r>
              <a:rPr lang="ja-JP" altLang="en-US" dirty="0"/>
              <a:t>上ですべて完結できるようになります。</a:t>
            </a:r>
            <a:endParaRPr lang="en-US" altLang="ja-JP" dirty="0"/>
          </a:p>
          <a:p>
            <a:r>
              <a:rPr lang="ja-JP" altLang="en-US" dirty="0"/>
              <a:t>　また、税理士の方が納税者の方に代わって納付手続を行うことも可能になります。</a:t>
            </a:r>
            <a:endParaRPr lang="en-US" altLang="ja-JP" dirty="0"/>
          </a:p>
          <a:p>
            <a:r>
              <a:rPr lang="ja-JP" altLang="en-US" dirty="0"/>
              <a:t>　毎月、源泉所得税を納めている方</a:t>
            </a:r>
            <a:r>
              <a:rPr lang="zh-TW" altLang="en-US" dirty="0"/>
              <a:t>（源泉徴収義務者）</a:t>
            </a:r>
            <a:r>
              <a:rPr lang="ja-JP" altLang="en-US" dirty="0"/>
              <a:t>や消費税の中間分を納めている法人の方など、納付の機会が多い方におススメです。</a:t>
            </a:r>
          </a:p>
          <a:p>
            <a:endParaRPr lang="en-US" altLang="ja-JP" dirty="0"/>
          </a:p>
          <a:p>
            <a:r>
              <a:rPr lang="ja-JP" altLang="en-US" dirty="0"/>
              <a:t>　振替納税とは、個人の方が、あらかじめ預貯金口座情報を記載した振替依頼書を税務署又は金融機関に提出することで、決まった期日に自動で口座引落しを行う納付方法です。</a:t>
            </a:r>
            <a:endParaRPr lang="en-US" altLang="ja-JP" dirty="0"/>
          </a:p>
          <a:p>
            <a:r>
              <a:rPr lang="ja-JP" altLang="en-US" dirty="0"/>
              <a:t>　毎年の確定申告で所得税や消費税を納めている個人の方におススメです。</a:t>
            </a:r>
          </a:p>
          <a:p>
            <a:r>
              <a:rPr lang="ja-JP" altLang="en-US" dirty="0"/>
              <a:t>　この振替納税は、申告の度に納付手続をする必要がなく、決まった期日に自動的に引き落とされるため、納税を失念するようなこともありません。</a:t>
            </a:r>
            <a:endParaRPr lang="en-US" altLang="ja-JP" dirty="0"/>
          </a:p>
          <a:p>
            <a:endParaRPr lang="ja-JP" altLang="en-US" dirty="0"/>
          </a:p>
          <a:p>
            <a:r>
              <a:rPr lang="ja-JP" altLang="en-US" dirty="0"/>
              <a:t>　なお、個人の方であれば、ダイレクト納付の利用届出書や振替納税の振替依頼書を、書面による提出だけでなく、</a:t>
            </a:r>
            <a:r>
              <a:rPr lang="en-US" altLang="ja-JP" dirty="0"/>
              <a:t>e-Tax</a:t>
            </a:r>
            <a:r>
              <a:rPr lang="ja-JP" altLang="en-US" dirty="0"/>
              <a:t>でも提出（送信）することが可能です。</a:t>
            </a:r>
          </a:p>
          <a:p>
            <a:endParaRPr lang="ja-JP" altLang="en-US" dirty="0"/>
          </a:p>
        </p:txBody>
      </p:sp>
      <p:sp>
        <p:nvSpPr>
          <p:cNvPr id="10" name="スライド番号プレースホルダ 3">
            <a:extLst>
              <a:ext uri="{FF2B5EF4-FFF2-40B4-BE49-F238E27FC236}">
                <a16:creationId xmlns:a16="http://schemas.microsoft.com/office/drawing/2014/main" id="{DC6A880E-3FDA-43DD-9815-9AB4FD33C99A}"/>
              </a:ext>
            </a:extLst>
          </p:cNvPr>
          <p:cNvSpPr txBox="1">
            <a:spLocks noGrp="1"/>
          </p:cNvSpPr>
          <p:nvPr/>
        </p:nvSpPr>
        <p:spPr bwMode="auto">
          <a:xfrm>
            <a:off x="3835926" y="9408378"/>
            <a:ext cx="2933558" cy="49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191" tIns="47099" rIns="94191" bIns="4709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64</a:t>
            </a:fld>
            <a:endParaRPr lang="en-US" altLang="ja-JP" dirty="0">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D3A78700-E309-F7A8-4E00-4B767F8E6F3D}"/>
              </a:ext>
            </a:extLst>
          </p:cNvPr>
          <p:cNvSpPr>
            <a:spLocks noGrp="1" noRot="1" noChangeAspect="1"/>
          </p:cNvSpPr>
          <p:nvPr>
            <p:ph type="sldImg"/>
          </p:nvPr>
        </p:nvSpPr>
        <p:spPr/>
      </p:sp>
    </p:spTree>
    <p:extLst>
      <p:ext uri="{BB962C8B-B14F-4D97-AF65-F5344CB8AC3E}">
        <p14:creationId xmlns:p14="http://schemas.microsoft.com/office/powerpoint/2010/main" val="399957500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ノート プレースホルダー 8">
            <a:extLst>
              <a:ext uri="{FF2B5EF4-FFF2-40B4-BE49-F238E27FC236}">
                <a16:creationId xmlns:a16="http://schemas.microsoft.com/office/drawing/2014/main" id="{3F68AA90-084E-49AF-B331-51EB8226C07B}"/>
              </a:ext>
            </a:extLst>
          </p:cNvPr>
          <p:cNvSpPr>
            <a:spLocks noGrp="1"/>
          </p:cNvSpPr>
          <p:nvPr>
            <p:ph type="body" idx="1"/>
          </p:nvPr>
        </p:nvSpPr>
        <p:spPr/>
        <p:txBody>
          <a:bodyPr/>
          <a:lstStyle/>
          <a:p>
            <a:r>
              <a:rPr lang="ja-JP" altLang="en-US" b="1" dirty="0"/>
              <a:t>納税環境の整備①</a:t>
            </a:r>
            <a:endParaRPr lang="en-US" altLang="ja-JP" b="1" dirty="0"/>
          </a:p>
          <a:p>
            <a:r>
              <a:rPr lang="ja-JP" altLang="en-US" b="1" dirty="0"/>
              <a:t>～電子納税証明書～</a:t>
            </a:r>
            <a:endParaRPr lang="en-US" altLang="ja-JP" b="1" dirty="0"/>
          </a:p>
          <a:p>
            <a:endParaRPr lang="en-US" altLang="ja-JP" dirty="0"/>
          </a:p>
          <a:p>
            <a:pPr algn="just">
              <a:spcBef>
                <a:spcPts val="286"/>
              </a:spcBef>
            </a:pPr>
            <a:r>
              <a:rPr lang="ja-JP" altLang="en-US" dirty="0"/>
              <a:t>　国税庁では、「あらゆる税務手続が税務署に行かずにできる社会」を目指しており、納税証明書の請求についても、</a:t>
            </a:r>
            <a:r>
              <a:rPr lang="en-US" altLang="ja-JP" dirty="0"/>
              <a:t>e-Tax</a:t>
            </a:r>
            <a:r>
              <a:rPr lang="ja-JP" altLang="en-US" dirty="0"/>
              <a:t>の利用を推進しております。</a:t>
            </a:r>
            <a:endParaRPr lang="en-US" altLang="ja-JP" dirty="0"/>
          </a:p>
          <a:p>
            <a:pPr algn="just">
              <a:spcBef>
                <a:spcPts val="286"/>
              </a:spcBef>
            </a:pPr>
            <a:r>
              <a:rPr lang="ja-JP" altLang="en-US" dirty="0"/>
              <a:t>　①スマートフォンや自宅・オフィスのパソコンから、</a:t>
            </a:r>
            <a:r>
              <a:rPr lang="en-US" altLang="ja-JP" dirty="0"/>
              <a:t>e-Tax</a:t>
            </a:r>
            <a:r>
              <a:rPr lang="ja-JP" altLang="en-US" dirty="0"/>
              <a:t>を使って</a:t>
            </a:r>
            <a:r>
              <a:rPr lang="en-US" altLang="ja-JP" dirty="0"/>
              <a:t>PDF</a:t>
            </a:r>
            <a:r>
              <a:rPr lang="ja-JP" altLang="en-US" dirty="0"/>
              <a:t>ファイル形式の電子納税証明書を請求</a:t>
            </a:r>
            <a:r>
              <a:rPr lang="ja-JP" altLang="en-US" strike="noStrike" dirty="0"/>
              <a:t>すること</a:t>
            </a:r>
            <a:r>
              <a:rPr lang="ja-JP" altLang="en-US" dirty="0"/>
              <a:t>で、請求から受取までの一連の手続が、税務署窓口へ出向くことなく、</a:t>
            </a:r>
            <a:r>
              <a:rPr lang="en-US" altLang="ja-JP" dirty="0"/>
              <a:t>e-Tax</a:t>
            </a:r>
            <a:r>
              <a:rPr lang="ja-JP" altLang="en-US" dirty="0"/>
              <a:t>上で完結できるようになっています。</a:t>
            </a:r>
            <a:endParaRPr lang="en-US" altLang="ja-JP" dirty="0"/>
          </a:p>
          <a:p>
            <a:pPr algn="just">
              <a:spcBef>
                <a:spcPts val="286"/>
              </a:spcBef>
            </a:pPr>
            <a:r>
              <a:rPr lang="ja-JP" altLang="en-US" dirty="0"/>
              <a:t>　②</a:t>
            </a:r>
            <a:r>
              <a:rPr lang="en-US" altLang="ja-JP" dirty="0"/>
              <a:t>PDF</a:t>
            </a:r>
            <a:r>
              <a:rPr lang="ja-JP" altLang="en-US" dirty="0"/>
              <a:t>ファイル形式の電子納税証明書は、期間内であれば何度でもダウンロードすることができ、③また、自宅等のプリンタから印刷可能であるため、納税者の方にとって便利なものとなっています。</a:t>
            </a:r>
            <a:endParaRPr lang="en-US" altLang="ja-JP" dirty="0"/>
          </a:p>
          <a:p>
            <a:pPr algn="just">
              <a:spcBef>
                <a:spcPts val="286"/>
              </a:spcBef>
            </a:pPr>
            <a:endParaRPr lang="en-US" altLang="ja-JP" dirty="0"/>
          </a:p>
          <a:p>
            <a:pPr algn="just">
              <a:spcBef>
                <a:spcPts val="286"/>
              </a:spcBef>
            </a:pPr>
            <a:r>
              <a:rPr lang="en-US" altLang="ja-JP" dirty="0"/>
              <a:t>【</a:t>
            </a:r>
            <a:r>
              <a:rPr lang="ja-JP" altLang="en-US" dirty="0"/>
              <a:t>参考</a:t>
            </a:r>
            <a:r>
              <a:rPr lang="en-US" altLang="ja-JP" dirty="0"/>
              <a:t>】</a:t>
            </a:r>
          </a:p>
          <a:p>
            <a:pPr algn="just">
              <a:spcBef>
                <a:spcPts val="286"/>
              </a:spcBef>
            </a:pPr>
            <a:r>
              <a:rPr lang="ja-JP" altLang="en-US" dirty="0"/>
              <a:t>　納税証明書に付されている</a:t>
            </a:r>
            <a:r>
              <a:rPr lang="en-US" altLang="ja-JP" dirty="0"/>
              <a:t>QR</a:t>
            </a:r>
            <a:r>
              <a:rPr lang="ja-JP" altLang="en-US" dirty="0"/>
              <a:t>コードを「納税証明書確認コーナー」（国税庁</a:t>
            </a:r>
            <a:r>
              <a:rPr lang="en-US" altLang="ja-JP" dirty="0"/>
              <a:t>HP</a:t>
            </a:r>
            <a:r>
              <a:rPr lang="ja-JP" altLang="en-US" dirty="0"/>
              <a:t>）で読み取ることで、証明内容の検証を行うことが可能です。</a:t>
            </a:r>
            <a:endParaRPr lang="en-US" altLang="ja-JP" dirty="0"/>
          </a:p>
          <a:p>
            <a:pPr algn="just">
              <a:spcBef>
                <a:spcPts val="286"/>
              </a:spcBef>
            </a:pPr>
            <a:r>
              <a:rPr lang="ja-JP" altLang="en-US" dirty="0"/>
              <a:t>　なお、納税証明書を提出先に提出する場合は、提出先から求められた期限内に発行されたものであることを確認してください。</a:t>
            </a:r>
            <a:endParaRPr lang="en-US" altLang="ja-JP" dirty="0"/>
          </a:p>
          <a:p>
            <a:pPr algn="just">
              <a:spcBef>
                <a:spcPts val="286"/>
              </a:spcBef>
            </a:pPr>
            <a:r>
              <a:rPr lang="ja-JP" altLang="en-US" dirty="0"/>
              <a:t>　また、電子納税証明書は、</a:t>
            </a:r>
            <a:r>
              <a:rPr lang="en-US" altLang="ja-JP" dirty="0"/>
              <a:t>PDF</a:t>
            </a:r>
            <a:r>
              <a:rPr lang="ja-JP" altLang="en-US" dirty="0"/>
              <a:t>形式のほかに、</a:t>
            </a:r>
            <a:r>
              <a:rPr lang="en-US" altLang="ja-JP" dirty="0"/>
              <a:t>XML</a:t>
            </a:r>
            <a:r>
              <a:rPr lang="ja-JP" altLang="en-US" dirty="0"/>
              <a:t>形式で発行することも可能です。</a:t>
            </a:r>
          </a:p>
        </p:txBody>
      </p:sp>
      <p:sp>
        <p:nvSpPr>
          <p:cNvPr id="10" name="スライド番号プレースホルダ 3">
            <a:extLst>
              <a:ext uri="{FF2B5EF4-FFF2-40B4-BE49-F238E27FC236}">
                <a16:creationId xmlns:a16="http://schemas.microsoft.com/office/drawing/2014/main" id="{DC6A880E-3FDA-43DD-9815-9AB4FD33C99A}"/>
              </a:ext>
            </a:extLst>
          </p:cNvPr>
          <p:cNvSpPr txBox="1">
            <a:spLocks noGrp="1"/>
          </p:cNvSpPr>
          <p:nvPr/>
        </p:nvSpPr>
        <p:spPr bwMode="auto">
          <a:xfrm>
            <a:off x="3835926" y="9408378"/>
            <a:ext cx="2933558" cy="49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181" tIns="47091" rIns="94181" bIns="47091"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65</a:t>
            </a:fld>
            <a:endParaRPr lang="en-US" altLang="ja-JP" dirty="0">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5ABC502B-8382-66E6-1B63-EEA86D535DE9}"/>
              </a:ext>
            </a:extLst>
          </p:cNvPr>
          <p:cNvSpPr>
            <a:spLocks noGrp="1" noRot="1" noChangeAspect="1"/>
          </p:cNvSpPr>
          <p:nvPr>
            <p:ph type="sldImg"/>
          </p:nvPr>
        </p:nvSpPr>
        <p:spPr/>
      </p:sp>
    </p:spTree>
    <p:extLst>
      <p:ext uri="{BB962C8B-B14F-4D97-AF65-F5344CB8AC3E}">
        <p14:creationId xmlns:p14="http://schemas.microsoft.com/office/powerpoint/2010/main" val="40385036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ノート プレースホルダー 4">
            <a:extLst>
              <a:ext uri="{FF2B5EF4-FFF2-40B4-BE49-F238E27FC236}">
                <a16:creationId xmlns:a16="http://schemas.microsoft.com/office/drawing/2014/main" id="{FF1C441E-327B-470D-9BA0-08D7C12BCED2}"/>
              </a:ext>
            </a:extLst>
          </p:cNvPr>
          <p:cNvSpPr>
            <a:spLocks noGrp="1"/>
          </p:cNvSpPr>
          <p:nvPr>
            <p:ph type="body" idx="1"/>
          </p:nvPr>
        </p:nvSpPr>
        <p:spPr/>
        <p:txBody>
          <a:bodyPr/>
          <a:lstStyle/>
          <a:p>
            <a:r>
              <a:rPr lang="ja-JP" altLang="en-US" dirty="0"/>
              <a:t>納税者サービスの充実について、ここでは、ご覧のような項目をご説明いたします。</a:t>
            </a:r>
          </a:p>
          <a:p>
            <a:endParaRPr lang="ja-JP" altLang="en-US" dirty="0"/>
          </a:p>
        </p:txBody>
      </p:sp>
      <p:sp>
        <p:nvSpPr>
          <p:cNvPr id="6" name="スライド番号プレースホルダ 3">
            <a:extLst>
              <a:ext uri="{FF2B5EF4-FFF2-40B4-BE49-F238E27FC236}">
                <a16:creationId xmlns:a16="http://schemas.microsoft.com/office/drawing/2014/main" id="{5B92DCE5-BF79-4247-A0CD-4306FD83BDD5}"/>
              </a:ext>
            </a:extLst>
          </p:cNvPr>
          <p:cNvSpPr txBox="1">
            <a:spLocks noGrp="1"/>
          </p:cNvSpPr>
          <p:nvPr/>
        </p:nvSpPr>
        <p:spPr bwMode="auto">
          <a:xfrm>
            <a:off x="3835926" y="9408378"/>
            <a:ext cx="2933558" cy="49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823" tIns="47917" rIns="95823" bIns="47917"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66</a:t>
            </a:fld>
            <a:endParaRPr lang="en-US" altLang="ja-JP" dirty="0">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2C1990B4-C97A-7A77-0B94-9360BA4EAE4A}"/>
              </a:ext>
            </a:extLst>
          </p:cNvPr>
          <p:cNvSpPr>
            <a:spLocks noGrp="1" noRot="1" noChangeAspect="1"/>
          </p:cNvSpPr>
          <p:nvPr>
            <p:ph type="sldImg"/>
          </p:nvPr>
        </p:nvSpPr>
        <p:spPr/>
      </p:sp>
    </p:spTree>
    <p:extLst>
      <p:ext uri="{BB962C8B-B14F-4D97-AF65-F5344CB8AC3E}">
        <p14:creationId xmlns:p14="http://schemas.microsoft.com/office/powerpoint/2010/main" val="86428047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ノート プレースホルダー 7">
            <a:extLst>
              <a:ext uri="{FF2B5EF4-FFF2-40B4-BE49-F238E27FC236}">
                <a16:creationId xmlns:a16="http://schemas.microsoft.com/office/drawing/2014/main" id="{2A3EB154-DC13-4748-ADD8-9A8FB5712CBE}"/>
              </a:ext>
            </a:extLst>
          </p:cNvPr>
          <p:cNvSpPr>
            <a:spLocks noGrp="1"/>
          </p:cNvSpPr>
          <p:nvPr>
            <p:ph type="body" idx="1"/>
          </p:nvPr>
        </p:nvSpPr>
        <p:spPr/>
        <p:txBody>
          <a:bodyPr/>
          <a:lstStyle/>
          <a:p>
            <a:r>
              <a:rPr lang="ja-JP" altLang="en-US" b="1" dirty="0"/>
              <a:t>納税環境の整備②</a:t>
            </a:r>
            <a:endParaRPr lang="en-US" altLang="ja-JP" b="1" dirty="0"/>
          </a:p>
          <a:p>
            <a:r>
              <a:rPr lang="ja-JP" altLang="en-US" b="1" dirty="0"/>
              <a:t>～マイナンバー制度について～</a:t>
            </a:r>
            <a:endParaRPr lang="en-US" altLang="ja-JP" b="1" dirty="0"/>
          </a:p>
          <a:p>
            <a:endParaRPr lang="en-US" altLang="ja-JP" dirty="0"/>
          </a:p>
          <a:p>
            <a:r>
              <a:rPr lang="ja-JP" altLang="en-US" dirty="0"/>
              <a:t>　マイナンバー制度は、行政を効率化し、国民の利便性を高め、公平・公正な社会を実現するための社会基盤です。</a:t>
            </a:r>
            <a:endParaRPr lang="en-US" altLang="ja-JP" dirty="0"/>
          </a:p>
          <a:p>
            <a:r>
              <a:rPr lang="ja-JP" altLang="en-US" dirty="0"/>
              <a:t>　まず、マイナンバーとは、住民票を有する全ての方に１人１つ指定される</a:t>
            </a:r>
            <a:r>
              <a:rPr lang="en-US" altLang="ja-JP" dirty="0"/>
              <a:t>12</a:t>
            </a:r>
            <a:r>
              <a:rPr lang="ja-JP" altLang="en-US" dirty="0"/>
              <a:t>桁の番号です。</a:t>
            </a:r>
            <a:endParaRPr lang="en-US" altLang="ja-JP" dirty="0"/>
          </a:p>
          <a:p>
            <a:r>
              <a:rPr lang="ja-JP" altLang="en-US" dirty="0"/>
              <a:t>　市区町村長が住民票の住所宛に個人番号通知書により通知します。</a:t>
            </a:r>
            <a:endParaRPr lang="en-US" altLang="ja-JP" dirty="0"/>
          </a:p>
          <a:p>
            <a:r>
              <a:rPr lang="ja-JP" altLang="en-US" dirty="0"/>
              <a:t>　その利用範囲は社会保障、税、災害対策など、法令又は条例で定められた事務に限定されています。</a:t>
            </a:r>
            <a:endParaRPr lang="en-US" altLang="ja-JP" dirty="0"/>
          </a:p>
          <a:p>
            <a:r>
              <a:rPr lang="ja-JP" altLang="en-US" dirty="0"/>
              <a:t>　次に、法人番号とは、株式会社などの設立登記法人、国の機関、地方公共団体、その他の法人や人格のない社団等に１法人１つ指定される</a:t>
            </a:r>
            <a:r>
              <a:rPr lang="en-US" altLang="ja-JP" dirty="0"/>
              <a:t>13</a:t>
            </a:r>
            <a:r>
              <a:rPr lang="ja-JP" altLang="en-US" dirty="0"/>
              <a:t>桁の番号です。</a:t>
            </a:r>
            <a:endParaRPr lang="en-US" altLang="ja-JP" dirty="0"/>
          </a:p>
          <a:p>
            <a:r>
              <a:rPr lang="ja-JP" altLang="en-US" dirty="0"/>
              <a:t>　国税庁長官が法人番号指定通知書により通知します。</a:t>
            </a:r>
            <a:endParaRPr lang="en-US" altLang="ja-JP" dirty="0"/>
          </a:p>
          <a:p>
            <a:r>
              <a:rPr lang="ja-JP" altLang="en-US" dirty="0"/>
              <a:t>　法人等の３情報、すなわち商号又は名称、本店又は主たる事務所の所在地及び法人番号は、インターネットを利用して広く一般に公表され、誰でも利用可能となっています。</a:t>
            </a:r>
          </a:p>
        </p:txBody>
      </p:sp>
      <p:sp>
        <p:nvSpPr>
          <p:cNvPr id="9" name="スライド番号プレースホルダ 3">
            <a:extLst>
              <a:ext uri="{FF2B5EF4-FFF2-40B4-BE49-F238E27FC236}">
                <a16:creationId xmlns:a16="http://schemas.microsoft.com/office/drawing/2014/main" id="{C29DB07C-9D78-42FA-A70A-AF0A53D81BE9}"/>
              </a:ext>
            </a:extLst>
          </p:cNvPr>
          <p:cNvSpPr txBox="1">
            <a:spLocks noGrp="1"/>
          </p:cNvSpPr>
          <p:nvPr/>
        </p:nvSpPr>
        <p:spPr bwMode="auto">
          <a:xfrm>
            <a:off x="3836156" y="9408897"/>
            <a:ext cx="2932954" cy="49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00" tIns="47500" rIns="95000" bIns="47500"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67</a:t>
            </a:fld>
            <a:endParaRPr lang="en-US" altLang="ja-JP" dirty="0">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C4217432-0A53-85E8-5D21-79B9F317311B}"/>
              </a:ext>
            </a:extLst>
          </p:cNvPr>
          <p:cNvSpPr>
            <a:spLocks noGrp="1" noRot="1" noChangeAspect="1"/>
          </p:cNvSpPr>
          <p:nvPr>
            <p:ph type="sldImg"/>
          </p:nvPr>
        </p:nvSpPr>
        <p:spPr/>
      </p:sp>
    </p:spTree>
    <p:extLst>
      <p:ext uri="{BB962C8B-B14F-4D97-AF65-F5344CB8AC3E}">
        <p14:creationId xmlns:p14="http://schemas.microsoft.com/office/powerpoint/2010/main" val="334423731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ノート プレースホルダー 9">
            <a:extLst>
              <a:ext uri="{FF2B5EF4-FFF2-40B4-BE49-F238E27FC236}">
                <a16:creationId xmlns:a16="http://schemas.microsoft.com/office/drawing/2014/main" id="{861A0A4A-5671-4EDB-9C93-FF5E9DB3DAF2}"/>
              </a:ext>
            </a:extLst>
          </p:cNvPr>
          <p:cNvSpPr>
            <a:spLocks noGrp="1"/>
          </p:cNvSpPr>
          <p:nvPr>
            <p:ph type="body" idx="1"/>
          </p:nvPr>
        </p:nvSpPr>
        <p:spPr/>
        <p:txBody>
          <a:bodyPr/>
          <a:lstStyle/>
          <a:p>
            <a:r>
              <a:rPr lang="ja-JP" altLang="en-US" b="1" dirty="0"/>
              <a:t>納税環境の整備②</a:t>
            </a:r>
            <a:r>
              <a:rPr lang="en-US" altLang="ja-JP" b="1" dirty="0"/>
              <a:t> </a:t>
            </a:r>
          </a:p>
          <a:p>
            <a:r>
              <a:rPr lang="ja-JP" altLang="en-US" b="1" dirty="0"/>
              <a:t>～マイナンバー制度の国税分野での利用～</a:t>
            </a:r>
            <a:endParaRPr lang="en-US" altLang="ja-JP" b="1" dirty="0"/>
          </a:p>
          <a:p>
            <a:endParaRPr lang="en-US" altLang="ja-JP" dirty="0"/>
          </a:p>
          <a:p>
            <a:pPr algn="just"/>
            <a:r>
              <a:rPr lang="ja-JP" altLang="en-US" dirty="0">
                <a:cs typeface="メイリオ" panose="020B0604030504040204" pitchFamily="50" charset="-128"/>
              </a:rPr>
              <a:t>　申告書や法定調書等を税務署等に提出する際には、その提出の都度、マイナンバーや法人番号の記載が必要です。</a:t>
            </a:r>
            <a:endParaRPr lang="en-US" altLang="ja-JP" dirty="0">
              <a:cs typeface="メイリオ" panose="020B0604030504040204" pitchFamily="50" charset="-128"/>
            </a:endParaRPr>
          </a:p>
          <a:p>
            <a:pPr algn="just"/>
            <a:r>
              <a:rPr lang="ja-JP" altLang="en-US" dirty="0">
                <a:cs typeface="メイリオ" panose="020B0604030504040204" pitchFamily="50" charset="-128"/>
              </a:rPr>
              <a:t>　法定調書の対象となる金銭等の支払等を受ける方は、法定調書の提出義務がある方に対して、マイナンバーや法人番号を提供することが必要となります。</a:t>
            </a:r>
            <a:endParaRPr lang="en-US" altLang="ja-JP" dirty="0">
              <a:cs typeface="メイリオ" panose="020B0604030504040204" pitchFamily="50" charset="-128"/>
            </a:endParaRPr>
          </a:p>
          <a:p>
            <a:pPr algn="just"/>
            <a:r>
              <a:rPr lang="ja-JP" altLang="en-US" dirty="0">
                <a:cs typeface="メイリオ" panose="020B0604030504040204" pitchFamily="50" charset="-128"/>
              </a:rPr>
              <a:t>　なお、マイナンバーの提供を受ける際には、なりすましを防ぐため、番号法に基づき厳格な本人確認が求められます。</a:t>
            </a:r>
            <a:endParaRPr lang="en-US" altLang="ja-JP" dirty="0">
              <a:cs typeface="メイリオ" panose="020B0604030504040204" pitchFamily="50" charset="-128"/>
            </a:endParaRPr>
          </a:p>
          <a:p>
            <a:pPr algn="just">
              <a:spcAft>
                <a:spcPts val="0"/>
              </a:spcAft>
            </a:pPr>
            <a:r>
              <a:rPr lang="ja-JP" altLang="en-US" dirty="0">
                <a:cs typeface="メイリオ" panose="020B0604030504040204" pitchFamily="50" charset="-128"/>
              </a:rPr>
              <a:t>　本人確認には、番号確認と身元確認があり、マイナンバーカードはカード１枚で番号確認と身元確認が行えます。</a:t>
            </a:r>
            <a:endParaRPr lang="en-US" altLang="ja-JP" dirty="0">
              <a:cs typeface="メイリオ" panose="020B0604030504040204" pitchFamily="50" charset="-128"/>
            </a:endParaRPr>
          </a:p>
          <a:p>
            <a:pPr algn="just">
              <a:spcAft>
                <a:spcPts val="0"/>
              </a:spcAft>
            </a:pPr>
            <a:r>
              <a:rPr lang="ja-JP" altLang="en-US" kern="100" dirty="0">
                <a:cs typeface="メイリオ" panose="020B0604030504040204" pitchFamily="50" charset="-128"/>
              </a:rPr>
              <a:t>　通知カードは令和２年５月</a:t>
            </a:r>
            <a:r>
              <a:rPr lang="en-US" altLang="ja-JP" kern="100" dirty="0">
                <a:cs typeface="メイリオ" panose="020B0604030504040204" pitchFamily="50" charset="-128"/>
              </a:rPr>
              <a:t>25</a:t>
            </a:r>
            <a:r>
              <a:rPr lang="ja-JP" altLang="en-US" kern="100" dirty="0">
                <a:cs typeface="メイリオ" panose="020B0604030504040204" pitchFamily="50" charset="-128"/>
              </a:rPr>
              <a:t>日に廃止されていますが、通知カードに記載された氏名、住所などが住民票に記載されている内容と一致している場合に限り、引き続き番号確認書類として利用できます。</a:t>
            </a:r>
            <a:endParaRPr lang="en-US" altLang="ja-JP" kern="100" dirty="0">
              <a:cs typeface="メイリオ" panose="020B0604030504040204" pitchFamily="50" charset="-128"/>
            </a:endParaRPr>
          </a:p>
          <a:p>
            <a:pPr algn="just"/>
            <a:endParaRPr lang="en-US" altLang="ja-JP" u="sng" dirty="0">
              <a:cs typeface="メイリオ" panose="020B0604030504040204" pitchFamily="50" charset="-128"/>
            </a:endParaRPr>
          </a:p>
          <a:p>
            <a:pPr algn="just"/>
            <a:r>
              <a:rPr lang="ja-JP" altLang="en-US" dirty="0">
                <a:cs typeface="メイリオ" panose="020B0604030504040204" pitchFamily="50" charset="-128"/>
              </a:rPr>
              <a:t>　また、確定申告書等を提出する際には、税務署等で本人確認をさせていただくことから、マイナンバーカード等の本人確認書類の提示又は写しの添付が必要となりますが、</a:t>
            </a:r>
            <a:r>
              <a:rPr lang="en-US" altLang="ja-JP" dirty="0">
                <a:cs typeface="メイリオ" panose="020B0604030504040204" pitchFamily="50" charset="-128"/>
              </a:rPr>
              <a:t>e-Tax</a:t>
            </a:r>
            <a:r>
              <a:rPr lang="ja-JP" altLang="en-US" dirty="0">
                <a:cs typeface="メイリオ" panose="020B0604030504040204" pitchFamily="50" charset="-128"/>
              </a:rPr>
              <a:t>で確定申告書等を提出すれば、本人確認書類の提示又は写しの添付は不要です。</a:t>
            </a:r>
            <a:endParaRPr lang="en-US" altLang="ja-JP" dirty="0">
              <a:cs typeface="メイリオ" panose="020B0604030504040204" pitchFamily="50" charset="-128"/>
            </a:endParaRPr>
          </a:p>
          <a:p>
            <a:pPr algn="just"/>
            <a:r>
              <a:rPr lang="ja-JP" altLang="en-US" kern="100" dirty="0">
                <a:cs typeface="メイリオ" panose="020B0604030504040204" pitchFamily="50" charset="-128"/>
              </a:rPr>
              <a:t>　</a:t>
            </a:r>
            <a:r>
              <a:rPr lang="ja-JP" altLang="ja-JP" kern="100" dirty="0">
                <a:cs typeface="メイリオ" panose="020B0604030504040204" pitchFamily="50" charset="-128"/>
              </a:rPr>
              <a:t>本人確認</a:t>
            </a:r>
            <a:r>
              <a:rPr lang="ja-JP" altLang="ja-JP" b="0" kern="100" dirty="0">
                <a:cs typeface="メイリオ" panose="020B0604030504040204" pitchFamily="50" charset="-128"/>
              </a:rPr>
              <a:t>書類</a:t>
            </a:r>
            <a:r>
              <a:rPr lang="ja-JP" altLang="en-US" b="0" kern="100" dirty="0">
                <a:cs typeface="メイリオ" panose="020B0604030504040204" pitchFamily="50" charset="-128"/>
              </a:rPr>
              <a:t>の提出</a:t>
            </a:r>
            <a:r>
              <a:rPr lang="ja-JP" altLang="ja-JP" b="0" kern="100" dirty="0">
                <a:cs typeface="メイリオ" panose="020B0604030504040204" pitchFamily="50" charset="-128"/>
              </a:rPr>
              <a:t>に</a:t>
            </a:r>
            <a:r>
              <a:rPr lang="ja-JP" altLang="en-US" b="0" kern="100" dirty="0">
                <a:cs typeface="メイリオ" panose="020B0604030504040204" pitchFamily="50" charset="-128"/>
              </a:rPr>
              <a:t>当たって</a:t>
            </a:r>
            <a:r>
              <a:rPr lang="ja-JP" altLang="ja-JP" b="0" kern="100" dirty="0">
                <a:cs typeface="メイリオ" panose="020B0604030504040204" pitchFamily="50" charset="-128"/>
              </a:rPr>
              <a:t>は、原本を添付することのないようご注意ください。</a:t>
            </a:r>
            <a:endParaRPr lang="en-US" altLang="ja-JP" b="0" dirty="0">
              <a:cs typeface="メイリオ" panose="020B0604030504040204" pitchFamily="50" charset="-128"/>
            </a:endParaRPr>
          </a:p>
          <a:p>
            <a:pPr algn="just"/>
            <a:r>
              <a:rPr lang="ja-JP" altLang="en-US" b="0" dirty="0">
                <a:cs typeface="メイリオ" panose="020B0604030504040204" pitchFamily="50" charset="-128"/>
              </a:rPr>
              <a:t>　</a:t>
            </a:r>
            <a:endParaRPr lang="en-US" altLang="ja-JP" b="0" dirty="0">
              <a:cs typeface="メイリオ" panose="020B0604030504040204" pitchFamily="50" charset="-128"/>
            </a:endParaRPr>
          </a:p>
          <a:p>
            <a:pPr algn="just"/>
            <a:r>
              <a:rPr lang="ja-JP" altLang="en-US" b="0" dirty="0">
                <a:cs typeface="メイリオ" panose="020B0604030504040204" pitchFamily="50" charset="-128"/>
              </a:rPr>
              <a:t>　加えて、マイナンバー制度の導入を契機とした納税者利便の向上施策として、住宅ローン控除等の申告手続における住民票の写しの添付が不要となりました。</a:t>
            </a:r>
            <a:endParaRPr lang="en-US" altLang="ja-JP" b="0" dirty="0">
              <a:cs typeface="メイリオ" panose="020B0604030504040204" pitchFamily="50" charset="-128"/>
            </a:endParaRPr>
          </a:p>
          <a:p>
            <a:pPr algn="just"/>
            <a:r>
              <a:rPr lang="ja-JP" altLang="en-US" b="0" dirty="0">
                <a:cs typeface="メイリオ" panose="020B0604030504040204" pitchFamily="50" charset="-128"/>
              </a:rPr>
              <a:t>　更に、マイナポータルを活用した年末調整や所得税確定申告の簡便化が進んでいます。</a:t>
            </a:r>
          </a:p>
        </p:txBody>
      </p:sp>
      <p:sp>
        <p:nvSpPr>
          <p:cNvPr id="11" name="スライド番号プレースホルダ 3">
            <a:extLst>
              <a:ext uri="{FF2B5EF4-FFF2-40B4-BE49-F238E27FC236}">
                <a16:creationId xmlns:a16="http://schemas.microsoft.com/office/drawing/2014/main" id="{114F2D56-55A9-4ECC-9420-9C2E11C6A88C}"/>
              </a:ext>
            </a:extLst>
          </p:cNvPr>
          <p:cNvSpPr txBox="1">
            <a:spLocks noGrp="1"/>
          </p:cNvSpPr>
          <p:nvPr/>
        </p:nvSpPr>
        <p:spPr bwMode="auto">
          <a:xfrm>
            <a:off x="3836156" y="9408897"/>
            <a:ext cx="2932954" cy="49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00" tIns="47500" rIns="95000" bIns="47500"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68</a:t>
            </a:fld>
            <a:endParaRPr lang="en-US" altLang="ja-JP" dirty="0">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03B23A8E-AD4B-D203-5FDC-32BFCF2F33C7}"/>
              </a:ext>
            </a:extLst>
          </p:cNvPr>
          <p:cNvSpPr>
            <a:spLocks noGrp="1" noRot="1" noChangeAspect="1"/>
          </p:cNvSpPr>
          <p:nvPr>
            <p:ph type="sldImg"/>
          </p:nvPr>
        </p:nvSpPr>
        <p:spPr/>
      </p:sp>
    </p:spTree>
    <p:extLst>
      <p:ext uri="{BB962C8B-B14F-4D97-AF65-F5344CB8AC3E}">
        <p14:creationId xmlns:p14="http://schemas.microsoft.com/office/powerpoint/2010/main" val="2532293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ノート プレースホルダー 4">
            <a:extLst>
              <a:ext uri="{FF2B5EF4-FFF2-40B4-BE49-F238E27FC236}">
                <a16:creationId xmlns:a16="http://schemas.microsoft.com/office/drawing/2014/main" id="{4018F498-4248-402B-815E-02C623D03F89}"/>
              </a:ext>
            </a:extLst>
          </p:cNvPr>
          <p:cNvSpPr>
            <a:spLocks noGrp="1"/>
          </p:cNvSpPr>
          <p:nvPr>
            <p:ph type="body" idx="1"/>
          </p:nvPr>
        </p:nvSpPr>
        <p:spPr/>
        <p:txBody>
          <a:bodyPr/>
          <a:lstStyle/>
          <a:p>
            <a:r>
              <a:rPr lang="ja-JP" altLang="en-US" b="1" dirty="0"/>
              <a:t>教育費</a:t>
            </a:r>
            <a:endParaRPr lang="en-US" altLang="ja-JP" b="1" dirty="0"/>
          </a:p>
          <a:p>
            <a:r>
              <a:rPr lang="ja-JP" altLang="en-US" b="1" dirty="0"/>
              <a:t>～小学生、中学生、高校生一人当たりの教育費～</a:t>
            </a:r>
            <a:endParaRPr lang="en-US" altLang="ja-JP" b="1" dirty="0"/>
          </a:p>
          <a:p>
            <a:endParaRPr lang="en-US" altLang="ja-JP" dirty="0"/>
          </a:p>
          <a:p>
            <a:r>
              <a:rPr lang="ja-JP" altLang="en-US" dirty="0"/>
              <a:t>　税は、私たちの学校教育や科学技術の発展のためにも役立てられています。</a:t>
            </a:r>
            <a:endParaRPr lang="en-US" altLang="ja-JP" dirty="0"/>
          </a:p>
          <a:p>
            <a:r>
              <a:rPr lang="ja-JP" altLang="en-US" dirty="0"/>
              <a:t>　歳出のうち「文教及び科学振興費」が、学校教育や科学技術のために使われる予算です。</a:t>
            </a:r>
            <a:endParaRPr lang="en-US" altLang="ja-JP" dirty="0"/>
          </a:p>
          <a:p>
            <a:r>
              <a:rPr lang="ja-JP" altLang="en-US" dirty="0"/>
              <a:t>　例えば、教科書の無償配付や全国学力調査の実施、国立大学法人・私立学校の助成、スポーツ振興などのための「教育振興助成費」、公立学校の校舎改築などのための「文教施設費」、経済的理由により修学が困難である優れた学生などのための「育英事業費」、将来に渡る持続的な研究開発などの科学技術の振興を図るための「科学技術振興費」などが含まれています。</a:t>
            </a:r>
            <a:endParaRPr lang="en-US" altLang="ja-JP" dirty="0"/>
          </a:p>
          <a:p>
            <a:r>
              <a:rPr lang="ja-JP" altLang="en-US" dirty="0"/>
              <a:t>　ところで、公立学校の児童・生徒一人当たりの年間教育費の負担額はどのようになっているのでしょうか。</a:t>
            </a:r>
            <a:endParaRPr lang="en-US" altLang="ja-JP" dirty="0"/>
          </a:p>
          <a:p>
            <a:r>
              <a:rPr lang="ja-JP" altLang="en-US" dirty="0"/>
              <a:t>　令和３年度の調査では、公立学校の小学生では一人当たり約</a:t>
            </a:r>
            <a:r>
              <a:rPr lang="en-US" altLang="ja-JP" dirty="0"/>
              <a:t>92</a:t>
            </a:r>
            <a:r>
              <a:rPr lang="ja-JP" altLang="en-US" dirty="0"/>
              <a:t>万円、公立学校の中学生では一人当たり約</a:t>
            </a:r>
            <a:r>
              <a:rPr lang="en-US" altLang="ja-JP" dirty="0"/>
              <a:t>107</a:t>
            </a:r>
            <a:r>
              <a:rPr lang="ja-JP" altLang="en-US" dirty="0"/>
              <a:t>万円、公立学校の高校生では一人当たり約</a:t>
            </a:r>
            <a:r>
              <a:rPr lang="en-US" altLang="ja-JP" dirty="0"/>
              <a:t>113</a:t>
            </a:r>
            <a:r>
              <a:rPr lang="ja-JP" altLang="en-US" dirty="0"/>
              <a:t>万円となっています。</a:t>
            </a:r>
            <a:endParaRPr lang="en-US" altLang="ja-JP" dirty="0"/>
          </a:p>
          <a:p>
            <a:endParaRPr lang="en-US" altLang="ja-JP" dirty="0"/>
          </a:p>
          <a:p>
            <a:r>
              <a:rPr lang="ja-JP" altLang="en-US" dirty="0"/>
              <a:t>（参考：高校卒業までの期間中における公費負担額のイメージ）</a:t>
            </a:r>
            <a:r>
              <a:rPr lang="ja-JP" altLang="ja-JP" dirty="0"/>
              <a:t> </a:t>
            </a:r>
          </a:p>
          <a:p>
            <a:r>
              <a:rPr lang="ja-JP" altLang="en-US" dirty="0"/>
              <a:t>　　小学生　　約</a:t>
            </a:r>
            <a:r>
              <a:rPr lang="en-US" altLang="ja-JP" dirty="0"/>
              <a:t>921,000</a:t>
            </a:r>
            <a:r>
              <a:rPr lang="ja-JP" altLang="en-US" dirty="0"/>
              <a:t>円</a:t>
            </a:r>
            <a:r>
              <a:rPr lang="ja-JP" altLang="ja-JP" dirty="0"/>
              <a:t>×</a:t>
            </a:r>
            <a:r>
              <a:rPr lang="en-US" altLang="ja-JP" dirty="0"/>
              <a:t>6</a:t>
            </a:r>
            <a:r>
              <a:rPr lang="ja-JP" altLang="en-US" dirty="0"/>
              <a:t>年間　＝　約</a:t>
            </a:r>
            <a:r>
              <a:rPr lang="en-US" altLang="ja-JP" dirty="0"/>
              <a:t>5,526,000</a:t>
            </a:r>
            <a:r>
              <a:rPr lang="ja-JP" altLang="en-US" dirty="0"/>
              <a:t>円</a:t>
            </a:r>
            <a:r>
              <a:rPr lang="ja-JP" altLang="ja-JP" dirty="0"/>
              <a:t> </a:t>
            </a:r>
          </a:p>
          <a:p>
            <a:r>
              <a:rPr lang="ja-JP" altLang="en-US" dirty="0"/>
              <a:t>　　中学生　　約</a:t>
            </a:r>
            <a:r>
              <a:rPr lang="en-US" altLang="ja-JP" dirty="0"/>
              <a:t>1,067,000</a:t>
            </a:r>
            <a:r>
              <a:rPr lang="ja-JP" altLang="en-US" dirty="0"/>
              <a:t>円</a:t>
            </a:r>
            <a:r>
              <a:rPr lang="ja-JP" altLang="ja-JP" dirty="0"/>
              <a:t>×</a:t>
            </a:r>
            <a:r>
              <a:rPr lang="en-US" altLang="ja-JP" dirty="0"/>
              <a:t>3</a:t>
            </a:r>
            <a:r>
              <a:rPr lang="ja-JP" altLang="en-US" dirty="0"/>
              <a:t>年間＝　約</a:t>
            </a:r>
            <a:r>
              <a:rPr lang="en-US" altLang="ja-JP" dirty="0"/>
              <a:t>3,201,000</a:t>
            </a:r>
            <a:r>
              <a:rPr lang="ja-JP" altLang="en-US" dirty="0"/>
              <a:t>円</a:t>
            </a:r>
            <a:r>
              <a:rPr lang="ja-JP" altLang="ja-JP" dirty="0"/>
              <a:t> </a:t>
            </a:r>
          </a:p>
          <a:p>
            <a:r>
              <a:rPr lang="ja-JP" altLang="en-US" dirty="0"/>
              <a:t>　　高校生　　約</a:t>
            </a:r>
            <a:r>
              <a:rPr lang="en-US" altLang="ja-JP" dirty="0"/>
              <a:t>1,129,000</a:t>
            </a:r>
            <a:r>
              <a:rPr lang="ja-JP" altLang="en-US" dirty="0"/>
              <a:t>円</a:t>
            </a:r>
            <a:r>
              <a:rPr lang="ja-JP" altLang="ja-JP" dirty="0"/>
              <a:t>×</a:t>
            </a:r>
            <a:r>
              <a:rPr lang="en-US" altLang="ja-JP" dirty="0"/>
              <a:t>3</a:t>
            </a:r>
            <a:r>
              <a:rPr lang="ja-JP" altLang="en-US" dirty="0"/>
              <a:t>年間＝　約</a:t>
            </a:r>
            <a:r>
              <a:rPr lang="en-US" altLang="ja-JP" dirty="0"/>
              <a:t>3,387,000</a:t>
            </a:r>
            <a:r>
              <a:rPr lang="ja-JP" altLang="en-US" dirty="0"/>
              <a:t>円　</a:t>
            </a:r>
            <a:r>
              <a:rPr lang="ja-JP" altLang="ja-JP" dirty="0"/>
              <a:t> </a:t>
            </a:r>
          </a:p>
          <a:p>
            <a:r>
              <a:rPr lang="ja-JP" altLang="en-US" dirty="0"/>
              <a:t>　　合　　計　　　　　　　　</a:t>
            </a:r>
            <a:r>
              <a:rPr lang="en-US" altLang="ja-JP" dirty="0"/>
              <a:t>  </a:t>
            </a:r>
            <a:r>
              <a:rPr lang="ja-JP" altLang="en-US" dirty="0"/>
              <a:t>　　        約</a:t>
            </a:r>
            <a:r>
              <a:rPr lang="en-US" altLang="ja-JP" dirty="0"/>
              <a:t>12,114,000</a:t>
            </a:r>
            <a:r>
              <a:rPr lang="ja-JP" altLang="en-US" dirty="0"/>
              <a:t>円</a:t>
            </a:r>
            <a:r>
              <a:rPr lang="ja-JP" altLang="ja-JP" dirty="0"/>
              <a:t> </a:t>
            </a:r>
          </a:p>
          <a:p>
            <a:endParaRPr lang="ja-JP" altLang="en-US" dirty="0"/>
          </a:p>
        </p:txBody>
      </p:sp>
      <p:sp>
        <p:nvSpPr>
          <p:cNvPr id="6" name="スライド番号プレースホルダ 3">
            <a:extLst>
              <a:ext uri="{FF2B5EF4-FFF2-40B4-BE49-F238E27FC236}">
                <a16:creationId xmlns:a16="http://schemas.microsoft.com/office/drawing/2014/main" id="{3C3B1710-2494-4830-A614-5872073827CE}"/>
              </a:ext>
            </a:extLst>
          </p:cNvPr>
          <p:cNvSpPr txBox="1">
            <a:spLocks noGrp="1"/>
          </p:cNvSpPr>
          <p:nvPr/>
        </p:nvSpPr>
        <p:spPr bwMode="auto">
          <a:xfrm>
            <a:off x="3836143" y="9408900"/>
            <a:ext cx="2932954" cy="49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00" tIns="47499" rIns="95000" bIns="4749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6</a:t>
            </a:fld>
            <a:endParaRPr lang="en-US" altLang="ja-JP" dirty="0">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8676DDF8-6D84-A990-2D78-120D7C8FBBFB}"/>
              </a:ext>
            </a:extLst>
          </p:cNvPr>
          <p:cNvSpPr>
            <a:spLocks noGrp="1" noRot="1" noChangeAspect="1"/>
          </p:cNvSpPr>
          <p:nvPr>
            <p:ph type="sldImg"/>
          </p:nvPr>
        </p:nvSpPr>
        <p:spPr/>
      </p:sp>
    </p:spTree>
    <p:extLst>
      <p:ext uri="{BB962C8B-B14F-4D97-AF65-F5344CB8AC3E}">
        <p14:creationId xmlns:p14="http://schemas.microsoft.com/office/powerpoint/2010/main" val="140224510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ノート プレースホルダー 13">
            <a:extLst>
              <a:ext uri="{FF2B5EF4-FFF2-40B4-BE49-F238E27FC236}">
                <a16:creationId xmlns:a16="http://schemas.microsoft.com/office/drawing/2014/main" id="{D18047DD-23F4-4BA6-87E6-D8BE0A0879A8}"/>
              </a:ext>
            </a:extLst>
          </p:cNvPr>
          <p:cNvSpPr>
            <a:spLocks noGrp="1"/>
          </p:cNvSpPr>
          <p:nvPr>
            <p:ph type="body" idx="1"/>
          </p:nvPr>
        </p:nvSpPr>
        <p:spPr/>
        <p:txBody>
          <a:bodyPr/>
          <a:lstStyle/>
          <a:p>
            <a:r>
              <a:rPr lang="ja-JP" altLang="en-US" b="1" dirty="0"/>
              <a:t>納税環境の整備②</a:t>
            </a:r>
            <a:r>
              <a:rPr lang="en-US" altLang="ja-JP" b="1" dirty="0"/>
              <a:t> </a:t>
            </a:r>
          </a:p>
          <a:p>
            <a:r>
              <a:rPr lang="ja-JP" altLang="en-US" b="1" dirty="0"/>
              <a:t>～マイナポータルを活用した年末調整・所得税確定申告の簡便化～</a:t>
            </a:r>
            <a:endParaRPr lang="en-US" altLang="ja-JP" b="1" dirty="0"/>
          </a:p>
          <a:p>
            <a:endParaRPr lang="en-US" altLang="ja-JP" dirty="0"/>
          </a:p>
          <a:p>
            <a:r>
              <a:rPr lang="ja-JP" altLang="en-US" b="0" dirty="0"/>
              <a:t>　マイナポータルを活用した年末調整及び所得税確定申告の簡便化について説明します。</a:t>
            </a:r>
            <a:endParaRPr lang="en-US" altLang="ja-JP" b="0" dirty="0"/>
          </a:p>
          <a:p>
            <a:r>
              <a:rPr lang="ja-JP" altLang="en-US" b="0" dirty="0"/>
              <a:t>　まず、マイナポータルとは、政府が運営するオンラインサービスです。</a:t>
            </a:r>
            <a:endParaRPr lang="en-US" altLang="ja-JP" b="0" dirty="0"/>
          </a:p>
          <a:p>
            <a:r>
              <a:rPr lang="ja-JP" altLang="en-US" b="0" dirty="0"/>
              <a:t>　子育てや介護に関する行政手続がワンストップでできたり、行政からのお知らせが自動的に届きます。</a:t>
            </a:r>
            <a:endParaRPr lang="en-US" altLang="ja-JP" b="0" dirty="0"/>
          </a:p>
          <a:p>
            <a:r>
              <a:rPr lang="ja-JP" altLang="en-US" b="0" dirty="0"/>
              <a:t>　</a:t>
            </a:r>
            <a:r>
              <a:rPr lang="ja-JP" altLang="ja-JP" b="0" dirty="0"/>
              <a:t>年末調整や所得税</a:t>
            </a:r>
            <a:r>
              <a:rPr lang="ja-JP" altLang="en-US" b="0" dirty="0"/>
              <a:t>の</a:t>
            </a:r>
            <a:r>
              <a:rPr lang="ja-JP" altLang="ja-JP" b="0" dirty="0"/>
              <a:t>確定申告</a:t>
            </a:r>
            <a:r>
              <a:rPr lang="ja-JP" altLang="en-US" b="0" dirty="0"/>
              <a:t>の手続</a:t>
            </a:r>
            <a:r>
              <a:rPr lang="ja-JP" altLang="ja-JP" b="0" dirty="0"/>
              <a:t>に</a:t>
            </a:r>
            <a:r>
              <a:rPr lang="ja-JP" altLang="en-US" b="0" dirty="0"/>
              <a:t>お</a:t>
            </a:r>
            <a:r>
              <a:rPr lang="ja-JP" altLang="ja-JP" b="0" dirty="0"/>
              <a:t>いて、</a:t>
            </a:r>
            <a:r>
              <a:rPr lang="ja-JP" altLang="en-US" b="0" dirty="0"/>
              <a:t>国税庁が提供している「年末調整ソフト」や「確定申告書等作成コーナー」からマイナポータル連携を利用することにより、手続に</a:t>
            </a:r>
            <a:r>
              <a:rPr lang="ja-JP" altLang="ja-JP" b="0" dirty="0"/>
              <a:t>必要</a:t>
            </a:r>
            <a:r>
              <a:rPr lang="ja-JP" altLang="en-US" b="0" dirty="0"/>
              <a:t>な</a:t>
            </a:r>
            <a:r>
              <a:rPr lang="ja-JP" altLang="ja-JP" b="0" dirty="0"/>
              <a:t>書類のデータを</a:t>
            </a:r>
            <a:r>
              <a:rPr lang="ja-JP" altLang="en-US" b="0" dirty="0"/>
              <a:t>まとめて</a:t>
            </a:r>
            <a:r>
              <a:rPr lang="ja-JP" altLang="ja-JP" b="0" dirty="0"/>
              <a:t>取得し、各種申告書の該当項目へ自動</a:t>
            </a:r>
            <a:r>
              <a:rPr lang="ja-JP" altLang="en-US" b="0" dirty="0"/>
              <a:t>で</a:t>
            </a:r>
            <a:r>
              <a:rPr lang="ja-JP" altLang="ja-JP" b="0" dirty="0"/>
              <a:t>入力</a:t>
            </a:r>
            <a:r>
              <a:rPr lang="ja-JP" altLang="en-US" b="0" dirty="0"/>
              <a:t>することができます。</a:t>
            </a:r>
            <a:endParaRPr lang="en-US" altLang="ja-JP" b="0" dirty="0"/>
          </a:p>
          <a:p>
            <a:r>
              <a:rPr lang="ja-JP" altLang="en-US" b="0" dirty="0"/>
              <a:t>　これにより、簡単に各種申告書を作成・提出することが可能となります。</a:t>
            </a:r>
          </a:p>
          <a:p>
            <a:r>
              <a:rPr lang="ja-JP" altLang="en-US" b="0" dirty="0"/>
              <a:t>　令和５年分の確定申告からはマイナポータル連携の対象に「給与所得の源泉徴収票」の情報、</a:t>
            </a:r>
            <a:r>
              <a:rPr lang="en-US" altLang="ja-JP" b="0" dirty="0" err="1"/>
              <a:t>iDeCo</a:t>
            </a:r>
            <a:r>
              <a:rPr lang="ja-JP" altLang="en-US" b="0" dirty="0" err="1"/>
              <a:t>、</a:t>
            </a:r>
            <a:r>
              <a:rPr lang="ja-JP" altLang="en-US" b="0" dirty="0"/>
              <a:t>小規模企業共済掛金の控除証明書が加わりました。</a:t>
            </a:r>
            <a:endParaRPr lang="en-US" altLang="ja-JP" b="0" dirty="0"/>
          </a:p>
          <a:p>
            <a:r>
              <a:rPr lang="ja-JP" altLang="en-US" b="0" dirty="0"/>
              <a:t>　今後も引き続き各省庁等と連携し、</a:t>
            </a:r>
            <a:r>
              <a:rPr lang="ja-JP" altLang="ja-JP" b="0" dirty="0"/>
              <a:t>連携の対象となる</a:t>
            </a:r>
            <a:r>
              <a:rPr lang="ja-JP" altLang="en-US" b="0" dirty="0"/>
              <a:t>情報を順次拡大するとともに、マイナポータル連携可能な控除証明書等の発行主体についても</a:t>
            </a:r>
            <a:r>
              <a:rPr lang="ja-JP" altLang="ja-JP" b="0" dirty="0"/>
              <a:t>拡大</a:t>
            </a:r>
            <a:r>
              <a:rPr lang="ja-JP" altLang="en-US" b="0" dirty="0"/>
              <a:t>していきたいと考えております。　　</a:t>
            </a:r>
          </a:p>
        </p:txBody>
      </p:sp>
      <p:sp>
        <p:nvSpPr>
          <p:cNvPr id="3" name="スライド イメージ プレースホルダー 2">
            <a:extLst>
              <a:ext uri="{FF2B5EF4-FFF2-40B4-BE49-F238E27FC236}">
                <a16:creationId xmlns:a16="http://schemas.microsoft.com/office/drawing/2014/main" id="{BC4399EB-34C6-54D3-8104-7128C9511834}"/>
              </a:ext>
            </a:extLst>
          </p:cNvPr>
          <p:cNvSpPr>
            <a:spLocks noGrp="1" noRot="1" noChangeAspect="1"/>
          </p:cNvSpPr>
          <p:nvPr>
            <p:ph type="sldImg"/>
          </p:nvPr>
        </p:nvSpPr>
        <p:spPr/>
      </p:sp>
      <p:sp>
        <p:nvSpPr>
          <p:cNvPr id="5" name="スライド番号プレースホルダ 3">
            <a:extLst>
              <a:ext uri="{FF2B5EF4-FFF2-40B4-BE49-F238E27FC236}">
                <a16:creationId xmlns:a16="http://schemas.microsoft.com/office/drawing/2014/main" id="{DAEADEB7-AF30-46C3-9B85-DCEF14CDBBFA}"/>
              </a:ext>
            </a:extLst>
          </p:cNvPr>
          <p:cNvSpPr txBox="1">
            <a:spLocks noGrp="1"/>
          </p:cNvSpPr>
          <p:nvPr/>
        </p:nvSpPr>
        <p:spPr bwMode="auto">
          <a:xfrm>
            <a:off x="3836156" y="9408897"/>
            <a:ext cx="2932954" cy="49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00" tIns="47500" rIns="95000" bIns="47500"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69</a:t>
            </a:fld>
            <a:endParaRPr lang="en-US" altLang="ja-JP" dirty="0">
              <a:ea typeface="HG丸ｺﾞｼｯｸM-PRO" panose="020F0600000000000000" pitchFamily="50" charset="-128"/>
            </a:endParaRPr>
          </a:p>
        </p:txBody>
      </p:sp>
    </p:spTree>
    <p:extLst>
      <p:ext uri="{BB962C8B-B14F-4D97-AF65-F5344CB8AC3E}">
        <p14:creationId xmlns:p14="http://schemas.microsoft.com/office/powerpoint/2010/main" val="180989888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ノート プレースホルダー 9">
            <a:extLst>
              <a:ext uri="{FF2B5EF4-FFF2-40B4-BE49-F238E27FC236}">
                <a16:creationId xmlns:a16="http://schemas.microsoft.com/office/drawing/2014/main" id="{A664EDCE-2336-411B-88C5-E8CA35804F73}"/>
              </a:ext>
            </a:extLst>
          </p:cNvPr>
          <p:cNvSpPr>
            <a:spLocks noGrp="1"/>
          </p:cNvSpPr>
          <p:nvPr>
            <p:ph type="body" idx="1"/>
          </p:nvPr>
        </p:nvSpPr>
        <p:spPr/>
        <p:txBody>
          <a:bodyPr/>
          <a:lstStyle/>
          <a:p>
            <a:r>
              <a:rPr lang="ja-JP" altLang="en-US" b="1" dirty="0"/>
              <a:t>納税環境の整備②</a:t>
            </a:r>
            <a:endParaRPr lang="en-US" altLang="ja-JP" b="1" dirty="0"/>
          </a:p>
          <a:p>
            <a:r>
              <a:rPr lang="ja-JP" altLang="en-US" b="1" dirty="0"/>
              <a:t>～個人番号カード（マイナンバーカード）～</a:t>
            </a:r>
            <a:endParaRPr lang="en-US" altLang="ja-JP" b="1" dirty="0"/>
          </a:p>
          <a:p>
            <a:endParaRPr lang="en-US" altLang="ja-JP" dirty="0"/>
          </a:p>
          <a:p>
            <a:r>
              <a:rPr lang="ja-JP" altLang="en-US" dirty="0"/>
              <a:t>　次にマイナンバーカードについて説明します。</a:t>
            </a:r>
            <a:endParaRPr lang="en-US" altLang="ja-JP" dirty="0"/>
          </a:p>
          <a:p>
            <a:r>
              <a:rPr lang="ja-JP" altLang="en-US" dirty="0"/>
              <a:t>　マイナンバーカードは、表面に氏名、住所、生年月日、性別及び顔写真、裏面にマイナンバーが記載される</a:t>
            </a:r>
            <a:r>
              <a:rPr lang="en-US" altLang="ja-JP" dirty="0"/>
              <a:t>IC</a:t>
            </a:r>
            <a:r>
              <a:rPr lang="ja-JP" altLang="en-US" dirty="0"/>
              <a:t>チップ付きのカードです。</a:t>
            </a:r>
            <a:endParaRPr lang="en-US" altLang="ja-JP" dirty="0"/>
          </a:p>
          <a:p>
            <a:r>
              <a:rPr lang="ja-JP" altLang="en-US" dirty="0"/>
              <a:t>　市区町村に申請し、交付を受けることができます。</a:t>
            </a:r>
            <a:endParaRPr lang="en-US" altLang="ja-JP" dirty="0"/>
          </a:p>
          <a:p>
            <a:r>
              <a:rPr lang="ja-JP" altLang="en-US" dirty="0"/>
              <a:t>　マイナンバーの利用範囲は、社会保障、税、災害対策など、法令又は条例で定められた事務に限定されていますが、マイナンバーカードは、様々な場面で利用できます。</a:t>
            </a:r>
            <a:endParaRPr lang="en-US" altLang="ja-JP" dirty="0"/>
          </a:p>
          <a:p>
            <a:r>
              <a:rPr lang="ja-JP" altLang="en-US" dirty="0"/>
              <a:t>　具体的には、本人確認のための身分証明書として利用できるほか、</a:t>
            </a:r>
            <a:r>
              <a:rPr lang="en-US" altLang="ja-JP" dirty="0"/>
              <a:t>IC</a:t>
            </a:r>
            <a:r>
              <a:rPr lang="ja-JP" altLang="en-US" dirty="0"/>
              <a:t>チップに搭載される電子証明書を用いて、</a:t>
            </a:r>
            <a:r>
              <a:rPr lang="en-US" altLang="ja-JP" dirty="0"/>
              <a:t>e-Tax</a:t>
            </a:r>
            <a:r>
              <a:rPr lang="ja-JP" altLang="en-US" dirty="0"/>
              <a:t>などの各種電子申請を行うことも可能です。</a:t>
            </a:r>
            <a:endParaRPr lang="en-US" altLang="ja-JP" dirty="0"/>
          </a:p>
          <a:p>
            <a:r>
              <a:rPr lang="ja-JP" altLang="en-US" dirty="0"/>
              <a:t>　これからのデジタル社会においては、正確な本人確認が極めて重要になることから、政府においては、マイナンバーカードを安全・安心なデジタル社会の基盤と位置付けています。</a:t>
            </a:r>
            <a:endParaRPr lang="en-US" altLang="ja-JP" dirty="0"/>
          </a:p>
          <a:p>
            <a:r>
              <a:rPr lang="ja-JP" altLang="en-US" dirty="0"/>
              <a:t>　現在、マイナンバーカードの人口に対する保有枚数率は、令和６年６月現在で</a:t>
            </a:r>
            <a:r>
              <a:rPr lang="ja-JP" altLang="ja-JP" dirty="0"/>
              <a:t>約</a:t>
            </a:r>
            <a:r>
              <a:rPr lang="en-US" altLang="ja-JP" dirty="0"/>
              <a:t>74</a:t>
            </a:r>
            <a:r>
              <a:rPr lang="ja-JP" altLang="ja-JP" dirty="0"/>
              <a:t>％と、多くの方がカードを保有しているところです。</a:t>
            </a:r>
          </a:p>
        </p:txBody>
      </p:sp>
      <p:sp>
        <p:nvSpPr>
          <p:cNvPr id="11" name="スライド番号プレースホルダ 3">
            <a:extLst>
              <a:ext uri="{FF2B5EF4-FFF2-40B4-BE49-F238E27FC236}">
                <a16:creationId xmlns:a16="http://schemas.microsoft.com/office/drawing/2014/main" id="{CDE4C397-D4E2-4E35-81F0-A4159F83E81F}"/>
              </a:ext>
            </a:extLst>
          </p:cNvPr>
          <p:cNvSpPr txBox="1">
            <a:spLocks noGrp="1"/>
          </p:cNvSpPr>
          <p:nvPr/>
        </p:nvSpPr>
        <p:spPr bwMode="auto">
          <a:xfrm>
            <a:off x="3835927" y="9408378"/>
            <a:ext cx="2932953" cy="49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30" tIns="47513" rIns="95030" bIns="47513"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70</a:t>
            </a:fld>
            <a:endParaRPr lang="en-US" altLang="ja-JP" dirty="0">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C9BA25DE-9E86-5681-BB35-47FEEB9FA21E}"/>
              </a:ext>
            </a:extLst>
          </p:cNvPr>
          <p:cNvSpPr>
            <a:spLocks noGrp="1" noRot="1" noChangeAspect="1"/>
          </p:cNvSpPr>
          <p:nvPr>
            <p:ph type="sldImg"/>
          </p:nvPr>
        </p:nvSpPr>
        <p:spPr/>
      </p:sp>
    </p:spTree>
    <p:extLst>
      <p:ext uri="{BB962C8B-B14F-4D97-AF65-F5344CB8AC3E}">
        <p14:creationId xmlns:p14="http://schemas.microsoft.com/office/powerpoint/2010/main" val="59604472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b="1" dirty="0"/>
              <a:t>納税環境の整備②</a:t>
            </a:r>
            <a:r>
              <a:rPr lang="en-US" altLang="ja-JP" b="1" dirty="0"/>
              <a:t> </a:t>
            </a:r>
          </a:p>
          <a:p>
            <a:r>
              <a:rPr lang="ja-JP" altLang="en-US" b="1" dirty="0"/>
              <a:t>～マイナンバーカードのメリット～</a:t>
            </a:r>
            <a:endParaRPr lang="en-US" altLang="ja-JP" b="1" dirty="0"/>
          </a:p>
          <a:p>
            <a:endParaRPr lang="en-US" altLang="ja-JP" dirty="0"/>
          </a:p>
          <a:p>
            <a:r>
              <a:rPr lang="ja-JP" altLang="en-US" dirty="0"/>
              <a:t>　</a:t>
            </a:r>
            <a:r>
              <a:rPr lang="ja-JP" altLang="ja-JP" dirty="0"/>
              <a:t>次にマイナンバーカードのメリットを紹介します。</a:t>
            </a:r>
            <a:endParaRPr lang="en-US" altLang="ja-JP" dirty="0"/>
          </a:p>
          <a:p>
            <a:endParaRPr lang="ja-JP" altLang="ja-JP" dirty="0"/>
          </a:p>
          <a:p>
            <a:r>
              <a:rPr lang="ja-JP" altLang="en-US" dirty="0"/>
              <a:t>　</a:t>
            </a:r>
            <a:r>
              <a:rPr lang="ja-JP" altLang="ja-JP" dirty="0"/>
              <a:t>マイナンバーカードがあれば、顔写真入りの身分証明書として使えるほか、全国のコンビニエンスストアで住民票の写しや課税証明書など各種証明書が取得できたり、健康保険証としても利用できます。</a:t>
            </a:r>
            <a:endParaRPr lang="en-US" altLang="ja-JP" dirty="0"/>
          </a:p>
          <a:p>
            <a:r>
              <a:rPr lang="ja-JP" altLang="en-US" dirty="0"/>
              <a:t>　また、</a:t>
            </a:r>
            <a:r>
              <a:rPr lang="en-US" altLang="ja-JP" dirty="0"/>
              <a:t>e-Tax</a:t>
            </a:r>
            <a:r>
              <a:rPr lang="ja-JP" altLang="ja-JP" dirty="0"/>
              <a:t>による確定申告や</a:t>
            </a:r>
            <a:r>
              <a:rPr lang="ja-JP" altLang="en-US" dirty="0"/>
              <a:t>引っ越し時の手続き、</a:t>
            </a:r>
            <a:r>
              <a:rPr lang="ja-JP" altLang="ja-JP" dirty="0"/>
              <a:t>保育所の入所申請といった行政機関へのオンライン申請</a:t>
            </a:r>
            <a:r>
              <a:rPr lang="ja-JP" altLang="en-US" dirty="0"/>
              <a:t>に</a:t>
            </a:r>
            <a:r>
              <a:rPr lang="ja-JP" altLang="ja-JP" dirty="0"/>
              <a:t>も利用できます。</a:t>
            </a:r>
          </a:p>
          <a:p>
            <a:r>
              <a:rPr lang="ja-JP" altLang="en-US" dirty="0"/>
              <a:t>　</a:t>
            </a:r>
            <a:r>
              <a:rPr lang="ja-JP" altLang="ja-JP" dirty="0"/>
              <a:t>今後は運転免許証や電子処方箋との一体化も検討されていることから、マイナンバーカードはますます便利になっていきます。</a:t>
            </a:r>
            <a:endParaRPr lang="en-US" altLang="ja-JP" dirty="0"/>
          </a:p>
        </p:txBody>
      </p:sp>
      <p:sp>
        <p:nvSpPr>
          <p:cNvPr id="10" name="スライド イメージ プレースホルダー 9">
            <a:extLst>
              <a:ext uri="{FF2B5EF4-FFF2-40B4-BE49-F238E27FC236}">
                <a16:creationId xmlns:a16="http://schemas.microsoft.com/office/drawing/2014/main" id="{229BFB83-B639-DC3E-33B7-877B5628AC4A}"/>
              </a:ext>
            </a:extLst>
          </p:cNvPr>
          <p:cNvSpPr>
            <a:spLocks noGrp="1" noRot="1" noChangeAspect="1"/>
          </p:cNvSpPr>
          <p:nvPr>
            <p:ph type="sldImg"/>
          </p:nvPr>
        </p:nvSpPr>
        <p:spPr/>
      </p:sp>
      <p:sp>
        <p:nvSpPr>
          <p:cNvPr id="5" name="スライド番号プレースホルダ 3">
            <a:extLst>
              <a:ext uri="{FF2B5EF4-FFF2-40B4-BE49-F238E27FC236}">
                <a16:creationId xmlns:a16="http://schemas.microsoft.com/office/drawing/2014/main" id="{6F36D21C-9CE1-4281-AC7B-E922E543BE39}"/>
              </a:ext>
            </a:extLst>
          </p:cNvPr>
          <p:cNvSpPr txBox="1">
            <a:spLocks noGrp="1"/>
          </p:cNvSpPr>
          <p:nvPr/>
        </p:nvSpPr>
        <p:spPr bwMode="auto">
          <a:xfrm>
            <a:off x="3836143" y="9408900"/>
            <a:ext cx="2932954" cy="49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00" tIns="47499" rIns="95000" bIns="4749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BADC1317-7427-4A78-B487-931EE21CBDA2}" type="slidenum">
              <a:rPr lang="en-US" altLang="ja-JP">
                <a:ea typeface="HG丸ｺﾞｼｯｸM-PRO" panose="020F0600000000000000" pitchFamily="50" charset="-128"/>
              </a:rPr>
              <a:pPr algn="r" eaLnBrk="1" hangingPunct="1">
                <a:spcBef>
                  <a:spcPct val="0"/>
                </a:spcBef>
              </a:pPr>
              <a:t>71</a:t>
            </a:fld>
            <a:endParaRPr lang="en-US" altLang="ja-JP" dirty="0">
              <a:ea typeface="HG丸ｺﾞｼｯｸM-PRO" panose="020F0600000000000000" pitchFamily="50" charset="-128"/>
            </a:endParaRPr>
          </a:p>
        </p:txBody>
      </p:sp>
    </p:spTree>
    <p:extLst>
      <p:ext uri="{BB962C8B-B14F-4D97-AF65-F5344CB8AC3E}">
        <p14:creationId xmlns:p14="http://schemas.microsoft.com/office/powerpoint/2010/main" val="352081563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b="1" dirty="0"/>
              <a:t>納税環境の整備②</a:t>
            </a:r>
            <a:endParaRPr lang="en-US" altLang="ja-JP" b="1" dirty="0"/>
          </a:p>
          <a:p>
            <a:r>
              <a:rPr lang="ja-JP" altLang="en-US" b="1" dirty="0"/>
              <a:t>～マイナンバーカードのメリット～</a:t>
            </a:r>
            <a:endParaRPr lang="en-US" altLang="ja-JP" b="1" dirty="0"/>
          </a:p>
          <a:p>
            <a:r>
              <a:rPr lang="ja-JP" altLang="en-US" dirty="0"/>
              <a:t>　</a:t>
            </a:r>
            <a:endParaRPr lang="en-US" altLang="ja-JP" dirty="0"/>
          </a:p>
          <a:p>
            <a:r>
              <a:rPr lang="ja-JP" altLang="en-US" dirty="0"/>
              <a:t>　</a:t>
            </a:r>
            <a:r>
              <a:rPr lang="ja-JP" altLang="ja-JP" dirty="0"/>
              <a:t>マイナンバーカードの健康保険証としての利用いわゆるマイナ保険証について説明します。</a:t>
            </a:r>
          </a:p>
          <a:p>
            <a:endParaRPr lang="en-US" altLang="ja-JP" dirty="0"/>
          </a:p>
          <a:p>
            <a:r>
              <a:rPr lang="ja-JP" altLang="en-US" dirty="0"/>
              <a:t>　</a:t>
            </a:r>
            <a:r>
              <a:rPr lang="ja-JP" altLang="ja-JP" dirty="0"/>
              <a:t>マイナ保険証のメリットとして、利用した場合医療費の支払額が従来保険証より安くなるほか、薬の処方状況などを医療機関に提供することでより良い医療が受けられ</a:t>
            </a:r>
            <a:r>
              <a:rPr lang="ja-JP" altLang="en-US" dirty="0"/>
              <a:t>る</a:t>
            </a:r>
            <a:r>
              <a:rPr lang="ja-JP" altLang="ja-JP" dirty="0"/>
              <a:t>ほか、手続きを行うことなく高額療養制度における限度額超過分の支払いが免除されます。</a:t>
            </a:r>
            <a:endParaRPr lang="en-US" altLang="ja-JP" dirty="0"/>
          </a:p>
          <a:p>
            <a:r>
              <a:rPr lang="ja-JP" altLang="en-US" dirty="0"/>
              <a:t>　</a:t>
            </a:r>
            <a:r>
              <a:rPr lang="ja-JP" altLang="ja-JP" dirty="0"/>
              <a:t>なお、令和６年</a:t>
            </a:r>
            <a:r>
              <a:rPr lang="en-US" altLang="ja-JP" dirty="0"/>
              <a:t>12</a:t>
            </a:r>
            <a:r>
              <a:rPr lang="ja-JP" altLang="ja-JP" dirty="0"/>
              <a:t>月２日からは現行の保険証が発行されなくなり、マイナ保険証がこれからのデジタル社会のスタンダードになります。</a:t>
            </a:r>
          </a:p>
        </p:txBody>
      </p:sp>
      <p:sp>
        <p:nvSpPr>
          <p:cNvPr id="7" name="スライド イメージ プレースホルダー 6">
            <a:extLst>
              <a:ext uri="{FF2B5EF4-FFF2-40B4-BE49-F238E27FC236}">
                <a16:creationId xmlns:a16="http://schemas.microsoft.com/office/drawing/2014/main" id="{FA089644-7508-8B57-215A-097D4E661B23}"/>
              </a:ext>
            </a:extLst>
          </p:cNvPr>
          <p:cNvSpPr>
            <a:spLocks noGrp="1" noRot="1" noChangeAspect="1"/>
          </p:cNvSpPr>
          <p:nvPr>
            <p:ph type="sldImg"/>
          </p:nvPr>
        </p:nvSpPr>
        <p:spPr/>
      </p:sp>
      <p:sp>
        <p:nvSpPr>
          <p:cNvPr id="5" name="スライド番号プレースホルダ 3">
            <a:extLst>
              <a:ext uri="{FF2B5EF4-FFF2-40B4-BE49-F238E27FC236}">
                <a16:creationId xmlns:a16="http://schemas.microsoft.com/office/drawing/2014/main" id="{6DB54547-C4E1-4014-9962-0490E9A64C31}"/>
              </a:ext>
            </a:extLst>
          </p:cNvPr>
          <p:cNvSpPr txBox="1">
            <a:spLocks noGrp="1"/>
          </p:cNvSpPr>
          <p:nvPr/>
        </p:nvSpPr>
        <p:spPr bwMode="auto">
          <a:xfrm>
            <a:off x="3836143" y="9408900"/>
            <a:ext cx="2932954" cy="49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00" tIns="47499" rIns="95000" bIns="4749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BADC1317-7427-4A78-B487-931EE21CBDA2}" type="slidenum">
              <a:rPr lang="en-US" altLang="ja-JP">
                <a:ea typeface="HG丸ｺﾞｼｯｸM-PRO" panose="020F0600000000000000" pitchFamily="50" charset="-128"/>
              </a:rPr>
              <a:pPr algn="r" eaLnBrk="1" hangingPunct="1">
                <a:spcBef>
                  <a:spcPct val="0"/>
                </a:spcBef>
              </a:pPr>
              <a:t>72</a:t>
            </a:fld>
            <a:endParaRPr lang="en-US" altLang="ja-JP" dirty="0">
              <a:ea typeface="HG丸ｺﾞｼｯｸM-PRO" panose="020F0600000000000000" pitchFamily="50" charset="-128"/>
            </a:endParaRPr>
          </a:p>
        </p:txBody>
      </p:sp>
    </p:spTree>
    <p:extLst>
      <p:ext uri="{BB962C8B-B14F-4D97-AF65-F5344CB8AC3E}">
        <p14:creationId xmlns:p14="http://schemas.microsoft.com/office/powerpoint/2010/main" val="191759348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ノート プレースホルダー 13">
            <a:extLst>
              <a:ext uri="{FF2B5EF4-FFF2-40B4-BE49-F238E27FC236}">
                <a16:creationId xmlns:a16="http://schemas.microsoft.com/office/drawing/2014/main" id="{07D137E0-A374-48C6-B64B-48620486E9ED}"/>
              </a:ext>
            </a:extLst>
          </p:cNvPr>
          <p:cNvSpPr>
            <a:spLocks noGrp="1"/>
          </p:cNvSpPr>
          <p:nvPr>
            <p:ph type="body" idx="1"/>
          </p:nvPr>
        </p:nvSpPr>
        <p:spPr/>
        <p:txBody>
          <a:bodyPr/>
          <a:lstStyle/>
          <a:p>
            <a:r>
              <a:rPr lang="ja-JP" altLang="en-US" b="1" dirty="0"/>
              <a:t>納税環境の整備②</a:t>
            </a:r>
            <a:r>
              <a:rPr lang="en-US" altLang="ja-JP" b="1" dirty="0"/>
              <a:t> </a:t>
            </a:r>
          </a:p>
          <a:p>
            <a:r>
              <a:rPr lang="ja-JP" altLang="en-US" b="1" dirty="0"/>
              <a:t>～マイナンバーカードの申請方法～</a:t>
            </a:r>
            <a:endParaRPr lang="en-US" altLang="ja-JP" b="1" dirty="0"/>
          </a:p>
          <a:p>
            <a:endParaRPr lang="en-US" altLang="ja-JP" dirty="0"/>
          </a:p>
          <a:p>
            <a:r>
              <a:rPr lang="ja-JP" altLang="en-US" dirty="0"/>
              <a:t>　マイナンバーカードの申請は簡単にできます。</a:t>
            </a:r>
            <a:endParaRPr lang="en-US" altLang="ja-JP" dirty="0"/>
          </a:p>
          <a:p>
            <a:r>
              <a:rPr lang="ja-JP" altLang="en-US" dirty="0"/>
              <a:t>　送付された交付申請書に必要事項を記入し、顔写真を張り付けて郵送する方法などがありますが、</a:t>
            </a:r>
            <a:r>
              <a:rPr lang="ja-JP" altLang="ja-JP" dirty="0"/>
              <a:t>スマ</a:t>
            </a:r>
            <a:r>
              <a:rPr lang="ja-JP" altLang="en-US" dirty="0"/>
              <a:t>ートフォン</a:t>
            </a:r>
            <a:r>
              <a:rPr lang="ja-JP" altLang="ja-JP" dirty="0"/>
              <a:t>によるオンライン申請が便利で</a:t>
            </a:r>
            <a:r>
              <a:rPr lang="ja-JP" altLang="en-US" dirty="0"/>
              <a:t>おすすめです。</a:t>
            </a:r>
            <a:endParaRPr lang="en-US" altLang="ja-JP" dirty="0"/>
          </a:p>
          <a:p>
            <a:r>
              <a:rPr lang="ja-JP" altLang="en-US" dirty="0"/>
              <a:t>　申請から約１か月経つと、市区町村から「交付通知書」が届きますので、「交付通知書」に記載の必要書類を持参することで、マイナンバーカードを受け取ることができます。</a:t>
            </a:r>
            <a:endParaRPr lang="en-US" altLang="ja-JP" dirty="0"/>
          </a:p>
          <a:p>
            <a:endParaRPr lang="ja-JP" altLang="en-US" dirty="0"/>
          </a:p>
        </p:txBody>
      </p:sp>
      <p:sp>
        <p:nvSpPr>
          <p:cNvPr id="16" name="スライド番号プレースホルダ 3">
            <a:extLst>
              <a:ext uri="{FF2B5EF4-FFF2-40B4-BE49-F238E27FC236}">
                <a16:creationId xmlns:a16="http://schemas.microsoft.com/office/drawing/2014/main" id="{F3DA9BD1-CABC-4A56-8683-608A986E190D}"/>
              </a:ext>
            </a:extLst>
          </p:cNvPr>
          <p:cNvSpPr txBox="1">
            <a:spLocks noGrp="1"/>
          </p:cNvSpPr>
          <p:nvPr/>
        </p:nvSpPr>
        <p:spPr bwMode="auto">
          <a:xfrm>
            <a:off x="3836156" y="9408897"/>
            <a:ext cx="2932954" cy="49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00" tIns="47500" rIns="95000" bIns="47500"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73</a:t>
            </a:fld>
            <a:endParaRPr lang="en-US" altLang="ja-JP" dirty="0">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03319F59-03FA-EFBA-C670-A35F0F0EFBFC}"/>
              </a:ext>
            </a:extLst>
          </p:cNvPr>
          <p:cNvSpPr>
            <a:spLocks noGrp="1" noRot="1" noChangeAspect="1"/>
          </p:cNvSpPr>
          <p:nvPr>
            <p:ph type="sldImg"/>
          </p:nvPr>
        </p:nvSpPr>
        <p:spPr/>
      </p:sp>
    </p:spTree>
    <p:extLst>
      <p:ext uri="{BB962C8B-B14F-4D97-AF65-F5344CB8AC3E}">
        <p14:creationId xmlns:p14="http://schemas.microsoft.com/office/powerpoint/2010/main" val="240931773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ノート プレースホルダー 12">
            <a:extLst>
              <a:ext uri="{FF2B5EF4-FFF2-40B4-BE49-F238E27FC236}">
                <a16:creationId xmlns:a16="http://schemas.microsoft.com/office/drawing/2014/main" id="{2C6F108E-2125-434F-8EDC-2BCEC881034D}"/>
              </a:ext>
            </a:extLst>
          </p:cNvPr>
          <p:cNvSpPr>
            <a:spLocks noGrp="1"/>
          </p:cNvSpPr>
          <p:nvPr>
            <p:ph type="body" idx="1"/>
          </p:nvPr>
        </p:nvSpPr>
        <p:spPr/>
        <p:txBody>
          <a:bodyPr/>
          <a:lstStyle/>
          <a:p>
            <a:r>
              <a:rPr lang="ja-JP" altLang="en-US" b="1" dirty="0"/>
              <a:t>納税環境の整備②</a:t>
            </a:r>
            <a:r>
              <a:rPr lang="en-US" altLang="ja-JP" b="1" dirty="0"/>
              <a:t> </a:t>
            </a:r>
          </a:p>
          <a:p>
            <a:r>
              <a:rPr lang="ja-JP" altLang="en-US" b="1" dirty="0"/>
              <a:t>～マイナンバーカードの安全性とお問合せ先～</a:t>
            </a:r>
            <a:endParaRPr lang="en-US" altLang="ja-JP" b="1" dirty="0"/>
          </a:p>
          <a:p>
            <a:endParaRPr lang="en-US" altLang="ja-JP" dirty="0"/>
          </a:p>
          <a:p>
            <a:r>
              <a:rPr lang="ja-JP" altLang="en-US" dirty="0"/>
              <a:t>　マイナンバーとマイナンバーカードのセキュリティ対策について説明します。</a:t>
            </a:r>
            <a:endParaRPr lang="en-US" altLang="ja-JP" dirty="0"/>
          </a:p>
          <a:p>
            <a:r>
              <a:rPr lang="ja-JP" altLang="en-US" dirty="0"/>
              <a:t>　まず、マイナンバーですが、これを利用する際には、顔写真付き身分証明書での本人確認が必要であり、マイナンバー単独で手続を行うことはできません。</a:t>
            </a:r>
            <a:endParaRPr lang="en-US" altLang="ja-JP" dirty="0"/>
          </a:p>
          <a:p>
            <a:r>
              <a:rPr lang="ja-JP" altLang="en-US" dirty="0"/>
              <a:t>　他人にマイナンバーを知られても、その他人が本人になりすまして手続ができない仕組みになっています。</a:t>
            </a:r>
            <a:endParaRPr lang="en-US" altLang="ja-JP" dirty="0"/>
          </a:p>
          <a:p>
            <a:r>
              <a:rPr lang="ja-JP" altLang="en-US" dirty="0"/>
              <a:t>　また、マイナンバーカードは、顔写真入りですので、他人が提示して利用することは困難ですし、オンラインで利用する場合には、カードに格納された電子証明書とマイナンバーとは異なる本人しか知らない暗証番号が必要となります。</a:t>
            </a:r>
            <a:endParaRPr lang="en-US" altLang="ja-JP" dirty="0"/>
          </a:p>
          <a:p>
            <a:r>
              <a:rPr lang="ja-JP" altLang="en-US" dirty="0"/>
              <a:t>　このように、マイナンバーカードも本人以外の方が入手しても利用できない仕組みとなっています。</a:t>
            </a:r>
            <a:endParaRPr lang="en-US" altLang="ja-JP" dirty="0"/>
          </a:p>
          <a:p>
            <a:r>
              <a:rPr lang="ja-JP" altLang="en-US" dirty="0"/>
              <a:t>　さらに、万が一マイナンバーカードを紛失したり、盗まれたりした場合でも、</a:t>
            </a:r>
            <a:r>
              <a:rPr lang="en-US" altLang="ja-JP" dirty="0"/>
              <a:t>24</a:t>
            </a:r>
            <a:r>
              <a:rPr lang="ja-JP" altLang="en-US" dirty="0"/>
              <a:t>時間</a:t>
            </a:r>
            <a:r>
              <a:rPr lang="en-US" altLang="ja-JP" dirty="0"/>
              <a:t>365</a:t>
            </a:r>
            <a:r>
              <a:rPr lang="ja-JP" altLang="en-US" dirty="0"/>
              <a:t>日体制で一時利用停止が可能であるほか、不正にカードから情報を読み出そうとすると、</a:t>
            </a:r>
            <a:r>
              <a:rPr lang="en-US" altLang="ja-JP" dirty="0"/>
              <a:t>IC</a:t>
            </a:r>
            <a:r>
              <a:rPr lang="ja-JP" altLang="en-US" dirty="0"/>
              <a:t>チップが壊れる仕組みとなっています。</a:t>
            </a:r>
            <a:endParaRPr lang="en-US" altLang="ja-JP" dirty="0"/>
          </a:p>
          <a:p>
            <a:r>
              <a:rPr lang="ja-JP" altLang="en-US" dirty="0"/>
              <a:t>　ちなみに、マイナンバーカードの</a:t>
            </a:r>
            <a:r>
              <a:rPr lang="en-US" altLang="ja-JP" dirty="0"/>
              <a:t>IC</a:t>
            </a:r>
            <a:r>
              <a:rPr lang="ja-JP" altLang="en-US" dirty="0"/>
              <a:t>チップ部分には、税や年金等の機微な個人情報は記録されておりません。</a:t>
            </a:r>
            <a:endParaRPr lang="en-US" altLang="ja-JP" dirty="0"/>
          </a:p>
          <a:p>
            <a:r>
              <a:rPr lang="ja-JP" altLang="en-US" dirty="0"/>
              <a:t>　マイナンバー制度に関するご不明な点は、</a:t>
            </a:r>
            <a:r>
              <a:rPr lang="ja-JP" altLang="ja-JP" dirty="0"/>
              <a:t>マイナンバー総合フリーダイヤル（０１２０－９５－０１７８）にお問</a:t>
            </a:r>
            <a:r>
              <a:rPr lang="ja-JP" altLang="en-US" dirty="0"/>
              <a:t>い</a:t>
            </a:r>
            <a:r>
              <a:rPr lang="ja-JP" altLang="ja-JP" dirty="0"/>
              <a:t>合わせください。</a:t>
            </a:r>
            <a:endParaRPr lang="ja-JP" altLang="en-US" dirty="0"/>
          </a:p>
          <a:p>
            <a:endParaRPr lang="ja-JP" altLang="en-US" dirty="0"/>
          </a:p>
        </p:txBody>
      </p:sp>
      <p:sp>
        <p:nvSpPr>
          <p:cNvPr id="15" name="スライド番号プレースホルダ 3">
            <a:extLst>
              <a:ext uri="{FF2B5EF4-FFF2-40B4-BE49-F238E27FC236}">
                <a16:creationId xmlns:a16="http://schemas.microsoft.com/office/drawing/2014/main" id="{D0B90B0F-A5A9-46A2-A071-E9B675BBC2EC}"/>
              </a:ext>
            </a:extLst>
          </p:cNvPr>
          <p:cNvSpPr txBox="1">
            <a:spLocks noGrp="1"/>
          </p:cNvSpPr>
          <p:nvPr/>
        </p:nvSpPr>
        <p:spPr bwMode="auto">
          <a:xfrm>
            <a:off x="3835926" y="9408378"/>
            <a:ext cx="2933558" cy="49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181" tIns="47091" rIns="94181" bIns="47091"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74</a:t>
            </a:fld>
            <a:endParaRPr lang="en-US" altLang="ja-JP" dirty="0">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944A3E76-D265-C0E7-2DF7-7B3D22F2BD23}"/>
              </a:ext>
            </a:extLst>
          </p:cNvPr>
          <p:cNvSpPr>
            <a:spLocks noGrp="1" noRot="1" noChangeAspect="1"/>
          </p:cNvSpPr>
          <p:nvPr>
            <p:ph type="sldImg"/>
          </p:nvPr>
        </p:nvSpPr>
        <p:spPr/>
      </p:sp>
    </p:spTree>
    <p:extLst>
      <p:ext uri="{BB962C8B-B14F-4D97-AF65-F5344CB8AC3E}">
        <p14:creationId xmlns:p14="http://schemas.microsoft.com/office/powerpoint/2010/main" val="71232936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ノート プレースホルダー 8">
            <a:extLst>
              <a:ext uri="{FF2B5EF4-FFF2-40B4-BE49-F238E27FC236}">
                <a16:creationId xmlns:a16="http://schemas.microsoft.com/office/drawing/2014/main" id="{30298971-888B-42D7-92C3-976B77B5C2B6}"/>
              </a:ext>
            </a:extLst>
          </p:cNvPr>
          <p:cNvSpPr>
            <a:spLocks noGrp="1"/>
          </p:cNvSpPr>
          <p:nvPr>
            <p:ph type="body" idx="1"/>
          </p:nvPr>
        </p:nvSpPr>
        <p:spPr/>
        <p:txBody>
          <a:bodyPr/>
          <a:lstStyle/>
          <a:p>
            <a:r>
              <a:rPr lang="ja-JP" altLang="en-US" b="1" dirty="0"/>
              <a:t>納税環境の整備②</a:t>
            </a:r>
            <a:endParaRPr lang="en-US" altLang="ja-JP" b="1" dirty="0"/>
          </a:p>
          <a:p>
            <a:r>
              <a:rPr lang="ja-JP" altLang="en-US" b="1" dirty="0"/>
              <a:t>～法人番号について①～</a:t>
            </a:r>
            <a:endParaRPr lang="en-US" altLang="ja-JP" b="1" dirty="0"/>
          </a:p>
          <a:p>
            <a:endParaRPr lang="ja-JP" altLang="en-US" dirty="0"/>
          </a:p>
          <a:p>
            <a:r>
              <a:rPr lang="ja-JP" altLang="en-US" dirty="0"/>
              <a:t>　次に、</a:t>
            </a:r>
            <a:r>
              <a:rPr lang="ja-JP" altLang="ja-JP" dirty="0"/>
              <a:t>法人番号について説明します。</a:t>
            </a:r>
          </a:p>
          <a:p>
            <a:r>
              <a:rPr lang="en-US" altLang="ja-JP" dirty="0"/>
              <a:t> </a:t>
            </a:r>
            <a:endParaRPr lang="ja-JP" altLang="ja-JP" dirty="0"/>
          </a:p>
          <a:p>
            <a:r>
              <a:rPr lang="ja-JP" altLang="en-US" dirty="0"/>
              <a:t>　</a:t>
            </a:r>
            <a:r>
              <a:rPr lang="ja-JP" altLang="ja-JP" dirty="0"/>
              <a:t>国税庁は、法人番号</a:t>
            </a:r>
            <a:r>
              <a:rPr lang="ja-JP" altLang="en-US" dirty="0"/>
              <a:t>の指定を行っています</a:t>
            </a:r>
            <a:r>
              <a:rPr lang="ja-JP" altLang="ja-JP" dirty="0"/>
              <a:t>。</a:t>
            </a:r>
          </a:p>
          <a:p>
            <a:r>
              <a:rPr lang="ja-JP" altLang="en-US" dirty="0"/>
              <a:t>　</a:t>
            </a:r>
            <a:r>
              <a:rPr lang="ja-JP" altLang="ja-JP" dirty="0"/>
              <a:t>国税庁長官は、①株式会社などの設立登記法人、②国の機関、③地方公共団体、④これら以外の法人や人格のない社団等に</a:t>
            </a:r>
            <a:r>
              <a:rPr lang="ja-JP" altLang="en-US" dirty="0"/>
              <a:t>対して、</a:t>
            </a:r>
            <a:r>
              <a:rPr lang="en-US" altLang="ja-JP" dirty="0"/>
              <a:t>13</a:t>
            </a:r>
            <a:r>
              <a:rPr lang="ja-JP" altLang="ja-JP" dirty="0"/>
              <a:t>桁の法人番号を指定し、通知</a:t>
            </a:r>
            <a:r>
              <a:rPr lang="ja-JP" altLang="en-US" dirty="0"/>
              <a:t>して</a:t>
            </a:r>
            <a:r>
              <a:rPr lang="ja-JP" altLang="ja-JP" dirty="0"/>
              <a:t>います。</a:t>
            </a:r>
            <a:endParaRPr lang="en-US" altLang="ja-JP" dirty="0"/>
          </a:p>
          <a:p>
            <a:r>
              <a:rPr lang="ja-JP" altLang="en-US" dirty="0"/>
              <a:t>　</a:t>
            </a:r>
            <a:r>
              <a:rPr lang="ja-JP" altLang="ja-JP" dirty="0"/>
              <a:t>法人番号を指定した法人等の名称、所在地、法人番号</a:t>
            </a:r>
            <a:r>
              <a:rPr lang="ja-JP" altLang="en-US" dirty="0"/>
              <a:t>を合わせて基本３情報といい</a:t>
            </a:r>
            <a:r>
              <a:rPr lang="ja-JP" altLang="ja-JP" dirty="0"/>
              <a:t>、</a:t>
            </a:r>
            <a:r>
              <a:rPr lang="ja-JP" altLang="en-US" dirty="0"/>
              <a:t>この情報を</a:t>
            </a:r>
            <a:r>
              <a:rPr lang="ja-JP" altLang="ja-JP" dirty="0"/>
              <a:t>国税庁法人番号公表サイトで公表</a:t>
            </a:r>
            <a:r>
              <a:rPr lang="ja-JP" altLang="en-US" dirty="0"/>
              <a:t>しています。</a:t>
            </a:r>
            <a:endParaRPr lang="ja-JP" altLang="ja-JP" dirty="0"/>
          </a:p>
          <a:p>
            <a:r>
              <a:rPr lang="ja-JP" altLang="ja-JP" dirty="0"/>
              <a:t>　</a:t>
            </a:r>
          </a:p>
          <a:p>
            <a:r>
              <a:rPr lang="ja-JP" altLang="en-US" dirty="0"/>
              <a:t>　</a:t>
            </a:r>
            <a:r>
              <a:rPr lang="ja-JP" altLang="ja-JP" dirty="0"/>
              <a:t>また、法人番号は、マイナンバーと異なり利用範囲に制限がなく、社会的インフラとして官民問わず幅広い分野で</a:t>
            </a:r>
            <a:r>
              <a:rPr lang="ja-JP" altLang="en-US" dirty="0"/>
              <a:t>の</a:t>
            </a:r>
            <a:r>
              <a:rPr lang="ja-JP" altLang="ja-JP" dirty="0"/>
              <a:t>利活用が期待されています。</a:t>
            </a:r>
            <a:endParaRPr lang="en-US" altLang="ja-JP" dirty="0"/>
          </a:p>
          <a:p>
            <a:r>
              <a:rPr lang="ja-JP" altLang="en-US" dirty="0"/>
              <a:t>　同サイトでは、基本３情報を検索することができるほか、利用者が法人番号などの情報を利活用しやすいよう、データのダウンロード機能や</a:t>
            </a:r>
            <a:r>
              <a:rPr lang="en-US" altLang="ja-JP" dirty="0"/>
              <a:t>Web</a:t>
            </a:r>
            <a:r>
              <a:rPr lang="ja-JP" altLang="en-US" dirty="0"/>
              <a:t>－</a:t>
            </a:r>
            <a:r>
              <a:rPr lang="en-US" altLang="ja-JP" dirty="0"/>
              <a:t>API</a:t>
            </a:r>
            <a:r>
              <a:rPr lang="ja-JP" altLang="en-US" dirty="0"/>
              <a:t>機能を提供しています。</a:t>
            </a:r>
            <a:endParaRPr lang="ja-JP" altLang="ja-JP" dirty="0"/>
          </a:p>
        </p:txBody>
      </p:sp>
      <p:sp>
        <p:nvSpPr>
          <p:cNvPr id="5" name="スライド番号プレースホルダ 3">
            <a:extLst>
              <a:ext uri="{FF2B5EF4-FFF2-40B4-BE49-F238E27FC236}">
                <a16:creationId xmlns:a16="http://schemas.microsoft.com/office/drawing/2014/main" id="{C40CB110-6CC0-4673-BBDB-6F5F93F9BF8F}"/>
              </a:ext>
            </a:extLst>
          </p:cNvPr>
          <p:cNvSpPr txBox="1">
            <a:spLocks noGrp="1"/>
          </p:cNvSpPr>
          <p:nvPr/>
        </p:nvSpPr>
        <p:spPr bwMode="auto">
          <a:xfrm>
            <a:off x="3835926" y="9408378"/>
            <a:ext cx="2933558" cy="49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207" tIns="49597" rIns="99207" bIns="49597"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solidFill>
                  <a:prstClr val="black"/>
                </a:solidFill>
                <a:ea typeface="HG丸ｺﾞｼｯｸM-PRO" panose="020F0600000000000000" pitchFamily="50" charset="-128"/>
              </a:rPr>
              <a:pPr algn="r" eaLnBrk="1" hangingPunct="1">
                <a:spcBef>
                  <a:spcPct val="0"/>
                </a:spcBef>
              </a:pPr>
              <a:t>75</a:t>
            </a:fld>
            <a:endParaRPr lang="en-US" altLang="ja-JP" dirty="0">
              <a:solidFill>
                <a:prstClr val="black"/>
              </a:solidFill>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9E5045D2-3B2F-02D0-AE2C-13BB912FE129}"/>
              </a:ext>
            </a:extLst>
          </p:cNvPr>
          <p:cNvSpPr>
            <a:spLocks noGrp="1" noRot="1" noChangeAspect="1"/>
          </p:cNvSpPr>
          <p:nvPr>
            <p:ph type="sldImg"/>
          </p:nvPr>
        </p:nvSpPr>
        <p:spPr/>
      </p:sp>
    </p:spTree>
    <p:extLst>
      <p:ext uri="{BB962C8B-B14F-4D97-AF65-F5344CB8AC3E}">
        <p14:creationId xmlns:p14="http://schemas.microsoft.com/office/powerpoint/2010/main" val="400707582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ノート プレースホルダー 10">
            <a:extLst>
              <a:ext uri="{FF2B5EF4-FFF2-40B4-BE49-F238E27FC236}">
                <a16:creationId xmlns:a16="http://schemas.microsoft.com/office/drawing/2014/main" id="{985139EF-EB62-4AC9-8DC9-3A3A4331DCB0}"/>
              </a:ext>
            </a:extLst>
          </p:cNvPr>
          <p:cNvSpPr>
            <a:spLocks noGrp="1"/>
          </p:cNvSpPr>
          <p:nvPr>
            <p:ph type="body" idx="1"/>
          </p:nvPr>
        </p:nvSpPr>
        <p:spPr/>
        <p:txBody>
          <a:bodyPr/>
          <a:lstStyle/>
          <a:p>
            <a:r>
              <a:rPr lang="ja-JP" altLang="en-US" b="1" dirty="0"/>
              <a:t>納税環境の整備②</a:t>
            </a:r>
          </a:p>
          <a:p>
            <a:r>
              <a:rPr lang="ja-JP" altLang="en-US" b="1" dirty="0"/>
              <a:t>～法人番号について②～</a:t>
            </a:r>
          </a:p>
          <a:p>
            <a:endParaRPr lang="ja-JP" altLang="en-US" dirty="0"/>
          </a:p>
          <a:p>
            <a:r>
              <a:rPr lang="ja-JP" altLang="en-US" dirty="0"/>
              <a:t>　国税庁法人番号公表サイトについて説明します。</a:t>
            </a:r>
          </a:p>
          <a:p>
            <a:r>
              <a:rPr lang="en-US" altLang="ja-JP" dirty="0"/>
              <a:t> </a:t>
            </a:r>
            <a:endParaRPr lang="ja-JP" altLang="ja-JP" dirty="0"/>
          </a:p>
          <a:p>
            <a:r>
              <a:rPr lang="ja-JP" altLang="en-US" dirty="0"/>
              <a:t>　</a:t>
            </a:r>
            <a:r>
              <a:rPr lang="ja-JP" altLang="ja-JP" dirty="0"/>
              <a:t>国税庁法人番号公表サイト</a:t>
            </a:r>
            <a:r>
              <a:rPr lang="ja-JP" altLang="en-US" dirty="0"/>
              <a:t>で</a:t>
            </a:r>
            <a:r>
              <a:rPr lang="ja-JP" altLang="ja-JP" dirty="0"/>
              <a:t>は</a:t>
            </a:r>
            <a:r>
              <a:rPr lang="ja-JP" altLang="en-US" dirty="0"/>
              <a:t>、</a:t>
            </a:r>
            <a:r>
              <a:rPr lang="ja-JP" altLang="ja-JP" dirty="0"/>
              <a:t>名称、所在地</a:t>
            </a:r>
            <a:r>
              <a:rPr lang="ja-JP" altLang="en-US" dirty="0"/>
              <a:t>、</a:t>
            </a:r>
            <a:r>
              <a:rPr lang="ja-JP" altLang="ja-JP" dirty="0"/>
              <a:t>法人番号</a:t>
            </a:r>
            <a:r>
              <a:rPr lang="ja-JP" altLang="en-US" dirty="0"/>
              <a:t>などの条件で、</a:t>
            </a:r>
            <a:r>
              <a:rPr lang="ja-JP" altLang="ja-JP" dirty="0"/>
              <a:t>法人等の情報を</a:t>
            </a:r>
            <a:r>
              <a:rPr lang="ja-JP" altLang="en-US" dirty="0"/>
              <a:t>検索</a:t>
            </a:r>
            <a:r>
              <a:rPr lang="ja-JP" altLang="ja-JP" dirty="0"/>
              <a:t>できます。</a:t>
            </a:r>
            <a:endParaRPr lang="en-US" altLang="ja-JP" dirty="0"/>
          </a:p>
          <a:p>
            <a:endParaRPr lang="en-US" altLang="ja-JP" dirty="0"/>
          </a:p>
          <a:p>
            <a:r>
              <a:rPr lang="ja-JP" altLang="en-US" dirty="0"/>
              <a:t>　また、</a:t>
            </a:r>
            <a:r>
              <a:rPr lang="ja-JP" altLang="ja-JP" dirty="0"/>
              <a:t>この検索結果画面を印刷</a:t>
            </a:r>
            <a:r>
              <a:rPr lang="ja-JP" altLang="en-US" dirty="0"/>
              <a:t>した書面は</a:t>
            </a:r>
            <a:r>
              <a:rPr lang="ja-JP" altLang="ja-JP" dirty="0"/>
              <a:t>、法人番号等</a:t>
            </a:r>
            <a:r>
              <a:rPr lang="ja-JP" altLang="en-US" dirty="0"/>
              <a:t>を金融機関等に</a:t>
            </a:r>
            <a:r>
              <a:rPr lang="ja-JP" altLang="ja-JP" dirty="0"/>
              <a:t>提示する書類として使用することができます。</a:t>
            </a:r>
            <a:endParaRPr lang="en-US" altLang="ja-JP" dirty="0"/>
          </a:p>
          <a:p>
            <a:endParaRPr lang="en-US" altLang="ja-JP" dirty="0"/>
          </a:p>
          <a:p>
            <a:r>
              <a:rPr lang="ja-JP" altLang="en-US" dirty="0"/>
              <a:t>（参考</a:t>
            </a:r>
            <a:r>
              <a:rPr lang="en-US" altLang="ja-JP" dirty="0"/>
              <a:t>URL</a:t>
            </a:r>
            <a:r>
              <a:rPr lang="ja-JP" altLang="en-US" dirty="0"/>
              <a:t>）</a:t>
            </a:r>
            <a:endParaRPr lang="en-US" altLang="ja-JP" dirty="0"/>
          </a:p>
          <a:p>
            <a:r>
              <a:rPr lang="ja-JP" altLang="en-US" dirty="0"/>
              <a:t>　・国税庁法人番号公表サイト</a:t>
            </a:r>
            <a:r>
              <a:rPr lang="ja-JP" altLang="en-US" dirty="0">
                <a:solidFill>
                  <a:srgbClr val="FF0000"/>
                </a:solidFill>
              </a:rPr>
              <a:t>　</a:t>
            </a:r>
            <a:r>
              <a:rPr lang="en-US" altLang="ja-JP" dirty="0">
                <a:solidFill>
                  <a:srgbClr val="FF0000"/>
                </a:solidFill>
                <a:hlinkClick r:id="rId3"/>
              </a:rPr>
              <a:t>https://www.houjin-bangou.nta.go.jp</a:t>
            </a:r>
            <a:endParaRPr lang="en-US" altLang="ja-JP" dirty="0">
              <a:solidFill>
                <a:srgbClr val="FF0000"/>
              </a:solidFill>
            </a:endParaRPr>
          </a:p>
          <a:p>
            <a:endParaRPr lang="ja-JP" altLang="ja-JP" dirty="0"/>
          </a:p>
        </p:txBody>
      </p:sp>
      <p:sp>
        <p:nvSpPr>
          <p:cNvPr id="13" name="スライド番号プレースホルダ 3">
            <a:extLst>
              <a:ext uri="{FF2B5EF4-FFF2-40B4-BE49-F238E27FC236}">
                <a16:creationId xmlns:a16="http://schemas.microsoft.com/office/drawing/2014/main" id="{3F52C597-6D62-4BFB-8CD4-7052B3EED43C}"/>
              </a:ext>
            </a:extLst>
          </p:cNvPr>
          <p:cNvSpPr txBox="1">
            <a:spLocks noGrp="1"/>
          </p:cNvSpPr>
          <p:nvPr/>
        </p:nvSpPr>
        <p:spPr bwMode="auto">
          <a:xfrm>
            <a:off x="3835926" y="9408378"/>
            <a:ext cx="2933558" cy="49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207" tIns="49597" rIns="99207" bIns="49597"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solidFill>
                  <a:prstClr val="black"/>
                </a:solidFill>
                <a:ea typeface="HG丸ｺﾞｼｯｸM-PRO" panose="020F0600000000000000" pitchFamily="50" charset="-128"/>
              </a:rPr>
              <a:pPr algn="r" eaLnBrk="1" hangingPunct="1">
                <a:spcBef>
                  <a:spcPct val="0"/>
                </a:spcBef>
              </a:pPr>
              <a:t>76</a:t>
            </a:fld>
            <a:endParaRPr lang="en-US" altLang="ja-JP" dirty="0">
              <a:solidFill>
                <a:prstClr val="black"/>
              </a:solidFill>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0B20C0D1-1CC3-4BE8-8EE2-D05BCE8ABF82}"/>
              </a:ext>
            </a:extLst>
          </p:cNvPr>
          <p:cNvSpPr>
            <a:spLocks noGrp="1" noRot="1" noChangeAspect="1"/>
          </p:cNvSpPr>
          <p:nvPr>
            <p:ph type="sldImg"/>
          </p:nvPr>
        </p:nvSpPr>
        <p:spPr/>
      </p:sp>
    </p:spTree>
    <p:extLst>
      <p:ext uri="{BB962C8B-B14F-4D97-AF65-F5344CB8AC3E}">
        <p14:creationId xmlns:p14="http://schemas.microsoft.com/office/powerpoint/2010/main" val="94133986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ノート プレースホルダー 10">
            <a:extLst>
              <a:ext uri="{FF2B5EF4-FFF2-40B4-BE49-F238E27FC236}">
                <a16:creationId xmlns:a16="http://schemas.microsoft.com/office/drawing/2014/main" id="{86118493-9289-496E-BDF7-654C50ADC00B}"/>
              </a:ext>
            </a:extLst>
          </p:cNvPr>
          <p:cNvSpPr>
            <a:spLocks noGrp="1"/>
          </p:cNvSpPr>
          <p:nvPr>
            <p:ph type="body" idx="1"/>
          </p:nvPr>
        </p:nvSpPr>
        <p:spPr/>
        <p:txBody>
          <a:bodyPr/>
          <a:lstStyle/>
          <a:p>
            <a:r>
              <a:rPr lang="ja-JP" altLang="en-US" b="1" dirty="0"/>
              <a:t>納税環境の整備②</a:t>
            </a:r>
          </a:p>
          <a:p>
            <a:r>
              <a:rPr lang="ja-JP" altLang="en-US" b="1" dirty="0"/>
              <a:t>～法人番号について③～</a:t>
            </a:r>
          </a:p>
          <a:p>
            <a:endParaRPr lang="en-US" altLang="ja-JP" dirty="0"/>
          </a:p>
          <a:p>
            <a:r>
              <a:rPr lang="ja-JP" altLang="en-US" dirty="0"/>
              <a:t>　国税庁</a:t>
            </a:r>
            <a:r>
              <a:rPr lang="ja-JP" altLang="ja-JP" dirty="0"/>
              <a:t>法人番号</a:t>
            </a:r>
            <a:r>
              <a:rPr lang="ja-JP" altLang="en-US" dirty="0"/>
              <a:t>公表サイト</a:t>
            </a:r>
            <a:r>
              <a:rPr lang="ja-JP" altLang="ja-JP" dirty="0"/>
              <a:t>の</a:t>
            </a:r>
            <a:r>
              <a:rPr lang="ja-JP" altLang="en-US" dirty="0"/>
              <a:t>英語版</a:t>
            </a:r>
            <a:r>
              <a:rPr lang="en-US" altLang="ja-JP" dirty="0"/>
              <a:t>web</a:t>
            </a:r>
            <a:r>
              <a:rPr lang="ja-JP" altLang="en-US" dirty="0"/>
              <a:t>ページ</a:t>
            </a:r>
            <a:r>
              <a:rPr lang="ja-JP" altLang="ja-JP" dirty="0"/>
              <a:t>について説明します。</a:t>
            </a:r>
            <a:endParaRPr lang="en-US" altLang="ja-JP" dirty="0"/>
          </a:p>
          <a:p>
            <a:endParaRPr lang="en-US" altLang="ja-JP" dirty="0"/>
          </a:p>
          <a:p>
            <a:r>
              <a:rPr lang="ja-JP" altLang="en-US" dirty="0"/>
              <a:t>　この</a:t>
            </a:r>
            <a:r>
              <a:rPr lang="ja-JP" altLang="ja-JP" dirty="0"/>
              <a:t>ページで</a:t>
            </a:r>
            <a:r>
              <a:rPr lang="ja-JP" altLang="en-US" dirty="0"/>
              <a:t>は、法人等からの登録を受けて、名称・所在地の英語表記を公表しています。</a:t>
            </a:r>
            <a:endParaRPr lang="en-US" altLang="ja-JP" dirty="0"/>
          </a:p>
          <a:p>
            <a:r>
              <a:rPr lang="ja-JP" altLang="en-US" dirty="0"/>
              <a:t>　この登録を</a:t>
            </a:r>
            <a:r>
              <a:rPr lang="ja-JP" altLang="ja-JP" dirty="0"/>
              <a:t>して</a:t>
            </a:r>
            <a:r>
              <a:rPr lang="ja-JP" altLang="en-US" dirty="0"/>
              <a:t>おけ</a:t>
            </a:r>
            <a:r>
              <a:rPr lang="ja-JP" altLang="ja-JP" dirty="0"/>
              <a:t>ば、</a:t>
            </a:r>
            <a:r>
              <a:rPr lang="ja-JP" altLang="en-US" dirty="0"/>
              <a:t>海外の取引先などから法人番号の照会を受けた際に、同ページを提示することで速やかに対応できます。</a:t>
            </a:r>
            <a:endParaRPr lang="ja-JP" altLang="ja-JP" dirty="0"/>
          </a:p>
          <a:p>
            <a:r>
              <a:rPr lang="ja-JP" altLang="en-US" dirty="0"/>
              <a:t>　</a:t>
            </a:r>
            <a:r>
              <a:rPr lang="ja-JP" altLang="ja-JP" dirty="0"/>
              <a:t>また、</a:t>
            </a:r>
            <a:r>
              <a:rPr lang="ja-JP" altLang="en-US" dirty="0"/>
              <a:t>輸出相手国の税関が、輸出法人等の情報を確認する場合、同ページによる確認が可能になり、取引が円滑に進むこととなります</a:t>
            </a:r>
            <a:r>
              <a:rPr lang="ja-JP" altLang="ja-JP" dirty="0"/>
              <a:t>。</a:t>
            </a:r>
            <a:endParaRPr lang="en-US" altLang="ja-JP" dirty="0"/>
          </a:p>
          <a:p>
            <a:endParaRPr lang="ja-JP" altLang="ja-JP" dirty="0"/>
          </a:p>
          <a:p>
            <a:r>
              <a:rPr lang="ja-JP" altLang="en-US" dirty="0"/>
              <a:t>　</a:t>
            </a:r>
            <a:r>
              <a:rPr lang="ja-JP" altLang="ja-JP" dirty="0"/>
              <a:t>登録方法については、国税庁法人番号公表サイトに掲載しておりますので、ご興味を持たれた方がいらっしゃいましたら、ご確認いただければ幸いです。</a:t>
            </a:r>
            <a:endParaRPr lang="en-US" altLang="ja-JP" dirty="0"/>
          </a:p>
          <a:p>
            <a:endParaRPr lang="en-US" altLang="ja-JP" dirty="0"/>
          </a:p>
          <a:p>
            <a:pPr defTabSz="879217" eaLnBrk="0" hangingPunct="0">
              <a:spcBef>
                <a:spcPct val="0"/>
              </a:spcBef>
              <a:defRPr/>
            </a:pPr>
            <a:r>
              <a:rPr lang="ja-JP" altLang="en-US" dirty="0">
                <a:solidFill>
                  <a:prstClr val="black"/>
                </a:solidFill>
              </a:rPr>
              <a:t>参考</a:t>
            </a:r>
            <a:r>
              <a:rPr lang="en-US" altLang="ja-JP" dirty="0">
                <a:solidFill>
                  <a:prstClr val="black"/>
                </a:solidFill>
              </a:rPr>
              <a:t>URL</a:t>
            </a:r>
            <a:r>
              <a:rPr lang="ja-JP" altLang="en-US" dirty="0">
                <a:solidFill>
                  <a:prstClr val="black"/>
                </a:solidFill>
              </a:rPr>
              <a:t>）</a:t>
            </a:r>
            <a:endParaRPr lang="en-US" altLang="ja-JP" dirty="0">
              <a:solidFill>
                <a:prstClr val="black"/>
              </a:solidFill>
              <a:cs typeface="メイリオ" panose="020B0604030504040204" pitchFamily="50" charset="-128"/>
            </a:endParaRPr>
          </a:p>
          <a:p>
            <a:pPr defTabSz="879217" eaLnBrk="0" hangingPunct="0">
              <a:spcBef>
                <a:spcPct val="0"/>
              </a:spcBef>
              <a:defRPr/>
            </a:pPr>
            <a:r>
              <a:rPr lang="ja-JP" altLang="en-US" dirty="0">
                <a:solidFill>
                  <a:prstClr val="black"/>
                </a:solidFill>
                <a:cs typeface="メイリオ" panose="020B0604030504040204" pitchFamily="50" charset="-128"/>
              </a:rPr>
              <a:t>　・国税庁法人番号公表サイト英語版</a:t>
            </a:r>
            <a:r>
              <a:rPr lang="en-US" altLang="ja-JP" dirty="0">
                <a:solidFill>
                  <a:prstClr val="black"/>
                </a:solidFill>
                <a:cs typeface="メイリオ" panose="020B0604030504040204" pitchFamily="50" charset="-128"/>
              </a:rPr>
              <a:t>web</a:t>
            </a:r>
            <a:r>
              <a:rPr lang="ja-JP" altLang="en-US" dirty="0">
                <a:solidFill>
                  <a:prstClr val="black"/>
                </a:solidFill>
                <a:cs typeface="メイリオ" panose="020B0604030504040204" pitchFamily="50" charset="-128"/>
              </a:rPr>
              <a:t>ページ</a:t>
            </a:r>
            <a:r>
              <a:rPr lang="ja-JP" altLang="en-US" dirty="0">
                <a:solidFill>
                  <a:srgbClr val="FF0000"/>
                </a:solidFill>
                <a:cs typeface="メイリオ" panose="020B0604030504040204" pitchFamily="50" charset="-128"/>
              </a:rPr>
              <a:t>　　</a:t>
            </a:r>
            <a:r>
              <a:rPr lang="en-US" altLang="ja-JP" dirty="0">
                <a:solidFill>
                  <a:srgbClr val="FF0000"/>
                </a:solidFill>
                <a:hlinkClick r:id="rId3"/>
              </a:rPr>
              <a:t>https</a:t>
            </a:r>
            <a:r>
              <a:rPr lang="en-US" altLang="ja-JP" dirty="0">
                <a:solidFill>
                  <a:srgbClr val="4472C4"/>
                </a:solidFill>
                <a:hlinkClick r:id="rId3"/>
              </a:rPr>
              <a:t>://</a:t>
            </a:r>
            <a:r>
              <a:rPr lang="en-US" altLang="ja-JP" dirty="0">
                <a:solidFill>
                  <a:srgbClr val="FF0000"/>
                </a:solidFill>
                <a:hlinkClick r:id="rId3"/>
              </a:rPr>
              <a:t>www.houjin-bangou.nta.go.jp/en/</a:t>
            </a:r>
            <a:endParaRPr lang="en-US" altLang="ja-JP" dirty="0">
              <a:solidFill>
                <a:srgbClr val="FF0000"/>
              </a:solidFill>
            </a:endParaRPr>
          </a:p>
          <a:p>
            <a:pPr defTabSz="879217" eaLnBrk="0" hangingPunct="0">
              <a:spcBef>
                <a:spcPct val="0"/>
              </a:spcBef>
              <a:defRPr/>
            </a:pPr>
            <a:r>
              <a:rPr lang="ja-JP" altLang="en-US" dirty="0">
                <a:solidFill>
                  <a:prstClr val="black"/>
                </a:solidFill>
              </a:rPr>
              <a:t>　・国税庁法人番号公表サイト</a:t>
            </a:r>
            <a:r>
              <a:rPr lang="ja-JP" altLang="en-US" dirty="0">
                <a:solidFill>
                  <a:prstClr val="black"/>
                </a:solidFill>
                <a:cs typeface="メイリオ" panose="020B0604030504040204" pitchFamily="50" charset="-128"/>
              </a:rPr>
              <a:t>英語表記登録フォーム　</a:t>
            </a:r>
            <a:r>
              <a:rPr lang="en-US" altLang="ja-JP" u="sng" dirty="0">
                <a:solidFill>
                  <a:srgbClr val="4472C4"/>
                </a:solidFill>
                <a:cs typeface="メイリオ" panose="020B0604030504040204" pitchFamily="50" charset="-128"/>
              </a:rPr>
              <a:t>https://www.houjin-bangou.nta.go.jp/eigotouroku/</a:t>
            </a:r>
          </a:p>
          <a:p>
            <a:endParaRPr lang="ja-JP" altLang="ja-JP" dirty="0"/>
          </a:p>
        </p:txBody>
      </p:sp>
      <p:sp>
        <p:nvSpPr>
          <p:cNvPr id="13" name="スライド番号プレースホルダ 3">
            <a:extLst>
              <a:ext uri="{FF2B5EF4-FFF2-40B4-BE49-F238E27FC236}">
                <a16:creationId xmlns:a16="http://schemas.microsoft.com/office/drawing/2014/main" id="{0DF88859-C764-4A8C-943C-55B15EF8470C}"/>
              </a:ext>
            </a:extLst>
          </p:cNvPr>
          <p:cNvSpPr txBox="1">
            <a:spLocks noGrp="1"/>
          </p:cNvSpPr>
          <p:nvPr/>
        </p:nvSpPr>
        <p:spPr bwMode="auto">
          <a:xfrm>
            <a:off x="3835926" y="9408378"/>
            <a:ext cx="2933558" cy="49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374" tIns="49181" rIns="98374" bIns="49181"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defTabSz="932124">
              <a:spcBef>
                <a:spcPct val="0"/>
              </a:spcBef>
              <a:defRPr/>
            </a:pPr>
            <a:fld id="{208F32EC-33F9-495D-B94A-6E6F77B6A338}" type="slidenum">
              <a:rPr lang="en-US" altLang="ja-JP">
                <a:solidFill>
                  <a:prstClr val="black"/>
                </a:solidFill>
                <a:ea typeface="HG丸ｺﾞｼｯｸM-PRO" panose="020F0600000000000000" pitchFamily="50" charset="-128"/>
              </a:rPr>
              <a:pPr algn="r" defTabSz="932124">
                <a:spcBef>
                  <a:spcPct val="0"/>
                </a:spcBef>
                <a:defRPr/>
              </a:pPr>
              <a:t>77</a:t>
            </a:fld>
            <a:endParaRPr lang="en-US" altLang="ja-JP" dirty="0">
              <a:solidFill>
                <a:prstClr val="black"/>
              </a:solidFill>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5AF05F2E-B99C-E3F3-0BDF-EB496DB8A8B8}"/>
              </a:ext>
            </a:extLst>
          </p:cNvPr>
          <p:cNvSpPr>
            <a:spLocks noGrp="1" noRot="1" noChangeAspect="1"/>
          </p:cNvSpPr>
          <p:nvPr>
            <p:ph type="sldImg"/>
          </p:nvPr>
        </p:nvSpPr>
        <p:spPr/>
      </p:sp>
    </p:spTree>
    <p:extLst>
      <p:ext uri="{BB962C8B-B14F-4D97-AF65-F5344CB8AC3E}">
        <p14:creationId xmlns:p14="http://schemas.microsoft.com/office/powerpoint/2010/main" val="265681623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ノート プレースホルダー 4">
            <a:extLst>
              <a:ext uri="{FF2B5EF4-FFF2-40B4-BE49-F238E27FC236}">
                <a16:creationId xmlns:a16="http://schemas.microsoft.com/office/drawing/2014/main" id="{7B932BC9-7E32-4A8A-81E7-685BCE5F180D}"/>
              </a:ext>
            </a:extLst>
          </p:cNvPr>
          <p:cNvSpPr>
            <a:spLocks noGrp="1"/>
          </p:cNvSpPr>
          <p:nvPr>
            <p:ph type="body" idx="1"/>
          </p:nvPr>
        </p:nvSpPr>
        <p:spPr/>
        <p:txBody>
          <a:bodyPr/>
          <a:lstStyle/>
          <a:p>
            <a:r>
              <a:rPr lang="ja-JP" altLang="en-US" dirty="0"/>
              <a:t>「災害等からの復興に向けて」について、ご覧のような項目をご説明いたします。</a:t>
            </a:r>
          </a:p>
          <a:p>
            <a:endParaRPr lang="ja-JP" altLang="en-US" dirty="0"/>
          </a:p>
        </p:txBody>
      </p:sp>
      <p:sp>
        <p:nvSpPr>
          <p:cNvPr id="6" name="スライド番号プレースホルダ 3">
            <a:extLst>
              <a:ext uri="{FF2B5EF4-FFF2-40B4-BE49-F238E27FC236}">
                <a16:creationId xmlns:a16="http://schemas.microsoft.com/office/drawing/2014/main" id="{90734B6E-3A68-4595-8EBA-970B025862AC}"/>
              </a:ext>
            </a:extLst>
          </p:cNvPr>
          <p:cNvSpPr txBox="1">
            <a:spLocks noGrp="1"/>
          </p:cNvSpPr>
          <p:nvPr/>
        </p:nvSpPr>
        <p:spPr bwMode="auto">
          <a:xfrm>
            <a:off x="3836143" y="9408900"/>
            <a:ext cx="2932954" cy="49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00" tIns="47499" rIns="95000" bIns="4749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78</a:t>
            </a:fld>
            <a:endParaRPr lang="en-US" altLang="ja-JP" dirty="0">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9E53E575-CC58-F9F7-4E92-0DF5873C8126}"/>
              </a:ext>
            </a:extLst>
          </p:cNvPr>
          <p:cNvSpPr>
            <a:spLocks noGrp="1" noRot="1" noChangeAspect="1"/>
          </p:cNvSpPr>
          <p:nvPr>
            <p:ph type="sldImg"/>
          </p:nvPr>
        </p:nvSpPr>
        <p:spPr/>
      </p:sp>
    </p:spTree>
    <p:extLst>
      <p:ext uri="{BB962C8B-B14F-4D97-AF65-F5344CB8AC3E}">
        <p14:creationId xmlns:p14="http://schemas.microsoft.com/office/powerpoint/2010/main" val="2922193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ノート プレースホルダー 3">
            <a:extLst>
              <a:ext uri="{FF2B5EF4-FFF2-40B4-BE49-F238E27FC236}">
                <a16:creationId xmlns:a16="http://schemas.microsoft.com/office/drawing/2014/main" id="{D0F97463-39DC-4E74-8C60-C6F820717379}"/>
              </a:ext>
            </a:extLst>
          </p:cNvPr>
          <p:cNvSpPr>
            <a:spLocks noGrp="1"/>
          </p:cNvSpPr>
          <p:nvPr>
            <p:ph type="body" idx="1"/>
          </p:nvPr>
        </p:nvSpPr>
        <p:spPr/>
        <p:txBody>
          <a:bodyPr/>
          <a:lstStyle/>
          <a:p>
            <a:r>
              <a:rPr lang="ja-JP" altLang="en-US" b="1" dirty="0"/>
              <a:t>税の歴史と変遷</a:t>
            </a:r>
            <a:endParaRPr lang="en-US" altLang="ja-JP" b="1" dirty="0"/>
          </a:p>
          <a:p>
            <a:r>
              <a:rPr lang="ja-JP" altLang="en-US" b="1" dirty="0"/>
              <a:t>～大宝律令と租・庸・調～</a:t>
            </a:r>
            <a:endParaRPr lang="en-US" altLang="ja-JP" b="1" dirty="0"/>
          </a:p>
          <a:p>
            <a:endParaRPr lang="en-US" altLang="ja-JP" dirty="0"/>
          </a:p>
          <a:p>
            <a:r>
              <a:rPr lang="ja-JP" altLang="en-US" dirty="0"/>
              <a:t>　税の仕組みができたのは、</a:t>
            </a:r>
            <a:r>
              <a:rPr lang="en-US" altLang="ja-JP" dirty="0"/>
              <a:t>701</a:t>
            </a:r>
            <a:r>
              <a:rPr lang="ja-JP" altLang="en-US" dirty="0"/>
              <a:t>年の飛鳥時代まで遡ります。</a:t>
            </a:r>
            <a:endParaRPr lang="en-US" altLang="ja-JP" dirty="0"/>
          </a:p>
          <a:p>
            <a:r>
              <a:rPr lang="ja-JP" altLang="en-US" dirty="0"/>
              <a:t>　その時代に成立した大宝律令には、「租・庸・調」という税の制度が盛り込まれました。</a:t>
            </a:r>
            <a:endParaRPr lang="en-US" altLang="ja-JP" dirty="0"/>
          </a:p>
          <a:p>
            <a:endParaRPr lang="en-US" altLang="ja-JP" dirty="0"/>
          </a:p>
          <a:p>
            <a:r>
              <a:rPr lang="ja-JP" altLang="en-US" dirty="0"/>
              <a:t>　「租」は、男女の農民に課税され、税率は収穫の約</a:t>
            </a:r>
            <a:r>
              <a:rPr lang="en-US" altLang="ja-JP" dirty="0"/>
              <a:t>3</a:t>
            </a:r>
            <a:r>
              <a:rPr lang="ja-JP" altLang="en-US" dirty="0"/>
              <a:t>％でした。</a:t>
            </a:r>
            <a:endParaRPr lang="en-US" altLang="ja-JP" dirty="0"/>
          </a:p>
          <a:p>
            <a:r>
              <a:rPr lang="ja-JP" altLang="en-US" dirty="0"/>
              <a:t>　「庸」は、都での年間</a:t>
            </a:r>
            <a:r>
              <a:rPr lang="en-US" altLang="ja-JP" dirty="0"/>
              <a:t>10</a:t>
            </a:r>
            <a:r>
              <a:rPr lang="ja-JP" altLang="en-US" dirty="0"/>
              <a:t>日間の労働、又は布を納める税でした。</a:t>
            </a:r>
            <a:endParaRPr lang="en-US" altLang="ja-JP" dirty="0"/>
          </a:p>
          <a:p>
            <a:r>
              <a:rPr lang="ja-JP" altLang="en-US" dirty="0"/>
              <a:t>　「調」は、布や絹などの諸国の特産物を納める税でした。</a:t>
            </a:r>
            <a:endParaRPr lang="en-US" altLang="ja-JP" dirty="0"/>
          </a:p>
          <a:p>
            <a:r>
              <a:rPr lang="ja-JP" altLang="en-US" dirty="0"/>
              <a:t>　「庸」と「調」は、男子のみに課税され、農民の手で都に運ばれました。</a:t>
            </a:r>
            <a:endParaRPr lang="en-US" altLang="ja-JP" dirty="0"/>
          </a:p>
          <a:p>
            <a:r>
              <a:rPr lang="en-US" altLang="ja-JP" dirty="0"/>
              <a:t> </a:t>
            </a:r>
          </a:p>
          <a:p>
            <a:endParaRPr lang="ja-JP" altLang="en-US" dirty="0"/>
          </a:p>
        </p:txBody>
      </p:sp>
      <p:sp>
        <p:nvSpPr>
          <p:cNvPr id="5" name="スライド番号プレースホルダ 3">
            <a:extLst>
              <a:ext uri="{FF2B5EF4-FFF2-40B4-BE49-F238E27FC236}">
                <a16:creationId xmlns:a16="http://schemas.microsoft.com/office/drawing/2014/main" id="{C8CB1815-1DEB-47AD-B63F-489E74626182}"/>
              </a:ext>
            </a:extLst>
          </p:cNvPr>
          <p:cNvSpPr txBox="1">
            <a:spLocks noGrp="1"/>
          </p:cNvSpPr>
          <p:nvPr/>
        </p:nvSpPr>
        <p:spPr bwMode="auto">
          <a:xfrm>
            <a:off x="3835926" y="9408378"/>
            <a:ext cx="2933558" cy="49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834" tIns="47916" rIns="95834" bIns="47916"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7</a:t>
            </a:fld>
            <a:endParaRPr lang="en-US" altLang="ja-JP" dirty="0">
              <a:ea typeface="HG丸ｺﾞｼｯｸM-PRO" panose="020F0600000000000000" pitchFamily="50" charset="-128"/>
            </a:endParaRPr>
          </a:p>
        </p:txBody>
      </p:sp>
      <p:sp>
        <p:nvSpPr>
          <p:cNvPr id="6" name="スライド イメージ プレースホルダー 5">
            <a:extLst>
              <a:ext uri="{FF2B5EF4-FFF2-40B4-BE49-F238E27FC236}">
                <a16:creationId xmlns:a16="http://schemas.microsoft.com/office/drawing/2014/main" id="{CDD29D44-10A4-5D5B-123B-A50926AFC995}"/>
              </a:ext>
            </a:extLst>
          </p:cNvPr>
          <p:cNvSpPr>
            <a:spLocks noGrp="1" noRot="1" noChangeAspect="1"/>
          </p:cNvSpPr>
          <p:nvPr>
            <p:ph type="sldImg"/>
          </p:nvPr>
        </p:nvSpPr>
        <p:spPr/>
      </p:sp>
    </p:spTree>
    <p:extLst>
      <p:ext uri="{BB962C8B-B14F-4D97-AF65-F5344CB8AC3E}">
        <p14:creationId xmlns:p14="http://schemas.microsoft.com/office/powerpoint/2010/main" val="165140089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ノート プレースホルダー 6">
            <a:extLst>
              <a:ext uri="{FF2B5EF4-FFF2-40B4-BE49-F238E27FC236}">
                <a16:creationId xmlns:a16="http://schemas.microsoft.com/office/drawing/2014/main" id="{7E191870-15E7-4A5D-A853-0274EC7B2A38}"/>
              </a:ext>
            </a:extLst>
          </p:cNvPr>
          <p:cNvSpPr>
            <a:spLocks noGrp="1"/>
          </p:cNvSpPr>
          <p:nvPr>
            <p:ph type="body" idx="1"/>
          </p:nvPr>
        </p:nvSpPr>
        <p:spPr/>
        <p:txBody>
          <a:bodyPr/>
          <a:lstStyle/>
          <a:p>
            <a:r>
              <a:rPr lang="ja-JP" altLang="en-US" b="1" dirty="0"/>
              <a:t>災害（震災等）への対応</a:t>
            </a:r>
          </a:p>
          <a:p>
            <a:r>
              <a:rPr lang="ja-JP" altLang="en-US" b="1" dirty="0"/>
              <a:t>～申告・納付等の期限延長措置～</a:t>
            </a:r>
            <a:endParaRPr lang="en-US" altLang="ja-JP" b="1" dirty="0"/>
          </a:p>
          <a:p>
            <a:endParaRPr lang="en-US" altLang="ja-JP" dirty="0"/>
          </a:p>
          <a:p>
            <a:r>
              <a:rPr lang="ja-JP" altLang="en-US" dirty="0"/>
              <a:t>　災害等の理由により申告・納付等をその期限までにできないときは、その理由のやんだ日から２か月以内の範囲で、申告・納付等の期限が延長されます。</a:t>
            </a:r>
            <a:endParaRPr lang="en-US" altLang="ja-JP" dirty="0"/>
          </a:p>
          <a:p>
            <a:r>
              <a:rPr lang="ja-JP" altLang="en-US" dirty="0"/>
              <a:t>　これには、</a:t>
            </a:r>
            <a:r>
              <a:rPr lang="en-US" altLang="ja-JP" dirty="0"/>
              <a:t>①</a:t>
            </a:r>
            <a:r>
              <a:rPr lang="ja-JP" altLang="en-US" dirty="0"/>
              <a:t>地域指定による場合と、②対象者指定による場合と、③個別指定による場合とがあります。</a:t>
            </a:r>
            <a:endParaRPr lang="en-US" altLang="ja-JP" dirty="0"/>
          </a:p>
          <a:p>
            <a:endParaRPr lang="en-US" altLang="ja-JP" dirty="0"/>
          </a:p>
          <a:p>
            <a:r>
              <a:rPr lang="en-US" altLang="ja-JP" dirty="0"/>
              <a:t>①</a:t>
            </a:r>
            <a:r>
              <a:rPr lang="ja-JP" altLang="en-US" dirty="0"/>
              <a:t>地域指定とは、災害等による被害が広い地域に及ぶ場合に、国税庁長官が延長する地域と期日を定めて告示することで、その告示の期日までに申告・納付等を行えばよいことになります。</a:t>
            </a:r>
            <a:endParaRPr lang="en-US" altLang="ja-JP" dirty="0"/>
          </a:p>
          <a:p>
            <a:endParaRPr lang="en-US" altLang="ja-JP" dirty="0"/>
          </a:p>
          <a:p>
            <a:r>
              <a:rPr lang="ja-JP" altLang="en-US" dirty="0"/>
              <a:t>②対象者指定とは、国税庁が運用するシステムが、期限間際に使用不能であるなどにより、申告・納付等をすることができない方が多数に上ると認められる場合に、国税庁長官が延長する対象者の範囲と期日を定めて告示することで、その告示の期日までに申告・納付等を行えばよいことになります。</a:t>
            </a:r>
            <a:endParaRPr lang="en-US" altLang="ja-JP" dirty="0"/>
          </a:p>
          <a:p>
            <a:endParaRPr lang="en-US" altLang="ja-JP" dirty="0"/>
          </a:p>
          <a:p>
            <a:r>
              <a:rPr lang="ja-JP" altLang="en-US" dirty="0"/>
              <a:t>③個別指定とは、災害等により申告・納付等ができない場合に、個別に税務署長に申請して、期限の延長措置を受けることになります。</a:t>
            </a:r>
            <a:endParaRPr lang="en-US" altLang="ja-JP" dirty="0"/>
          </a:p>
          <a:p>
            <a:endParaRPr lang="en-US" altLang="ja-JP" dirty="0"/>
          </a:p>
          <a:p>
            <a:r>
              <a:rPr lang="ja-JP" altLang="en-US" dirty="0"/>
              <a:t>　なお、地域指定により延長された期限の期日が指定された場合においても、個別指定により期限の延長措置を受けることができます。</a:t>
            </a:r>
            <a:endParaRPr lang="en-US" altLang="ja-JP" dirty="0"/>
          </a:p>
          <a:p>
            <a:endParaRPr lang="ja-JP" altLang="en-US" dirty="0"/>
          </a:p>
        </p:txBody>
      </p:sp>
      <p:sp>
        <p:nvSpPr>
          <p:cNvPr id="8" name="スライド番号プレースホルダ 3">
            <a:extLst>
              <a:ext uri="{FF2B5EF4-FFF2-40B4-BE49-F238E27FC236}">
                <a16:creationId xmlns:a16="http://schemas.microsoft.com/office/drawing/2014/main" id="{43154D1A-5445-47D4-838F-240C218E8574}"/>
              </a:ext>
            </a:extLst>
          </p:cNvPr>
          <p:cNvSpPr txBox="1">
            <a:spLocks noGrp="1"/>
          </p:cNvSpPr>
          <p:nvPr/>
        </p:nvSpPr>
        <p:spPr bwMode="auto">
          <a:xfrm>
            <a:off x="3836143" y="9408900"/>
            <a:ext cx="2932954" cy="49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00" tIns="47499" rIns="95000" bIns="4749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79</a:t>
            </a:fld>
            <a:endParaRPr lang="en-US" altLang="ja-JP" dirty="0">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FB89D36A-1108-CCD5-A457-72911AB2EF20}"/>
              </a:ext>
            </a:extLst>
          </p:cNvPr>
          <p:cNvSpPr>
            <a:spLocks noGrp="1" noRot="1" noChangeAspect="1"/>
          </p:cNvSpPr>
          <p:nvPr>
            <p:ph type="sldImg"/>
          </p:nvPr>
        </p:nvSpPr>
        <p:spPr/>
      </p:sp>
    </p:spTree>
    <p:extLst>
      <p:ext uri="{BB962C8B-B14F-4D97-AF65-F5344CB8AC3E}">
        <p14:creationId xmlns:p14="http://schemas.microsoft.com/office/powerpoint/2010/main" val="156700669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ノート プレースホルダー 6">
            <a:extLst>
              <a:ext uri="{FF2B5EF4-FFF2-40B4-BE49-F238E27FC236}">
                <a16:creationId xmlns:a16="http://schemas.microsoft.com/office/drawing/2014/main" id="{82A61C56-3D15-4074-9221-047654613FC6}"/>
              </a:ext>
            </a:extLst>
          </p:cNvPr>
          <p:cNvSpPr>
            <a:spLocks noGrp="1"/>
          </p:cNvSpPr>
          <p:nvPr>
            <p:ph type="body" idx="1"/>
          </p:nvPr>
        </p:nvSpPr>
        <p:spPr/>
        <p:txBody>
          <a:bodyPr/>
          <a:lstStyle/>
          <a:p>
            <a:r>
              <a:rPr lang="ja-JP" altLang="en-US" b="1" dirty="0"/>
              <a:t>災害（震災等）への対応</a:t>
            </a:r>
          </a:p>
          <a:p>
            <a:r>
              <a:rPr lang="ja-JP" altLang="en-US" b="1" dirty="0"/>
              <a:t>～納税の猶予～</a:t>
            </a:r>
            <a:endParaRPr lang="en-US" altLang="ja-JP" b="1" dirty="0"/>
          </a:p>
          <a:p>
            <a:endParaRPr lang="en-US" altLang="ja-JP" dirty="0"/>
          </a:p>
          <a:p>
            <a:r>
              <a:rPr lang="ja-JP" altLang="en-US" dirty="0"/>
              <a:t>　災害により、財産に相当の損失を受けた場合は、その損失を受けた日以後１年以内に納期限が到来する国税について、災害がやんだ日から２か月以内に税務署長に申請することで、納期限から原則として、１年以内の期間で納税の猶予を受けることができます。</a:t>
            </a:r>
            <a:endParaRPr lang="en-US" altLang="ja-JP" dirty="0"/>
          </a:p>
          <a:p>
            <a:r>
              <a:rPr lang="ja-JP" altLang="en-US" dirty="0"/>
              <a:t>　また、既に納期限が到来している国税についても、税務署長に申請することで、災害等により納付が困難になったと認められる金額を限度として、原則として１年以内（やむを得ない理由があると認められるときは、延長の申請をすることにより最長で２年以内）の期間で納税の猶予を受けることができます。</a:t>
            </a:r>
            <a:endParaRPr lang="en-US" altLang="ja-JP" dirty="0"/>
          </a:p>
        </p:txBody>
      </p:sp>
      <p:sp>
        <p:nvSpPr>
          <p:cNvPr id="8" name="スライド番号プレースホルダ 3">
            <a:extLst>
              <a:ext uri="{FF2B5EF4-FFF2-40B4-BE49-F238E27FC236}">
                <a16:creationId xmlns:a16="http://schemas.microsoft.com/office/drawing/2014/main" id="{4840E325-4CB0-4411-9885-3A2F4BF60905}"/>
              </a:ext>
            </a:extLst>
          </p:cNvPr>
          <p:cNvSpPr txBox="1">
            <a:spLocks noGrp="1"/>
          </p:cNvSpPr>
          <p:nvPr/>
        </p:nvSpPr>
        <p:spPr bwMode="auto">
          <a:xfrm>
            <a:off x="3835926" y="9408378"/>
            <a:ext cx="2933558" cy="49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826" tIns="47919" rIns="95826" bIns="4791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80</a:t>
            </a:fld>
            <a:endParaRPr lang="en-US" altLang="ja-JP" dirty="0">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79E05064-0FE9-48BA-7954-F3A4241006A1}"/>
              </a:ext>
            </a:extLst>
          </p:cNvPr>
          <p:cNvSpPr>
            <a:spLocks noGrp="1" noRot="1" noChangeAspect="1"/>
          </p:cNvSpPr>
          <p:nvPr>
            <p:ph type="sldImg"/>
          </p:nvPr>
        </p:nvSpPr>
        <p:spPr/>
      </p:sp>
    </p:spTree>
    <p:extLst>
      <p:ext uri="{BB962C8B-B14F-4D97-AF65-F5344CB8AC3E}">
        <p14:creationId xmlns:p14="http://schemas.microsoft.com/office/powerpoint/2010/main" val="32075200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ノート プレースホルダー 6">
            <a:extLst>
              <a:ext uri="{FF2B5EF4-FFF2-40B4-BE49-F238E27FC236}">
                <a16:creationId xmlns:a16="http://schemas.microsoft.com/office/drawing/2014/main" id="{109D9249-8762-4AA7-881E-78C96F0E663B}"/>
              </a:ext>
            </a:extLst>
          </p:cNvPr>
          <p:cNvSpPr>
            <a:spLocks noGrp="1"/>
          </p:cNvSpPr>
          <p:nvPr>
            <p:ph type="body" idx="1"/>
          </p:nvPr>
        </p:nvSpPr>
        <p:spPr/>
        <p:txBody>
          <a:bodyPr/>
          <a:lstStyle/>
          <a:p>
            <a:r>
              <a:rPr lang="ja-JP" altLang="en-US" b="1" dirty="0"/>
              <a:t>災害（震災等）への対応</a:t>
            </a:r>
          </a:p>
          <a:p>
            <a:r>
              <a:rPr lang="ja-JP" altLang="en-US" b="1" dirty="0"/>
              <a:t>～災害にあったときの所得税の軽減～</a:t>
            </a:r>
            <a:endParaRPr lang="en-US" altLang="ja-JP" b="1" dirty="0"/>
          </a:p>
          <a:p>
            <a:endParaRPr lang="en-US" altLang="ja-JP" dirty="0"/>
          </a:p>
          <a:p>
            <a:r>
              <a:rPr lang="ja-JP" altLang="en-US" dirty="0"/>
              <a:t>　地震、火災、風水害などの災害によって、住宅や家財などに損害を受けたときは、確定申告で、「所得税法」に定める雑損控除の方法、又は「災害減免法」に定める税金の軽減免除による方法のどちらか有利な方法を選ぶことによって、所得税額の全部又は一部を軽減することができます。</a:t>
            </a:r>
            <a:endParaRPr lang="en-US" altLang="ja-JP" dirty="0"/>
          </a:p>
          <a:p>
            <a:r>
              <a:rPr lang="ja-JP" altLang="en-US" dirty="0"/>
              <a:t>　これら二つの方法では、損失の発生の原因や対象となる資産の範囲等が異なります。</a:t>
            </a:r>
            <a:endParaRPr lang="en-US" altLang="ja-JP" dirty="0"/>
          </a:p>
          <a:p>
            <a:r>
              <a:rPr lang="ja-JP" altLang="en-US" dirty="0"/>
              <a:t>　このように、万が一災害等にあって損害を受けた場合には、税制面においても配慮されています。</a:t>
            </a:r>
            <a:endParaRPr lang="en-US" altLang="ja-JP" dirty="0"/>
          </a:p>
          <a:p>
            <a:r>
              <a:rPr lang="en-US" altLang="ja-JP" dirty="0"/>
              <a:t> </a:t>
            </a:r>
          </a:p>
          <a:p>
            <a:endParaRPr lang="ja-JP" altLang="en-US" dirty="0"/>
          </a:p>
        </p:txBody>
      </p:sp>
      <p:sp>
        <p:nvSpPr>
          <p:cNvPr id="8" name="スライド番号プレースホルダ 3">
            <a:extLst>
              <a:ext uri="{FF2B5EF4-FFF2-40B4-BE49-F238E27FC236}">
                <a16:creationId xmlns:a16="http://schemas.microsoft.com/office/drawing/2014/main" id="{1EF45342-2AB2-4153-B7FE-06479EAB73E9}"/>
              </a:ext>
            </a:extLst>
          </p:cNvPr>
          <p:cNvSpPr txBox="1">
            <a:spLocks noGrp="1"/>
          </p:cNvSpPr>
          <p:nvPr/>
        </p:nvSpPr>
        <p:spPr bwMode="auto">
          <a:xfrm>
            <a:off x="3710512" y="9397567"/>
            <a:ext cx="3060177" cy="505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350" tIns="49181" rIns="98350" bIns="49181"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81</a:t>
            </a:fld>
            <a:endParaRPr lang="en-US" altLang="ja-JP" dirty="0">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BF92439A-AA6C-B4AC-45FD-64BCB6205C6E}"/>
              </a:ext>
            </a:extLst>
          </p:cNvPr>
          <p:cNvSpPr>
            <a:spLocks noGrp="1" noRot="1" noChangeAspect="1"/>
          </p:cNvSpPr>
          <p:nvPr>
            <p:ph type="sldImg"/>
          </p:nvPr>
        </p:nvSpPr>
        <p:spPr/>
      </p:sp>
    </p:spTree>
    <p:extLst>
      <p:ext uri="{BB962C8B-B14F-4D97-AF65-F5344CB8AC3E}">
        <p14:creationId xmlns:p14="http://schemas.microsoft.com/office/powerpoint/2010/main" val="65971965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ノート プレースホルダー 4">
            <a:extLst>
              <a:ext uri="{FF2B5EF4-FFF2-40B4-BE49-F238E27FC236}">
                <a16:creationId xmlns:a16="http://schemas.microsoft.com/office/drawing/2014/main" id="{259A7DA0-661B-4E10-8E72-A740544ED776}"/>
              </a:ext>
            </a:extLst>
          </p:cNvPr>
          <p:cNvSpPr>
            <a:spLocks noGrp="1"/>
          </p:cNvSpPr>
          <p:nvPr>
            <p:ph type="body" idx="1"/>
          </p:nvPr>
        </p:nvSpPr>
        <p:spPr/>
        <p:txBody>
          <a:bodyPr/>
          <a:lstStyle/>
          <a:p>
            <a:r>
              <a:rPr lang="ja-JP" altLang="en-US" dirty="0"/>
              <a:t>酒類業の振興について、ご覧のような項目をご説明いたします。</a:t>
            </a:r>
          </a:p>
          <a:p>
            <a:endParaRPr lang="ja-JP" altLang="en-US" dirty="0"/>
          </a:p>
          <a:p>
            <a:endParaRPr lang="ja-JP" altLang="en-US" dirty="0"/>
          </a:p>
        </p:txBody>
      </p:sp>
      <p:sp>
        <p:nvSpPr>
          <p:cNvPr id="6" name="スライド番号プレースホルダ 3">
            <a:extLst>
              <a:ext uri="{FF2B5EF4-FFF2-40B4-BE49-F238E27FC236}">
                <a16:creationId xmlns:a16="http://schemas.microsoft.com/office/drawing/2014/main" id="{6C91F13E-95B6-4D7C-BFAF-244E245006FC}"/>
              </a:ext>
            </a:extLst>
          </p:cNvPr>
          <p:cNvSpPr txBox="1">
            <a:spLocks noGrp="1"/>
          </p:cNvSpPr>
          <p:nvPr/>
        </p:nvSpPr>
        <p:spPr bwMode="auto">
          <a:xfrm>
            <a:off x="3835926" y="9408378"/>
            <a:ext cx="2933558" cy="49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123" tIns="47063" rIns="94123" bIns="47063"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82</a:t>
            </a:fld>
            <a:endParaRPr lang="en-US" altLang="ja-JP" dirty="0">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FE31248E-D5A0-CDAF-CE49-401C444C7364}"/>
              </a:ext>
            </a:extLst>
          </p:cNvPr>
          <p:cNvSpPr>
            <a:spLocks noGrp="1" noRot="1" noChangeAspect="1"/>
          </p:cNvSpPr>
          <p:nvPr>
            <p:ph type="sldImg"/>
          </p:nvPr>
        </p:nvSpPr>
        <p:spPr/>
      </p:sp>
    </p:spTree>
    <p:extLst>
      <p:ext uri="{BB962C8B-B14F-4D97-AF65-F5344CB8AC3E}">
        <p14:creationId xmlns:p14="http://schemas.microsoft.com/office/powerpoint/2010/main" val="377690268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b="1" dirty="0"/>
              <a:t>酒類業の振興</a:t>
            </a:r>
            <a:endParaRPr lang="en-US" altLang="ja-JP" b="1" dirty="0"/>
          </a:p>
          <a:p>
            <a:r>
              <a:rPr lang="ja-JP" altLang="en-US" b="1" dirty="0"/>
              <a:t>　～課税数量の推移～</a:t>
            </a:r>
            <a:endParaRPr lang="en-US" altLang="ja-JP" b="1" dirty="0"/>
          </a:p>
          <a:p>
            <a:endParaRPr lang="en-US" altLang="ja-JP" dirty="0"/>
          </a:p>
          <a:p>
            <a:r>
              <a:rPr lang="ja-JP" altLang="en-US" dirty="0"/>
              <a:t>　はじめに、日本における酒類の課税数量の推移についてご説明いたします。</a:t>
            </a:r>
            <a:endParaRPr lang="en-US" altLang="ja-JP" dirty="0"/>
          </a:p>
          <a:p>
            <a:r>
              <a:rPr lang="ja-JP" altLang="en-US" dirty="0"/>
              <a:t>　酒類の課税数量は、少子高齢化や人口減少等を背景に、平成</a:t>
            </a:r>
            <a:r>
              <a:rPr lang="en-US" altLang="ja-JP" dirty="0"/>
              <a:t>11(1999)</a:t>
            </a:r>
            <a:r>
              <a:rPr lang="ja-JP" altLang="en-US" dirty="0"/>
              <a:t>年度をピークとして減少傾向にあります。</a:t>
            </a:r>
            <a:endParaRPr lang="en-US" altLang="ja-JP" dirty="0"/>
          </a:p>
          <a:p>
            <a:r>
              <a:rPr lang="ja-JP" altLang="en-US" dirty="0"/>
              <a:t>　特にビールは、低価格の発泡酒やチューハイなどのリキュール等に消費が移行し、大幅に減少しています。</a:t>
            </a:r>
            <a:endParaRPr lang="en-US" altLang="ja-JP" dirty="0"/>
          </a:p>
          <a:p>
            <a:r>
              <a:rPr lang="ja-JP" altLang="en-US" dirty="0"/>
              <a:t>　このように、酒類の国内市場が縮小傾向にある中で、酒類事業者には、従来型の商品の開発・製造・販売等の方法にとらわれず、新たな商品の開発、販売手法やサービスを創造し、新たな市場の開拓等に取り組んでいくことが求められています。</a:t>
            </a:r>
            <a:endParaRPr lang="en-US" altLang="ja-JP" dirty="0"/>
          </a:p>
        </p:txBody>
      </p:sp>
      <p:sp>
        <p:nvSpPr>
          <p:cNvPr id="7" name="スライド イメージ プレースホルダー 6">
            <a:extLst>
              <a:ext uri="{FF2B5EF4-FFF2-40B4-BE49-F238E27FC236}">
                <a16:creationId xmlns:a16="http://schemas.microsoft.com/office/drawing/2014/main" id="{6B974073-4706-7CA2-1027-762D3983EA7D}"/>
              </a:ext>
            </a:extLst>
          </p:cNvPr>
          <p:cNvSpPr>
            <a:spLocks noGrp="1" noRot="1" noChangeAspect="1"/>
          </p:cNvSpPr>
          <p:nvPr>
            <p:ph type="sldImg"/>
          </p:nvPr>
        </p:nvSpPr>
        <p:spPr/>
      </p:sp>
      <p:sp>
        <p:nvSpPr>
          <p:cNvPr id="5" name="スライド番号プレースホルダ 3">
            <a:extLst>
              <a:ext uri="{FF2B5EF4-FFF2-40B4-BE49-F238E27FC236}">
                <a16:creationId xmlns:a16="http://schemas.microsoft.com/office/drawing/2014/main" id="{BBF530FD-8B58-48E6-9DF2-68C000BDA61C}"/>
              </a:ext>
            </a:extLst>
          </p:cNvPr>
          <p:cNvSpPr txBox="1">
            <a:spLocks noGrp="1"/>
          </p:cNvSpPr>
          <p:nvPr/>
        </p:nvSpPr>
        <p:spPr bwMode="auto">
          <a:xfrm>
            <a:off x="3836143" y="9408900"/>
            <a:ext cx="2932954" cy="49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00" tIns="47499" rIns="95000" bIns="4749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BADC1317-7427-4A78-B487-931EE21CBDA2}" type="slidenum">
              <a:rPr lang="en-US" altLang="ja-JP">
                <a:ea typeface="HG丸ｺﾞｼｯｸM-PRO" panose="020F0600000000000000" pitchFamily="50" charset="-128"/>
              </a:rPr>
              <a:pPr algn="r" eaLnBrk="1" hangingPunct="1">
                <a:spcBef>
                  <a:spcPct val="0"/>
                </a:spcBef>
              </a:pPr>
              <a:t>83</a:t>
            </a:fld>
            <a:endParaRPr lang="en-US" altLang="ja-JP" dirty="0">
              <a:ea typeface="HG丸ｺﾞｼｯｸM-PRO" panose="020F0600000000000000" pitchFamily="50" charset="-128"/>
            </a:endParaRPr>
          </a:p>
        </p:txBody>
      </p:sp>
    </p:spTree>
    <p:extLst>
      <p:ext uri="{BB962C8B-B14F-4D97-AF65-F5344CB8AC3E}">
        <p14:creationId xmlns:p14="http://schemas.microsoft.com/office/powerpoint/2010/main" val="252741317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12813" y="542925"/>
            <a:ext cx="4948237" cy="3711575"/>
          </a:xfrm>
        </p:spPr>
      </p:sp>
      <p:sp>
        <p:nvSpPr>
          <p:cNvPr id="3" name="ノート プレースホルダ 2"/>
          <p:cNvSpPr>
            <a:spLocks noGrp="1"/>
          </p:cNvSpPr>
          <p:nvPr>
            <p:ph type="body" idx="1"/>
          </p:nvPr>
        </p:nvSpPr>
        <p:spPr/>
        <p:txBody>
          <a:bodyPr>
            <a:normAutofit/>
          </a:bodyPr>
          <a:lstStyle/>
          <a:p>
            <a:pPr defTabSz="918147">
              <a:spcBef>
                <a:spcPts val="402"/>
              </a:spcBef>
              <a:defRPr/>
            </a:pPr>
            <a:r>
              <a:rPr lang="ja-JP" altLang="en-US" b="1" dirty="0">
                <a:solidFill>
                  <a:prstClr val="black"/>
                </a:solidFill>
              </a:rPr>
              <a:t>酒類業の振興</a:t>
            </a:r>
            <a:endParaRPr lang="en-US" altLang="ja-JP" b="1" dirty="0">
              <a:solidFill>
                <a:prstClr val="black"/>
              </a:solidFill>
            </a:endParaRPr>
          </a:p>
          <a:p>
            <a:pPr defTabSz="918147">
              <a:spcBef>
                <a:spcPts val="402"/>
              </a:spcBef>
              <a:defRPr/>
            </a:pPr>
            <a:r>
              <a:rPr lang="ja-JP" altLang="en-US" b="1" dirty="0">
                <a:solidFill>
                  <a:prstClr val="black"/>
                </a:solidFill>
              </a:rPr>
              <a:t>～近年の輸出動向～　</a:t>
            </a:r>
            <a:endParaRPr lang="en-US" altLang="ja-JP" b="1" dirty="0">
              <a:solidFill>
                <a:prstClr val="black"/>
              </a:solidFill>
            </a:endParaRPr>
          </a:p>
          <a:p>
            <a:pPr defTabSz="918147">
              <a:spcBef>
                <a:spcPts val="402"/>
              </a:spcBef>
              <a:defRPr/>
            </a:pPr>
            <a:r>
              <a:rPr lang="ja-JP" altLang="en-US" dirty="0">
                <a:solidFill>
                  <a:prstClr val="black"/>
                </a:solidFill>
              </a:rPr>
              <a:t>　</a:t>
            </a:r>
            <a:endParaRPr lang="en-US" altLang="ja-JP" dirty="0">
              <a:solidFill>
                <a:prstClr val="black"/>
              </a:solidFill>
            </a:endParaRPr>
          </a:p>
          <a:p>
            <a:pPr defTabSz="918147">
              <a:spcBef>
                <a:spcPts val="402"/>
              </a:spcBef>
              <a:defRPr/>
            </a:pPr>
            <a:r>
              <a:rPr lang="ja-JP" altLang="en-US" dirty="0">
                <a:solidFill>
                  <a:prstClr val="black"/>
                </a:solidFill>
              </a:rPr>
              <a:t>　日本産酒類の輸出については、清酒（日本酒）やウイスキー等の日本産酒類の国際的な評価の高まり等を背景に、年々増加傾向にあります。</a:t>
            </a:r>
            <a:endParaRPr lang="en-US" altLang="ja-JP" dirty="0">
              <a:solidFill>
                <a:prstClr val="black"/>
              </a:solidFill>
            </a:endParaRPr>
          </a:p>
          <a:p>
            <a:pPr defTabSz="918147">
              <a:spcBef>
                <a:spcPts val="402"/>
              </a:spcBef>
              <a:defRPr/>
            </a:pPr>
            <a:r>
              <a:rPr lang="ja-JP" altLang="en-US" dirty="0">
                <a:solidFill>
                  <a:prstClr val="black"/>
                </a:solidFill>
              </a:rPr>
              <a:t>　</a:t>
            </a:r>
            <a:r>
              <a:rPr lang="en-US" altLang="ja-JP" dirty="0">
                <a:solidFill>
                  <a:prstClr val="black"/>
                </a:solidFill>
              </a:rPr>
              <a:t>2023</a:t>
            </a:r>
            <a:r>
              <a:rPr lang="ja-JP" altLang="en-US" dirty="0">
                <a:solidFill>
                  <a:prstClr val="black"/>
                </a:solidFill>
              </a:rPr>
              <a:t>年（令和５年）の日本産酒類の輸出金額は、</a:t>
            </a:r>
            <a:r>
              <a:rPr lang="en-US" altLang="ja-JP" dirty="0">
                <a:solidFill>
                  <a:prstClr val="black"/>
                </a:solidFill>
              </a:rPr>
              <a:t>1,344</a:t>
            </a:r>
            <a:r>
              <a:rPr lang="ja-JP" altLang="en-US" dirty="0">
                <a:solidFill>
                  <a:prstClr val="black"/>
                </a:solidFill>
              </a:rPr>
              <a:t>億円（対前年比</a:t>
            </a:r>
            <a:r>
              <a:rPr lang="en-US" altLang="ja-JP" dirty="0">
                <a:solidFill>
                  <a:prstClr val="black"/>
                </a:solidFill>
              </a:rPr>
              <a:t>3.4</a:t>
            </a:r>
            <a:r>
              <a:rPr lang="ja-JP" altLang="en-US" dirty="0">
                <a:solidFill>
                  <a:prstClr val="black"/>
                </a:solidFill>
              </a:rPr>
              <a:t>％減）となり、過去最高となった</a:t>
            </a:r>
            <a:r>
              <a:rPr lang="en-US" altLang="ja-JP" dirty="0">
                <a:solidFill>
                  <a:prstClr val="black"/>
                </a:solidFill>
              </a:rPr>
              <a:t>2022</a:t>
            </a:r>
            <a:r>
              <a:rPr lang="ja-JP" altLang="en-US" dirty="0">
                <a:solidFill>
                  <a:prstClr val="black"/>
                </a:solidFill>
              </a:rPr>
              <a:t>年に次ぐ水準で推移しております。</a:t>
            </a:r>
            <a:endParaRPr lang="en-US" altLang="ja-JP" dirty="0">
              <a:solidFill>
                <a:prstClr val="black"/>
              </a:solidFill>
            </a:endParaRPr>
          </a:p>
          <a:p>
            <a:pPr defTabSz="918147">
              <a:spcBef>
                <a:spcPts val="402"/>
              </a:spcBef>
              <a:defRPr/>
            </a:pPr>
            <a:r>
              <a:rPr lang="ja-JP" altLang="en-US" dirty="0">
                <a:solidFill>
                  <a:prstClr val="black"/>
                </a:solidFill>
              </a:rPr>
              <a:t>　輸出金額を品目別に見ると、ウイスキーが最も多く</a:t>
            </a:r>
            <a:r>
              <a:rPr lang="en-US" altLang="ja-JP" dirty="0">
                <a:solidFill>
                  <a:prstClr val="black"/>
                </a:solidFill>
              </a:rPr>
              <a:t>501</a:t>
            </a:r>
            <a:r>
              <a:rPr lang="ja-JP" altLang="en-US" dirty="0">
                <a:solidFill>
                  <a:prstClr val="black"/>
                </a:solidFill>
              </a:rPr>
              <a:t>億円（対前年比</a:t>
            </a:r>
            <a:r>
              <a:rPr lang="en-US" altLang="ja-JP" dirty="0">
                <a:solidFill>
                  <a:prstClr val="black"/>
                </a:solidFill>
              </a:rPr>
              <a:t>10.6</a:t>
            </a:r>
            <a:r>
              <a:rPr lang="ja-JP" altLang="en-US" dirty="0">
                <a:solidFill>
                  <a:prstClr val="black"/>
                </a:solidFill>
              </a:rPr>
              <a:t>％減）、次いで清酒が</a:t>
            </a:r>
            <a:r>
              <a:rPr lang="en-US" altLang="ja-JP" dirty="0">
                <a:solidFill>
                  <a:prstClr val="black"/>
                </a:solidFill>
              </a:rPr>
              <a:t>411</a:t>
            </a:r>
            <a:r>
              <a:rPr lang="ja-JP" altLang="en-US" dirty="0">
                <a:solidFill>
                  <a:prstClr val="black"/>
                </a:solidFill>
              </a:rPr>
              <a:t>億円（対前年比</a:t>
            </a:r>
            <a:r>
              <a:rPr lang="en-US" altLang="ja-JP" dirty="0">
                <a:solidFill>
                  <a:prstClr val="black"/>
                </a:solidFill>
              </a:rPr>
              <a:t>13.5</a:t>
            </a:r>
            <a:r>
              <a:rPr lang="ja-JP" altLang="en-US" dirty="0">
                <a:solidFill>
                  <a:prstClr val="black"/>
                </a:solidFill>
              </a:rPr>
              <a:t>％減）となりました。</a:t>
            </a:r>
            <a:endParaRPr lang="en-US" altLang="ja-JP" dirty="0">
              <a:solidFill>
                <a:prstClr val="black"/>
              </a:solidFill>
            </a:endParaRPr>
          </a:p>
          <a:p>
            <a:pPr defTabSz="918147">
              <a:spcBef>
                <a:spcPts val="402"/>
              </a:spcBef>
              <a:defRPr/>
            </a:pPr>
            <a:r>
              <a:rPr lang="ja-JP" altLang="en-US" dirty="0">
                <a:solidFill>
                  <a:prstClr val="black"/>
                </a:solidFill>
              </a:rPr>
              <a:t>　輸出金額が上位の国・地域を見ると、中華人民共和国が</a:t>
            </a:r>
            <a:r>
              <a:rPr lang="en-US" altLang="ja-JP" dirty="0">
                <a:solidFill>
                  <a:prstClr val="black"/>
                </a:solidFill>
              </a:rPr>
              <a:t>322</a:t>
            </a:r>
            <a:r>
              <a:rPr lang="ja-JP" altLang="en-US" dirty="0">
                <a:solidFill>
                  <a:prstClr val="black"/>
                </a:solidFill>
              </a:rPr>
              <a:t>億円（対前年比</a:t>
            </a:r>
            <a:r>
              <a:rPr lang="en-US" altLang="ja-JP" dirty="0">
                <a:solidFill>
                  <a:prstClr val="black"/>
                </a:solidFill>
              </a:rPr>
              <a:t>18.3</a:t>
            </a:r>
            <a:r>
              <a:rPr lang="ja-JP" altLang="en-US" dirty="0">
                <a:solidFill>
                  <a:prstClr val="black"/>
                </a:solidFill>
              </a:rPr>
              <a:t>％減）、次いでアメリカ合衆国が</a:t>
            </a:r>
            <a:r>
              <a:rPr lang="en-US" altLang="ja-JP" dirty="0">
                <a:solidFill>
                  <a:prstClr val="black"/>
                </a:solidFill>
              </a:rPr>
              <a:t>237</a:t>
            </a:r>
            <a:r>
              <a:rPr lang="ja-JP" altLang="en-US" dirty="0">
                <a:solidFill>
                  <a:prstClr val="black"/>
                </a:solidFill>
              </a:rPr>
              <a:t>億円（対前年比</a:t>
            </a:r>
            <a:r>
              <a:rPr lang="en-US" altLang="ja-JP" dirty="0">
                <a:solidFill>
                  <a:prstClr val="black"/>
                </a:solidFill>
              </a:rPr>
              <a:t>11.4</a:t>
            </a:r>
            <a:r>
              <a:rPr lang="ja-JP" altLang="en-US" dirty="0">
                <a:solidFill>
                  <a:prstClr val="black"/>
                </a:solidFill>
              </a:rPr>
              <a:t>％減）、大韓民国が</a:t>
            </a:r>
            <a:r>
              <a:rPr lang="en-US" altLang="ja-JP" dirty="0">
                <a:solidFill>
                  <a:prstClr val="black"/>
                </a:solidFill>
              </a:rPr>
              <a:t>143</a:t>
            </a:r>
            <a:r>
              <a:rPr lang="ja-JP" altLang="en-US" dirty="0">
                <a:solidFill>
                  <a:prstClr val="black"/>
                </a:solidFill>
              </a:rPr>
              <a:t>億円（対前年比</a:t>
            </a:r>
            <a:r>
              <a:rPr lang="en-US" altLang="ja-JP" dirty="0">
                <a:solidFill>
                  <a:prstClr val="black"/>
                </a:solidFill>
              </a:rPr>
              <a:t>156.0</a:t>
            </a:r>
            <a:r>
              <a:rPr lang="ja-JP" altLang="en-US" dirty="0">
                <a:solidFill>
                  <a:prstClr val="black"/>
                </a:solidFill>
              </a:rPr>
              <a:t>％増）となっています。</a:t>
            </a:r>
            <a:endParaRPr lang="en-US" altLang="ja-JP" dirty="0">
              <a:solidFill>
                <a:prstClr val="black"/>
              </a:solidFill>
            </a:endParaRPr>
          </a:p>
          <a:p>
            <a:pPr defTabSz="918147">
              <a:spcBef>
                <a:spcPts val="402"/>
              </a:spcBef>
              <a:defRPr/>
            </a:pPr>
            <a:r>
              <a:rPr lang="ja-JP" altLang="en-US" dirty="0">
                <a:solidFill>
                  <a:prstClr val="black"/>
                </a:solidFill>
              </a:rPr>
              <a:t>　</a:t>
            </a:r>
            <a:r>
              <a:rPr lang="ja-JP" altLang="en-US" dirty="0">
                <a:solidFill>
                  <a:srgbClr val="000000"/>
                </a:solidFill>
              </a:rPr>
              <a:t>酒類の国内市場が縮小傾向にある中</a:t>
            </a:r>
            <a:r>
              <a:rPr lang="ja-JP" altLang="en-US" dirty="0">
                <a:solidFill>
                  <a:prstClr val="black"/>
                </a:solidFill>
              </a:rPr>
              <a:t>、酒類市場や需要の拡大といった、酒類業の健全な発達のためには、とりわけ伸びしろが大きい海外市場への輸出促進を中心とした振興策の強化はこれまで以上に重要です。</a:t>
            </a:r>
            <a:endParaRPr lang="en-US" altLang="ja-JP" dirty="0">
              <a:solidFill>
                <a:prstClr val="black"/>
              </a:solidFill>
            </a:endParaRPr>
          </a:p>
          <a:p>
            <a:endParaRPr kumimoji="1" lang="ja-JP" altLang="en-US" dirty="0"/>
          </a:p>
        </p:txBody>
      </p:sp>
      <p:sp>
        <p:nvSpPr>
          <p:cNvPr id="5" name="スライド番号プレースホルダ 3">
            <a:extLst>
              <a:ext uri="{FF2B5EF4-FFF2-40B4-BE49-F238E27FC236}">
                <a16:creationId xmlns:a16="http://schemas.microsoft.com/office/drawing/2014/main" id="{D1C8EB77-DE44-4AAF-8D9E-389E4FAB938B}"/>
              </a:ext>
            </a:extLst>
          </p:cNvPr>
          <p:cNvSpPr txBox="1">
            <a:spLocks noGrp="1"/>
          </p:cNvSpPr>
          <p:nvPr/>
        </p:nvSpPr>
        <p:spPr bwMode="auto">
          <a:xfrm>
            <a:off x="3836143" y="9408900"/>
            <a:ext cx="2932954" cy="49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00" tIns="47499" rIns="95000" bIns="4749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BADC1317-7427-4A78-B487-931EE21CBDA2}" type="slidenum">
              <a:rPr lang="en-US" altLang="ja-JP">
                <a:ea typeface="HG丸ｺﾞｼｯｸM-PRO" panose="020F0600000000000000" pitchFamily="50" charset="-128"/>
              </a:rPr>
              <a:pPr algn="r" eaLnBrk="1" hangingPunct="1">
                <a:spcBef>
                  <a:spcPct val="0"/>
                </a:spcBef>
              </a:pPr>
              <a:t>84</a:t>
            </a:fld>
            <a:endParaRPr lang="en-US" altLang="ja-JP" dirty="0">
              <a:ea typeface="HG丸ｺﾞｼｯｸM-PRO" panose="020F0600000000000000" pitchFamily="50" charset="-128"/>
            </a:endParaRPr>
          </a:p>
        </p:txBody>
      </p:sp>
    </p:spTree>
    <p:extLst>
      <p:ext uri="{BB962C8B-B14F-4D97-AF65-F5344CB8AC3E}">
        <p14:creationId xmlns:p14="http://schemas.microsoft.com/office/powerpoint/2010/main" val="287122154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b="1" dirty="0"/>
              <a:t>酒類業の振興</a:t>
            </a:r>
            <a:endParaRPr lang="en-US" altLang="ja-JP" b="1" dirty="0"/>
          </a:p>
          <a:p>
            <a:r>
              <a:rPr lang="ja-JP" altLang="en-US" b="1" dirty="0"/>
              <a:t>～輸出拡大実行戦略～</a:t>
            </a:r>
            <a:endParaRPr lang="en-US" altLang="ja-JP" b="1" dirty="0"/>
          </a:p>
          <a:p>
            <a:r>
              <a:rPr lang="ja-JP" altLang="en-US" dirty="0"/>
              <a:t>　</a:t>
            </a:r>
            <a:endParaRPr lang="en-US" altLang="ja-JP" dirty="0"/>
          </a:p>
          <a:p>
            <a:r>
              <a:rPr lang="ja-JP" altLang="en-US" dirty="0"/>
              <a:t>　</a:t>
            </a:r>
            <a:r>
              <a:rPr lang="ja-JP" altLang="en-US" b="0" dirty="0"/>
              <a:t>酒類に限らず、農林水産物・食品の輸出に積極的に取り組むことは、政府全体の方針となっており、輸出目標として「</a:t>
            </a:r>
            <a:r>
              <a:rPr lang="en-US" altLang="ja-JP" b="0" dirty="0"/>
              <a:t>2025</a:t>
            </a:r>
            <a:r>
              <a:rPr lang="ja-JP" altLang="en-US" b="0" dirty="0"/>
              <a:t>年までに２兆円、</a:t>
            </a:r>
            <a:r>
              <a:rPr lang="en-US" altLang="ja-JP" b="0" dirty="0"/>
              <a:t>2030</a:t>
            </a:r>
            <a:r>
              <a:rPr lang="ja-JP" altLang="en-US" b="0" dirty="0"/>
              <a:t>年までに５兆円」を掲げています。</a:t>
            </a:r>
            <a:endParaRPr lang="en-US" altLang="ja-JP" b="0" dirty="0"/>
          </a:p>
          <a:p>
            <a:r>
              <a:rPr lang="ja-JP" altLang="en-US" b="0" dirty="0"/>
              <a:t>　この目標達成のため、海外で評価される日本の強みがあり、輸出拡大の余地が大きく、関係者が一体となった輸出促進活動が効果的な品目を、重点品目と位置付けています。</a:t>
            </a:r>
            <a:endParaRPr lang="en-US" altLang="ja-JP" b="0" dirty="0"/>
          </a:p>
          <a:p>
            <a:r>
              <a:rPr lang="ja-JP" altLang="en-US" b="0" dirty="0"/>
              <a:t>　酒類については、清酒、ウイスキー、本格焼酎・泡盛が、重点品目に選ばれており、これら日本産酒類の輸出促進が政府一丸となって推進されています。</a:t>
            </a:r>
            <a:endParaRPr lang="en-US" altLang="ja-JP" b="0" dirty="0"/>
          </a:p>
          <a:p>
            <a:r>
              <a:rPr lang="ja-JP" altLang="en-US" b="0" dirty="0"/>
              <a:t>　海外展開に向けた意欲的な取組を行っていくことは、日本産酒類の国際的な評価を証明することを通じ、国内での価値の再認識にもつながります。</a:t>
            </a:r>
            <a:endParaRPr lang="en-US" altLang="ja-JP" b="0" dirty="0"/>
          </a:p>
          <a:p>
            <a:r>
              <a:rPr lang="ja-JP" altLang="en-US" b="0" dirty="0"/>
              <a:t>　また、酒類業界の主な課題としては、商品の差別化、高付加価値化、海外市場の開拓、技術の活用と人材の確保、中小企業支援が挙げられます。</a:t>
            </a:r>
            <a:endParaRPr lang="en-US" altLang="ja-JP" b="0" dirty="0"/>
          </a:p>
          <a:p>
            <a:r>
              <a:rPr lang="ja-JP" altLang="en-US" b="0" dirty="0"/>
              <a:t>　国税庁では、酒類業界の現状や課題等を踏まえ、国内外の酒類市場の拡大を図り、酒類業の更なる振興、健全な発達につながるように、以下の取組を実施しています。</a:t>
            </a:r>
            <a:endParaRPr lang="en-US" altLang="ja-JP" b="0" dirty="0"/>
          </a:p>
          <a:p>
            <a:endParaRPr lang="ja-JP" altLang="en-US" dirty="0"/>
          </a:p>
        </p:txBody>
      </p:sp>
      <p:sp>
        <p:nvSpPr>
          <p:cNvPr id="7" name="スライド イメージ プレースホルダー 6">
            <a:extLst>
              <a:ext uri="{FF2B5EF4-FFF2-40B4-BE49-F238E27FC236}">
                <a16:creationId xmlns:a16="http://schemas.microsoft.com/office/drawing/2014/main" id="{04FFE165-3E5E-CD59-E2C1-B1BF4085BD34}"/>
              </a:ext>
            </a:extLst>
          </p:cNvPr>
          <p:cNvSpPr>
            <a:spLocks noGrp="1" noRot="1" noChangeAspect="1"/>
          </p:cNvSpPr>
          <p:nvPr>
            <p:ph type="sldImg"/>
          </p:nvPr>
        </p:nvSpPr>
        <p:spPr>
          <a:xfrm>
            <a:off x="912813" y="542925"/>
            <a:ext cx="4948237" cy="3711575"/>
          </a:xfrm>
        </p:spPr>
      </p:sp>
      <p:sp>
        <p:nvSpPr>
          <p:cNvPr id="5" name="スライド番号プレースホルダ 3">
            <a:extLst>
              <a:ext uri="{FF2B5EF4-FFF2-40B4-BE49-F238E27FC236}">
                <a16:creationId xmlns:a16="http://schemas.microsoft.com/office/drawing/2014/main" id="{83C225CF-6721-46EB-A66F-FB24D87DA47B}"/>
              </a:ext>
            </a:extLst>
          </p:cNvPr>
          <p:cNvSpPr txBox="1">
            <a:spLocks noGrp="1"/>
          </p:cNvSpPr>
          <p:nvPr/>
        </p:nvSpPr>
        <p:spPr bwMode="auto">
          <a:xfrm>
            <a:off x="3836143" y="9408900"/>
            <a:ext cx="2932954" cy="49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00" tIns="47499" rIns="95000" bIns="4749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BADC1317-7427-4A78-B487-931EE21CBDA2}" type="slidenum">
              <a:rPr lang="en-US" altLang="ja-JP">
                <a:ea typeface="HG丸ｺﾞｼｯｸM-PRO" panose="020F0600000000000000" pitchFamily="50" charset="-128"/>
              </a:rPr>
              <a:pPr algn="r" eaLnBrk="1" hangingPunct="1">
                <a:spcBef>
                  <a:spcPct val="0"/>
                </a:spcBef>
              </a:pPr>
              <a:t>85</a:t>
            </a:fld>
            <a:endParaRPr lang="en-US" altLang="ja-JP" dirty="0">
              <a:ea typeface="HG丸ｺﾞｼｯｸM-PRO" panose="020F0600000000000000" pitchFamily="50" charset="-128"/>
            </a:endParaRPr>
          </a:p>
        </p:txBody>
      </p:sp>
    </p:spTree>
    <p:extLst>
      <p:ext uri="{BB962C8B-B14F-4D97-AF65-F5344CB8AC3E}">
        <p14:creationId xmlns:p14="http://schemas.microsoft.com/office/powerpoint/2010/main" val="248519328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ノート プレースホルダー 15">
            <a:extLst>
              <a:ext uri="{FF2B5EF4-FFF2-40B4-BE49-F238E27FC236}">
                <a16:creationId xmlns:a16="http://schemas.microsoft.com/office/drawing/2014/main" id="{44872CD2-B1C3-4D11-87F0-6D41A923823D}"/>
              </a:ext>
            </a:extLst>
          </p:cNvPr>
          <p:cNvSpPr>
            <a:spLocks noGrp="1"/>
          </p:cNvSpPr>
          <p:nvPr>
            <p:ph type="body" idx="1"/>
          </p:nvPr>
        </p:nvSpPr>
        <p:spPr/>
        <p:txBody>
          <a:bodyPr/>
          <a:lstStyle/>
          <a:p>
            <a:r>
              <a:rPr lang="ja-JP" altLang="en-US" b="1" dirty="0"/>
              <a:t>酒類業の振興</a:t>
            </a:r>
            <a:endParaRPr lang="en-US" altLang="ja-JP" b="1" dirty="0"/>
          </a:p>
          <a:p>
            <a:r>
              <a:rPr lang="ja-JP" altLang="en-US" b="1" dirty="0"/>
              <a:t>～海外販路開拓支援及び日本産酒類の認知度向上～</a:t>
            </a:r>
            <a:endParaRPr lang="en-US" altLang="ja-JP" b="1" dirty="0"/>
          </a:p>
          <a:p>
            <a:endParaRPr lang="en-US" altLang="ja-JP" dirty="0"/>
          </a:p>
          <a:p>
            <a:r>
              <a:rPr lang="ja-JP" altLang="en-US" dirty="0"/>
              <a:t>　まず、日本産酒類の輸出促進のため、海外での販路開拓支援と日本産酒類の認知度向上の取組をしています。</a:t>
            </a:r>
            <a:endParaRPr lang="en-US" altLang="ja-JP" dirty="0"/>
          </a:p>
          <a:p>
            <a:r>
              <a:rPr lang="ja-JP" altLang="en-US" dirty="0"/>
              <a:t>　販路開拓の支援のためには、海外現地で酒類の販売業を行っている事業者と日本の酒類事業者が取引の契約を締結し、その地での日本産酒類の流通量を増やしていく必要があります。</a:t>
            </a:r>
            <a:endParaRPr lang="en-US" altLang="ja-JP" dirty="0"/>
          </a:p>
          <a:p>
            <a:r>
              <a:rPr lang="ja-JP" altLang="en-US" dirty="0"/>
              <a:t>　そのために、スライドの左側のように海外現地での対面による商談会やオンラインを活用した商談会を支援しています。</a:t>
            </a:r>
            <a:endParaRPr lang="en-US" altLang="ja-JP" dirty="0"/>
          </a:p>
          <a:p>
            <a:r>
              <a:rPr lang="ja-JP" altLang="en-US" dirty="0"/>
              <a:t>　更に、スライド右側のように、日本産酒類に対する関心を高めることにより、流通した日本産酒類がしっかりと消費されていく環境を整えるためのプロモーションイベントを実施しています。</a:t>
            </a:r>
            <a:endParaRPr lang="en-US" altLang="ja-JP" dirty="0"/>
          </a:p>
        </p:txBody>
      </p:sp>
      <p:sp>
        <p:nvSpPr>
          <p:cNvPr id="3" name="スライド イメージ プレースホルダー 2">
            <a:extLst>
              <a:ext uri="{FF2B5EF4-FFF2-40B4-BE49-F238E27FC236}">
                <a16:creationId xmlns:a16="http://schemas.microsoft.com/office/drawing/2014/main" id="{D99A4589-B367-07BD-CED4-43EDA4129350}"/>
              </a:ext>
            </a:extLst>
          </p:cNvPr>
          <p:cNvSpPr>
            <a:spLocks noGrp="1" noRot="1" noChangeAspect="1"/>
          </p:cNvSpPr>
          <p:nvPr>
            <p:ph type="sldImg"/>
          </p:nvPr>
        </p:nvSpPr>
        <p:spPr/>
      </p:sp>
      <p:sp>
        <p:nvSpPr>
          <p:cNvPr id="5" name="スライド番号プレースホルダ 3">
            <a:extLst>
              <a:ext uri="{FF2B5EF4-FFF2-40B4-BE49-F238E27FC236}">
                <a16:creationId xmlns:a16="http://schemas.microsoft.com/office/drawing/2014/main" id="{85BF0E1F-3AA4-4F6F-9C88-715254303520}"/>
              </a:ext>
            </a:extLst>
          </p:cNvPr>
          <p:cNvSpPr txBox="1">
            <a:spLocks noGrp="1"/>
          </p:cNvSpPr>
          <p:nvPr/>
        </p:nvSpPr>
        <p:spPr bwMode="auto">
          <a:xfrm>
            <a:off x="3836143" y="9408900"/>
            <a:ext cx="2932954" cy="49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00" tIns="47499" rIns="95000" bIns="4749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BADC1317-7427-4A78-B487-931EE21CBDA2}" type="slidenum">
              <a:rPr lang="en-US" altLang="ja-JP">
                <a:ea typeface="HG丸ｺﾞｼｯｸM-PRO" panose="020F0600000000000000" pitchFamily="50" charset="-128"/>
              </a:rPr>
              <a:pPr algn="r" eaLnBrk="1" hangingPunct="1">
                <a:spcBef>
                  <a:spcPct val="0"/>
                </a:spcBef>
              </a:pPr>
              <a:t>86</a:t>
            </a:fld>
            <a:endParaRPr lang="en-US" altLang="ja-JP" dirty="0">
              <a:ea typeface="HG丸ｺﾞｼｯｸM-PRO" panose="020F0600000000000000" pitchFamily="50" charset="-128"/>
            </a:endParaRPr>
          </a:p>
        </p:txBody>
      </p:sp>
    </p:spTree>
    <p:extLst>
      <p:ext uri="{BB962C8B-B14F-4D97-AF65-F5344CB8AC3E}">
        <p14:creationId xmlns:p14="http://schemas.microsoft.com/office/powerpoint/2010/main" val="428017276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b="1" dirty="0"/>
              <a:t>酒類業の振興</a:t>
            </a:r>
            <a:endParaRPr lang="en-US" altLang="ja-JP" b="1" dirty="0"/>
          </a:p>
          <a:p>
            <a:r>
              <a:rPr lang="ja-JP" altLang="en-US" b="1" dirty="0"/>
              <a:t>～酒類事業者向け補助金～</a:t>
            </a:r>
            <a:endParaRPr lang="en-US" altLang="ja-JP" b="1" dirty="0"/>
          </a:p>
          <a:p>
            <a:endParaRPr lang="en-US" altLang="ja-JP" dirty="0"/>
          </a:p>
          <a:p>
            <a:r>
              <a:rPr lang="ja-JP" altLang="en-US" dirty="0"/>
              <a:t>　また、国内外の需要開拓に取り組む酒類事業者を支援する補助金もあります。</a:t>
            </a:r>
            <a:endParaRPr lang="en-US" altLang="ja-JP" dirty="0"/>
          </a:p>
          <a:p>
            <a:r>
              <a:rPr lang="ja-JP" altLang="en-US" dirty="0"/>
              <a:t>　この補助金では、</a:t>
            </a:r>
            <a:endParaRPr lang="en-US" altLang="ja-JP" dirty="0"/>
          </a:p>
          <a:p>
            <a:r>
              <a:rPr lang="ja-JP" altLang="en-US" dirty="0"/>
              <a:t>　①日本産酒類の海外販路拡大や商品等の高付加価値化に関する取組や</a:t>
            </a:r>
            <a:endParaRPr lang="en-US" altLang="ja-JP" dirty="0"/>
          </a:p>
          <a:p>
            <a:r>
              <a:rPr lang="ja-JP" altLang="en-US" dirty="0"/>
              <a:t>　②酒蔵自体の観光化や地域における酒蔵ツーリズムプランの策定の取組</a:t>
            </a:r>
          </a:p>
          <a:p>
            <a:r>
              <a:rPr lang="ja-JP" altLang="en-US" dirty="0"/>
              <a:t>　　といった酒類業者の海外展開に向けた取組を支援するほか、</a:t>
            </a:r>
            <a:endParaRPr lang="en-US" altLang="ja-JP" dirty="0"/>
          </a:p>
          <a:p>
            <a:r>
              <a:rPr lang="ja-JP" altLang="en-US" dirty="0"/>
              <a:t>　③商品の差別化による新たなニーズの獲得、</a:t>
            </a:r>
            <a:endParaRPr lang="en-US" altLang="ja-JP" dirty="0"/>
          </a:p>
          <a:p>
            <a:r>
              <a:rPr lang="ja-JP" altLang="en-US" dirty="0"/>
              <a:t>　④販売手法の多様化による新たなニーズの獲得、</a:t>
            </a:r>
            <a:endParaRPr lang="en-US" altLang="ja-JP" dirty="0"/>
          </a:p>
          <a:p>
            <a:r>
              <a:rPr lang="ja-JP" altLang="en-US" dirty="0"/>
              <a:t>　⑤</a:t>
            </a:r>
            <a:r>
              <a:rPr lang="en-US" altLang="ja-JP" dirty="0"/>
              <a:t>ICT</a:t>
            </a:r>
            <a:r>
              <a:rPr lang="ja-JP" altLang="en-US" dirty="0"/>
              <a:t>技術を活用した製造・流通の高度化・効率化</a:t>
            </a:r>
            <a:endParaRPr lang="en-US" altLang="ja-JP" dirty="0"/>
          </a:p>
          <a:p>
            <a:r>
              <a:rPr lang="ja-JP" altLang="en-US" dirty="0"/>
              <a:t>　　といった国内外の新市場開拓等に取り組む酒類事業者を支援しています。</a:t>
            </a:r>
            <a:endParaRPr lang="en-US" altLang="ja-JP" dirty="0"/>
          </a:p>
          <a:p>
            <a:endParaRPr lang="en-US" altLang="ja-JP" dirty="0"/>
          </a:p>
          <a:p>
            <a:r>
              <a:rPr lang="ja-JP" altLang="en-US" dirty="0"/>
              <a:t>（これらの施策により、日本産酒類の輸出拡大及び酒類業の経営改革・構造転換を図り、酒類業の健全な発達</a:t>
            </a:r>
            <a:endParaRPr lang="en-US" altLang="ja-JP" dirty="0"/>
          </a:p>
          <a:p>
            <a:r>
              <a:rPr lang="ja-JP" altLang="en-US" dirty="0"/>
              <a:t>を促進することとしています。）</a:t>
            </a:r>
          </a:p>
        </p:txBody>
      </p:sp>
      <p:sp>
        <p:nvSpPr>
          <p:cNvPr id="10" name="スライド イメージ プレースホルダー 9">
            <a:extLst>
              <a:ext uri="{FF2B5EF4-FFF2-40B4-BE49-F238E27FC236}">
                <a16:creationId xmlns:a16="http://schemas.microsoft.com/office/drawing/2014/main" id="{4ACBD6AF-AADE-C60C-3E8F-CDA0897ADEA8}"/>
              </a:ext>
            </a:extLst>
          </p:cNvPr>
          <p:cNvSpPr>
            <a:spLocks noGrp="1" noRot="1" noChangeAspect="1"/>
          </p:cNvSpPr>
          <p:nvPr>
            <p:ph type="sldImg"/>
          </p:nvPr>
        </p:nvSpPr>
        <p:spPr/>
      </p:sp>
      <p:sp>
        <p:nvSpPr>
          <p:cNvPr id="5" name="スライド番号プレースホルダ 3">
            <a:extLst>
              <a:ext uri="{FF2B5EF4-FFF2-40B4-BE49-F238E27FC236}">
                <a16:creationId xmlns:a16="http://schemas.microsoft.com/office/drawing/2014/main" id="{1F7F49FA-33C1-444A-9856-BB332C0DEE87}"/>
              </a:ext>
            </a:extLst>
          </p:cNvPr>
          <p:cNvSpPr txBox="1">
            <a:spLocks noGrp="1"/>
          </p:cNvSpPr>
          <p:nvPr/>
        </p:nvSpPr>
        <p:spPr bwMode="auto">
          <a:xfrm>
            <a:off x="3836143" y="9408900"/>
            <a:ext cx="2932954" cy="49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00" tIns="47499" rIns="95000" bIns="4749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BADC1317-7427-4A78-B487-931EE21CBDA2}" type="slidenum">
              <a:rPr lang="en-US" altLang="ja-JP">
                <a:ea typeface="HG丸ｺﾞｼｯｸM-PRO" panose="020F0600000000000000" pitchFamily="50" charset="-128"/>
              </a:rPr>
              <a:pPr algn="r" eaLnBrk="1" hangingPunct="1">
                <a:spcBef>
                  <a:spcPct val="0"/>
                </a:spcBef>
              </a:pPr>
              <a:t>87</a:t>
            </a:fld>
            <a:endParaRPr lang="en-US" altLang="ja-JP" dirty="0">
              <a:ea typeface="HG丸ｺﾞｼｯｸM-PRO" panose="020F0600000000000000" pitchFamily="50" charset="-128"/>
            </a:endParaRPr>
          </a:p>
        </p:txBody>
      </p:sp>
    </p:spTree>
    <p:extLst>
      <p:ext uri="{BB962C8B-B14F-4D97-AF65-F5344CB8AC3E}">
        <p14:creationId xmlns:p14="http://schemas.microsoft.com/office/powerpoint/2010/main" val="384231364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ノート プレースホルダー 7">
            <a:extLst>
              <a:ext uri="{FF2B5EF4-FFF2-40B4-BE49-F238E27FC236}">
                <a16:creationId xmlns:a16="http://schemas.microsoft.com/office/drawing/2014/main" id="{B66CC3C1-1BC8-4DEA-B992-7D9DE97183B0}"/>
              </a:ext>
            </a:extLst>
          </p:cNvPr>
          <p:cNvSpPr>
            <a:spLocks noGrp="1"/>
          </p:cNvSpPr>
          <p:nvPr>
            <p:ph type="body" idx="1"/>
          </p:nvPr>
        </p:nvSpPr>
        <p:spPr/>
        <p:txBody>
          <a:bodyPr/>
          <a:lstStyle/>
          <a:p>
            <a:r>
              <a:rPr lang="ja-JP" altLang="en-US" b="1" dirty="0"/>
              <a:t>酒類業の振興</a:t>
            </a:r>
            <a:endParaRPr lang="en-US" altLang="ja-JP" b="1" dirty="0"/>
          </a:p>
          <a:p>
            <a:r>
              <a:rPr lang="ja-JP" altLang="en-US" b="1" dirty="0"/>
              <a:t>～ブランド化・高付加価値化の推進～</a:t>
            </a:r>
            <a:endParaRPr lang="en-US" altLang="ja-JP" b="1" dirty="0"/>
          </a:p>
          <a:p>
            <a:endParaRPr lang="en-US" altLang="ja-JP" dirty="0"/>
          </a:p>
          <a:p>
            <a:pPr algn="just">
              <a:spcBef>
                <a:spcPts val="288"/>
              </a:spcBef>
            </a:pPr>
            <a:r>
              <a:rPr lang="ja-JP" altLang="en-US" dirty="0">
                <a:cs typeface="メイリオ" panose="020B0604030504040204" pitchFamily="50" charset="-128"/>
              </a:rPr>
              <a:t>　更に、商品の差別化・高付加価値化を推進するための取組として、地理的表示制度も実施してい</a:t>
            </a:r>
            <a:r>
              <a:rPr lang="ja-JP" altLang="en-US" dirty="0"/>
              <a:t>ます。</a:t>
            </a:r>
            <a:endParaRPr lang="en-US" altLang="ja-JP" dirty="0"/>
          </a:p>
          <a:p>
            <a:pPr algn="just">
              <a:spcBef>
                <a:spcPts val="288"/>
              </a:spcBef>
            </a:pPr>
            <a:r>
              <a:rPr lang="ja-JP" altLang="en-US" dirty="0"/>
              <a:t>　地理的表示制度とは、</a:t>
            </a:r>
            <a:r>
              <a:rPr lang="ja-JP" altLang="ja-JP" dirty="0"/>
              <a:t>日本酒、焼酎、ワイン、ビールなど全ての日本産酒類を対象として、ある特定の産地ならではの特性が確立されている場合に当該産地内で生産され、生産基準を満たした商品だけが、その産地名を独占的に名乗ることができる制度です。</a:t>
            </a:r>
            <a:endParaRPr lang="en-US" altLang="ja-JP" dirty="0"/>
          </a:p>
          <a:p>
            <a:pPr algn="just">
              <a:spcBef>
                <a:spcPts val="288"/>
              </a:spcBef>
            </a:pPr>
            <a:r>
              <a:rPr lang="ja-JP" altLang="en-US" dirty="0"/>
              <a:t>　</a:t>
            </a:r>
            <a:r>
              <a:rPr lang="ja-JP" altLang="ja-JP" dirty="0"/>
              <a:t>こ</a:t>
            </a:r>
            <a:r>
              <a:rPr lang="ja-JP" altLang="en-US" dirty="0"/>
              <a:t>の</a:t>
            </a:r>
            <a:r>
              <a:rPr lang="ja-JP" altLang="ja-JP" dirty="0"/>
              <a:t>制度の活用が促進されることで、より一層の地域ブランドの価値向上が図られると考えています。</a:t>
            </a:r>
          </a:p>
          <a:p>
            <a:r>
              <a:rPr lang="ja-JP" altLang="ja-JP" dirty="0"/>
              <a:t>　国税庁が指定した地理的表示は、資料に記載のとおりですが、令和</a:t>
            </a:r>
            <a:r>
              <a:rPr lang="ja-JP" altLang="en-US" dirty="0"/>
              <a:t>６</a:t>
            </a:r>
            <a:r>
              <a:rPr lang="ja-JP" altLang="ja-JP" dirty="0"/>
              <a:t>年には、</a:t>
            </a:r>
            <a:r>
              <a:rPr lang="ja-JP" altLang="en-US" dirty="0"/>
              <a:t>蒸留酒</a:t>
            </a:r>
            <a:r>
              <a:rPr lang="ja-JP" altLang="ja-JP" dirty="0"/>
              <a:t>の地理的表示として、</a:t>
            </a:r>
            <a:r>
              <a:rPr lang="ja-JP" altLang="en-US" dirty="0"/>
              <a:t>東京島酒</a:t>
            </a:r>
            <a:r>
              <a:rPr lang="ja-JP" altLang="ja-JP" dirty="0"/>
              <a:t>が新たに指定され、全てで</a:t>
            </a:r>
            <a:r>
              <a:rPr lang="en-US" altLang="ja-JP" u="none" dirty="0"/>
              <a:t>27</a:t>
            </a:r>
            <a:r>
              <a:rPr lang="ja-JP" altLang="ja-JP" u="none" dirty="0"/>
              <a:t>件と</a:t>
            </a:r>
            <a:r>
              <a:rPr lang="ja-JP" altLang="ja-JP" dirty="0"/>
              <a:t>なりました。</a:t>
            </a:r>
          </a:p>
          <a:p>
            <a:r>
              <a:rPr lang="ja-JP" altLang="ja-JP" dirty="0"/>
              <a:t>　なお、国レベルの地理的表示として「日本酒」を指定していますので、日本国内においては、国内産米を原料とし、かつ、日本国内で製造された清酒だけが「日本酒」と表示することができることとなりました。</a:t>
            </a:r>
          </a:p>
        </p:txBody>
      </p:sp>
      <p:sp>
        <p:nvSpPr>
          <p:cNvPr id="9" name="スライド番号プレースホルダ 3">
            <a:extLst>
              <a:ext uri="{FF2B5EF4-FFF2-40B4-BE49-F238E27FC236}">
                <a16:creationId xmlns:a16="http://schemas.microsoft.com/office/drawing/2014/main" id="{AD3D46DF-9BAD-4956-9977-BF329B49430A}"/>
              </a:ext>
            </a:extLst>
          </p:cNvPr>
          <p:cNvSpPr txBox="1">
            <a:spLocks noGrp="1"/>
          </p:cNvSpPr>
          <p:nvPr/>
        </p:nvSpPr>
        <p:spPr bwMode="auto">
          <a:xfrm>
            <a:off x="3835928" y="9408378"/>
            <a:ext cx="2932954" cy="49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34" tIns="47467" rIns="94934" bIns="47467"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88</a:t>
            </a:fld>
            <a:endParaRPr lang="en-US" altLang="ja-JP" dirty="0">
              <a:ea typeface="HG丸ｺﾞｼｯｸM-PRO" panose="020F0600000000000000" pitchFamily="50" charset="-128"/>
            </a:endParaRPr>
          </a:p>
        </p:txBody>
      </p:sp>
      <p:sp>
        <p:nvSpPr>
          <p:cNvPr id="10" name="スライド イメージ プレースホルダー 9">
            <a:extLst>
              <a:ext uri="{FF2B5EF4-FFF2-40B4-BE49-F238E27FC236}">
                <a16:creationId xmlns:a16="http://schemas.microsoft.com/office/drawing/2014/main" id="{F96A26F8-73D1-9ECA-6D3E-D296AF21521D}"/>
              </a:ext>
            </a:extLst>
          </p:cNvPr>
          <p:cNvSpPr>
            <a:spLocks noGrp="1" noRot="1" noChangeAspect="1"/>
          </p:cNvSpPr>
          <p:nvPr>
            <p:ph type="sldImg"/>
          </p:nvPr>
        </p:nvSpPr>
        <p:spPr/>
      </p:sp>
    </p:spTree>
    <p:extLst>
      <p:ext uri="{BB962C8B-B14F-4D97-AF65-F5344CB8AC3E}">
        <p14:creationId xmlns:p14="http://schemas.microsoft.com/office/powerpoint/2010/main" val="4210127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ノート プレースホルダー 3">
            <a:extLst>
              <a:ext uri="{FF2B5EF4-FFF2-40B4-BE49-F238E27FC236}">
                <a16:creationId xmlns:a16="http://schemas.microsoft.com/office/drawing/2014/main" id="{EC445771-7F37-44FA-9122-014FA58F99B9}"/>
              </a:ext>
            </a:extLst>
          </p:cNvPr>
          <p:cNvSpPr>
            <a:spLocks noGrp="1"/>
          </p:cNvSpPr>
          <p:nvPr>
            <p:ph type="body" idx="1"/>
          </p:nvPr>
        </p:nvSpPr>
        <p:spPr/>
        <p:txBody>
          <a:bodyPr/>
          <a:lstStyle/>
          <a:p>
            <a:r>
              <a:rPr lang="ja-JP" altLang="en-US" b="1" dirty="0"/>
              <a:t>税の歴史と変遷</a:t>
            </a:r>
            <a:endParaRPr lang="en-US" altLang="ja-JP" b="1" dirty="0"/>
          </a:p>
          <a:p>
            <a:r>
              <a:rPr lang="ja-JP" altLang="en-US" b="1" dirty="0"/>
              <a:t>～明治時代の税（地租改正）～</a:t>
            </a:r>
            <a:endParaRPr lang="en-US" altLang="ja-JP" b="1" dirty="0"/>
          </a:p>
          <a:p>
            <a:endParaRPr lang="en-US" altLang="ja-JP" dirty="0"/>
          </a:p>
          <a:p>
            <a:r>
              <a:rPr lang="ja-JP" altLang="en-US" dirty="0"/>
              <a:t>　明治時代、政府は歳入の安定を図るため、廃藩置県に伴い</a:t>
            </a:r>
            <a:r>
              <a:rPr lang="en-US" altLang="ja-JP" dirty="0"/>
              <a:t>1873</a:t>
            </a:r>
            <a:r>
              <a:rPr lang="ja-JP" altLang="en-US" dirty="0"/>
              <a:t>年（明治６年）に地租改正を実施しました。</a:t>
            </a:r>
            <a:endParaRPr lang="en-US" altLang="ja-JP" dirty="0"/>
          </a:p>
          <a:p>
            <a:r>
              <a:rPr lang="ja-JP" altLang="en-US" dirty="0"/>
              <a:t>　その内容とは、年貢を廃止して、地価を課税基準として地租を賦課し、貨幣で納めさせるもので、税率は地価の３％とされました。</a:t>
            </a:r>
            <a:endParaRPr lang="en-US" altLang="ja-JP" dirty="0"/>
          </a:p>
          <a:p>
            <a:r>
              <a:rPr lang="ja-JP" altLang="en-US" dirty="0"/>
              <a:t>　江戸時代には、年貢を免除されていた武家地や町地なども課税の対象となりました。</a:t>
            </a:r>
            <a:endParaRPr lang="en-US" altLang="ja-JP" dirty="0"/>
          </a:p>
          <a:p>
            <a:r>
              <a:rPr lang="ja-JP" altLang="en-US" dirty="0"/>
              <a:t>　この地租改正事業は、地価の決定のために、土地の測量や地価の見積りを行う必要があったことから、数年間に渡って行われました。</a:t>
            </a:r>
            <a:endParaRPr lang="en-US" altLang="ja-JP" dirty="0"/>
          </a:p>
          <a:p>
            <a:r>
              <a:rPr lang="ja-JP" altLang="en-US" dirty="0"/>
              <a:t>　これにより土地に課税されることが一般的となり、このことが、土地私有制の基礎となりました。</a:t>
            </a:r>
            <a:endParaRPr lang="en-US" altLang="ja-JP" dirty="0"/>
          </a:p>
          <a:p>
            <a:endParaRPr lang="ja-JP" altLang="en-US" dirty="0"/>
          </a:p>
        </p:txBody>
      </p:sp>
      <p:sp>
        <p:nvSpPr>
          <p:cNvPr id="5" name="スライド番号プレースホルダ 3">
            <a:extLst>
              <a:ext uri="{FF2B5EF4-FFF2-40B4-BE49-F238E27FC236}">
                <a16:creationId xmlns:a16="http://schemas.microsoft.com/office/drawing/2014/main" id="{3D84BFBE-AA9E-4E2F-8181-096EF01296A6}"/>
              </a:ext>
            </a:extLst>
          </p:cNvPr>
          <p:cNvSpPr txBox="1">
            <a:spLocks noGrp="1"/>
          </p:cNvSpPr>
          <p:nvPr/>
        </p:nvSpPr>
        <p:spPr bwMode="auto">
          <a:xfrm>
            <a:off x="3836143" y="9408900"/>
            <a:ext cx="2932954" cy="49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00" tIns="47499" rIns="95000" bIns="4749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8</a:t>
            </a:fld>
            <a:endParaRPr lang="en-US" altLang="ja-JP" dirty="0">
              <a:ea typeface="HG丸ｺﾞｼｯｸM-PRO" panose="020F0600000000000000" pitchFamily="50" charset="-128"/>
            </a:endParaRPr>
          </a:p>
        </p:txBody>
      </p:sp>
      <p:sp>
        <p:nvSpPr>
          <p:cNvPr id="6" name="スライド イメージ プレースホルダー 5">
            <a:extLst>
              <a:ext uri="{FF2B5EF4-FFF2-40B4-BE49-F238E27FC236}">
                <a16:creationId xmlns:a16="http://schemas.microsoft.com/office/drawing/2014/main" id="{29AE0181-8A04-004F-2B5E-A531B21229A0}"/>
              </a:ext>
            </a:extLst>
          </p:cNvPr>
          <p:cNvSpPr>
            <a:spLocks noGrp="1" noRot="1" noChangeAspect="1"/>
          </p:cNvSpPr>
          <p:nvPr>
            <p:ph type="sldImg"/>
          </p:nvPr>
        </p:nvSpPr>
        <p:spPr/>
      </p:sp>
    </p:spTree>
    <p:extLst>
      <p:ext uri="{BB962C8B-B14F-4D97-AF65-F5344CB8AC3E}">
        <p14:creationId xmlns:p14="http://schemas.microsoft.com/office/powerpoint/2010/main" val="55675012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ノート プレースホルダー 2">
            <a:extLst>
              <a:ext uri="{FF2B5EF4-FFF2-40B4-BE49-F238E27FC236}">
                <a16:creationId xmlns:a16="http://schemas.microsoft.com/office/drawing/2014/main" id="{8F42F04E-27EB-4411-A7AF-B6A1F2096285}"/>
              </a:ext>
            </a:extLst>
          </p:cNvPr>
          <p:cNvSpPr txBox="1">
            <a:spLocks noGrp="1"/>
          </p:cNvSpPr>
          <p:nvPr>
            <p:ph type="body" sz="quarter" idx="3"/>
          </p:nvPr>
        </p:nvSpPr>
        <p:spPr>
          <a:xfrm>
            <a:off x="676590" y="4498588"/>
            <a:ext cx="5417509" cy="5404238"/>
          </a:xfrm>
        </p:spPr>
        <p:txBody>
          <a:bodyPr/>
          <a:lstStyle>
            <a:lvl1pPr marL="0" algn="l" defTabSz="913978" rtl="0" eaLnBrk="1" latinLnBrk="0" hangingPunct="1">
              <a:defRPr kumimoji="1" sz="1200" kern="1200">
                <a:solidFill>
                  <a:schemeClr val="tx1"/>
                </a:solidFill>
                <a:latin typeface="+mn-lt"/>
                <a:ea typeface="+mn-ea"/>
                <a:cs typeface="+mn-cs"/>
              </a:defRPr>
            </a:lvl1pPr>
            <a:lvl2pPr marL="456988" algn="l" defTabSz="913978" rtl="0" eaLnBrk="1" latinLnBrk="0" hangingPunct="1">
              <a:defRPr kumimoji="1" sz="1200" kern="1200">
                <a:solidFill>
                  <a:schemeClr val="tx1"/>
                </a:solidFill>
                <a:latin typeface="+mn-lt"/>
                <a:ea typeface="+mn-ea"/>
                <a:cs typeface="+mn-cs"/>
              </a:defRPr>
            </a:lvl2pPr>
            <a:lvl3pPr marL="913978" algn="l" defTabSz="913978" rtl="0" eaLnBrk="1" latinLnBrk="0" hangingPunct="1">
              <a:defRPr kumimoji="1" sz="1200" kern="1200">
                <a:solidFill>
                  <a:schemeClr val="tx1"/>
                </a:solidFill>
                <a:latin typeface="+mn-lt"/>
                <a:ea typeface="+mn-ea"/>
                <a:cs typeface="+mn-cs"/>
              </a:defRPr>
            </a:lvl3pPr>
            <a:lvl4pPr marL="1370965" algn="l" defTabSz="913978" rtl="0" eaLnBrk="1" latinLnBrk="0" hangingPunct="1">
              <a:defRPr kumimoji="1" sz="1200" kern="1200">
                <a:solidFill>
                  <a:schemeClr val="tx1"/>
                </a:solidFill>
                <a:latin typeface="+mn-lt"/>
                <a:ea typeface="+mn-ea"/>
                <a:cs typeface="+mn-cs"/>
              </a:defRPr>
            </a:lvl4pPr>
            <a:lvl5pPr marL="1827954" algn="l" defTabSz="913978" rtl="0" eaLnBrk="1" latinLnBrk="0" hangingPunct="1">
              <a:defRPr kumimoji="1" sz="1200" kern="1200">
                <a:solidFill>
                  <a:schemeClr val="tx1"/>
                </a:solidFill>
                <a:latin typeface="+mn-lt"/>
                <a:ea typeface="+mn-ea"/>
                <a:cs typeface="+mn-cs"/>
              </a:defRPr>
            </a:lvl5pPr>
            <a:lvl6pPr marL="2284943" algn="l" defTabSz="913978" rtl="0" eaLnBrk="1" latinLnBrk="0" hangingPunct="1">
              <a:defRPr kumimoji="1" sz="1200" kern="1200">
                <a:solidFill>
                  <a:schemeClr val="tx1"/>
                </a:solidFill>
                <a:latin typeface="+mn-lt"/>
                <a:ea typeface="+mn-ea"/>
                <a:cs typeface="+mn-cs"/>
              </a:defRPr>
            </a:lvl6pPr>
            <a:lvl7pPr marL="2741932" algn="l" defTabSz="913978" rtl="0" eaLnBrk="1" latinLnBrk="0" hangingPunct="1">
              <a:defRPr kumimoji="1" sz="1200" kern="1200">
                <a:solidFill>
                  <a:schemeClr val="tx1"/>
                </a:solidFill>
                <a:latin typeface="+mn-lt"/>
                <a:ea typeface="+mn-ea"/>
                <a:cs typeface="+mn-cs"/>
              </a:defRPr>
            </a:lvl7pPr>
            <a:lvl8pPr marL="3198922" algn="l" defTabSz="913978" rtl="0" eaLnBrk="1" latinLnBrk="0" hangingPunct="1">
              <a:defRPr kumimoji="1" sz="1200" kern="1200">
                <a:solidFill>
                  <a:schemeClr val="tx1"/>
                </a:solidFill>
                <a:latin typeface="+mn-lt"/>
                <a:ea typeface="+mn-ea"/>
                <a:cs typeface="+mn-cs"/>
              </a:defRPr>
            </a:lvl8pPr>
            <a:lvl9pPr marL="3655909" algn="l" defTabSz="913978" rtl="0" eaLnBrk="1" latinLnBrk="0" hangingPunct="1">
              <a:defRPr kumimoji="1" sz="1200" kern="1200">
                <a:solidFill>
                  <a:schemeClr val="tx1"/>
                </a:solidFill>
                <a:latin typeface="+mn-lt"/>
                <a:ea typeface="+mn-ea"/>
                <a:cs typeface="+mn-cs"/>
              </a:defRPr>
            </a:lvl9pPr>
          </a:lstStyle>
          <a:p>
            <a:r>
              <a:rPr lang="ja-JP" altLang="en-US" sz="1100" b="1" dirty="0">
                <a:latin typeface="メイリオ" panose="020B0604030504040204" pitchFamily="50" charset="-128"/>
                <a:ea typeface="メイリオ" panose="020B0604030504040204" pitchFamily="50" charset="-128"/>
              </a:rPr>
              <a:t>酒類業の振興</a:t>
            </a:r>
            <a:endParaRPr lang="en-US" altLang="ja-JP" sz="1100" b="1" dirty="0">
              <a:latin typeface="メイリオ" panose="020B0604030504040204" pitchFamily="50" charset="-128"/>
              <a:ea typeface="メイリオ" panose="020B0604030504040204" pitchFamily="50" charset="-128"/>
            </a:endParaRPr>
          </a:p>
          <a:p>
            <a:r>
              <a:rPr lang="ja-JP" altLang="en-US" sz="1100" b="1" dirty="0">
                <a:latin typeface="メイリオ" panose="020B0604030504040204" pitchFamily="50" charset="-128"/>
                <a:ea typeface="メイリオ" panose="020B0604030504040204" pitchFamily="50" charset="-128"/>
              </a:rPr>
              <a:t>～日本酒、焼酎、泡盛等のユネスコ無形文化遺産登録に向けた取組～</a:t>
            </a:r>
            <a:endParaRPr lang="en-US" altLang="ja-JP" sz="1100" b="1" dirty="0">
              <a:latin typeface="メイリオ" panose="020B0604030504040204" pitchFamily="50" charset="-128"/>
              <a:ea typeface="メイリオ" panose="020B0604030504040204" pitchFamily="50" charset="-128"/>
            </a:endParaRPr>
          </a:p>
          <a:p>
            <a:r>
              <a:rPr lang="ja-JP" altLang="en-US" sz="1100" dirty="0">
                <a:latin typeface="メイリオ" panose="020B0604030504040204" pitchFamily="50" charset="-128"/>
                <a:ea typeface="メイリオ" panose="020B0604030504040204" pitchFamily="50" charset="-128"/>
              </a:rPr>
              <a:t>　</a:t>
            </a:r>
            <a:endParaRPr lang="en-US" altLang="ja-JP" sz="1100" dirty="0">
              <a:latin typeface="メイリオ" panose="020B0604030504040204" pitchFamily="50" charset="-128"/>
              <a:ea typeface="メイリオ" panose="020B0604030504040204" pitchFamily="50" charset="-128"/>
            </a:endParaRPr>
          </a:p>
          <a:p>
            <a:r>
              <a:rPr lang="ja-JP" altLang="en-US" sz="1100" dirty="0">
                <a:latin typeface="メイリオ" panose="020B0604030504040204" pitchFamily="50" charset="-128"/>
                <a:ea typeface="メイリオ" panose="020B0604030504040204" pitchFamily="50" charset="-128"/>
              </a:rPr>
              <a:t>　こうした取組だけでなく、技術支援として、日本酒、焼酎・泡盛等の日本のこうじ菌を使った伝統的な酒造り技術について、ユネスコ無形文化遺産登録を目指しており、岸田総理大臣の施政方針演説でも表明されています。</a:t>
            </a:r>
          </a:p>
          <a:p>
            <a:r>
              <a:rPr lang="ja-JP" altLang="en-US" sz="1100" dirty="0">
                <a:latin typeface="メイリオ" panose="020B0604030504040204" pitchFamily="50" charset="-128"/>
                <a:ea typeface="メイリオ" panose="020B0604030504040204" pitchFamily="50" charset="-128"/>
              </a:rPr>
              <a:t>　この技術は、令和３年</a:t>
            </a:r>
            <a:r>
              <a:rPr lang="en-US" altLang="ja-JP" sz="1100" dirty="0">
                <a:latin typeface="メイリオ" panose="020B0604030504040204" pitchFamily="50" charset="-128"/>
                <a:ea typeface="メイリオ" panose="020B0604030504040204" pitchFamily="50" charset="-128"/>
              </a:rPr>
              <a:t>12</a:t>
            </a:r>
            <a:r>
              <a:rPr lang="ja-JP" altLang="en-US" sz="1100" dirty="0">
                <a:latin typeface="メイリオ" panose="020B0604030504040204" pitchFamily="50" charset="-128"/>
                <a:ea typeface="メイリオ" panose="020B0604030504040204" pitchFamily="50" charset="-128"/>
              </a:rPr>
              <a:t>月に、伝統的酒造りとして、国の登録無形文化財に登録されました。</a:t>
            </a:r>
            <a:endParaRPr lang="en-US" altLang="ja-JP" sz="1100" dirty="0">
              <a:latin typeface="メイリオ" panose="020B0604030504040204" pitchFamily="50" charset="-128"/>
              <a:ea typeface="メイリオ" panose="020B0604030504040204" pitchFamily="50" charset="-128"/>
            </a:endParaRPr>
          </a:p>
          <a:p>
            <a:r>
              <a:rPr lang="ja-JP" altLang="en-US" sz="1100" dirty="0">
                <a:latin typeface="メイリオ" panose="020B0604030504040204" pitchFamily="50" charset="-128"/>
                <a:ea typeface="メイリオ" panose="020B0604030504040204" pitchFamily="50" charset="-128"/>
              </a:rPr>
              <a:t>　これは、幅広く文化財の裾野を広げて保存・活用を図る観点から、令和３年４月の改正文化財保護法で新設された制度であり、書道と並び、初めて登録されたものです。</a:t>
            </a:r>
            <a:endParaRPr lang="en-US" altLang="ja-JP" sz="1100" dirty="0">
              <a:latin typeface="メイリオ" panose="020B0604030504040204" pitchFamily="50" charset="-128"/>
              <a:ea typeface="メイリオ" panose="020B0604030504040204" pitchFamily="50" charset="-128"/>
            </a:endParaRPr>
          </a:p>
          <a:p>
            <a:r>
              <a:rPr lang="ja-JP" altLang="en-US" sz="1100" dirty="0">
                <a:latin typeface="メイリオ" panose="020B0604030504040204" pitchFamily="50" charset="-128"/>
                <a:ea typeface="メイリオ" panose="020B0604030504040204" pitchFamily="50" charset="-128"/>
              </a:rPr>
              <a:t>　その後、伝統的酒造りは、令和４年３月にユネスコ無形文化遺産へ提案</a:t>
            </a:r>
            <a:r>
              <a:rPr lang="ja-JP" altLang="ja-JP" sz="1100" dirty="0">
                <a:latin typeface="メイリオ" panose="020B0604030504040204" pitchFamily="50" charset="-128"/>
                <a:ea typeface="メイリオ" panose="020B0604030504040204" pitchFamily="50" charset="-128"/>
              </a:rPr>
              <a:t>（令和５年３月に再提案）</a:t>
            </a:r>
            <a:r>
              <a:rPr lang="ja-JP" altLang="en-US" sz="1100" dirty="0">
                <a:latin typeface="メイリオ" panose="020B0604030504040204" pitchFamily="50" charset="-128"/>
                <a:ea typeface="メイリオ" panose="020B0604030504040204" pitchFamily="50" charset="-128"/>
              </a:rPr>
              <a:t>されており、令和６年</a:t>
            </a:r>
            <a:r>
              <a:rPr lang="en-US" altLang="ja-JP" sz="1100" dirty="0">
                <a:latin typeface="メイリオ" panose="020B0604030504040204" pitchFamily="50" charset="-128"/>
                <a:ea typeface="メイリオ" panose="020B0604030504040204" pitchFamily="50" charset="-128"/>
              </a:rPr>
              <a:t>12</a:t>
            </a:r>
            <a:r>
              <a:rPr lang="ja-JP" altLang="en-US" sz="1100" dirty="0">
                <a:latin typeface="メイリオ" panose="020B0604030504040204" pitchFamily="50" charset="-128"/>
                <a:ea typeface="メイリオ" panose="020B0604030504040204" pitchFamily="50" charset="-128"/>
              </a:rPr>
              <a:t>月に政府間委員会において審議・決定される見込みとなっています。</a:t>
            </a:r>
            <a:endParaRPr lang="en-US" altLang="ja-JP" sz="1100" dirty="0">
              <a:latin typeface="メイリオ" panose="020B0604030504040204" pitchFamily="50" charset="-128"/>
              <a:ea typeface="メイリオ" panose="020B0604030504040204" pitchFamily="50" charset="-128"/>
            </a:endParaRPr>
          </a:p>
          <a:p>
            <a:r>
              <a:rPr lang="ja-JP" altLang="en-US" sz="1100" dirty="0">
                <a:latin typeface="メイリオ" panose="020B0604030504040204" pitchFamily="50" charset="-128"/>
                <a:ea typeface="メイリオ" panose="020B0604030504040204" pitchFamily="50" charset="-128"/>
              </a:rPr>
              <a:t>　国税庁では、酒造り技術の担い手から成る「日本の伝統的なこうじ菌を使った酒造り技術の保存会」等と連携し、国内外でユネスコ無形文化遺産登録に向けたさまざまな取組を進めています。</a:t>
            </a:r>
          </a:p>
          <a:p>
            <a:endParaRPr lang="ja-JP" altLang="en-US" dirty="0"/>
          </a:p>
        </p:txBody>
      </p:sp>
      <p:sp>
        <p:nvSpPr>
          <p:cNvPr id="11" name="スライド イメージ プレースホルダー 10">
            <a:extLst>
              <a:ext uri="{FF2B5EF4-FFF2-40B4-BE49-F238E27FC236}">
                <a16:creationId xmlns:a16="http://schemas.microsoft.com/office/drawing/2014/main" id="{4AA259A8-3DBC-3D98-ADD9-030F77CEAC06}"/>
              </a:ext>
            </a:extLst>
          </p:cNvPr>
          <p:cNvSpPr>
            <a:spLocks noGrp="1" noRot="1" noChangeAspect="1"/>
          </p:cNvSpPr>
          <p:nvPr>
            <p:ph type="sldImg"/>
          </p:nvPr>
        </p:nvSpPr>
        <p:spPr/>
      </p:sp>
      <p:sp>
        <p:nvSpPr>
          <p:cNvPr id="5" name="スライド番号プレースホルダ 3">
            <a:extLst>
              <a:ext uri="{FF2B5EF4-FFF2-40B4-BE49-F238E27FC236}">
                <a16:creationId xmlns:a16="http://schemas.microsoft.com/office/drawing/2014/main" id="{EF68F976-440A-4948-A47E-645975FF65B3}"/>
              </a:ext>
            </a:extLst>
          </p:cNvPr>
          <p:cNvSpPr txBox="1">
            <a:spLocks noGrp="1"/>
          </p:cNvSpPr>
          <p:nvPr/>
        </p:nvSpPr>
        <p:spPr bwMode="auto">
          <a:xfrm>
            <a:off x="3835928" y="9408378"/>
            <a:ext cx="2932954" cy="49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34" tIns="47467" rIns="94934" bIns="47467"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89</a:t>
            </a:fld>
            <a:endParaRPr lang="en-US" altLang="ja-JP" dirty="0">
              <a:ea typeface="HG丸ｺﾞｼｯｸM-PRO" panose="020F0600000000000000" pitchFamily="50" charset="-128"/>
            </a:endParaRPr>
          </a:p>
        </p:txBody>
      </p:sp>
    </p:spTree>
    <p:extLst>
      <p:ext uri="{BB962C8B-B14F-4D97-AF65-F5344CB8AC3E}">
        <p14:creationId xmlns:p14="http://schemas.microsoft.com/office/powerpoint/2010/main" val="146861821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ノート プレースホルダー 12">
            <a:extLst>
              <a:ext uri="{FF2B5EF4-FFF2-40B4-BE49-F238E27FC236}">
                <a16:creationId xmlns:a16="http://schemas.microsoft.com/office/drawing/2014/main" id="{AD9415F9-0C07-4934-8A6D-9F5AC3729EA3}"/>
              </a:ext>
            </a:extLst>
          </p:cNvPr>
          <p:cNvSpPr>
            <a:spLocks noGrp="1"/>
          </p:cNvSpPr>
          <p:nvPr>
            <p:ph type="body" idx="1"/>
          </p:nvPr>
        </p:nvSpPr>
        <p:spPr/>
        <p:txBody>
          <a:bodyPr/>
          <a:lstStyle/>
          <a:p>
            <a:r>
              <a:rPr lang="ja-JP" altLang="en-US" b="1" dirty="0"/>
              <a:t>酒類業の振興</a:t>
            </a:r>
            <a:endParaRPr lang="en-US" altLang="ja-JP" b="1" dirty="0"/>
          </a:p>
          <a:p>
            <a:r>
              <a:rPr lang="ja-JP" altLang="en-US" b="1" dirty="0"/>
              <a:t>～酒類総合研究所との連携した技術支援～</a:t>
            </a:r>
            <a:endParaRPr lang="en-US" altLang="ja-JP" b="1" dirty="0"/>
          </a:p>
          <a:p>
            <a:endParaRPr lang="en-US" altLang="ja-JP" dirty="0"/>
          </a:p>
          <a:p>
            <a:r>
              <a:rPr lang="ja-JP" altLang="en-US" dirty="0"/>
              <a:t>　また、国税庁では、酒類総合研究所と連携し、技術支援を実施することで日本産酒類の品質向上・競争力強化に貢献しています。</a:t>
            </a:r>
            <a:endParaRPr lang="en-US" altLang="ja-JP" dirty="0"/>
          </a:p>
          <a:p>
            <a:r>
              <a:rPr lang="ja-JP" altLang="en-US" dirty="0"/>
              <a:t>　具体的な取組としては、酒類製造者の醸造技術上の課題解決や先端技術の普及を行う「技術相談」、酒類製造者が製造方法などを学ぶ機会を提供する「ワインやビールの研究会の開催」、ブランド価値向上に有効な「地理的表示の地域指定に向けた技術的支援」、地域特性にも配慮した上で、酒類製造者の醸造技術基盤の向上を目的とする「酒類鑑評会の実施」、そして酒類の安全性確保の観点から、例えば放射性物質に関する調査や研究を実施し、科学的根拠に基づいて、諸外国の輸出規制の撤廃を働きかけることなどを行っています。</a:t>
            </a:r>
            <a:endParaRPr lang="en-US" altLang="ja-JP" dirty="0"/>
          </a:p>
          <a:p>
            <a:r>
              <a:rPr lang="ja-JP" altLang="en-US" dirty="0"/>
              <a:t>　以上のような取組を通じて、国税庁は引き続き日本産酒類の輸出拡大に尽力することで、酒類業の振興に努めてまいります。</a:t>
            </a:r>
            <a:endParaRPr lang="en-US" altLang="ja-JP" dirty="0"/>
          </a:p>
          <a:p>
            <a:endParaRPr lang="ja-JP" altLang="en-US" dirty="0"/>
          </a:p>
          <a:p>
            <a:endParaRPr lang="en-US" altLang="ja-JP" dirty="0"/>
          </a:p>
          <a:p>
            <a:endParaRPr lang="ja-JP" altLang="en-US" dirty="0"/>
          </a:p>
        </p:txBody>
      </p:sp>
      <p:sp>
        <p:nvSpPr>
          <p:cNvPr id="15" name="スライド番号プレースホルダ 3">
            <a:extLst>
              <a:ext uri="{FF2B5EF4-FFF2-40B4-BE49-F238E27FC236}">
                <a16:creationId xmlns:a16="http://schemas.microsoft.com/office/drawing/2014/main" id="{9E96BEA0-3F51-47B0-BAF4-8CFED98E3F21}"/>
              </a:ext>
            </a:extLst>
          </p:cNvPr>
          <p:cNvSpPr txBox="1">
            <a:spLocks noGrp="1"/>
          </p:cNvSpPr>
          <p:nvPr/>
        </p:nvSpPr>
        <p:spPr bwMode="auto">
          <a:xfrm>
            <a:off x="3835926" y="9408378"/>
            <a:ext cx="2933558" cy="49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101" tIns="47050" rIns="94101" bIns="47050"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90</a:t>
            </a:fld>
            <a:endParaRPr lang="en-US" altLang="ja-JP" dirty="0">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0CD89E7D-312E-88CE-7937-544728A964A9}"/>
              </a:ext>
            </a:extLst>
          </p:cNvPr>
          <p:cNvSpPr>
            <a:spLocks noGrp="1" noRot="1" noChangeAspect="1"/>
          </p:cNvSpPr>
          <p:nvPr>
            <p:ph type="sldImg"/>
          </p:nvPr>
        </p:nvSpPr>
        <p:spPr/>
      </p:sp>
    </p:spTree>
    <p:extLst>
      <p:ext uri="{BB962C8B-B14F-4D97-AF65-F5344CB8AC3E}">
        <p14:creationId xmlns:p14="http://schemas.microsoft.com/office/powerpoint/2010/main" val="412761888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ノート プレースホルダー 4">
            <a:extLst>
              <a:ext uri="{FF2B5EF4-FFF2-40B4-BE49-F238E27FC236}">
                <a16:creationId xmlns:a16="http://schemas.microsoft.com/office/drawing/2014/main" id="{08DB7007-F940-428B-B86D-4EDB25DA276C}"/>
              </a:ext>
            </a:extLst>
          </p:cNvPr>
          <p:cNvSpPr>
            <a:spLocks noGrp="1"/>
          </p:cNvSpPr>
          <p:nvPr>
            <p:ph type="body" idx="1"/>
          </p:nvPr>
        </p:nvSpPr>
        <p:spPr/>
        <p:txBody>
          <a:bodyPr/>
          <a:lstStyle/>
          <a:p>
            <a:r>
              <a:rPr lang="ja-JP" altLang="en-US" dirty="0"/>
              <a:t>実績評価（政策評価）と税務行政の改善について、ご覧のような項目をご説明いたします。</a:t>
            </a:r>
          </a:p>
          <a:p>
            <a:endParaRPr lang="ja-JP" altLang="en-US" dirty="0"/>
          </a:p>
        </p:txBody>
      </p:sp>
      <p:sp>
        <p:nvSpPr>
          <p:cNvPr id="6" name="スライド番号プレースホルダ 3">
            <a:extLst>
              <a:ext uri="{FF2B5EF4-FFF2-40B4-BE49-F238E27FC236}">
                <a16:creationId xmlns:a16="http://schemas.microsoft.com/office/drawing/2014/main" id="{9099F5C2-68FC-40AE-8B28-C8447C3A6563}"/>
              </a:ext>
            </a:extLst>
          </p:cNvPr>
          <p:cNvSpPr txBox="1">
            <a:spLocks noGrp="1"/>
          </p:cNvSpPr>
          <p:nvPr/>
        </p:nvSpPr>
        <p:spPr bwMode="auto">
          <a:xfrm>
            <a:off x="3836143" y="9408900"/>
            <a:ext cx="2932954" cy="49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00" tIns="47499" rIns="95000" bIns="4749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91</a:t>
            </a:fld>
            <a:endParaRPr lang="en-US" altLang="ja-JP" dirty="0">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2DFCB12B-D35D-A427-289B-CD5D6759A3AB}"/>
              </a:ext>
            </a:extLst>
          </p:cNvPr>
          <p:cNvSpPr>
            <a:spLocks noGrp="1" noRot="1" noChangeAspect="1"/>
          </p:cNvSpPr>
          <p:nvPr>
            <p:ph type="sldImg"/>
          </p:nvPr>
        </p:nvSpPr>
        <p:spPr/>
      </p:sp>
    </p:spTree>
    <p:extLst>
      <p:ext uri="{BB962C8B-B14F-4D97-AF65-F5344CB8AC3E}">
        <p14:creationId xmlns:p14="http://schemas.microsoft.com/office/powerpoint/2010/main" val="292152951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ノート プレースホルダー 8">
            <a:extLst>
              <a:ext uri="{FF2B5EF4-FFF2-40B4-BE49-F238E27FC236}">
                <a16:creationId xmlns:a16="http://schemas.microsoft.com/office/drawing/2014/main" id="{C1E5CEE1-C165-4FEC-8771-34A07BFEF560}"/>
              </a:ext>
            </a:extLst>
          </p:cNvPr>
          <p:cNvSpPr>
            <a:spLocks noGrp="1"/>
          </p:cNvSpPr>
          <p:nvPr>
            <p:ph type="body" idx="1"/>
          </p:nvPr>
        </p:nvSpPr>
        <p:spPr/>
        <p:txBody>
          <a:bodyPr/>
          <a:lstStyle/>
          <a:p>
            <a:r>
              <a:rPr lang="ja-JP" altLang="en-US" b="1" dirty="0"/>
              <a:t>実績評価（政策評価）と税務行政の改善</a:t>
            </a:r>
            <a:endParaRPr lang="en-US" altLang="ja-JP" b="1" dirty="0"/>
          </a:p>
          <a:p>
            <a:r>
              <a:rPr lang="ja-JP" altLang="en-US" b="1" dirty="0"/>
              <a:t>～実績評価（政策評価）の目的～</a:t>
            </a:r>
            <a:endParaRPr lang="en-US" altLang="ja-JP" b="1" dirty="0"/>
          </a:p>
          <a:p>
            <a:r>
              <a:rPr lang="en-US" altLang="ja-JP" dirty="0"/>
              <a:t> </a:t>
            </a:r>
          </a:p>
          <a:p>
            <a:r>
              <a:rPr lang="ja-JP" altLang="en-US" dirty="0"/>
              <a:t>　国税庁は主として政策の実施に関する機能を担う実施庁であるため、中央省庁等改革基本法に基づき、財務省が、国税庁の達成すべき目標を設定し、その実績を評価して公表しています。</a:t>
            </a:r>
            <a:endParaRPr lang="en-US" altLang="ja-JP" dirty="0"/>
          </a:p>
          <a:p>
            <a:r>
              <a:rPr lang="ja-JP" altLang="en-US" dirty="0"/>
              <a:t>　国税庁の実績評価とは、国税庁が所管する事務について、①あらかじめ達成すべき目標を設定し、②その目標に対する実績を測定し、その達成度を評価することにより、③その達成度合いの情報を提供するものです。</a:t>
            </a:r>
            <a:endParaRPr lang="en-US" altLang="ja-JP" dirty="0"/>
          </a:p>
          <a:p>
            <a:r>
              <a:rPr lang="ja-JP" altLang="en-US" dirty="0"/>
              <a:t>　また、国税庁の実績評価を実施する目的は、</a:t>
            </a:r>
            <a:r>
              <a:rPr lang="en-US" altLang="ja-JP" dirty="0"/>
              <a:t>①</a:t>
            </a:r>
            <a:r>
              <a:rPr lang="ja-JP" altLang="en-US" dirty="0"/>
              <a:t>国税庁の使命、実績目標、施策等を明らかにし、国民各層・納税者の皆様に対して説明責任を果たすこと、</a:t>
            </a:r>
            <a:r>
              <a:rPr lang="en-US" altLang="ja-JP" dirty="0"/>
              <a:t>②</a:t>
            </a:r>
            <a:r>
              <a:rPr lang="ja-JP" altLang="en-US" dirty="0"/>
              <a:t>常に、より効率的で質が高く、時代の要請にあった税務行政を目指し続けること、</a:t>
            </a:r>
            <a:r>
              <a:rPr lang="en-US" altLang="ja-JP" dirty="0"/>
              <a:t>③</a:t>
            </a:r>
            <a:r>
              <a:rPr lang="ja-JP" altLang="en-US" dirty="0"/>
              <a:t>国税庁の事務を改善し、職員の意欲向上、組織の活性化を図ることであり、これらについて分かりやすくお知らせすることによって、税務行政の透明性を確保し、国民各層・納税者の皆様からの理解と信頼を得ることです。</a:t>
            </a:r>
          </a:p>
          <a:p>
            <a:endParaRPr lang="ja-JP" altLang="en-US" dirty="0"/>
          </a:p>
        </p:txBody>
      </p:sp>
      <p:sp>
        <p:nvSpPr>
          <p:cNvPr id="10" name="スライド番号プレースホルダ 3">
            <a:extLst>
              <a:ext uri="{FF2B5EF4-FFF2-40B4-BE49-F238E27FC236}">
                <a16:creationId xmlns:a16="http://schemas.microsoft.com/office/drawing/2014/main" id="{507C9550-A58D-4AB8-9495-86701117027E}"/>
              </a:ext>
            </a:extLst>
          </p:cNvPr>
          <p:cNvSpPr txBox="1">
            <a:spLocks noGrp="1"/>
          </p:cNvSpPr>
          <p:nvPr/>
        </p:nvSpPr>
        <p:spPr bwMode="auto">
          <a:xfrm>
            <a:off x="3835926" y="9408378"/>
            <a:ext cx="2933558" cy="49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350" tIns="49181" rIns="98350" bIns="49181"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92</a:t>
            </a:fld>
            <a:endParaRPr lang="en-US" altLang="ja-JP" dirty="0">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ACFA13FB-EC54-CB74-8B1C-B0657AE92E01}"/>
              </a:ext>
            </a:extLst>
          </p:cNvPr>
          <p:cNvSpPr>
            <a:spLocks noGrp="1" noRot="1" noChangeAspect="1"/>
          </p:cNvSpPr>
          <p:nvPr>
            <p:ph type="sldImg"/>
          </p:nvPr>
        </p:nvSpPr>
        <p:spPr/>
      </p:sp>
    </p:spTree>
    <p:extLst>
      <p:ext uri="{BB962C8B-B14F-4D97-AF65-F5344CB8AC3E}">
        <p14:creationId xmlns:p14="http://schemas.microsoft.com/office/powerpoint/2010/main" val="410493892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ノート プレースホルダー 5">
            <a:extLst>
              <a:ext uri="{FF2B5EF4-FFF2-40B4-BE49-F238E27FC236}">
                <a16:creationId xmlns:a16="http://schemas.microsoft.com/office/drawing/2014/main" id="{B6722A4C-F33F-4223-9567-067D9F5A5F5A}"/>
              </a:ext>
            </a:extLst>
          </p:cNvPr>
          <p:cNvSpPr>
            <a:spLocks noGrp="1"/>
          </p:cNvSpPr>
          <p:nvPr>
            <p:ph type="body" idx="1"/>
          </p:nvPr>
        </p:nvSpPr>
        <p:spPr/>
        <p:txBody>
          <a:bodyPr/>
          <a:lstStyle/>
          <a:p>
            <a:r>
              <a:rPr lang="ja-JP" altLang="en-US" b="1" dirty="0"/>
              <a:t>実績評価（政策評価）と税務行政の改善</a:t>
            </a:r>
            <a:endParaRPr lang="en-US" altLang="ja-JP" b="1" dirty="0"/>
          </a:p>
          <a:p>
            <a:r>
              <a:rPr lang="ja-JP" altLang="en-US" b="1" dirty="0"/>
              <a:t>～国税庁の使命と実績評価の目標～</a:t>
            </a:r>
            <a:endParaRPr lang="en-US" altLang="ja-JP" b="1" dirty="0"/>
          </a:p>
          <a:p>
            <a:r>
              <a:rPr lang="en-US" altLang="ja-JP" dirty="0"/>
              <a:t> </a:t>
            </a:r>
          </a:p>
          <a:p>
            <a:r>
              <a:rPr lang="ja-JP" altLang="en-US" dirty="0"/>
              <a:t>　国税庁の使命は、「納税者の自発的な納税義務の履行を適正かつ円滑に実現する」ことであり、この使命を果たすため、財務省設置法第</a:t>
            </a:r>
            <a:r>
              <a:rPr lang="en-US" altLang="ja-JP" dirty="0"/>
              <a:t>19</a:t>
            </a:r>
            <a:r>
              <a:rPr lang="ja-JP" altLang="en-US" dirty="0"/>
              <a:t>条に国税庁の任務として、「内国税の適正かつ公平な賦課及び徴収」、「酒類業の健全な発達の促進」及び「税理士業務の適正な運営の確保」の３つが定められています。</a:t>
            </a:r>
            <a:endParaRPr lang="en-US" altLang="ja-JP" dirty="0"/>
          </a:p>
          <a:p>
            <a:r>
              <a:rPr lang="ja-JP" altLang="en-US" dirty="0"/>
              <a:t>　実績評価では、この３つの任務を、国税庁が達成すべき目標として実績目標（大）１から３に掲げています。</a:t>
            </a:r>
            <a:endParaRPr lang="en-US" altLang="ja-JP" dirty="0"/>
          </a:p>
          <a:p>
            <a:endParaRPr lang="ja-JP" altLang="en-US" dirty="0"/>
          </a:p>
        </p:txBody>
      </p:sp>
      <p:sp>
        <p:nvSpPr>
          <p:cNvPr id="7" name="スライド番号プレースホルダ 3">
            <a:extLst>
              <a:ext uri="{FF2B5EF4-FFF2-40B4-BE49-F238E27FC236}">
                <a16:creationId xmlns:a16="http://schemas.microsoft.com/office/drawing/2014/main" id="{1DCF71E7-2924-4BE7-947B-768787F29946}"/>
              </a:ext>
            </a:extLst>
          </p:cNvPr>
          <p:cNvSpPr txBox="1">
            <a:spLocks noGrp="1"/>
          </p:cNvSpPr>
          <p:nvPr/>
        </p:nvSpPr>
        <p:spPr bwMode="auto">
          <a:xfrm>
            <a:off x="3836143" y="9408900"/>
            <a:ext cx="2932954" cy="49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00" tIns="47499" rIns="95000" bIns="4749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93</a:t>
            </a:fld>
            <a:endParaRPr lang="en-US" altLang="ja-JP" dirty="0">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CB28D859-746D-FCE9-C69E-1D8C2B00906F}"/>
              </a:ext>
            </a:extLst>
          </p:cNvPr>
          <p:cNvSpPr>
            <a:spLocks noGrp="1" noRot="1" noChangeAspect="1"/>
          </p:cNvSpPr>
          <p:nvPr>
            <p:ph type="sldImg"/>
          </p:nvPr>
        </p:nvSpPr>
        <p:spPr/>
      </p:sp>
    </p:spTree>
    <p:extLst>
      <p:ext uri="{BB962C8B-B14F-4D97-AF65-F5344CB8AC3E}">
        <p14:creationId xmlns:p14="http://schemas.microsoft.com/office/powerpoint/2010/main" val="42710381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ノート プレースホルダー 4">
            <a:extLst>
              <a:ext uri="{FF2B5EF4-FFF2-40B4-BE49-F238E27FC236}">
                <a16:creationId xmlns:a16="http://schemas.microsoft.com/office/drawing/2014/main" id="{719BF656-04E2-4656-9532-AB912F539A4A}"/>
              </a:ext>
            </a:extLst>
          </p:cNvPr>
          <p:cNvSpPr>
            <a:spLocks noGrp="1"/>
          </p:cNvSpPr>
          <p:nvPr>
            <p:ph type="body" idx="1"/>
          </p:nvPr>
        </p:nvSpPr>
        <p:spPr/>
        <p:txBody>
          <a:bodyPr/>
          <a:lstStyle/>
          <a:p>
            <a:r>
              <a:rPr lang="ja-JP" altLang="en-US" b="1" dirty="0"/>
              <a:t>実績評価（政策評価）と税務行政の改善</a:t>
            </a:r>
            <a:endParaRPr lang="en-US" altLang="ja-JP" b="1" dirty="0"/>
          </a:p>
          <a:p>
            <a:r>
              <a:rPr lang="ja-JP" altLang="en-US" b="1" dirty="0"/>
              <a:t>～令和４事務年度　実績評価の結果～</a:t>
            </a:r>
            <a:endParaRPr lang="en-US" altLang="ja-JP" b="1" dirty="0"/>
          </a:p>
          <a:p>
            <a:r>
              <a:rPr lang="en-US" altLang="ja-JP" dirty="0"/>
              <a:t> </a:t>
            </a:r>
          </a:p>
          <a:p>
            <a:r>
              <a:rPr lang="ja-JP" altLang="en-US" dirty="0"/>
              <a:t>　目標体系は、ただいま説明しました実績目標（大）１から３が達成すべき目標となりますが、実績目標（大）１の「内国税の適正かつ公平な賦課及び徴収」について、その内容が広範囲にわたるため、５つの実績目標（小）と更に７つの業績目標に細分化して設定し、これらの目標を通じて、より分かりやすい評価に努めています。</a:t>
            </a:r>
            <a:endParaRPr lang="en-US" altLang="ja-JP" dirty="0"/>
          </a:p>
          <a:p>
            <a:r>
              <a:rPr lang="ja-JP" altLang="en-US" u="none" dirty="0"/>
              <a:t>　</a:t>
            </a:r>
            <a:r>
              <a:rPr lang="ja-JP" altLang="en-US" dirty="0"/>
              <a:t>これらの目標は、「</a:t>
            </a:r>
            <a:r>
              <a:rPr lang="en-US" altLang="ja-JP" dirty="0"/>
              <a:t>S+</a:t>
            </a:r>
            <a:r>
              <a:rPr lang="ja-JP" altLang="en-US" dirty="0"/>
              <a:t>　目標超過達成」、「</a:t>
            </a:r>
            <a:r>
              <a:rPr lang="en-US" altLang="ja-JP" dirty="0"/>
              <a:t>S</a:t>
            </a:r>
            <a:r>
              <a:rPr lang="ja-JP" altLang="en-US" dirty="0"/>
              <a:t>　目標達成」、「</a:t>
            </a:r>
            <a:r>
              <a:rPr lang="en-US" altLang="ja-JP" dirty="0"/>
              <a:t>A</a:t>
            </a:r>
            <a:r>
              <a:rPr lang="ja-JP" altLang="en-US" dirty="0"/>
              <a:t>　相当程度進展あり」、「</a:t>
            </a:r>
            <a:r>
              <a:rPr lang="en-US" altLang="ja-JP" dirty="0"/>
              <a:t>B</a:t>
            </a:r>
            <a:r>
              <a:rPr lang="ja-JP" altLang="en-US" dirty="0"/>
              <a:t>　進展が大きくない」、「</a:t>
            </a:r>
            <a:r>
              <a:rPr lang="en-US" altLang="ja-JP" dirty="0"/>
              <a:t>C</a:t>
            </a:r>
            <a:r>
              <a:rPr lang="ja-JP" altLang="en-US" dirty="0"/>
              <a:t>　目標に向かっていない」の５段階で評価しています。</a:t>
            </a:r>
            <a:endParaRPr lang="en-US" altLang="ja-JP" dirty="0"/>
          </a:p>
          <a:p>
            <a:r>
              <a:rPr lang="ja-JP" altLang="en-US" dirty="0"/>
              <a:t>　令和４事務年度の実績評価の結果は、「Ｓ　目標達成」と評価したものが７つ、「Ａ　相当程度進展あり」と評価したものが８つとなっています。</a:t>
            </a:r>
            <a:endParaRPr lang="en-US" altLang="ja-JP" dirty="0"/>
          </a:p>
          <a:p>
            <a:r>
              <a:rPr lang="ja-JP" altLang="en-US" dirty="0"/>
              <a:t>　これらの評価・検証を踏まえ、税務行政の改善に取り組んでいきます。</a:t>
            </a:r>
            <a:endParaRPr lang="en-US" altLang="ja-JP" dirty="0"/>
          </a:p>
          <a:p>
            <a:r>
              <a:rPr lang="ja-JP" altLang="en-US" dirty="0"/>
              <a:t>　実績評価の実施に当たっては、その客観性を確保し、評価の質を高めるため、外部有識者の方々からなる「財務省政策評価懇談会」を開催し、実施計画及び評価書についてのご意見をいただいた上、財務省ホームページにおいて公表しています（国税庁ホームページからもご覧になれます。）。</a:t>
            </a:r>
            <a:endParaRPr lang="en-US" altLang="ja-JP" dirty="0"/>
          </a:p>
          <a:p>
            <a:r>
              <a:rPr lang="ja-JP" altLang="en-US" dirty="0"/>
              <a:t>　なお、令和６事務年度の実績評価の実施計画に</a:t>
            </a:r>
            <a:r>
              <a:rPr lang="ja-JP" altLang="en-US" b="0" dirty="0"/>
              <a:t>お</a:t>
            </a:r>
            <a:r>
              <a:rPr lang="ja-JP" altLang="en-US" dirty="0"/>
              <a:t>いては、令和５事務年度の実績目標を維持しつつ、令和５年６月に策定・公表した「税務行政のデジタル・トランスフォーメーション－税務行政の将来像</a:t>
            </a:r>
            <a:r>
              <a:rPr lang="en-US" altLang="ja-JP" dirty="0"/>
              <a:t>2023</a:t>
            </a:r>
            <a:r>
              <a:rPr lang="ja-JP" altLang="en-US" dirty="0"/>
              <a:t>－」で新たな柱となった「事業者のデジタル化促進」を新設した上で、各種施策に取り組んでいます。</a:t>
            </a:r>
          </a:p>
          <a:p>
            <a:endParaRPr lang="en-US" altLang="ja-JP" dirty="0"/>
          </a:p>
          <a:p>
            <a:endParaRPr lang="en-US" altLang="ja-JP" dirty="0"/>
          </a:p>
        </p:txBody>
      </p:sp>
      <p:sp>
        <p:nvSpPr>
          <p:cNvPr id="6" name="スライド番号プレースホルダ 3">
            <a:extLst>
              <a:ext uri="{FF2B5EF4-FFF2-40B4-BE49-F238E27FC236}">
                <a16:creationId xmlns:a16="http://schemas.microsoft.com/office/drawing/2014/main" id="{6D4644E7-D540-4852-AE35-F5298ACBB89C}"/>
              </a:ext>
            </a:extLst>
          </p:cNvPr>
          <p:cNvSpPr txBox="1">
            <a:spLocks noGrp="1"/>
          </p:cNvSpPr>
          <p:nvPr/>
        </p:nvSpPr>
        <p:spPr bwMode="auto">
          <a:xfrm>
            <a:off x="3835926" y="9408378"/>
            <a:ext cx="2933558" cy="49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204" tIns="49609" rIns="99204" bIns="4960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94</a:t>
            </a:fld>
            <a:endParaRPr lang="en-US" altLang="ja-JP" dirty="0">
              <a:ea typeface="HG丸ｺﾞｼｯｸM-PRO" panose="020F0600000000000000" pitchFamily="50" charset="-128"/>
            </a:endParaRPr>
          </a:p>
        </p:txBody>
      </p:sp>
      <p:sp>
        <p:nvSpPr>
          <p:cNvPr id="3" name="スライド イメージ プレースホルダー 2">
            <a:extLst>
              <a:ext uri="{FF2B5EF4-FFF2-40B4-BE49-F238E27FC236}">
                <a16:creationId xmlns:a16="http://schemas.microsoft.com/office/drawing/2014/main" id="{51CE1680-0F5C-5A00-8BF6-42809B952709}"/>
              </a:ext>
            </a:extLst>
          </p:cNvPr>
          <p:cNvSpPr>
            <a:spLocks noGrp="1" noRot="1" noChangeAspect="1"/>
          </p:cNvSpPr>
          <p:nvPr>
            <p:ph type="sldImg"/>
          </p:nvPr>
        </p:nvSpPr>
        <p:spPr/>
      </p:sp>
    </p:spTree>
    <p:extLst>
      <p:ext uri="{BB962C8B-B14F-4D97-AF65-F5344CB8AC3E}">
        <p14:creationId xmlns:p14="http://schemas.microsoft.com/office/powerpoint/2010/main" val="127701679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a:extLst>
              <a:ext uri="{FF2B5EF4-FFF2-40B4-BE49-F238E27FC236}">
                <a16:creationId xmlns:a16="http://schemas.microsoft.com/office/drawing/2014/main" id="{79C57212-188B-4B75-8A74-C8AF1B650E14}"/>
              </a:ext>
            </a:extLst>
          </p:cNvPr>
          <p:cNvSpPr>
            <a:spLocks noGrp="1"/>
          </p:cNvSpPr>
          <p:nvPr>
            <p:ph type="body" idx="1"/>
          </p:nvPr>
        </p:nvSpPr>
        <p:spPr/>
        <p:txBody>
          <a:bodyPr/>
          <a:lstStyle/>
          <a:p>
            <a:r>
              <a:rPr lang="ja-JP" altLang="en-US" dirty="0"/>
              <a:t>　国税庁の取組紹介動画について、ご覧の</a:t>
            </a:r>
            <a:r>
              <a:rPr lang="ja-JP" altLang="en-US" dirty="0">
                <a:cs typeface="メイリオ" panose="020B0604030504040204" pitchFamily="50" charset="-128"/>
              </a:rPr>
              <a:t>動画</a:t>
            </a:r>
            <a:r>
              <a:rPr lang="ja-JP" altLang="en-US" dirty="0"/>
              <a:t>をご紹介いたします。</a:t>
            </a:r>
            <a:endParaRPr lang="en-US" altLang="ja-JP" dirty="0"/>
          </a:p>
          <a:p>
            <a:r>
              <a:rPr lang="ja-JP" altLang="en-US" dirty="0"/>
              <a:t>　</a:t>
            </a:r>
            <a:r>
              <a:rPr lang="ja-JP" altLang="en-US" dirty="0">
                <a:cs typeface="メイリオ" panose="020B0604030504040204" pitchFamily="50" charset="-128"/>
              </a:rPr>
              <a:t>国税庁インターネット番組「</a:t>
            </a:r>
            <a:r>
              <a:rPr lang="en-US" altLang="ja-JP" dirty="0">
                <a:cs typeface="メイリオ" panose="020B0604030504040204" pitchFamily="50" charset="-128"/>
              </a:rPr>
              <a:t>Web-TAX-TV</a:t>
            </a:r>
            <a:r>
              <a:rPr lang="ja-JP" altLang="en-US" dirty="0">
                <a:cs typeface="メイリオ" panose="020B0604030504040204" pitchFamily="50" charset="-128"/>
              </a:rPr>
              <a:t>」や</a:t>
            </a:r>
            <a:r>
              <a:rPr lang="en-US" altLang="ja-JP" dirty="0"/>
              <a:t>YouTube</a:t>
            </a:r>
            <a:r>
              <a:rPr lang="ja-JP" altLang="en-US" dirty="0"/>
              <a:t>「国税庁動画チャンネル」では、これらの動画以外にも様々な動画を配信していますので、ご興味がございましたら、是非、ご覧ください。</a:t>
            </a:r>
          </a:p>
          <a:p>
            <a:endParaRPr lang="ja-JP" altLang="en-US" dirty="0"/>
          </a:p>
        </p:txBody>
      </p:sp>
      <p:sp>
        <p:nvSpPr>
          <p:cNvPr id="4" name="スライド番号プレースホルダ 3">
            <a:extLst>
              <a:ext uri="{FF2B5EF4-FFF2-40B4-BE49-F238E27FC236}">
                <a16:creationId xmlns:a16="http://schemas.microsoft.com/office/drawing/2014/main" id="{6F9D910D-BEDB-47D1-B5C0-8FF497EF22B7}"/>
              </a:ext>
            </a:extLst>
          </p:cNvPr>
          <p:cNvSpPr txBox="1">
            <a:spLocks noGrp="1"/>
          </p:cNvSpPr>
          <p:nvPr/>
        </p:nvSpPr>
        <p:spPr bwMode="auto">
          <a:xfrm>
            <a:off x="3836143" y="9408900"/>
            <a:ext cx="2932954" cy="49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00" tIns="47499" rIns="95000" bIns="4749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208F32EC-33F9-495D-B94A-6E6F77B6A338}" type="slidenum">
              <a:rPr lang="en-US" altLang="ja-JP">
                <a:ea typeface="HG丸ｺﾞｼｯｸM-PRO" panose="020F0600000000000000" pitchFamily="50" charset="-128"/>
              </a:rPr>
              <a:pPr algn="r" eaLnBrk="1" hangingPunct="1">
                <a:spcBef>
                  <a:spcPct val="0"/>
                </a:spcBef>
              </a:pPr>
              <a:t>95</a:t>
            </a:fld>
            <a:endParaRPr lang="en-US" altLang="ja-JP" dirty="0">
              <a:ea typeface="HG丸ｺﾞｼｯｸM-PRO" panose="020F0600000000000000" pitchFamily="50" charset="-128"/>
            </a:endParaRPr>
          </a:p>
        </p:txBody>
      </p:sp>
      <p:sp>
        <p:nvSpPr>
          <p:cNvPr id="6" name="スライド イメージ プレースホルダー 5">
            <a:extLst>
              <a:ext uri="{FF2B5EF4-FFF2-40B4-BE49-F238E27FC236}">
                <a16:creationId xmlns:a16="http://schemas.microsoft.com/office/drawing/2014/main" id="{BD3855CD-7066-3F55-AA8F-DEFC6479252E}"/>
              </a:ext>
            </a:extLst>
          </p:cNvPr>
          <p:cNvSpPr>
            <a:spLocks noGrp="1" noRot="1" noChangeAspect="1"/>
          </p:cNvSpPr>
          <p:nvPr>
            <p:ph type="sldImg"/>
          </p:nvPr>
        </p:nvSpPr>
        <p:spPr/>
      </p:sp>
    </p:spTree>
    <p:extLst>
      <p:ext uri="{BB962C8B-B14F-4D97-AF65-F5344CB8AC3E}">
        <p14:creationId xmlns:p14="http://schemas.microsoft.com/office/powerpoint/2010/main" val="98524459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b="1" dirty="0"/>
              <a:t>調査において重点的に取り組んでいる事項</a:t>
            </a:r>
            <a:endParaRPr lang="en-US" altLang="ja-JP" b="1" dirty="0"/>
          </a:p>
          <a:p>
            <a:r>
              <a:rPr lang="ja-JP" altLang="en-US" b="1" dirty="0"/>
              <a:t>～</a:t>
            </a:r>
            <a:r>
              <a:rPr lang="en-US" altLang="ja-JP" b="1" dirty="0"/>
              <a:t>Web-TAX-TV</a:t>
            </a:r>
            <a:r>
              <a:rPr lang="ja-JP" altLang="en-US" b="1" dirty="0"/>
              <a:t>「消費税の不正還付を許さない！」～</a:t>
            </a:r>
            <a:endParaRPr lang="en-US" altLang="ja-JP" b="1" dirty="0"/>
          </a:p>
          <a:p>
            <a:r>
              <a:rPr lang="en-US" altLang="ja-JP" dirty="0"/>
              <a:t> </a:t>
            </a:r>
          </a:p>
          <a:p>
            <a:r>
              <a:rPr lang="ja-JP" altLang="en-US" dirty="0"/>
              <a:t>　国税庁インターネット番組「</a:t>
            </a:r>
            <a:r>
              <a:rPr lang="en-US" altLang="ja-JP" dirty="0"/>
              <a:t>Web-TAX-TV</a:t>
            </a:r>
            <a:r>
              <a:rPr lang="ja-JP" altLang="en-US" dirty="0"/>
              <a:t>」では、消費税の不正還付を企む悪質な納税者に対し、的確な審査・調査により未然防止に取り組む調査官の仕事を、ドラマ仕立てで紹介した「消費税の不正還付を許さない！」を配信しています。</a:t>
            </a:r>
            <a:endParaRPr lang="en-US" altLang="ja-JP" dirty="0"/>
          </a:p>
          <a:p>
            <a:endParaRPr lang="en-US" altLang="ja-JP" dirty="0"/>
          </a:p>
          <a:p>
            <a:r>
              <a:rPr lang="en-US" altLang="ja-JP" dirty="0"/>
              <a:t>-----------------------------------------------------------------------------</a:t>
            </a:r>
          </a:p>
          <a:p>
            <a:r>
              <a:rPr lang="ja-JP" altLang="en-US" dirty="0"/>
              <a:t>（あらすじ）</a:t>
            </a:r>
            <a:endParaRPr lang="en-US" altLang="ja-JP" dirty="0"/>
          </a:p>
          <a:p>
            <a:r>
              <a:rPr lang="ja-JP" altLang="en-US" dirty="0"/>
              <a:t>　税務署に提出された一件の消費税還付申告。</a:t>
            </a:r>
            <a:endParaRPr lang="en-US" altLang="ja-JP" dirty="0"/>
          </a:p>
          <a:p>
            <a:r>
              <a:rPr lang="ja-JP" altLang="en-US" dirty="0"/>
              <a:t>　還付申告者である法人の代表者から早期の還付を求められるが、申告の内容に疑問を持った調査官。</a:t>
            </a:r>
            <a:endParaRPr lang="en-US" altLang="ja-JP" dirty="0"/>
          </a:p>
          <a:p>
            <a:r>
              <a:rPr lang="ja-JP" altLang="en-US" dirty="0"/>
              <a:t>　上司である統括官の指示のもと、消費税のスペシャリストである専門官、国際取引のスペシャリストである国際官と協力し、申告内容の疑問点を解明するために、法人が行っている仕入取引や輸出取引の調査を行った結果</a:t>
            </a:r>
            <a:r>
              <a:rPr lang="en-US" altLang="ja-JP" dirty="0"/>
              <a:t>…</a:t>
            </a:r>
            <a:r>
              <a:rPr lang="ja-JP" altLang="en-US" dirty="0" err="1"/>
              <a:t>。</a:t>
            </a:r>
            <a:endParaRPr lang="en-US" altLang="ja-JP" dirty="0"/>
          </a:p>
          <a:p>
            <a:r>
              <a:rPr lang="en-US" altLang="ja-JP" dirty="0"/>
              <a:t>-----------------------------------------------------------------------------</a:t>
            </a:r>
          </a:p>
          <a:p>
            <a:endParaRPr lang="en-US" altLang="ja-JP" dirty="0"/>
          </a:p>
          <a:p>
            <a:r>
              <a:rPr lang="ja-JP" altLang="en-US" dirty="0"/>
              <a:t>　是非、ご覧ください。</a:t>
            </a:r>
            <a:endParaRPr lang="en-US" altLang="ja-JP" dirty="0"/>
          </a:p>
        </p:txBody>
      </p:sp>
      <p:sp>
        <p:nvSpPr>
          <p:cNvPr id="7" name="スライド イメージ プレースホルダー 6">
            <a:extLst>
              <a:ext uri="{FF2B5EF4-FFF2-40B4-BE49-F238E27FC236}">
                <a16:creationId xmlns:a16="http://schemas.microsoft.com/office/drawing/2014/main" id="{9CEE440F-340D-40FC-2BD0-183614E066F6}"/>
              </a:ext>
            </a:extLst>
          </p:cNvPr>
          <p:cNvSpPr>
            <a:spLocks noGrp="1" noRot="1" noChangeAspect="1"/>
          </p:cNvSpPr>
          <p:nvPr>
            <p:ph type="sldImg"/>
          </p:nvPr>
        </p:nvSpPr>
        <p:spPr/>
      </p:sp>
      <p:sp>
        <p:nvSpPr>
          <p:cNvPr id="5" name="スライド番号プレースホルダ 3">
            <a:extLst>
              <a:ext uri="{FF2B5EF4-FFF2-40B4-BE49-F238E27FC236}">
                <a16:creationId xmlns:a16="http://schemas.microsoft.com/office/drawing/2014/main" id="{DA427759-28DD-4B3F-9816-81DD69FA0B72}"/>
              </a:ext>
            </a:extLst>
          </p:cNvPr>
          <p:cNvSpPr txBox="1">
            <a:spLocks noGrp="1"/>
          </p:cNvSpPr>
          <p:nvPr/>
        </p:nvSpPr>
        <p:spPr bwMode="auto">
          <a:xfrm>
            <a:off x="3836143" y="9408900"/>
            <a:ext cx="2932954" cy="49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00" tIns="47499" rIns="95000" bIns="4749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BADC1317-7427-4A78-B487-931EE21CBDA2}" type="slidenum">
              <a:rPr lang="en-US" altLang="ja-JP">
                <a:ea typeface="HG丸ｺﾞｼｯｸM-PRO" panose="020F0600000000000000" pitchFamily="50" charset="-128"/>
              </a:rPr>
              <a:pPr algn="r" eaLnBrk="1" hangingPunct="1">
                <a:spcBef>
                  <a:spcPct val="0"/>
                </a:spcBef>
              </a:pPr>
              <a:t>96</a:t>
            </a:fld>
            <a:endParaRPr lang="en-US" altLang="ja-JP" dirty="0">
              <a:ea typeface="HG丸ｺﾞｼｯｸM-PRO" panose="020F0600000000000000" pitchFamily="50" charset="-128"/>
            </a:endParaRPr>
          </a:p>
        </p:txBody>
      </p:sp>
    </p:spTree>
    <p:extLst>
      <p:ext uri="{BB962C8B-B14F-4D97-AF65-F5344CB8AC3E}">
        <p14:creationId xmlns:p14="http://schemas.microsoft.com/office/powerpoint/2010/main" val="365918405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5" name="スライド番号プレースホルダ 3"/>
          <p:cNvSpPr txBox="1">
            <a:spLocks noGrp="1"/>
          </p:cNvSpPr>
          <p:nvPr/>
        </p:nvSpPr>
        <p:spPr bwMode="auto">
          <a:xfrm>
            <a:off x="3836143" y="9408900"/>
            <a:ext cx="2932954" cy="49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00" tIns="47499" rIns="95000" bIns="4749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78C7624C-DF9F-417E-BE40-08DC8293071B}" type="slidenum">
              <a:rPr lang="en-US" altLang="ja-JP">
                <a:ea typeface="HG丸ｺﾞｼｯｸM-PRO" panose="020F0600000000000000" pitchFamily="50" charset="-128"/>
              </a:rPr>
              <a:pPr algn="r" eaLnBrk="1" hangingPunct="1">
                <a:spcBef>
                  <a:spcPct val="0"/>
                </a:spcBef>
              </a:pPr>
              <a:t>97</a:t>
            </a:fld>
            <a:endParaRPr lang="en-US" altLang="ja-JP" dirty="0">
              <a:ea typeface="HG丸ｺﾞｼｯｸM-PRO" panose="020F0600000000000000" pitchFamily="50" charset="-128"/>
            </a:endParaRPr>
          </a:p>
        </p:txBody>
      </p:sp>
      <p:sp>
        <p:nvSpPr>
          <p:cNvPr id="5" name="ノート プレースホルダー 4">
            <a:extLst>
              <a:ext uri="{FF2B5EF4-FFF2-40B4-BE49-F238E27FC236}">
                <a16:creationId xmlns:a16="http://schemas.microsoft.com/office/drawing/2014/main" id="{9649A609-F854-47B3-991E-A6A1A757685A}"/>
              </a:ext>
            </a:extLst>
          </p:cNvPr>
          <p:cNvSpPr>
            <a:spLocks noGrp="1"/>
          </p:cNvSpPr>
          <p:nvPr>
            <p:ph type="body" idx="1"/>
          </p:nvPr>
        </p:nvSpPr>
        <p:spPr/>
        <p:txBody>
          <a:bodyPr/>
          <a:lstStyle/>
          <a:p>
            <a:r>
              <a:rPr lang="ja-JP" altLang="en-US" b="1" dirty="0"/>
              <a:t>国際徴収</a:t>
            </a:r>
            <a:endParaRPr lang="en-US" altLang="ja-JP" b="1" dirty="0"/>
          </a:p>
          <a:p>
            <a:r>
              <a:rPr lang="ja-JP" altLang="en-US" b="1" dirty="0"/>
              <a:t>～</a:t>
            </a:r>
            <a:r>
              <a:rPr lang="en-US" altLang="ja-JP" b="1" dirty="0"/>
              <a:t>Web-TAX-TV</a:t>
            </a:r>
            <a:r>
              <a:rPr lang="ja-JP" altLang="en-US" b="1" dirty="0"/>
              <a:t>「国外財産を追いかけろ！～国際徴収への取組～」～</a:t>
            </a:r>
            <a:endParaRPr lang="en-US" altLang="ja-JP" b="1" dirty="0"/>
          </a:p>
          <a:p>
            <a:endParaRPr lang="en-US" altLang="ja-JP" dirty="0"/>
          </a:p>
          <a:p>
            <a:r>
              <a:rPr lang="ja-JP" altLang="en-US" dirty="0"/>
              <a:t>　国税庁インターネット番組「</a:t>
            </a:r>
            <a:r>
              <a:rPr lang="en-US" altLang="ja-JP" dirty="0"/>
              <a:t>Web-TAX-TV</a:t>
            </a:r>
            <a:r>
              <a:rPr lang="ja-JP" altLang="en-US" dirty="0"/>
              <a:t>」では、悪質な滞納者の国外財産を日々追いかけ、徴収に取り組んでいる国税徴収官の姿をドラマ仕立てで紹介した「国外財産を追いかけろ！～国際徴収への取組～」を配信しています。 </a:t>
            </a:r>
          </a:p>
          <a:p>
            <a:endParaRPr lang="en-US" altLang="ja-JP" dirty="0"/>
          </a:p>
          <a:p>
            <a:r>
              <a:rPr lang="en-US" altLang="ja-JP" dirty="0"/>
              <a:t>-----------------------------------------------------------------------------</a:t>
            </a:r>
          </a:p>
          <a:p>
            <a:r>
              <a:rPr lang="ja-JP" altLang="en-US" dirty="0"/>
              <a:t>（あらすじ）</a:t>
            </a:r>
            <a:endParaRPr lang="en-US" altLang="ja-JP" dirty="0"/>
          </a:p>
          <a:p>
            <a:r>
              <a:rPr lang="ja-JP" altLang="en-US" dirty="0"/>
              <a:t>　高額な滞納国税の徴収を免れるため、国外に財産を移転させた滞納者とその妻。</a:t>
            </a:r>
            <a:endParaRPr lang="en-US" altLang="ja-JP" dirty="0"/>
          </a:p>
          <a:p>
            <a:r>
              <a:rPr lang="ja-JP" altLang="en-US" dirty="0"/>
              <a:t>　国税局は滞納者の自宅を捜索したが、めぼしい財産を発見できず、滞納国税を徴収することができなかった。</a:t>
            </a:r>
            <a:endParaRPr lang="en-US" altLang="ja-JP" dirty="0"/>
          </a:p>
          <a:p>
            <a:r>
              <a:rPr lang="ja-JP" altLang="en-US" dirty="0"/>
              <a:t>　滞納者が過去に多額の国外送金をしていたため、国外財産の調査・徴収を専門とする国際徴収チームへ引き継がれ、滞納者の国外財産を追うための調査が進められることになる。</a:t>
            </a:r>
            <a:endParaRPr lang="en-US" altLang="ja-JP" dirty="0"/>
          </a:p>
          <a:p>
            <a:r>
              <a:rPr lang="ja-JP" altLang="en-US" dirty="0"/>
              <a:t>　徴収官から国外財産の所有を問われ、白を切る滞納者であったが、外国税務当局への情報交換要請により、滞納者が国外に多額の財産を保有していることが明らかとなり</a:t>
            </a:r>
            <a:r>
              <a:rPr lang="en-US" altLang="ja-JP" dirty="0"/>
              <a:t>…</a:t>
            </a:r>
            <a:r>
              <a:rPr lang="ja-JP" altLang="en-US" dirty="0"/>
              <a:t>。</a:t>
            </a:r>
            <a:endParaRPr lang="en-US" altLang="ja-JP" dirty="0"/>
          </a:p>
          <a:p>
            <a:r>
              <a:rPr lang="ja-JP" altLang="en-US" dirty="0"/>
              <a:t>　　　</a:t>
            </a:r>
            <a:endParaRPr lang="en-US" altLang="ja-JP" dirty="0"/>
          </a:p>
          <a:p>
            <a:r>
              <a:rPr lang="en-US" altLang="ja-JP" dirty="0"/>
              <a:t>-----------------------------------------------------------------------------</a:t>
            </a:r>
          </a:p>
          <a:p>
            <a:endParaRPr lang="en-US" altLang="ja-JP" dirty="0"/>
          </a:p>
          <a:p>
            <a:r>
              <a:rPr lang="ja-JP" altLang="en-US" dirty="0"/>
              <a:t>　是非ご覧ください。 </a:t>
            </a:r>
          </a:p>
          <a:p>
            <a:endParaRPr lang="ja-JP" altLang="en-US" dirty="0"/>
          </a:p>
          <a:p>
            <a:endParaRPr lang="ja-JP" altLang="en-US" dirty="0"/>
          </a:p>
        </p:txBody>
      </p:sp>
      <p:sp>
        <p:nvSpPr>
          <p:cNvPr id="3" name="スライド イメージ プレースホルダー 2">
            <a:extLst>
              <a:ext uri="{FF2B5EF4-FFF2-40B4-BE49-F238E27FC236}">
                <a16:creationId xmlns:a16="http://schemas.microsoft.com/office/drawing/2014/main" id="{23350A6D-3867-4504-400C-90F32318110E}"/>
              </a:ext>
            </a:extLst>
          </p:cNvPr>
          <p:cNvSpPr>
            <a:spLocks noGrp="1" noRot="1" noChangeAspect="1"/>
          </p:cNvSpPr>
          <p:nvPr>
            <p:ph type="sldImg"/>
          </p:nvPr>
        </p:nvSpPr>
        <p:spPr/>
      </p:sp>
    </p:spTree>
    <p:extLst>
      <p:ext uri="{BB962C8B-B14F-4D97-AF65-F5344CB8AC3E}">
        <p14:creationId xmlns:p14="http://schemas.microsoft.com/office/powerpoint/2010/main" val="62568881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5" name="スライド番号プレースホルダ 3"/>
          <p:cNvSpPr txBox="1">
            <a:spLocks noGrp="1"/>
          </p:cNvSpPr>
          <p:nvPr/>
        </p:nvSpPr>
        <p:spPr bwMode="auto">
          <a:xfrm>
            <a:off x="3836143" y="9408900"/>
            <a:ext cx="2932954" cy="49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00" tIns="47499" rIns="95000" bIns="47499" anchor="b"/>
          <a:lstStyle>
            <a:lvl1pPr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1pPr>
            <a:lvl2pPr marL="742950" indent="-28575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2pPr>
            <a:lvl3pPr marL="11430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3pPr>
            <a:lvl4pPr marL="16002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4pPr>
            <a:lvl5pPr marL="2057400" indent="-228600" defTabSz="936625">
              <a:spcBef>
                <a:spcPct val="30000"/>
              </a:spcBef>
              <a:defRPr kumimoji="1" sz="1200">
                <a:solidFill>
                  <a:schemeClr val="tx1"/>
                </a:solidFill>
                <a:latin typeface="Calibri" panose="020F0502020204030204" pitchFamily="34" charset="0"/>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Calibri" panose="020F0502020204030204" pitchFamily="34" charset="0"/>
                <a:ea typeface="ＭＳ Ｐ明朝" panose="02020600040205080304" pitchFamily="18" charset="-128"/>
              </a:defRPr>
            </a:lvl9pPr>
          </a:lstStyle>
          <a:p>
            <a:pPr algn="r" eaLnBrk="1" hangingPunct="1">
              <a:spcBef>
                <a:spcPct val="0"/>
              </a:spcBef>
            </a:pPr>
            <a:fld id="{78C7624C-DF9F-417E-BE40-08DC8293071B}" type="slidenum">
              <a:rPr lang="en-US" altLang="ja-JP">
                <a:ea typeface="HG丸ｺﾞｼｯｸM-PRO" panose="020F0600000000000000" pitchFamily="50" charset="-128"/>
              </a:rPr>
              <a:pPr algn="r" eaLnBrk="1" hangingPunct="1">
                <a:spcBef>
                  <a:spcPct val="0"/>
                </a:spcBef>
              </a:pPr>
              <a:t>98</a:t>
            </a:fld>
            <a:endParaRPr lang="en-US" altLang="ja-JP" dirty="0">
              <a:ea typeface="HG丸ｺﾞｼｯｸM-PRO" panose="020F0600000000000000" pitchFamily="50" charset="-128"/>
            </a:endParaRPr>
          </a:p>
        </p:txBody>
      </p:sp>
      <p:sp>
        <p:nvSpPr>
          <p:cNvPr id="5" name="ノート プレースホルダー 4">
            <a:extLst>
              <a:ext uri="{FF2B5EF4-FFF2-40B4-BE49-F238E27FC236}">
                <a16:creationId xmlns:a16="http://schemas.microsoft.com/office/drawing/2014/main" id="{9649A609-F854-47B3-991E-A6A1A757685A}"/>
              </a:ext>
            </a:extLst>
          </p:cNvPr>
          <p:cNvSpPr>
            <a:spLocks noGrp="1"/>
          </p:cNvSpPr>
          <p:nvPr>
            <p:ph type="body" idx="1"/>
          </p:nvPr>
        </p:nvSpPr>
        <p:spPr/>
        <p:txBody>
          <a:bodyPr/>
          <a:lstStyle/>
          <a:p>
            <a:r>
              <a:rPr lang="ja-JP" altLang="en-US" b="1" dirty="0"/>
              <a:t>査察調査</a:t>
            </a:r>
            <a:endParaRPr lang="en-US" altLang="ja-JP" b="1" dirty="0"/>
          </a:p>
          <a:p>
            <a:r>
              <a:rPr lang="ja-JP" altLang="en-US" b="1" dirty="0"/>
              <a:t>～</a:t>
            </a:r>
            <a:r>
              <a:rPr lang="en-US" altLang="ja-JP" b="1" dirty="0"/>
              <a:t>Web-TAX-TV</a:t>
            </a:r>
            <a:r>
              <a:rPr lang="ja-JP" altLang="en-US" b="1" dirty="0"/>
              <a:t>「脱税を見逃さない！～国税査察官の仕事～」～</a:t>
            </a:r>
            <a:endParaRPr lang="en-US" altLang="ja-JP" b="1" dirty="0"/>
          </a:p>
          <a:p>
            <a:endParaRPr lang="en-US" altLang="ja-JP" dirty="0"/>
          </a:p>
          <a:p>
            <a:r>
              <a:rPr lang="ja-JP" altLang="en-US" dirty="0"/>
              <a:t>　国税庁インターネット番組「</a:t>
            </a:r>
            <a:r>
              <a:rPr lang="en-US" altLang="ja-JP" dirty="0"/>
              <a:t>Web-TAX-TV</a:t>
            </a:r>
            <a:r>
              <a:rPr lang="ja-JP" altLang="en-US" dirty="0"/>
              <a:t>」では、悪質な脱税者を摘発するために日夜努力している査察官の活躍をドラマ仕立てで紹介した「脱税を見逃さない！～国税査察官の仕事～」を配信しています。 </a:t>
            </a:r>
          </a:p>
          <a:p>
            <a:endParaRPr lang="en-US" altLang="ja-JP" dirty="0"/>
          </a:p>
          <a:p>
            <a:r>
              <a:rPr lang="en-US" altLang="ja-JP" dirty="0"/>
              <a:t>-----------------------------------------------------------------------------</a:t>
            </a:r>
          </a:p>
          <a:p>
            <a:r>
              <a:rPr lang="ja-JP" altLang="en-US" dirty="0"/>
              <a:t>（あらすじ）</a:t>
            </a:r>
            <a:endParaRPr lang="en-US" altLang="ja-JP" dirty="0"/>
          </a:p>
          <a:p>
            <a:r>
              <a:rPr lang="ja-JP" altLang="en-US" dirty="0"/>
              <a:t>　嫌疑者は、美容食品「美肌クッキー」をヒットさせたカリスマ経営者。</a:t>
            </a:r>
            <a:endParaRPr lang="en-US" altLang="ja-JP" dirty="0"/>
          </a:p>
          <a:p>
            <a:r>
              <a:rPr lang="ja-JP" altLang="en-US" dirty="0"/>
              <a:t>　国税査察官による張り込みなどの徹底した内偵調査により、派手な私生活や多額の貯蓄を把握し、脱税の疑いを強めていく。</a:t>
            </a:r>
            <a:endParaRPr lang="en-US" altLang="ja-JP" dirty="0"/>
          </a:p>
          <a:p>
            <a:r>
              <a:rPr lang="ja-JP" altLang="en-US" dirty="0"/>
              <a:t>　内偵調査で把握した情報をもとに綿密な検討を重ねた結果、カリスマ経営者の脱税の嫌疑を確信した。</a:t>
            </a:r>
            <a:endParaRPr lang="en-US" altLang="ja-JP" dirty="0"/>
          </a:p>
          <a:p>
            <a:r>
              <a:rPr lang="ja-JP" altLang="en-US" dirty="0"/>
              <a:t>　強制調査の許可状を請求し、カリスマ経営者や特殊関係人の居宅へ一斉に強制調査を実施する。</a:t>
            </a:r>
            <a:endParaRPr lang="en-US" altLang="ja-JP" dirty="0"/>
          </a:p>
          <a:p>
            <a:r>
              <a:rPr lang="ja-JP" altLang="en-US" dirty="0"/>
              <a:t>　真実の収支計算表や、多額の現金・金塊を次々と発見。徐々に脱税の手口が明らかになっていく</a:t>
            </a:r>
            <a:r>
              <a:rPr lang="en-US" altLang="ja-JP" dirty="0"/>
              <a:t>…</a:t>
            </a:r>
            <a:r>
              <a:rPr lang="ja-JP" altLang="en-US" dirty="0"/>
              <a:t>。</a:t>
            </a:r>
          </a:p>
          <a:p>
            <a:r>
              <a:rPr lang="en-US" altLang="ja-JP" dirty="0"/>
              <a:t>-----------------------------------------------------------------------------</a:t>
            </a:r>
          </a:p>
          <a:p>
            <a:endParaRPr lang="en-US" altLang="ja-JP" dirty="0"/>
          </a:p>
          <a:p>
            <a:r>
              <a:rPr lang="ja-JP" altLang="en-US" dirty="0"/>
              <a:t>　是非ご覧ください。 </a:t>
            </a:r>
          </a:p>
          <a:p>
            <a:endParaRPr lang="ja-JP" altLang="en-US" dirty="0"/>
          </a:p>
        </p:txBody>
      </p:sp>
      <p:sp>
        <p:nvSpPr>
          <p:cNvPr id="3" name="スライド イメージ プレースホルダー 2">
            <a:extLst>
              <a:ext uri="{FF2B5EF4-FFF2-40B4-BE49-F238E27FC236}">
                <a16:creationId xmlns:a16="http://schemas.microsoft.com/office/drawing/2014/main" id="{98E099D9-5EF3-AC9B-B94A-795257519F7C}"/>
              </a:ext>
            </a:extLst>
          </p:cNvPr>
          <p:cNvSpPr>
            <a:spLocks noGrp="1" noRot="1" noChangeAspect="1"/>
          </p:cNvSpPr>
          <p:nvPr>
            <p:ph type="sldImg"/>
          </p:nvPr>
        </p:nvSpPr>
        <p:spPr/>
      </p:sp>
    </p:spTree>
    <p:extLst>
      <p:ext uri="{BB962C8B-B14F-4D97-AF65-F5344CB8AC3E}">
        <p14:creationId xmlns:p14="http://schemas.microsoft.com/office/powerpoint/2010/main" val="32833925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a:effectLst>
            <a:outerShdw blurRad="50800" dist="38100" dir="2700000" algn="tl" rotWithShape="0">
              <a:prstClr val="black">
                <a:alpha val="40000"/>
              </a:prstClr>
            </a:outerShdw>
          </a:effectLst>
        </p:spPr>
        <p:txBody>
          <a:bodyPr anchor="b"/>
          <a:lstStyle>
            <a:lvl1pPr algn="ctr">
              <a:defRPr sz="6000"/>
            </a:lvl1pPr>
          </a:lstStyle>
          <a:p>
            <a:r>
              <a:rPr kumimoji="1" lang="ja-JP" altLang="en-US" dirty="0"/>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294DC8BB-E066-4B63-8DFF-A54A20473421}" type="datetime1">
              <a:rPr kumimoji="1" lang="ja-JP" altLang="en-US" smtClean="0"/>
              <a:t>2024/11/26</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B0FF6F17-0D75-4A52-9621-CC0F8D8CB105}" type="slidenum">
              <a:rPr kumimoji="1" lang="ja-JP" altLang="en-US" smtClean="0"/>
              <a:t>‹#›</a:t>
            </a:fld>
            <a:endParaRPr kumimoji="1" lang="ja-JP" altLang="en-US" dirty="0"/>
          </a:p>
        </p:txBody>
      </p:sp>
    </p:spTree>
    <p:extLst>
      <p:ext uri="{BB962C8B-B14F-4D97-AF65-F5344CB8AC3E}">
        <p14:creationId xmlns:p14="http://schemas.microsoft.com/office/powerpoint/2010/main" val="5908154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0" y="2"/>
            <a:ext cx="9140400" cy="972000"/>
          </a:xfrm>
          <a:solidFill>
            <a:srgbClr val="0070C0"/>
          </a:solidFill>
          <a:effectLst/>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8101A0F0-57C2-41D7-8C02-3508FA895C4F}" type="datetime1">
              <a:rPr kumimoji="1" lang="ja-JP" altLang="en-US" smtClean="0"/>
              <a:t>2024/11/26</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B0FF6F17-0D75-4A52-9621-CC0F8D8CB105}" type="slidenum">
              <a:rPr kumimoji="1" lang="ja-JP" altLang="en-US" smtClean="0"/>
              <a:t>‹#›</a:t>
            </a:fld>
            <a:endParaRPr kumimoji="1" lang="ja-JP" altLang="en-US" dirty="0"/>
          </a:p>
        </p:txBody>
      </p:sp>
    </p:spTree>
    <p:extLst>
      <p:ext uri="{BB962C8B-B14F-4D97-AF65-F5344CB8AC3E}">
        <p14:creationId xmlns:p14="http://schemas.microsoft.com/office/powerpoint/2010/main" val="537737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6" y="365125"/>
            <a:ext cx="1971675"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28651" y="365125"/>
            <a:ext cx="57626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B90732F-6BF7-48BE-9E85-362CFD89AF46}" type="datetime1">
              <a:rPr kumimoji="1" lang="ja-JP" altLang="en-US" smtClean="0"/>
              <a:t>2024/11/26</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B0FF6F17-0D75-4A52-9621-CC0F8D8CB105}" type="slidenum">
              <a:rPr kumimoji="1" lang="ja-JP" altLang="en-US" smtClean="0"/>
              <a:t>‹#›</a:t>
            </a:fld>
            <a:endParaRPr kumimoji="1" lang="ja-JP" altLang="en-US" dirty="0"/>
          </a:p>
        </p:txBody>
      </p:sp>
    </p:spTree>
    <p:extLst>
      <p:ext uri="{BB962C8B-B14F-4D97-AF65-F5344CB8AC3E}">
        <p14:creationId xmlns:p14="http://schemas.microsoft.com/office/powerpoint/2010/main" val="29719743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0" y="2"/>
            <a:ext cx="9140400" cy="972000"/>
          </a:xfrm>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r>
              <a:rPr kumimoji="1" lang="en-US" altLang="ja-JP" dirty="0"/>
              <a:t>2015/12/3</a:t>
            </a:r>
            <a:endParaRPr kumimoji="1" lang="ja-JP" altLang="en-US" dirty="0"/>
          </a:p>
        </p:txBody>
      </p:sp>
      <p:sp>
        <p:nvSpPr>
          <p:cNvPr id="5" name="フッター プレースホルダ 4"/>
          <p:cNvSpPr>
            <a:spLocks noGrp="1"/>
          </p:cNvSpPr>
          <p:nvPr>
            <p:ph type="ftr" sz="quarter" idx="11"/>
          </p:nvPr>
        </p:nvSpPr>
        <p:spPr/>
        <p:txBody>
          <a:bodyPr/>
          <a:lstStyle/>
          <a:p>
            <a:endParaRPr kumimoji="1" lang="ja-JP" altLang="en-US" dirty="0"/>
          </a:p>
        </p:txBody>
      </p:sp>
      <p:sp>
        <p:nvSpPr>
          <p:cNvPr id="6" name="スライド番号プレースホルダ 5"/>
          <p:cNvSpPr>
            <a:spLocks noGrp="1"/>
          </p:cNvSpPr>
          <p:nvPr>
            <p:ph type="sldNum" sz="quarter" idx="12"/>
          </p:nvPr>
        </p:nvSpPr>
        <p:spPr>
          <a:xfrm>
            <a:off x="7077935" y="6597378"/>
            <a:ext cx="2133600" cy="365125"/>
          </a:xfrm>
        </p:spPr>
        <p:txBody>
          <a:bodyPr/>
          <a:lstStyle/>
          <a:p>
            <a:fld id="{D2D8002D-B5B0-4BAC-B1F6-782DDCCE6D9C}" type="slidenum">
              <a:rPr kumimoji="1" lang="ja-JP" altLang="en-US" smtClean="0"/>
              <a:pPr/>
              <a:t>‹#›</a:t>
            </a:fld>
            <a:endParaRPr kumimoji="1" lang="ja-JP" altLang="en-US" dirty="0"/>
          </a:p>
        </p:txBody>
      </p:sp>
    </p:spTree>
    <p:extLst>
      <p:ext uri="{BB962C8B-B14F-4D97-AF65-F5344CB8AC3E}">
        <p14:creationId xmlns:p14="http://schemas.microsoft.com/office/powerpoint/2010/main" val="27371105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0" y="2"/>
            <a:ext cx="9140400" cy="972000"/>
          </a:xfrm>
          <a:effectLst/>
        </p:spPr>
        <p:txBody>
          <a:bodyPr/>
          <a:lstStyle/>
          <a:p>
            <a:r>
              <a:rPr kumimoji="1" lang="ja-JP" altLang="en-US"/>
              <a:t>マスター タイトルの書式設定</a:t>
            </a:r>
          </a:p>
        </p:txBody>
      </p:sp>
      <p:sp>
        <p:nvSpPr>
          <p:cNvPr id="4" name="日付プレースホルダー 3"/>
          <p:cNvSpPr>
            <a:spLocks noGrp="1"/>
          </p:cNvSpPr>
          <p:nvPr>
            <p:ph type="dt" sz="half" idx="10"/>
          </p:nvPr>
        </p:nvSpPr>
        <p:spPr>
          <a:xfrm>
            <a:off x="628650" y="6356352"/>
            <a:ext cx="2057400" cy="365125"/>
          </a:xfrm>
          <a:prstGeom prst="rect">
            <a:avLst/>
          </a:prstGeom>
        </p:spPr>
        <p:txBody>
          <a:bodyPr/>
          <a:lstStyle/>
          <a:p>
            <a:fld id="{DFBE352C-B757-4ADC-A856-C46514E5FF8C}" type="datetime1">
              <a:rPr kumimoji="1" lang="ja-JP" altLang="en-US" smtClean="0"/>
              <a:t>2024/11/26</a:t>
            </a:fld>
            <a:endParaRPr kumimoji="1" lang="ja-JP" altLang="en-US" dirty="0"/>
          </a:p>
        </p:txBody>
      </p:sp>
      <p:sp>
        <p:nvSpPr>
          <p:cNvPr id="5" name="フッター プレースホルダー 4"/>
          <p:cNvSpPr>
            <a:spLocks noGrp="1"/>
          </p:cNvSpPr>
          <p:nvPr>
            <p:ph type="ftr" sz="quarter" idx="11"/>
          </p:nvPr>
        </p:nvSpPr>
        <p:spPr>
          <a:xfrm>
            <a:off x="3028950" y="6356352"/>
            <a:ext cx="3086100" cy="365125"/>
          </a:xfrm>
          <a:prstGeom prst="rect">
            <a:avLst/>
          </a:prstGeom>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B0FF6F17-0D75-4A52-9621-CC0F8D8CB105}" type="slidenum">
              <a:rPr kumimoji="1" lang="ja-JP" altLang="en-US" smtClean="0"/>
              <a:t>‹#›</a:t>
            </a:fld>
            <a:endParaRPr kumimoji="1" lang="ja-JP" altLang="en-US" dirty="0"/>
          </a:p>
        </p:txBody>
      </p:sp>
    </p:spTree>
    <p:extLst>
      <p:ext uri="{BB962C8B-B14F-4D97-AF65-F5344CB8AC3E}">
        <p14:creationId xmlns:p14="http://schemas.microsoft.com/office/powerpoint/2010/main" val="4125902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0" y="2"/>
            <a:ext cx="9140400" cy="972000"/>
          </a:xfrm>
          <a:effectLst/>
        </p:spPr>
        <p:txBody>
          <a:bodyPr/>
          <a:lstStyle/>
          <a:p>
            <a:r>
              <a:rPr kumimoji="1" lang="ja-JP" altLang="en-US"/>
              <a:t>マスター タイトルの書式設定</a:t>
            </a:r>
          </a:p>
        </p:txBody>
      </p:sp>
      <p:sp>
        <p:nvSpPr>
          <p:cNvPr id="4" name="日付プレースホルダー 3"/>
          <p:cNvSpPr>
            <a:spLocks noGrp="1"/>
          </p:cNvSpPr>
          <p:nvPr>
            <p:ph type="dt" sz="half" idx="10"/>
          </p:nvPr>
        </p:nvSpPr>
        <p:spPr/>
        <p:txBody>
          <a:bodyPr/>
          <a:lstStyle/>
          <a:p>
            <a:fld id="{DFBE352C-B757-4ADC-A856-C46514E5FF8C}" type="datetime1">
              <a:rPr kumimoji="1" lang="ja-JP" altLang="en-US" smtClean="0"/>
              <a:t>2024/11/26</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B0FF6F17-0D75-4A52-9621-CC0F8D8CB105}" type="slidenum">
              <a:rPr kumimoji="1" lang="ja-JP" altLang="en-US" smtClean="0"/>
              <a:t>‹#›</a:t>
            </a:fld>
            <a:endParaRPr kumimoji="1" lang="ja-JP" altLang="en-US" dirty="0"/>
          </a:p>
        </p:txBody>
      </p:sp>
    </p:spTree>
    <p:extLst>
      <p:ext uri="{BB962C8B-B14F-4D97-AF65-F5344CB8AC3E}">
        <p14:creationId xmlns:p14="http://schemas.microsoft.com/office/powerpoint/2010/main" val="1538662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40"/>
            <a:ext cx="7886700" cy="2852737"/>
          </a:xfrm>
          <a:effectLst/>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23888" y="4589465"/>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0BF6C0BD-F21C-45CC-9858-192BF6BCE94A}" type="datetime1">
              <a:rPr kumimoji="1" lang="ja-JP" altLang="en-US" smtClean="0"/>
              <a:t>2024/11/26</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B0FF6F17-0D75-4A52-9621-CC0F8D8CB105}" type="slidenum">
              <a:rPr kumimoji="1" lang="ja-JP" altLang="en-US" smtClean="0"/>
              <a:t>‹#›</a:t>
            </a:fld>
            <a:endParaRPr kumimoji="1" lang="ja-JP" altLang="en-US" dirty="0"/>
          </a:p>
        </p:txBody>
      </p:sp>
    </p:spTree>
    <p:extLst>
      <p:ext uri="{BB962C8B-B14F-4D97-AF65-F5344CB8AC3E}">
        <p14:creationId xmlns:p14="http://schemas.microsoft.com/office/powerpoint/2010/main" val="3825877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effectLst/>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2865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4DCAAFF4-615E-494B-BE74-8929C812DAC2}" type="datetime1">
              <a:rPr kumimoji="1" lang="ja-JP" altLang="en-US" smtClean="0"/>
              <a:t>2024/11/26</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B0FF6F17-0D75-4A52-9621-CC0F8D8CB105}" type="slidenum">
              <a:rPr kumimoji="1" lang="ja-JP" altLang="en-US" smtClean="0"/>
              <a:t>‹#›</a:t>
            </a:fld>
            <a:endParaRPr kumimoji="1" lang="ja-JP" altLang="en-US" dirty="0"/>
          </a:p>
        </p:txBody>
      </p:sp>
    </p:spTree>
    <p:extLst>
      <p:ext uri="{BB962C8B-B14F-4D97-AF65-F5344CB8AC3E}">
        <p14:creationId xmlns:p14="http://schemas.microsoft.com/office/powerpoint/2010/main" val="2387487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7"/>
            <a:ext cx="7886700" cy="1325563"/>
          </a:xfrm>
          <a:effectLst/>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30239"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dirty="0"/>
              <a:t>マスター テキストの書式設定</a:t>
            </a:r>
          </a:p>
        </p:txBody>
      </p:sp>
      <p:sp>
        <p:nvSpPr>
          <p:cNvPr id="4" name="コンテンツ プレースホルダー 3"/>
          <p:cNvSpPr>
            <a:spLocks noGrp="1"/>
          </p:cNvSpPr>
          <p:nvPr>
            <p:ph sz="half" idx="2"/>
          </p:nvPr>
        </p:nvSpPr>
        <p:spPr>
          <a:xfrm>
            <a:off x="630239" y="2505075"/>
            <a:ext cx="38687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79198385-C5BE-4F56-BDD1-D786A0D6EC83}" type="datetime1">
              <a:rPr kumimoji="1" lang="ja-JP" altLang="en-US" smtClean="0"/>
              <a:t>2024/11/26</a:t>
            </a:fld>
            <a:endParaRPr kumimoji="1" lang="ja-JP" altLang="en-US" dirty="0"/>
          </a:p>
        </p:txBody>
      </p:sp>
      <p:sp>
        <p:nvSpPr>
          <p:cNvPr id="8" name="フッター プレースホルダー 7"/>
          <p:cNvSpPr>
            <a:spLocks noGrp="1"/>
          </p:cNvSpPr>
          <p:nvPr>
            <p:ph type="ftr" sz="quarter" idx="11"/>
          </p:nvPr>
        </p:nvSpPr>
        <p:spPr/>
        <p:txBody>
          <a:bodyPr/>
          <a:lstStyle/>
          <a:p>
            <a:endParaRPr kumimoji="1" lang="ja-JP" altLang="en-US" dirty="0"/>
          </a:p>
        </p:txBody>
      </p:sp>
      <p:sp>
        <p:nvSpPr>
          <p:cNvPr id="9" name="スライド番号プレースホルダー 8"/>
          <p:cNvSpPr>
            <a:spLocks noGrp="1"/>
          </p:cNvSpPr>
          <p:nvPr>
            <p:ph type="sldNum" sz="quarter" idx="12"/>
          </p:nvPr>
        </p:nvSpPr>
        <p:spPr/>
        <p:txBody>
          <a:bodyPr/>
          <a:lstStyle/>
          <a:p>
            <a:fld id="{B0FF6F17-0D75-4A52-9621-CC0F8D8CB105}" type="slidenum">
              <a:rPr kumimoji="1" lang="ja-JP" altLang="en-US" smtClean="0"/>
              <a:t>‹#›</a:t>
            </a:fld>
            <a:endParaRPr kumimoji="1" lang="ja-JP" altLang="en-US" dirty="0"/>
          </a:p>
        </p:txBody>
      </p:sp>
    </p:spTree>
    <p:extLst>
      <p:ext uri="{BB962C8B-B14F-4D97-AF65-F5344CB8AC3E}">
        <p14:creationId xmlns:p14="http://schemas.microsoft.com/office/powerpoint/2010/main" val="683901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3419872" cy="6858000"/>
          </a:xfrm>
          <a:blipFill>
            <a:blip r:embed="rId2"/>
            <a:srcRect/>
            <a:stretch>
              <a:fillRect/>
            </a:stretch>
          </a:blipFill>
          <a:effectLst/>
        </p:spPr>
        <p:txBody>
          <a:bodyPr>
            <a:normAutofit/>
          </a:bodyPr>
          <a:lstStyle>
            <a:lvl1pPr>
              <a:defRPr sz="3600">
                <a:solidFill>
                  <a:srgbClr val="0070C0"/>
                </a:solidFill>
              </a:defRPr>
            </a:lvl1pPr>
          </a:lstStyle>
          <a:p>
            <a:r>
              <a:rPr kumimoji="1" lang="ja-JP" altLang="en-US" dirty="0"/>
              <a:t>マスター タイトルの書式設定</a:t>
            </a:r>
          </a:p>
        </p:txBody>
      </p:sp>
      <p:sp>
        <p:nvSpPr>
          <p:cNvPr id="3" name="日付プレースホルダー 2"/>
          <p:cNvSpPr>
            <a:spLocks noGrp="1"/>
          </p:cNvSpPr>
          <p:nvPr>
            <p:ph type="dt" sz="half" idx="10"/>
          </p:nvPr>
        </p:nvSpPr>
        <p:spPr/>
        <p:txBody>
          <a:bodyPr/>
          <a:lstStyle/>
          <a:p>
            <a:fld id="{55BAC7FC-3691-4345-AB35-E3CE785417BD}" type="datetime1">
              <a:rPr kumimoji="1" lang="ja-JP" altLang="en-US" smtClean="0"/>
              <a:t>2024/11/26</a:t>
            </a:fld>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B0FF6F17-0D75-4A52-9621-CC0F8D8CB105}" type="slidenum">
              <a:rPr kumimoji="1" lang="ja-JP" altLang="en-US" smtClean="0"/>
              <a:t>‹#›</a:t>
            </a:fld>
            <a:endParaRPr kumimoji="1" lang="ja-JP" altLang="en-US" dirty="0"/>
          </a:p>
        </p:txBody>
      </p:sp>
    </p:spTree>
    <p:extLst>
      <p:ext uri="{BB962C8B-B14F-4D97-AF65-F5344CB8AC3E}">
        <p14:creationId xmlns:p14="http://schemas.microsoft.com/office/powerpoint/2010/main" val="104724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A9228670-676F-4E44-B919-1FD18E46B49D}" type="datetime1">
              <a:rPr kumimoji="1" lang="ja-JP" altLang="en-US" smtClean="0"/>
              <a:t>2024/11/26</a:t>
            </a:fld>
            <a:endParaRPr kumimoji="1" lang="ja-JP" altLang="en-US" dirty="0"/>
          </a:p>
        </p:txBody>
      </p:sp>
      <p:sp>
        <p:nvSpPr>
          <p:cNvPr id="3" name="フッター プレースホルダー 2"/>
          <p:cNvSpPr>
            <a:spLocks noGrp="1"/>
          </p:cNvSpPr>
          <p:nvPr>
            <p:ph type="ftr" sz="quarter" idx="1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B0FF6F17-0D75-4A52-9621-CC0F8D8CB105}" type="slidenum">
              <a:rPr kumimoji="1" lang="ja-JP" altLang="en-US" smtClean="0"/>
              <a:t>‹#›</a:t>
            </a:fld>
            <a:endParaRPr kumimoji="1" lang="ja-JP" altLang="en-US" dirty="0"/>
          </a:p>
        </p:txBody>
      </p:sp>
    </p:spTree>
    <p:extLst>
      <p:ext uri="{BB962C8B-B14F-4D97-AF65-F5344CB8AC3E}">
        <p14:creationId xmlns:p14="http://schemas.microsoft.com/office/powerpoint/2010/main" val="538544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9" y="457200"/>
            <a:ext cx="2949575"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3887788" y="987427"/>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30239"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BC450AF6-92BC-4E95-AC72-86847FA6147C}" type="datetime1">
              <a:rPr kumimoji="1" lang="ja-JP" altLang="en-US" smtClean="0"/>
              <a:t>2024/11/26</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B0FF6F17-0D75-4A52-9621-CC0F8D8CB105}" type="slidenum">
              <a:rPr kumimoji="1" lang="ja-JP" altLang="en-US" smtClean="0"/>
              <a:t>‹#›</a:t>
            </a:fld>
            <a:endParaRPr kumimoji="1" lang="ja-JP" altLang="en-US" dirty="0"/>
          </a:p>
        </p:txBody>
      </p:sp>
    </p:spTree>
    <p:extLst>
      <p:ext uri="{BB962C8B-B14F-4D97-AF65-F5344CB8AC3E}">
        <p14:creationId xmlns:p14="http://schemas.microsoft.com/office/powerpoint/2010/main" val="2996123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9" y="457200"/>
            <a:ext cx="2949575"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3887788" y="987427"/>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ー 3"/>
          <p:cNvSpPr>
            <a:spLocks noGrp="1"/>
          </p:cNvSpPr>
          <p:nvPr>
            <p:ph type="body" sz="half" idx="2"/>
          </p:nvPr>
        </p:nvSpPr>
        <p:spPr>
          <a:xfrm>
            <a:off x="630239"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F014CBDB-AE2C-4307-A650-5C49DBAC22F1}" type="datetime1">
              <a:rPr kumimoji="1" lang="ja-JP" altLang="en-US" smtClean="0"/>
              <a:t>2024/11/26</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B0FF6F17-0D75-4A52-9621-CC0F8D8CB105}" type="slidenum">
              <a:rPr kumimoji="1" lang="ja-JP" altLang="en-US" smtClean="0"/>
              <a:t>‹#›</a:t>
            </a:fld>
            <a:endParaRPr kumimoji="1" lang="ja-JP" altLang="en-US" dirty="0"/>
          </a:p>
        </p:txBody>
      </p:sp>
    </p:spTree>
    <p:extLst>
      <p:ext uri="{BB962C8B-B14F-4D97-AF65-F5344CB8AC3E}">
        <p14:creationId xmlns:p14="http://schemas.microsoft.com/office/powerpoint/2010/main" val="2947099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0" y="2"/>
            <a:ext cx="9144000" cy="980729"/>
          </a:xfrm>
          <a:prstGeom prst="rect">
            <a:avLst/>
          </a:prstGeom>
          <a:solidFill>
            <a:srgbClr val="0070C0"/>
          </a:solidFill>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ea typeface="HG丸ｺﾞｼｯｸM-PRO" panose="020F0600000000000000" pitchFamily="50" charset="-128"/>
              </a:defRPr>
            </a:lvl1pPr>
          </a:lstStyle>
          <a:p>
            <a:fld id="{A71E4A07-C13A-4D4C-A18D-C470C8AB0692}" type="datetime1">
              <a:rPr lang="ja-JP" altLang="en-US" smtClean="0"/>
              <a:t>2024/11/26</a:t>
            </a:fld>
            <a:endParaRPr lang="ja-JP" altLang="en-US" dirty="0"/>
          </a:p>
        </p:txBody>
      </p:sp>
      <p:sp>
        <p:nvSpPr>
          <p:cNvPr id="5" name="フッター プレースホルダー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ea typeface="HG丸ｺﾞｼｯｸM-PRO" panose="020F0600000000000000" pitchFamily="50" charset="-128"/>
              </a:defRPr>
            </a:lvl1pPr>
          </a:lstStyle>
          <a:p>
            <a:endParaRPr lang="ja-JP" altLang="en-US" dirty="0"/>
          </a:p>
        </p:txBody>
      </p:sp>
      <p:sp>
        <p:nvSpPr>
          <p:cNvPr id="6" name="スライド番号プレースホルダー 5"/>
          <p:cNvSpPr>
            <a:spLocks noGrp="1"/>
          </p:cNvSpPr>
          <p:nvPr>
            <p:ph type="sldNum" sz="quarter" idx="4"/>
          </p:nvPr>
        </p:nvSpPr>
        <p:spPr>
          <a:xfrm>
            <a:off x="7086600" y="6492877"/>
            <a:ext cx="2057400" cy="365125"/>
          </a:xfrm>
          <a:prstGeom prst="rect">
            <a:avLst/>
          </a:prstGeom>
        </p:spPr>
        <p:txBody>
          <a:bodyPr vert="horz" lIns="91440" tIns="45720" rIns="91440" bIns="45720" rtlCol="0" anchor="ctr"/>
          <a:lstStyle>
            <a:lvl1pPr algn="r">
              <a:defRPr sz="1200">
                <a:solidFill>
                  <a:schemeClr val="tx1">
                    <a:tint val="75000"/>
                  </a:schemeClr>
                </a:solidFill>
                <a:ea typeface="HG丸ｺﾞｼｯｸM-PRO" panose="020F0600000000000000" pitchFamily="50" charset="-128"/>
              </a:defRPr>
            </a:lvl1pPr>
          </a:lstStyle>
          <a:p>
            <a:fld id="{B0FF6F17-0D75-4A52-9621-CC0F8D8CB105}" type="slidenum">
              <a:rPr lang="ja-JP" altLang="en-US" smtClean="0"/>
              <a:pPr/>
              <a:t>‹#›</a:t>
            </a:fld>
            <a:endParaRPr lang="ja-JP" altLang="en-US" dirty="0"/>
          </a:p>
        </p:txBody>
      </p:sp>
    </p:spTree>
    <p:extLst>
      <p:ext uri="{BB962C8B-B14F-4D97-AF65-F5344CB8AC3E}">
        <p14:creationId xmlns:p14="http://schemas.microsoft.com/office/powerpoint/2010/main" val="2983011681"/>
      </p:ext>
    </p:extLst>
  </p:cSld>
  <p:clrMap bg1="lt1" tx1="dk1" bg2="lt2" tx2="dk2" accent1="accent1" accent2="accent2" accent3="accent3" accent4="accent4" accent5="accent5" accent6="accent6" hlink="hlink" folHlink="folHlink"/>
  <p:sldLayoutIdLst>
    <p:sldLayoutId id="2147485802" r:id="rId1"/>
    <p:sldLayoutId id="2147485803" r:id="rId2"/>
    <p:sldLayoutId id="2147485804" r:id="rId3"/>
    <p:sldLayoutId id="2147485805" r:id="rId4"/>
    <p:sldLayoutId id="2147485806" r:id="rId5"/>
    <p:sldLayoutId id="2147485807" r:id="rId6"/>
    <p:sldLayoutId id="2147485808" r:id="rId7"/>
    <p:sldLayoutId id="2147485809" r:id="rId8"/>
    <p:sldLayoutId id="2147485810" r:id="rId9"/>
    <p:sldLayoutId id="2147485811" r:id="rId10"/>
    <p:sldLayoutId id="2147485812" r:id="rId11"/>
    <p:sldLayoutId id="2147485838" r:id="rId12"/>
    <p:sldLayoutId id="2147485839" r:id="rId13"/>
  </p:sldLayoutIdLst>
  <p:hf hdr="0" ftr="0" dt="0"/>
  <p:txStyles>
    <p:title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HG丸ｺﾞｼｯｸM-PRO" panose="020F0600000000000000" pitchFamily="50" charset="-128"/>
          <a:ea typeface="HG丸ｺﾞｼｯｸM-PRO" panose="020F0600000000000000"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HG丸ｺﾞｼｯｸM-PRO" panose="020F0600000000000000" pitchFamily="50" charset="-128"/>
          <a:ea typeface="HG丸ｺﾞｼｯｸM-PRO" panose="020F0600000000000000"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HG丸ｺﾞｼｯｸM-PRO" panose="020F0600000000000000" pitchFamily="50" charset="-128"/>
          <a:ea typeface="HG丸ｺﾞｼｯｸM-PRO" panose="020F0600000000000000"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HG丸ｺﾞｼｯｸM-PRO" panose="020F0600000000000000" pitchFamily="50" charset="-128"/>
          <a:ea typeface="HG丸ｺﾞｼｯｸM-PRO" panose="020F0600000000000000"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HG丸ｺﾞｼｯｸM-PRO" panose="020F0600000000000000" pitchFamily="50" charset="-128"/>
          <a:ea typeface="HG丸ｺﾞｼｯｸM-PRO" panose="020F0600000000000000"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00.xml.rels><?xml version="1.0" encoding="UTF-8" standalone="yes"?>
<Relationships xmlns="http://schemas.openxmlformats.org/package/2006/relationships"><Relationship Id="rId8" Type="http://schemas.openxmlformats.org/officeDocument/2006/relationships/image" Target="../media/image228.jpeg"/><Relationship Id="rId3" Type="http://schemas.openxmlformats.org/officeDocument/2006/relationships/image" Target="../media/image223.jpeg"/><Relationship Id="rId7" Type="http://schemas.openxmlformats.org/officeDocument/2006/relationships/image" Target="../media/image227.jpeg"/><Relationship Id="rId2" Type="http://schemas.openxmlformats.org/officeDocument/2006/relationships/notesSlide" Target="../notesSlides/notesSlide100.xml"/><Relationship Id="rId1" Type="http://schemas.openxmlformats.org/officeDocument/2006/relationships/slideLayout" Target="../slideLayouts/slideLayout2.xml"/><Relationship Id="rId6" Type="http://schemas.openxmlformats.org/officeDocument/2006/relationships/image" Target="../media/image226.jpeg"/><Relationship Id="rId5" Type="http://schemas.openxmlformats.org/officeDocument/2006/relationships/image" Target="../media/image225.jpeg"/><Relationship Id="rId4" Type="http://schemas.openxmlformats.org/officeDocument/2006/relationships/image" Target="../media/image224.jpeg"/></Relationships>
</file>

<file path=ppt/slides/_rels/slide101.xml.rels><?xml version="1.0" encoding="UTF-8" standalone="yes"?>
<Relationships xmlns="http://schemas.openxmlformats.org/package/2006/relationships"><Relationship Id="rId8" Type="http://schemas.openxmlformats.org/officeDocument/2006/relationships/image" Target="../media/image234.jpeg"/><Relationship Id="rId3" Type="http://schemas.openxmlformats.org/officeDocument/2006/relationships/image" Target="../media/image229.jpeg"/><Relationship Id="rId7" Type="http://schemas.openxmlformats.org/officeDocument/2006/relationships/image" Target="../media/image233.jpeg"/><Relationship Id="rId2" Type="http://schemas.openxmlformats.org/officeDocument/2006/relationships/notesSlide" Target="../notesSlides/notesSlide101.xml"/><Relationship Id="rId1" Type="http://schemas.openxmlformats.org/officeDocument/2006/relationships/slideLayout" Target="../slideLayouts/slideLayout2.xml"/><Relationship Id="rId6" Type="http://schemas.openxmlformats.org/officeDocument/2006/relationships/image" Target="../media/image232.jpeg"/><Relationship Id="rId5" Type="http://schemas.openxmlformats.org/officeDocument/2006/relationships/image" Target="../media/image231.jpeg"/><Relationship Id="rId4" Type="http://schemas.openxmlformats.org/officeDocument/2006/relationships/image" Target="../media/image230.jpeg"/></Relationships>
</file>

<file path=ppt/slides/_rels/slide102.xml.rels><?xml version="1.0" encoding="UTF-8" standalone="yes"?>
<Relationships xmlns="http://schemas.openxmlformats.org/package/2006/relationships"><Relationship Id="rId8" Type="http://schemas.openxmlformats.org/officeDocument/2006/relationships/image" Target="../media/image240.png"/><Relationship Id="rId3" Type="http://schemas.openxmlformats.org/officeDocument/2006/relationships/image" Target="../media/image235.png"/><Relationship Id="rId7" Type="http://schemas.openxmlformats.org/officeDocument/2006/relationships/image" Target="../media/image239.png"/><Relationship Id="rId2" Type="http://schemas.openxmlformats.org/officeDocument/2006/relationships/notesSlide" Target="../notesSlides/notesSlide102.xml"/><Relationship Id="rId1" Type="http://schemas.openxmlformats.org/officeDocument/2006/relationships/slideLayout" Target="../slideLayouts/slideLayout2.xml"/><Relationship Id="rId6" Type="http://schemas.openxmlformats.org/officeDocument/2006/relationships/image" Target="../media/image238.png"/><Relationship Id="rId5" Type="http://schemas.openxmlformats.org/officeDocument/2006/relationships/image" Target="../media/image237.png"/><Relationship Id="rId4" Type="http://schemas.openxmlformats.org/officeDocument/2006/relationships/image" Target="../media/image236.png"/></Relationships>
</file>

<file path=ppt/slides/_rels/slide103.xml.rels><?xml version="1.0" encoding="UTF-8" standalone="yes"?>
<Relationships xmlns="http://schemas.openxmlformats.org/package/2006/relationships"><Relationship Id="rId8" Type="http://schemas.openxmlformats.org/officeDocument/2006/relationships/image" Target="../media/image246.jpeg"/><Relationship Id="rId3" Type="http://schemas.openxmlformats.org/officeDocument/2006/relationships/image" Target="../media/image241.jpeg"/><Relationship Id="rId7" Type="http://schemas.openxmlformats.org/officeDocument/2006/relationships/image" Target="../media/image245.png"/><Relationship Id="rId2" Type="http://schemas.openxmlformats.org/officeDocument/2006/relationships/notesSlide" Target="../notesSlides/notesSlide103.xml"/><Relationship Id="rId1" Type="http://schemas.openxmlformats.org/officeDocument/2006/relationships/slideLayout" Target="../slideLayouts/slideLayout2.xml"/><Relationship Id="rId6" Type="http://schemas.openxmlformats.org/officeDocument/2006/relationships/image" Target="../media/image244.jpeg"/><Relationship Id="rId5" Type="http://schemas.openxmlformats.org/officeDocument/2006/relationships/image" Target="../media/image243.jpeg"/><Relationship Id="rId4" Type="http://schemas.openxmlformats.org/officeDocument/2006/relationships/image" Target="../media/image242.jpeg"/></Relationships>
</file>

<file path=ppt/slides/_rels/slide104.xml.rels><?xml version="1.0" encoding="UTF-8" standalone="yes"?>
<Relationships xmlns="http://schemas.openxmlformats.org/package/2006/relationships"><Relationship Id="rId8" Type="http://schemas.openxmlformats.org/officeDocument/2006/relationships/image" Target="../media/image252.jpeg"/><Relationship Id="rId3" Type="http://schemas.openxmlformats.org/officeDocument/2006/relationships/image" Target="../media/image247.jpeg"/><Relationship Id="rId7" Type="http://schemas.openxmlformats.org/officeDocument/2006/relationships/image" Target="../media/image251.jpeg"/><Relationship Id="rId2" Type="http://schemas.openxmlformats.org/officeDocument/2006/relationships/notesSlide" Target="../notesSlides/notesSlide104.xml"/><Relationship Id="rId1" Type="http://schemas.openxmlformats.org/officeDocument/2006/relationships/slideLayout" Target="../slideLayouts/slideLayout2.xml"/><Relationship Id="rId6" Type="http://schemas.openxmlformats.org/officeDocument/2006/relationships/image" Target="../media/image250.jpeg"/><Relationship Id="rId5" Type="http://schemas.openxmlformats.org/officeDocument/2006/relationships/image" Target="../media/image249.jpeg"/><Relationship Id="rId4" Type="http://schemas.openxmlformats.org/officeDocument/2006/relationships/image" Target="../media/image248.jpeg"/></Relationships>
</file>

<file path=ppt/slides/_rels/slide105.xml.rels><?xml version="1.0" encoding="UTF-8" standalone="yes"?>
<Relationships xmlns="http://schemas.openxmlformats.org/package/2006/relationships"><Relationship Id="rId8" Type="http://schemas.openxmlformats.org/officeDocument/2006/relationships/image" Target="../media/image258.png"/><Relationship Id="rId3" Type="http://schemas.openxmlformats.org/officeDocument/2006/relationships/image" Target="../media/image253.jpeg"/><Relationship Id="rId7" Type="http://schemas.openxmlformats.org/officeDocument/2006/relationships/image" Target="../media/image257.jpeg"/><Relationship Id="rId2" Type="http://schemas.openxmlformats.org/officeDocument/2006/relationships/notesSlide" Target="../notesSlides/notesSlide105.xml"/><Relationship Id="rId1" Type="http://schemas.openxmlformats.org/officeDocument/2006/relationships/slideLayout" Target="../slideLayouts/slideLayout2.xml"/><Relationship Id="rId6" Type="http://schemas.openxmlformats.org/officeDocument/2006/relationships/image" Target="../media/image256.jpeg"/><Relationship Id="rId5" Type="http://schemas.openxmlformats.org/officeDocument/2006/relationships/image" Target="../media/image255.png"/><Relationship Id="rId4" Type="http://schemas.openxmlformats.org/officeDocument/2006/relationships/image" Target="../media/image254.jpeg"/></Relationships>
</file>

<file path=ppt/slides/_rels/slide106.xml.rels><?xml version="1.0" encoding="UTF-8" standalone="yes"?>
<Relationships xmlns="http://schemas.openxmlformats.org/package/2006/relationships"><Relationship Id="rId3" Type="http://schemas.openxmlformats.org/officeDocument/2006/relationships/image" Target="../media/image259.jp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8" Type="http://schemas.openxmlformats.org/officeDocument/2006/relationships/image" Target="../media/image265.png"/><Relationship Id="rId3" Type="http://schemas.openxmlformats.org/officeDocument/2006/relationships/image" Target="../media/image260.png"/><Relationship Id="rId7" Type="http://schemas.openxmlformats.org/officeDocument/2006/relationships/image" Target="../media/image264.png"/><Relationship Id="rId2" Type="http://schemas.openxmlformats.org/officeDocument/2006/relationships/notesSlide" Target="../notesSlides/notesSlide107.xml"/><Relationship Id="rId1" Type="http://schemas.openxmlformats.org/officeDocument/2006/relationships/slideLayout" Target="../slideLayouts/slideLayout2.xml"/><Relationship Id="rId6" Type="http://schemas.openxmlformats.org/officeDocument/2006/relationships/image" Target="../media/image263.png"/><Relationship Id="rId5" Type="http://schemas.openxmlformats.org/officeDocument/2006/relationships/image" Target="../media/image262.png"/><Relationship Id="rId4" Type="http://schemas.openxmlformats.org/officeDocument/2006/relationships/image" Target="../media/image261.png"/></Relationships>
</file>

<file path=ppt/slides/_rels/slide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8.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notesSlide" Target="../notesSlides/notesSlide10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notesSlide" Target="../notesSlides/notesSlide112.xml"/><Relationship Id="rId1" Type="http://schemas.openxmlformats.org/officeDocument/2006/relationships/slideLayout" Target="../slideLayouts/slideLayout2.xml"/><Relationship Id="rId4" Type="http://schemas.openxmlformats.org/officeDocument/2006/relationships/image" Target="../media/image268.pn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notesSlide" Target="../notesSlides/notesSlide114.xml"/><Relationship Id="rId1" Type="http://schemas.openxmlformats.org/officeDocument/2006/relationships/slideLayout" Target="../slideLayouts/slideLayout2.xml"/><Relationship Id="rId5" Type="http://schemas.openxmlformats.org/officeDocument/2006/relationships/image" Target="../media/image271.png"/><Relationship Id="rId4" Type="http://schemas.openxmlformats.org/officeDocument/2006/relationships/image" Target="../media/image270.pn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15.xml"/><Relationship Id="rId7" Type="http://schemas.openxmlformats.org/officeDocument/2006/relationships/image" Target="../media/image38.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37.wmf"/><Relationship Id="rId4" Type="http://schemas.openxmlformats.org/officeDocument/2006/relationships/oleObject" Target="../embeddings/oleObject1.bin"/><Relationship Id="rId9"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4.jpeg"/><Relationship Id="rId11" Type="http://schemas.openxmlformats.org/officeDocument/2006/relationships/image" Target="../media/image49.png"/><Relationship Id="rId5" Type="http://schemas.openxmlformats.org/officeDocument/2006/relationships/image" Target="../media/image43.jpe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1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17.xml"/><Relationship Id="rId7" Type="http://schemas.openxmlformats.org/officeDocument/2006/relationships/image" Target="../media/image37.wmf"/><Relationship Id="rId12" Type="http://schemas.openxmlformats.org/officeDocument/2006/relationships/image" Target="../media/image54.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4.bin"/><Relationship Id="rId11" Type="http://schemas.openxmlformats.org/officeDocument/2006/relationships/hyperlink" Target="https://www.nta.go.jp/taxes/shiraberu/zeimokubetsu/shohi/keigenzeiritsu/invoice.htm" TargetMode="External"/><Relationship Id="rId5" Type="http://schemas.openxmlformats.org/officeDocument/2006/relationships/image" Target="../media/image38.wmf"/><Relationship Id="rId10" Type="http://schemas.openxmlformats.org/officeDocument/2006/relationships/image" Target="../media/image53.emf"/><Relationship Id="rId4" Type="http://schemas.openxmlformats.org/officeDocument/2006/relationships/oleObject" Target="../embeddings/oleObject3.bin"/><Relationship Id="rId9"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png"/><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65.jpeg"/><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3.png"/><Relationship Id="rId7" Type="http://schemas.openxmlformats.org/officeDocument/2006/relationships/image" Target="../media/image7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jpeg"/><Relationship Id="rId4" Type="http://schemas.openxmlformats.org/officeDocument/2006/relationships/image" Target="../media/image59.png"/><Relationship Id="rId9" Type="http://schemas.openxmlformats.org/officeDocument/2006/relationships/image" Target="../media/image73.png"/></Relationships>
</file>

<file path=ppt/slides/_rels/slide3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76.png"/><Relationship Id="rId7" Type="http://schemas.openxmlformats.org/officeDocument/2006/relationships/image" Target="../media/image79.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78.png"/><Relationship Id="rId4" Type="http://schemas.openxmlformats.org/officeDocument/2006/relationships/image" Target="../media/image77.png"/></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83.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4.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91.jpeg"/><Relationship Id="rId4" Type="http://schemas.openxmlformats.org/officeDocument/2006/relationships/image" Target="../media/image90.wmf"/></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42.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jpeg"/></Relationships>
</file>

<file path=ppt/slides/_rels/slide43.xml.rels><?xml version="1.0" encoding="UTF-8" standalone="yes"?>
<Relationships xmlns="http://schemas.openxmlformats.org/package/2006/relationships"><Relationship Id="rId13" Type="http://schemas.openxmlformats.org/officeDocument/2006/relationships/image" Target="../media/image108.emf"/><Relationship Id="rId18" Type="http://schemas.openxmlformats.org/officeDocument/2006/relationships/image" Target="../media/image113.emf"/><Relationship Id="rId26" Type="http://schemas.openxmlformats.org/officeDocument/2006/relationships/image" Target="../media/image121.emf"/><Relationship Id="rId3" Type="http://schemas.openxmlformats.org/officeDocument/2006/relationships/image" Target="../media/image98.png"/><Relationship Id="rId21" Type="http://schemas.openxmlformats.org/officeDocument/2006/relationships/image" Target="../media/image116.png"/><Relationship Id="rId34" Type="http://schemas.openxmlformats.org/officeDocument/2006/relationships/image" Target="../media/image129.jpeg"/><Relationship Id="rId7" Type="http://schemas.openxmlformats.org/officeDocument/2006/relationships/image" Target="../media/image102.png"/><Relationship Id="rId12" Type="http://schemas.openxmlformats.org/officeDocument/2006/relationships/image" Target="../media/image107.png"/><Relationship Id="rId17" Type="http://schemas.openxmlformats.org/officeDocument/2006/relationships/image" Target="../media/image112.png"/><Relationship Id="rId25" Type="http://schemas.openxmlformats.org/officeDocument/2006/relationships/image" Target="../media/image120.png"/><Relationship Id="rId33" Type="http://schemas.openxmlformats.org/officeDocument/2006/relationships/image" Target="../media/image128.png"/><Relationship Id="rId2" Type="http://schemas.openxmlformats.org/officeDocument/2006/relationships/notesSlide" Target="../notesSlides/notesSlide43.xml"/><Relationship Id="rId16" Type="http://schemas.openxmlformats.org/officeDocument/2006/relationships/image" Target="../media/image111.png"/><Relationship Id="rId20" Type="http://schemas.openxmlformats.org/officeDocument/2006/relationships/image" Target="../media/image115.png"/><Relationship Id="rId29" Type="http://schemas.openxmlformats.org/officeDocument/2006/relationships/image" Target="../media/image124.emf"/><Relationship Id="rId1" Type="http://schemas.openxmlformats.org/officeDocument/2006/relationships/slideLayout" Target="../slideLayouts/slideLayout13.xml"/><Relationship Id="rId6" Type="http://schemas.openxmlformats.org/officeDocument/2006/relationships/image" Target="../media/image101.png"/><Relationship Id="rId11" Type="http://schemas.openxmlformats.org/officeDocument/2006/relationships/image" Target="../media/image106.png"/><Relationship Id="rId24" Type="http://schemas.openxmlformats.org/officeDocument/2006/relationships/image" Target="../media/image119.png"/><Relationship Id="rId32" Type="http://schemas.openxmlformats.org/officeDocument/2006/relationships/image" Target="../media/image127.emf"/><Relationship Id="rId5" Type="http://schemas.openxmlformats.org/officeDocument/2006/relationships/image" Target="../media/image100.png"/><Relationship Id="rId15" Type="http://schemas.openxmlformats.org/officeDocument/2006/relationships/image" Target="../media/image110.png"/><Relationship Id="rId23" Type="http://schemas.openxmlformats.org/officeDocument/2006/relationships/image" Target="../media/image118.emf"/><Relationship Id="rId28" Type="http://schemas.openxmlformats.org/officeDocument/2006/relationships/image" Target="../media/image123.png"/><Relationship Id="rId10" Type="http://schemas.openxmlformats.org/officeDocument/2006/relationships/image" Target="../media/image105.png"/><Relationship Id="rId19" Type="http://schemas.openxmlformats.org/officeDocument/2006/relationships/image" Target="../media/image114.png"/><Relationship Id="rId31" Type="http://schemas.openxmlformats.org/officeDocument/2006/relationships/image" Target="../media/image126.png"/><Relationship Id="rId4" Type="http://schemas.openxmlformats.org/officeDocument/2006/relationships/image" Target="../media/image99.png"/><Relationship Id="rId9" Type="http://schemas.openxmlformats.org/officeDocument/2006/relationships/image" Target="../media/image104.emf"/><Relationship Id="rId14" Type="http://schemas.openxmlformats.org/officeDocument/2006/relationships/image" Target="../media/image109.png"/><Relationship Id="rId22" Type="http://schemas.openxmlformats.org/officeDocument/2006/relationships/image" Target="../media/image117.png"/><Relationship Id="rId27" Type="http://schemas.openxmlformats.org/officeDocument/2006/relationships/image" Target="../media/image122.png"/><Relationship Id="rId30" Type="http://schemas.openxmlformats.org/officeDocument/2006/relationships/image" Target="../media/image125.png"/><Relationship Id="rId35" Type="http://schemas.openxmlformats.org/officeDocument/2006/relationships/image" Target="../media/image130.png"/><Relationship Id="rId8" Type="http://schemas.openxmlformats.org/officeDocument/2006/relationships/image" Target="../media/image103.png"/></Relationships>
</file>

<file path=ppt/slides/_rels/slide4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4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33.gif"/></Relationships>
</file>

<file path=ppt/slides/_rels/slide48.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4.png"/><Relationship Id="rId7" Type="http://schemas.openxmlformats.org/officeDocument/2006/relationships/image" Target="../media/image137.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36.jpeg"/><Relationship Id="rId5" Type="http://schemas.microsoft.com/office/2007/relationships/hdphoto" Target="../media/hdphoto3.wdp"/><Relationship Id="rId4" Type="http://schemas.openxmlformats.org/officeDocument/2006/relationships/image" Target="../media/image135.png"/></Relationships>
</file>

<file path=ppt/slides/_rels/slide4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139.wmf"/><Relationship Id="rId2" Type="http://schemas.openxmlformats.org/officeDocument/2006/relationships/notesSlide" Target="../notesSlides/notesSlide50.xml"/><Relationship Id="rId1" Type="http://schemas.openxmlformats.org/officeDocument/2006/relationships/slideLayout" Target="../slideLayouts/slideLayout12.xml"/><Relationship Id="rId4" Type="http://schemas.openxmlformats.org/officeDocument/2006/relationships/image" Target="../media/image140.wmf"/></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43.jpeg"/></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45.png"/></Relationships>
</file>

<file path=ppt/slides/_rels/slide59.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6.png"/><Relationship Id="rId7" Type="http://schemas.openxmlformats.org/officeDocument/2006/relationships/image" Target="../media/image150.png"/><Relationship Id="rId2" Type="http://schemas.openxmlformats.org/officeDocument/2006/relationships/notesSlide" Target="../notesSlides/notesSlide59.xml"/><Relationship Id="rId1" Type="http://schemas.openxmlformats.org/officeDocument/2006/relationships/slideLayout" Target="../slideLayouts/slideLayout4.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 Id="rId9" Type="http://schemas.openxmlformats.org/officeDocument/2006/relationships/image" Target="../media/image152.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jpeg"/><Relationship Id="rId4" Type="http://schemas.openxmlformats.org/officeDocument/2006/relationships/image" Target="../media/image10.png"/><Relationship Id="rId9" Type="http://schemas.openxmlformats.org/officeDocument/2006/relationships/image" Target="../media/image17.png"/></Relationships>
</file>

<file path=ppt/slides/_rels/slide60.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53.png"/><Relationship Id="rId7" Type="http://schemas.openxmlformats.org/officeDocument/2006/relationships/image" Target="../media/image157.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s>
</file>

<file path=ppt/slides/_rels/slide6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160.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63.png"/></Relationships>
</file>

<file path=ppt/slides/_rels/slide66.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166.png"/><Relationship Id="rId4" Type="http://schemas.openxmlformats.org/officeDocument/2006/relationships/image" Target="../media/image165.png"/></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169.jpeg"/><Relationship Id="rId4" Type="http://schemas.openxmlformats.org/officeDocument/2006/relationships/image" Target="../media/image168.jpe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7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71.png"/></Relationships>
</file>

<file path=ppt/slides/_rels/slide72.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177.png"/></Relationships>
</file>

<file path=ppt/slides/_rels/slide75.xml.rels><?xml version="1.0" encoding="UTF-8" standalone="yes"?>
<Relationships xmlns="http://schemas.openxmlformats.org/package/2006/relationships"><Relationship Id="rId3" Type="http://schemas.openxmlformats.org/officeDocument/2006/relationships/image" Target="../media/image178.tmp"/><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79.png"/><Relationship Id="rId7" Type="http://schemas.openxmlformats.org/officeDocument/2006/relationships/hyperlink" Target="https://www.houjin-bangou.nta.go.jp/" TargetMode="External"/><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182.png"/><Relationship Id="rId5" Type="http://schemas.openxmlformats.org/officeDocument/2006/relationships/image" Target="../media/image181.png"/><Relationship Id="rId4" Type="http://schemas.openxmlformats.org/officeDocument/2006/relationships/image" Target="../media/image180.png"/></Relationships>
</file>

<file path=ppt/slides/_rels/slide78.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hyperlink" Target="https://www.houjin-bangou.nta.go.jp/en/"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184.png"/></Relationships>
</file>

<file path=ppt/slides/_rels/slide8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6.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187.jpeg"/></Relationships>
</file>

<file path=ppt/slides/_rels/slide88.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88.xml"/><Relationship Id="rId1" Type="http://schemas.openxmlformats.org/officeDocument/2006/relationships/slideLayout" Target="../slideLayouts/slideLayout12.xml"/><Relationship Id="rId5" Type="http://schemas.openxmlformats.org/officeDocument/2006/relationships/image" Target="../media/image190.png"/><Relationship Id="rId4" Type="http://schemas.openxmlformats.org/officeDocument/2006/relationships/image" Target="../media/image189.jpeg"/></Relationships>
</file>

<file path=ppt/slides/_rels/slide89.xml.rels><?xml version="1.0" encoding="UTF-8" standalone="yes"?>
<Relationships xmlns="http://schemas.openxmlformats.org/package/2006/relationships"><Relationship Id="rId3" Type="http://schemas.openxmlformats.org/officeDocument/2006/relationships/image" Target="../media/image191.jp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90.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90.xml"/><Relationship Id="rId1" Type="http://schemas.openxmlformats.org/officeDocument/2006/relationships/slideLayout" Target="../slideLayouts/slideLayout7.xml"/><Relationship Id="rId6" Type="http://schemas.openxmlformats.org/officeDocument/2006/relationships/image" Target="../media/image195.jpg"/><Relationship Id="rId5" Type="http://schemas.openxmlformats.org/officeDocument/2006/relationships/image" Target="../media/image194.jpg"/><Relationship Id="rId4" Type="http://schemas.openxmlformats.org/officeDocument/2006/relationships/image" Target="../media/image193.png"/></Relationships>
</file>

<file path=ppt/slides/_rels/slide91.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91.xml"/><Relationship Id="rId1" Type="http://schemas.openxmlformats.org/officeDocument/2006/relationships/slideLayout" Target="../slideLayouts/slideLayout2.xml"/><Relationship Id="rId5" Type="http://schemas.openxmlformats.org/officeDocument/2006/relationships/image" Target="../media/image198.emf"/><Relationship Id="rId4" Type="http://schemas.openxmlformats.org/officeDocument/2006/relationships/image" Target="../media/image197.jpeg"/></Relationships>
</file>

<file path=ppt/slides/_rels/slide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202.png"/><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image" Target="../media/image201.png"/><Relationship Id="rId5" Type="http://schemas.openxmlformats.org/officeDocument/2006/relationships/image" Target="../media/image200.png"/><Relationship Id="rId4" Type="http://schemas.openxmlformats.org/officeDocument/2006/relationships/image" Target="../media/image199.png"/></Relationships>
</file>

<file path=ppt/slides/_rels/slide9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5.xml"/><Relationship Id="rId1" Type="http://schemas.openxmlformats.org/officeDocument/2006/relationships/slideLayout" Target="../slideLayouts/slideLayout2.xml"/><Relationship Id="rId5" Type="http://schemas.openxmlformats.org/officeDocument/2006/relationships/image" Target="../media/image204.png"/><Relationship Id="rId4" Type="http://schemas.openxmlformats.org/officeDocument/2006/relationships/image" Target="../media/image203.png"/></Relationships>
</file>

<file path=ppt/slides/_rels/slide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8" Type="http://schemas.openxmlformats.org/officeDocument/2006/relationships/image" Target="../media/image210.jpeg"/><Relationship Id="rId3" Type="http://schemas.openxmlformats.org/officeDocument/2006/relationships/image" Target="../media/image205.jpeg"/><Relationship Id="rId7" Type="http://schemas.openxmlformats.org/officeDocument/2006/relationships/image" Target="../media/image209.jpeg"/><Relationship Id="rId2" Type="http://schemas.openxmlformats.org/officeDocument/2006/relationships/notesSlide" Target="../notesSlides/notesSlide97.xml"/><Relationship Id="rId1" Type="http://schemas.openxmlformats.org/officeDocument/2006/relationships/slideLayout" Target="../slideLayouts/slideLayout7.xml"/><Relationship Id="rId6" Type="http://schemas.openxmlformats.org/officeDocument/2006/relationships/image" Target="../media/image208.jpeg"/><Relationship Id="rId5" Type="http://schemas.openxmlformats.org/officeDocument/2006/relationships/image" Target="../media/image207.jpeg"/><Relationship Id="rId4" Type="http://schemas.openxmlformats.org/officeDocument/2006/relationships/image" Target="../media/image206.jpeg"/></Relationships>
</file>

<file path=ppt/slides/_rels/slide98.xml.rels><?xml version="1.0" encoding="UTF-8" standalone="yes"?>
<Relationships xmlns="http://schemas.openxmlformats.org/package/2006/relationships"><Relationship Id="rId8" Type="http://schemas.openxmlformats.org/officeDocument/2006/relationships/image" Target="../media/image216.png"/><Relationship Id="rId3" Type="http://schemas.openxmlformats.org/officeDocument/2006/relationships/image" Target="../media/image211.png"/><Relationship Id="rId7" Type="http://schemas.openxmlformats.org/officeDocument/2006/relationships/image" Target="../media/image215.png"/><Relationship Id="rId2" Type="http://schemas.openxmlformats.org/officeDocument/2006/relationships/notesSlide" Target="../notesSlides/notesSlide98.xml"/><Relationship Id="rId1" Type="http://schemas.openxmlformats.org/officeDocument/2006/relationships/slideLayout" Target="../slideLayouts/slideLayout2.xml"/><Relationship Id="rId6" Type="http://schemas.openxmlformats.org/officeDocument/2006/relationships/image" Target="../media/image214.png"/><Relationship Id="rId5" Type="http://schemas.openxmlformats.org/officeDocument/2006/relationships/image" Target="../media/image213.png"/><Relationship Id="rId4" Type="http://schemas.openxmlformats.org/officeDocument/2006/relationships/image" Target="../media/image212.png"/></Relationships>
</file>

<file path=ppt/slides/_rels/slide99.xml.rels><?xml version="1.0" encoding="UTF-8" standalone="yes"?>
<Relationships xmlns="http://schemas.openxmlformats.org/package/2006/relationships"><Relationship Id="rId8" Type="http://schemas.openxmlformats.org/officeDocument/2006/relationships/image" Target="../media/image222.jpeg"/><Relationship Id="rId3" Type="http://schemas.openxmlformats.org/officeDocument/2006/relationships/image" Target="../media/image217.png"/><Relationship Id="rId7" Type="http://schemas.openxmlformats.org/officeDocument/2006/relationships/image" Target="../media/image221.png"/><Relationship Id="rId2" Type="http://schemas.openxmlformats.org/officeDocument/2006/relationships/notesSlide" Target="../notesSlides/notesSlide99.xml"/><Relationship Id="rId1" Type="http://schemas.openxmlformats.org/officeDocument/2006/relationships/slideLayout" Target="../slideLayouts/slideLayout2.xml"/><Relationship Id="rId6" Type="http://schemas.openxmlformats.org/officeDocument/2006/relationships/image" Target="../media/image220.png"/><Relationship Id="rId5" Type="http://schemas.openxmlformats.org/officeDocument/2006/relationships/image" Target="../media/image219.png"/><Relationship Id="rId4" Type="http://schemas.openxmlformats.org/officeDocument/2006/relationships/image" Target="../media/image218.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268DC41D-FE7E-D13C-1F36-D2296E20C686}"/>
              </a:ext>
            </a:extLst>
          </p:cNvPr>
          <p:cNvSpPr/>
          <p:nvPr/>
        </p:nvSpPr>
        <p:spPr>
          <a:xfrm>
            <a:off x="0" y="0"/>
            <a:ext cx="4500282" cy="6858000"/>
          </a:xfrm>
          <a:prstGeom prst="rect">
            <a:avLst/>
          </a:prstGeom>
          <a:solidFill>
            <a:srgbClr val="FFFC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42" name="Rectangle 7"/>
          <p:cNvSpPr>
            <a:spLocks noGrp="1" noChangeArrowheads="1"/>
          </p:cNvSpPr>
          <p:nvPr>
            <p:ph type="title"/>
          </p:nvPr>
        </p:nvSpPr>
        <p:spPr>
          <a:xfrm>
            <a:off x="4503432" y="-1587"/>
            <a:ext cx="4653392" cy="6857999"/>
          </a:xfrm>
        </p:spPr>
        <p:txBody>
          <a:bodyPr anchor="ctr"/>
          <a:lstStyle/>
          <a:p>
            <a:pPr algn="r">
              <a:lnSpc>
                <a:spcPct val="120000"/>
              </a:lnSpc>
              <a:spcBef>
                <a:spcPct val="180000"/>
              </a:spcBef>
              <a:tabLst>
                <a:tab pos="4572000" algn="l"/>
              </a:tabLst>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8195" name="Rectangle 8"/>
          <p:cNvSpPr>
            <a:spLocks noGrp="1" noChangeArrowheads="1"/>
          </p:cNvSpPr>
          <p:nvPr>
            <p:ph type="body" idx="1"/>
          </p:nvPr>
        </p:nvSpPr>
        <p:spPr>
          <a:xfrm>
            <a:off x="899592" y="4736621"/>
            <a:ext cx="7886700" cy="1500187"/>
          </a:xfrm>
        </p:spPr>
        <p:txBody>
          <a:bodyPr>
            <a:normAutofit/>
          </a:bodyPr>
          <a:lstStyle/>
          <a:p>
            <a:pPr algn="r">
              <a:defRPr/>
            </a:pP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algn="r">
              <a:defRP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令和６年</a:t>
            </a:r>
            <a:r>
              <a:rPr lang="en-US" altLang="ja-JP" sz="1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月</a:t>
            </a:r>
          </a:p>
          <a:p>
            <a:pPr algn="r">
              <a:defRPr/>
            </a:pPr>
            <a:r>
              <a:rPr lang="ja-JP" altLang="en-US" sz="1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国税庁　広報広聴室</a:t>
            </a:r>
          </a:p>
        </p:txBody>
      </p:sp>
      <p:pic>
        <p:nvPicPr>
          <p:cNvPr id="4098" name="Picture 2" descr="Related imag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46132" y="6290085"/>
            <a:ext cx="1656184" cy="45027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8"/>
          <p:cNvSpPr txBox="1">
            <a:spLocks noChangeArrowheads="1"/>
          </p:cNvSpPr>
          <p:nvPr/>
        </p:nvSpPr>
        <p:spPr>
          <a:xfrm>
            <a:off x="1115616" y="2060848"/>
            <a:ext cx="7886700" cy="229309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kern="1200">
                <a:solidFill>
                  <a:schemeClr val="tx1">
                    <a:tint val="75000"/>
                  </a:schemeClr>
                </a:solidFill>
                <a:latin typeface="HG丸ｺﾞｼｯｸM-PRO" panose="020F0600000000000000" pitchFamily="50" charset="-128"/>
                <a:ea typeface="HG丸ｺﾞｼｯｸM-PRO" panose="020F0600000000000000" pitchFamily="50"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000" kern="1200">
                <a:solidFill>
                  <a:schemeClr val="tx1">
                    <a:tint val="75000"/>
                  </a:schemeClr>
                </a:solidFill>
                <a:latin typeface="HG丸ｺﾞｼｯｸM-PRO" panose="020F0600000000000000" pitchFamily="50" charset="-128"/>
                <a:ea typeface="HG丸ｺﾞｼｯｸM-PRO" panose="020F0600000000000000" pitchFamily="50" charset="-128"/>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kern="1200">
                <a:solidFill>
                  <a:schemeClr val="tx1">
                    <a:tint val="75000"/>
                  </a:schemeClr>
                </a:solidFill>
                <a:latin typeface="HG丸ｺﾞｼｯｸM-PRO" panose="020F0600000000000000" pitchFamily="50" charset="-128"/>
                <a:ea typeface="HG丸ｺﾞｼｯｸM-PRO" panose="020F0600000000000000" pitchFamily="50" charset="-128"/>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HG丸ｺﾞｼｯｸM-PRO" panose="020F0600000000000000" pitchFamily="50" charset="-128"/>
                <a:ea typeface="HG丸ｺﾞｼｯｸM-PRO" panose="020F0600000000000000" pitchFamily="50" charset="-128"/>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HG丸ｺﾞｼｯｸM-PRO" panose="020F0600000000000000" pitchFamily="50" charset="-128"/>
                <a:ea typeface="HG丸ｺﾞｼｯｸM-PRO" panose="020F0600000000000000" pitchFamily="50" charset="-128"/>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9pPr>
          </a:lstStyle>
          <a:p>
            <a:pPr algn="r" fontAlgn="auto">
              <a:spcAft>
                <a:spcPts val="0"/>
              </a:spcAft>
              <a:defRPr/>
            </a:pP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algn="r" fontAlgn="auto">
              <a:spcAft>
                <a:spcPts val="0"/>
              </a:spcAft>
              <a:defRPr/>
            </a:pPr>
            <a:r>
              <a:rPr lang="ja-JP" altLang="en-US" sz="3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令和６年度</a:t>
            </a:r>
            <a:endParaRPr lang="en-US" altLang="ja-JP" sz="3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r" fontAlgn="auto">
              <a:spcAft>
                <a:spcPts val="0"/>
              </a:spcAft>
              <a:defRPr/>
            </a:pPr>
            <a:r>
              <a:rPr lang="ja-JP" altLang="en-US" sz="3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「税を考える週間」</a:t>
            </a:r>
            <a:endParaRPr lang="en-US" altLang="ja-JP" sz="3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r" fontAlgn="auto">
              <a:spcAft>
                <a:spcPts val="0"/>
              </a:spcAft>
              <a:defRPr/>
            </a:pPr>
            <a:r>
              <a:rPr lang="ja-JP" altLang="en-US" sz="3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講演会・説明会資料</a:t>
            </a:r>
            <a:endParaRPr lang="ja-JP" altLang="en-US" sz="2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Rectangle 9">
            <a:extLst>
              <a:ext uri="{FF2B5EF4-FFF2-40B4-BE49-F238E27FC236}">
                <a16:creationId xmlns:a16="http://schemas.microsoft.com/office/drawing/2014/main" id="{8C02BDAE-8FC7-471F-B2D6-64BC71467B5D}"/>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テキスト ボックス 12">
            <a:extLst>
              <a:ext uri="{FF2B5EF4-FFF2-40B4-BE49-F238E27FC236}">
                <a16:creationId xmlns:a16="http://schemas.microsoft.com/office/drawing/2014/main" id="{099DFCE6-0DC4-5F5C-C9E0-39C839EB4A0A}"/>
              </a:ext>
            </a:extLst>
          </p:cNvPr>
          <p:cNvSpPr txBox="1"/>
          <p:nvPr/>
        </p:nvSpPr>
        <p:spPr>
          <a:xfrm>
            <a:off x="10009" y="5273184"/>
            <a:ext cx="4499993" cy="707886"/>
          </a:xfrm>
          <a:prstGeom prst="rect">
            <a:avLst/>
          </a:prstGeom>
          <a:noFill/>
        </p:spPr>
        <p:txBody>
          <a:bodyPr wrap="square">
            <a:spAutoFit/>
          </a:bodyPr>
          <a:lstStyle/>
          <a:p>
            <a:pPr algn="ctr"/>
            <a:r>
              <a:rPr lang="ja-JP" altLang="en-US" sz="2000" b="1" dirty="0">
                <a:solidFill>
                  <a:srgbClr val="112F63"/>
                </a:solidFill>
                <a:latin typeface="メイリオ" panose="020B0604030504040204" pitchFamily="50" charset="-128"/>
                <a:ea typeface="メイリオ" panose="020B0604030504040204" pitchFamily="50" charset="-128"/>
              </a:rPr>
              <a:t>納税が、私たちの生きる</a:t>
            </a:r>
            <a:endParaRPr lang="en-US" altLang="ja-JP" sz="2000" b="1" dirty="0">
              <a:solidFill>
                <a:srgbClr val="112F63"/>
              </a:solidFill>
              <a:latin typeface="メイリオ" panose="020B0604030504040204" pitchFamily="50" charset="-128"/>
              <a:ea typeface="メイリオ" panose="020B0604030504040204" pitchFamily="50" charset="-128"/>
            </a:endParaRPr>
          </a:p>
          <a:p>
            <a:pPr algn="ctr"/>
            <a:r>
              <a:rPr lang="ja-JP" altLang="en-US" sz="2000" b="1" dirty="0">
                <a:solidFill>
                  <a:srgbClr val="112F63"/>
                </a:solidFill>
                <a:latin typeface="メイリオ" panose="020B0604030504040204" pitchFamily="50" charset="-128"/>
                <a:ea typeface="メイリオ" panose="020B0604030504040204" pitchFamily="50" charset="-128"/>
              </a:rPr>
              <a:t>「未来」につながる。</a:t>
            </a:r>
          </a:p>
        </p:txBody>
      </p:sp>
      <p:sp>
        <p:nvSpPr>
          <p:cNvPr id="10" name="テキスト ボックス 9">
            <a:extLst>
              <a:ext uri="{FF2B5EF4-FFF2-40B4-BE49-F238E27FC236}">
                <a16:creationId xmlns:a16="http://schemas.microsoft.com/office/drawing/2014/main" id="{AB1A9456-9702-DBC3-60DF-7536926C85B3}"/>
              </a:ext>
            </a:extLst>
          </p:cNvPr>
          <p:cNvSpPr txBox="1"/>
          <p:nvPr/>
        </p:nvSpPr>
        <p:spPr>
          <a:xfrm>
            <a:off x="-12822" y="964187"/>
            <a:ext cx="4503432" cy="954107"/>
          </a:xfrm>
          <a:prstGeom prst="rect">
            <a:avLst/>
          </a:prstGeom>
          <a:noFill/>
        </p:spPr>
        <p:txBody>
          <a:bodyPr wrap="square">
            <a:spAutoFit/>
          </a:bodyPr>
          <a:lstStyle/>
          <a:p>
            <a:pPr algn="ctr"/>
            <a:r>
              <a:rPr lang="ja-JP" altLang="en-US" sz="2800" b="1" dirty="0">
                <a:solidFill>
                  <a:srgbClr val="112F63"/>
                </a:solidFill>
                <a:latin typeface="メイリオ" panose="020B0604030504040204" pitchFamily="50" charset="-128"/>
                <a:ea typeface="メイリオ" panose="020B0604030504040204" pitchFamily="50" charset="-128"/>
              </a:rPr>
              <a:t>これからの</a:t>
            </a:r>
            <a:endParaRPr lang="en-US" altLang="ja-JP" sz="2800" b="1" dirty="0">
              <a:solidFill>
                <a:srgbClr val="112F63"/>
              </a:solidFill>
              <a:latin typeface="メイリオ" panose="020B0604030504040204" pitchFamily="50" charset="-128"/>
              <a:ea typeface="メイリオ" panose="020B0604030504040204" pitchFamily="50" charset="-128"/>
            </a:endParaRPr>
          </a:p>
          <a:p>
            <a:pPr algn="ctr"/>
            <a:r>
              <a:rPr lang="ja-JP" altLang="en-US" sz="2800" b="1" dirty="0">
                <a:solidFill>
                  <a:srgbClr val="112F63"/>
                </a:solidFill>
                <a:latin typeface="メイリオ" panose="020B0604030504040204" pitchFamily="50" charset="-128"/>
                <a:ea typeface="メイリオ" panose="020B0604030504040204" pitchFamily="50" charset="-128"/>
              </a:rPr>
              <a:t>社会に向かって</a:t>
            </a:r>
          </a:p>
        </p:txBody>
      </p:sp>
      <p:pic>
        <p:nvPicPr>
          <p:cNvPr id="2" name="図 1" descr="ダイアグラム が含まれている画像&#10;&#10;自動的に生成された説明">
            <a:extLst>
              <a:ext uri="{FF2B5EF4-FFF2-40B4-BE49-F238E27FC236}">
                <a16:creationId xmlns:a16="http://schemas.microsoft.com/office/drawing/2014/main" id="{13D82276-389D-55CF-D3C8-E1E51DFE73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296" y="1915516"/>
            <a:ext cx="4180401" cy="3088800"/>
          </a:xfrm>
          <a:prstGeom prst="rect">
            <a:avLst/>
          </a:prstGeom>
        </p:spPr>
      </p:pic>
    </p:spTree>
    <p:extLst>
      <p:ext uri="{BB962C8B-B14F-4D97-AF65-F5344CB8AC3E}">
        <p14:creationId xmlns:p14="http://schemas.microsoft.com/office/powerpoint/2010/main" val="3269858758"/>
      </p:ext>
    </p:extLst>
  </p:cSld>
  <p:clrMapOvr>
    <a:masterClrMapping/>
  </p:clrMapOvr>
  <p:transition advTm="36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AutoShape 26"/>
          <p:cNvSpPr>
            <a:spLocks noChangeArrowheads="1"/>
          </p:cNvSpPr>
          <p:nvPr/>
        </p:nvSpPr>
        <p:spPr bwMode="auto">
          <a:xfrm>
            <a:off x="287340" y="4221088"/>
            <a:ext cx="8569325" cy="2270125"/>
          </a:xfrm>
          <a:prstGeom prst="roundRect">
            <a:avLst>
              <a:gd name="adj" fmla="val 6995"/>
            </a:avLst>
          </a:prstGeom>
          <a:solidFill>
            <a:srgbClr val="7E2E83"/>
          </a:solidFill>
          <a:ln w="19050" algn="ctr">
            <a:solidFill>
              <a:srgbClr val="7E2E83"/>
            </a:solidFill>
            <a:round/>
            <a:headEnd/>
            <a:tailEnd/>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677" name="AutoShape 6"/>
          <p:cNvSpPr>
            <a:spLocks noChangeArrowheads="1"/>
          </p:cNvSpPr>
          <p:nvPr/>
        </p:nvSpPr>
        <p:spPr bwMode="auto">
          <a:xfrm>
            <a:off x="598488" y="5632446"/>
            <a:ext cx="3816350" cy="719137"/>
          </a:xfrm>
          <a:prstGeom prst="roundRect">
            <a:avLst>
              <a:gd name="adj" fmla="val 16667"/>
            </a:avLst>
          </a:prstGeom>
          <a:solidFill>
            <a:schemeClr val="bg1"/>
          </a:solidFill>
          <a:ln w="12700" algn="ctr">
            <a:noFill/>
            <a:round/>
            <a:headEnd type="none" w="lg" len="lg"/>
            <a:tailEnd type="none" w="lg" len="lg"/>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678" name="AutoShape 7"/>
          <p:cNvSpPr>
            <a:spLocks noChangeArrowheads="1"/>
          </p:cNvSpPr>
          <p:nvPr/>
        </p:nvSpPr>
        <p:spPr bwMode="auto">
          <a:xfrm>
            <a:off x="598488" y="4830686"/>
            <a:ext cx="3816350" cy="719138"/>
          </a:xfrm>
          <a:prstGeom prst="roundRect">
            <a:avLst>
              <a:gd name="adj" fmla="val 16667"/>
            </a:avLst>
          </a:prstGeom>
          <a:solidFill>
            <a:schemeClr val="bg1"/>
          </a:solidFill>
          <a:ln w="12700" algn="ctr">
            <a:noFill/>
            <a:round/>
            <a:headEnd type="none" w="lg" len="lg"/>
            <a:tailEnd type="none" w="lg" len="lg"/>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679" name="AutoShape 8"/>
          <p:cNvSpPr>
            <a:spLocks noChangeArrowheads="1"/>
          </p:cNvSpPr>
          <p:nvPr/>
        </p:nvSpPr>
        <p:spPr bwMode="auto">
          <a:xfrm>
            <a:off x="4773613" y="5657776"/>
            <a:ext cx="3816350" cy="719137"/>
          </a:xfrm>
          <a:prstGeom prst="roundRect">
            <a:avLst>
              <a:gd name="adj" fmla="val 16667"/>
            </a:avLst>
          </a:prstGeom>
          <a:solidFill>
            <a:schemeClr val="bg1"/>
          </a:solidFill>
          <a:ln w="12700" algn="ctr">
            <a:noFill/>
            <a:round/>
            <a:headEnd type="none" w="lg" len="lg"/>
            <a:tailEnd type="none" w="lg" len="lg"/>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680" name="AutoShape 9"/>
          <p:cNvSpPr>
            <a:spLocks noChangeArrowheads="1"/>
          </p:cNvSpPr>
          <p:nvPr/>
        </p:nvSpPr>
        <p:spPr bwMode="auto">
          <a:xfrm>
            <a:off x="4773613" y="4830686"/>
            <a:ext cx="3816350" cy="719138"/>
          </a:xfrm>
          <a:prstGeom prst="roundRect">
            <a:avLst>
              <a:gd name="adj" fmla="val 16667"/>
            </a:avLst>
          </a:prstGeom>
          <a:solidFill>
            <a:schemeClr val="bg1"/>
          </a:solidFill>
          <a:ln w="12700" algn="ctr">
            <a:noFill/>
            <a:round/>
            <a:headEnd type="none" w="lg" len="lg"/>
            <a:tailEnd type="none" w="lg" len="lg"/>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683" name="AutoShape 26"/>
          <p:cNvSpPr>
            <a:spLocks noChangeArrowheads="1"/>
          </p:cNvSpPr>
          <p:nvPr/>
        </p:nvSpPr>
        <p:spPr bwMode="auto">
          <a:xfrm>
            <a:off x="287340" y="3303588"/>
            <a:ext cx="8569325" cy="500062"/>
          </a:xfrm>
          <a:prstGeom prst="roundRect">
            <a:avLst>
              <a:gd name="adj" fmla="val 16667"/>
            </a:avLst>
          </a:prstGeom>
          <a:solidFill>
            <a:schemeClr val="bg1"/>
          </a:solidFill>
          <a:ln w="19050" algn="ctr">
            <a:solidFill>
              <a:schemeClr val="accent1"/>
            </a:solidFill>
            <a:round/>
            <a:headEnd/>
            <a:tailEnd/>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684" name="テキスト ボックス 6"/>
          <p:cNvSpPr txBox="1">
            <a:spLocks noChangeArrowheads="1"/>
          </p:cNvSpPr>
          <p:nvPr/>
        </p:nvSpPr>
        <p:spPr bwMode="auto">
          <a:xfrm>
            <a:off x="1786624" y="3417888"/>
            <a:ext cx="5570757" cy="330860"/>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lnSpc>
                <a:spcPct val="70000"/>
              </a:lnSpc>
              <a:spcBef>
                <a:spcPct val="40000"/>
              </a:spcBef>
              <a:buClr>
                <a:schemeClr val="accent1"/>
              </a:buClr>
              <a:buFont typeface="Wingdings" panose="05000000000000000000" pitchFamily="2" charset="2"/>
              <a:buNone/>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シャウプ勧告書の基本原則を、税制改正に反映</a:t>
            </a:r>
          </a:p>
        </p:txBody>
      </p:sp>
      <p:sp>
        <p:nvSpPr>
          <p:cNvPr id="28685" name="AutoShape 14" descr="図1"/>
          <p:cNvSpPr>
            <a:spLocks noChangeArrowheads="1"/>
          </p:cNvSpPr>
          <p:nvPr/>
        </p:nvSpPr>
        <p:spPr bwMode="auto">
          <a:xfrm>
            <a:off x="1258890" y="1209675"/>
            <a:ext cx="3024187" cy="1765300"/>
          </a:xfrm>
          <a:prstGeom prst="roundRect">
            <a:avLst>
              <a:gd name="adj" fmla="val 4801"/>
            </a:avLst>
          </a:prstGeom>
          <a:blipFill dpi="0" rotWithShape="1">
            <a:blip r:embed="rId3"/>
            <a:srcRect/>
            <a:stretch>
              <a:fillRect/>
            </a:stretch>
          </a:blipFill>
          <a:ln w="38100" algn="ctr">
            <a:solidFill>
              <a:schemeClr val="folHlink"/>
            </a:solidFill>
            <a:round/>
            <a:headEnd/>
            <a:tailEnd/>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8686"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9525" y="1524002"/>
            <a:ext cx="2489200"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7" name="Rectangle 17"/>
          <p:cNvSpPr>
            <a:spLocks noChangeArrowheads="1"/>
          </p:cNvSpPr>
          <p:nvPr/>
        </p:nvSpPr>
        <p:spPr bwMode="auto">
          <a:xfrm>
            <a:off x="7164390" y="2576513"/>
            <a:ext cx="16209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lg" len="lg"/>
                <a:tailEnd type="none" w="lg" len="lg"/>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シャウプ勧告書</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688" name="Rectangle 18"/>
          <p:cNvSpPr>
            <a:spLocks noChangeArrowheads="1"/>
          </p:cNvSpPr>
          <p:nvPr/>
        </p:nvSpPr>
        <p:spPr bwMode="auto">
          <a:xfrm>
            <a:off x="4500563" y="1150938"/>
            <a:ext cx="37593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lg" len="lg"/>
                <a:tailEnd type="none" w="lg" len="lg"/>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昭和</a:t>
            </a:r>
            <a:r>
              <a:rPr lang="en-US" altLang="ja-JP" sz="1800" dirty="0">
                <a:latin typeface="メイリオ" panose="020B0604030504040204" pitchFamily="50" charset="-128"/>
                <a:ea typeface="メイリオ" panose="020B0604030504040204" pitchFamily="50" charset="-128"/>
                <a:cs typeface="メイリオ" panose="020B0604030504040204" pitchFamily="50" charset="-128"/>
              </a:rPr>
              <a:t>24</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年にシャウプ使節団が来日</a:t>
            </a:r>
          </a:p>
        </p:txBody>
      </p:sp>
      <p:sp>
        <p:nvSpPr>
          <p:cNvPr id="28689" name="テキスト ボックス 6"/>
          <p:cNvSpPr txBox="1">
            <a:spLocks noChangeArrowheads="1"/>
          </p:cNvSpPr>
          <p:nvPr/>
        </p:nvSpPr>
        <p:spPr bwMode="auto">
          <a:xfrm>
            <a:off x="1691719" y="4363963"/>
            <a:ext cx="5827236"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lnSpc>
                <a:spcPct val="70000"/>
              </a:lnSpc>
              <a:spcBef>
                <a:spcPct val="40000"/>
              </a:spcBef>
              <a:buClr>
                <a:schemeClr val="accent1"/>
              </a:buClr>
              <a:buFont typeface="Wingdings" panose="05000000000000000000" pitchFamily="2" charset="2"/>
              <a:buNone/>
            </a:pPr>
            <a:r>
              <a:rPr lang="ja-JP" altLang="en-US" sz="2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国税と地方税に渡る税制の合理化・負担の適正化</a:t>
            </a:r>
          </a:p>
        </p:txBody>
      </p:sp>
      <p:sp>
        <p:nvSpPr>
          <p:cNvPr id="28690" name="Rectangle 20"/>
          <p:cNvSpPr>
            <a:spLocks noChangeArrowheads="1"/>
          </p:cNvSpPr>
          <p:nvPr/>
        </p:nvSpPr>
        <p:spPr bwMode="auto">
          <a:xfrm>
            <a:off x="1285816" y="4959276"/>
            <a:ext cx="2441694"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lg" len="lg"/>
                <a:tailEnd type="none" w="lg" len="lg"/>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70000"/>
              </a:lnSpc>
              <a:buFont typeface="Wingdings" panose="05000000000000000000" pitchFamily="2" charset="2"/>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基礎控除額を引き上げて</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lnSpc>
                <a:spcPct val="70000"/>
              </a:lnSpc>
              <a:buFont typeface="Wingdings" panose="05000000000000000000" pitchFamily="2" charset="2"/>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負担を軽減</a:t>
            </a:r>
          </a:p>
        </p:txBody>
      </p:sp>
      <p:sp>
        <p:nvSpPr>
          <p:cNvPr id="28691" name="Rectangle 21"/>
          <p:cNvSpPr>
            <a:spLocks noChangeArrowheads="1"/>
          </p:cNvSpPr>
          <p:nvPr/>
        </p:nvSpPr>
        <p:spPr bwMode="auto">
          <a:xfrm>
            <a:off x="1595181" y="5919711"/>
            <a:ext cx="1826141" cy="26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lg" len="lg"/>
                <a:tailEnd type="none" w="lg" len="lg"/>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70000"/>
              </a:lnSpc>
              <a:buFont typeface="Wingdings" panose="05000000000000000000" pitchFamily="2" charset="2"/>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青色申告制度導入</a:t>
            </a:r>
          </a:p>
        </p:txBody>
      </p:sp>
      <p:sp>
        <p:nvSpPr>
          <p:cNvPr id="28692" name="Rectangle 22"/>
          <p:cNvSpPr>
            <a:spLocks noChangeArrowheads="1"/>
          </p:cNvSpPr>
          <p:nvPr/>
        </p:nvSpPr>
        <p:spPr bwMode="auto">
          <a:xfrm>
            <a:off x="5563533" y="5907011"/>
            <a:ext cx="2236510" cy="26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lg" len="lg"/>
                <a:tailEnd type="none" w="lg" len="lg"/>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70000"/>
              </a:lnSpc>
              <a:buFont typeface="Wingdings" panose="05000000000000000000" pitchFamily="2" charset="2"/>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納税貯蓄組合制度導入</a:t>
            </a:r>
          </a:p>
        </p:txBody>
      </p:sp>
      <p:sp>
        <p:nvSpPr>
          <p:cNvPr id="28693" name="Rectangle 23"/>
          <p:cNvSpPr>
            <a:spLocks noChangeArrowheads="1"/>
          </p:cNvSpPr>
          <p:nvPr/>
        </p:nvSpPr>
        <p:spPr bwMode="auto">
          <a:xfrm>
            <a:off x="5974696" y="5073574"/>
            <a:ext cx="1415772" cy="26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lg" len="lg"/>
                <a:tailEnd type="none" w="lg" len="lg"/>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70000"/>
              </a:lnSpc>
              <a:buFont typeface="Wingdings" panose="05000000000000000000" pitchFamily="2" charset="2"/>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富裕税を創設</a:t>
            </a:r>
          </a:p>
        </p:txBody>
      </p:sp>
      <p:sp>
        <p:nvSpPr>
          <p:cNvPr id="3" name="タイトル 2"/>
          <p:cNvSpPr>
            <a:spLocks noGrp="1"/>
          </p:cNvSpPr>
          <p:nvPr>
            <p:ph type="title"/>
          </p:nvPr>
        </p:nvSpPr>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税の歴史と変遷</a:t>
            </a:r>
            <a:b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～シャウプ勧告と新しい時代の税制～</a:t>
            </a:r>
          </a:p>
        </p:txBody>
      </p:sp>
      <p:sp>
        <p:nvSpPr>
          <p:cNvPr id="2" name="スライド番号プレースホルダー 1"/>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9</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3B672FB6-9CAC-4D9A-825C-57658AAD0225}"/>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144000" y="3024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相続税法違反嫌疑事件</a:t>
            </a:r>
            <a:endParaRPr lang="en-US" altLang="ja-JP"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の着手検討会</a:t>
            </a:r>
          </a:p>
        </p:txBody>
      </p:sp>
      <p:sp>
        <p:nvSpPr>
          <p:cNvPr id="15" name="正方形/長方形 14"/>
          <p:cNvSpPr/>
          <p:nvPr/>
        </p:nvSpPr>
        <p:spPr>
          <a:xfrm>
            <a:off x="3132000" y="3024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強制調査着手</a:t>
            </a:r>
          </a:p>
        </p:txBody>
      </p:sp>
      <p:sp>
        <p:nvSpPr>
          <p:cNvPr id="16" name="正方形/長方形 15"/>
          <p:cNvSpPr/>
          <p:nvPr/>
        </p:nvSpPr>
        <p:spPr>
          <a:xfrm>
            <a:off x="6120000" y="3024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嫌疑者の別荘捜索</a:t>
            </a:r>
          </a:p>
        </p:txBody>
      </p:sp>
      <p:pic>
        <p:nvPicPr>
          <p:cNvPr id="188422" name="図 19" descr="08.jpg"/>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144000" y="1296000"/>
            <a:ext cx="2880000" cy="1620000"/>
          </a:xfrm>
          <a:prstGeom prst="rect">
            <a:avLst/>
          </a:prstGeom>
          <a:noFill/>
          <a:ln w="9525">
            <a:solidFill>
              <a:schemeClr val="tx1"/>
            </a:solidFill>
            <a:miter lim="800000"/>
            <a:headEnd/>
            <a:tailEnd/>
          </a:ln>
          <a:effectLst>
            <a:outerShdw dist="38100" dir="2700000" algn="tl" rotWithShape="0">
              <a:schemeClr val="accent3">
                <a:alpha val="50000"/>
              </a:schemeClr>
            </a:outerShdw>
          </a:effectLst>
          <a:extLst>
            <a:ext uri="{909E8E84-426E-40DD-AFC4-6F175D3DCCD1}">
              <a14:hiddenFill xmlns:a14="http://schemas.microsoft.com/office/drawing/2010/main">
                <a:solidFill>
                  <a:srgbClr val="FFFFFF"/>
                </a:solidFill>
              </a14:hiddenFill>
            </a:ext>
          </a:extLst>
        </p:spPr>
      </p:pic>
      <p:pic>
        <p:nvPicPr>
          <p:cNvPr id="188423" name="図 18" descr="16.jpg"/>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6120000" y="1296000"/>
            <a:ext cx="2880000" cy="1620000"/>
          </a:xfrm>
          <a:prstGeom prst="rect">
            <a:avLst/>
          </a:prstGeom>
          <a:noFill/>
          <a:ln w="9525">
            <a:solidFill>
              <a:schemeClr val="tx1"/>
            </a:solidFill>
            <a:miter lim="800000"/>
            <a:headEnd/>
            <a:tailEnd/>
          </a:ln>
          <a:effectLst>
            <a:outerShdw dist="38100" dir="2700000" algn="tl" rotWithShape="0">
              <a:schemeClr val="accent3">
                <a:alpha val="50000"/>
              </a:schemeClr>
            </a:outerShdw>
          </a:effectLst>
          <a:extLst>
            <a:ext uri="{909E8E84-426E-40DD-AFC4-6F175D3DCCD1}">
              <a14:hiddenFill xmlns:a14="http://schemas.microsoft.com/office/drawing/2010/main">
                <a:solidFill>
                  <a:srgbClr val="FFFFFF"/>
                </a:solidFill>
              </a14:hiddenFill>
            </a:ext>
          </a:extLst>
        </p:spPr>
      </p:pic>
      <p:pic>
        <p:nvPicPr>
          <p:cNvPr id="188424" name="図 21" descr="19.jpg"/>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3132000" y="4068000"/>
            <a:ext cx="2880000" cy="1620000"/>
          </a:xfrm>
          <a:prstGeom prst="rect">
            <a:avLst/>
          </a:prstGeom>
          <a:noFill/>
          <a:ln w="9525">
            <a:solidFill>
              <a:schemeClr val="tx1"/>
            </a:solidFill>
            <a:miter lim="800000"/>
            <a:headEnd/>
            <a:tailEnd/>
          </a:ln>
          <a:effectLst>
            <a:outerShdw dist="38100" dir="2700000" algn="tl" rotWithShape="0">
              <a:schemeClr val="accent3">
                <a:alpha val="50000"/>
              </a:schemeClr>
            </a:outerShdw>
          </a:effectLst>
          <a:extLst>
            <a:ext uri="{909E8E84-426E-40DD-AFC4-6F175D3DCCD1}">
              <a14:hiddenFill xmlns:a14="http://schemas.microsoft.com/office/drawing/2010/main">
                <a:solidFill>
                  <a:srgbClr val="FFFFFF"/>
                </a:solidFill>
              </a14:hiddenFill>
            </a:ext>
          </a:extLst>
        </p:spPr>
      </p:pic>
      <p:sp>
        <p:nvSpPr>
          <p:cNvPr id="23" name="正方形/長方形 22"/>
          <p:cNvSpPr/>
          <p:nvPr/>
        </p:nvSpPr>
        <p:spPr>
          <a:xfrm>
            <a:off x="3132000" y="5796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外国税務当局へ調査依頼</a:t>
            </a:r>
          </a:p>
        </p:txBody>
      </p:sp>
      <p:sp>
        <p:nvSpPr>
          <p:cNvPr id="24" name="正方形/長方形 23"/>
          <p:cNvSpPr/>
          <p:nvPr/>
        </p:nvSpPr>
        <p:spPr>
          <a:xfrm>
            <a:off x="6120000" y="5796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嫌疑者に対する質問調査</a:t>
            </a:r>
          </a:p>
        </p:txBody>
      </p:sp>
      <p:sp>
        <p:nvSpPr>
          <p:cNvPr id="26" name="正方形/長方形 25"/>
          <p:cNvSpPr/>
          <p:nvPr/>
        </p:nvSpPr>
        <p:spPr>
          <a:xfrm>
            <a:off x="144000" y="5796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嫌疑者のパソコンの</a:t>
            </a:r>
            <a:endParaRPr lang="en-US" altLang="ja-JP"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データ分析</a:t>
            </a:r>
          </a:p>
        </p:txBody>
      </p:sp>
      <p:pic>
        <p:nvPicPr>
          <p:cNvPr id="188428" name="図 17" descr="強制調査着手.jpg"/>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3132000" y="1296000"/>
            <a:ext cx="2880000" cy="1620000"/>
          </a:xfrm>
          <a:prstGeom prst="rect">
            <a:avLst/>
          </a:prstGeom>
          <a:noFill/>
          <a:ln w="9525">
            <a:solidFill>
              <a:schemeClr val="tx1"/>
            </a:solidFill>
            <a:miter lim="800000"/>
            <a:headEnd/>
            <a:tailEnd/>
          </a:ln>
          <a:effectLst>
            <a:outerShdw dist="38100" dir="2700000" algn="tl" rotWithShape="0">
              <a:schemeClr val="accent3">
                <a:alpha val="50000"/>
              </a:schemeClr>
            </a:outerShdw>
          </a:effectLst>
          <a:extLst>
            <a:ext uri="{909E8E84-426E-40DD-AFC4-6F175D3DCCD1}">
              <a14:hiddenFill xmlns:a14="http://schemas.microsoft.com/office/drawing/2010/main">
                <a:solidFill>
                  <a:srgbClr val="FFFFFF"/>
                </a:solidFill>
              </a14:hiddenFill>
            </a:ext>
          </a:extLst>
        </p:spPr>
      </p:pic>
      <p:pic>
        <p:nvPicPr>
          <p:cNvPr id="188429" name="図 17"/>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000" y="4068000"/>
            <a:ext cx="2880000" cy="1620000"/>
          </a:xfrm>
          <a:prstGeom prst="rect">
            <a:avLst/>
          </a:prstGeom>
          <a:noFill/>
          <a:ln w="9525">
            <a:solidFill>
              <a:schemeClr val="tx1"/>
            </a:solidFill>
            <a:miter lim="800000"/>
            <a:headEnd/>
            <a:tailEnd/>
          </a:ln>
          <a:effectLst>
            <a:outerShdw dist="38100" dir="2700000" algn="tl" rotWithShape="0">
              <a:schemeClr val="accent3">
                <a:alpha val="50000"/>
              </a:schemeClr>
            </a:outerShdw>
          </a:effectLst>
          <a:extLst>
            <a:ext uri="{909E8E84-426E-40DD-AFC4-6F175D3DCCD1}">
              <a14:hiddenFill xmlns:a14="http://schemas.microsoft.com/office/drawing/2010/main">
                <a:solidFill>
                  <a:srgbClr val="FFFFFF"/>
                </a:solidFill>
              </a14:hiddenFill>
            </a:ext>
          </a:extLst>
        </p:spPr>
      </p:pic>
      <p:pic>
        <p:nvPicPr>
          <p:cNvPr id="188430" name="図 19"/>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20000" y="4068000"/>
            <a:ext cx="2880000" cy="1620000"/>
          </a:xfrm>
          <a:prstGeom prst="rect">
            <a:avLst/>
          </a:prstGeom>
          <a:noFill/>
          <a:ln w="9525">
            <a:solidFill>
              <a:schemeClr val="tx1"/>
            </a:solidFill>
            <a:miter lim="800000"/>
            <a:headEnd/>
            <a:tailEnd/>
          </a:ln>
          <a:effectLst>
            <a:outerShdw dist="38100" dir="2700000" algn="tl" rotWithShape="0">
              <a:schemeClr val="accent3">
                <a:alpha val="50000"/>
              </a:schemeClr>
            </a:outerShdw>
          </a:effectLst>
          <a:extLst>
            <a:ext uri="{909E8E84-426E-40DD-AFC4-6F175D3DCCD1}">
              <a14:hiddenFill xmlns:a14="http://schemas.microsoft.com/office/drawing/2010/main">
                <a:solidFill>
                  <a:srgbClr val="FFFFFF"/>
                </a:solidFill>
              </a14:hiddenFill>
            </a:ext>
          </a:extLst>
        </p:spPr>
      </p:pic>
      <p:sp>
        <p:nvSpPr>
          <p:cNvPr id="3" name="タイトル 2"/>
          <p:cNvSpPr>
            <a:spLocks noGrp="1"/>
          </p:cNvSpPr>
          <p:nvPr>
            <p:ph type="title"/>
          </p:nvPr>
        </p:nvSpPr>
        <p:spPr/>
        <p:txBody>
          <a:bodyPr tIns="46800" bIns="0">
            <a:noAutofit/>
          </a:bodyPr>
          <a:lstStyle/>
          <a:p>
            <a:pPr>
              <a:lnSpc>
                <a:spcPts val="2600"/>
              </a:lnSpc>
            </a:pPr>
            <a: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t>Web-TAX-TV</a:t>
            </a:r>
            <a:b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dirty="0">
                <a:latin typeface="メイリオ" panose="020B0604030504040204" pitchFamily="50" charset="-128"/>
                <a:ea typeface="メイリオ" panose="020B0604030504040204" pitchFamily="50" charset="-128"/>
                <a:cs typeface="メイリオ" panose="020B0604030504040204" pitchFamily="50" charset="-128"/>
              </a:rPr>
              <a:t>～「隠された脱税資金を追え！～国税査察官の仕事</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Ⅱ</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 」～</a:t>
            </a: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44C8BF4F-F358-4546-8066-58266C9092EA}"/>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スライド番号プレースホルダー 1">
            <a:extLst>
              <a:ext uri="{FF2B5EF4-FFF2-40B4-BE49-F238E27FC236}">
                <a16:creationId xmlns:a16="http://schemas.microsoft.com/office/drawing/2014/main" id="{93B29951-319F-4CB8-AAFB-5CECCB8EB168}"/>
              </a:ext>
            </a:extLst>
          </p:cNvPr>
          <p:cNvSpPr txBox="1">
            <a:spLocks/>
          </p:cNvSpPr>
          <p:nvPr/>
        </p:nvSpPr>
        <p:spPr>
          <a:xfrm>
            <a:off x="8567738" y="6459240"/>
            <a:ext cx="576262" cy="404812"/>
          </a:xfrm>
          <a:prstGeom prst="rect">
            <a:avLst/>
          </a:prstGeom>
        </p:spPr>
        <p:txBody>
          <a:bodyPr vert="horz" lIns="91440" tIns="45720" rIns="91440" bIns="45720" rtlCol="0" anchor="ctr"/>
          <a:lstStyle>
            <a:defPPr>
              <a:defRPr lang="ja-JP"/>
            </a:defPPr>
            <a:lvl1pPr algn="r" rtl="0" eaLnBrk="0" fontAlgn="base" hangingPunct="0">
              <a:spcBef>
                <a:spcPct val="0"/>
              </a:spcBef>
              <a:spcAft>
                <a:spcPct val="0"/>
              </a:spcAft>
              <a:defRPr kumimoji="1" sz="1200" kern="1200">
                <a:solidFill>
                  <a:schemeClr val="tx1">
                    <a:tint val="75000"/>
                  </a:schemeClr>
                </a:solidFill>
                <a:latin typeface="Tahoma" panose="020B0604030504040204" pitchFamily="34" charset="0"/>
                <a:ea typeface="HG丸ｺﾞｼｯｸM-PRO" panose="020F0600000000000000" pitchFamily="50" charset="-128"/>
                <a:cs typeface="+mn-cs"/>
              </a:defRPr>
            </a:lvl1pPr>
            <a:lvl2pPr marL="4572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9p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99</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76500849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1" name="図 3" descr="納付相談.jpg"/>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144000" y="1296000"/>
            <a:ext cx="2880000" cy="1620000"/>
          </a:xfrm>
          <a:prstGeom prst="rect">
            <a:avLst/>
          </a:prstGeom>
          <a:noFill/>
          <a:ln w="9525">
            <a:solidFill>
              <a:schemeClr val="tx1"/>
            </a:solidFill>
            <a:miter lim="800000"/>
            <a:headEnd/>
            <a:tailEnd/>
          </a:ln>
          <a:effectLst>
            <a:outerShdw dist="35921" dir="2700000" algn="ctr" rotWithShape="0">
              <a:schemeClr val="accent3">
                <a:alpha val="50000"/>
              </a:schemeClr>
            </a:outerShdw>
          </a:effectLst>
          <a:extLst>
            <a:ext uri="{909E8E84-426E-40DD-AFC4-6F175D3DCCD1}">
              <a14:hiddenFill xmlns:a14="http://schemas.microsoft.com/office/drawing/2010/main">
                <a:solidFill>
                  <a:srgbClr val="FFFFFF"/>
                </a:solidFill>
              </a14:hiddenFill>
            </a:ext>
          </a:extLst>
        </p:spPr>
      </p:pic>
      <p:pic>
        <p:nvPicPr>
          <p:cNvPr id="196612" name="図 4" descr="尾行３.jpg"/>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3132000" y="1296000"/>
            <a:ext cx="2880000" cy="1620000"/>
          </a:xfrm>
          <a:prstGeom prst="rect">
            <a:avLst/>
          </a:prstGeom>
          <a:noFill/>
          <a:ln w="9525">
            <a:solidFill>
              <a:schemeClr val="tx1"/>
            </a:solidFill>
            <a:miter lim="800000"/>
            <a:headEnd/>
            <a:tailEnd/>
          </a:ln>
          <a:effectLst>
            <a:outerShdw dist="35921" dir="2700000" algn="ctr" rotWithShape="0">
              <a:schemeClr val="accent3">
                <a:alpha val="50000"/>
              </a:schemeClr>
            </a:outerShdw>
          </a:effectLst>
          <a:extLst>
            <a:ext uri="{909E8E84-426E-40DD-AFC4-6F175D3DCCD1}">
              <a14:hiddenFill xmlns:a14="http://schemas.microsoft.com/office/drawing/2010/main">
                <a:solidFill>
                  <a:srgbClr val="FFFFFF"/>
                </a:solidFill>
              </a14:hiddenFill>
            </a:ext>
          </a:extLst>
        </p:spPr>
      </p:pic>
      <p:pic>
        <p:nvPicPr>
          <p:cNvPr id="196613" name="図 5" descr="差押え.jpg"/>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3132000" y="4068000"/>
            <a:ext cx="2880000" cy="1620000"/>
          </a:xfrm>
          <a:prstGeom prst="rect">
            <a:avLst/>
          </a:prstGeom>
          <a:noFill/>
          <a:ln w="9525">
            <a:solidFill>
              <a:schemeClr val="tx1"/>
            </a:solidFill>
            <a:miter lim="800000"/>
            <a:headEnd/>
            <a:tailEnd/>
          </a:ln>
          <a:effectLst>
            <a:outerShdw dist="35921" dir="2700000" algn="ctr" rotWithShape="0">
              <a:schemeClr val="accent3">
                <a:alpha val="50000"/>
              </a:schemeClr>
            </a:outerShdw>
          </a:effectLst>
          <a:extLst>
            <a:ext uri="{909E8E84-426E-40DD-AFC4-6F175D3DCCD1}">
              <a14:hiddenFill xmlns:a14="http://schemas.microsoft.com/office/drawing/2010/main">
                <a:solidFill>
                  <a:srgbClr val="FFFFFF"/>
                </a:solidFill>
              </a14:hiddenFill>
            </a:ext>
          </a:extLst>
        </p:spPr>
      </p:pic>
      <p:pic>
        <p:nvPicPr>
          <p:cNvPr id="196614" name="図 6" descr="封印アップ.jpg"/>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6120000" y="4068000"/>
            <a:ext cx="2880000" cy="1620000"/>
          </a:xfrm>
          <a:prstGeom prst="rect">
            <a:avLst/>
          </a:prstGeom>
          <a:noFill/>
          <a:ln w="9525">
            <a:solidFill>
              <a:schemeClr val="tx1"/>
            </a:solidFill>
            <a:miter lim="800000"/>
            <a:headEnd/>
            <a:tailEnd/>
          </a:ln>
          <a:effectLst>
            <a:outerShdw dist="35921" dir="2700000" algn="ctr" rotWithShape="0">
              <a:schemeClr val="accent3">
                <a:alpha val="50000"/>
              </a:schemeClr>
            </a:outerShdw>
          </a:effectLst>
          <a:extLst>
            <a:ext uri="{909E8E84-426E-40DD-AFC4-6F175D3DCCD1}">
              <a14:hiddenFill xmlns:a14="http://schemas.microsoft.com/office/drawing/2010/main">
                <a:solidFill>
                  <a:srgbClr val="FFFFFF"/>
                </a:solidFill>
              </a14:hiddenFill>
            </a:ext>
          </a:extLst>
        </p:spPr>
      </p:pic>
      <p:pic>
        <p:nvPicPr>
          <p:cNvPr id="196615" name="図 7" descr="真っ赤なうそ.jpg"/>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6120000" y="1296000"/>
            <a:ext cx="2880000" cy="1620000"/>
          </a:xfrm>
          <a:prstGeom prst="rect">
            <a:avLst/>
          </a:prstGeom>
          <a:noFill/>
          <a:ln w="9525">
            <a:solidFill>
              <a:schemeClr val="tx1"/>
            </a:solidFill>
            <a:miter lim="800000"/>
            <a:headEnd/>
            <a:tailEnd/>
          </a:ln>
          <a:effectLst>
            <a:outerShdw dist="35921" dir="2700000" algn="ctr" rotWithShape="0">
              <a:schemeClr val="accent3">
                <a:alpha val="50000"/>
              </a:schemeClr>
            </a:outerShdw>
          </a:effectLst>
          <a:extLst>
            <a:ext uri="{909E8E84-426E-40DD-AFC4-6F175D3DCCD1}">
              <a14:hiddenFill xmlns:a14="http://schemas.microsoft.com/office/drawing/2010/main">
                <a:solidFill>
                  <a:srgbClr val="FFFFFF"/>
                </a:solidFill>
              </a14:hiddenFill>
            </a:ext>
          </a:extLst>
        </p:spPr>
      </p:pic>
      <p:pic>
        <p:nvPicPr>
          <p:cNvPr id="196616" name="図 8" descr="藤吉さん.jpg"/>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144000" y="4068000"/>
            <a:ext cx="2880000" cy="1620000"/>
          </a:xfrm>
          <a:prstGeom prst="rect">
            <a:avLst/>
          </a:prstGeom>
          <a:noFill/>
          <a:ln w="9525">
            <a:solidFill>
              <a:schemeClr val="tx1"/>
            </a:solidFill>
            <a:miter lim="800000"/>
            <a:headEnd/>
            <a:tailEnd/>
          </a:ln>
          <a:effectLst>
            <a:outerShdw dist="35921" dir="2700000" algn="ctr" rotWithShape="0">
              <a:schemeClr val="accent3">
                <a:alpha val="50000"/>
              </a:schemeClr>
            </a:outerShdw>
          </a:effectLst>
          <a:extLst>
            <a:ext uri="{909E8E84-426E-40DD-AFC4-6F175D3DCCD1}">
              <a14:hiddenFill xmlns:a14="http://schemas.microsoft.com/office/drawing/2010/main">
                <a:solidFill>
                  <a:srgbClr val="FFFFFF"/>
                </a:solidFill>
              </a14:hiddenFill>
            </a:ext>
          </a:extLst>
        </p:spPr>
      </p:pic>
      <p:sp>
        <p:nvSpPr>
          <p:cNvPr id="10" name="正方形/長方形 9"/>
          <p:cNvSpPr/>
          <p:nvPr/>
        </p:nvSpPr>
        <p:spPr>
          <a:xfrm>
            <a:off x="144000" y="3024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西沢徴収官</a:t>
            </a:r>
          </a:p>
        </p:txBody>
      </p:sp>
      <p:sp>
        <p:nvSpPr>
          <p:cNvPr id="11" name="正方形/長方形 10"/>
          <p:cNvSpPr/>
          <p:nvPr/>
        </p:nvSpPr>
        <p:spPr>
          <a:xfrm>
            <a:off x="3132000" y="3024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バーで働く滞納者</a:t>
            </a:r>
          </a:p>
        </p:txBody>
      </p:sp>
      <p:sp>
        <p:nvSpPr>
          <p:cNvPr id="12" name="正方形/長方形 11"/>
          <p:cNvSpPr/>
          <p:nvPr/>
        </p:nvSpPr>
        <p:spPr>
          <a:xfrm>
            <a:off x="6120000" y="3024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滞納者宛の差押予告通知書</a:t>
            </a:r>
            <a:endParaRPr lang="en-US" altLang="ja-JP"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正方形/長方形 12"/>
          <p:cNvSpPr/>
          <p:nvPr/>
        </p:nvSpPr>
        <p:spPr>
          <a:xfrm>
            <a:off x="144000" y="5796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チラシを配る女性</a:t>
            </a:r>
            <a:endParaRPr lang="en-US" altLang="ja-JP" sz="1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p:cNvSpPr/>
          <p:nvPr/>
        </p:nvSpPr>
        <p:spPr>
          <a:xfrm>
            <a:off x="3132000" y="5796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滞納者と面接する徴収官</a:t>
            </a:r>
          </a:p>
        </p:txBody>
      </p:sp>
      <p:sp>
        <p:nvSpPr>
          <p:cNvPr id="15" name="正方形/長方形 14"/>
          <p:cNvSpPr/>
          <p:nvPr/>
        </p:nvSpPr>
        <p:spPr>
          <a:xfrm>
            <a:off x="6120000" y="5796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差押財産</a:t>
            </a:r>
          </a:p>
        </p:txBody>
      </p:sp>
      <p:sp>
        <p:nvSpPr>
          <p:cNvPr id="3" name="タイトル 2"/>
          <p:cNvSpPr>
            <a:spLocks noGrp="1"/>
          </p:cNvSpPr>
          <p:nvPr>
            <p:ph type="title"/>
          </p:nvPr>
        </p:nvSpPr>
        <p:spPr/>
        <p:txBody>
          <a:bodyPr lIns="0" rIns="0">
            <a:normAutofit/>
          </a:bodyPr>
          <a:lstStyle/>
          <a:p>
            <a:pPr>
              <a:lnSpc>
                <a:spcPct val="100000"/>
              </a:lnSpc>
            </a:pPr>
            <a: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t>Web-TAX-TV</a:t>
            </a:r>
            <a:b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～「見逃さない、悪質な税金の滞納」～</a:t>
            </a:r>
          </a:p>
        </p:txBody>
      </p:sp>
      <p:sp>
        <p:nvSpPr>
          <p:cNvPr id="2" name="スライド番号プレースホルダー 1">
            <a:extLst>
              <a:ext uri="{FF2B5EF4-FFF2-40B4-BE49-F238E27FC236}">
                <a16:creationId xmlns:a16="http://schemas.microsoft.com/office/drawing/2014/main" id="{7538E20A-B50C-4989-A265-AB39D74A9B78}"/>
              </a:ext>
            </a:extLst>
          </p:cNvPr>
          <p:cNvSpPr txBox="1">
            <a:spLocks/>
          </p:cNvSpPr>
          <p:nvPr/>
        </p:nvSpPr>
        <p:spPr>
          <a:xfrm>
            <a:off x="8567738" y="6459240"/>
            <a:ext cx="576262" cy="404812"/>
          </a:xfrm>
          <a:prstGeom prst="rect">
            <a:avLst/>
          </a:prstGeom>
        </p:spPr>
        <p:txBody>
          <a:bodyPr vert="horz" lIns="91440" tIns="45720" rIns="91440" bIns="45720" rtlCol="0" anchor="ctr"/>
          <a:lstStyle>
            <a:defPPr>
              <a:defRPr lang="ja-JP"/>
            </a:defPPr>
            <a:lvl1pPr algn="r" rtl="0" eaLnBrk="0" fontAlgn="base" hangingPunct="0">
              <a:spcBef>
                <a:spcPct val="0"/>
              </a:spcBef>
              <a:spcAft>
                <a:spcPct val="0"/>
              </a:spcAft>
              <a:defRPr kumimoji="1" sz="1200" kern="1200">
                <a:solidFill>
                  <a:schemeClr val="tx1">
                    <a:tint val="75000"/>
                  </a:schemeClr>
                </a:solidFill>
                <a:latin typeface="Tahoma" panose="020B0604030504040204" pitchFamily="34" charset="0"/>
                <a:ea typeface="HG丸ｺﾞｼｯｸM-PRO" panose="020F0600000000000000" pitchFamily="50" charset="-128"/>
                <a:cs typeface="+mn-cs"/>
              </a:defRPr>
            </a:lvl1pPr>
            <a:lvl2pPr marL="4572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9p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100</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3F328995-EDC4-4E57-9C92-4862D1E6A6D4}"/>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42368476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9"/>
          <p:cNvSpPr>
            <a:spLocks noGrp="1"/>
          </p:cNvSpPr>
          <p:nvPr>
            <p:ph type="title"/>
          </p:nvPr>
        </p:nvSpPr>
        <p:spPr/>
        <p:txBody>
          <a:bodyPr lIns="0" rIns="0" bIns="54000">
            <a:noAutofit/>
          </a:bodyPr>
          <a:lstStyle/>
          <a:p>
            <a:pPr>
              <a:lnSpc>
                <a:spcPct val="100000"/>
              </a:lnSpc>
            </a:pPr>
            <a: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t>Web-TAX-TV</a:t>
            </a:r>
            <a:b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300" dirty="0">
                <a:latin typeface="メイリオ" panose="020B0604030504040204" pitchFamily="50" charset="-128"/>
                <a:ea typeface="メイリオ" panose="020B0604030504040204" pitchFamily="50" charset="-128"/>
                <a:cs typeface="メイリオ" panose="020B0604030504040204" pitchFamily="50" charset="-128"/>
              </a:rPr>
              <a:t>～「国際課税に関する取組の現状と今後の方向」～</a:t>
            </a:r>
            <a:endParaRPr kumimoji="1" lang="ja-JP" altLang="en-US" sz="23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正方形/長方形 17"/>
          <p:cNvSpPr/>
          <p:nvPr/>
        </p:nvSpPr>
        <p:spPr>
          <a:xfrm>
            <a:off x="144000" y="3024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海外への財産隠し</a:t>
            </a:r>
            <a:endParaRPr lang="en-US" altLang="ja-JP"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正方形/長方形 18"/>
          <p:cNvSpPr/>
          <p:nvPr/>
        </p:nvSpPr>
        <p:spPr>
          <a:xfrm>
            <a:off x="3132000" y="3024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富裕層</a:t>
            </a:r>
            <a:r>
              <a:rPr lang="en-US" altLang="ja-JP"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PT</a:t>
            </a: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の打合せ</a:t>
            </a:r>
            <a:endParaRPr lang="en-US" altLang="ja-JP"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正方形/長方形 19"/>
          <p:cNvSpPr/>
          <p:nvPr/>
        </p:nvSpPr>
        <p:spPr>
          <a:xfrm>
            <a:off x="6120000" y="3024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情報収集をする山都実査官</a:t>
            </a:r>
            <a:endParaRPr lang="en-US" altLang="ja-JP"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正方形/長方形 21"/>
          <p:cNvSpPr/>
          <p:nvPr/>
        </p:nvSpPr>
        <p:spPr>
          <a:xfrm>
            <a:off x="144000" y="5796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海外からの情報収集</a:t>
            </a:r>
            <a:endParaRPr lang="en-US" altLang="ja-JP"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正方形/長方形 24"/>
          <p:cNvSpPr/>
          <p:nvPr/>
        </p:nvSpPr>
        <p:spPr>
          <a:xfrm>
            <a:off x="3132000" y="5796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田楠家への調査</a:t>
            </a:r>
            <a:endParaRPr lang="en-US" altLang="ja-JP"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正方形/長方形 27"/>
          <p:cNvSpPr/>
          <p:nvPr/>
        </p:nvSpPr>
        <p:spPr>
          <a:xfrm>
            <a:off x="6120000" y="5796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真実に辿り着く山都実査官</a:t>
            </a:r>
            <a:endParaRPr lang="en-US" altLang="ja-JP"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3" name="図 22">
            <a:extLst>
              <a:ext uri="{FF2B5EF4-FFF2-40B4-BE49-F238E27FC236}">
                <a16:creationId xmlns:a16="http://schemas.microsoft.com/office/drawing/2014/main" id="{A0C04E4E-5BB1-4D05-BC23-E63C892DA2BD}"/>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3132000" y="1296000"/>
            <a:ext cx="2880000" cy="1620000"/>
          </a:xfrm>
          <a:prstGeom prst="rect">
            <a:avLst/>
          </a:prstGeom>
          <a:ln>
            <a:solidFill>
              <a:schemeClr val="tx1"/>
            </a:solidFill>
          </a:ln>
          <a:effectLst>
            <a:outerShdw dist="38100" dir="2700000" algn="tl" rotWithShape="0">
              <a:schemeClr val="accent3">
                <a:alpha val="50000"/>
              </a:schemeClr>
            </a:outerShdw>
          </a:effectLst>
        </p:spPr>
      </p:pic>
      <p:pic>
        <p:nvPicPr>
          <p:cNvPr id="26" name="図 25">
            <a:extLst>
              <a:ext uri="{FF2B5EF4-FFF2-40B4-BE49-F238E27FC236}">
                <a16:creationId xmlns:a16="http://schemas.microsoft.com/office/drawing/2014/main" id="{A0A63814-01A3-49E8-8616-10A9B1EAC3C9}"/>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6120000" y="4068000"/>
            <a:ext cx="2880000" cy="1620000"/>
          </a:xfrm>
          <a:prstGeom prst="rect">
            <a:avLst/>
          </a:prstGeom>
          <a:ln>
            <a:solidFill>
              <a:schemeClr val="tx1"/>
            </a:solidFill>
          </a:ln>
          <a:effectLst>
            <a:outerShdw dist="38100" dir="2700000" algn="tl" rotWithShape="0">
              <a:schemeClr val="accent3">
                <a:alpha val="50000"/>
              </a:schemeClr>
            </a:outerShdw>
          </a:effectLst>
        </p:spPr>
      </p:pic>
      <p:pic>
        <p:nvPicPr>
          <p:cNvPr id="27" name="図 26">
            <a:extLst>
              <a:ext uri="{FF2B5EF4-FFF2-40B4-BE49-F238E27FC236}">
                <a16:creationId xmlns:a16="http://schemas.microsoft.com/office/drawing/2014/main" id="{B8DF64C8-0FC0-4B5D-B34D-1E6E0A2F3B8B}"/>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144000" y="4068000"/>
            <a:ext cx="2880000" cy="1620000"/>
          </a:xfrm>
          <a:prstGeom prst="rect">
            <a:avLst/>
          </a:prstGeom>
          <a:ln>
            <a:solidFill>
              <a:schemeClr val="tx1"/>
            </a:solidFill>
          </a:ln>
          <a:effectLst>
            <a:outerShdw dist="38100" dir="2700000" algn="tl" rotWithShape="0">
              <a:schemeClr val="accent3">
                <a:alpha val="50000"/>
              </a:schemeClr>
            </a:outerShdw>
          </a:effectLst>
        </p:spPr>
      </p:pic>
      <p:pic>
        <p:nvPicPr>
          <p:cNvPr id="29" name="図 28">
            <a:extLst>
              <a:ext uri="{FF2B5EF4-FFF2-40B4-BE49-F238E27FC236}">
                <a16:creationId xmlns:a16="http://schemas.microsoft.com/office/drawing/2014/main" id="{8066FB95-D1FA-4DEF-9160-2E4798D80AEB}"/>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3132000" y="4068000"/>
            <a:ext cx="2880000" cy="1620000"/>
          </a:xfrm>
          <a:prstGeom prst="rect">
            <a:avLst/>
          </a:prstGeom>
          <a:ln>
            <a:solidFill>
              <a:schemeClr val="tx1"/>
            </a:solidFill>
          </a:ln>
          <a:effectLst>
            <a:outerShdw dist="38100" dir="2700000" algn="tl" rotWithShape="0">
              <a:schemeClr val="accent3">
                <a:alpha val="50000"/>
              </a:schemeClr>
            </a:outerShdw>
          </a:effectLst>
        </p:spPr>
      </p:pic>
      <p:pic>
        <p:nvPicPr>
          <p:cNvPr id="30" name="図 29">
            <a:extLst>
              <a:ext uri="{FF2B5EF4-FFF2-40B4-BE49-F238E27FC236}">
                <a16:creationId xmlns:a16="http://schemas.microsoft.com/office/drawing/2014/main" id="{0B3E8D1B-865F-4B81-996F-83A114E99FA1}"/>
              </a:ext>
            </a:extLst>
          </p:cNvPr>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6120000" y="1296000"/>
            <a:ext cx="2880000" cy="1620000"/>
          </a:xfrm>
          <a:prstGeom prst="rect">
            <a:avLst/>
          </a:prstGeom>
          <a:ln>
            <a:solidFill>
              <a:schemeClr val="tx1"/>
            </a:solidFill>
          </a:ln>
          <a:effectLst>
            <a:outerShdw dist="38100" dir="2700000" algn="tl" rotWithShape="0">
              <a:schemeClr val="accent3">
                <a:alpha val="50000"/>
              </a:schemeClr>
            </a:outerShdw>
          </a:effectLst>
        </p:spPr>
      </p:pic>
      <p:pic>
        <p:nvPicPr>
          <p:cNvPr id="31" name="図 30">
            <a:extLst>
              <a:ext uri="{FF2B5EF4-FFF2-40B4-BE49-F238E27FC236}">
                <a16:creationId xmlns:a16="http://schemas.microsoft.com/office/drawing/2014/main" id="{0AEF3D48-C81E-4103-8963-FFDE483947A6}"/>
              </a:ext>
            </a:extLst>
          </p:cNvPr>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144000" y="1296000"/>
            <a:ext cx="2880000" cy="1620000"/>
          </a:xfrm>
          <a:prstGeom prst="rect">
            <a:avLst/>
          </a:prstGeom>
          <a:ln>
            <a:solidFill>
              <a:schemeClr val="tx1"/>
            </a:solidFill>
          </a:ln>
          <a:effectLst>
            <a:outerShdw dist="38100" dir="2700000" algn="tl" rotWithShape="0">
              <a:schemeClr val="accent3">
                <a:alpha val="50000"/>
              </a:schemeClr>
            </a:outerShdw>
          </a:effectLst>
        </p:spPr>
      </p:pic>
      <p:sp>
        <p:nvSpPr>
          <p:cNvPr id="3" name="Rectangle 9">
            <a:extLst>
              <a:ext uri="{FF2B5EF4-FFF2-40B4-BE49-F238E27FC236}">
                <a16:creationId xmlns:a16="http://schemas.microsoft.com/office/drawing/2014/main" id="{2D435952-CBE9-44FD-904E-DED4C88E8A0D}"/>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1">
            <a:extLst>
              <a:ext uri="{FF2B5EF4-FFF2-40B4-BE49-F238E27FC236}">
                <a16:creationId xmlns:a16="http://schemas.microsoft.com/office/drawing/2014/main" id="{8A0B9D54-7530-4228-9CD1-1E5E9B69A39C}"/>
              </a:ext>
            </a:extLst>
          </p:cNvPr>
          <p:cNvSpPr txBox="1">
            <a:spLocks/>
          </p:cNvSpPr>
          <p:nvPr/>
        </p:nvSpPr>
        <p:spPr>
          <a:xfrm>
            <a:off x="8567738" y="6459240"/>
            <a:ext cx="576262" cy="404812"/>
          </a:xfrm>
          <a:prstGeom prst="rect">
            <a:avLst/>
          </a:prstGeom>
        </p:spPr>
        <p:txBody>
          <a:bodyPr vert="horz" lIns="91440" tIns="45720" rIns="91440" bIns="45720" rtlCol="0" anchor="ctr"/>
          <a:lstStyle>
            <a:defPPr>
              <a:defRPr lang="ja-JP"/>
            </a:defPPr>
            <a:lvl1pPr algn="r" rtl="0" eaLnBrk="0" fontAlgn="base" hangingPunct="0">
              <a:spcBef>
                <a:spcPct val="0"/>
              </a:spcBef>
              <a:spcAft>
                <a:spcPct val="0"/>
              </a:spcAft>
              <a:defRPr kumimoji="1" sz="1200" kern="1200">
                <a:solidFill>
                  <a:schemeClr val="tx1">
                    <a:tint val="75000"/>
                  </a:schemeClr>
                </a:solidFill>
                <a:latin typeface="Tahoma" panose="020B0604030504040204" pitchFamily="34" charset="0"/>
                <a:ea typeface="HG丸ｺﾞｼｯｸM-PRO" panose="020F0600000000000000" pitchFamily="50" charset="-128"/>
                <a:cs typeface="+mn-cs"/>
              </a:defRPr>
            </a:lvl1pPr>
            <a:lvl2pPr marL="4572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9p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101</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73302941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5" name="図 8" descr="歩き1.jpg"/>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6336000" y="1080000"/>
            <a:ext cx="2448000" cy="1836000"/>
          </a:xfrm>
          <a:prstGeom prst="rect">
            <a:avLst/>
          </a:prstGeom>
          <a:noFill/>
          <a:ln w="9525">
            <a:solidFill>
              <a:schemeClr val="tx1"/>
            </a:solidFill>
            <a:miter lim="800000"/>
            <a:headEnd/>
            <a:tailEnd/>
          </a:ln>
          <a:effectLst>
            <a:outerShdw dist="35921" dir="2700000" algn="ctr" rotWithShape="0">
              <a:schemeClr val="accent3">
                <a:alpha val="50000"/>
              </a:schemeClr>
            </a:outerShdw>
          </a:effectLst>
          <a:extLst>
            <a:ext uri="{909E8E84-426E-40DD-AFC4-6F175D3DCCD1}">
              <a14:hiddenFill xmlns:a14="http://schemas.microsoft.com/office/drawing/2010/main">
                <a:solidFill>
                  <a:srgbClr val="FFFFFF"/>
                </a:solidFill>
              </a14:hiddenFill>
            </a:ext>
          </a:extLst>
        </p:spPr>
      </p:pic>
      <p:sp>
        <p:nvSpPr>
          <p:cNvPr id="11" name="正方形/長方形 10"/>
          <p:cNvSpPr/>
          <p:nvPr/>
        </p:nvSpPr>
        <p:spPr>
          <a:xfrm>
            <a:off x="360000" y="3024000"/>
            <a:ext cx="2448000" cy="5724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normAutofit/>
          </a:bodyPr>
          <a:lstStyle/>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売上目標達成に燃える</a:t>
            </a:r>
            <a:endParaRPr lang="en-US" altLang="ja-JP"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醍醐産業海外事業部長平井</a:t>
            </a:r>
          </a:p>
        </p:txBody>
      </p:sp>
      <p:pic>
        <p:nvPicPr>
          <p:cNvPr id="192517" name="図 11" descr="ジョーンズ.jpg"/>
          <p:cNvPicPr>
            <a:picLocks/>
          </p:cNvPicPr>
          <p:nvPr/>
        </p:nvPicPr>
        <p:blipFill>
          <a:blip r:embed="rId4">
            <a:lum bright="12000"/>
            <a:extLst>
              <a:ext uri="{28A0092B-C50C-407E-A947-70E740481C1C}">
                <a14:useLocalDpi xmlns:a14="http://schemas.microsoft.com/office/drawing/2010/main" val="0"/>
              </a:ext>
            </a:extLst>
          </a:blip>
          <a:srcRect l="1430" t="1904" r="1430" b="1904"/>
          <a:stretch>
            <a:fillRect/>
          </a:stretch>
        </p:blipFill>
        <p:spPr bwMode="auto">
          <a:xfrm>
            <a:off x="3348000" y="1080000"/>
            <a:ext cx="2448000" cy="1836000"/>
          </a:xfrm>
          <a:prstGeom prst="rect">
            <a:avLst/>
          </a:prstGeom>
          <a:noFill/>
          <a:ln w="9525">
            <a:solidFill>
              <a:schemeClr val="tx1"/>
            </a:solidFill>
            <a:miter lim="800000"/>
            <a:headEnd/>
            <a:tailEnd/>
          </a:ln>
          <a:effectLst>
            <a:outerShdw dist="35921" dir="2700000" algn="ctr" rotWithShape="0">
              <a:schemeClr val="accent3">
                <a:alpha val="50000"/>
              </a:schemeClr>
            </a:outerShdw>
          </a:effectLst>
          <a:extLst>
            <a:ext uri="{909E8E84-426E-40DD-AFC4-6F175D3DCCD1}">
              <a14:hiddenFill xmlns:a14="http://schemas.microsoft.com/office/drawing/2010/main">
                <a:solidFill>
                  <a:srgbClr val="FFFFFF"/>
                </a:solidFill>
              </a14:hiddenFill>
            </a:ext>
          </a:extLst>
        </p:spPr>
      </p:pic>
      <p:sp>
        <p:nvSpPr>
          <p:cNvPr id="13" name="正方形/長方形 12"/>
          <p:cNvSpPr/>
          <p:nvPr/>
        </p:nvSpPr>
        <p:spPr>
          <a:xfrm>
            <a:off x="3348000" y="3024000"/>
            <a:ext cx="2447925" cy="5724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取引先の仕入担当者は</a:t>
            </a:r>
            <a:endParaRPr lang="en-US" altLang="ja-JP"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裏金を要求</a:t>
            </a:r>
          </a:p>
        </p:txBody>
      </p:sp>
      <p:sp>
        <p:nvSpPr>
          <p:cNvPr id="14" name="正方形/長方形 13"/>
          <p:cNvSpPr/>
          <p:nvPr/>
        </p:nvSpPr>
        <p:spPr>
          <a:xfrm>
            <a:off x="6336000" y="3024000"/>
            <a:ext cx="2447925" cy="5724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国税局による調査</a:t>
            </a:r>
          </a:p>
        </p:txBody>
      </p:sp>
      <p:pic>
        <p:nvPicPr>
          <p:cNvPr id="192520" name="Picture 8" descr="平井１"/>
          <p:cNvPicPr>
            <a:picLocks noChangeArrowheads="1"/>
          </p:cNvPicPr>
          <p:nvPr/>
        </p:nvPicPr>
        <p:blipFill>
          <a:blip r:embed="rId5">
            <a:extLst>
              <a:ext uri="{28A0092B-C50C-407E-A947-70E740481C1C}">
                <a14:useLocalDpi xmlns:a14="http://schemas.microsoft.com/office/drawing/2010/main" val="0"/>
              </a:ext>
            </a:extLst>
          </a:blip>
          <a:srcRect l="39420" t="5315" r="31673" b="66064"/>
          <a:stretch>
            <a:fillRect/>
          </a:stretch>
        </p:blipFill>
        <p:spPr bwMode="auto">
          <a:xfrm>
            <a:off x="360000" y="1080000"/>
            <a:ext cx="2448000" cy="1836000"/>
          </a:xfrm>
          <a:prstGeom prst="rect">
            <a:avLst/>
          </a:prstGeom>
          <a:noFill/>
          <a:ln w="9525">
            <a:solidFill>
              <a:schemeClr val="tx1"/>
            </a:solidFill>
            <a:miter lim="800000"/>
            <a:headEnd/>
            <a:tailEnd/>
          </a:ln>
          <a:effectLst>
            <a:outerShdw dist="35921" dir="2700000" algn="ctr" rotWithShape="0">
              <a:schemeClr val="accent3">
                <a:alpha val="50000"/>
              </a:schemeClr>
            </a:outerShdw>
          </a:effectLst>
          <a:extLst>
            <a:ext uri="{909E8E84-426E-40DD-AFC4-6F175D3DCCD1}">
              <a14:hiddenFill xmlns:a14="http://schemas.microsoft.com/office/drawing/2010/main">
                <a:solidFill>
                  <a:srgbClr val="FFFFFF"/>
                </a:solidFill>
              </a14:hiddenFill>
            </a:ext>
          </a:extLst>
        </p:spPr>
      </p:pic>
      <p:pic>
        <p:nvPicPr>
          <p:cNvPr id="192521" name="図 31" descr="【トリミング済】海外2.jpg"/>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0000" y="3852000"/>
            <a:ext cx="2448000" cy="1836000"/>
          </a:xfrm>
          <a:prstGeom prst="rect">
            <a:avLst/>
          </a:prstGeom>
          <a:noFill/>
          <a:ln w="9525">
            <a:solidFill>
              <a:schemeClr val="tx1"/>
            </a:solidFill>
            <a:miter lim="800000"/>
            <a:headEnd/>
            <a:tailEnd/>
          </a:ln>
          <a:effectLst>
            <a:outerShdw dist="35921" dir="2700000" algn="ctr" rotWithShape="0">
              <a:schemeClr val="accent3">
                <a:alpha val="50000"/>
              </a:schemeClr>
            </a:outerShdw>
          </a:effectLst>
          <a:extLst>
            <a:ext uri="{909E8E84-426E-40DD-AFC4-6F175D3DCCD1}">
              <a14:hiddenFill xmlns:a14="http://schemas.microsoft.com/office/drawing/2010/main">
                <a:solidFill>
                  <a:srgbClr val="FFFFFF"/>
                </a:solidFill>
              </a14:hiddenFill>
            </a:ext>
          </a:extLst>
        </p:spPr>
      </p:pic>
      <p:sp>
        <p:nvSpPr>
          <p:cNvPr id="12" name="正方形/長方形 11"/>
          <p:cNvSpPr/>
          <p:nvPr/>
        </p:nvSpPr>
        <p:spPr>
          <a:xfrm>
            <a:off x="360000" y="5796000"/>
            <a:ext cx="2447925" cy="5724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海外の税務当局調査官</a:t>
            </a:r>
          </a:p>
        </p:txBody>
      </p:sp>
      <p:sp>
        <p:nvSpPr>
          <p:cNvPr id="15" name="正方形/長方形 14"/>
          <p:cNvSpPr/>
          <p:nvPr/>
        </p:nvSpPr>
        <p:spPr>
          <a:xfrm>
            <a:off x="3348000" y="5796000"/>
            <a:ext cx="2447925" cy="5724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外国の税務当局との</a:t>
            </a:r>
            <a:endParaRPr lang="en-US" altLang="ja-JP"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積極的な情報交換の実施</a:t>
            </a:r>
          </a:p>
        </p:txBody>
      </p:sp>
      <p:sp>
        <p:nvSpPr>
          <p:cNvPr id="16" name="正方形/長方形 15"/>
          <p:cNvSpPr/>
          <p:nvPr/>
        </p:nvSpPr>
        <p:spPr>
          <a:xfrm>
            <a:off x="6336000" y="5796000"/>
            <a:ext cx="2448000" cy="6444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54000" rIns="0" bIns="0" anchor="ctr">
            <a:normAutofit/>
          </a:bodyPr>
          <a:lstStyle/>
          <a:p>
            <a:pPr algn="ctr" eaLnBrk="1" hangingPunct="1">
              <a:lnSpc>
                <a:spcPts val="1500"/>
              </a:lnSpc>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税に関する</a:t>
            </a:r>
            <a:endParaRPr lang="en-US" altLang="ja-JP"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lnSpc>
                <a:spcPts val="1500"/>
              </a:lnSpc>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コーポレートガバナンスの</a:t>
            </a:r>
            <a:endParaRPr lang="en-US" altLang="ja-JP"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lnSpc>
                <a:spcPts val="1500"/>
              </a:lnSpc>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重要性に気づく醍醐社長</a:t>
            </a:r>
          </a:p>
        </p:txBody>
      </p:sp>
      <p:pic>
        <p:nvPicPr>
          <p:cNvPr id="192525" name="図 16" descr="平井3.jpg"/>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6336000" y="3852000"/>
            <a:ext cx="2448000" cy="1836000"/>
          </a:xfrm>
          <a:prstGeom prst="rect">
            <a:avLst/>
          </a:prstGeom>
          <a:noFill/>
          <a:ln w="9525">
            <a:solidFill>
              <a:schemeClr val="tx1"/>
            </a:solidFill>
            <a:miter lim="800000"/>
            <a:headEnd/>
            <a:tailEnd/>
          </a:ln>
          <a:effectLst>
            <a:outerShdw dist="35921" dir="2700000" algn="ctr" rotWithShape="0">
              <a:schemeClr val="accent3">
                <a:alpha val="50000"/>
              </a:schemeClr>
            </a:outerShdw>
          </a:effectLst>
          <a:extLst>
            <a:ext uri="{909E8E84-426E-40DD-AFC4-6F175D3DCCD1}">
              <a14:hiddenFill xmlns:a14="http://schemas.microsoft.com/office/drawing/2010/main">
                <a:solidFill>
                  <a:srgbClr val="FFFFFF"/>
                </a:solidFill>
              </a14:hiddenFill>
            </a:ext>
          </a:extLst>
        </p:spPr>
      </p:pic>
      <p:pic>
        <p:nvPicPr>
          <p:cNvPr id="192526" name="図 17" descr="海外１.jpg"/>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3348000" y="3852000"/>
            <a:ext cx="2448000" cy="1836000"/>
          </a:xfrm>
          <a:prstGeom prst="rect">
            <a:avLst/>
          </a:prstGeom>
          <a:noFill/>
          <a:ln w="9525">
            <a:solidFill>
              <a:schemeClr val="tx1"/>
            </a:solidFill>
            <a:miter lim="800000"/>
            <a:headEnd/>
            <a:tailEnd/>
          </a:ln>
          <a:effectLst>
            <a:outerShdw dist="35921" dir="2700000" algn="ctr" rotWithShape="0">
              <a:schemeClr val="accent3">
                <a:alpha val="50000"/>
              </a:schemeClr>
            </a:outerShdw>
          </a:effectLst>
          <a:extLst>
            <a:ext uri="{909E8E84-426E-40DD-AFC4-6F175D3DCCD1}">
              <a14:hiddenFill xmlns:a14="http://schemas.microsoft.com/office/drawing/2010/main">
                <a:solidFill>
                  <a:srgbClr val="FFFFFF"/>
                </a:solidFill>
              </a14:hiddenFill>
            </a:ext>
          </a:extLst>
        </p:spPr>
      </p:pic>
      <p:sp>
        <p:nvSpPr>
          <p:cNvPr id="3" name="タイトル 2"/>
          <p:cNvSpPr>
            <a:spLocks noGrp="1"/>
          </p:cNvSpPr>
          <p:nvPr>
            <p:ph type="title"/>
          </p:nvPr>
        </p:nvSpPr>
        <p:spPr/>
        <p:txBody>
          <a:bodyPr tIns="46800">
            <a:normAutofit/>
          </a:bodyPr>
          <a:lstStyle/>
          <a:p>
            <a:pPr>
              <a:lnSpc>
                <a:spcPct val="100000"/>
              </a:lnSpc>
            </a:pPr>
            <a: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t>Web-TAX-TV</a:t>
            </a:r>
            <a:b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 「海を越えた税務調査」 ～</a:t>
            </a:r>
          </a:p>
        </p:txBody>
      </p:sp>
      <p:sp>
        <p:nvSpPr>
          <p:cNvPr id="4" name="Rectangle 9">
            <a:extLst>
              <a:ext uri="{FF2B5EF4-FFF2-40B4-BE49-F238E27FC236}">
                <a16:creationId xmlns:a16="http://schemas.microsoft.com/office/drawing/2014/main" id="{FCD6C86F-679E-4FD8-82F3-E251F2550658}"/>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スライド番号プレースホルダー 1">
            <a:extLst>
              <a:ext uri="{FF2B5EF4-FFF2-40B4-BE49-F238E27FC236}">
                <a16:creationId xmlns:a16="http://schemas.microsoft.com/office/drawing/2014/main" id="{8A3DAF6E-C09F-40C9-A135-D1A59D5FBD6A}"/>
              </a:ext>
            </a:extLst>
          </p:cNvPr>
          <p:cNvSpPr txBox="1">
            <a:spLocks/>
          </p:cNvSpPr>
          <p:nvPr/>
        </p:nvSpPr>
        <p:spPr>
          <a:xfrm>
            <a:off x="8567738" y="6459240"/>
            <a:ext cx="576262" cy="404812"/>
          </a:xfrm>
          <a:prstGeom prst="rect">
            <a:avLst/>
          </a:prstGeom>
        </p:spPr>
        <p:txBody>
          <a:bodyPr vert="horz" lIns="91440" tIns="45720" rIns="91440" bIns="45720" rtlCol="0" anchor="ctr"/>
          <a:lstStyle>
            <a:defPPr>
              <a:defRPr lang="ja-JP"/>
            </a:defPPr>
            <a:lvl1pPr algn="r" rtl="0" eaLnBrk="0" fontAlgn="base" hangingPunct="0">
              <a:spcBef>
                <a:spcPct val="0"/>
              </a:spcBef>
              <a:spcAft>
                <a:spcPct val="0"/>
              </a:spcAft>
              <a:defRPr kumimoji="1" sz="1200" kern="1200">
                <a:solidFill>
                  <a:schemeClr val="tx1">
                    <a:tint val="75000"/>
                  </a:schemeClr>
                </a:solidFill>
                <a:latin typeface="Tahoma" panose="020B0604030504040204" pitchFamily="34" charset="0"/>
                <a:ea typeface="HG丸ｺﾞｼｯｸM-PRO" panose="020F0600000000000000" pitchFamily="50" charset="-128"/>
                <a:cs typeface="+mn-cs"/>
              </a:defRPr>
            </a:lvl1pPr>
            <a:lvl2pPr marL="4572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9p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102</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9880870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359999" y="3024000"/>
            <a:ext cx="2448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ポッタリ（運び屋）</a:t>
            </a:r>
            <a:endParaRPr lang="en-US" altLang="ja-JP"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正方形/長方形 12"/>
          <p:cNvSpPr/>
          <p:nvPr/>
        </p:nvSpPr>
        <p:spPr>
          <a:xfrm>
            <a:off x="3311999" y="3024000"/>
            <a:ext cx="252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ソウル地方国税庁</a:t>
            </a:r>
            <a:endParaRPr lang="en-US" altLang="ja-JP"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defRPr/>
            </a:pPr>
            <a:r>
              <a:rPr lang="ja-JP" altLang="en-US"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チ･ジニ調査官、イ･ソジン調査官</a:t>
            </a:r>
            <a:endParaRPr lang="en-US" altLang="ja-JP"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p:cNvSpPr/>
          <p:nvPr/>
        </p:nvSpPr>
        <p:spPr>
          <a:xfrm>
            <a:off x="6335999" y="3024000"/>
            <a:ext cx="2448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国税局調査部</a:t>
            </a:r>
            <a:endParaRPr lang="en-US" altLang="ja-JP"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渡辺主査</a:t>
            </a:r>
            <a:endParaRPr lang="en-US" altLang="ja-JP"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正方形/長方形 11"/>
          <p:cNvSpPr/>
          <p:nvPr/>
        </p:nvSpPr>
        <p:spPr>
          <a:xfrm>
            <a:off x="359999" y="5796000"/>
            <a:ext cx="2448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ゴンドー電機工業</a:t>
            </a:r>
            <a:endParaRPr lang="en-US" altLang="ja-JP"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権藤社長</a:t>
            </a:r>
          </a:p>
        </p:txBody>
      </p:sp>
      <p:sp>
        <p:nvSpPr>
          <p:cNvPr id="15" name="正方形/長方形 14"/>
          <p:cNvSpPr/>
          <p:nvPr/>
        </p:nvSpPr>
        <p:spPr>
          <a:xfrm>
            <a:off x="3348000" y="5796000"/>
            <a:ext cx="2448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国際的な連携調査</a:t>
            </a:r>
            <a:endParaRPr lang="en-US" altLang="ja-JP"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正方形/長方形 15"/>
          <p:cNvSpPr/>
          <p:nvPr/>
        </p:nvSpPr>
        <p:spPr>
          <a:xfrm>
            <a:off x="6335999" y="5796000"/>
            <a:ext cx="2448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観念するキム社長</a:t>
            </a:r>
            <a:endParaRPr lang="en-US" altLang="ja-JP"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94571" name="Picture 18" descr="42-0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6000" y="3852000"/>
            <a:ext cx="2448000" cy="1836000"/>
          </a:xfrm>
          <a:prstGeom prst="rect">
            <a:avLst/>
          </a:prstGeom>
          <a:noFill/>
          <a:ln w="9525">
            <a:solidFill>
              <a:schemeClr val="tx1"/>
            </a:solidFill>
            <a:miter lim="800000"/>
            <a:headEnd/>
            <a:tailEnd/>
          </a:ln>
          <a:effectLst>
            <a:outerShdw dist="35921" dir="2700000" algn="ctr" rotWithShape="0">
              <a:schemeClr val="accent3">
                <a:alpha val="50000"/>
              </a:schemeClr>
            </a:outerShdw>
          </a:effectLst>
          <a:extLst>
            <a:ext uri="{909E8E84-426E-40DD-AFC4-6F175D3DCCD1}">
              <a14:hiddenFill xmlns:a14="http://schemas.microsoft.com/office/drawing/2010/main">
                <a:solidFill>
                  <a:srgbClr val="FFFFFF"/>
                </a:solidFill>
              </a14:hiddenFill>
            </a:ext>
          </a:extLst>
        </p:spPr>
      </p:pic>
      <p:pic>
        <p:nvPicPr>
          <p:cNvPr id="194572" name="Picture 19" descr="42-0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000" y="1080000"/>
            <a:ext cx="2448000" cy="1836000"/>
          </a:xfrm>
          <a:prstGeom prst="rect">
            <a:avLst/>
          </a:prstGeom>
          <a:noFill/>
          <a:ln w="9525">
            <a:solidFill>
              <a:schemeClr val="tx1"/>
            </a:solidFill>
            <a:miter lim="800000"/>
            <a:headEnd/>
            <a:tailEnd/>
          </a:ln>
          <a:effectLst>
            <a:outerShdw dist="35921" dir="2700000" algn="ctr" rotWithShape="0">
              <a:schemeClr val="accent3">
                <a:alpha val="50000"/>
              </a:schemeClr>
            </a:outerShdw>
          </a:effectLst>
          <a:extLst>
            <a:ext uri="{909E8E84-426E-40DD-AFC4-6F175D3DCCD1}">
              <a14:hiddenFill xmlns:a14="http://schemas.microsoft.com/office/drawing/2010/main">
                <a:solidFill>
                  <a:srgbClr val="FFFFFF"/>
                </a:solidFill>
              </a14:hiddenFill>
            </a:ext>
          </a:extLst>
        </p:spPr>
      </p:pic>
      <p:pic>
        <p:nvPicPr>
          <p:cNvPr id="194573" name="Picture 20" descr="42-0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8000" y="1080000"/>
            <a:ext cx="2448000" cy="1836000"/>
          </a:xfrm>
          <a:prstGeom prst="rect">
            <a:avLst/>
          </a:prstGeom>
          <a:noFill/>
          <a:ln w="9525">
            <a:solidFill>
              <a:schemeClr val="tx1"/>
            </a:solidFill>
            <a:miter lim="800000"/>
            <a:headEnd/>
            <a:tailEnd/>
          </a:ln>
          <a:effectLst>
            <a:outerShdw dist="35921" dir="2700000" algn="ctr" rotWithShape="0">
              <a:schemeClr val="accent3">
                <a:alpha val="50000"/>
              </a:schemeClr>
            </a:outerShdw>
          </a:effectLst>
          <a:extLst>
            <a:ext uri="{909E8E84-426E-40DD-AFC4-6F175D3DCCD1}">
              <a14:hiddenFill xmlns:a14="http://schemas.microsoft.com/office/drawing/2010/main">
                <a:solidFill>
                  <a:srgbClr val="FFFFFF"/>
                </a:solidFill>
              </a14:hiddenFill>
            </a:ext>
          </a:extLst>
        </p:spPr>
      </p:pic>
      <p:pic>
        <p:nvPicPr>
          <p:cNvPr id="194574" name="Picture 21" descr="42-03"/>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36000" y="1080000"/>
            <a:ext cx="2448000" cy="1836000"/>
          </a:xfrm>
          <a:prstGeom prst="rect">
            <a:avLst/>
          </a:prstGeom>
          <a:noFill/>
          <a:ln w="9525">
            <a:solidFill>
              <a:schemeClr val="tx1"/>
            </a:solidFill>
            <a:miter lim="800000"/>
            <a:headEnd/>
            <a:tailEnd/>
          </a:ln>
          <a:effectLst>
            <a:outerShdw dist="35921" dir="2700000" algn="ctr" rotWithShape="0">
              <a:schemeClr val="accent3">
                <a:alpha val="50000"/>
              </a:schemeClr>
            </a:outerShdw>
          </a:effectLst>
          <a:extLst>
            <a:ext uri="{909E8E84-426E-40DD-AFC4-6F175D3DCCD1}">
              <a14:hiddenFill xmlns:a14="http://schemas.microsoft.com/office/drawing/2010/main">
                <a:solidFill>
                  <a:srgbClr val="FFFFFF"/>
                </a:solidFill>
              </a14:hiddenFill>
            </a:ext>
          </a:extLst>
        </p:spPr>
      </p:pic>
      <p:pic>
        <p:nvPicPr>
          <p:cNvPr id="194575" name="Picture 22" descr="42-04"/>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0000" y="3852000"/>
            <a:ext cx="2448000" cy="1836000"/>
          </a:xfrm>
          <a:prstGeom prst="rect">
            <a:avLst/>
          </a:prstGeom>
          <a:noFill/>
          <a:ln w="9525">
            <a:solidFill>
              <a:schemeClr val="tx1"/>
            </a:solidFill>
            <a:miter lim="800000"/>
            <a:headEnd/>
            <a:tailEnd/>
          </a:ln>
          <a:effectLst>
            <a:outerShdw dist="35921" dir="2700000" algn="ctr" rotWithShape="0">
              <a:schemeClr val="accent3">
                <a:alpha val="50000"/>
              </a:schemeClr>
            </a:outerShdw>
          </a:effectLst>
          <a:extLst>
            <a:ext uri="{909E8E84-426E-40DD-AFC4-6F175D3DCCD1}">
              <a14:hiddenFill xmlns:a14="http://schemas.microsoft.com/office/drawing/2010/main">
                <a:solidFill>
                  <a:srgbClr val="FFFFFF"/>
                </a:solidFill>
              </a14:hiddenFill>
            </a:ext>
          </a:extLst>
        </p:spPr>
      </p:pic>
      <p:pic>
        <p:nvPicPr>
          <p:cNvPr id="194576" name="Picture 23" descr="42-05"/>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48000" y="3852000"/>
            <a:ext cx="2448000" cy="1836000"/>
          </a:xfrm>
          <a:prstGeom prst="rect">
            <a:avLst/>
          </a:prstGeom>
          <a:noFill/>
          <a:ln w="9525">
            <a:solidFill>
              <a:schemeClr val="tx1"/>
            </a:solidFill>
            <a:miter lim="800000"/>
            <a:headEnd/>
            <a:tailEnd/>
          </a:ln>
          <a:effectLst>
            <a:outerShdw dist="35921" dir="2700000" algn="ctr" rotWithShape="0">
              <a:schemeClr val="accent3">
                <a:alpha val="50000"/>
              </a:schemeClr>
            </a:outerShdw>
          </a:effectLst>
          <a:extLst>
            <a:ext uri="{909E8E84-426E-40DD-AFC4-6F175D3DCCD1}">
              <a14:hiddenFill xmlns:a14="http://schemas.microsoft.com/office/drawing/2010/main">
                <a:solidFill>
                  <a:srgbClr val="FFFFFF"/>
                </a:solidFill>
              </a14:hiddenFill>
            </a:ext>
          </a:extLst>
        </p:spPr>
      </p:pic>
      <p:sp>
        <p:nvSpPr>
          <p:cNvPr id="3" name="タイトル 2"/>
          <p:cNvSpPr>
            <a:spLocks noGrp="1"/>
          </p:cNvSpPr>
          <p:nvPr>
            <p:ph type="title"/>
          </p:nvPr>
        </p:nvSpPr>
        <p:spPr/>
        <p:txBody>
          <a:bodyPr>
            <a:normAutofit/>
          </a:bodyPr>
          <a:lstStyle/>
          <a:p>
            <a:pPr>
              <a:lnSpc>
                <a:spcPct val="100000"/>
              </a:lnSpc>
            </a:pPr>
            <a: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t>Web-TAX-TV</a:t>
            </a:r>
            <a:b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「海を越えた税務調査Ⅱ」</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4" name="Rectangle 9">
            <a:extLst>
              <a:ext uri="{FF2B5EF4-FFF2-40B4-BE49-F238E27FC236}">
                <a16:creationId xmlns:a16="http://schemas.microsoft.com/office/drawing/2014/main" id="{035B9BB3-B675-4C5E-8E22-4C818EA4072C}"/>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スライド番号プレースホルダー 1">
            <a:extLst>
              <a:ext uri="{FF2B5EF4-FFF2-40B4-BE49-F238E27FC236}">
                <a16:creationId xmlns:a16="http://schemas.microsoft.com/office/drawing/2014/main" id="{A0B30898-8C9C-4EE7-BA98-FD8F79BF3CBB}"/>
              </a:ext>
            </a:extLst>
          </p:cNvPr>
          <p:cNvSpPr txBox="1">
            <a:spLocks/>
          </p:cNvSpPr>
          <p:nvPr/>
        </p:nvSpPr>
        <p:spPr>
          <a:xfrm>
            <a:off x="8567738" y="6459240"/>
            <a:ext cx="576262" cy="404812"/>
          </a:xfrm>
          <a:prstGeom prst="rect">
            <a:avLst/>
          </a:prstGeom>
        </p:spPr>
        <p:txBody>
          <a:bodyPr vert="horz" lIns="91440" tIns="45720" rIns="91440" bIns="45720" rtlCol="0" anchor="ctr"/>
          <a:lstStyle>
            <a:defPPr>
              <a:defRPr lang="ja-JP"/>
            </a:defPPr>
            <a:lvl1pPr algn="r" rtl="0" eaLnBrk="0" fontAlgn="base" hangingPunct="0">
              <a:spcBef>
                <a:spcPct val="0"/>
              </a:spcBef>
              <a:spcAft>
                <a:spcPct val="0"/>
              </a:spcAft>
              <a:defRPr kumimoji="1" sz="1200" kern="1200">
                <a:solidFill>
                  <a:schemeClr val="tx1">
                    <a:tint val="75000"/>
                  </a:schemeClr>
                </a:solidFill>
                <a:latin typeface="Tahoma" panose="020B0604030504040204" pitchFamily="34" charset="0"/>
                <a:ea typeface="HG丸ｺﾞｼｯｸM-PRO" panose="020F0600000000000000" pitchFamily="50" charset="-128"/>
                <a:cs typeface="+mn-cs"/>
              </a:defRPr>
            </a:lvl1pPr>
            <a:lvl2pPr marL="4572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9p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103</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47079936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144000" y="3024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サイトを更新するブロガー</a:t>
            </a:r>
            <a:endParaRPr lang="en-US" altLang="ja-JP"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正方形/長方形 12"/>
          <p:cNvSpPr/>
          <p:nvPr/>
        </p:nvSpPr>
        <p:spPr>
          <a:xfrm>
            <a:off x="6120000" y="3024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税務署担当者による</a:t>
            </a:r>
            <a:endParaRPr lang="en-US" altLang="ja-JP"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情報収集</a:t>
            </a:r>
            <a:endParaRPr lang="en-US" altLang="ja-JP"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162" name="Picture 18"/>
          <p:cNvPicPr>
            <a:picLocks noChangeArrowheads="1"/>
          </p:cNvPicPr>
          <p:nvPr/>
        </p:nvPicPr>
        <p:blipFill>
          <a:blip r:embed="rId3"/>
          <a:srcRect/>
          <a:stretch>
            <a:fillRect/>
          </a:stretch>
        </p:blipFill>
        <p:spPr bwMode="ltGray">
          <a:xfrm>
            <a:off x="3132232" y="1296000"/>
            <a:ext cx="2880000" cy="1620000"/>
          </a:xfrm>
          <a:prstGeom prst="rect">
            <a:avLst/>
          </a:prstGeom>
          <a:noFill/>
          <a:ln w="9525" cap="flat" cmpd="sng" algn="ctr">
            <a:solidFill>
              <a:schemeClr val="tx1"/>
            </a:solidFill>
            <a:prstDash val="solid"/>
            <a:miter lim="800000"/>
            <a:headEnd/>
            <a:tailEnd/>
          </a:ln>
          <a:effectLst>
            <a:outerShdw dist="38100" dir="2700000" algn="tl" rotWithShape="0">
              <a:schemeClr val="accent3">
                <a:alpha val="50000"/>
              </a:schemeClr>
            </a:outerShdw>
          </a:effectLst>
        </p:spPr>
      </p:pic>
      <p:pic>
        <p:nvPicPr>
          <p:cNvPr id="6163" name="Picture 19"/>
          <p:cNvPicPr>
            <a:picLocks noChangeArrowheads="1"/>
          </p:cNvPicPr>
          <p:nvPr/>
        </p:nvPicPr>
        <p:blipFill>
          <a:blip r:embed="rId4"/>
          <a:srcRect/>
          <a:stretch>
            <a:fillRect/>
          </a:stretch>
        </p:blipFill>
        <p:spPr bwMode="ltGray">
          <a:xfrm>
            <a:off x="144000" y="4068000"/>
            <a:ext cx="2880000" cy="1620000"/>
          </a:xfrm>
          <a:prstGeom prst="rect">
            <a:avLst/>
          </a:prstGeom>
          <a:noFill/>
          <a:ln w="9525" cap="flat" cmpd="sng" algn="ctr">
            <a:solidFill>
              <a:schemeClr val="tx1"/>
            </a:solidFill>
            <a:prstDash val="solid"/>
            <a:miter lim="800000"/>
            <a:headEnd/>
            <a:tailEnd/>
          </a:ln>
          <a:effectLst>
            <a:outerShdw dist="38100" dir="2700000" algn="tl" rotWithShape="0">
              <a:schemeClr val="accent3">
                <a:alpha val="50000"/>
              </a:schemeClr>
            </a:outerShdw>
          </a:effectLst>
        </p:spPr>
      </p:pic>
      <p:pic>
        <p:nvPicPr>
          <p:cNvPr id="6164" name="Picture 20"/>
          <p:cNvPicPr>
            <a:picLocks noChangeArrowheads="1"/>
          </p:cNvPicPr>
          <p:nvPr/>
        </p:nvPicPr>
        <p:blipFill>
          <a:blip r:embed="rId5"/>
          <a:srcRect/>
          <a:stretch>
            <a:fillRect/>
          </a:stretch>
        </p:blipFill>
        <p:spPr bwMode="ltGray">
          <a:xfrm>
            <a:off x="6120000" y="1296000"/>
            <a:ext cx="2880000" cy="1620000"/>
          </a:xfrm>
          <a:prstGeom prst="rect">
            <a:avLst/>
          </a:prstGeom>
          <a:noFill/>
          <a:ln w="9525" cap="flat" cmpd="sng" algn="ctr">
            <a:solidFill>
              <a:schemeClr val="tx1"/>
            </a:solidFill>
            <a:prstDash val="solid"/>
            <a:miter lim="800000"/>
            <a:headEnd/>
            <a:tailEnd/>
          </a:ln>
          <a:effectLst>
            <a:outerShdw dist="38100" dir="2700000" algn="tl" rotWithShape="0">
              <a:schemeClr val="accent3">
                <a:alpha val="50000"/>
              </a:schemeClr>
            </a:outerShdw>
          </a:effectLst>
        </p:spPr>
      </p:pic>
      <p:pic>
        <p:nvPicPr>
          <p:cNvPr id="16" name="図 15"/>
          <p:cNvPicPr/>
          <p:nvPr/>
        </p:nvPicPr>
        <p:blipFill>
          <a:blip r:embed="rId6">
            <a:lum bright="10000"/>
          </a:blip>
          <a:srcRect b="14327"/>
          <a:stretch>
            <a:fillRect/>
          </a:stretch>
        </p:blipFill>
        <p:spPr bwMode="auto">
          <a:xfrm>
            <a:off x="144463" y="1296000"/>
            <a:ext cx="2880000" cy="1620000"/>
          </a:xfrm>
          <a:prstGeom prst="rect">
            <a:avLst/>
          </a:prstGeom>
          <a:noFill/>
          <a:ln w="9525">
            <a:solidFill>
              <a:schemeClr val="tx1"/>
            </a:solidFill>
            <a:miter lim="800000"/>
            <a:headEnd/>
            <a:tailEnd/>
          </a:ln>
          <a:effectLst>
            <a:outerShdw dist="38100" dir="2700000" algn="tl" rotWithShape="0">
              <a:schemeClr val="accent3">
                <a:alpha val="50000"/>
              </a:schemeClr>
            </a:outerShdw>
          </a:effectLst>
        </p:spPr>
      </p:pic>
      <p:sp>
        <p:nvSpPr>
          <p:cNvPr id="4" name="タイトル 3"/>
          <p:cNvSpPr>
            <a:spLocks noGrp="1"/>
          </p:cNvSpPr>
          <p:nvPr>
            <p:ph type="title"/>
          </p:nvPr>
        </p:nvSpPr>
        <p:spPr/>
        <p:txBody>
          <a:bodyPr tIns="46800" bIns="36000">
            <a:noAutofit/>
          </a:bodyPr>
          <a:lstStyle/>
          <a:p>
            <a:pPr>
              <a:lnSpc>
                <a:spcPts val="3000"/>
              </a:lnSpc>
            </a:pPr>
            <a: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t>Web-TAX-TV</a:t>
            </a:r>
            <a:b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～「あなたのインターネット取引、確定申告していますか」～</a:t>
            </a:r>
          </a:p>
        </p:txBody>
      </p:sp>
      <p:sp>
        <p:nvSpPr>
          <p:cNvPr id="17" name="正方形/長方形 16">
            <a:extLst>
              <a:ext uri="{FF2B5EF4-FFF2-40B4-BE49-F238E27FC236}">
                <a16:creationId xmlns:a16="http://schemas.microsoft.com/office/drawing/2014/main" id="{A04546ED-9002-4963-848D-ABC49EF29EA1}"/>
              </a:ext>
            </a:extLst>
          </p:cNvPr>
          <p:cNvSpPr/>
          <p:nvPr/>
        </p:nvSpPr>
        <p:spPr>
          <a:xfrm>
            <a:off x="3132232" y="3024000"/>
            <a:ext cx="2879725"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主婦のオークションサイト</a:t>
            </a:r>
            <a:endParaRPr lang="en-US" altLang="ja-JP"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正方形/長方形 17">
            <a:extLst>
              <a:ext uri="{FF2B5EF4-FFF2-40B4-BE49-F238E27FC236}">
                <a16:creationId xmlns:a16="http://schemas.microsoft.com/office/drawing/2014/main" id="{DE95A474-AFC8-41CB-BF9E-366E5BD90D05}"/>
              </a:ext>
            </a:extLst>
          </p:cNvPr>
          <p:cNvSpPr/>
          <p:nvPr/>
        </p:nvSpPr>
        <p:spPr>
          <a:xfrm>
            <a:off x="144000" y="5796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主婦への税務調査が始まる</a:t>
            </a:r>
            <a:endParaRPr lang="en-US" altLang="ja-JP"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正方形/長方形 19">
            <a:extLst>
              <a:ext uri="{FF2B5EF4-FFF2-40B4-BE49-F238E27FC236}">
                <a16:creationId xmlns:a16="http://schemas.microsoft.com/office/drawing/2014/main" id="{684191F1-479A-410A-B7E9-469385C834D7}"/>
              </a:ext>
            </a:extLst>
          </p:cNvPr>
          <p:cNvSpPr/>
          <p:nvPr/>
        </p:nvSpPr>
        <p:spPr>
          <a:xfrm>
            <a:off x="3132232" y="5796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私は大丈夫と思うブロガー</a:t>
            </a:r>
            <a:endParaRPr lang="en-US" altLang="ja-JP"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正方形/長方形 20">
            <a:extLst>
              <a:ext uri="{FF2B5EF4-FFF2-40B4-BE49-F238E27FC236}">
                <a16:creationId xmlns:a16="http://schemas.microsoft.com/office/drawing/2014/main" id="{ABD5A141-97F3-4830-917E-198E85E1B514}"/>
              </a:ext>
            </a:extLst>
          </p:cNvPr>
          <p:cNvSpPr/>
          <p:nvPr/>
        </p:nvSpPr>
        <p:spPr>
          <a:xfrm>
            <a:off x="6120000" y="5796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無申告を指摘され落ち込む</a:t>
            </a:r>
            <a:endParaRPr lang="en-US" altLang="ja-JP"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ブロガー</a:t>
            </a:r>
            <a:endParaRPr lang="en-US" altLang="ja-JP"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2" name="Picture 16">
            <a:extLst>
              <a:ext uri="{FF2B5EF4-FFF2-40B4-BE49-F238E27FC236}">
                <a16:creationId xmlns:a16="http://schemas.microsoft.com/office/drawing/2014/main" id="{094FA1B6-88D0-43D6-AE4D-21B28FFDA8FC}"/>
              </a:ext>
            </a:extLst>
          </p:cNvPr>
          <p:cNvPicPr>
            <a:picLocks noChangeArrowheads="1"/>
          </p:cNvPicPr>
          <p:nvPr/>
        </p:nvPicPr>
        <p:blipFill>
          <a:blip r:embed="rId7">
            <a:lum bright="14000"/>
          </a:blip>
          <a:srcRect/>
          <a:stretch>
            <a:fillRect/>
          </a:stretch>
        </p:blipFill>
        <p:spPr bwMode="ltGray">
          <a:xfrm>
            <a:off x="6120000" y="4068000"/>
            <a:ext cx="2880000" cy="1620000"/>
          </a:xfrm>
          <a:prstGeom prst="rect">
            <a:avLst/>
          </a:prstGeom>
          <a:noFill/>
          <a:ln w="9525" cap="flat" cmpd="sng" algn="ctr">
            <a:solidFill>
              <a:schemeClr val="tx1"/>
            </a:solidFill>
            <a:prstDash val="solid"/>
            <a:miter lim="800000"/>
            <a:headEnd/>
            <a:tailEnd/>
          </a:ln>
          <a:effectLst>
            <a:outerShdw dist="38100" dir="2700000" algn="tl" rotWithShape="0">
              <a:schemeClr val="accent3">
                <a:alpha val="50000"/>
              </a:schemeClr>
            </a:outerShdw>
          </a:effectLst>
        </p:spPr>
      </p:pic>
      <p:pic>
        <p:nvPicPr>
          <p:cNvPr id="23" name="Picture 16" descr="N:\06 Web-TAX-TV\★平成25事務年度\04制作番組\１　あなたのインターネット取引、確定申告していますか？（2510配信）\画像キャプチャ\01capt_1036.bmp">
            <a:extLst>
              <a:ext uri="{FF2B5EF4-FFF2-40B4-BE49-F238E27FC236}">
                <a16:creationId xmlns:a16="http://schemas.microsoft.com/office/drawing/2014/main" id="{E6158B2A-F679-45E6-876F-B3054D8CD293}"/>
              </a:ext>
            </a:extLst>
          </p:cNvPr>
          <p:cNvPicPr>
            <a:picLocks noChangeArrowheads="1"/>
          </p:cNvPicPr>
          <p:nvPr/>
        </p:nvPicPr>
        <p:blipFill>
          <a:blip r:embed="rId8"/>
          <a:srcRect/>
          <a:stretch>
            <a:fillRect/>
          </a:stretch>
        </p:blipFill>
        <p:spPr bwMode="auto">
          <a:xfrm>
            <a:off x="3132232" y="4068000"/>
            <a:ext cx="2880000" cy="1620000"/>
          </a:xfrm>
          <a:prstGeom prst="rect">
            <a:avLst/>
          </a:prstGeom>
          <a:noFill/>
          <a:ln>
            <a:solidFill>
              <a:schemeClr val="tx1"/>
            </a:solidFill>
          </a:ln>
          <a:effectLst>
            <a:outerShdw dist="38100" dir="2700000" algn="tl" rotWithShape="0">
              <a:schemeClr val="accent3">
                <a:alpha val="50000"/>
              </a:schemeClr>
            </a:outerShdw>
          </a:effectLst>
        </p:spPr>
      </p:pic>
      <p:sp>
        <p:nvSpPr>
          <p:cNvPr id="24" name="正方形/長方形 23">
            <a:extLst>
              <a:ext uri="{FF2B5EF4-FFF2-40B4-BE49-F238E27FC236}">
                <a16:creationId xmlns:a16="http://schemas.microsoft.com/office/drawing/2014/main" id="{F9EAE725-40D9-439A-9B2C-3A1107DEB60A}"/>
              </a:ext>
            </a:extLst>
          </p:cNvPr>
          <p:cNvSpPr/>
          <p:nvPr/>
        </p:nvSpPr>
        <p:spPr>
          <a:xfrm>
            <a:off x="144275" y="3024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サイトを更新するブロガー</a:t>
            </a:r>
            <a:endParaRPr lang="en-US" altLang="ja-JP"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正方形/長方形 24">
            <a:extLst>
              <a:ext uri="{FF2B5EF4-FFF2-40B4-BE49-F238E27FC236}">
                <a16:creationId xmlns:a16="http://schemas.microsoft.com/office/drawing/2014/main" id="{960AEA4B-8AF3-45E3-8431-D973D5A5391D}"/>
              </a:ext>
            </a:extLst>
          </p:cNvPr>
          <p:cNvSpPr/>
          <p:nvPr/>
        </p:nvSpPr>
        <p:spPr>
          <a:xfrm>
            <a:off x="3132507" y="3024000"/>
            <a:ext cx="2879725"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主婦のオークションサイト</a:t>
            </a:r>
            <a:endParaRPr lang="en-US" altLang="ja-JP"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Rectangle 9">
            <a:extLst>
              <a:ext uri="{FF2B5EF4-FFF2-40B4-BE49-F238E27FC236}">
                <a16:creationId xmlns:a16="http://schemas.microsoft.com/office/drawing/2014/main" id="{4398C42B-4B20-4EF0-A506-53EDBB2860B7}"/>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スライド番号プレースホルダー 1">
            <a:extLst>
              <a:ext uri="{FF2B5EF4-FFF2-40B4-BE49-F238E27FC236}">
                <a16:creationId xmlns:a16="http://schemas.microsoft.com/office/drawing/2014/main" id="{A7CEE4A6-612B-4E9A-B419-FA96B5E9AE66}"/>
              </a:ext>
            </a:extLst>
          </p:cNvPr>
          <p:cNvSpPr txBox="1">
            <a:spLocks/>
          </p:cNvSpPr>
          <p:nvPr/>
        </p:nvSpPr>
        <p:spPr>
          <a:xfrm>
            <a:off x="8567738" y="6459240"/>
            <a:ext cx="576262" cy="404812"/>
          </a:xfrm>
          <a:prstGeom prst="rect">
            <a:avLst/>
          </a:prstGeom>
        </p:spPr>
        <p:txBody>
          <a:bodyPr vert="horz" lIns="91440" tIns="45720" rIns="91440" bIns="45720" rtlCol="0" anchor="ctr"/>
          <a:lstStyle>
            <a:defPPr>
              <a:defRPr lang="ja-JP"/>
            </a:defPPr>
            <a:lvl1pPr algn="r" rtl="0" eaLnBrk="0" fontAlgn="base" hangingPunct="0">
              <a:spcBef>
                <a:spcPct val="0"/>
              </a:spcBef>
              <a:spcAft>
                <a:spcPct val="0"/>
              </a:spcAft>
              <a:defRPr kumimoji="1" sz="1200" kern="1200">
                <a:solidFill>
                  <a:schemeClr val="tx1">
                    <a:tint val="75000"/>
                  </a:schemeClr>
                </a:solidFill>
                <a:latin typeface="Tahoma" panose="020B0604030504040204" pitchFamily="34" charset="0"/>
                <a:ea typeface="HG丸ｺﾞｼｯｸM-PRO" panose="020F0600000000000000" pitchFamily="50" charset="-128"/>
                <a:cs typeface="+mn-cs"/>
              </a:defRPr>
            </a:lvl1pPr>
            <a:lvl2pPr marL="4572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9p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104</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37893118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8200" y="1239121"/>
            <a:ext cx="6604000" cy="4953000"/>
          </a:xfrm>
          <a:prstGeom prst="rect">
            <a:avLst/>
          </a:prstGeom>
        </p:spPr>
      </p:pic>
      <p:sp>
        <p:nvSpPr>
          <p:cNvPr id="4" name="タイトル 3"/>
          <p:cNvSpPr>
            <a:spLocks noGrp="1"/>
          </p:cNvSpPr>
          <p:nvPr>
            <p:ph type="title"/>
          </p:nvPr>
        </p:nvSpPr>
        <p:spPr/>
        <p:txBody>
          <a:bodyPr>
            <a:normAutofit/>
          </a:bodyPr>
          <a:lstStyle/>
          <a:p>
            <a:pPr>
              <a:lnSpc>
                <a:spcPct val="100000"/>
              </a:lnSpc>
            </a:pPr>
            <a: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t>Web-TAX-TV</a:t>
            </a:r>
            <a:b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～「ドラマ版ダイジェスト」～</a:t>
            </a:r>
          </a:p>
        </p:txBody>
      </p:sp>
      <p:sp>
        <p:nvSpPr>
          <p:cNvPr id="3" name="スライド番号プレースホルダー 1">
            <a:extLst>
              <a:ext uri="{FF2B5EF4-FFF2-40B4-BE49-F238E27FC236}">
                <a16:creationId xmlns:a16="http://schemas.microsoft.com/office/drawing/2014/main" id="{6951377B-C287-4598-A88E-BF02B00CA443}"/>
              </a:ext>
            </a:extLst>
          </p:cNvPr>
          <p:cNvSpPr txBox="1">
            <a:spLocks/>
          </p:cNvSpPr>
          <p:nvPr/>
        </p:nvSpPr>
        <p:spPr>
          <a:xfrm>
            <a:off x="8567738" y="6459240"/>
            <a:ext cx="576262" cy="404812"/>
          </a:xfrm>
          <a:prstGeom prst="rect">
            <a:avLst/>
          </a:prstGeom>
        </p:spPr>
        <p:txBody>
          <a:bodyPr vert="horz" lIns="91440" tIns="45720" rIns="91440" bIns="45720" rtlCol="0" anchor="ctr"/>
          <a:lstStyle>
            <a:defPPr>
              <a:defRPr lang="ja-JP"/>
            </a:defPPr>
            <a:lvl1pPr algn="r" rtl="0" eaLnBrk="0" fontAlgn="base" hangingPunct="0">
              <a:spcBef>
                <a:spcPct val="0"/>
              </a:spcBef>
              <a:spcAft>
                <a:spcPct val="0"/>
              </a:spcAft>
              <a:defRPr kumimoji="1" sz="1200" kern="1200">
                <a:solidFill>
                  <a:schemeClr val="tx1">
                    <a:tint val="75000"/>
                  </a:schemeClr>
                </a:solidFill>
                <a:latin typeface="Tahoma" panose="020B0604030504040204" pitchFamily="34" charset="0"/>
                <a:ea typeface="HG丸ｺﾞｼｯｸM-PRO" panose="020F0600000000000000" pitchFamily="50" charset="-128"/>
                <a:cs typeface="+mn-cs"/>
              </a:defRPr>
            </a:lvl1pPr>
            <a:lvl2pPr marL="4572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9p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105</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Rectangle 9">
            <a:extLst>
              <a:ext uri="{FF2B5EF4-FFF2-40B4-BE49-F238E27FC236}">
                <a16:creationId xmlns:a16="http://schemas.microsoft.com/office/drawing/2014/main" id="{19B58B95-26E0-4D9E-8E5F-6D02F0B1135D}"/>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70512087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144000" y="3024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国税庁の仕事</a:t>
            </a:r>
          </a:p>
        </p:txBody>
      </p:sp>
      <p:sp>
        <p:nvSpPr>
          <p:cNvPr id="11" name="正方形/長方形 10"/>
          <p:cNvSpPr/>
          <p:nvPr/>
        </p:nvSpPr>
        <p:spPr>
          <a:xfrm>
            <a:off x="3132000" y="3024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調査官</a:t>
            </a:r>
          </a:p>
        </p:txBody>
      </p:sp>
      <p:sp>
        <p:nvSpPr>
          <p:cNvPr id="12" name="正方形/長方形 11"/>
          <p:cNvSpPr/>
          <p:nvPr/>
        </p:nvSpPr>
        <p:spPr>
          <a:xfrm>
            <a:off x="6120000" y="3024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徴収官</a:t>
            </a:r>
            <a:endParaRPr lang="en-US" altLang="ja-JP"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正方形/長方形 12"/>
          <p:cNvSpPr/>
          <p:nvPr/>
        </p:nvSpPr>
        <p:spPr>
          <a:xfrm>
            <a:off x="144000" y="5796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実査官</a:t>
            </a:r>
            <a:endParaRPr lang="en-US" altLang="ja-JP" sz="1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p:cNvSpPr/>
          <p:nvPr/>
        </p:nvSpPr>
        <p:spPr>
          <a:xfrm>
            <a:off x="3132000" y="5796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査察官</a:t>
            </a:r>
          </a:p>
        </p:txBody>
      </p:sp>
      <p:sp>
        <p:nvSpPr>
          <p:cNvPr id="15" name="正方形/長方形 14"/>
          <p:cNvSpPr/>
          <p:nvPr/>
        </p:nvSpPr>
        <p:spPr>
          <a:xfrm>
            <a:off x="6120000" y="5796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税のプロフェッショナルを</a:t>
            </a:r>
            <a:endParaRPr lang="en-US" altLang="ja-JP"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defRPr/>
            </a:pPr>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目指して</a:t>
            </a:r>
          </a:p>
        </p:txBody>
      </p:sp>
      <p:sp>
        <p:nvSpPr>
          <p:cNvPr id="3" name="タイトル 2"/>
          <p:cNvSpPr>
            <a:spLocks noGrp="1"/>
          </p:cNvSpPr>
          <p:nvPr>
            <p:ph type="title"/>
          </p:nvPr>
        </p:nvSpPr>
        <p:spPr/>
        <p:txBody>
          <a:bodyPr>
            <a:normAutofit/>
          </a:bodyPr>
          <a:lstStyle/>
          <a:p>
            <a:pPr>
              <a:lnSpc>
                <a:spcPct val="100000"/>
              </a:lnSpc>
            </a:pPr>
            <a: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t>Web-TAX-TV</a:t>
            </a:r>
            <a:b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～「税のプロフェッショナルを目指して」～</a:t>
            </a:r>
          </a:p>
        </p:txBody>
      </p:sp>
      <p:pic>
        <p:nvPicPr>
          <p:cNvPr id="16" name="図 15"/>
          <p:cNvPicPr/>
          <p:nvPr/>
        </p:nvPicPr>
        <p:blipFill rotWithShape="1">
          <a:blip r:embed="rId3"/>
          <a:srcRect l="9877" t="10352" r="9866" b="10900"/>
          <a:stretch/>
        </p:blipFill>
        <p:spPr bwMode="auto">
          <a:xfrm>
            <a:off x="144000" y="1296000"/>
            <a:ext cx="2880000" cy="1620000"/>
          </a:xfrm>
          <a:prstGeom prst="rect">
            <a:avLst/>
          </a:prstGeom>
          <a:ln>
            <a:solidFill>
              <a:schemeClr val="tx1"/>
            </a:solidFill>
          </a:ln>
          <a:effectLst>
            <a:outerShdw dist="38100" dir="2700000" algn="tl" rotWithShape="0">
              <a:schemeClr val="accent3">
                <a:alpha val="50000"/>
              </a:schemeClr>
            </a:outerShdw>
          </a:effectLst>
          <a:extLst>
            <a:ext uri="{53640926-AAD7-44D8-BBD7-CCE9431645EC}">
              <a14:shadowObscured xmlns:a14="http://schemas.microsoft.com/office/drawing/2010/main"/>
            </a:ext>
          </a:extLst>
        </p:spPr>
      </p:pic>
      <p:pic>
        <p:nvPicPr>
          <p:cNvPr id="17" name="図 16"/>
          <p:cNvPicPr/>
          <p:nvPr/>
        </p:nvPicPr>
        <p:blipFill rotWithShape="1">
          <a:blip r:embed="rId4"/>
          <a:srcRect l="9525" t="9726" r="10395" b="11839"/>
          <a:stretch/>
        </p:blipFill>
        <p:spPr bwMode="auto">
          <a:xfrm>
            <a:off x="3132000" y="1296000"/>
            <a:ext cx="2880000" cy="1620000"/>
          </a:xfrm>
          <a:prstGeom prst="rect">
            <a:avLst/>
          </a:prstGeom>
          <a:ln>
            <a:solidFill>
              <a:schemeClr val="tx1"/>
            </a:solidFill>
          </a:ln>
          <a:effectLst>
            <a:outerShdw dist="38100" dir="2700000" algn="tl" rotWithShape="0">
              <a:schemeClr val="accent3">
                <a:alpha val="50000"/>
              </a:schemeClr>
            </a:outerShdw>
          </a:effectLst>
          <a:extLst>
            <a:ext uri="{53640926-AAD7-44D8-BBD7-CCE9431645EC}">
              <a14:shadowObscured xmlns:a14="http://schemas.microsoft.com/office/drawing/2010/main"/>
            </a:ext>
          </a:extLst>
        </p:spPr>
      </p:pic>
      <p:pic>
        <p:nvPicPr>
          <p:cNvPr id="18" name="図 17"/>
          <p:cNvPicPr/>
          <p:nvPr/>
        </p:nvPicPr>
        <p:blipFill rotWithShape="1">
          <a:blip r:embed="rId5"/>
          <a:srcRect l="9702" t="9726" r="10747" b="12466"/>
          <a:stretch/>
        </p:blipFill>
        <p:spPr bwMode="auto">
          <a:xfrm>
            <a:off x="6120000" y="1296000"/>
            <a:ext cx="2880000" cy="1620000"/>
          </a:xfrm>
          <a:prstGeom prst="rect">
            <a:avLst/>
          </a:prstGeom>
          <a:ln>
            <a:solidFill>
              <a:schemeClr val="tx1"/>
            </a:solidFill>
          </a:ln>
          <a:effectLst>
            <a:outerShdw dist="38100" dir="2700000" algn="tl" rotWithShape="0">
              <a:schemeClr val="accent3">
                <a:alpha val="50000"/>
              </a:schemeClr>
            </a:outerShdw>
          </a:effectLst>
          <a:extLst>
            <a:ext uri="{53640926-AAD7-44D8-BBD7-CCE9431645EC}">
              <a14:shadowObscured xmlns:a14="http://schemas.microsoft.com/office/drawing/2010/main"/>
            </a:ext>
          </a:extLst>
        </p:spPr>
      </p:pic>
      <p:pic>
        <p:nvPicPr>
          <p:cNvPr id="19" name="図 18"/>
          <p:cNvPicPr/>
          <p:nvPr/>
        </p:nvPicPr>
        <p:blipFill rotWithShape="1">
          <a:blip r:embed="rId6"/>
          <a:srcRect l="10054" t="10039" r="10395" b="12466"/>
          <a:stretch/>
        </p:blipFill>
        <p:spPr bwMode="auto">
          <a:xfrm>
            <a:off x="144000" y="4068000"/>
            <a:ext cx="2880000" cy="1620000"/>
          </a:xfrm>
          <a:prstGeom prst="rect">
            <a:avLst/>
          </a:prstGeom>
          <a:ln>
            <a:solidFill>
              <a:schemeClr val="tx1"/>
            </a:solidFill>
          </a:ln>
          <a:effectLst>
            <a:outerShdw dist="38100" dir="2700000" algn="tl" rotWithShape="0">
              <a:schemeClr val="accent3">
                <a:alpha val="50000"/>
              </a:schemeClr>
            </a:outerShdw>
          </a:effectLst>
          <a:extLst>
            <a:ext uri="{53640926-AAD7-44D8-BBD7-CCE9431645EC}">
              <a14:shadowObscured xmlns:a14="http://schemas.microsoft.com/office/drawing/2010/main"/>
            </a:ext>
          </a:extLst>
        </p:spPr>
      </p:pic>
      <p:pic>
        <p:nvPicPr>
          <p:cNvPr id="20" name="図 19"/>
          <p:cNvPicPr/>
          <p:nvPr/>
        </p:nvPicPr>
        <p:blipFill rotWithShape="1">
          <a:blip r:embed="rId7"/>
          <a:srcRect l="9702" t="9414" r="10749" b="12465"/>
          <a:stretch/>
        </p:blipFill>
        <p:spPr bwMode="auto">
          <a:xfrm>
            <a:off x="3132000" y="4068000"/>
            <a:ext cx="2880000" cy="1620000"/>
          </a:xfrm>
          <a:prstGeom prst="rect">
            <a:avLst/>
          </a:prstGeom>
          <a:ln>
            <a:solidFill>
              <a:schemeClr val="tx1"/>
            </a:solidFill>
          </a:ln>
          <a:effectLst>
            <a:outerShdw dist="38100" dir="2700000" algn="tl" rotWithShape="0">
              <a:schemeClr val="accent3">
                <a:alpha val="50000"/>
              </a:schemeClr>
            </a:outerShdw>
          </a:effectLst>
          <a:extLst>
            <a:ext uri="{53640926-AAD7-44D8-BBD7-CCE9431645EC}">
              <a14:shadowObscured xmlns:a14="http://schemas.microsoft.com/office/drawing/2010/main"/>
            </a:ext>
          </a:extLst>
        </p:spPr>
      </p:pic>
      <p:pic>
        <p:nvPicPr>
          <p:cNvPr id="21" name="図 20"/>
          <p:cNvPicPr/>
          <p:nvPr/>
        </p:nvPicPr>
        <p:blipFill rotWithShape="1">
          <a:blip r:embed="rId8"/>
          <a:srcRect l="9877" t="10981" r="9866" b="11211"/>
          <a:stretch/>
        </p:blipFill>
        <p:spPr bwMode="auto">
          <a:xfrm>
            <a:off x="6120000" y="4068000"/>
            <a:ext cx="2880000" cy="1620000"/>
          </a:xfrm>
          <a:prstGeom prst="rect">
            <a:avLst/>
          </a:prstGeom>
          <a:ln>
            <a:solidFill>
              <a:schemeClr val="tx1"/>
            </a:solidFill>
          </a:ln>
          <a:effectLst>
            <a:outerShdw dist="38100" dir="2700000" algn="tl" rotWithShape="0">
              <a:schemeClr val="accent3">
                <a:alpha val="50000"/>
              </a:schemeClr>
            </a:outerShdw>
          </a:effectLst>
          <a:extLst>
            <a:ext uri="{53640926-AAD7-44D8-BBD7-CCE9431645EC}">
              <a14:shadowObscured xmlns:a14="http://schemas.microsoft.com/office/drawing/2010/main"/>
            </a:ext>
          </a:extLst>
        </p:spPr>
      </p:pic>
      <p:sp>
        <p:nvSpPr>
          <p:cNvPr id="2" name="スライド番号プレースホルダー 1">
            <a:extLst>
              <a:ext uri="{FF2B5EF4-FFF2-40B4-BE49-F238E27FC236}">
                <a16:creationId xmlns:a16="http://schemas.microsoft.com/office/drawing/2014/main" id="{D4FC2A83-F4B3-4639-A736-2AD6ECDA5D56}"/>
              </a:ext>
            </a:extLst>
          </p:cNvPr>
          <p:cNvSpPr txBox="1">
            <a:spLocks/>
          </p:cNvSpPr>
          <p:nvPr/>
        </p:nvSpPr>
        <p:spPr>
          <a:xfrm>
            <a:off x="8567738" y="6459240"/>
            <a:ext cx="576262" cy="404812"/>
          </a:xfrm>
          <a:prstGeom prst="rect">
            <a:avLst/>
          </a:prstGeom>
        </p:spPr>
        <p:txBody>
          <a:bodyPr vert="horz" lIns="91440" tIns="45720" rIns="91440" bIns="45720" rtlCol="0" anchor="ctr"/>
          <a:lstStyle>
            <a:defPPr>
              <a:defRPr lang="ja-JP"/>
            </a:defPPr>
            <a:lvl1pPr algn="r" rtl="0" eaLnBrk="0" fontAlgn="base" hangingPunct="0">
              <a:spcBef>
                <a:spcPct val="0"/>
              </a:spcBef>
              <a:spcAft>
                <a:spcPct val="0"/>
              </a:spcAft>
              <a:defRPr kumimoji="1" sz="1200" kern="1200">
                <a:solidFill>
                  <a:schemeClr val="tx1">
                    <a:tint val="75000"/>
                  </a:schemeClr>
                </a:solidFill>
                <a:latin typeface="Tahoma" panose="020B0604030504040204" pitchFamily="34" charset="0"/>
                <a:ea typeface="HG丸ｺﾞｼｯｸM-PRO" panose="020F0600000000000000" pitchFamily="50" charset="-128"/>
                <a:cs typeface="+mn-cs"/>
              </a:defRPr>
            </a:lvl1pPr>
            <a:lvl2pPr marL="4572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9p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106</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8BBD6F85-B3DF-430D-8A36-F72694787ADE}"/>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55595801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4F29D7D5-42F1-DD6C-1534-DEDDB67CD9AE}"/>
              </a:ext>
            </a:extLst>
          </p:cNvPr>
          <p:cNvSpPr/>
          <p:nvPr/>
        </p:nvSpPr>
        <p:spPr>
          <a:xfrm>
            <a:off x="0" y="0"/>
            <a:ext cx="3442447" cy="6858000"/>
          </a:xfrm>
          <a:prstGeom prst="rect">
            <a:avLst/>
          </a:prstGeom>
          <a:solidFill>
            <a:srgbClr val="FFFC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endParaRPr lang="en-US" altLang="ja-JP" sz="3600" b="1"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3600" b="1"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3600" b="1"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3600" b="1"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1600" b="1"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3600" b="1" dirty="0">
                <a:solidFill>
                  <a:schemeClr val="accent1">
                    <a:lumMod val="75000"/>
                  </a:schemeClr>
                </a:solidFill>
                <a:latin typeface="メイリオ" panose="020B0604030504040204" pitchFamily="50" charset="-128"/>
                <a:ea typeface="メイリオ" panose="020B0604030504040204" pitchFamily="50" charset="-128"/>
              </a:rPr>
              <a:t>税の</a:t>
            </a:r>
            <a:endParaRPr lang="en-US" altLang="ja-JP" sz="3600" b="1" dirty="0">
              <a:solidFill>
                <a:schemeClr val="accent1">
                  <a:lumMod val="75000"/>
                </a:schemeClr>
              </a:solidFill>
              <a:latin typeface="メイリオ" panose="020B0604030504040204" pitchFamily="50" charset="-128"/>
              <a:ea typeface="メイリオ" panose="020B0604030504040204" pitchFamily="50" charset="-128"/>
            </a:endParaRPr>
          </a:p>
          <a:p>
            <a:pPr algn="ctr"/>
            <a:r>
              <a:rPr lang="ja-JP" altLang="en-US" sz="3600" b="1" dirty="0">
                <a:solidFill>
                  <a:schemeClr val="accent1">
                    <a:lumMod val="75000"/>
                  </a:schemeClr>
                </a:solidFill>
                <a:latin typeface="メイリオ" panose="020B0604030504040204" pitchFamily="50" charset="-128"/>
                <a:ea typeface="メイリオ" panose="020B0604030504040204" pitchFamily="50" charset="-128"/>
              </a:rPr>
              <a:t>スペシャリストになるためには</a:t>
            </a:r>
            <a:endParaRPr kumimoji="1" lang="ja-JP" altLang="en-US" sz="3600" b="1" dirty="0">
              <a:solidFill>
                <a:schemeClr val="accent1">
                  <a:lumMod val="75000"/>
                </a:schemeClr>
              </a:solidFill>
              <a:latin typeface="メイリオ" panose="020B0604030504040204" pitchFamily="50" charset="-128"/>
              <a:ea typeface="メイリオ" panose="020B0604030504040204" pitchFamily="50" charset="-128"/>
            </a:endParaRPr>
          </a:p>
        </p:txBody>
      </p:sp>
      <p:sp>
        <p:nvSpPr>
          <p:cNvPr id="8" name="Rectangle 5"/>
          <p:cNvSpPr>
            <a:spLocks noChangeArrowheads="1"/>
          </p:cNvSpPr>
          <p:nvPr/>
        </p:nvSpPr>
        <p:spPr bwMode="auto">
          <a:xfrm>
            <a:off x="3419872" y="804414"/>
            <a:ext cx="5724128" cy="5247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marL="542925" indent="-361950" eaLnBrk="1" hangingPunct="1">
              <a:lnSpc>
                <a:spcPct val="200000"/>
              </a:lnSpc>
              <a:spcBef>
                <a:spcPct val="20000"/>
              </a:spcBef>
              <a:buClr>
                <a:schemeClr val="tx1"/>
              </a:buClr>
              <a:buSzPct val="100000"/>
              <a:buFont typeface="HG丸ｺﾞｼｯｸM-PRO" panose="020F0600000000000000" pitchFamily="50" charset="-128"/>
              <a:buChar cha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国税の仕事と魅力</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marL="542925" indent="-361950" eaLnBrk="1" hangingPunct="1">
              <a:lnSpc>
                <a:spcPct val="200000"/>
              </a:lnSpc>
              <a:spcBef>
                <a:spcPct val="20000"/>
              </a:spcBef>
              <a:buClr>
                <a:schemeClr val="tx1"/>
              </a:buClr>
              <a:buSzPct val="100000"/>
              <a:buFont typeface="HG丸ｺﾞｼｯｸM-PRO" panose="020F0600000000000000" pitchFamily="50" charset="-128"/>
              <a:buChar cha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税のスペシャリストになるためには</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marL="542925" indent="-361950" eaLnBrk="1" hangingPunct="1">
              <a:lnSpc>
                <a:spcPct val="200000"/>
              </a:lnSpc>
              <a:spcBef>
                <a:spcPct val="20000"/>
              </a:spcBef>
              <a:buClr>
                <a:schemeClr val="tx1"/>
              </a:buClr>
              <a:buSzPct val="100000"/>
              <a:buFont typeface="HG丸ｺﾞｼｯｸM-PRO" panose="020F0600000000000000" pitchFamily="50" charset="-128"/>
              <a:buChar cha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令和７年度から国税専門官採用試験が変わります！</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marL="542925" indent="-361950" eaLnBrk="1" hangingPunct="1">
              <a:lnSpc>
                <a:spcPct val="200000"/>
              </a:lnSpc>
              <a:spcBef>
                <a:spcPct val="20000"/>
              </a:spcBef>
              <a:buClr>
                <a:schemeClr val="tx1"/>
              </a:buClr>
              <a:buSzPct val="100000"/>
              <a:buFont typeface="HG丸ｺﾞｼｯｸM-PRO" panose="020F0600000000000000" pitchFamily="50" charset="-128"/>
              <a:buChar cha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令和５年度国税専門官採用試験から国税専門</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B</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区分（理工・デジタル系）が創設</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marL="542925" indent="-361950" eaLnBrk="1" hangingPunct="1">
              <a:lnSpc>
                <a:spcPct val="200000"/>
              </a:lnSpc>
              <a:spcBef>
                <a:spcPct val="20000"/>
              </a:spcBef>
              <a:buClr>
                <a:schemeClr val="tx1"/>
              </a:buClr>
              <a:buSzPct val="100000"/>
              <a:buFont typeface="HG丸ｺﾞｼｯｸM-PRO" panose="020F0600000000000000" pitchFamily="50" charset="-128"/>
              <a:buChar cha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事務職員の採用状況（令和６年４月）</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marL="542925" indent="-361950" eaLnBrk="1" hangingPunct="1">
              <a:lnSpc>
                <a:spcPct val="200000"/>
              </a:lnSpc>
              <a:spcBef>
                <a:spcPct val="20000"/>
              </a:spcBef>
              <a:buClr>
                <a:schemeClr val="tx1"/>
              </a:buClr>
              <a:buSzPct val="100000"/>
              <a:buFont typeface="HG丸ｺﾞｼｯｸM-PRO" panose="020F0600000000000000" pitchFamily="50" charset="-128"/>
              <a:buChar cha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女性の職場として</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スライド番号プレースホルダー 1">
            <a:extLst>
              <a:ext uri="{FF2B5EF4-FFF2-40B4-BE49-F238E27FC236}">
                <a16:creationId xmlns:a16="http://schemas.microsoft.com/office/drawing/2014/main" id="{DEC0EB5D-04F2-423F-84A7-51D315299335}"/>
              </a:ext>
            </a:extLst>
          </p:cNvPr>
          <p:cNvSpPr txBox="1">
            <a:spLocks/>
          </p:cNvSpPr>
          <p:nvPr/>
        </p:nvSpPr>
        <p:spPr>
          <a:xfrm>
            <a:off x="8567738" y="6459240"/>
            <a:ext cx="576262" cy="404812"/>
          </a:xfrm>
          <a:prstGeom prst="rect">
            <a:avLst/>
          </a:prstGeom>
        </p:spPr>
        <p:txBody>
          <a:bodyPr vert="horz" lIns="91440" tIns="45720" rIns="91440" bIns="45720" rtlCol="0" anchor="ctr"/>
          <a:lstStyle>
            <a:defPPr>
              <a:defRPr lang="ja-JP"/>
            </a:defPPr>
            <a:lvl1pPr algn="r" rtl="0" eaLnBrk="0" fontAlgn="base" hangingPunct="0">
              <a:spcBef>
                <a:spcPct val="0"/>
              </a:spcBef>
              <a:spcAft>
                <a:spcPct val="0"/>
              </a:spcAft>
              <a:defRPr kumimoji="1" sz="1200" kern="1200">
                <a:solidFill>
                  <a:schemeClr val="tx1">
                    <a:tint val="75000"/>
                  </a:schemeClr>
                </a:solidFill>
                <a:latin typeface="Tahoma" panose="020B0604030504040204" pitchFamily="34" charset="0"/>
                <a:ea typeface="HG丸ｺﾞｼｯｸM-PRO" panose="020F0600000000000000" pitchFamily="50" charset="-128"/>
                <a:cs typeface="+mn-cs"/>
              </a:defRPr>
            </a:lvl1pPr>
            <a:lvl2pPr marL="4572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9p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107</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72E18606-0E12-4A4E-8679-1831EC9A95B4}"/>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 name="図 2" descr="ダイアグラム が含まれている画像&#10;&#10;自動的に生成された説明">
            <a:extLst>
              <a:ext uri="{FF2B5EF4-FFF2-40B4-BE49-F238E27FC236}">
                <a16:creationId xmlns:a16="http://schemas.microsoft.com/office/drawing/2014/main" id="{27D01EF4-C761-21E3-4807-71D6F650030E}"/>
              </a:ext>
            </a:extLst>
          </p:cNvPr>
          <p:cNvPicPr>
            <a:picLocks noChangeAspect="1"/>
          </p:cNvPicPr>
          <p:nvPr/>
        </p:nvPicPr>
        <p:blipFill rotWithShape="1">
          <a:blip r:embed="rId3" cstate="print">
            <a:alphaModFix amt="30000"/>
            <a:extLst>
              <a:ext uri="{28A0092B-C50C-407E-A947-70E740481C1C}">
                <a14:useLocalDpi xmlns:a14="http://schemas.microsoft.com/office/drawing/2010/main" val="0"/>
              </a:ext>
            </a:extLst>
          </a:blip>
          <a:srcRect l="9871" t="13790" r="10757"/>
          <a:stretch/>
        </p:blipFill>
        <p:spPr>
          <a:xfrm>
            <a:off x="0" y="4080933"/>
            <a:ext cx="3460376" cy="2777066"/>
          </a:xfrm>
          <a:prstGeom prst="rect">
            <a:avLst/>
          </a:prstGeom>
        </p:spPr>
      </p:pic>
    </p:spTree>
    <p:extLst>
      <p:ext uri="{BB962C8B-B14F-4D97-AF65-F5344CB8AC3E}">
        <p14:creationId xmlns:p14="http://schemas.microsoft.com/office/powerpoint/2010/main" val="2679243945"/>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
            <a:extLst>
              <a:ext uri="{FF2B5EF4-FFF2-40B4-BE49-F238E27FC236}">
                <a16:creationId xmlns:a16="http://schemas.microsoft.com/office/drawing/2014/main" id="{77368054-5006-4C1A-A5D0-08174F31453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7400"/>
          <a:stretch/>
        </p:blipFill>
        <p:spPr bwMode="auto">
          <a:xfrm>
            <a:off x="1272746" y="2244910"/>
            <a:ext cx="6221284" cy="2230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スライド番号プレースホルダー 2">
            <a:extLst>
              <a:ext uri="{FF2B5EF4-FFF2-40B4-BE49-F238E27FC236}">
                <a16:creationId xmlns:a16="http://schemas.microsoft.com/office/drawing/2014/main" id="{6F5E07CF-BA91-4CD2-BF79-AE736CB4FC32}"/>
              </a:ext>
            </a:extLst>
          </p:cNvPr>
          <p:cNvSpPr>
            <a:spLocks noGrp="1"/>
          </p:cNvSpPr>
          <p:nvPr>
            <p:ph type="sldNum" sz="quarter" idx="12"/>
          </p:nvPr>
        </p:nvSpPr>
        <p:spPr/>
        <p:txBody>
          <a:bodyPr/>
          <a:lstStyle/>
          <a:p>
            <a:fld id="{B0FF6F17-0D75-4A52-9621-CC0F8D8CB105}" type="slidenum">
              <a:rPr kumimoji="1" lang="ja-JP" altLang="en-US" smtClean="0"/>
              <a:t>108</a:t>
            </a:fld>
            <a:endParaRPr kumimoji="1" lang="ja-JP" altLang="en-US" dirty="0"/>
          </a:p>
        </p:txBody>
      </p:sp>
      <p:sp>
        <p:nvSpPr>
          <p:cNvPr id="4" name="タイトル 2">
            <a:extLst>
              <a:ext uri="{FF2B5EF4-FFF2-40B4-BE49-F238E27FC236}">
                <a16:creationId xmlns:a16="http://schemas.microsoft.com/office/drawing/2014/main" id="{3B3DBE8B-3579-436B-8163-DBEB4076F7A5}"/>
              </a:ext>
            </a:extLst>
          </p:cNvPr>
          <p:cNvSpPr>
            <a:spLocks noGrp="1"/>
          </p:cNvSpPr>
          <p:nvPr>
            <p:ph type="title"/>
          </p:nvPr>
        </p:nvSpPr>
        <p:spPr>
          <a:xfrm>
            <a:off x="0" y="2"/>
            <a:ext cx="9140400" cy="972000"/>
          </a:xfrm>
          <a:solidFill>
            <a:srgbClr val="0070C0"/>
          </a:solidFill>
        </p:spPr>
        <p:txBody>
          <a:bodyPr>
            <a:normAutofit/>
          </a:bodyPr>
          <a:lstStyle/>
          <a:p>
            <a:r>
              <a:rPr lang="ja-JP" altLang="en-US" sz="2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国税の仕事と魅力</a:t>
            </a:r>
          </a:p>
        </p:txBody>
      </p:sp>
      <p:sp>
        <p:nvSpPr>
          <p:cNvPr id="13" name="四角形: 角を丸くする 12">
            <a:extLst>
              <a:ext uri="{FF2B5EF4-FFF2-40B4-BE49-F238E27FC236}">
                <a16:creationId xmlns:a16="http://schemas.microsoft.com/office/drawing/2014/main" id="{41A3C873-55C4-4DB1-A409-9CD7B049EE35}"/>
              </a:ext>
            </a:extLst>
          </p:cNvPr>
          <p:cNvSpPr/>
          <p:nvPr/>
        </p:nvSpPr>
        <p:spPr>
          <a:xfrm>
            <a:off x="322878" y="1043632"/>
            <a:ext cx="8494643" cy="71873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r>
              <a:rPr lang="ja-JP" altLang="en-US" sz="2800" b="1" dirty="0">
                <a:solidFill>
                  <a:schemeClr val="tx1"/>
                </a:solidFill>
                <a:latin typeface="メイリオ" panose="020B0604030504040204" pitchFamily="50" charset="-128"/>
                <a:ea typeface="メイリオ" panose="020B0604030504040204" pitchFamily="50" charset="-128"/>
              </a:rPr>
              <a:t>～国税の職場で一緒に働きませんか？～</a:t>
            </a:r>
          </a:p>
        </p:txBody>
      </p:sp>
      <p:sp>
        <p:nvSpPr>
          <p:cNvPr id="15" name="テキスト ボックス 5">
            <a:extLst>
              <a:ext uri="{FF2B5EF4-FFF2-40B4-BE49-F238E27FC236}">
                <a16:creationId xmlns:a16="http://schemas.microsoft.com/office/drawing/2014/main" id="{16CB3BC7-1FCE-45B9-A49C-E1A7658336CA}"/>
              </a:ext>
            </a:extLst>
          </p:cNvPr>
          <p:cNvSpPr txBox="1">
            <a:spLocks noChangeArrowheads="1"/>
          </p:cNvSpPr>
          <p:nvPr/>
        </p:nvSpPr>
        <p:spPr bwMode="auto">
          <a:xfrm>
            <a:off x="1272747" y="4795117"/>
            <a:ext cx="7213528" cy="186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3500"/>
              </a:lnSpc>
              <a:buFont typeface="Wingdings" panose="05000000000000000000" pitchFamily="2" charset="2"/>
              <a:buChar char="ü"/>
            </a:pPr>
            <a:r>
              <a:rPr kumimoji="1" lang="ja-JP" altLang="en-US" sz="2200" b="1" dirty="0">
                <a:latin typeface="メイリオ" panose="020B0604030504040204" pitchFamily="50" charset="-128"/>
                <a:ea typeface="メイリオ" panose="020B0604030504040204" pitchFamily="50" charset="-128"/>
              </a:rPr>
              <a:t>充実した研修制度</a:t>
            </a:r>
            <a:endParaRPr kumimoji="1" lang="en-US" altLang="ja-JP" sz="2200" b="1" dirty="0">
              <a:latin typeface="メイリオ" panose="020B0604030504040204" pitchFamily="50" charset="-128"/>
              <a:ea typeface="メイリオ" panose="020B0604030504040204" pitchFamily="50" charset="-128"/>
            </a:endParaRPr>
          </a:p>
          <a:p>
            <a:pPr eaLnBrk="1" hangingPunct="1">
              <a:lnSpc>
                <a:spcPts val="3500"/>
              </a:lnSpc>
              <a:buFont typeface="Wingdings" panose="05000000000000000000" pitchFamily="2" charset="2"/>
              <a:buChar char="ü"/>
            </a:pPr>
            <a:r>
              <a:rPr kumimoji="1" lang="ja-JP" altLang="en-US" sz="2200" b="1" dirty="0">
                <a:latin typeface="メイリオ" panose="020B0604030504040204" pitchFamily="50" charset="-128"/>
                <a:ea typeface="メイリオ" panose="020B0604030504040204" pitchFamily="50" charset="-128"/>
              </a:rPr>
              <a:t>専門性の高い業務</a:t>
            </a:r>
            <a:endParaRPr kumimoji="1" lang="en-US" altLang="ja-JP" sz="2200" b="1" dirty="0">
              <a:latin typeface="メイリオ" panose="020B0604030504040204" pitchFamily="50" charset="-128"/>
              <a:ea typeface="メイリオ" panose="020B0604030504040204" pitchFamily="50" charset="-128"/>
            </a:endParaRPr>
          </a:p>
          <a:p>
            <a:pPr eaLnBrk="1" hangingPunct="1">
              <a:lnSpc>
                <a:spcPts val="3500"/>
              </a:lnSpc>
              <a:buFont typeface="Wingdings" panose="05000000000000000000" pitchFamily="2" charset="2"/>
              <a:buChar char="ü"/>
            </a:pPr>
            <a:r>
              <a:rPr kumimoji="1" lang="ja-JP" altLang="en-US" sz="2200" b="1" dirty="0">
                <a:latin typeface="メイリオ" panose="020B0604030504040204" pitchFamily="50" charset="-128"/>
                <a:ea typeface="メイリオ" panose="020B0604030504040204" pitchFamily="50" charset="-128"/>
              </a:rPr>
              <a:t>他の公務員より高水準な給与</a:t>
            </a:r>
            <a:endParaRPr kumimoji="1" lang="en-US" altLang="ja-JP" sz="2200" b="1" dirty="0">
              <a:latin typeface="メイリオ" panose="020B0604030504040204" pitchFamily="50" charset="-128"/>
              <a:ea typeface="メイリオ" panose="020B0604030504040204" pitchFamily="50" charset="-128"/>
            </a:endParaRPr>
          </a:p>
          <a:p>
            <a:pPr eaLnBrk="1" hangingPunct="1">
              <a:lnSpc>
                <a:spcPts val="3500"/>
              </a:lnSpc>
              <a:buFont typeface="Wingdings" panose="05000000000000000000" pitchFamily="2" charset="2"/>
              <a:buChar char="ü"/>
            </a:pPr>
            <a:r>
              <a:rPr kumimoji="1" lang="ja-JP" altLang="en-US" sz="2200" b="1" dirty="0">
                <a:latin typeface="メイリオ" panose="020B0604030504040204" pitchFamily="50" charset="-128"/>
                <a:ea typeface="メイリオ" panose="020B0604030504040204" pitchFamily="50" charset="-128"/>
              </a:rPr>
              <a:t>ワークライフバランスの充実</a:t>
            </a:r>
            <a:endParaRPr kumimoji="1" lang="ja-JP" altLang="en-US" sz="2200" baseline="30000" dirty="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F102118A-E743-4789-A41F-572A4F899BAF}"/>
              </a:ext>
            </a:extLst>
          </p:cNvPr>
          <p:cNvSpPr txBox="1"/>
          <p:nvPr/>
        </p:nvSpPr>
        <p:spPr>
          <a:xfrm>
            <a:off x="322878" y="4363970"/>
            <a:ext cx="2926949" cy="430887"/>
          </a:xfrm>
          <a:prstGeom prst="rect">
            <a:avLst/>
          </a:prstGeom>
          <a:noFill/>
        </p:spPr>
        <p:txBody>
          <a:bodyPr wrap="square" rtlCol="0">
            <a:spAutoFit/>
          </a:bodyPr>
          <a:lstStyle/>
          <a:p>
            <a:r>
              <a:rPr kumimoji="1" lang="ja-JP" altLang="en-US" sz="2200" u="sng" dirty="0">
                <a:solidFill>
                  <a:srgbClr val="006BCB"/>
                </a:solidFill>
                <a:latin typeface="メイリオ" panose="020B0604030504040204" pitchFamily="50" charset="-128"/>
                <a:ea typeface="メイリオ" panose="020B0604030504040204" pitchFamily="50" charset="-128"/>
              </a:rPr>
              <a:t>国税の仕事の魅力</a:t>
            </a:r>
          </a:p>
        </p:txBody>
      </p:sp>
      <p:sp>
        <p:nvSpPr>
          <p:cNvPr id="10" name="テキスト ボックス 9">
            <a:extLst>
              <a:ext uri="{FF2B5EF4-FFF2-40B4-BE49-F238E27FC236}">
                <a16:creationId xmlns:a16="http://schemas.microsoft.com/office/drawing/2014/main" id="{29275BB7-17C8-4606-BCF4-40FF75088DBA}"/>
              </a:ext>
            </a:extLst>
          </p:cNvPr>
          <p:cNvSpPr txBox="1"/>
          <p:nvPr/>
        </p:nvSpPr>
        <p:spPr>
          <a:xfrm>
            <a:off x="285808" y="1920744"/>
            <a:ext cx="6325057" cy="430887"/>
          </a:xfrm>
          <a:prstGeom prst="rect">
            <a:avLst/>
          </a:prstGeom>
          <a:noFill/>
        </p:spPr>
        <p:txBody>
          <a:bodyPr wrap="square" rtlCol="0">
            <a:spAutoFit/>
          </a:bodyPr>
          <a:lstStyle/>
          <a:p>
            <a:r>
              <a:rPr kumimoji="1" lang="ja-JP" altLang="en-US" sz="2200" u="sng" dirty="0">
                <a:solidFill>
                  <a:srgbClr val="006BCB"/>
                </a:solidFill>
                <a:latin typeface="メイリオ" panose="020B0604030504040204" pitchFamily="50" charset="-128"/>
                <a:ea typeface="メイリオ" panose="020B0604030504040204" pitchFamily="50" charset="-128"/>
              </a:rPr>
              <a:t>国税の仕事～スペシャリストの３つの顔～</a:t>
            </a:r>
          </a:p>
        </p:txBody>
      </p:sp>
    </p:spTree>
    <p:extLst>
      <p:ext uri="{BB962C8B-B14F-4D97-AF65-F5344CB8AC3E}">
        <p14:creationId xmlns:p14="http://schemas.microsoft.com/office/powerpoint/2010/main" val="6198826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C17ABE9D-EBEE-56D0-D7EF-388E780F446A}"/>
              </a:ext>
            </a:extLst>
          </p:cNvPr>
          <p:cNvSpPr/>
          <p:nvPr/>
        </p:nvSpPr>
        <p:spPr>
          <a:xfrm>
            <a:off x="0" y="0"/>
            <a:ext cx="3442447" cy="6858000"/>
          </a:xfrm>
          <a:prstGeom prst="rect">
            <a:avLst/>
          </a:prstGeom>
          <a:solidFill>
            <a:srgbClr val="FFFC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endParaRPr lang="en-US" altLang="ja-JP" sz="3600" b="1"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3600" b="1"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3600" b="1"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3600" b="1"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1600" b="1"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3600" b="1"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税制の現状</a:t>
            </a:r>
          </a:p>
          <a:p>
            <a:pPr algn="ctr"/>
            <a:endParaRPr kumimoji="1" lang="ja-JP" altLang="en-US" sz="3600" b="1" dirty="0">
              <a:solidFill>
                <a:schemeClr val="accent1">
                  <a:lumMod val="75000"/>
                </a:schemeClr>
              </a:solidFill>
            </a:endParaRPr>
          </a:p>
        </p:txBody>
      </p:sp>
      <p:sp>
        <p:nvSpPr>
          <p:cNvPr id="30722" name="Rectangle 5"/>
          <p:cNvSpPr>
            <a:spLocks noChangeArrowheads="1"/>
          </p:cNvSpPr>
          <p:nvPr/>
        </p:nvSpPr>
        <p:spPr bwMode="auto">
          <a:xfrm>
            <a:off x="3419874" y="2366375"/>
            <a:ext cx="5308997"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marL="542925" indent="-361950" eaLnBrk="1" hangingPunct="1">
              <a:lnSpc>
                <a:spcPct val="150000"/>
              </a:lnSpc>
              <a:spcBef>
                <a:spcPct val="20000"/>
              </a:spcBef>
              <a:buClr>
                <a:schemeClr val="tx1"/>
              </a:buClr>
              <a:buSzPct val="100000"/>
              <a:buFont typeface="HG丸ｺﾞｼｯｸM-PRO" panose="020F0600000000000000" pitchFamily="50" charset="-128"/>
              <a:buChar cha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税の分類１ </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marL="542925" indent="-361950" eaLnBrk="1" hangingPunct="1">
              <a:lnSpc>
                <a:spcPct val="150000"/>
              </a:lnSpc>
              <a:spcBef>
                <a:spcPct val="20000"/>
              </a:spcBef>
              <a:buClr>
                <a:schemeClr val="tx1"/>
              </a:buClr>
              <a:buSzPct val="100000"/>
              <a:buFont typeface="HG丸ｺﾞｼｯｸM-PRO" panose="020F0600000000000000" pitchFamily="50" charset="-128"/>
              <a:buChar cha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税の分類２</a:t>
            </a:r>
          </a:p>
          <a:p>
            <a:pPr marL="542925" indent="-361950" eaLnBrk="1" hangingPunct="1">
              <a:lnSpc>
                <a:spcPct val="150000"/>
              </a:lnSpc>
              <a:spcBef>
                <a:spcPct val="20000"/>
              </a:spcBef>
              <a:buClr>
                <a:schemeClr val="tx1"/>
              </a:buClr>
              <a:buSzPct val="100000"/>
              <a:buFont typeface="HG丸ｺﾞｼｯｸM-PRO" panose="020F0600000000000000" pitchFamily="50" charset="-128"/>
              <a:buChar cha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税収の推移</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marL="542925" indent="-361950" eaLnBrk="1" hangingPunct="1">
              <a:lnSpc>
                <a:spcPct val="150000"/>
              </a:lnSpc>
              <a:spcBef>
                <a:spcPct val="20000"/>
              </a:spcBef>
              <a:buClr>
                <a:schemeClr val="tx1"/>
              </a:buClr>
              <a:buSzPct val="100000"/>
              <a:buFont typeface="HG丸ｺﾞｼｯｸM-PRO" panose="020F0600000000000000" pitchFamily="50" charset="-128"/>
              <a:buChar cha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消費税の概要</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スライド番号プレースホルダー 1"/>
          <p:cNvSpPr>
            <a:spLocks noGrp="1"/>
          </p:cNvSpPr>
          <p:nvPr>
            <p:ph type="sldNum" sz="quarter" idx="12"/>
          </p:nvPr>
        </p:nvSpPr>
        <p:spPr>
          <a:xfrm>
            <a:off x="8388350" y="6469065"/>
            <a:ext cx="755650" cy="365125"/>
          </a:xfrm>
          <a:prstGeom prst="rect">
            <a:avLst/>
          </a:prstGeo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10</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C0C888FF-CCF9-4AAC-A6A0-CE2252434FA2}"/>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7" name="図 6" descr="ダイアグラム が含まれている画像&#10;&#10;自動的に生成された説明">
            <a:extLst>
              <a:ext uri="{FF2B5EF4-FFF2-40B4-BE49-F238E27FC236}">
                <a16:creationId xmlns:a16="http://schemas.microsoft.com/office/drawing/2014/main" id="{067030E8-6590-4959-CD01-2A4B867D5EAF}"/>
              </a:ext>
            </a:extLst>
          </p:cNvPr>
          <p:cNvPicPr>
            <a:picLocks noChangeAspect="1"/>
          </p:cNvPicPr>
          <p:nvPr/>
        </p:nvPicPr>
        <p:blipFill rotWithShape="1">
          <a:blip r:embed="rId3" cstate="print">
            <a:alphaModFix amt="30000"/>
            <a:extLst>
              <a:ext uri="{28A0092B-C50C-407E-A947-70E740481C1C}">
                <a14:useLocalDpi xmlns:a14="http://schemas.microsoft.com/office/drawing/2010/main" val="0"/>
              </a:ext>
            </a:extLst>
          </a:blip>
          <a:srcRect l="9871" r="10757"/>
          <a:stretch/>
        </p:blipFill>
        <p:spPr>
          <a:xfrm>
            <a:off x="0" y="3636738"/>
            <a:ext cx="3460376" cy="3221261"/>
          </a:xfrm>
          <a:prstGeom prst="rect">
            <a:avLst/>
          </a:prstGeom>
        </p:spPr>
      </p:pic>
    </p:spTree>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AutoShape 5"/>
          <p:cNvSpPr>
            <a:spLocks noChangeArrowheads="1"/>
          </p:cNvSpPr>
          <p:nvPr/>
        </p:nvSpPr>
        <p:spPr bwMode="auto">
          <a:xfrm>
            <a:off x="306372" y="3550020"/>
            <a:ext cx="2331777" cy="828000"/>
          </a:xfrm>
          <a:prstGeom prst="flowChartAlternateProcess">
            <a:avLst/>
          </a:prstGeom>
          <a:noFill/>
          <a:ln w="28575" algn="ctr">
            <a:solidFill>
              <a:schemeClr val="accent1">
                <a:lumMod val="50000"/>
              </a:schemeClr>
            </a:solidFill>
            <a:miter lim="800000"/>
            <a:headEnd/>
            <a:tailEnd/>
          </a:ln>
          <a:effectLst/>
        </p:spPr>
        <p:txBody>
          <a:bodyPr wrap="none" lIns="0" tIns="0" rIns="0" bIns="0" anchor="ctr"/>
          <a:lstStyle/>
          <a:p>
            <a:pPr marL="342900" indent="-342900" algn="ctr" eaLnBrk="1" fontAlgn="ctr" hangingPunct="1">
              <a:defRPr/>
            </a:pPr>
            <a:r>
              <a:rPr lang="ja-JP" altLang="en-US"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税 務 職 員</a:t>
            </a:r>
            <a:endParaRPr lang="en-US" altLang="ja-JP"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342900" indent="-342900" algn="ctr" eaLnBrk="1" fontAlgn="ctr" hangingPunct="1">
              <a:defRPr/>
            </a:pPr>
            <a:r>
              <a:rPr lang="ja-JP" altLang="en-US"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採用試験</a:t>
            </a:r>
          </a:p>
        </p:txBody>
      </p:sp>
      <p:sp>
        <p:nvSpPr>
          <p:cNvPr id="43" name="AutoShape 5"/>
          <p:cNvSpPr>
            <a:spLocks noChangeArrowheads="1"/>
          </p:cNvSpPr>
          <p:nvPr/>
        </p:nvSpPr>
        <p:spPr bwMode="auto">
          <a:xfrm>
            <a:off x="2704634" y="3550020"/>
            <a:ext cx="2804092" cy="828000"/>
          </a:xfrm>
          <a:prstGeom prst="flowChartAlternateProcess">
            <a:avLst/>
          </a:prstGeom>
          <a:noFill/>
          <a:ln w="28575" algn="ctr">
            <a:solidFill>
              <a:schemeClr val="accent1">
                <a:lumMod val="50000"/>
              </a:schemeClr>
            </a:solidFill>
            <a:miter lim="800000"/>
            <a:headEnd/>
            <a:tailEnd/>
          </a:ln>
          <a:effectLst/>
        </p:spPr>
        <p:txBody>
          <a:bodyPr wrap="none" lIns="0" tIns="0" rIns="0" bIns="0" anchor="ctr"/>
          <a:lstStyle/>
          <a:p>
            <a:pPr marL="342900" indent="-342900" algn="ctr" eaLnBrk="1" fontAlgn="ctr" hangingPunct="1">
              <a:defRPr/>
            </a:pPr>
            <a:r>
              <a:rPr lang="ja-JP" altLang="en-US"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高卒程度</a:t>
            </a:r>
          </a:p>
        </p:txBody>
      </p:sp>
      <p:sp>
        <p:nvSpPr>
          <p:cNvPr id="44" name="AutoShape 5"/>
          <p:cNvSpPr>
            <a:spLocks noChangeArrowheads="1"/>
          </p:cNvSpPr>
          <p:nvPr/>
        </p:nvSpPr>
        <p:spPr bwMode="auto">
          <a:xfrm>
            <a:off x="5575211" y="3550020"/>
            <a:ext cx="1472074" cy="828000"/>
          </a:xfrm>
          <a:prstGeom prst="flowChartAlternateProcess">
            <a:avLst/>
          </a:prstGeom>
          <a:noFill/>
          <a:ln w="28575" algn="ctr">
            <a:solidFill>
              <a:schemeClr val="accent1">
                <a:lumMod val="50000"/>
              </a:schemeClr>
            </a:solidFill>
            <a:miter lim="800000"/>
            <a:headEnd/>
            <a:tailEnd/>
          </a:ln>
          <a:effectLst/>
        </p:spPr>
        <p:txBody>
          <a:bodyPr wrap="none" lIns="0" tIns="0" rIns="0" bIns="0" anchor="ctr"/>
          <a:lstStyle/>
          <a:p>
            <a:pPr marL="342900" indent="-342900" algn="ctr" eaLnBrk="1" fontAlgn="ctr" hangingPunct="1">
              <a:defRPr/>
            </a:pPr>
            <a:r>
              <a:rPr lang="ja-JP" altLang="en-US"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例年　　</a:t>
            </a:r>
            <a:endParaRPr lang="en-US" altLang="ja-JP"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342900" indent="-342900" algn="ctr" eaLnBrk="1" fontAlgn="ctr" hangingPunct="1">
              <a:defRPr/>
            </a:pPr>
            <a:r>
              <a:rPr lang="ja-JP" altLang="en-US"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６月頃</a:t>
            </a:r>
          </a:p>
        </p:txBody>
      </p:sp>
      <p:sp>
        <p:nvSpPr>
          <p:cNvPr id="45" name="AutoShape 5"/>
          <p:cNvSpPr>
            <a:spLocks noChangeArrowheads="1"/>
          </p:cNvSpPr>
          <p:nvPr/>
        </p:nvSpPr>
        <p:spPr bwMode="auto">
          <a:xfrm>
            <a:off x="7113771" y="3550020"/>
            <a:ext cx="1900671" cy="828000"/>
          </a:xfrm>
          <a:prstGeom prst="flowChartAlternateProcess">
            <a:avLst/>
          </a:prstGeom>
          <a:noFill/>
          <a:ln w="28575" algn="ctr">
            <a:solidFill>
              <a:schemeClr val="accent1">
                <a:lumMod val="50000"/>
              </a:schemeClr>
            </a:solidFill>
            <a:miter lim="800000"/>
            <a:headEnd/>
            <a:tailEnd/>
          </a:ln>
          <a:effectLst/>
        </p:spPr>
        <p:txBody>
          <a:bodyPr wrap="none" lIns="0" tIns="0" rIns="0" bIns="0" anchor="ctr"/>
          <a:lstStyle/>
          <a:p>
            <a:pPr marL="342900" indent="-342900" algn="ctr" eaLnBrk="1" fontAlgn="ctr" hangingPunct="1">
              <a:defRPr/>
            </a:pPr>
            <a:r>
              <a:rPr lang="ja-JP" altLang="en-US"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約</a:t>
            </a:r>
            <a:r>
              <a:rPr lang="en-US" altLang="ja-JP"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750</a:t>
            </a:r>
            <a:r>
              <a:rPr lang="ja-JP" altLang="en-US"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名</a:t>
            </a:r>
          </a:p>
        </p:txBody>
      </p:sp>
      <p:sp>
        <p:nvSpPr>
          <p:cNvPr id="46" name="AutoShape 5"/>
          <p:cNvSpPr>
            <a:spLocks noChangeArrowheads="1"/>
          </p:cNvSpPr>
          <p:nvPr/>
        </p:nvSpPr>
        <p:spPr bwMode="auto">
          <a:xfrm>
            <a:off x="306373" y="1726203"/>
            <a:ext cx="2331777" cy="1736746"/>
          </a:xfrm>
          <a:prstGeom prst="flowChartAlternateProcess">
            <a:avLst/>
          </a:prstGeom>
          <a:solidFill>
            <a:schemeClr val="accent1">
              <a:lumMod val="20000"/>
              <a:lumOff val="80000"/>
            </a:schemeClr>
          </a:solidFill>
          <a:ln w="28575" algn="ctr">
            <a:solidFill>
              <a:schemeClr val="accent1">
                <a:lumMod val="50000"/>
              </a:schemeClr>
            </a:solidFill>
            <a:miter lim="800000"/>
            <a:headEnd/>
            <a:tailEnd/>
          </a:ln>
          <a:effectLst/>
        </p:spPr>
        <p:txBody>
          <a:bodyPr wrap="none" lIns="0" tIns="0" rIns="0" bIns="0" anchor="ctr"/>
          <a:lstStyle/>
          <a:p>
            <a:pPr marL="342900" indent="-342900" algn="ctr" eaLnBrk="1" fontAlgn="ctr" hangingPunct="1">
              <a:defRPr/>
            </a:pPr>
            <a:r>
              <a:rPr lang="ja-JP" altLang="en-US"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国税専門官</a:t>
            </a:r>
            <a:endParaRPr lang="en-US" altLang="ja-JP"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342900" indent="-342900" algn="ctr" eaLnBrk="1" fontAlgn="ctr" hangingPunct="1">
              <a:defRPr/>
            </a:pPr>
            <a:r>
              <a:rPr lang="ja-JP" altLang="en-US"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採用試験</a:t>
            </a:r>
          </a:p>
        </p:txBody>
      </p:sp>
      <p:sp>
        <p:nvSpPr>
          <p:cNvPr id="47" name="AutoShape 5"/>
          <p:cNvSpPr>
            <a:spLocks noChangeArrowheads="1"/>
          </p:cNvSpPr>
          <p:nvPr/>
        </p:nvSpPr>
        <p:spPr bwMode="auto">
          <a:xfrm>
            <a:off x="2709535" y="1726203"/>
            <a:ext cx="2804092" cy="1736745"/>
          </a:xfrm>
          <a:prstGeom prst="flowChartAlternateProcess">
            <a:avLst/>
          </a:prstGeom>
          <a:solidFill>
            <a:schemeClr val="accent1">
              <a:lumMod val="20000"/>
              <a:lumOff val="80000"/>
            </a:schemeClr>
          </a:solidFill>
          <a:ln w="28575" algn="ctr">
            <a:solidFill>
              <a:schemeClr val="accent1">
                <a:lumMod val="50000"/>
              </a:schemeClr>
            </a:solidFill>
            <a:miter lim="800000"/>
            <a:headEnd/>
            <a:tailEnd/>
          </a:ln>
          <a:effectLst/>
        </p:spPr>
        <p:txBody>
          <a:bodyPr wrap="none" lIns="0" tIns="0" rIns="0" bIns="0" anchor="ctr"/>
          <a:lstStyle/>
          <a:p>
            <a:pPr marL="342900" indent="-342900" algn="ctr" eaLnBrk="1" fontAlgn="ctr" hangingPunct="1">
              <a:defRPr/>
            </a:pPr>
            <a:r>
              <a:rPr lang="ja-JP" altLang="en-US"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大卒程度</a:t>
            </a:r>
          </a:p>
        </p:txBody>
      </p:sp>
      <p:sp>
        <p:nvSpPr>
          <p:cNvPr id="48" name="AutoShape 5"/>
          <p:cNvSpPr>
            <a:spLocks noChangeArrowheads="1"/>
          </p:cNvSpPr>
          <p:nvPr/>
        </p:nvSpPr>
        <p:spPr bwMode="auto">
          <a:xfrm>
            <a:off x="5580112" y="1726202"/>
            <a:ext cx="1472074" cy="1736746"/>
          </a:xfrm>
          <a:prstGeom prst="flowChartAlternateProcess">
            <a:avLst/>
          </a:prstGeom>
          <a:solidFill>
            <a:schemeClr val="accent1">
              <a:lumMod val="20000"/>
              <a:lumOff val="80000"/>
            </a:schemeClr>
          </a:solidFill>
          <a:ln w="28575" algn="ctr">
            <a:solidFill>
              <a:schemeClr val="accent1">
                <a:lumMod val="50000"/>
              </a:schemeClr>
            </a:solidFill>
            <a:miter lim="800000"/>
            <a:headEnd/>
            <a:tailEnd/>
          </a:ln>
          <a:effectLst/>
        </p:spPr>
        <p:txBody>
          <a:bodyPr wrap="none" lIns="0" tIns="0" rIns="0" bIns="0" anchor="ctr"/>
          <a:lstStyle/>
          <a:p>
            <a:pPr marL="342900" indent="-342900" eaLnBrk="1" fontAlgn="ctr" hangingPunct="1">
              <a:defRPr/>
            </a:pPr>
            <a:r>
              <a:rPr lang="ja-JP" altLang="en-US"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例年　　</a:t>
            </a:r>
            <a:endParaRPr lang="en-US" altLang="ja-JP"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342900" indent="-342900" eaLnBrk="1" fontAlgn="ctr" hangingPunct="1">
              <a:defRPr/>
            </a:pPr>
            <a:r>
              <a:rPr lang="ja-JP" altLang="en-US"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３月頃　</a:t>
            </a:r>
            <a:endParaRPr lang="en-US" altLang="ja-JP"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9" name="AutoShape 5"/>
          <p:cNvSpPr>
            <a:spLocks noChangeArrowheads="1"/>
          </p:cNvSpPr>
          <p:nvPr/>
        </p:nvSpPr>
        <p:spPr bwMode="auto">
          <a:xfrm>
            <a:off x="7118672" y="1745902"/>
            <a:ext cx="1900671" cy="828000"/>
          </a:xfrm>
          <a:prstGeom prst="flowChartAlternateProcess">
            <a:avLst/>
          </a:prstGeom>
          <a:solidFill>
            <a:schemeClr val="accent1">
              <a:lumMod val="20000"/>
              <a:lumOff val="80000"/>
            </a:schemeClr>
          </a:solidFill>
          <a:ln w="28575" algn="ctr">
            <a:solidFill>
              <a:schemeClr val="accent1">
                <a:lumMod val="50000"/>
              </a:schemeClr>
            </a:solidFill>
            <a:miter lim="800000"/>
            <a:headEnd/>
            <a:tailEnd/>
          </a:ln>
          <a:effectLst/>
        </p:spPr>
        <p:txBody>
          <a:bodyPr wrap="none" lIns="0" tIns="0" rIns="0" bIns="0" anchor="ctr"/>
          <a:lstStyle/>
          <a:p>
            <a:pPr marL="342900" indent="-342900" algn="ctr" eaLnBrk="1" fontAlgn="ctr" hangingPunct="1">
              <a:defRPr/>
            </a:pPr>
            <a:r>
              <a:rPr lang="en-US" altLang="ja-JP" sz="16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a:t>
            </a:r>
            <a:r>
              <a:rPr lang="ja-JP" altLang="en-US" sz="16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区分</a:t>
            </a:r>
            <a:endParaRPr lang="en-US" altLang="ja-JP" sz="16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342900" indent="-342900" algn="ctr" eaLnBrk="1" fontAlgn="ctr" hangingPunct="1">
              <a:defRPr/>
            </a:pPr>
            <a:r>
              <a:rPr lang="ja-JP" altLang="en-US" sz="16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（法文系）</a:t>
            </a:r>
            <a:endParaRPr lang="en-US" altLang="ja-JP" sz="16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342900" indent="-342900" algn="ctr" eaLnBrk="1" fontAlgn="ctr" hangingPunct="1">
              <a:defRPr/>
            </a:pPr>
            <a:r>
              <a:rPr lang="ja-JP" altLang="en-US"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約</a:t>
            </a:r>
            <a:r>
              <a:rPr lang="en-US" altLang="ja-JP"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1,000</a:t>
            </a:r>
            <a:r>
              <a:rPr lang="ja-JP" altLang="en-US"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名</a:t>
            </a:r>
          </a:p>
        </p:txBody>
      </p:sp>
      <p:sp>
        <p:nvSpPr>
          <p:cNvPr id="50" name="AutoShape 5"/>
          <p:cNvSpPr>
            <a:spLocks noChangeArrowheads="1"/>
          </p:cNvSpPr>
          <p:nvPr/>
        </p:nvSpPr>
        <p:spPr bwMode="auto">
          <a:xfrm>
            <a:off x="306373" y="4437988"/>
            <a:ext cx="2331777" cy="1216365"/>
          </a:xfrm>
          <a:prstGeom prst="roundRect">
            <a:avLst>
              <a:gd name="adj" fmla="val 9935"/>
            </a:avLst>
          </a:prstGeom>
          <a:solidFill>
            <a:schemeClr val="accent1">
              <a:lumMod val="20000"/>
              <a:lumOff val="80000"/>
            </a:schemeClr>
          </a:solidFill>
          <a:ln w="28575" algn="ctr">
            <a:solidFill>
              <a:schemeClr val="accent1">
                <a:lumMod val="50000"/>
              </a:schemeClr>
            </a:solidFill>
            <a:miter lim="800000"/>
            <a:headEnd/>
            <a:tailEnd/>
          </a:ln>
          <a:effectLst/>
        </p:spPr>
        <p:txBody>
          <a:bodyPr wrap="none" lIns="0" tIns="0" rIns="0" bIns="0" anchor="ctr"/>
          <a:lstStyle/>
          <a:p>
            <a:pPr marL="342900" indent="-342900" algn="ctr" eaLnBrk="1" fontAlgn="ctr" hangingPunct="1">
              <a:defRPr/>
            </a:pPr>
            <a:r>
              <a:rPr lang="ja-JP" altLang="en-US"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国税庁経験者</a:t>
            </a:r>
            <a:endParaRPr lang="en-US" altLang="ja-JP"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342900" indent="-342900" algn="ctr" eaLnBrk="1" fontAlgn="ctr" hangingPunct="1">
              <a:defRPr/>
            </a:pPr>
            <a:r>
              <a:rPr lang="ja-JP" altLang="en-US"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採用試験</a:t>
            </a:r>
            <a:endParaRPr lang="en-US" altLang="ja-JP"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342900" indent="-342900" algn="ctr" eaLnBrk="1" fontAlgn="ctr" hangingPunct="1">
              <a:defRPr/>
            </a:pPr>
            <a:r>
              <a:rPr lang="ja-JP" altLang="en-US"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（国税調査官級）</a:t>
            </a:r>
          </a:p>
        </p:txBody>
      </p:sp>
      <p:sp>
        <p:nvSpPr>
          <p:cNvPr id="51" name="AutoShape 5"/>
          <p:cNvSpPr>
            <a:spLocks noChangeArrowheads="1"/>
          </p:cNvSpPr>
          <p:nvPr/>
        </p:nvSpPr>
        <p:spPr bwMode="auto">
          <a:xfrm>
            <a:off x="2709535" y="4446635"/>
            <a:ext cx="2804092" cy="1216365"/>
          </a:xfrm>
          <a:prstGeom prst="roundRect">
            <a:avLst>
              <a:gd name="adj" fmla="val 11057"/>
            </a:avLst>
          </a:prstGeom>
          <a:solidFill>
            <a:schemeClr val="accent1">
              <a:lumMod val="20000"/>
              <a:lumOff val="80000"/>
            </a:schemeClr>
          </a:solidFill>
          <a:ln w="28575" algn="ctr">
            <a:solidFill>
              <a:schemeClr val="accent1">
                <a:lumMod val="50000"/>
              </a:schemeClr>
            </a:solidFill>
            <a:miter lim="800000"/>
            <a:headEnd/>
            <a:tailEnd/>
          </a:ln>
          <a:effectLst/>
        </p:spPr>
        <p:txBody>
          <a:bodyPr wrap="none" lIns="0" tIns="0" rIns="0" bIns="0" anchor="ctr"/>
          <a:lstStyle/>
          <a:p>
            <a:pPr marL="342900" indent="-342900" algn="ctr" eaLnBrk="1" fontAlgn="ctr" hangingPunct="1">
              <a:defRPr/>
            </a:pPr>
            <a:r>
              <a:rPr lang="ja-JP" altLang="en-US"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転職希望の者</a:t>
            </a:r>
            <a:endParaRPr lang="en-US" altLang="ja-JP"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342900" indent="-342900" algn="ctr" eaLnBrk="1" fontAlgn="ctr" hangingPunct="1">
              <a:defRPr/>
            </a:pPr>
            <a:r>
              <a:rPr lang="ja-JP" altLang="en-US" sz="18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（大卒後８年を経過した者）</a:t>
            </a:r>
          </a:p>
        </p:txBody>
      </p:sp>
      <p:sp>
        <p:nvSpPr>
          <p:cNvPr id="52" name="AutoShape 5"/>
          <p:cNvSpPr>
            <a:spLocks noChangeArrowheads="1"/>
          </p:cNvSpPr>
          <p:nvPr/>
        </p:nvSpPr>
        <p:spPr bwMode="auto">
          <a:xfrm>
            <a:off x="5580112" y="4446635"/>
            <a:ext cx="1472074" cy="1216365"/>
          </a:xfrm>
          <a:prstGeom prst="roundRect">
            <a:avLst>
              <a:gd name="adj" fmla="val 11057"/>
            </a:avLst>
          </a:prstGeom>
          <a:solidFill>
            <a:schemeClr val="accent1">
              <a:lumMod val="20000"/>
              <a:lumOff val="80000"/>
            </a:schemeClr>
          </a:solidFill>
          <a:ln w="28575" algn="ctr">
            <a:solidFill>
              <a:schemeClr val="accent1">
                <a:lumMod val="50000"/>
              </a:schemeClr>
            </a:solidFill>
            <a:miter lim="800000"/>
            <a:headEnd/>
            <a:tailEnd/>
          </a:ln>
          <a:effectLst/>
        </p:spPr>
        <p:txBody>
          <a:bodyPr wrap="none" lIns="0" tIns="0" rIns="0" bIns="0" anchor="ctr"/>
          <a:lstStyle/>
          <a:p>
            <a:pPr marL="342900" indent="-342900" eaLnBrk="1" fontAlgn="ctr" hangingPunct="1">
              <a:defRPr/>
            </a:pPr>
            <a:r>
              <a:rPr lang="ja-JP" altLang="en-US"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例年　　</a:t>
            </a:r>
            <a:endParaRPr lang="en-US" altLang="ja-JP"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342900" indent="-342900" eaLnBrk="1" fontAlgn="ctr" hangingPunct="1">
              <a:defRPr/>
            </a:pPr>
            <a:r>
              <a:rPr lang="ja-JP" altLang="en-US"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200"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８月頃</a:t>
            </a:r>
          </a:p>
        </p:txBody>
      </p:sp>
      <p:sp>
        <p:nvSpPr>
          <p:cNvPr id="53" name="AutoShape 5"/>
          <p:cNvSpPr>
            <a:spLocks noChangeArrowheads="1"/>
          </p:cNvSpPr>
          <p:nvPr/>
        </p:nvSpPr>
        <p:spPr bwMode="auto">
          <a:xfrm>
            <a:off x="7118672" y="4446635"/>
            <a:ext cx="1900671" cy="1216365"/>
          </a:xfrm>
          <a:prstGeom prst="roundRect">
            <a:avLst>
              <a:gd name="adj" fmla="val 11057"/>
            </a:avLst>
          </a:prstGeom>
          <a:solidFill>
            <a:schemeClr val="accent1">
              <a:lumMod val="20000"/>
              <a:lumOff val="80000"/>
            </a:schemeClr>
          </a:solidFill>
          <a:ln w="28575" algn="ctr">
            <a:solidFill>
              <a:schemeClr val="accent1">
                <a:lumMod val="50000"/>
              </a:schemeClr>
            </a:solidFill>
            <a:miter lim="800000"/>
            <a:headEnd/>
            <a:tailEnd/>
          </a:ln>
          <a:effectLst/>
        </p:spPr>
        <p:txBody>
          <a:bodyPr wrap="none" lIns="0" tIns="0" rIns="0" bIns="0" anchor="ctr"/>
          <a:lstStyle/>
          <a:p>
            <a:pPr marL="342900" indent="-342900" algn="ctr" eaLnBrk="1" fontAlgn="ctr" hangingPunct="1">
              <a:defRPr/>
            </a:pPr>
            <a:r>
              <a:rPr lang="ja-JP" altLang="en-US"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約</a:t>
            </a:r>
            <a:r>
              <a:rPr lang="en-US" altLang="ja-JP"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100</a:t>
            </a:r>
            <a:r>
              <a:rPr lang="ja-JP" altLang="en-US"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名</a:t>
            </a:r>
          </a:p>
        </p:txBody>
      </p:sp>
      <p:sp>
        <p:nvSpPr>
          <p:cNvPr id="3" name="タイトル 2"/>
          <p:cNvSpPr>
            <a:spLocks noGrp="1"/>
          </p:cNvSpPr>
          <p:nvPr>
            <p:ph type="title"/>
          </p:nvPr>
        </p:nvSpPr>
        <p:spPr/>
        <p:txBody>
          <a:bodyPr>
            <a:normAutofit/>
          </a:bodyPr>
          <a:lstStyle/>
          <a:p>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税のスペシャリストになるためには</a:t>
            </a:r>
          </a:p>
        </p:txBody>
      </p:sp>
      <p:sp>
        <p:nvSpPr>
          <p:cNvPr id="21" name="Rectangle 10"/>
          <p:cNvSpPr>
            <a:spLocks noChangeArrowheads="1"/>
          </p:cNvSpPr>
          <p:nvPr/>
        </p:nvSpPr>
        <p:spPr bwMode="auto">
          <a:xfrm>
            <a:off x="234367" y="1042846"/>
            <a:ext cx="8784976" cy="676439"/>
          </a:xfrm>
          <a:prstGeom prst="rect">
            <a:avLst/>
          </a:prstGeom>
          <a:noFill/>
          <a:ln w="9525">
            <a:noFill/>
            <a:miter lim="800000"/>
            <a:headEnd/>
            <a:tailEnd/>
          </a:ln>
          <a:effectLst/>
        </p:spPr>
        <p:txBody>
          <a:bodyPr lIns="0" rIns="0" anchor="ctr"/>
          <a:lstStyle/>
          <a:p>
            <a:pPr eaLnBrk="1" hangingPunct="1">
              <a:lnSpc>
                <a:spcPts val="2500"/>
              </a:lnSpc>
              <a:defRPr/>
            </a:pPr>
            <a:r>
              <a:rPr lang="ja-JP" altLang="en-US" sz="19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試験区分 　　｜　　    　対象　 　　　｜  申込時期  ｜  採用予定数  ｜</a:t>
            </a:r>
            <a:endParaRPr lang="en-US" altLang="ja-JP" sz="19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lnSpc>
                <a:spcPts val="2500"/>
              </a:lnSpc>
              <a:defRPr/>
            </a:pPr>
            <a:r>
              <a:rPr lang="ja-JP" altLang="en-US" sz="16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（令和７年</a:t>
            </a:r>
            <a:r>
              <a:rPr lang="en-US" altLang="ja-JP" sz="16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6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月）　　</a:t>
            </a:r>
            <a:endParaRPr lang="en-US" altLang="ja-JP" sz="16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AutoShape 5"/>
          <p:cNvSpPr>
            <a:spLocks noChangeArrowheads="1"/>
          </p:cNvSpPr>
          <p:nvPr/>
        </p:nvSpPr>
        <p:spPr bwMode="auto">
          <a:xfrm>
            <a:off x="306372" y="5705039"/>
            <a:ext cx="2331777" cy="828000"/>
          </a:xfrm>
          <a:prstGeom prst="flowChartAlternateProcess">
            <a:avLst/>
          </a:prstGeom>
          <a:noFill/>
          <a:ln w="28575" algn="ctr">
            <a:solidFill>
              <a:schemeClr val="accent1">
                <a:lumMod val="50000"/>
              </a:schemeClr>
            </a:solidFill>
            <a:miter lim="800000"/>
            <a:headEnd/>
            <a:tailEnd/>
          </a:ln>
          <a:effectLst/>
        </p:spPr>
        <p:txBody>
          <a:bodyPr wrap="none" lIns="0" tIns="0" rIns="0" bIns="0" anchor="ctr"/>
          <a:lstStyle/>
          <a:p>
            <a:pPr marL="342900" indent="-342900" algn="ctr" eaLnBrk="1" fontAlgn="ctr" hangingPunct="1">
              <a:defRPr/>
            </a:pPr>
            <a:r>
              <a:rPr lang="ja-JP" altLang="en-US"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就職氷河期世代</a:t>
            </a:r>
            <a:endParaRPr lang="en-US" altLang="ja-JP"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342900" indent="-342900" algn="ctr" eaLnBrk="1" fontAlgn="ctr" hangingPunct="1">
              <a:defRPr/>
            </a:pPr>
            <a:r>
              <a:rPr lang="ja-JP" altLang="en-US"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選考試験</a:t>
            </a:r>
          </a:p>
        </p:txBody>
      </p:sp>
      <p:sp>
        <p:nvSpPr>
          <p:cNvPr id="25" name="AutoShape 5"/>
          <p:cNvSpPr>
            <a:spLocks noChangeArrowheads="1"/>
          </p:cNvSpPr>
          <p:nvPr/>
        </p:nvSpPr>
        <p:spPr bwMode="auto">
          <a:xfrm>
            <a:off x="2709535" y="5705039"/>
            <a:ext cx="2804092" cy="828000"/>
          </a:xfrm>
          <a:prstGeom prst="flowChartAlternateProcess">
            <a:avLst/>
          </a:prstGeom>
          <a:noFill/>
          <a:ln w="28575" algn="ctr">
            <a:solidFill>
              <a:schemeClr val="accent1">
                <a:lumMod val="50000"/>
              </a:schemeClr>
            </a:solidFill>
            <a:miter lim="800000"/>
            <a:headEnd/>
            <a:tailEnd/>
          </a:ln>
          <a:effectLst/>
        </p:spPr>
        <p:txBody>
          <a:bodyPr wrap="none" lIns="0" tIns="0" rIns="0" bIns="0" anchor="ctr"/>
          <a:lstStyle/>
          <a:p>
            <a:pPr marL="342900" indent="-342900" eaLnBrk="1" fontAlgn="ctr" hangingPunct="1">
              <a:defRPr/>
            </a:pPr>
            <a:r>
              <a:rPr lang="ja-JP" altLang="en-US" sz="2200" dirty="0">
                <a:solidFill>
                  <a:srgbClr val="0066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S41.4.2</a:t>
            </a:r>
            <a:r>
              <a:rPr lang="ja-JP" altLang="en-US"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生～</a:t>
            </a:r>
            <a:endParaRPr lang="en-US" altLang="ja-JP"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342900" indent="-342900" algn="r" eaLnBrk="1" fontAlgn="ctr" hangingPunct="1">
              <a:defRPr/>
            </a:pPr>
            <a:r>
              <a:rPr lang="en-US" altLang="ja-JP"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S61.4.1</a:t>
            </a:r>
            <a:r>
              <a:rPr lang="ja-JP" altLang="en-US"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生　</a:t>
            </a:r>
          </a:p>
        </p:txBody>
      </p:sp>
      <p:sp>
        <p:nvSpPr>
          <p:cNvPr id="26" name="AutoShape 5"/>
          <p:cNvSpPr>
            <a:spLocks noChangeArrowheads="1"/>
          </p:cNvSpPr>
          <p:nvPr/>
        </p:nvSpPr>
        <p:spPr bwMode="auto">
          <a:xfrm>
            <a:off x="5580112" y="5705039"/>
            <a:ext cx="1472074" cy="828000"/>
          </a:xfrm>
          <a:prstGeom prst="flowChartAlternateProcess">
            <a:avLst/>
          </a:prstGeom>
          <a:noFill/>
          <a:ln w="28575" algn="ctr">
            <a:solidFill>
              <a:schemeClr val="accent1">
                <a:lumMod val="50000"/>
              </a:schemeClr>
            </a:solidFill>
            <a:miter lim="800000"/>
            <a:headEnd/>
            <a:tailEnd/>
          </a:ln>
          <a:effectLst/>
        </p:spPr>
        <p:txBody>
          <a:bodyPr wrap="none" lIns="0" tIns="0" rIns="0" bIns="0" anchor="ctr"/>
          <a:lstStyle/>
          <a:p>
            <a:pPr marL="342900" indent="-342900" algn="ctr" eaLnBrk="1" fontAlgn="ctr" hangingPunct="1">
              <a:defRPr/>
            </a:pPr>
            <a:r>
              <a:rPr lang="ja-JP" altLang="en-US" sz="2200" dirty="0">
                <a:solidFill>
                  <a:srgbClr val="0066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本年は　　</a:t>
            </a:r>
            <a:endParaRPr lang="en-US" altLang="ja-JP"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342900" indent="-342900" algn="ctr" eaLnBrk="1" fontAlgn="ctr" hangingPunct="1">
              <a:defRPr/>
            </a:pPr>
            <a:r>
              <a:rPr lang="ja-JP" altLang="en-US"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７月</a:t>
            </a:r>
          </a:p>
        </p:txBody>
      </p:sp>
      <p:sp>
        <p:nvSpPr>
          <p:cNvPr id="27" name="AutoShape 5"/>
          <p:cNvSpPr>
            <a:spLocks noChangeArrowheads="1"/>
          </p:cNvSpPr>
          <p:nvPr/>
        </p:nvSpPr>
        <p:spPr bwMode="auto">
          <a:xfrm>
            <a:off x="7118672" y="5705039"/>
            <a:ext cx="1900671" cy="828000"/>
          </a:xfrm>
          <a:prstGeom prst="flowChartAlternateProcess">
            <a:avLst/>
          </a:prstGeom>
          <a:noFill/>
          <a:ln w="28575" algn="ctr">
            <a:solidFill>
              <a:schemeClr val="accent1">
                <a:lumMod val="50000"/>
              </a:schemeClr>
            </a:solidFill>
            <a:miter lim="800000"/>
            <a:headEnd/>
            <a:tailEnd/>
          </a:ln>
          <a:effectLst/>
        </p:spPr>
        <p:txBody>
          <a:bodyPr wrap="none" lIns="0" tIns="0" rIns="0" bIns="0" anchor="ctr"/>
          <a:lstStyle/>
          <a:p>
            <a:pPr marL="342900" indent="-342900" algn="ctr" eaLnBrk="1" fontAlgn="ctr" hangingPunct="1">
              <a:defRPr/>
            </a:pPr>
            <a:r>
              <a:rPr lang="ja-JP" altLang="en-US"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約</a:t>
            </a:r>
            <a:r>
              <a:rPr lang="en-US" altLang="ja-JP"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13</a:t>
            </a:r>
            <a:r>
              <a:rPr lang="ja-JP" altLang="en-US"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名</a:t>
            </a:r>
          </a:p>
        </p:txBody>
      </p:sp>
      <p:sp>
        <p:nvSpPr>
          <p:cNvPr id="2" name="スライド番号プレースホルダー 1">
            <a:extLst>
              <a:ext uri="{FF2B5EF4-FFF2-40B4-BE49-F238E27FC236}">
                <a16:creationId xmlns:a16="http://schemas.microsoft.com/office/drawing/2014/main" id="{5DDC6F71-6D09-4D83-A22B-770033594FF0}"/>
              </a:ext>
            </a:extLst>
          </p:cNvPr>
          <p:cNvSpPr txBox="1">
            <a:spLocks/>
          </p:cNvSpPr>
          <p:nvPr/>
        </p:nvSpPr>
        <p:spPr>
          <a:xfrm>
            <a:off x="8567738" y="6459240"/>
            <a:ext cx="576262" cy="404812"/>
          </a:xfrm>
          <a:prstGeom prst="rect">
            <a:avLst/>
          </a:prstGeom>
        </p:spPr>
        <p:txBody>
          <a:bodyPr vert="horz" lIns="91440" tIns="45720" rIns="91440" bIns="45720" rtlCol="0" anchor="ctr"/>
          <a:lstStyle>
            <a:defPPr>
              <a:defRPr lang="ja-JP"/>
            </a:defPPr>
            <a:lvl1pPr algn="r" rtl="0" eaLnBrk="0" fontAlgn="base" hangingPunct="0">
              <a:spcBef>
                <a:spcPct val="0"/>
              </a:spcBef>
              <a:spcAft>
                <a:spcPct val="0"/>
              </a:spcAft>
              <a:defRPr kumimoji="1" sz="1200" kern="1200">
                <a:solidFill>
                  <a:schemeClr val="tx1">
                    <a:tint val="75000"/>
                  </a:schemeClr>
                </a:solidFill>
                <a:latin typeface="Tahoma" panose="020B0604030504040204" pitchFamily="34" charset="0"/>
                <a:ea typeface="HG丸ｺﾞｼｯｸM-PRO" panose="020F0600000000000000" pitchFamily="50" charset="-128"/>
                <a:cs typeface="+mn-cs"/>
              </a:defRPr>
            </a:lvl1pPr>
            <a:lvl2pPr marL="4572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9p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109</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Rectangle 9">
            <a:extLst>
              <a:ext uri="{FF2B5EF4-FFF2-40B4-BE49-F238E27FC236}">
                <a16:creationId xmlns:a16="http://schemas.microsoft.com/office/drawing/2014/main" id="{014D83DE-B8EE-4210-803E-2682C4AF792E}"/>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AutoShape 5">
            <a:extLst>
              <a:ext uri="{FF2B5EF4-FFF2-40B4-BE49-F238E27FC236}">
                <a16:creationId xmlns:a16="http://schemas.microsoft.com/office/drawing/2014/main" id="{5820AE1C-7311-4CFC-80C7-97882A967C49}"/>
              </a:ext>
            </a:extLst>
          </p:cNvPr>
          <p:cNvSpPr>
            <a:spLocks noChangeArrowheads="1"/>
          </p:cNvSpPr>
          <p:nvPr/>
        </p:nvSpPr>
        <p:spPr bwMode="auto">
          <a:xfrm>
            <a:off x="7118672" y="2652244"/>
            <a:ext cx="1900671" cy="828000"/>
          </a:xfrm>
          <a:prstGeom prst="flowChartAlternateProcess">
            <a:avLst/>
          </a:prstGeom>
          <a:solidFill>
            <a:schemeClr val="accent1">
              <a:lumMod val="20000"/>
              <a:lumOff val="80000"/>
            </a:schemeClr>
          </a:solidFill>
          <a:ln w="28575" algn="ctr">
            <a:solidFill>
              <a:schemeClr val="accent1">
                <a:lumMod val="50000"/>
              </a:schemeClr>
            </a:solidFill>
            <a:miter lim="800000"/>
            <a:headEnd/>
            <a:tailEnd/>
          </a:ln>
          <a:effectLst/>
        </p:spPr>
        <p:txBody>
          <a:bodyPr wrap="none" lIns="0" tIns="0" rIns="0" bIns="0" anchor="ctr"/>
          <a:lstStyle/>
          <a:p>
            <a:pPr marL="342900" indent="-342900" algn="ctr" eaLnBrk="1" fontAlgn="ctr" hangingPunct="1">
              <a:defRPr/>
            </a:pPr>
            <a:r>
              <a:rPr lang="en-US" altLang="ja-JP" sz="16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B</a:t>
            </a:r>
            <a:r>
              <a:rPr lang="ja-JP" altLang="en-US" sz="16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区分</a:t>
            </a:r>
            <a:endParaRPr lang="en-US" altLang="ja-JP" sz="16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342900" indent="-342900" algn="ctr" eaLnBrk="1" fontAlgn="ctr" hangingPunct="1">
              <a:defRPr/>
            </a:pPr>
            <a:r>
              <a:rPr lang="ja-JP" altLang="en-US" sz="16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（理工・デジタル系）</a:t>
            </a:r>
            <a:endParaRPr lang="en-US" altLang="ja-JP" sz="18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342900" indent="-342900" algn="ctr" eaLnBrk="1" fontAlgn="ctr" hangingPunct="1">
              <a:defRPr/>
            </a:pPr>
            <a:r>
              <a:rPr lang="ja-JP" altLang="en-US"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約</a:t>
            </a:r>
            <a:r>
              <a:rPr lang="en-US" altLang="ja-JP"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100</a:t>
            </a:r>
            <a:r>
              <a:rPr lang="ja-JP" altLang="en-US" sz="2200" dirty="0">
                <a:solidFill>
                  <a:srgbClr val="0041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名</a:t>
            </a:r>
          </a:p>
        </p:txBody>
      </p:sp>
    </p:spTree>
    <p:extLst>
      <p:ext uri="{BB962C8B-B14F-4D97-AF65-F5344CB8AC3E}">
        <p14:creationId xmlns:p14="http://schemas.microsoft.com/office/powerpoint/2010/main" val="329837752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2">
            <a:extLst>
              <a:ext uri="{FF2B5EF4-FFF2-40B4-BE49-F238E27FC236}">
                <a16:creationId xmlns:a16="http://schemas.microsoft.com/office/drawing/2014/main" id="{3E49FDAD-BD12-42D9-AAB5-0182B2DCA77C}"/>
              </a:ext>
            </a:extLst>
          </p:cNvPr>
          <p:cNvSpPr>
            <a:spLocks noGrp="1"/>
          </p:cNvSpPr>
          <p:nvPr>
            <p:ph type="title"/>
          </p:nvPr>
        </p:nvSpPr>
        <p:spPr>
          <a:xfrm>
            <a:off x="0" y="0"/>
            <a:ext cx="9140400" cy="972000"/>
          </a:xfrm>
          <a:solidFill>
            <a:srgbClr val="0070C0"/>
          </a:solidFill>
        </p:spPr>
        <p:txBody>
          <a:bodyPr>
            <a:normAutofit/>
          </a:bodyPr>
          <a:lstStyle/>
          <a:p>
            <a:r>
              <a:rPr lang="ja-JP" altLang="en-US" sz="2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令和７年度から国税専門官採用試験が変わります！</a:t>
            </a:r>
          </a:p>
        </p:txBody>
      </p:sp>
      <p:sp>
        <p:nvSpPr>
          <p:cNvPr id="3" name="スライド番号プレースホルダー 2">
            <a:extLst>
              <a:ext uri="{FF2B5EF4-FFF2-40B4-BE49-F238E27FC236}">
                <a16:creationId xmlns:a16="http://schemas.microsoft.com/office/drawing/2014/main" id="{40D42AA1-AC80-4988-8E8B-B341C20B5922}"/>
              </a:ext>
            </a:extLst>
          </p:cNvPr>
          <p:cNvSpPr>
            <a:spLocks noGrp="1"/>
          </p:cNvSpPr>
          <p:nvPr>
            <p:ph type="sldNum" sz="quarter" idx="12"/>
          </p:nvPr>
        </p:nvSpPr>
        <p:spPr/>
        <p:txBody>
          <a:bodyPr/>
          <a:lstStyle/>
          <a:p>
            <a:fld id="{B0FF6F17-0D75-4A52-9621-CC0F8D8CB105}" type="slidenum">
              <a:rPr kumimoji="1" lang="ja-JP" altLang="en-US" smtClean="0"/>
              <a:t>110</a:t>
            </a:fld>
            <a:endParaRPr kumimoji="1" lang="ja-JP" altLang="en-US" dirty="0"/>
          </a:p>
        </p:txBody>
      </p:sp>
      <p:graphicFrame>
        <p:nvGraphicFramePr>
          <p:cNvPr id="9" name="表 8">
            <a:extLst>
              <a:ext uri="{FF2B5EF4-FFF2-40B4-BE49-F238E27FC236}">
                <a16:creationId xmlns:a16="http://schemas.microsoft.com/office/drawing/2014/main" id="{B84FF24D-7A6A-40E9-9DFF-D6A12233D64C}"/>
              </a:ext>
            </a:extLst>
          </p:cNvPr>
          <p:cNvGraphicFramePr>
            <a:graphicFrameLocks noGrp="1"/>
          </p:cNvGraphicFramePr>
          <p:nvPr>
            <p:extLst/>
          </p:nvPr>
        </p:nvGraphicFramePr>
        <p:xfrm>
          <a:off x="4939528" y="1154564"/>
          <a:ext cx="4108251" cy="4270642"/>
        </p:xfrm>
        <a:graphic>
          <a:graphicData uri="http://schemas.openxmlformats.org/drawingml/2006/table">
            <a:tbl>
              <a:tblPr firstRow="1" firstCol="1" lastRow="1" lastCol="1" bandRow="1" bandCol="1"/>
              <a:tblGrid>
                <a:gridCol w="1319732">
                  <a:extLst>
                    <a:ext uri="{9D8B030D-6E8A-4147-A177-3AD203B41FA5}">
                      <a16:colId xmlns:a16="http://schemas.microsoft.com/office/drawing/2014/main" val="3442368463"/>
                    </a:ext>
                  </a:extLst>
                </a:gridCol>
                <a:gridCol w="2788519">
                  <a:extLst>
                    <a:ext uri="{9D8B030D-6E8A-4147-A177-3AD203B41FA5}">
                      <a16:colId xmlns:a16="http://schemas.microsoft.com/office/drawing/2014/main" val="1057771788"/>
                    </a:ext>
                  </a:extLst>
                </a:gridCol>
              </a:tblGrid>
              <a:tr h="268207">
                <a:tc gridSpan="2">
                  <a:txBody>
                    <a:bodyPr/>
                    <a:lstStyle/>
                    <a:p>
                      <a:pPr algn="ctr">
                        <a:lnSpc>
                          <a:spcPct val="115000"/>
                        </a:lnSpc>
                        <a:spcAft>
                          <a:spcPts val="0"/>
                        </a:spcAft>
                      </a:pPr>
                      <a:r>
                        <a:rPr lang="ja-JP" altLang="en-US" sz="1400" kern="100" dirty="0">
                          <a:effectLst/>
                          <a:latin typeface="游ゴシック" panose="020B0400000000000000" pitchFamily="50" charset="-128"/>
                          <a:ea typeface="游ゴシック" panose="020B0400000000000000" pitchFamily="50" charset="-128"/>
                          <a:cs typeface="Times New Roman" panose="02020603050405020304" pitchFamily="18" charset="0"/>
                        </a:rPr>
                        <a:t>試験科目見直し後</a:t>
                      </a:r>
                      <a:endParaRPr lang="ja-JP" sz="14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3834979035"/>
                  </a:ext>
                </a:extLst>
              </a:tr>
              <a:tr h="783951">
                <a:tc gridSpan="2">
                  <a:txBody>
                    <a:bodyPr/>
                    <a:lstStyle/>
                    <a:p>
                      <a:pPr algn="just">
                        <a:lnSpc>
                          <a:spcPct val="115000"/>
                        </a:lnSpc>
                        <a:spcAft>
                          <a:spcPts val="0"/>
                        </a:spcAft>
                      </a:pPr>
                      <a:r>
                        <a:rPr lang="ja-JP" altLang="en-US" sz="1400" kern="100" dirty="0">
                          <a:effectLst/>
                          <a:latin typeface="游ゴシック" panose="020B0400000000000000" pitchFamily="50" charset="-128"/>
                          <a:ea typeface="+mn-ea"/>
                          <a:cs typeface="Times New Roman" panose="02020603050405020304" pitchFamily="18" charset="0"/>
                        </a:rPr>
                        <a:t>９科目</a:t>
                      </a:r>
                      <a:r>
                        <a:rPr lang="en-US" altLang="ja-JP" sz="1400" kern="100" dirty="0">
                          <a:effectLst/>
                          <a:latin typeface="游ゴシック" panose="020B0400000000000000" pitchFamily="50" charset="-128"/>
                          <a:ea typeface="+mn-ea"/>
                          <a:cs typeface="Times New Roman" panose="02020603050405020304" pitchFamily="18" charset="0"/>
                        </a:rPr>
                        <a:t>(58</a:t>
                      </a:r>
                      <a:r>
                        <a:rPr lang="ja-JP" altLang="en-US" sz="1400" kern="100" dirty="0">
                          <a:effectLst/>
                          <a:latin typeface="游ゴシック" panose="020B0400000000000000" pitchFamily="50" charset="-128"/>
                          <a:ea typeface="+mn-ea"/>
                          <a:cs typeface="Times New Roman" panose="02020603050405020304" pitchFamily="18" charset="0"/>
                        </a:rPr>
                        <a:t>問</a:t>
                      </a:r>
                      <a:r>
                        <a:rPr lang="en-US" altLang="ja-JP" sz="1400" kern="100" dirty="0">
                          <a:effectLst/>
                          <a:latin typeface="游ゴシック" panose="020B0400000000000000" pitchFamily="50" charset="-128"/>
                          <a:ea typeface="+mn-ea"/>
                          <a:cs typeface="Times New Roman" panose="02020603050405020304" pitchFamily="18" charset="0"/>
                        </a:rPr>
                        <a:t>)</a:t>
                      </a:r>
                      <a:r>
                        <a:rPr lang="ja-JP" altLang="en-US" sz="1400" kern="100" dirty="0">
                          <a:effectLst/>
                          <a:latin typeface="游ゴシック" panose="020B0400000000000000" pitchFamily="50" charset="-128"/>
                          <a:ea typeface="+mn-ea"/>
                          <a:cs typeface="Times New Roman" panose="02020603050405020304" pitchFamily="18" charset="0"/>
                        </a:rPr>
                        <a:t>中</a:t>
                      </a:r>
                      <a:r>
                        <a:rPr lang="en-US" altLang="ja-JP" sz="1400" kern="100" dirty="0">
                          <a:solidFill>
                            <a:srgbClr val="FF0000"/>
                          </a:solidFill>
                          <a:effectLst/>
                          <a:latin typeface="游ゴシック" panose="020B0400000000000000" pitchFamily="50" charset="-128"/>
                          <a:ea typeface="+mn-ea"/>
                          <a:cs typeface="Times New Roman" panose="02020603050405020304" pitchFamily="18" charset="0"/>
                        </a:rPr>
                        <a:t>40</a:t>
                      </a:r>
                      <a:r>
                        <a:rPr lang="ja-JP" altLang="en-US" sz="1400" kern="100" dirty="0">
                          <a:solidFill>
                            <a:srgbClr val="FF0000"/>
                          </a:solidFill>
                          <a:effectLst/>
                          <a:latin typeface="游ゴシック" panose="020B0400000000000000" pitchFamily="50" charset="-128"/>
                          <a:ea typeface="+mn-ea"/>
                          <a:cs typeface="Times New Roman" panose="02020603050405020304" pitchFamily="18" charset="0"/>
                        </a:rPr>
                        <a:t>問</a:t>
                      </a:r>
                      <a:r>
                        <a:rPr lang="ja-JP" altLang="en-US" sz="1400" kern="100" dirty="0">
                          <a:effectLst/>
                          <a:latin typeface="游ゴシック" panose="020B0400000000000000" pitchFamily="50" charset="-128"/>
                          <a:ea typeface="+mn-ea"/>
                          <a:cs typeface="Times New Roman" panose="02020603050405020304" pitchFamily="18" charset="0"/>
                        </a:rPr>
                        <a:t>を選択</a:t>
                      </a:r>
                    </a:p>
                    <a:p>
                      <a:pPr algn="just">
                        <a:lnSpc>
                          <a:spcPct val="115000"/>
                        </a:lnSpc>
                        <a:spcAft>
                          <a:spcPts val="0"/>
                        </a:spcAft>
                      </a:pPr>
                      <a:r>
                        <a:rPr lang="ja-JP" altLang="en-US" sz="1400" kern="100" dirty="0">
                          <a:solidFill>
                            <a:schemeClr val="tx1"/>
                          </a:solidFill>
                          <a:effectLst/>
                          <a:latin typeface="游ゴシック" panose="020B0400000000000000" pitchFamily="50" charset="-128"/>
                          <a:ea typeface="+mn-ea"/>
                          <a:cs typeface="Times New Roman" panose="02020603050405020304" pitchFamily="18" charset="0"/>
                        </a:rPr>
                        <a:t>ただし、</a:t>
                      </a:r>
                      <a:r>
                        <a:rPr lang="ja-JP" altLang="en-US" sz="1400" kern="100" dirty="0">
                          <a:solidFill>
                            <a:srgbClr val="FF0000"/>
                          </a:solidFill>
                          <a:effectLst/>
                          <a:latin typeface="游ゴシック" panose="020B0400000000000000" pitchFamily="50" charset="-128"/>
                          <a:ea typeface="+mn-ea"/>
                          <a:cs typeface="Times New Roman" panose="02020603050405020304" pitchFamily="18" charset="0"/>
                        </a:rPr>
                        <a:t>民法・商法及び会計学のうち各２題は必須。また、選択必須科目から４科目以上選択。</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1545325856"/>
                  </a:ext>
                </a:extLst>
              </a:tr>
              <a:tr h="268207">
                <a:tc>
                  <a:txBody>
                    <a:bodyPr/>
                    <a:lstStyle/>
                    <a:p>
                      <a:pPr algn="ctr">
                        <a:lnSpc>
                          <a:spcPct val="115000"/>
                        </a:lnSpc>
                        <a:spcAft>
                          <a:spcPts val="0"/>
                        </a:spcAft>
                      </a:pPr>
                      <a:r>
                        <a:rPr lang="ja-JP" sz="1400" kern="100">
                          <a:effectLst/>
                          <a:latin typeface="游ゴシック" panose="020B0400000000000000" pitchFamily="50" charset="-128"/>
                          <a:ea typeface="游ゴシック" panose="020B0400000000000000" pitchFamily="50" charset="-128"/>
                          <a:cs typeface="Times New Roman" panose="02020603050405020304" pitchFamily="18" charset="0"/>
                        </a:rPr>
                        <a:t>区分</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ja-JP" sz="1400" kern="100">
                          <a:effectLst/>
                          <a:latin typeface="游ゴシック" panose="020B0400000000000000" pitchFamily="50" charset="-128"/>
                          <a:ea typeface="游ゴシック" panose="020B0400000000000000" pitchFamily="50" charset="-128"/>
                          <a:cs typeface="Times New Roman" panose="02020603050405020304" pitchFamily="18" charset="0"/>
                        </a:rPr>
                        <a:t>科目名</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6565434"/>
                  </a:ext>
                </a:extLst>
              </a:tr>
              <a:tr h="268207">
                <a:tc rowSpan="2">
                  <a:txBody>
                    <a:bodyPr/>
                    <a:lstStyle/>
                    <a:p>
                      <a:pPr algn="ctr">
                        <a:lnSpc>
                          <a:spcPct val="115000"/>
                        </a:lnSpc>
                        <a:spcAft>
                          <a:spcPts val="0"/>
                        </a:spcAft>
                      </a:pPr>
                      <a:r>
                        <a:rPr lang="ja-JP" sz="1400" kern="100" dirty="0">
                          <a:effectLst/>
                          <a:latin typeface="游ゴシック" panose="020B0400000000000000" pitchFamily="50" charset="-128"/>
                          <a:ea typeface="游ゴシック" panose="020B0400000000000000" pitchFamily="50" charset="-128"/>
                          <a:cs typeface="Times New Roman" panose="02020603050405020304" pitchFamily="18" charset="0"/>
                        </a:rPr>
                        <a:t>必須</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ct val="115000"/>
                        </a:lnSpc>
                        <a:spcAft>
                          <a:spcPts val="0"/>
                        </a:spcAft>
                      </a:pPr>
                      <a:r>
                        <a:rPr lang="ja-JP" sz="1400" kern="100" dirty="0">
                          <a:effectLst/>
                          <a:latin typeface="游ゴシック" panose="020B0400000000000000" pitchFamily="50" charset="-128"/>
                          <a:ea typeface="游ゴシック" panose="020B0400000000000000" pitchFamily="50" charset="-128"/>
                          <a:cs typeface="Times New Roman" panose="02020603050405020304" pitchFamily="18" charset="0"/>
                        </a:rPr>
                        <a:t>民法・商法</a:t>
                      </a:r>
                      <a:r>
                        <a:rPr lang="ja-JP" altLang="en-US" sz="1400" kern="1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rPr>
                        <a:t>②</a:t>
                      </a:r>
                      <a:endParaRPr lang="ja-JP" sz="1400" kern="1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175851056"/>
                  </a:ext>
                </a:extLst>
              </a:tr>
              <a:tr h="268207">
                <a:tc vMerge="1">
                  <a:txBody>
                    <a:bodyPr/>
                    <a:lstStyle/>
                    <a:p>
                      <a:pPr algn="ctr">
                        <a:lnSpc>
                          <a:spcPct val="115000"/>
                        </a:lnSpc>
                        <a:spcAft>
                          <a:spcPts val="0"/>
                        </a:spcAft>
                      </a:pPr>
                      <a:endParaRPr lang="ja-JP" sz="14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ct val="115000"/>
                        </a:lnSpc>
                        <a:spcAft>
                          <a:spcPts val="0"/>
                        </a:spcAft>
                      </a:pPr>
                      <a:r>
                        <a:rPr lang="ja-JP" sz="1400" kern="100" dirty="0">
                          <a:effectLst/>
                          <a:latin typeface="游ゴシック" panose="020B0400000000000000" pitchFamily="50" charset="-128"/>
                          <a:ea typeface="游ゴシック" panose="020B0400000000000000" pitchFamily="50" charset="-128"/>
                          <a:cs typeface="Times New Roman" panose="02020603050405020304" pitchFamily="18" charset="0"/>
                        </a:rPr>
                        <a:t>会計学（簿記を含む）</a:t>
                      </a:r>
                      <a:r>
                        <a:rPr lang="ja-JP" altLang="en-US" sz="1400" kern="100" dirty="0">
                          <a:effectLst/>
                          <a:latin typeface="游ゴシック" panose="020B0400000000000000" pitchFamily="50" charset="-128"/>
                          <a:ea typeface="游ゴシック" panose="020B0400000000000000" pitchFamily="50" charset="-128"/>
                          <a:cs typeface="Times New Roman" panose="02020603050405020304" pitchFamily="18" charset="0"/>
                        </a:rPr>
                        <a:t>②</a:t>
                      </a:r>
                      <a:endParaRPr lang="ja-JP" sz="1400" kern="100" dirty="0">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742577342"/>
                  </a:ext>
                </a:extLst>
              </a:tr>
              <a:tr h="268207">
                <a:tc rowSpan="5">
                  <a:txBody>
                    <a:bodyPr/>
                    <a:lstStyle/>
                    <a:p>
                      <a:pPr algn="ctr">
                        <a:lnSpc>
                          <a:spcPct val="115000"/>
                        </a:lnSpc>
                        <a:spcAft>
                          <a:spcPts val="0"/>
                        </a:spcAft>
                      </a:pPr>
                      <a:r>
                        <a:rPr lang="ja-JP" sz="1400" kern="100" dirty="0">
                          <a:effectLst/>
                          <a:latin typeface="游ゴシック" panose="020B0400000000000000" pitchFamily="50" charset="-128"/>
                          <a:ea typeface="游ゴシック" panose="020B0400000000000000" pitchFamily="50" charset="-128"/>
                          <a:cs typeface="Times New Roman" panose="02020603050405020304" pitchFamily="18" charset="0"/>
                        </a:rPr>
                        <a:t>選択必須</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ct val="115000"/>
                        </a:lnSpc>
                        <a:spcAft>
                          <a:spcPts val="0"/>
                        </a:spcAft>
                      </a:pPr>
                      <a:r>
                        <a:rPr lang="ja-JP" sz="1400" kern="100" dirty="0">
                          <a:effectLst/>
                          <a:latin typeface="游ゴシック" panose="020B0400000000000000" pitchFamily="50" charset="-128"/>
                          <a:ea typeface="游ゴシック" panose="020B0400000000000000" pitchFamily="50" charset="-128"/>
                          <a:cs typeface="Times New Roman" panose="02020603050405020304" pitchFamily="18" charset="0"/>
                        </a:rPr>
                        <a:t>民法・商法</a:t>
                      </a:r>
                      <a:r>
                        <a:rPr lang="ja-JP" altLang="en-US" sz="1400" kern="1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rPr>
                        <a:t>⑥</a:t>
                      </a:r>
                      <a:endParaRPr lang="ja-JP" sz="1400" kern="1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608529545"/>
                  </a:ext>
                </a:extLst>
              </a:tr>
              <a:tr h="268207">
                <a:tc vMerge="1">
                  <a:txBody>
                    <a:bodyPr/>
                    <a:lstStyle/>
                    <a:p>
                      <a:pPr algn="ctr">
                        <a:lnSpc>
                          <a:spcPct val="115000"/>
                        </a:lnSpc>
                        <a:spcAft>
                          <a:spcPts val="0"/>
                        </a:spcAft>
                      </a:pPr>
                      <a:endParaRPr lang="ja-JP" sz="14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ct val="115000"/>
                        </a:lnSpc>
                        <a:spcAft>
                          <a:spcPts val="0"/>
                        </a:spcAft>
                      </a:pPr>
                      <a:r>
                        <a:rPr lang="ja-JP" sz="1400" kern="100" dirty="0">
                          <a:effectLst/>
                          <a:latin typeface="游ゴシック" panose="020B0400000000000000" pitchFamily="50" charset="-128"/>
                          <a:ea typeface="游ゴシック" panose="020B0400000000000000" pitchFamily="50" charset="-128"/>
                          <a:cs typeface="Times New Roman" panose="02020603050405020304" pitchFamily="18" charset="0"/>
                        </a:rPr>
                        <a:t>会計学（簿記を含む）</a:t>
                      </a:r>
                      <a:r>
                        <a:rPr lang="ja-JP" altLang="en-US" sz="1400" kern="100" dirty="0">
                          <a:effectLst/>
                          <a:latin typeface="游ゴシック" panose="020B0400000000000000" pitchFamily="50" charset="-128"/>
                          <a:ea typeface="游ゴシック" panose="020B0400000000000000" pitchFamily="50" charset="-128"/>
                          <a:cs typeface="Times New Roman" panose="02020603050405020304" pitchFamily="18" charset="0"/>
                        </a:rPr>
                        <a:t>⑥</a:t>
                      </a:r>
                      <a:endParaRPr lang="ja-JP" sz="1400" kern="100" dirty="0">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783473212"/>
                  </a:ext>
                </a:extLst>
              </a:tr>
              <a:tr h="268207">
                <a:tc vMerge="1">
                  <a:txBody>
                    <a:bodyPr/>
                    <a:lstStyle/>
                    <a:p>
                      <a:pPr algn="ctr">
                        <a:lnSpc>
                          <a:spcPct val="115000"/>
                        </a:lnSpc>
                        <a:spcAft>
                          <a:spcPts val="0"/>
                        </a:spcAft>
                      </a:pPr>
                      <a:endParaRPr lang="ja-JP" sz="14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ct val="115000"/>
                        </a:lnSpc>
                        <a:spcAft>
                          <a:spcPts val="0"/>
                        </a:spcAft>
                      </a:pPr>
                      <a:r>
                        <a:rPr lang="ja-JP" sz="1400" kern="100" dirty="0">
                          <a:effectLst/>
                          <a:latin typeface="游ゴシック" panose="020B0400000000000000" pitchFamily="50" charset="-128"/>
                          <a:ea typeface="游ゴシック" panose="020B0400000000000000" pitchFamily="50" charset="-128"/>
                          <a:cs typeface="Times New Roman" panose="02020603050405020304" pitchFamily="18" charset="0"/>
                        </a:rPr>
                        <a:t>憲法・行政法</a:t>
                      </a:r>
                      <a:r>
                        <a:rPr lang="ja-JP" altLang="en-US" sz="1400" kern="100" dirty="0">
                          <a:effectLst/>
                          <a:latin typeface="游ゴシック" panose="020B0400000000000000" pitchFamily="50" charset="-128"/>
                          <a:ea typeface="游ゴシック" panose="020B0400000000000000" pitchFamily="50" charset="-128"/>
                          <a:cs typeface="Times New Roman" panose="02020603050405020304" pitchFamily="18" charset="0"/>
                        </a:rPr>
                        <a:t>⑥</a:t>
                      </a:r>
                      <a:endParaRPr lang="ja-JP" sz="14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2456019"/>
                  </a:ext>
                </a:extLst>
              </a:tr>
              <a:tr h="268207">
                <a:tc vMerge="1">
                  <a:txBody>
                    <a:bodyPr/>
                    <a:lstStyle/>
                    <a:p>
                      <a:pPr algn="ctr">
                        <a:lnSpc>
                          <a:spcPct val="115000"/>
                        </a:lnSpc>
                        <a:spcAft>
                          <a:spcPts val="0"/>
                        </a:spcAft>
                      </a:pPr>
                      <a:endParaRPr lang="ja-JP" sz="14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ct val="115000"/>
                        </a:lnSpc>
                        <a:spcAft>
                          <a:spcPts val="0"/>
                        </a:spcAft>
                      </a:pPr>
                      <a:r>
                        <a:rPr lang="ja-JP" sz="1400" kern="100" dirty="0">
                          <a:effectLst/>
                          <a:latin typeface="游ゴシック" panose="020B0400000000000000" pitchFamily="50" charset="-128"/>
                          <a:ea typeface="游ゴシック" panose="020B0400000000000000" pitchFamily="50" charset="-128"/>
                          <a:cs typeface="Times New Roman" panose="02020603050405020304" pitchFamily="18" charset="0"/>
                        </a:rPr>
                        <a:t>経済学</a:t>
                      </a:r>
                      <a:r>
                        <a:rPr lang="ja-JP" altLang="en-US" sz="1400" kern="100" dirty="0">
                          <a:effectLst/>
                          <a:latin typeface="游ゴシック" panose="020B0400000000000000" pitchFamily="50" charset="-128"/>
                          <a:ea typeface="游ゴシック" panose="020B0400000000000000" pitchFamily="50" charset="-128"/>
                          <a:cs typeface="Times New Roman" panose="02020603050405020304" pitchFamily="18" charset="0"/>
                        </a:rPr>
                        <a:t>⑥</a:t>
                      </a:r>
                      <a:endParaRPr lang="ja-JP" sz="14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5380226"/>
                  </a:ext>
                </a:extLst>
              </a:tr>
              <a:tr h="268207">
                <a:tc vMerge="1">
                  <a:txBody>
                    <a:bodyPr/>
                    <a:lstStyle/>
                    <a:p>
                      <a:pPr algn="ctr">
                        <a:lnSpc>
                          <a:spcPct val="115000"/>
                        </a:lnSpc>
                        <a:spcAft>
                          <a:spcPts val="0"/>
                        </a:spcAft>
                      </a:pPr>
                      <a:endParaRPr lang="ja-JP" sz="14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ja-JP" altLang="en-US" sz="1400" kern="100" dirty="0">
                          <a:effectLst/>
                          <a:latin typeface="游ゴシック" panose="020B0400000000000000" pitchFamily="50" charset="-128"/>
                          <a:ea typeface="游ゴシック" panose="020B0400000000000000" pitchFamily="50" charset="-128"/>
                          <a:cs typeface="Times New Roman" panose="02020603050405020304" pitchFamily="18" charset="0"/>
                        </a:rPr>
                        <a:t>英語⑥</a:t>
                      </a:r>
                      <a:endParaRPr lang="ja-JP" sz="14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927152"/>
                  </a:ext>
                </a:extLst>
              </a:tr>
              <a:tr h="268207">
                <a:tc rowSpan="4">
                  <a:txBody>
                    <a:bodyPr/>
                    <a:lstStyle/>
                    <a:p>
                      <a:pPr algn="ctr">
                        <a:lnSpc>
                          <a:spcPct val="115000"/>
                        </a:lnSpc>
                        <a:spcAft>
                          <a:spcPts val="0"/>
                        </a:spcAft>
                      </a:pPr>
                      <a:r>
                        <a:rPr lang="ja-JP" sz="1400" kern="100" dirty="0">
                          <a:effectLst/>
                          <a:latin typeface="游ゴシック" panose="020B0400000000000000" pitchFamily="50" charset="-128"/>
                          <a:ea typeface="游ゴシック" panose="020B0400000000000000" pitchFamily="50" charset="-128"/>
                          <a:cs typeface="Times New Roman" panose="02020603050405020304" pitchFamily="18" charset="0"/>
                        </a:rPr>
                        <a:t>選択</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0"/>
                        </a:spcAft>
                      </a:pPr>
                      <a:r>
                        <a:rPr lang="ja-JP" sz="1400" kern="100" dirty="0">
                          <a:effectLst/>
                          <a:latin typeface="游ゴシック" panose="020B0400000000000000" pitchFamily="50" charset="-128"/>
                          <a:ea typeface="游ゴシック" panose="020B0400000000000000" pitchFamily="50" charset="-128"/>
                          <a:cs typeface="Times New Roman" panose="02020603050405020304" pitchFamily="18" charset="0"/>
                        </a:rPr>
                        <a:t>財政学</a:t>
                      </a:r>
                      <a:r>
                        <a:rPr lang="ja-JP" altLang="en-US" sz="1400" kern="100" dirty="0">
                          <a:effectLst/>
                          <a:latin typeface="游ゴシック" panose="020B0400000000000000" pitchFamily="50" charset="-128"/>
                          <a:ea typeface="游ゴシック" panose="020B0400000000000000" pitchFamily="50" charset="-128"/>
                          <a:cs typeface="Times New Roman" panose="02020603050405020304" pitchFamily="18" charset="0"/>
                        </a:rPr>
                        <a:t>⑥</a:t>
                      </a:r>
                      <a:endParaRPr lang="ja-JP" sz="14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81105941"/>
                  </a:ext>
                </a:extLst>
              </a:tr>
              <a:tr h="268207">
                <a:tc vMerge="1">
                  <a:txBody>
                    <a:bodyPr/>
                    <a:lstStyle/>
                    <a:p>
                      <a:pPr algn="ctr">
                        <a:lnSpc>
                          <a:spcPct val="115000"/>
                        </a:lnSpc>
                        <a:spcAft>
                          <a:spcPts val="0"/>
                        </a:spcAft>
                      </a:pPr>
                      <a:endParaRPr lang="ja-JP" sz="14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ja-JP" sz="1400" kern="100" dirty="0">
                          <a:effectLst/>
                          <a:latin typeface="游ゴシック" panose="020B0400000000000000" pitchFamily="50" charset="-128"/>
                          <a:ea typeface="游ゴシック" panose="020B0400000000000000" pitchFamily="50" charset="-128"/>
                          <a:cs typeface="Times New Roman" panose="02020603050405020304" pitchFamily="18" charset="0"/>
                        </a:rPr>
                        <a:t>経営学</a:t>
                      </a:r>
                      <a:r>
                        <a:rPr lang="ja-JP" altLang="en-US" sz="1400" kern="100" dirty="0">
                          <a:effectLst/>
                          <a:latin typeface="游ゴシック" panose="020B0400000000000000" pitchFamily="50" charset="-128"/>
                          <a:ea typeface="游ゴシック" panose="020B0400000000000000" pitchFamily="50" charset="-128"/>
                          <a:cs typeface="Times New Roman" panose="02020603050405020304" pitchFamily="18" charset="0"/>
                        </a:rPr>
                        <a:t>⑥</a:t>
                      </a:r>
                      <a:endParaRPr lang="ja-JP" sz="14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8944334"/>
                  </a:ext>
                </a:extLst>
              </a:tr>
              <a:tr h="268207">
                <a:tc vMerge="1">
                  <a:txBody>
                    <a:bodyPr/>
                    <a:lstStyle/>
                    <a:p>
                      <a:pPr algn="ctr">
                        <a:lnSpc>
                          <a:spcPct val="115000"/>
                        </a:lnSpc>
                        <a:spcAft>
                          <a:spcPts val="0"/>
                        </a:spcAft>
                      </a:pPr>
                      <a:endParaRPr lang="ja-JP" sz="14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ct val="115000"/>
                        </a:lnSpc>
                        <a:spcAft>
                          <a:spcPts val="0"/>
                        </a:spcAft>
                      </a:pPr>
                      <a:r>
                        <a:rPr lang="ja-JP" sz="1400" kern="100" dirty="0">
                          <a:effectLst/>
                          <a:latin typeface="游ゴシック" panose="020B0400000000000000" pitchFamily="50" charset="-128"/>
                          <a:ea typeface="游ゴシック" panose="020B0400000000000000" pitchFamily="50" charset="-128"/>
                          <a:cs typeface="Times New Roman" panose="02020603050405020304" pitchFamily="18" charset="0"/>
                        </a:rPr>
                        <a:t>政治学・社会学・社会事情</a:t>
                      </a:r>
                      <a:r>
                        <a:rPr lang="ja-JP" altLang="en-US" sz="1400" kern="100" dirty="0">
                          <a:effectLst/>
                          <a:latin typeface="游ゴシック" panose="020B0400000000000000" pitchFamily="50" charset="-128"/>
                          <a:ea typeface="游ゴシック" panose="020B0400000000000000" pitchFamily="50" charset="-128"/>
                          <a:cs typeface="Times New Roman" panose="02020603050405020304" pitchFamily="18" charset="0"/>
                        </a:rPr>
                        <a:t>⑥</a:t>
                      </a:r>
                      <a:endParaRPr lang="ja-JP" sz="14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3261008"/>
                  </a:ext>
                </a:extLst>
              </a:tr>
              <a:tr h="268207">
                <a:tc vMerge="1">
                  <a:txBody>
                    <a:bodyPr/>
                    <a:lstStyle/>
                    <a:p>
                      <a:pPr algn="ctr">
                        <a:lnSpc>
                          <a:spcPct val="115000"/>
                        </a:lnSpc>
                        <a:spcAft>
                          <a:spcPts val="0"/>
                        </a:spcAft>
                      </a:pPr>
                      <a:endParaRPr lang="ja-JP" sz="14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ja-JP" sz="1400" kern="100" dirty="0">
                          <a:effectLst/>
                          <a:latin typeface="游ゴシック" panose="020B0400000000000000" pitchFamily="50" charset="-128"/>
                          <a:ea typeface="游ゴシック" panose="020B0400000000000000" pitchFamily="50" charset="-128"/>
                          <a:cs typeface="Times New Roman" panose="02020603050405020304" pitchFamily="18" charset="0"/>
                        </a:rPr>
                        <a:t>商業英語</a:t>
                      </a:r>
                      <a:r>
                        <a:rPr lang="ja-JP" altLang="en-US" sz="1400" kern="100" dirty="0">
                          <a:effectLst/>
                          <a:latin typeface="游ゴシック" panose="020B0400000000000000" pitchFamily="50" charset="-128"/>
                          <a:ea typeface="游ゴシック" panose="020B0400000000000000" pitchFamily="50" charset="-128"/>
                          <a:cs typeface="Times New Roman" panose="02020603050405020304" pitchFamily="18" charset="0"/>
                        </a:rPr>
                        <a:t>⑥</a:t>
                      </a:r>
                      <a:endParaRPr lang="ja-JP" sz="14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8536697"/>
                  </a:ext>
                </a:extLst>
              </a:tr>
            </a:tbl>
          </a:graphicData>
        </a:graphic>
      </p:graphicFrame>
      <p:sp>
        <p:nvSpPr>
          <p:cNvPr id="10" name="四角形: 角を丸くする 9">
            <a:extLst>
              <a:ext uri="{FF2B5EF4-FFF2-40B4-BE49-F238E27FC236}">
                <a16:creationId xmlns:a16="http://schemas.microsoft.com/office/drawing/2014/main" id="{F8BABF22-5AFE-44E9-B683-E0E510250E6F}"/>
              </a:ext>
            </a:extLst>
          </p:cNvPr>
          <p:cNvSpPr/>
          <p:nvPr/>
        </p:nvSpPr>
        <p:spPr>
          <a:xfrm>
            <a:off x="39502" y="1784949"/>
            <a:ext cx="6812423" cy="355733"/>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nSpc>
                <a:spcPts val="3000"/>
              </a:lnSpc>
              <a:buFont typeface="Wingdings" panose="05000000000000000000" pitchFamily="2" charset="2"/>
              <a:buChar char="Ø"/>
            </a:pPr>
            <a:r>
              <a:rPr kumimoji="1" lang="ja-JP" altLang="en-US" sz="2200" dirty="0">
                <a:solidFill>
                  <a:schemeClr val="tx1"/>
                </a:solidFill>
                <a:latin typeface="メイリオ" panose="020B0604030504040204" pitchFamily="50" charset="-128"/>
                <a:ea typeface="メイリオ" panose="020B0604030504040204" pitchFamily="50" charset="-128"/>
              </a:rPr>
              <a:t>必須の問題数を削減し「選択必須</a:t>
            </a:r>
            <a:endParaRPr kumimoji="1" lang="en-US" altLang="ja-JP" sz="2200" dirty="0">
              <a:solidFill>
                <a:schemeClr val="tx1"/>
              </a:solidFill>
              <a:latin typeface="メイリオ" panose="020B0604030504040204" pitchFamily="50" charset="-128"/>
              <a:ea typeface="メイリオ" panose="020B0604030504040204" pitchFamily="50" charset="-128"/>
            </a:endParaRPr>
          </a:p>
          <a:p>
            <a:pPr marL="342000" indent="-342000">
              <a:lnSpc>
                <a:spcPts val="3000"/>
              </a:lnSpc>
            </a:pPr>
            <a:r>
              <a:rPr lang="ja-JP" altLang="en-US" sz="2200" dirty="0">
                <a:solidFill>
                  <a:schemeClr val="tx1"/>
                </a:solidFill>
                <a:latin typeface="メイリオ" panose="020B0604030504040204" pitchFamily="50" charset="-128"/>
                <a:ea typeface="メイリオ" panose="020B0604030504040204" pitchFamily="50" charset="-128"/>
              </a:rPr>
              <a:t>　</a:t>
            </a:r>
            <a:r>
              <a:rPr kumimoji="1" lang="ja-JP" altLang="en-US" sz="2200" dirty="0">
                <a:solidFill>
                  <a:schemeClr val="tx1"/>
                </a:solidFill>
                <a:latin typeface="メイリオ" panose="020B0604030504040204" pitchFamily="50" charset="-128"/>
                <a:ea typeface="メイリオ" panose="020B0604030504040204" pitchFamily="50" charset="-128"/>
              </a:rPr>
              <a:t>科目」を新設</a:t>
            </a:r>
          </a:p>
        </p:txBody>
      </p:sp>
      <p:sp>
        <p:nvSpPr>
          <p:cNvPr id="11" name="四角形: 角を丸くする 10">
            <a:extLst>
              <a:ext uri="{FF2B5EF4-FFF2-40B4-BE49-F238E27FC236}">
                <a16:creationId xmlns:a16="http://schemas.microsoft.com/office/drawing/2014/main" id="{A4580DA5-ACFC-46B1-A22C-E84869E551F9}"/>
              </a:ext>
            </a:extLst>
          </p:cNvPr>
          <p:cNvSpPr/>
          <p:nvPr/>
        </p:nvSpPr>
        <p:spPr>
          <a:xfrm>
            <a:off x="39502" y="2608589"/>
            <a:ext cx="6672612" cy="40203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nSpc>
                <a:spcPts val="3000"/>
              </a:lnSpc>
              <a:buFont typeface="Wingdings" panose="05000000000000000000" pitchFamily="2" charset="2"/>
              <a:buChar char="Ø"/>
            </a:pPr>
            <a:r>
              <a:rPr kumimoji="1" lang="ja-JP" altLang="en-US" sz="2200" dirty="0">
                <a:solidFill>
                  <a:schemeClr val="tx1"/>
                </a:solidFill>
                <a:latin typeface="メイリオ" panose="020B0604030504040204" pitchFamily="50" charset="-128"/>
                <a:ea typeface="メイリオ" panose="020B0604030504040204" pitchFamily="50" charset="-128"/>
              </a:rPr>
              <a:t>「選択」は科目選択から任意の問</a:t>
            </a:r>
            <a:endParaRPr kumimoji="1" lang="en-US" altLang="ja-JP" sz="2200" dirty="0">
              <a:solidFill>
                <a:schemeClr val="tx1"/>
              </a:solidFill>
              <a:latin typeface="メイリオ" panose="020B0604030504040204" pitchFamily="50" charset="-128"/>
              <a:ea typeface="メイリオ" panose="020B0604030504040204" pitchFamily="50" charset="-128"/>
            </a:endParaRPr>
          </a:p>
          <a:p>
            <a:pPr marL="342000" indent="-342000">
              <a:lnSpc>
                <a:spcPts val="3500"/>
              </a:lnSpc>
            </a:pPr>
            <a:r>
              <a:rPr lang="ja-JP" altLang="en-US" sz="2200" dirty="0">
                <a:solidFill>
                  <a:schemeClr val="tx1"/>
                </a:solidFill>
                <a:latin typeface="メイリオ" panose="020B0604030504040204" pitchFamily="50" charset="-128"/>
                <a:ea typeface="メイリオ" panose="020B0604030504040204" pitchFamily="50" charset="-128"/>
              </a:rPr>
              <a:t>　</a:t>
            </a:r>
            <a:r>
              <a:rPr kumimoji="1" lang="ja-JP" altLang="en-US" sz="2200" dirty="0">
                <a:solidFill>
                  <a:schemeClr val="tx1"/>
                </a:solidFill>
                <a:latin typeface="メイリオ" panose="020B0604030504040204" pitchFamily="50" charset="-128"/>
                <a:ea typeface="メイリオ" panose="020B0604030504040204" pitchFamily="50" charset="-128"/>
              </a:rPr>
              <a:t>題選択へ</a:t>
            </a:r>
          </a:p>
        </p:txBody>
      </p:sp>
      <p:sp>
        <p:nvSpPr>
          <p:cNvPr id="15" name="TextBox 7">
            <a:extLst>
              <a:ext uri="{FF2B5EF4-FFF2-40B4-BE49-F238E27FC236}">
                <a16:creationId xmlns:a16="http://schemas.microsoft.com/office/drawing/2014/main" id="{4E2BC932-1023-4227-9E14-4CAEFE058602}"/>
              </a:ext>
            </a:extLst>
          </p:cNvPr>
          <p:cNvSpPr txBox="1"/>
          <p:nvPr/>
        </p:nvSpPr>
        <p:spPr>
          <a:xfrm>
            <a:off x="182242" y="3462289"/>
            <a:ext cx="4757286" cy="961802"/>
          </a:xfrm>
          <a:prstGeom prst="rect">
            <a:avLst/>
          </a:prstGeom>
          <a:noFill/>
        </p:spPr>
        <p:txBody>
          <a:bodyPr wrap="square" lIns="0" tIns="0" rIns="0" bIns="0" rtlCol="0" anchor="t">
            <a:spAutoFit/>
          </a:bodyPr>
          <a:lstStyle/>
          <a:p>
            <a:pPr>
              <a:lnSpc>
                <a:spcPts val="2500"/>
              </a:lnSpc>
            </a:pPr>
            <a:r>
              <a:rPr lang="ja-JP" altLang="en-US" sz="2000" spc="4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問題選択の柔軟性が高く</a:t>
            </a:r>
            <a:r>
              <a:rPr lang="en-US" altLang="ja-JP"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法律、経済、会計、英語等）、</a:t>
            </a:r>
            <a:r>
              <a:rPr lang="ja-JP" altLang="en-US" sz="2000" dirty="0">
                <a:solidFill>
                  <a:srgbClr val="FF0000"/>
                </a:solidFill>
                <a:latin typeface="メイリオ" panose="020B0604030504040204" pitchFamily="50" charset="-128"/>
                <a:ea typeface="メイリオ" panose="020B0604030504040204" pitchFamily="50" charset="-128"/>
              </a:rPr>
              <a:t>自分の専門性・得意分野等から</a:t>
            </a:r>
            <a:r>
              <a:rPr lang="ja-JP" altLang="en-US" sz="2000" u="sng" dirty="0">
                <a:solidFill>
                  <a:srgbClr val="FF0000"/>
                </a:solidFill>
                <a:latin typeface="メイリオ" panose="020B0604030504040204" pitchFamily="50" charset="-128"/>
                <a:ea typeface="メイリオ" panose="020B0604030504040204" pitchFamily="50" charset="-128"/>
              </a:rPr>
              <a:t>解答したい問題を選択可能</a:t>
            </a:r>
            <a:r>
              <a:rPr lang="ja-JP" altLang="en-US" sz="2000" dirty="0">
                <a:solidFill>
                  <a:srgbClr val="FF0000"/>
                </a:solidFill>
                <a:latin typeface="メイリオ" panose="020B0604030504040204" pitchFamily="50" charset="-128"/>
                <a:ea typeface="メイリオ" panose="020B0604030504040204" pitchFamily="50" charset="-128"/>
              </a:rPr>
              <a:t>に！</a:t>
            </a:r>
            <a:endParaRPr lang="en-US" altLang="ja-JP" sz="2000" spc="400" dirty="0">
              <a:solidFill>
                <a:srgbClr val="FF0000"/>
              </a:solidFill>
              <a:latin typeface="メイリオ" panose="020B0604030504040204" pitchFamily="50" charset="-128"/>
              <a:ea typeface="メイリオ" panose="020B0604030504040204" pitchFamily="50" charset="-128"/>
            </a:endParaRPr>
          </a:p>
        </p:txBody>
      </p:sp>
      <p:sp>
        <p:nvSpPr>
          <p:cNvPr id="18" name="TextBox 7">
            <a:extLst>
              <a:ext uri="{FF2B5EF4-FFF2-40B4-BE49-F238E27FC236}">
                <a16:creationId xmlns:a16="http://schemas.microsoft.com/office/drawing/2014/main" id="{0CF55342-6AC3-4FD7-8B3D-7815C05B934A}"/>
              </a:ext>
            </a:extLst>
          </p:cNvPr>
          <p:cNvSpPr txBox="1"/>
          <p:nvPr/>
        </p:nvSpPr>
        <p:spPr>
          <a:xfrm>
            <a:off x="182242" y="4635689"/>
            <a:ext cx="6526942" cy="622606"/>
          </a:xfrm>
          <a:prstGeom prst="rect">
            <a:avLst/>
          </a:prstGeom>
        </p:spPr>
        <p:txBody>
          <a:bodyPr wrap="square" lIns="0" tIns="0" rIns="0" bIns="0" rtlCol="0" anchor="ctr">
            <a:spAutoFit/>
          </a:bodyPr>
          <a:lstStyle/>
          <a:p>
            <a:pPr>
              <a:lnSpc>
                <a:spcPts val="2500"/>
              </a:lnSpc>
            </a:pPr>
            <a:r>
              <a:rPr lang="en-US" altLang="ja-JP" sz="1600" u="sng" spc="400" dirty="0">
                <a:solidFill>
                  <a:srgbClr val="FF0000"/>
                </a:solidFill>
                <a:latin typeface="メイリオ" panose="020B0604030504040204" pitchFamily="50" charset="-128"/>
                <a:ea typeface="メイリオ" panose="020B0604030504040204" pitchFamily="50" charset="-128"/>
              </a:rPr>
              <a:t>※</a:t>
            </a:r>
            <a:r>
              <a:rPr lang="ja-JP" altLang="en-US" sz="1600" u="sng" spc="400" dirty="0">
                <a:solidFill>
                  <a:srgbClr val="FF0000"/>
                </a:solidFill>
                <a:latin typeface="メイリオ" panose="020B0604030504040204" pitchFamily="50" charset="-128"/>
                <a:ea typeface="メイリオ" panose="020B0604030504040204" pitchFamily="50" charset="-128"/>
              </a:rPr>
              <a:t>国税専門</a:t>
            </a:r>
            <a:r>
              <a:rPr lang="en-US" altLang="ja-JP" sz="1600" u="sng" spc="400" dirty="0">
                <a:solidFill>
                  <a:srgbClr val="FF0000"/>
                </a:solidFill>
                <a:latin typeface="メイリオ" panose="020B0604030504040204" pitchFamily="50" charset="-128"/>
                <a:ea typeface="メイリオ" panose="020B0604030504040204" pitchFamily="50" charset="-128"/>
              </a:rPr>
              <a:t>B(</a:t>
            </a:r>
            <a:r>
              <a:rPr lang="ja-JP" altLang="en-US" sz="1600" u="sng" spc="400" dirty="0">
                <a:solidFill>
                  <a:srgbClr val="FF0000"/>
                </a:solidFill>
                <a:latin typeface="メイリオ" panose="020B0604030504040204" pitchFamily="50" charset="-128"/>
                <a:ea typeface="メイリオ" panose="020B0604030504040204" pitchFamily="50" charset="-128"/>
              </a:rPr>
              <a:t>理工・デジタル系</a:t>
            </a:r>
            <a:r>
              <a:rPr lang="en-US" altLang="ja-JP" sz="1600" u="sng" spc="400" dirty="0">
                <a:solidFill>
                  <a:srgbClr val="FF0000"/>
                </a:solidFill>
                <a:latin typeface="メイリオ" panose="020B0604030504040204" pitchFamily="50" charset="-128"/>
                <a:ea typeface="メイリオ" panose="020B0604030504040204" pitchFamily="50" charset="-128"/>
              </a:rPr>
              <a:t>)</a:t>
            </a:r>
            <a:r>
              <a:rPr lang="ja-JP" altLang="en-US" sz="1600" u="sng" spc="400" dirty="0">
                <a:solidFill>
                  <a:srgbClr val="FF0000"/>
                </a:solidFill>
                <a:latin typeface="メイリオ" panose="020B0604030504040204" pitchFamily="50" charset="-128"/>
                <a:ea typeface="メイリオ" panose="020B0604030504040204" pitchFamily="50" charset="-128"/>
              </a:rPr>
              <a:t>の試験</a:t>
            </a:r>
            <a:endParaRPr lang="en-US" altLang="ja-JP" sz="1600" u="sng" spc="400" dirty="0">
              <a:solidFill>
                <a:srgbClr val="FF0000"/>
              </a:solidFill>
              <a:latin typeface="メイリオ" panose="020B0604030504040204" pitchFamily="50" charset="-128"/>
              <a:ea typeface="メイリオ" panose="020B0604030504040204" pitchFamily="50" charset="-128"/>
            </a:endParaRPr>
          </a:p>
          <a:p>
            <a:pPr>
              <a:lnSpc>
                <a:spcPts val="2500"/>
              </a:lnSpc>
            </a:pPr>
            <a:r>
              <a:rPr lang="ja-JP" altLang="en-US" sz="1600" u="sng" spc="400" dirty="0">
                <a:solidFill>
                  <a:srgbClr val="FF0000"/>
                </a:solidFill>
                <a:latin typeface="メイリオ" panose="020B0604030504040204" pitchFamily="50" charset="-128"/>
                <a:ea typeface="メイリオ" panose="020B0604030504040204" pitchFamily="50" charset="-128"/>
              </a:rPr>
              <a:t>科目は、これまでと変更ありません。</a:t>
            </a:r>
            <a:endParaRPr lang="en-US" altLang="ja-JP" sz="1600" u="sng" spc="400" dirty="0">
              <a:solidFill>
                <a:srgbClr val="FF0000"/>
              </a:solidFill>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FC91B5FD-4B45-4CAD-9AFF-F784C012BDC1}"/>
              </a:ext>
            </a:extLst>
          </p:cNvPr>
          <p:cNvSpPr txBox="1"/>
          <p:nvPr/>
        </p:nvSpPr>
        <p:spPr>
          <a:xfrm>
            <a:off x="0" y="1056491"/>
            <a:ext cx="6117160" cy="430887"/>
          </a:xfrm>
          <a:prstGeom prst="rect">
            <a:avLst/>
          </a:prstGeom>
          <a:noFill/>
        </p:spPr>
        <p:txBody>
          <a:bodyPr wrap="square" rtlCol="0">
            <a:spAutoFit/>
          </a:bodyPr>
          <a:lstStyle/>
          <a:p>
            <a:r>
              <a:rPr lang="ja-JP" altLang="en-US" sz="2200" b="1" dirty="0">
                <a:latin typeface="メイリオ" panose="020B0604030504040204" pitchFamily="50" charset="-128"/>
                <a:ea typeface="メイリオ" panose="020B0604030504040204" pitchFamily="50" charset="-128"/>
              </a:rPr>
              <a:t>＜専門試験（多肢選択式）の見直し＞</a:t>
            </a:r>
            <a:endParaRPr kumimoji="1" lang="ja-JP" altLang="en-US" sz="2200" b="1" dirty="0"/>
          </a:p>
        </p:txBody>
      </p:sp>
      <p:sp>
        <p:nvSpPr>
          <p:cNvPr id="13" name="テキスト ボックス 12">
            <a:extLst>
              <a:ext uri="{FF2B5EF4-FFF2-40B4-BE49-F238E27FC236}">
                <a16:creationId xmlns:a16="http://schemas.microsoft.com/office/drawing/2014/main" id="{6CD8AC1D-BC99-4B3C-9CE6-D85CE1336E5E}"/>
              </a:ext>
            </a:extLst>
          </p:cNvPr>
          <p:cNvSpPr txBox="1"/>
          <p:nvPr/>
        </p:nvSpPr>
        <p:spPr>
          <a:xfrm>
            <a:off x="0" y="5637389"/>
            <a:ext cx="6117160" cy="430887"/>
          </a:xfrm>
          <a:prstGeom prst="rect">
            <a:avLst/>
          </a:prstGeom>
          <a:noFill/>
        </p:spPr>
        <p:txBody>
          <a:bodyPr wrap="square" rtlCol="0">
            <a:spAutoFit/>
          </a:bodyPr>
          <a:lstStyle/>
          <a:p>
            <a:r>
              <a:rPr lang="ja-JP" altLang="en-US" sz="2200" b="1" dirty="0">
                <a:latin typeface="メイリオ" panose="020B0604030504040204" pitchFamily="50" charset="-128"/>
                <a:ea typeface="メイリオ" panose="020B0604030504040204" pitchFamily="50" charset="-128"/>
              </a:rPr>
              <a:t>＜「人物重視」の採用試験へ変更＞</a:t>
            </a:r>
            <a:endParaRPr kumimoji="1" lang="ja-JP" altLang="en-US" sz="2200" b="1" dirty="0"/>
          </a:p>
        </p:txBody>
      </p:sp>
      <p:sp>
        <p:nvSpPr>
          <p:cNvPr id="14" name="四角形: 角を丸くする 13">
            <a:extLst>
              <a:ext uri="{FF2B5EF4-FFF2-40B4-BE49-F238E27FC236}">
                <a16:creationId xmlns:a16="http://schemas.microsoft.com/office/drawing/2014/main" id="{2A66BB49-39A1-4692-A03C-DE045265F200}"/>
              </a:ext>
            </a:extLst>
          </p:cNvPr>
          <p:cNvSpPr/>
          <p:nvPr/>
        </p:nvSpPr>
        <p:spPr>
          <a:xfrm>
            <a:off x="96221" y="6153669"/>
            <a:ext cx="7860314" cy="365125"/>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nSpc>
                <a:spcPts val="3000"/>
              </a:lnSpc>
              <a:buFont typeface="Wingdings" panose="05000000000000000000" pitchFamily="2" charset="2"/>
              <a:buChar char="Ø"/>
            </a:pPr>
            <a:r>
              <a:rPr kumimoji="1" lang="ja-JP" altLang="en-US" sz="2200" dirty="0">
                <a:solidFill>
                  <a:schemeClr val="tx1"/>
                </a:solidFill>
                <a:latin typeface="メイリオ" panose="020B0604030504040204" pitchFamily="50" charset="-128"/>
                <a:ea typeface="メイリオ" panose="020B0604030504040204" pitchFamily="50" charset="-128"/>
              </a:rPr>
              <a:t>人物試験の配点比率を増やし、人物重視の試験に見直し</a:t>
            </a:r>
          </a:p>
        </p:txBody>
      </p:sp>
      <p:sp>
        <p:nvSpPr>
          <p:cNvPr id="16" name="平行四辺形 15">
            <a:extLst>
              <a:ext uri="{FF2B5EF4-FFF2-40B4-BE49-F238E27FC236}">
                <a16:creationId xmlns:a16="http://schemas.microsoft.com/office/drawing/2014/main" id="{18DF9417-620A-4DBD-8F1A-5B73A959E65D}"/>
              </a:ext>
            </a:extLst>
          </p:cNvPr>
          <p:cNvSpPr/>
          <p:nvPr/>
        </p:nvSpPr>
        <p:spPr>
          <a:xfrm>
            <a:off x="96221" y="1379849"/>
            <a:ext cx="4730612" cy="72000"/>
          </a:xfrm>
          <a:prstGeom prst="parallelogram">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09"/>
          </a:p>
        </p:txBody>
      </p:sp>
      <p:sp>
        <p:nvSpPr>
          <p:cNvPr id="17" name="平行四辺形 16">
            <a:extLst>
              <a:ext uri="{FF2B5EF4-FFF2-40B4-BE49-F238E27FC236}">
                <a16:creationId xmlns:a16="http://schemas.microsoft.com/office/drawing/2014/main" id="{11F62E06-FBDC-43CD-87EB-B8BB25151A0C}"/>
              </a:ext>
            </a:extLst>
          </p:cNvPr>
          <p:cNvSpPr/>
          <p:nvPr/>
        </p:nvSpPr>
        <p:spPr>
          <a:xfrm>
            <a:off x="39050" y="5962319"/>
            <a:ext cx="4572000" cy="72000"/>
          </a:xfrm>
          <a:prstGeom prst="parallelogram">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09"/>
          </a:p>
        </p:txBody>
      </p:sp>
    </p:spTree>
    <p:extLst>
      <p:ext uri="{BB962C8B-B14F-4D97-AF65-F5344CB8AC3E}">
        <p14:creationId xmlns:p14="http://schemas.microsoft.com/office/powerpoint/2010/main" val="318713405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
            <a:ext cx="9140400" cy="938161"/>
          </a:xfrm>
        </p:spPr>
        <p:txBody>
          <a:bodyPr anchor="ctr" anchorCtr="0">
            <a:noAutofit/>
          </a:bodyPr>
          <a:lstStyle/>
          <a:p>
            <a:r>
              <a:rPr lang="ja-JP" altLang="en-US" sz="2800" dirty="0">
                <a:latin typeface="メイリオ" panose="020B0604030504040204" pitchFamily="50" charset="-128"/>
                <a:ea typeface="メイリオ" panose="020B0604030504040204" pitchFamily="50" charset="-128"/>
              </a:rPr>
              <a:t>令和５年度国税専門官採用試験から</a:t>
            </a:r>
            <a:br>
              <a:rPr lang="en-US" altLang="ja-JP" sz="2800" dirty="0">
                <a:latin typeface="メイリオ" panose="020B0604030504040204" pitchFamily="50" charset="-128"/>
                <a:ea typeface="メイリオ" panose="020B0604030504040204" pitchFamily="50" charset="-128"/>
              </a:rPr>
            </a:br>
            <a:r>
              <a:rPr lang="ja-JP" altLang="en-US" sz="2800" dirty="0">
                <a:latin typeface="メイリオ" panose="020B0604030504040204" pitchFamily="50" charset="-128"/>
                <a:ea typeface="メイリオ" panose="020B0604030504040204" pitchFamily="50" charset="-128"/>
              </a:rPr>
              <a:t>　国税専門</a:t>
            </a:r>
            <a:r>
              <a:rPr lang="en-US" altLang="ja-JP" sz="2800" dirty="0">
                <a:latin typeface="メイリオ" panose="020B0604030504040204" pitchFamily="50" charset="-128"/>
                <a:ea typeface="メイリオ" panose="020B0604030504040204" pitchFamily="50" charset="-128"/>
              </a:rPr>
              <a:t>B</a:t>
            </a:r>
            <a:r>
              <a:rPr lang="ja-JP" altLang="ja-JP" sz="2800" dirty="0">
                <a:latin typeface="メイリオ" panose="020B0604030504040204" pitchFamily="50" charset="-128"/>
                <a:ea typeface="メイリオ" panose="020B0604030504040204" pitchFamily="50" charset="-128"/>
              </a:rPr>
              <a:t>区分</a:t>
            </a:r>
            <a:r>
              <a:rPr lang="ja-JP" altLang="en-US" sz="2800" dirty="0">
                <a:latin typeface="メイリオ" panose="020B0604030504040204" pitchFamily="50" charset="-128"/>
                <a:ea typeface="メイリオ" panose="020B0604030504040204" pitchFamily="50" charset="-128"/>
              </a:rPr>
              <a:t>（理工・デジタル系）が創設</a:t>
            </a:r>
            <a:endParaRPr kumimoji="1" lang="ja-JP" altLang="en-US" sz="2800" dirty="0">
              <a:latin typeface="メイリオ" panose="020B0604030504040204" pitchFamily="50" charset="-128"/>
              <a:ea typeface="メイリオ" panose="020B0604030504040204" pitchFamily="50" charset="-128"/>
            </a:endParaRPr>
          </a:p>
        </p:txBody>
      </p:sp>
      <p:sp>
        <p:nvSpPr>
          <p:cNvPr id="6" name="スライド番号プレースホルダー 4">
            <a:extLst>
              <a:ext uri="{FF2B5EF4-FFF2-40B4-BE49-F238E27FC236}">
                <a16:creationId xmlns:a16="http://schemas.microsoft.com/office/drawing/2014/main" id="{DC910E39-DEFC-474C-B48A-19A0CDA97621}"/>
              </a:ext>
            </a:extLst>
          </p:cNvPr>
          <p:cNvSpPr>
            <a:spLocks noGrp="1"/>
          </p:cNvSpPr>
          <p:nvPr>
            <p:ph type="sldNum" sz="quarter" idx="12"/>
          </p:nvPr>
        </p:nvSpPr>
        <p:spPr>
          <a:xfrm>
            <a:off x="7080582" y="6474151"/>
            <a:ext cx="2057400" cy="365125"/>
          </a:xfrm>
        </p:spPr>
        <p:txBody>
          <a:bodyPr/>
          <a:lstStyle/>
          <a:p>
            <a:fld id="{B0FF6F17-0D75-4A52-9621-CC0F8D8CB105}" type="slidenum">
              <a:rPr kumimoji="1" lang="ja-JP" altLang="en-US" smtClean="0"/>
              <a:t>111</a:t>
            </a:fld>
            <a:endParaRPr kumimoji="1" lang="ja-JP" altLang="en-US" dirty="0"/>
          </a:p>
        </p:txBody>
      </p:sp>
      <p:sp>
        <p:nvSpPr>
          <p:cNvPr id="7" name="Rectangle 9"/>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4" name="図 3">
            <a:extLst>
              <a:ext uri="{FF2B5EF4-FFF2-40B4-BE49-F238E27FC236}">
                <a16:creationId xmlns:a16="http://schemas.microsoft.com/office/drawing/2014/main" id="{91A8DED3-44FB-4314-8908-454EDFA6C2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406" y="1147465"/>
            <a:ext cx="4053388" cy="5326686"/>
          </a:xfrm>
          <a:prstGeom prst="rect">
            <a:avLst/>
          </a:prstGeom>
        </p:spPr>
      </p:pic>
      <p:pic>
        <p:nvPicPr>
          <p:cNvPr id="5" name="図 4">
            <a:extLst>
              <a:ext uri="{FF2B5EF4-FFF2-40B4-BE49-F238E27FC236}">
                <a16:creationId xmlns:a16="http://schemas.microsoft.com/office/drawing/2014/main" id="{3B281DFE-E53C-4515-A2DB-F0C3F73BE9B6}"/>
              </a:ext>
            </a:extLst>
          </p:cNvPr>
          <p:cNvPicPr>
            <a:picLocks noChangeAspect="1"/>
          </p:cNvPicPr>
          <p:nvPr/>
        </p:nvPicPr>
        <p:blipFill>
          <a:blip r:embed="rId4"/>
          <a:stretch>
            <a:fillRect/>
          </a:stretch>
        </p:blipFill>
        <p:spPr>
          <a:xfrm>
            <a:off x="4738378" y="1064435"/>
            <a:ext cx="3979039" cy="5592278"/>
          </a:xfrm>
          <a:prstGeom prst="rect">
            <a:avLst/>
          </a:prstGeom>
        </p:spPr>
      </p:pic>
    </p:spTree>
    <p:extLst>
      <p:ext uri="{BB962C8B-B14F-4D97-AF65-F5344CB8AC3E}">
        <p14:creationId xmlns:p14="http://schemas.microsoft.com/office/powerpoint/2010/main" val="2819340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normAutofit/>
          </a:bodyPr>
          <a:lstStyle/>
          <a:p>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事務職員の採用状況（令和６年４月）</a:t>
            </a:r>
          </a:p>
        </p:txBody>
      </p:sp>
      <p:graphicFrame>
        <p:nvGraphicFramePr>
          <p:cNvPr id="4" name="コンテンツ プレースホルダー 3"/>
          <p:cNvGraphicFramePr>
            <a:graphicFrameLocks noGrp="1"/>
          </p:cNvGraphicFramePr>
          <p:nvPr>
            <p:ph idx="4294967295"/>
            <p:extLst>
              <p:ext uri="{D42A27DB-BD31-4B8C-83A1-F6EECF244321}">
                <p14:modId xmlns:p14="http://schemas.microsoft.com/office/powerpoint/2010/main" val="3984265214"/>
              </p:ext>
            </p:extLst>
          </p:nvPr>
        </p:nvGraphicFramePr>
        <p:xfrm>
          <a:off x="88200" y="1086053"/>
          <a:ext cx="8964000" cy="5656311"/>
        </p:xfrm>
        <a:graphic>
          <a:graphicData uri="http://schemas.openxmlformats.org/drawingml/2006/table">
            <a:tbl>
              <a:tblPr firstRow="1" bandRow="1"/>
              <a:tblGrid>
                <a:gridCol w="2563560">
                  <a:extLst>
                    <a:ext uri="{9D8B030D-6E8A-4147-A177-3AD203B41FA5}">
                      <a16:colId xmlns:a16="http://schemas.microsoft.com/office/drawing/2014/main" val="20000"/>
                    </a:ext>
                  </a:extLst>
                </a:gridCol>
                <a:gridCol w="2743200">
                  <a:extLst>
                    <a:ext uri="{9D8B030D-6E8A-4147-A177-3AD203B41FA5}">
                      <a16:colId xmlns:a16="http://schemas.microsoft.com/office/drawing/2014/main" val="3654302264"/>
                    </a:ext>
                  </a:extLst>
                </a:gridCol>
                <a:gridCol w="3657240">
                  <a:extLst>
                    <a:ext uri="{9D8B030D-6E8A-4147-A177-3AD203B41FA5}">
                      <a16:colId xmlns:a16="http://schemas.microsoft.com/office/drawing/2014/main" val="20001"/>
                    </a:ext>
                  </a:extLst>
                </a:gridCol>
              </a:tblGrid>
              <a:tr h="433495">
                <a:tc gridSpan="2">
                  <a:txBody>
                    <a:bodyPr/>
                    <a:lstStyle/>
                    <a:p>
                      <a:pPr algn="ctr"/>
                      <a:r>
                        <a:rPr kumimoji="1" lang="ja-JP" altLang="en-US" sz="2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試験区分</a:t>
                      </a:r>
                    </a:p>
                  </a:txBody>
                  <a:tcPr marL="68580" marR="68580" marT="34290" marB="34290" anchor="ctr">
                    <a:solidFill>
                      <a:schemeClr val="accent1">
                        <a:lumMod val="40000"/>
                        <a:lumOff val="60000"/>
                      </a:schemeClr>
                    </a:solidFill>
                  </a:tcPr>
                </a:tc>
                <a:tc hMerge="1">
                  <a:txBody>
                    <a:bodyPr/>
                    <a:lstStyle/>
                    <a:p>
                      <a:endParaRPr kumimoji="1" lang="ja-JP" altLang="en-US"/>
                    </a:p>
                  </a:txBody>
                  <a:tcPr/>
                </a:tc>
                <a:tc>
                  <a:txBody>
                    <a:bodyPr/>
                    <a:lstStyle/>
                    <a:p>
                      <a:pPr algn="ctr"/>
                      <a:r>
                        <a:rPr kumimoji="1" lang="ja-JP" altLang="en-US"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採用人数（全国）</a:t>
                      </a:r>
                    </a:p>
                  </a:txBody>
                  <a:tcPr marL="68580" marR="68580" marT="34290" marB="34290" anchor="ctr">
                    <a:solidFill>
                      <a:schemeClr val="accent1">
                        <a:lumMod val="40000"/>
                        <a:lumOff val="60000"/>
                      </a:schemeClr>
                    </a:solidFill>
                  </a:tcPr>
                </a:tc>
                <a:extLst>
                  <a:ext uri="{0D108BD9-81ED-4DB2-BD59-A6C34878D82A}">
                    <a16:rowId xmlns:a16="http://schemas.microsoft.com/office/drawing/2014/main" val="10000"/>
                  </a:ext>
                </a:extLst>
              </a:tr>
              <a:tr h="817680">
                <a:tc rowSpan="2">
                  <a:txBody>
                    <a:bodyPr/>
                    <a:lstStyle/>
                    <a:p>
                      <a:pPr algn="ctr"/>
                      <a:r>
                        <a:rPr kumimoji="1" lang="ja-JP" altLang="en-US" sz="2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国税専門官</a:t>
                      </a:r>
                      <a:endParaRPr kumimoji="1" lang="en-US" altLang="ja-JP" sz="2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2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採用試験</a:t>
                      </a:r>
                      <a:endParaRPr kumimoji="1" lang="en-US" altLang="ja-JP" sz="2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34290" marB="34290" anchor="ctr">
                    <a:solidFill>
                      <a:schemeClr val="accent1">
                        <a:lumMod val="20000"/>
                        <a:lumOff val="80000"/>
                      </a:schemeClr>
                    </a:solidFill>
                  </a:tcPr>
                </a:tc>
                <a:tc>
                  <a:txBody>
                    <a:bodyPr/>
                    <a:lstStyle/>
                    <a:p>
                      <a:pPr algn="ctr"/>
                      <a:r>
                        <a:rPr kumimoji="1" lang="en-US" altLang="ja-JP" sz="2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a:t>
                      </a:r>
                      <a:r>
                        <a:rPr kumimoji="1" lang="ja-JP" altLang="en-US" sz="2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区分</a:t>
                      </a:r>
                      <a:endParaRPr kumimoji="1" lang="en-US" altLang="ja-JP" sz="2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en-US" altLang="ja-JP" sz="2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2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法文系</a:t>
                      </a:r>
                      <a:r>
                        <a:rPr kumimoji="1" lang="en-US" altLang="ja-JP" sz="2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txBody>
                  <a:tcPr marL="68580" marR="68580" marT="34290" marB="34290" anchor="ctr">
                    <a:solidFill>
                      <a:schemeClr val="accent1">
                        <a:lumMod val="20000"/>
                        <a:lumOff val="80000"/>
                      </a:schemeClr>
                    </a:solidFill>
                  </a:tcPr>
                </a:tc>
                <a:tc>
                  <a:txBody>
                    <a:bodyPr/>
                    <a:lstStyle/>
                    <a:p>
                      <a:pPr algn="ctr"/>
                      <a:r>
                        <a:rPr kumimoji="1" lang="en-US" altLang="ja-JP" sz="2000"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864</a:t>
                      </a:r>
                      <a:r>
                        <a:rPr kumimoji="1" lang="ja-JP" altLang="en-US"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a:t>
                      </a:r>
                      <a:endParaRPr kumimoji="1" lang="en-US" altLang="ja-JP"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（内女性</a:t>
                      </a:r>
                      <a:r>
                        <a:rPr kumimoji="1" lang="en-US" altLang="ja-JP" sz="2000"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278</a:t>
                      </a:r>
                      <a:r>
                        <a:rPr kumimoji="1" lang="ja-JP" altLang="en-US"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a:t>
                      </a:r>
                    </a:p>
                  </a:txBody>
                  <a:tcPr marL="68580" marR="68580" marT="34290" marB="34290" anchor="ctr">
                    <a:solidFill>
                      <a:schemeClr val="accent1">
                        <a:lumMod val="20000"/>
                        <a:lumOff val="80000"/>
                      </a:schemeClr>
                    </a:solidFill>
                  </a:tcPr>
                </a:tc>
                <a:extLst>
                  <a:ext uri="{0D108BD9-81ED-4DB2-BD59-A6C34878D82A}">
                    <a16:rowId xmlns:a16="http://schemas.microsoft.com/office/drawing/2014/main" val="10001"/>
                  </a:ext>
                </a:extLst>
              </a:tr>
              <a:tr h="971749">
                <a:tc vMerge="1">
                  <a:txBody>
                    <a:bodyPr/>
                    <a:lstStyle/>
                    <a:p>
                      <a:endParaRPr kumimoji="1" lang="ja-JP" altLang="en-US"/>
                    </a:p>
                  </a:txBody>
                  <a:tcPr/>
                </a:tc>
                <a:tc>
                  <a:txBody>
                    <a:bodyPr/>
                    <a:lstStyle/>
                    <a:p>
                      <a:pPr algn="ctr"/>
                      <a:r>
                        <a:rPr kumimoji="1" lang="en-US" altLang="ja-JP" sz="2400" dirty="0">
                          <a:latin typeface="メイリオ" panose="020B0604030504040204" pitchFamily="50" charset="-128"/>
                          <a:ea typeface="メイリオ" panose="020B0604030504040204" pitchFamily="50" charset="-128"/>
                        </a:rPr>
                        <a:t>B</a:t>
                      </a:r>
                      <a:r>
                        <a:rPr kumimoji="1" lang="ja-JP" altLang="en-US" sz="2400" dirty="0">
                          <a:latin typeface="メイリオ" panose="020B0604030504040204" pitchFamily="50" charset="-128"/>
                          <a:ea typeface="メイリオ" panose="020B0604030504040204" pitchFamily="50" charset="-128"/>
                        </a:rPr>
                        <a:t>区分</a:t>
                      </a:r>
                      <a:endParaRPr kumimoji="1" lang="en-US" altLang="ja-JP" sz="2400" dirty="0">
                        <a:latin typeface="メイリオ" panose="020B0604030504040204" pitchFamily="50" charset="-128"/>
                        <a:ea typeface="メイリオ" panose="020B0604030504040204" pitchFamily="50" charset="-128"/>
                      </a:endParaRPr>
                    </a:p>
                    <a:p>
                      <a:pPr algn="ctr"/>
                      <a:r>
                        <a:rPr kumimoji="1" lang="en-US" altLang="ja-JP" sz="1600">
                          <a:latin typeface="メイリオ" panose="020B0604030504040204" pitchFamily="50" charset="-128"/>
                          <a:ea typeface="メイリオ" panose="020B0604030504040204" pitchFamily="50" charset="-128"/>
                        </a:rPr>
                        <a:t>(</a:t>
                      </a:r>
                      <a:r>
                        <a:rPr kumimoji="1" lang="ja-JP" altLang="en-US" sz="1600">
                          <a:latin typeface="メイリオ" panose="020B0604030504040204" pitchFamily="50" charset="-128"/>
                          <a:ea typeface="メイリオ" panose="020B0604030504040204" pitchFamily="50" charset="-128"/>
                        </a:rPr>
                        <a:t>理工・デジタル</a:t>
                      </a:r>
                      <a:r>
                        <a:rPr kumimoji="1" lang="ja-JP" altLang="en-US" sz="1600" dirty="0">
                          <a:latin typeface="メイリオ" panose="020B0604030504040204" pitchFamily="50" charset="-128"/>
                          <a:ea typeface="メイリオ" panose="020B0604030504040204" pitchFamily="50" charset="-128"/>
                        </a:rPr>
                        <a:t>系）</a:t>
                      </a:r>
                    </a:p>
                  </a:txBody>
                  <a:tcPr marL="68580" marR="68580" marT="34290" marB="34290" anchor="ctr">
                    <a:solidFill>
                      <a:schemeClr val="accent1">
                        <a:lumMod val="20000"/>
                        <a:lumOff val="80000"/>
                      </a:schemeClr>
                    </a:solidFill>
                  </a:tcPr>
                </a:tc>
                <a:tc>
                  <a:txBody>
                    <a:bodyPr/>
                    <a:lstStyle/>
                    <a:p>
                      <a:pPr algn="ctr"/>
                      <a:r>
                        <a:rPr kumimoji="1" lang="en-US" altLang="ja-JP" sz="2000"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81</a:t>
                      </a:r>
                      <a:r>
                        <a:rPr kumimoji="1" lang="ja-JP" altLang="en-US"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a:t>
                      </a:r>
                      <a:endParaRPr kumimoji="1" lang="en-US" altLang="ja-JP"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（内女性</a:t>
                      </a:r>
                      <a:r>
                        <a:rPr kumimoji="1" lang="en-US" altLang="ja-JP" sz="2000"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17</a:t>
                      </a:r>
                      <a:r>
                        <a:rPr kumimoji="1" lang="ja-JP" altLang="en-US"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a:t>
                      </a:r>
                    </a:p>
                  </a:txBody>
                  <a:tcPr marL="68580" marR="68580" marT="34290" marB="34290" anchor="ctr">
                    <a:solidFill>
                      <a:schemeClr val="accent1">
                        <a:lumMod val="20000"/>
                        <a:lumOff val="80000"/>
                      </a:schemeClr>
                    </a:solidFill>
                  </a:tcPr>
                </a:tc>
                <a:extLst>
                  <a:ext uri="{0D108BD9-81ED-4DB2-BD59-A6C34878D82A}">
                    <a16:rowId xmlns:a16="http://schemas.microsoft.com/office/drawing/2014/main" val="3629320930"/>
                  </a:ext>
                </a:extLst>
              </a:tr>
              <a:tr h="798544">
                <a:tc gridSpan="2">
                  <a:txBody>
                    <a:bodyPr/>
                    <a:lstStyle/>
                    <a:p>
                      <a:pPr algn="ctr"/>
                      <a:r>
                        <a:rPr kumimoji="1" lang="ja-JP" altLang="en-US" sz="2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税務職員</a:t>
                      </a:r>
                      <a:endParaRPr kumimoji="1" lang="en-US" altLang="ja-JP" sz="2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2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採用試験</a:t>
                      </a:r>
                      <a:endParaRPr kumimoji="1" lang="ja-JP" altLang="en-US" sz="2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34290" marB="34290" anchor="ctr">
                    <a:solidFill>
                      <a:schemeClr val="accent1">
                        <a:lumMod val="20000"/>
                        <a:lumOff val="80000"/>
                      </a:schemeClr>
                    </a:solidFill>
                  </a:tcPr>
                </a:tc>
                <a:tc hMerge="1">
                  <a:txBody>
                    <a:bodyPr/>
                    <a:lstStyle/>
                    <a:p>
                      <a:endParaRPr kumimoji="1" lang="ja-JP" altLang="en-US"/>
                    </a:p>
                  </a:txBody>
                  <a:tcPr/>
                </a:tc>
                <a:tc>
                  <a:txBody>
                    <a:bodyPr/>
                    <a:lstStyle/>
                    <a:p>
                      <a:pPr algn="ctr"/>
                      <a:r>
                        <a:rPr kumimoji="1" lang="en-US" altLang="ja-JP" sz="2000" strike="noStrike"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713</a:t>
                      </a:r>
                      <a:r>
                        <a:rPr kumimoji="1" lang="ja-JP" altLang="en-US"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a:t>
                      </a:r>
                      <a:endParaRPr kumimoji="1" lang="en-US" altLang="ja-JP"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（内女性</a:t>
                      </a:r>
                      <a:r>
                        <a:rPr kumimoji="1" lang="en-US" altLang="ja-JP" sz="2000"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295</a:t>
                      </a:r>
                      <a:r>
                        <a:rPr kumimoji="1" lang="ja-JP" altLang="en-US"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a:t>
                      </a:r>
                    </a:p>
                  </a:txBody>
                  <a:tcPr marL="68580" marR="68580" marT="34290" marB="34290" anchor="ctr">
                    <a:solidFill>
                      <a:schemeClr val="accent1">
                        <a:lumMod val="20000"/>
                        <a:lumOff val="80000"/>
                      </a:schemeClr>
                    </a:solidFill>
                  </a:tcPr>
                </a:tc>
                <a:extLst>
                  <a:ext uri="{0D108BD9-81ED-4DB2-BD59-A6C34878D82A}">
                    <a16:rowId xmlns:a16="http://schemas.microsoft.com/office/drawing/2014/main" val="10002"/>
                  </a:ext>
                </a:extLst>
              </a:tr>
              <a:tr h="981069">
                <a:tc gridSpan="2">
                  <a:txBody>
                    <a:bodyPr/>
                    <a:lstStyle/>
                    <a:p>
                      <a:pPr algn="ctr"/>
                      <a:r>
                        <a:rPr kumimoji="1" lang="ja-JP" altLang="en-US"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国税庁経験者</a:t>
                      </a:r>
                      <a:endParaRPr kumimoji="1" lang="en-US" altLang="ja-JP"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採用試験</a:t>
                      </a:r>
                      <a:endParaRPr kumimoji="1" lang="en-US" altLang="ja-JP"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（国税調査官級）</a:t>
                      </a:r>
                      <a:endParaRPr kumimoji="1" lang="ja-JP" altLang="en-US" sz="2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68580" marR="68580" marT="34290" marB="34290" anchor="ctr">
                    <a:solidFill>
                      <a:schemeClr val="accent1">
                        <a:lumMod val="20000"/>
                        <a:lumOff val="80000"/>
                      </a:schemeClr>
                    </a:solidFill>
                  </a:tcPr>
                </a:tc>
                <a:tc hMerge="1">
                  <a:txBody>
                    <a:bodyPr/>
                    <a:lstStyle/>
                    <a:p>
                      <a:endParaRPr kumimoji="1" lang="ja-JP" altLang="en-US"/>
                    </a:p>
                  </a:txBody>
                  <a:tcPr/>
                </a:tc>
                <a:tc>
                  <a:txBody>
                    <a:bodyPr/>
                    <a:lstStyle/>
                    <a:p>
                      <a:pPr algn="ctr"/>
                      <a:r>
                        <a:rPr kumimoji="1" lang="en-US" altLang="ja-JP" sz="2000"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54</a:t>
                      </a:r>
                      <a:r>
                        <a:rPr kumimoji="1" lang="ja-JP" altLang="en-US"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a:t>
                      </a:r>
                      <a:endParaRPr kumimoji="1" lang="en-US" altLang="ja-JP"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（内女性</a:t>
                      </a:r>
                      <a:r>
                        <a:rPr kumimoji="1" lang="en-US" altLang="ja-JP" sz="2000"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12</a:t>
                      </a:r>
                      <a:r>
                        <a:rPr kumimoji="1" lang="ja-JP" altLang="en-US"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a:t>
                      </a:r>
                    </a:p>
                  </a:txBody>
                  <a:tcPr marL="68580" marR="68580" marT="34290" marB="34290" anchor="ctr">
                    <a:solidFill>
                      <a:schemeClr val="accent1">
                        <a:lumMod val="20000"/>
                        <a:lumOff val="80000"/>
                      </a:schemeClr>
                    </a:solidFill>
                  </a:tcPr>
                </a:tc>
                <a:extLst>
                  <a:ext uri="{0D108BD9-81ED-4DB2-BD59-A6C34878D82A}">
                    <a16:rowId xmlns:a16="http://schemas.microsoft.com/office/drawing/2014/main" val="10003"/>
                  </a:ext>
                </a:extLst>
              </a:tr>
              <a:tr h="798544">
                <a:tc gridSpan="2">
                  <a:txBody>
                    <a:bodyPr/>
                    <a:lstStyle/>
                    <a:p>
                      <a:pPr algn="ctr"/>
                      <a:r>
                        <a:rPr kumimoji="1" lang="ja-JP" altLang="en-US" sz="2000"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障害者選考試験</a:t>
                      </a:r>
                      <a:endParaRPr kumimoji="1" lang="en-US" altLang="ja-JP" sz="2000"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en-US" altLang="ja-JP" sz="1400"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400"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ステップアップ選考含む</a:t>
                      </a:r>
                    </a:p>
                  </a:txBody>
                  <a:tcPr marL="68580" marR="68580" marT="34290" marB="34290" anchor="ctr">
                    <a:solidFill>
                      <a:schemeClr val="accent1">
                        <a:lumMod val="20000"/>
                        <a:lumOff val="80000"/>
                      </a:schemeClr>
                    </a:solidFill>
                  </a:tcPr>
                </a:tc>
                <a:tc hMerge="1">
                  <a:txBody>
                    <a:bodyPr/>
                    <a:lstStyle/>
                    <a:p>
                      <a:endParaRPr kumimoji="1" lang="ja-JP" altLang="en-US"/>
                    </a:p>
                  </a:txBody>
                  <a:tcPr/>
                </a:tc>
                <a:tc>
                  <a:txBody>
                    <a:bodyPr/>
                    <a:lstStyle/>
                    <a:p>
                      <a:pPr algn="ctr"/>
                      <a:r>
                        <a:rPr kumimoji="1" lang="en-US" altLang="ja-JP" sz="2000"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6</a:t>
                      </a:r>
                      <a:r>
                        <a:rPr kumimoji="1" lang="ja-JP" altLang="en-US"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a:t>
                      </a:r>
                      <a:endParaRPr kumimoji="1" lang="en-US" altLang="ja-JP"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（内女性</a:t>
                      </a:r>
                      <a:r>
                        <a:rPr kumimoji="1" lang="en-US" altLang="ja-JP" sz="2000"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5</a:t>
                      </a:r>
                      <a:r>
                        <a:rPr kumimoji="1" lang="ja-JP" altLang="en-US"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a:t>
                      </a:r>
                    </a:p>
                  </a:txBody>
                  <a:tcPr marL="68580" marR="68580" marT="34290" marB="34290" anchor="ctr">
                    <a:solidFill>
                      <a:schemeClr val="accent1">
                        <a:lumMod val="20000"/>
                        <a:lumOff val="80000"/>
                      </a:schemeClr>
                    </a:solidFill>
                  </a:tcPr>
                </a:tc>
                <a:extLst>
                  <a:ext uri="{0D108BD9-81ED-4DB2-BD59-A6C34878D82A}">
                    <a16:rowId xmlns:a16="http://schemas.microsoft.com/office/drawing/2014/main" val="10004"/>
                  </a:ext>
                </a:extLst>
              </a:tr>
              <a:tr h="850918">
                <a:tc gridSpan="2">
                  <a:txBody>
                    <a:bodyPr/>
                    <a:lstStyle/>
                    <a:p>
                      <a:pPr algn="ctr"/>
                      <a:r>
                        <a:rPr kumimoji="1" lang="ja-JP" altLang="en-US" sz="2000"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就職氷河期世代</a:t>
                      </a:r>
                      <a:endParaRPr kumimoji="1" lang="en-US" altLang="ja-JP" sz="2000"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2000"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選考試験</a:t>
                      </a:r>
                    </a:p>
                  </a:txBody>
                  <a:tcPr marL="68580" marR="68580" marT="34290" marB="34290" anchor="ctr">
                    <a:solidFill>
                      <a:schemeClr val="accent1">
                        <a:lumMod val="20000"/>
                        <a:lumOff val="80000"/>
                      </a:schemeClr>
                    </a:solidFill>
                  </a:tcPr>
                </a:tc>
                <a:tc hMerge="1">
                  <a:txBody>
                    <a:bodyPr/>
                    <a:lstStyle/>
                    <a:p>
                      <a:endParaRPr kumimoji="1" lang="ja-JP" alt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13</a:t>
                      </a:r>
                      <a:r>
                        <a:rPr kumimoji="1" lang="ja-JP" altLang="en-US"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a:t>
                      </a:r>
                      <a:endParaRPr kumimoji="1" lang="en-US" altLang="ja-JP"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（内女性</a:t>
                      </a:r>
                      <a:r>
                        <a:rPr kumimoji="1" lang="en-US" altLang="ja-JP"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a:t>
                      </a:r>
                      <a:r>
                        <a:rPr kumimoji="1" lang="ja-JP" altLang="en-US"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a:t>
                      </a:r>
                    </a:p>
                  </a:txBody>
                  <a:tcPr marL="68580" marR="68580" marT="34290" marB="34290" anchor="ctr">
                    <a:solidFill>
                      <a:schemeClr val="accent1">
                        <a:lumMod val="20000"/>
                        <a:lumOff val="80000"/>
                      </a:schemeClr>
                    </a:solidFill>
                  </a:tcPr>
                </a:tc>
                <a:extLst>
                  <a:ext uri="{0D108BD9-81ED-4DB2-BD59-A6C34878D82A}">
                    <a16:rowId xmlns:a16="http://schemas.microsoft.com/office/drawing/2014/main" val="10005"/>
                  </a:ext>
                </a:extLst>
              </a:tr>
            </a:tbl>
          </a:graphicData>
        </a:graphic>
      </p:graphicFrame>
      <p:sp>
        <p:nvSpPr>
          <p:cNvPr id="2" name="スライド番号プレースホルダー 1">
            <a:extLst>
              <a:ext uri="{FF2B5EF4-FFF2-40B4-BE49-F238E27FC236}">
                <a16:creationId xmlns:a16="http://schemas.microsoft.com/office/drawing/2014/main" id="{DAEAC572-F9CB-4443-B57D-1693D1CA0B31}"/>
              </a:ext>
            </a:extLst>
          </p:cNvPr>
          <p:cNvSpPr txBox="1">
            <a:spLocks/>
          </p:cNvSpPr>
          <p:nvPr/>
        </p:nvSpPr>
        <p:spPr>
          <a:xfrm>
            <a:off x="8567738" y="6459240"/>
            <a:ext cx="576262" cy="404812"/>
          </a:xfrm>
          <a:prstGeom prst="rect">
            <a:avLst/>
          </a:prstGeom>
        </p:spPr>
        <p:txBody>
          <a:bodyPr vert="horz" lIns="91440" tIns="45720" rIns="91440" bIns="45720" rtlCol="0" anchor="ctr"/>
          <a:lstStyle>
            <a:defPPr>
              <a:defRPr lang="ja-JP"/>
            </a:defPPr>
            <a:lvl1pPr algn="r" rtl="0" eaLnBrk="0" fontAlgn="base" hangingPunct="0">
              <a:spcBef>
                <a:spcPct val="0"/>
              </a:spcBef>
              <a:spcAft>
                <a:spcPct val="0"/>
              </a:spcAft>
              <a:defRPr kumimoji="1" sz="1200" kern="1200">
                <a:solidFill>
                  <a:schemeClr val="tx1">
                    <a:tint val="75000"/>
                  </a:schemeClr>
                </a:solidFill>
                <a:latin typeface="Tahoma" panose="020B0604030504040204" pitchFamily="34" charset="0"/>
                <a:ea typeface="HG丸ｺﾞｼｯｸM-PRO" panose="020F0600000000000000" pitchFamily="50" charset="-128"/>
                <a:cs typeface="+mn-cs"/>
              </a:defRPr>
            </a:lvl1pPr>
            <a:lvl2pPr marL="4572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9p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112</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Rectangle 9">
            <a:extLst>
              <a:ext uri="{FF2B5EF4-FFF2-40B4-BE49-F238E27FC236}">
                <a16:creationId xmlns:a16="http://schemas.microsoft.com/office/drawing/2014/main" id="{2C50977F-98AD-40BD-BA65-1FD740197617}"/>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1529183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9E346EAC-8674-49A2-A582-199347F6D51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7712" y="1090206"/>
            <a:ext cx="8784976" cy="4658699"/>
          </a:xfrm>
          <a:prstGeom prst="rect">
            <a:avLst/>
          </a:prstGeom>
        </p:spPr>
      </p:pic>
      <p:sp>
        <p:nvSpPr>
          <p:cNvPr id="5" name="タイトル 4"/>
          <p:cNvSpPr>
            <a:spLocks noGrp="1"/>
          </p:cNvSpPr>
          <p:nvPr>
            <p:ph type="title"/>
          </p:nvPr>
        </p:nvSpPr>
        <p:spPr/>
        <p:txBody>
          <a:bodyPr>
            <a:normAutofit/>
          </a:bodyPr>
          <a:lstStyle/>
          <a:p>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女性の職場として・・・</a:t>
            </a:r>
          </a:p>
        </p:txBody>
      </p:sp>
      <p:pic>
        <p:nvPicPr>
          <p:cNvPr id="9" name="図 8"/>
          <p:cNvPicPr>
            <a:picLocks noChangeAspect="1"/>
          </p:cNvPicPr>
          <p:nvPr/>
        </p:nvPicPr>
        <p:blipFill>
          <a:blip r:embed="rId4"/>
          <a:stretch>
            <a:fillRect/>
          </a:stretch>
        </p:blipFill>
        <p:spPr>
          <a:xfrm>
            <a:off x="1437562" y="5733256"/>
            <a:ext cx="6317917" cy="1106557"/>
          </a:xfrm>
          <a:prstGeom prst="rect">
            <a:avLst/>
          </a:prstGeom>
        </p:spPr>
      </p:pic>
      <p:sp>
        <p:nvSpPr>
          <p:cNvPr id="12" name="スライド番号プレースホルダー 1">
            <a:extLst>
              <a:ext uri="{FF2B5EF4-FFF2-40B4-BE49-F238E27FC236}">
                <a16:creationId xmlns:a16="http://schemas.microsoft.com/office/drawing/2014/main" id="{BC33005F-21EE-47A3-A1C4-28062FF5FFDA}"/>
              </a:ext>
            </a:extLst>
          </p:cNvPr>
          <p:cNvSpPr txBox="1">
            <a:spLocks/>
          </p:cNvSpPr>
          <p:nvPr/>
        </p:nvSpPr>
        <p:spPr>
          <a:xfrm>
            <a:off x="8567738" y="6459240"/>
            <a:ext cx="576262" cy="404812"/>
          </a:xfrm>
          <a:prstGeom prst="rect">
            <a:avLst/>
          </a:prstGeom>
        </p:spPr>
        <p:txBody>
          <a:bodyPr vert="horz" lIns="91440" tIns="45720" rIns="91440" bIns="45720" rtlCol="0" anchor="ctr"/>
          <a:lstStyle>
            <a:defPPr>
              <a:defRPr lang="ja-JP"/>
            </a:defPPr>
            <a:lvl1pPr algn="r" rtl="0" eaLnBrk="0" fontAlgn="base" hangingPunct="0">
              <a:spcBef>
                <a:spcPct val="0"/>
              </a:spcBef>
              <a:spcAft>
                <a:spcPct val="0"/>
              </a:spcAft>
              <a:defRPr kumimoji="1" sz="1200" kern="1200">
                <a:solidFill>
                  <a:schemeClr val="tx1">
                    <a:tint val="75000"/>
                  </a:schemeClr>
                </a:solidFill>
                <a:latin typeface="Tahoma" panose="020B0604030504040204" pitchFamily="34" charset="0"/>
                <a:ea typeface="HG丸ｺﾞｼｯｸM-PRO" panose="020F0600000000000000" pitchFamily="50" charset="-128"/>
                <a:cs typeface="+mn-cs"/>
              </a:defRPr>
            </a:lvl1pPr>
            <a:lvl2pPr marL="4572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9pPr>
          </a:lstStyle>
          <a:p>
            <a:fld id="{C870111A-7876-4376-AA8A-B94741648D09}" type="slidenum">
              <a:rPr lang="ja-JP" altLang="en-US" smtClean="0">
                <a:solidFill>
                  <a:prstClr val="black">
                    <a:tint val="75000"/>
                  </a:prstClr>
                </a:solidFill>
                <a:latin typeface="メイリオ" panose="020B0604030504040204" pitchFamily="50" charset="-128"/>
                <a:ea typeface="メイリオ" panose="020B0604030504040204" pitchFamily="50" charset="-128"/>
                <a:cs typeface="メイリオ" panose="020B0604030504040204" pitchFamily="50" charset="-128"/>
              </a:rPr>
              <a:pPr/>
              <a:t>113</a:t>
            </a:fld>
            <a:endParaRPr lang="ja-JP" altLang="en-US" dirty="0">
              <a:solidFill>
                <a:prstClr val="black">
                  <a:tint val="75000"/>
                </a:prst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Rectangle 9">
            <a:extLst>
              <a:ext uri="{FF2B5EF4-FFF2-40B4-BE49-F238E27FC236}">
                <a16:creationId xmlns:a16="http://schemas.microsoft.com/office/drawing/2014/main" id="{A8F6B122-06A3-4168-8C03-9ADF05C00943}"/>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fontAlgn="base">
              <a:spcBef>
                <a:spcPct val="0"/>
              </a:spcBef>
              <a:spcAft>
                <a:spcPct val="0"/>
              </a:spcAft>
              <a:buClrTx/>
              <a:buSzTx/>
              <a:buFontTx/>
              <a:buNone/>
            </a:pPr>
            <a:endParaRPr lang="ja-JP" altLang="en-US" sz="1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3" name="図 12"/>
          <p:cNvPicPr>
            <a:picLocks noChangeAspect="1"/>
          </p:cNvPicPr>
          <p:nvPr/>
        </p:nvPicPr>
        <p:blipFill>
          <a:blip r:embed="rId5"/>
          <a:stretch>
            <a:fillRect/>
          </a:stretch>
        </p:blipFill>
        <p:spPr>
          <a:xfrm>
            <a:off x="7222489" y="1491631"/>
            <a:ext cx="1439839" cy="764274"/>
          </a:xfrm>
          <a:prstGeom prst="rect">
            <a:avLst/>
          </a:prstGeom>
        </p:spPr>
      </p:pic>
      <p:sp>
        <p:nvSpPr>
          <p:cNvPr id="6" name="角丸四角形吹き出し 5"/>
          <p:cNvSpPr/>
          <p:nvPr/>
        </p:nvSpPr>
        <p:spPr>
          <a:xfrm>
            <a:off x="300564" y="5884413"/>
            <a:ext cx="1274235" cy="635577"/>
          </a:xfrm>
          <a:prstGeom prst="wedgeRoundRectCallout">
            <a:avLst>
              <a:gd name="adj1" fmla="val -50694"/>
              <a:gd name="adj2" fmla="val -77425"/>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300563" y="5935215"/>
            <a:ext cx="1350437" cy="461665"/>
          </a:xfrm>
          <a:prstGeom prst="rect">
            <a:avLst/>
          </a:prstGeom>
          <a:noFill/>
        </p:spPr>
        <p:txBody>
          <a:bodyPr wrap="square" rtlCol="0">
            <a:spAutoFit/>
          </a:bodyPr>
          <a:lstStyle/>
          <a:p>
            <a:r>
              <a:rPr kumimoji="1" lang="ja-JP" altLang="en-US" sz="800" b="1" dirty="0">
                <a:latin typeface="ＭＳ ゴシック" panose="020B0609070205080204" pitchFamily="49" charset="-128"/>
                <a:ea typeface="ＭＳ ゴシック" panose="020B0609070205080204" pitchFamily="49" charset="-128"/>
              </a:rPr>
              <a:t>令和４年１月</a:t>
            </a:r>
            <a:r>
              <a:rPr lang="ja-JP" altLang="en-US" sz="800" b="1" dirty="0">
                <a:latin typeface="ＭＳ ゴシック" panose="020B0609070205080204" pitchFamily="49" charset="-128"/>
                <a:ea typeface="ＭＳ ゴシック" panose="020B0609070205080204" pitchFamily="49" charset="-128"/>
              </a:rPr>
              <a:t>１</a:t>
            </a:r>
            <a:r>
              <a:rPr kumimoji="1" lang="ja-JP" altLang="en-US" sz="800" b="1" dirty="0">
                <a:latin typeface="ＭＳ ゴシック" panose="020B0609070205080204" pitchFamily="49" charset="-128"/>
                <a:ea typeface="ＭＳ ゴシック" panose="020B0609070205080204" pitchFamily="49" charset="-128"/>
              </a:rPr>
              <a:t>日より</a:t>
            </a:r>
            <a:endParaRPr kumimoji="1" lang="en-US" altLang="ja-JP" sz="800" b="1" dirty="0">
              <a:latin typeface="ＭＳ ゴシック" panose="020B0609070205080204" pitchFamily="49" charset="-128"/>
              <a:ea typeface="ＭＳ ゴシック" panose="020B0609070205080204" pitchFamily="49" charset="-128"/>
            </a:endParaRPr>
          </a:p>
          <a:p>
            <a:r>
              <a:rPr kumimoji="1" lang="ja-JP" altLang="en-US" sz="800" b="1" dirty="0">
                <a:latin typeface="ＭＳ ゴシック" panose="020B0609070205080204" pitchFamily="49" charset="-128"/>
                <a:ea typeface="ＭＳ ゴシック" panose="020B0609070205080204" pitchFamily="49" charset="-128"/>
              </a:rPr>
              <a:t>不妊治療のための特別</a:t>
            </a:r>
            <a:endParaRPr kumimoji="1" lang="en-US" altLang="ja-JP" sz="800" b="1" dirty="0">
              <a:latin typeface="ＭＳ ゴシック" panose="020B0609070205080204" pitchFamily="49" charset="-128"/>
              <a:ea typeface="ＭＳ ゴシック" panose="020B0609070205080204" pitchFamily="49" charset="-128"/>
            </a:endParaRPr>
          </a:p>
          <a:p>
            <a:r>
              <a:rPr kumimoji="1" lang="ja-JP" altLang="en-US" sz="800" b="1" dirty="0">
                <a:latin typeface="ＭＳ ゴシック" panose="020B0609070205080204" pitchFamily="49" charset="-128"/>
                <a:ea typeface="ＭＳ ゴシック" panose="020B0609070205080204" pitchFamily="49" charset="-128"/>
              </a:rPr>
              <a:t>休暇</a:t>
            </a:r>
            <a:r>
              <a:rPr lang="ja-JP" altLang="en-US" sz="800" b="1" dirty="0">
                <a:latin typeface="ＭＳ ゴシック" panose="020B0609070205080204" pitchFamily="49" charset="-128"/>
                <a:ea typeface="ＭＳ ゴシック" panose="020B0609070205080204" pitchFamily="49" charset="-128"/>
              </a:rPr>
              <a:t>が</a:t>
            </a:r>
            <a:r>
              <a:rPr kumimoji="1" lang="ja-JP" altLang="en-US" sz="800" b="1" dirty="0">
                <a:latin typeface="ＭＳ ゴシック" panose="020B0609070205080204" pitchFamily="49" charset="-128"/>
                <a:ea typeface="ＭＳ ゴシック" panose="020B0609070205080204" pitchFamily="49" charset="-128"/>
              </a:rPr>
              <a:t>新設されました。</a:t>
            </a:r>
          </a:p>
        </p:txBody>
      </p:sp>
      <p:sp>
        <p:nvSpPr>
          <p:cNvPr id="3" name="正方形/長方形 2">
            <a:extLst>
              <a:ext uri="{FF2B5EF4-FFF2-40B4-BE49-F238E27FC236}">
                <a16:creationId xmlns:a16="http://schemas.microsoft.com/office/drawing/2014/main" id="{AC1687C9-B0DE-4B37-80AC-6C6A3CB5C9CA}"/>
              </a:ext>
            </a:extLst>
          </p:cNvPr>
          <p:cNvSpPr/>
          <p:nvPr/>
        </p:nvSpPr>
        <p:spPr>
          <a:xfrm>
            <a:off x="4207938" y="5346933"/>
            <a:ext cx="1087961" cy="317267"/>
          </a:xfrm>
          <a:prstGeom prst="rect">
            <a:avLst/>
          </a:prstGeom>
          <a:gradFill flip="none" rotWithShape="1">
            <a:gsLst>
              <a:gs pos="0">
                <a:srgbClr val="97B2FF"/>
              </a:gs>
              <a:gs pos="50000">
                <a:srgbClr val="6699FF">
                  <a:tint val="44500"/>
                  <a:satMod val="160000"/>
                </a:srgbClr>
              </a:gs>
              <a:gs pos="100000">
                <a:srgbClr val="6699FF">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b="1" dirty="0">
                <a:solidFill>
                  <a:schemeClr val="tx1">
                    <a:lumMod val="95000"/>
                    <a:lumOff val="5000"/>
                  </a:schemeClr>
                </a:solidFill>
                <a:latin typeface="ＭＳ ゴシック" panose="020B0609070205080204" pitchFamily="49" charset="-128"/>
                <a:ea typeface="ＭＳ ゴシック" panose="020B0609070205080204" pitchFamily="49" charset="-128"/>
              </a:rPr>
              <a:t>１</a:t>
            </a:r>
            <a:r>
              <a:rPr kumimoji="1" lang="ja-JP" altLang="en-US" sz="1600" b="1" dirty="0">
                <a:solidFill>
                  <a:schemeClr val="tx1">
                    <a:lumMod val="95000"/>
                    <a:lumOff val="5000"/>
                  </a:schemeClr>
                </a:solidFill>
                <a:latin typeface="ＭＳ ゴシック" panose="020B0609070205080204" pitchFamily="49" charset="-128"/>
                <a:ea typeface="ＭＳ ゴシック" panose="020B0609070205080204" pitchFamily="49" charset="-128"/>
              </a:rPr>
              <a:t>歳～</a:t>
            </a:r>
          </a:p>
        </p:txBody>
      </p:sp>
      <p:sp>
        <p:nvSpPr>
          <p:cNvPr id="15" name="正方形/長方形 14">
            <a:extLst>
              <a:ext uri="{FF2B5EF4-FFF2-40B4-BE49-F238E27FC236}">
                <a16:creationId xmlns:a16="http://schemas.microsoft.com/office/drawing/2014/main" id="{DFCCCECE-C5C6-44C2-A118-605E345B02EE}"/>
              </a:ext>
            </a:extLst>
          </p:cNvPr>
          <p:cNvSpPr/>
          <p:nvPr/>
        </p:nvSpPr>
        <p:spPr>
          <a:xfrm>
            <a:off x="300562" y="5346933"/>
            <a:ext cx="2298175" cy="317266"/>
          </a:xfrm>
          <a:prstGeom prst="rect">
            <a:avLst/>
          </a:prstGeom>
          <a:gradFill flip="none" rotWithShape="1">
            <a:gsLst>
              <a:gs pos="0">
                <a:srgbClr val="6699FF"/>
              </a:gs>
              <a:gs pos="50000">
                <a:srgbClr val="6699FF">
                  <a:tint val="44500"/>
                  <a:satMod val="160000"/>
                </a:srgbClr>
              </a:gs>
              <a:gs pos="100000">
                <a:srgbClr val="6699FF">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b="1" dirty="0">
                <a:solidFill>
                  <a:schemeClr val="tx1">
                    <a:lumMod val="95000"/>
                    <a:lumOff val="5000"/>
                  </a:schemeClr>
                </a:solidFill>
                <a:latin typeface="ＭＳ ゴシック" panose="020B0609070205080204" pitchFamily="49" charset="-128"/>
                <a:ea typeface="ＭＳ ゴシック" panose="020B0609070205080204" pitchFamily="49" charset="-128"/>
              </a:rPr>
              <a:t>　 妊娠～</a:t>
            </a:r>
          </a:p>
        </p:txBody>
      </p:sp>
      <p:sp>
        <p:nvSpPr>
          <p:cNvPr id="17" name="正方形/長方形 16">
            <a:extLst>
              <a:ext uri="{FF2B5EF4-FFF2-40B4-BE49-F238E27FC236}">
                <a16:creationId xmlns:a16="http://schemas.microsoft.com/office/drawing/2014/main" id="{486F4A05-D59A-423E-850E-B8D59621D85B}"/>
              </a:ext>
            </a:extLst>
          </p:cNvPr>
          <p:cNvSpPr/>
          <p:nvPr/>
        </p:nvSpPr>
        <p:spPr>
          <a:xfrm>
            <a:off x="2641596" y="5346933"/>
            <a:ext cx="1527180" cy="317266"/>
          </a:xfrm>
          <a:prstGeom prst="rect">
            <a:avLst/>
          </a:prstGeom>
          <a:gradFill flip="none" rotWithShape="1">
            <a:gsLst>
              <a:gs pos="0">
                <a:srgbClr val="6699FF"/>
              </a:gs>
              <a:gs pos="50000">
                <a:srgbClr val="6699FF">
                  <a:tint val="44500"/>
                  <a:satMod val="160000"/>
                </a:srgbClr>
              </a:gs>
              <a:gs pos="100000">
                <a:srgbClr val="6699FF">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b="1" dirty="0">
                <a:solidFill>
                  <a:schemeClr val="tx1">
                    <a:lumMod val="95000"/>
                    <a:lumOff val="5000"/>
                  </a:schemeClr>
                </a:solidFill>
                <a:latin typeface="ＭＳ ゴシック" panose="020B0609070205080204" pitchFamily="49" charset="-128"/>
                <a:ea typeface="ＭＳ ゴシック" panose="020B0609070205080204" pitchFamily="49" charset="-128"/>
              </a:rPr>
              <a:t> 出産～</a:t>
            </a:r>
          </a:p>
        </p:txBody>
      </p:sp>
      <p:sp>
        <p:nvSpPr>
          <p:cNvPr id="18" name="正方形/長方形 17">
            <a:extLst>
              <a:ext uri="{FF2B5EF4-FFF2-40B4-BE49-F238E27FC236}">
                <a16:creationId xmlns:a16="http://schemas.microsoft.com/office/drawing/2014/main" id="{64E642BC-6EA8-46A8-BF57-9FAFEC806EDE}"/>
              </a:ext>
            </a:extLst>
          </p:cNvPr>
          <p:cNvSpPr/>
          <p:nvPr/>
        </p:nvSpPr>
        <p:spPr>
          <a:xfrm>
            <a:off x="5754162" y="5346933"/>
            <a:ext cx="1129237" cy="317267"/>
          </a:xfrm>
          <a:prstGeom prst="rect">
            <a:avLst/>
          </a:prstGeom>
          <a:gradFill flip="none" rotWithShape="1">
            <a:gsLst>
              <a:gs pos="0">
                <a:srgbClr val="97B2FF"/>
              </a:gs>
              <a:gs pos="50000">
                <a:srgbClr val="6699FF">
                  <a:tint val="44500"/>
                  <a:satMod val="160000"/>
                </a:srgbClr>
              </a:gs>
              <a:gs pos="100000">
                <a:srgbClr val="6699FF">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b="1" dirty="0">
                <a:solidFill>
                  <a:schemeClr val="tx1">
                    <a:lumMod val="95000"/>
                    <a:lumOff val="5000"/>
                  </a:schemeClr>
                </a:solidFill>
                <a:latin typeface="ＭＳ ゴシック" panose="020B0609070205080204" pitchFamily="49" charset="-128"/>
                <a:ea typeface="ＭＳ ゴシック" panose="020B0609070205080204" pitchFamily="49" charset="-128"/>
              </a:rPr>
              <a:t>３歳～</a:t>
            </a:r>
          </a:p>
        </p:txBody>
      </p:sp>
      <p:sp>
        <p:nvSpPr>
          <p:cNvPr id="19" name="正方形/長方形 18">
            <a:extLst>
              <a:ext uri="{FF2B5EF4-FFF2-40B4-BE49-F238E27FC236}">
                <a16:creationId xmlns:a16="http://schemas.microsoft.com/office/drawing/2014/main" id="{6A3A9DDE-B71C-484A-B143-3B443405356F}"/>
              </a:ext>
            </a:extLst>
          </p:cNvPr>
          <p:cNvSpPr/>
          <p:nvPr/>
        </p:nvSpPr>
        <p:spPr>
          <a:xfrm>
            <a:off x="7313612" y="5345085"/>
            <a:ext cx="974725" cy="317267"/>
          </a:xfrm>
          <a:prstGeom prst="rect">
            <a:avLst/>
          </a:prstGeom>
          <a:gradFill flip="none" rotWithShape="1">
            <a:gsLst>
              <a:gs pos="0">
                <a:srgbClr val="97B2FF"/>
              </a:gs>
              <a:gs pos="50000">
                <a:srgbClr val="6699FF">
                  <a:tint val="44500"/>
                  <a:satMod val="160000"/>
                </a:srgbClr>
              </a:gs>
              <a:gs pos="100000">
                <a:srgbClr val="6699FF">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b="1" dirty="0">
                <a:solidFill>
                  <a:schemeClr val="tx1">
                    <a:lumMod val="95000"/>
                    <a:lumOff val="5000"/>
                  </a:schemeClr>
                </a:solidFill>
                <a:latin typeface="ＭＳ ゴシック" panose="020B0609070205080204" pitchFamily="49" charset="-128"/>
                <a:ea typeface="ＭＳ ゴシック" panose="020B0609070205080204" pitchFamily="49" charset="-128"/>
              </a:rPr>
              <a:t>６</a:t>
            </a:r>
            <a:r>
              <a:rPr kumimoji="1" lang="ja-JP" altLang="en-US" sz="1600" b="1" dirty="0">
                <a:solidFill>
                  <a:schemeClr val="tx1">
                    <a:lumMod val="95000"/>
                    <a:lumOff val="5000"/>
                  </a:schemeClr>
                </a:solidFill>
                <a:latin typeface="ＭＳ ゴシック" panose="020B0609070205080204" pitchFamily="49" charset="-128"/>
                <a:ea typeface="ＭＳ ゴシック" panose="020B0609070205080204" pitchFamily="49" charset="-128"/>
              </a:rPr>
              <a:t>歳～</a:t>
            </a:r>
          </a:p>
        </p:txBody>
      </p:sp>
      <p:sp>
        <p:nvSpPr>
          <p:cNvPr id="8" name="正方形/長方形 7">
            <a:extLst>
              <a:ext uri="{FF2B5EF4-FFF2-40B4-BE49-F238E27FC236}">
                <a16:creationId xmlns:a16="http://schemas.microsoft.com/office/drawing/2014/main" id="{6338759A-3300-477E-82CF-CBEB85BBE87D}"/>
              </a:ext>
            </a:extLst>
          </p:cNvPr>
          <p:cNvSpPr/>
          <p:nvPr/>
        </p:nvSpPr>
        <p:spPr>
          <a:xfrm>
            <a:off x="301510" y="2027389"/>
            <a:ext cx="2304000" cy="223200"/>
          </a:xfrm>
          <a:prstGeom prst="rect">
            <a:avLst/>
          </a:prstGeom>
          <a:solidFill>
            <a:srgbClr val="FFF7E1"/>
          </a:solidFill>
          <a:ln>
            <a:solidFill>
              <a:schemeClr val="accent4">
                <a:lumMod val="60000"/>
                <a:lumOff val="40000"/>
              </a:schemeClr>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900" b="1" dirty="0">
                <a:ln w="22225">
                  <a:noFill/>
                  <a:prstDash val="solid"/>
                </a:ln>
                <a:solidFill>
                  <a:schemeClr val="tx1"/>
                </a:solidFill>
                <a:latin typeface="BIZ UDPゴシック" panose="020B0400000000000000" pitchFamily="50" charset="-128"/>
                <a:ea typeface="BIZ UDPゴシック" panose="020B0400000000000000" pitchFamily="50" charset="-128"/>
              </a:rPr>
              <a:t>休息、補食のための職務専念義務免除</a:t>
            </a:r>
          </a:p>
        </p:txBody>
      </p:sp>
      <p:sp>
        <p:nvSpPr>
          <p:cNvPr id="16" name="正方形/長方形 15">
            <a:extLst>
              <a:ext uri="{FF2B5EF4-FFF2-40B4-BE49-F238E27FC236}">
                <a16:creationId xmlns:a16="http://schemas.microsoft.com/office/drawing/2014/main" id="{13254958-D9F9-4CED-AA19-40A32ED5D7F2}"/>
              </a:ext>
            </a:extLst>
          </p:cNvPr>
          <p:cNvSpPr/>
          <p:nvPr/>
        </p:nvSpPr>
        <p:spPr>
          <a:xfrm>
            <a:off x="300562" y="1187511"/>
            <a:ext cx="3868214" cy="223200"/>
          </a:xfrm>
          <a:prstGeom prst="rect">
            <a:avLst/>
          </a:prstGeom>
          <a:solidFill>
            <a:srgbClr val="FFF7E1"/>
          </a:solidFill>
          <a:ln>
            <a:solidFill>
              <a:schemeClr val="accent4">
                <a:lumMod val="60000"/>
                <a:lumOff val="40000"/>
              </a:schemeClr>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900" b="1" dirty="0">
                <a:ln w="22225">
                  <a:noFill/>
                  <a:prstDash val="solid"/>
                </a:ln>
                <a:solidFill>
                  <a:schemeClr val="tx1"/>
                </a:solidFill>
                <a:latin typeface="BIZ UDPゴシック" panose="020B0400000000000000" pitchFamily="50" charset="-128"/>
                <a:ea typeface="BIZ UDPゴシック" panose="020B0400000000000000" pitchFamily="50" charset="-128"/>
              </a:rPr>
              <a:t>深夜勤務及び時間外勤務の制限</a:t>
            </a:r>
            <a:endParaRPr kumimoji="1" lang="ja-JP" altLang="en-US" sz="900" b="1" dirty="0">
              <a:ln w="22225">
                <a:noFill/>
                <a:prstDash val="solid"/>
              </a:ln>
              <a:solidFill>
                <a:schemeClr val="tx1"/>
              </a:solidFill>
              <a:latin typeface="BIZ UDPゴシック" panose="020B0400000000000000" pitchFamily="50" charset="-128"/>
              <a:ea typeface="BIZ UDPゴシック" panose="020B0400000000000000" pitchFamily="50" charset="-128"/>
            </a:endParaRPr>
          </a:p>
        </p:txBody>
      </p:sp>
      <p:sp>
        <p:nvSpPr>
          <p:cNvPr id="20" name="正方形/長方形 19">
            <a:extLst>
              <a:ext uri="{FF2B5EF4-FFF2-40B4-BE49-F238E27FC236}">
                <a16:creationId xmlns:a16="http://schemas.microsoft.com/office/drawing/2014/main" id="{F604A522-BE4A-4DDC-8F9F-74FFBC0BE084}"/>
              </a:ext>
            </a:extLst>
          </p:cNvPr>
          <p:cNvSpPr/>
          <p:nvPr/>
        </p:nvSpPr>
        <p:spPr>
          <a:xfrm>
            <a:off x="300562" y="1467764"/>
            <a:ext cx="3868214" cy="223200"/>
          </a:xfrm>
          <a:prstGeom prst="rect">
            <a:avLst/>
          </a:prstGeom>
          <a:solidFill>
            <a:srgbClr val="FFF7E1"/>
          </a:solidFill>
          <a:ln>
            <a:solidFill>
              <a:schemeClr val="accent4">
                <a:lumMod val="60000"/>
                <a:lumOff val="40000"/>
              </a:schemeClr>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900" b="1" dirty="0">
                <a:ln w="22225">
                  <a:noFill/>
                  <a:prstDash val="solid"/>
                </a:ln>
                <a:solidFill>
                  <a:schemeClr val="tx1"/>
                </a:solidFill>
                <a:latin typeface="BIZ UDPゴシック" panose="020B0400000000000000" pitchFamily="50" charset="-128"/>
                <a:ea typeface="BIZ UDPゴシック" panose="020B0400000000000000" pitchFamily="50" charset="-128"/>
              </a:rPr>
              <a:t>健康診査等のための職務専念義務免除</a:t>
            </a:r>
          </a:p>
        </p:txBody>
      </p:sp>
      <p:sp>
        <p:nvSpPr>
          <p:cNvPr id="21" name="正方形/長方形 20">
            <a:extLst>
              <a:ext uri="{FF2B5EF4-FFF2-40B4-BE49-F238E27FC236}">
                <a16:creationId xmlns:a16="http://schemas.microsoft.com/office/drawing/2014/main" id="{09479606-1336-4BBF-ADC4-4FD4D259EE85}"/>
              </a:ext>
            </a:extLst>
          </p:cNvPr>
          <p:cNvSpPr/>
          <p:nvPr/>
        </p:nvSpPr>
        <p:spPr>
          <a:xfrm>
            <a:off x="300562" y="1741762"/>
            <a:ext cx="3868214" cy="223200"/>
          </a:xfrm>
          <a:prstGeom prst="rect">
            <a:avLst/>
          </a:prstGeom>
          <a:solidFill>
            <a:srgbClr val="FFF7E1"/>
          </a:solidFill>
          <a:ln>
            <a:solidFill>
              <a:schemeClr val="accent4">
                <a:lumMod val="60000"/>
                <a:lumOff val="40000"/>
              </a:schemeClr>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900" b="1" dirty="0">
                <a:ln w="22225">
                  <a:noFill/>
                  <a:prstDash val="solid"/>
                </a:ln>
                <a:solidFill>
                  <a:schemeClr val="tx1"/>
                </a:solidFill>
                <a:latin typeface="BIZ UDPゴシック" panose="020B0400000000000000" pitchFamily="50" charset="-128"/>
                <a:ea typeface="BIZ UDPゴシック" panose="020B0400000000000000" pitchFamily="50" charset="-128"/>
              </a:rPr>
              <a:t>業務軽減等</a:t>
            </a:r>
            <a:endParaRPr kumimoji="1" lang="ja-JP" altLang="en-US" sz="900" b="1" dirty="0">
              <a:ln w="22225">
                <a:noFill/>
                <a:prstDash val="solid"/>
              </a:ln>
              <a:solidFill>
                <a:schemeClr val="tx1"/>
              </a:solidFill>
              <a:latin typeface="BIZ UDPゴシック" panose="020B0400000000000000" pitchFamily="50" charset="-128"/>
              <a:ea typeface="BIZ UDPゴシック" panose="020B0400000000000000" pitchFamily="50" charset="-128"/>
            </a:endParaRPr>
          </a:p>
        </p:txBody>
      </p:sp>
      <p:sp>
        <p:nvSpPr>
          <p:cNvPr id="22" name="正方形/長方形 21">
            <a:extLst>
              <a:ext uri="{FF2B5EF4-FFF2-40B4-BE49-F238E27FC236}">
                <a16:creationId xmlns:a16="http://schemas.microsoft.com/office/drawing/2014/main" id="{F1218739-844D-4B29-B35B-0BF4AA26461E}"/>
              </a:ext>
            </a:extLst>
          </p:cNvPr>
          <p:cNvSpPr/>
          <p:nvPr/>
        </p:nvSpPr>
        <p:spPr>
          <a:xfrm>
            <a:off x="301510" y="2307201"/>
            <a:ext cx="2304000" cy="223200"/>
          </a:xfrm>
          <a:prstGeom prst="rect">
            <a:avLst/>
          </a:prstGeom>
          <a:solidFill>
            <a:srgbClr val="FFF7E1"/>
          </a:solidFill>
          <a:ln>
            <a:solidFill>
              <a:schemeClr val="accent4">
                <a:lumMod val="60000"/>
                <a:lumOff val="40000"/>
              </a:schemeClr>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900" b="1" dirty="0">
                <a:ln w="22225">
                  <a:noFill/>
                  <a:prstDash val="solid"/>
                </a:ln>
                <a:solidFill>
                  <a:schemeClr val="tx1"/>
                </a:solidFill>
                <a:latin typeface="BIZ UDPゴシック" panose="020B0400000000000000" pitchFamily="50" charset="-128"/>
                <a:ea typeface="BIZ UDPゴシック" panose="020B0400000000000000" pitchFamily="50" charset="-128"/>
              </a:rPr>
              <a:t>通勤緩和</a:t>
            </a:r>
            <a:endParaRPr kumimoji="1" lang="ja-JP" altLang="en-US" sz="900" b="1" dirty="0">
              <a:ln w="22225">
                <a:noFill/>
                <a:prstDash val="solid"/>
              </a:ln>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30826337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7" name="Rectangle 4"/>
          <p:cNvSpPr>
            <a:spLocks noChangeArrowheads="1"/>
          </p:cNvSpPr>
          <p:nvPr/>
        </p:nvSpPr>
        <p:spPr bwMode="auto">
          <a:xfrm>
            <a:off x="468313" y="838200"/>
            <a:ext cx="82296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2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0710" name="テキスト ボックス 6"/>
          <p:cNvSpPr txBox="1">
            <a:spLocks noChangeArrowheads="1"/>
          </p:cNvSpPr>
          <p:nvPr/>
        </p:nvSpPr>
        <p:spPr bwMode="auto">
          <a:xfrm>
            <a:off x="5003802" y="5392740"/>
            <a:ext cx="1439863" cy="307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税を考える週間</a:t>
            </a:r>
          </a:p>
        </p:txBody>
      </p:sp>
      <p:sp>
        <p:nvSpPr>
          <p:cNvPr id="9" name="角丸四角形 8"/>
          <p:cNvSpPr/>
          <p:nvPr/>
        </p:nvSpPr>
        <p:spPr>
          <a:xfrm>
            <a:off x="6875463" y="5402265"/>
            <a:ext cx="576262" cy="287337"/>
          </a:xfrm>
          <a:prstGeom prst="round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0712" name="テキスト ボックス 7"/>
          <p:cNvSpPr txBox="1">
            <a:spLocks noChangeArrowheads="1"/>
          </p:cNvSpPr>
          <p:nvPr/>
        </p:nvSpPr>
        <p:spPr bwMode="auto">
          <a:xfrm>
            <a:off x="6875463" y="5411788"/>
            <a:ext cx="57785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検索 </a:t>
            </a:r>
          </a:p>
        </p:txBody>
      </p:sp>
      <p:cxnSp>
        <p:nvCxnSpPr>
          <p:cNvPr id="12" name="直線矢印コネクタ 11"/>
          <p:cNvCxnSpPr/>
          <p:nvPr/>
        </p:nvCxnSpPr>
        <p:spPr>
          <a:xfrm flipH="1" flipV="1">
            <a:off x="7308850" y="5589588"/>
            <a:ext cx="287338" cy="1460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0714" name="テキスト ボックス 6"/>
          <p:cNvSpPr txBox="1">
            <a:spLocks noChangeArrowheads="1"/>
          </p:cNvSpPr>
          <p:nvPr/>
        </p:nvSpPr>
        <p:spPr bwMode="auto">
          <a:xfrm>
            <a:off x="6497638" y="5386388"/>
            <a:ext cx="431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で</a:t>
            </a:r>
          </a:p>
        </p:txBody>
      </p:sp>
      <p:sp>
        <p:nvSpPr>
          <p:cNvPr id="5" name="タイトル 4"/>
          <p:cNvSpPr>
            <a:spLocks noGrp="1"/>
          </p:cNvSpPr>
          <p:nvPr>
            <p:ph type="title"/>
          </p:nvPr>
        </p:nvSpPr>
        <p:spPr>
          <a:xfrm>
            <a:off x="549277" y="455612"/>
            <a:ext cx="8067675" cy="1600200"/>
          </a:xfrm>
        </p:spPr>
        <p:txBody>
          <a:bodyPr anchor="ctr">
            <a:normAutofit/>
          </a:bodyPr>
          <a:lstStyle/>
          <a:p>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おわりに</a:t>
            </a:r>
            <a:endParaRPr kumimoji="1" lang="ja-JP" altLang="en-US" sz="2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テキスト プレースホルダー 6"/>
          <p:cNvSpPr>
            <a:spLocks noGrp="1"/>
          </p:cNvSpPr>
          <p:nvPr>
            <p:ph type="body" sz="half" idx="2"/>
          </p:nvPr>
        </p:nvSpPr>
        <p:spPr>
          <a:xfrm>
            <a:off x="566739" y="2048667"/>
            <a:ext cx="8297861" cy="3971134"/>
          </a:xfrm>
        </p:spPr>
        <p:txBody>
          <a:bodyPr>
            <a:normAutofit lnSpcReduction="10000"/>
          </a:bodyPr>
          <a:lstStyle/>
          <a:p>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皆様のご意見・ご要望をお待ちしております。</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algn="ctr"/>
            <a:r>
              <a:rPr lang="en-US" altLang="ja-JP"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詳しくは、国税庁ホームページの</a:t>
            </a:r>
            <a:endParaRPr lang="en-US" altLang="ja-JP" sz="2800" dirty="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200" dirty="0">
                <a:latin typeface="メイリオ" panose="020B0604030504040204" pitchFamily="50" charset="-128"/>
                <a:ea typeface="メイリオ" panose="020B0604030504040204" pitchFamily="50" charset="-128"/>
                <a:cs typeface="メイリオ" panose="020B0604030504040204" pitchFamily="50" charset="-128"/>
              </a:rPr>
              <a:t>「税を考える週間」</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コーナーをご覧ください。</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2800" dirty="0">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a:p>
            <a:pPr algn="ctr"/>
            <a: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t>                                                                                             </a:t>
            </a:r>
          </a:p>
          <a:p>
            <a:pPr algn="ct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3" name="スライド番号プレースホルダー 1">
            <a:extLst>
              <a:ext uri="{FF2B5EF4-FFF2-40B4-BE49-F238E27FC236}">
                <a16:creationId xmlns:a16="http://schemas.microsoft.com/office/drawing/2014/main" id="{39846F96-802A-43E2-9C30-E7AF40AEC081}"/>
              </a:ext>
            </a:extLst>
          </p:cNvPr>
          <p:cNvSpPr txBox="1">
            <a:spLocks/>
          </p:cNvSpPr>
          <p:nvPr/>
        </p:nvSpPr>
        <p:spPr>
          <a:xfrm>
            <a:off x="8567738" y="6459240"/>
            <a:ext cx="576262" cy="404812"/>
          </a:xfrm>
          <a:prstGeom prst="rect">
            <a:avLst/>
          </a:prstGeom>
        </p:spPr>
        <p:txBody>
          <a:bodyPr vert="horz" lIns="91440" tIns="45720" rIns="91440" bIns="45720" rtlCol="0" anchor="ctr"/>
          <a:lstStyle>
            <a:defPPr>
              <a:defRPr lang="ja-JP"/>
            </a:defPPr>
            <a:lvl1pPr algn="r" rtl="0" eaLnBrk="0" fontAlgn="base" hangingPunct="0">
              <a:spcBef>
                <a:spcPct val="0"/>
              </a:spcBef>
              <a:spcAft>
                <a:spcPct val="0"/>
              </a:spcAft>
              <a:defRPr kumimoji="1" sz="1200" kern="1200">
                <a:solidFill>
                  <a:schemeClr val="tx1">
                    <a:tint val="75000"/>
                  </a:schemeClr>
                </a:solidFill>
                <a:latin typeface="Tahoma" panose="020B0604030504040204" pitchFamily="34" charset="0"/>
                <a:ea typeface="HG丸ｺﾞｼｯｸM-PRO" panose="020F0600000000000000" pitchFamily="50" charset="-128"/>
                <a:cs typeface="+mn-cs"/>
              </a:defRPr>
            </a:lvl1pPr>
            <a:lvl2pPr marL="4572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9p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114</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Rectangle 9">
            <a:extLst>
              <a:ext uri="{FF2B5EF4-FFF2-40B4-BE49-F238E27FC236}">
                <a16:creationId xmlns:a16="http://schemas.microsoft.com/office/drawing/2014/main" id="{1BEE9961-EF00-4940-9B90-E32DD446A378}"/>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48334220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ChangeArrowheads="1"/>
          </p:cNvSpPr>
          <p:nvPr/>
        </p:nvSpPr>
        <p:spPr bwMode="auto">
          <a:xfrm>
            <a:off x="538163" y="2988319"/>
            <a:ext cx="8426450" cy="431800"/>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772" name="Rectangle 4"/>
          <p:cNvSpPr>
            <a:spLocks noChangeArrowheads="1"/>
          </p:cNvSpPr>
          <p:nvPr/>
        </p:nvSpPr>
        <p:spPr bwMode="auto">
          <a:xfrm>
            <a:off x="538163" y="2505719"/>
            <a:ext cx="8426450" cy="431800"/>
          </a:xfrm>
          <a:prstGeom prst="rect">
            <a:avLst/>
          </a:prstGeom>
          <a:solidFill>
            <a:srgbClr val="2CBA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773" name="Rectangle 5"/>
          <p:cNvSpPr>
            <a:spLocks noChangeArrowheads="1"/>
          </p:cNvSpPr>
          <p:nvPr/>
        </p:nvSpPr>
        <p:spPr bwMode="auto">
          <a:xfrm>
            <a:off x="254755" y="2030784"/>
            <a:ext cx="8713788" cy="431800"/>
          </a:xfrm>
          <a:prstGeom prst="rect">
            <a:avLst/>
          </a:prstGeom>
          <a:solidFill>
            <a:srgbClr val="1E8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774" name="AutoShape 9"/>
          <p:cNvSpPr>
            <a:spLocks noChangeArrowheads="1"/>
          </p:cNvSpPr>
          <p:nvPr/>
        </p:nvSpPr>
        <p:spPr bwMode="auto">
          <a:xfrm>
            <a:off x="3597275" y="5386388"/>
            <a:ext cx="1727200" cy="341312"/>
          </a:xfrm>
          <a:prstGeom prst="roundRect">
            <a:avLst>
              <a:gd name="adj" fmla="val 50000"/>
            </a:avLst>
          </a:prstGeom>
          <a:solidFill>
            <a:schemeClr val="bg1"/>
          </a:solidFill>
          <a:ln>
            <a:noFill/>
          </a:ln>
          <a:extLst>
            <a:ext uri="{91240B29-F687-4F45-9708-019B960494DF}">
              <a14:hiddenLine xmlns:a14="http://schemas.microsoft.com/office/drawing/2010/main" w="127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775" name="AutoShape 13"/>
          <p:cNvSpPr>
            <a:spLocks noChangeArrowheads="1"/>
          </p:cNvSpPr>
          <p:nvPr/>
        </p:nvSpPr>
        <p:spPr bwMode="auto">
          <a:xfrm>
            <a:off x="5422900" y="4906963"/>
            <a:ext cx="1727200" cy="341312"/>
          </a:xfrm>
          <a:prstGeom prst="roundRect">
            <a:avLst>
              <a:gd name="adj" fmla="val 50000"/>
            </a:avLst>
          </a:prstGeom>
          <a:solidFill>
            <a:schemeClr val="bg1"/>
          </a:solidFill>
          <a:ln>
            <a:noFill/>
          </a:ln>
          <a:extLst>
            <a:ext uri="{91240B29-F687-4F45-9708-019B960494DF}">
              <a14:hiddenLine xmlns:a14="http://schemas.microsoft.com/office/drawing/2010/main" w="127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776" name="AutoShape 19"/>
          <p:cNvSpPr>
            <a:spLocks noChangeArrowheads="1"/>
          </p:cNvSpPr>
          <p:nvPr/>
        </p:nvSpPr>
        <p:spPr bwMode="auto">
          <a:xfrm>
            <a:off x="3597275" y="2539057"/>
            <a:ext cx="1727200" cy="341312"/>
          </a:xfrm>
          <a:prstGeom prst="roundRect">
            <a:avLst>
              <a:gd name="adj" fmla="val 50000"/>
            </a:avLst>
          </a:prstGeom>
          <a:solidFill>
            <a:schemeClr val="bg1"/>
          </a:solidFill>
          <a:ln>
            <a:noFill/>
          </a:ln>
          <a:extLst>
            <a:ext uri="{91240B29-F687-4F45-9708-019B960494DF}">
              <a14:hiddenLine xmlns:a14="http://schemas.microsoft.com/office/drawing/2010/main" w="127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777" name="AutoShape 20"/>
          <p:cNvSpPr>
            <a:spLocks noChangeArrowheads="1"/>
          </p:cNvSpPr>
          <p:nvPr/>
        </p:nvSpPr>
        <p:spPr bwMode="auto">
          <a:xfrm>
            <a:off x="3597275" y="3029596"/>
            <a:ext cx="1727200" cy="341313"/>
          </a:xfrm>
          <a:prstGeom prst="roundRect">
            <a:avLst>
              <a:gd name="adj" fmla="val 50000"/>
            </a:avLst>
          </a:prstGeom>
          <a:solidFill>
            <a:schemeClr val="bg1"/>
          </a:solidFill>
          <a:ln>
            <a:noFill/>
          </a:ln>
          <a:extLst>
            <a:ext uri="{91240B29-F687-4F45-9708-019B960494DF}">
              <a14:hiddenLine xmlns:a14="http://schemas.microsoft.com/office/drawing/2010/main" w="127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778" name="AutoShape 21"/>
          <p:cNvSpPr>
            <a:spLocks noChangeArrowheads="1"/>
          </p:cNvSpPr>
          <p:nvPr/>
        </p:nvSpPr>
        <p:spPr bwMode="auto">
          <a:xfrm>
            <a:off x="3601205" y="2062534"/>
            <a:ext cx="1727200" cy="341312"/>
          </a:xfrm>
          <a:prstGeom prst="roundRect">
            <a:avLst>
              <a:gd name="adj" fmla="val 50000"/>
            </a:avLst>
          </a:prstGeom>
          <a:solidFill>
            <a:schemeClr val="bg1"/>
          </a:solidFill>
          <a:ln>
            <a:noFill/>
          </a:ln>
          <a:extLst>
            <a:ext uri="{91240B29-F687-4F45-9708-019B960494DF}">
              <a14:hiddenLine xmlns:a14="http://schemas.microsoft.com/office/drawing/2010/main" w="127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779" name="AutoShape 22"/>
          <p:cNvSpPr>
            <a:spLocks noChangeArrowheads="1"/>
          </p:cNvSpPr>
          <p:nvPr/>
        </p:nvSpPr>
        <p:spPr bwMode="auto">
          <a:xfrm>
            <a:off x="5422900" y="2539057"/>
            <a:ext cx="1727200" cy="341312"/>
          </a:xfrm>
          <a:prstGeom prst="roundRect">
            <a:avLst>
              <a:gd name="adj" fmla="val 50000"/>
            </a:avLst>
          </a:prstGeom>
          <a:solidFill>
            <a:schemeClr val="bg1"/>
          </a:solidFill>
          <a:ln>
            <a:noFill/>
          </a:ln>
          <a:extLst>
            <a:ext uri="{91240B29-F687-4F45-9708-019B960494DF}">
              <a14:hiddenLine xmlns:a14="http://schemas.microsoft.com/office/drawing/2010/main" w="127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780" name="AutoShape 23"/>
          <p:cNvSpPr>
            <a:spLocks noChangeArrowheads="1"/>
          </p:cNvSpPr>
          <p:nvPr/>
        </p:nvSpPr>
        <p:spPr bwMode="auto">
          <a:xfrm>
            <a:off x="5422900" y="3029596"/>
            <a:ext cx="1727200" cy="341313"/>
          </a:xfrm>
          <a:prstGeom prst="roundRect">
            <a:avLst>
              <a:gd name="adj" fmla="val 50000"/>
            </a:avLst>
          </a:prstGeom>
          <a:solidFill>
            <a:schemeClr val="bg1"/>
          </a:solidFill>
          <a:ln>
            <a:noFill/>
          </a:ln>
          <a:extLst>
            <a:ext uri="{91240B29-F687-4F45-9708-019B960494DF}">
              <a14:hiddenLine xmlns:a14="http://schemas.microsoft.com/office/drawing/2010/main" w="127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781" name="AutoShape 24"/>
          <p:cNvSpPr>
            <a:spLocks noChangeArrowheads="1"/>
          </p:cNvSpPr>
          <p:nvPr/>
        </p:nvSpPr>
        <p:spPr bwMode="auto">
          <a:xfrm>
            <a:off x="5426830" y="2062534"/>
            <a:ext cx="1727200" cy="341312"/>
          </a:xfrm>
          <a:prstGeom prst="roundRect">
            <a:avLst>
              <a:gd name="adj" fmla="val 50000"/>
            </a:avLst>
          </a:prstGeom>
          <a:solidFill>
            <a:schemeClr val="bg1"/>
          </a:solidFill>
          <a:ln>
            <a:noFill/>
          </a:ln>
          <a:extLst>
            <a:ext uri="{91240B29-F687-4F45-9708-019B960494DF}">
              <a14:hiddenLine xmlns:a14="http://schemas.microsoft.com/office/drawing/2010/main" w="127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782" name="AutoShape 25"/>
          <p:cNvSpPr>
            <a:spLocks noChangeArrowheads="1"/>
          </p:cNvSpPr>
          <p:nvPr/>
        </p:nvSpPr>
        <p:spPr bwMode="auto">
          <a:xfrm>
            <a:off x="7229475" y="2539057"/>
            <a:ext cx="1619250" cy="341312"/>
          </a:xfrm>
          <a:prstGeom prst="roundRect">
            <a:avLst>
              <a:gd name="adj" fmla="val 50000"/>
            </a:avLst>
          </a:prstGeom>
          <a:solidFill>
            <a:schemeClr val="bg1"/>
          </a:solidFill>
          <a:ln>
            <a:noFill/>
          </a:ln>
          <a:extLst>
            <a:ext uri="{91240B29-F687-4F45-9708-019B960494DF}">
              <a14:hiddenLine xmlns:a14="http://schemas.microsoft.com/office/drawing/2010/main" w="127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783" name="AutoShape 26"/>
          <p:cNvSpPr>
            <a:spLocks noChangeArrowheads="1"/>
          </p:cNvSpPr>
          <p:nvPr/>
        </p:nvSpPr>
        <p:spPr bwMode="auto">
          <a:xfrm>
            <a:off x="7233405" y="2062534"/>
            <a:ext cx="1619250" cy="341312"/>
          </a:xfrm>
          <a:prstGeom prst="roundRect">
            <a:avLst>
              <a:gd name="adj" fmla="val 50000"/>
            </a:avLst>
          </a:prstGeom>
          <a:solidFill>
            <a:schemeClr val="bg1"/>
          </a:solidFill>
          <a:ln>
            <a:noFill/>
          </a:ln>
          <a:extLst>
            <a:ext uri="{91240B29-F687-4F45-9708-019B960494DF}">
              <a14:hiddenLine xmlns:a14="http://schemas.microsoft.com/office/drawing/2010/main" w="127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784" name="AutoShape 27"/>
          <p:cNvSpPr>
            <a:spLocks noChangeArrowheads="1"/>
          </p:cNvSpPr>
          <p:nvPr/>
        </p:nvSpPr>
        <p:spPr bwMode="auto">
          <a:xfrm>
            <a:off x="1914525" y="2539057"/>
            <a:ext cx="1595438" cy="341312"/>
          </a:xfrm>
          <a:prstGeom prst="roundRect">
            <a:avLst>
              <a:gd name="adj" fmla="val 50000"/>
            </a:avLst>
          </a:prstGeom>
          <a:solidFill>
            <a:schemeClr val="bg1"/>
          </a:solidFill>
          <a:ln>
            <a:noFill/>
          </a:ln>
          <a:extLst>
            <a:ext uri="{91240B29-F687-4F45-9708-019B960494DF}">
              <a14:hiddenLine xmlns:a14="http://schemas.microsoft.com/office/drawing/2010/main" w="127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785" name="AutoShape 28"/>
          <p:cNvSpPr>
            <a:spLocks noChangeArrowheads="1"/>
          </p:cNvSpPr>
          <p:nvPr/>
        </p:nvSpPr>
        <p:spPr bwMode="auto">
          <a:xfrm>
            <a:off x="1914525" y="3029596"/>
            <a:ext cx="1595438" cy="341313"/>
          </a:xfrm>
          <a:prstGeom prst="roundRect">
            <a:avLst>
              <a:gd name="adj" fmla="val 50000"/>
            </a:avLst>
          </a:prstGeom>
          <a:solidFill>
            <a:schemeClr val="bg1"/>
          </a:solidFill>
          <a:ln>
            <a:noFill/>
          </a:ln>
          <a:extLst>
            <a:ext uri="{91240B29-F687-4F45-9708-019B960494DF}">
              <a14:hiddenLine xmlns:a14="http://schemas.microsoft.com/office/drawing/2010/main" w="127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786" name="AutoShape 29"/>
          <p:cNvSpPr>
            <a:spLocks noChangeArrowheads="1"/>
          </p:cNvSpPr>
          <p:nvPr/>
        </p:nvSpPr>
        <p:spPr bwMode="auto">
          <a:xfrm>
            <a:off x="1918455" y="2062534"/>
            <a:ext cx="1595438" cy="341312"/>
          </a:xfrm>
          <a:prstGeom prst="roundRect">
            <a:avLst>
              <a:gd name="adj" fmla="val 50000"/>
            </a:avLst>
          </a:prstGeom>
          <a:solidFill>
            <a:schemeClr val="bg1"/>
          </a:solidFill>
          <a:ln>
            <a:noFill/>
          </a:ln>
          <a:extLst>
            <a:ext uri="{91240B29-F687-4F45-9708-019B960494DF}">
              <a14:hiddenLine xmlns:a14="http://schemas.microsoft.com/office/drawing/2010/main" w="127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790" name="AutoShape 33"/>
          <p:cNvSpPr>
            <a:spLocks noChangeArrowheads="1"/>
          </p:cNvSpPr>
          <p:nvPr/>
        </p:nvSpPr>
        <p:spPr bwMode="auto">
          <a:xfrm>
            <a:off x="337684" y="1084569"/>
            <a:ext cx="2303462" cy="855663"/>
          </a:xfrm>
          <a:prstGeom prst="roundRect">
            <a:avLst>
              <a:gd name="adj" fmla="val 33674"/>
            </a:avLst>
          </a:prstGeom>
          <a:solidFill>
            <a:schemeClr val="accent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791" name="テキスト ボックス 4"/>
          <p:cNvSpPr txBox="1">
            <a:spLocks noChangeArrowheads="1"/>
          </p:cNvSpPr>
          <p:nvPr/>
        </p:nvSpPr>
        <p:spPr bwMode="auto">
          <a:xfrm>
            <a:off x="1012361" y="1130163"/>
            <a:ext cx="95410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buFont typeface="Wingdings" panose="05000000000000000000" pitchFamily="2" charset="2"/>
              <a:buNone/>
            </a:pPr>
            <a:r>
              <a:rPr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直接税</a:t>
            </a:r>
          </a:p>
        </p:txBody>
      </p:sp>
      <p:sp>
        <p:nvSpPr>
          <p:cNvPr id="32792" name="AutoShape 40"/>
          <p:cNvSpPr>
            <a:spLocks noChangeArrowheads="1"/>
          </p:cNvSpPr>
          <p:nvPr/>
        </p:nvSpPr>
        <p:spPr bwMode="auto">
          <a:xfrm>
            <a:off x="611189" y="1555690"/>
            <a:ext cx="8086725" cy="400110"/>
          </a:xfrm>
          <a:prstGeom prst="roundRect">
            <a:avLst>
              <a:gd name="adj" fmla="val 50000"/>
            </a:avLst>
          </a:prstGeom>
          <a:solidFill>
            <a:schemeClr val="bg1"/>
          </a:solidFill>
          <a:ln w="19050" algn="ctr">
            <a:solidFill>
              <a:srgbClr val="E09500"/>
            </a:solidFill>
            <a:round/>
            <a:headEnd type="none" w="lg" len="lg"/>
            <a:tailEnd type="none" w="lg" len="lg"/>
          </a:ln>
          <a:effectLst>
            <a:outerShdw blurRad="50800" dist="38100" dir="2700000" algn="tl" rotWithShape="0">
              <a:prstClr val="black">
                <a:alpha val="40000"/>
              </a:prstClr>
            </a:outerShdw>
          </a:effectLst>
        </p:spPr>
        <p:txBody>
          <a:bodyPr wrap="none" lIns="0" tIns="72000" rIns="0" bIns="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税を納める義務のある人と、その税を負担する人が同じである税</a:t>
            </a:r>
          </a:p>
        </p:txBody>
      </p:sp>
      <p:sp>
        <p:nvSpPr>
          <p:cNvPr id="32794" name="Rectangle 44"/>
          <p:cNvSpPr>
            <a:spLocks noChangeArrowheads="1"/>
          </p:cNvSpPr>
          <p:nvPr/>
        </p:nvSpPr>
        <p:spPr bwMode="auto">
          <a:xfrm>
            <a:off x="2181980" y="2055117"/>
            <a:ext cx="1066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所得税</a:t>
            </a:r>
          </a:p>
        </p:txBody>
      </p:sp>
      <p:sp>
        <p:nvSpPr>
          <p:cNvPr id="32795" name="Rectangle 45"/>
          <p:cNvSpPr>
            <a:spLocks noChangeArrowheads="1"/>
          </p:cNvSpPr>
          <p:nvPr/>
        </p:nvSpPr>
        <p:spPr bwMode="auto">
          <a:xfrm>
            <a:off x="3931405" y="2055117"/>
            <a:ext cx="1066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法人税</a:t>
            </a:r>
          </a:p>
        </p:txBody>
      </p:sp>
      <p:sp>
        <p:nvSpPr>
          <p:cNvPr id="32796" name="Rectangle 46"/>
          <p:cNvSpPr>
            <a:spLocks noChangeArrowheads="1"/>
          </p:cNvSpPr>
          <p:nvPr/>
        </p:nvSpPr>
        <p:spPr bwMode="auto">
          <a:xfrm>
            <a:off x="5757030" y="2055117"/>
            <a:ext cx="1066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相続税</a:t>
            </a:r>
          </a:p>
        </p:txBody>
      </p:sp>
      <p:sp>
        <p:nvSpPr>
          <p:cNvPr id="32797" name="Rectangle 47"/>
          <p:cNvSpPr>
            <a:spLocks noChangeArrowheads="1"/>
          </p:cNvSpPr>
          <p:nvPr/>
        </p:nvSpPr>
        <p:spPr bwMode="auto">
          <a:xfrm>
            <a:off x="7509630" y="2055117"/>
            <a:ext cx="1066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贈与税</a:t>
            </a:r>
          </a:p>
        </p:txBody>
      </p:sp>
      <p:sp>
        <p:nvSpPr>
          <p:cNvPr id="32798" name="Rectangle 48"/>
          <p:cNvSpPr>
            <a:spLocks noChangeArrowheads="1"/>
          </p:cNvSpPr>
          <p:nvPr/>
        </p:nvSpPr>
        <p:spPr bwMode="auto">
          <a:xfrm>
            <a:off x="2178050" y="2546719"/>
            <a:ext cx="1066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県民税</a:t>
            </a:r>
          </a:p>
        </p:txBody>
      </p:sp>
      <p:sp>
        <p:nvSpPr>
          <p:cNvPr id="32799" name="Rectangle 49"/>
          <p:cNvSpPr>
            <a:spLocks noChangeArrowheads="1"/>
          </p:cNvSpPr>
          <p:nvPr/>
        </p:nvSpPr>
        <p:spPr bwMode="auto">
          <a:xfrm>
            <a:off x="3927475" y="2546719"/>
            <a:ext cx="1066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事業税</a:t>
            </a:r>
          </a:p>
        </p:txBody>
      </p:sp>
      <p:sp>
        <p:nvSpPr>
          <p:cNvPr id="32800" name="Rectangle 50"/>
          <p:cNvSpPr>
            <a:spLocks noChangeArrowheads="1"/>
          </p:cNvSpPr>
          <p:nvPr/>
        </p:nvSpPr>
        <p:spPr bwMode="auto">
          <a:xfrm>
            <a:off x="5753100" y="2546719"/>
            <a:ext cx="1066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自動車税</a:t>
            </a:r>
          </a:p>
        </p:txBody>
      </p:sp>
      <p:sp>
        <p:nvSpPr>
          <p:cNvPr id="32801" name="Rectangle 51"/>
          <p:cNvSpPr>
            <a:spLocks noChangeArrowheads="1"/>
          </p:cNvSpPr>
          <p:nvPr/>
        </p:nvSpPr>
        <p:spPr bwMode="auto">
          <a:xfrm>
            <a:off x="7277100" y="2546719"/>
            <a:ext cx="1524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不動産取得税</a:t>
            </a:r>
          </a:p>
        </p:txBody>
      </p:sp>
      <p:sp>
        <p:nvSpPr>
          <p:cNvPr id="32802" name="Rectangle 52"/>
          <p:cNvSpPr>
            <a:spLocks noChangeArrowheads="1"/>
          </p:cNvSpPr>
          <p:nvPr/>
        </p:nvSpPr>
        <p:spPr bwMode="auto">
          <a:xfrm>
            <a:off x="2063750" y="3036319"/>
            <a:ext cx="1295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市町村民税</a:t>
            </a:r>
          </a:p>
        </p:txBody>
      </p:sp>
      <p:sp>
        <p:nvSpPr>
          <p:cNvPr id="32803" name="Rectangle 53"/>
          <p:cNvSpPr>
            <a:spLocks noChangeArrowheads="1"/>
          </p:cNvSpPr>
          <p:nvPr/>
        </p:nvSpPr>
        <p:spPr bwMode="auto">
          <a:xfrm>
            <a:off x="3813175" y="3036319"/>
            <a:ext cx="1295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固定資産税</a:t>
            </a:r>
          </a:p>
        </p:txBody>
      </p:sp>
      <p:sp>
        <p:nvSpPr>
          <p:cNvPr id="32804" name="Rectangle 54"/>
          <p:cNvSpPr>
            <a:spLocks noChangeArrowheads="1"/>
          </p:cNvSpPr>
          <p:nvPr/>
        </p:nvSpPr>
        <p:spPr bwMode="auto">
          <a:xfrm>
            <a:off x="5638800" y="3036319"/>
            <a:ext cx="1295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軽自動車税</a:t>
            </a:r>
          </a:p>
        </p:txBody>
      </p:sp>
      <p:sp>
        <p:nvSpPr>
          <p:cNvPr id="32805" name="Rectangle 55"/>
          <p:cNvSpPr>
            <a:spLocks noChangeArrowheads="1"/>
          </p:cNvSpPr>
          <p:nvPr/>
        </p:nvSpPr>
        <p:spPr bwMode="auto">
          <a:xfrm>
            <a:off x="553205" y="2069404"/>
            <a:ext cx="1404938" cy="338554"/>
          </a:xfrm>
          <a:prstGeom prst="rect">
            <a:avLst/>
          </a:prstGeom>
          <a:noFill/>
          <a:ln>
            <a:noFill/>
          </a:ln>
          <a:effectLst>
            <a:outerShdw dist="17961" dir="2700000" algn="ctr" rotWithShape="0">
              <a:srgbClr val="1B7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r>
              <a:rPr lang="ja-JP" altLang="en-US"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国　　税</a:t>
            </a:r>
            <a:endParaRPr lang="en-US" altLang="ja-JP"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806" name="Rectangle 56"/>
          <p:cNvSpPr>
            <a:spLocks noChangeArrowheads="1"/>
          </p:cNvSpPr>
          <p:nvPr/>
        </p:nvSpPr>
        <p:spPr bwMode="auto">
          <a:xfrm>
            <a:off x="695327" y="2570558"/>
            <a:ext cx="1005403" cy="338554"/>
          </a:xfrm>
          <a:prstGeom prst="rect">
            <a:avLst/>
          </a:prstGeom>
          <a:noFill/>
          <a:ln>
            <a:noFill/>
          </a:ln>
          <a:effectLst>
            <a:outerShdw dist="17961" dir="2700000" algn="ctr" rotWithShape="0">
              <a:srgbClr val="1B7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r>
              <a:rPr lang="ja-JP" altLang="en-US"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道府県税</a:t>
            </a:r>
            <a:endParaRPr lang="en-US" altLang="ja-JP"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807" name="Rectangle 57"/>
          <p:cNvSpPr>
            <a:spLocks noChangeArrowheads="1"/>
          </p:cNvSpPr>
          <p:nvPr/>
        </p:nvSpPr>
        <p:spPr bwMode="auto">
          <a:xfrm>
            <a:off x="708027" y="3074614"/>
            <a:ext cx="1005403" cy="338554"/>
          </a:xfrm>
          <a:prstGeom prst="rect">
            <a:avLst/>
          </a:prstGeom>
          <a:noFill/>
          <a:ln>
            <a:noFill/>
          </a:ln>
          <a:effectLst>
            <a:outerShdw dist="17961" dir="2700000" algn="ctr" rotWithShape="0">
              <a:srgbClr val="1B7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r>
              <a:rPr lang="ja-JP" altLang="en-US"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市町村税</a:t>
            </a:r>
            <a:endParaRPr lang="en-US" altLang="ja-JP"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819" name="Rectangle 6"/>
          <p:cNvSpPr>
            <a:spLocks noChangeArrowheads="1"/>
          </p:cNvSpPr>
          <p:nvPr/>
        </p:nvSpPr>
        <p:spPr bwMode="auto">
          <a:xfrm>
            <a:off x="538163" y="5341370"/>
            <a:ext cx="8426450" cy="432061"/>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820" name="Rectangle 7"/>
          <p:cNvSpPr>
            <a:spLocks noChangeArrowheads="1"/>
          </p:cNvSpPr>
          <p:nvPr/>
        </p:nvSpPr>
        <p:spPr bwMode="auto">
          <a:xfrm>
            <a:off x="538163" y="4858479"/>
            <a:ext cx="8426450" cy="432061"/>
          </a:xfrm>
          <a:prstGeom prst="rect">
            <a:avLst/>
          </a:prstGeom>
          <a:solidFill>
            <a:srgbClr val="2CBA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821" name="Rectangle 8"/>
          <p:cNvSpPr>
            <a:spLocks noChangeArrowheads="1"/>
          </p:cNvSpPr>
          <p:nvPr/>
        </p:nvSpPr>
        <p:spPr bwMode="auto">
          <a:xfrm>
            <a:off x="250825" y="4380354"/>
            <a:ext cx="8713788" cy="432061"/>
          </a:xfrm>
          <a:prstGeom prst="rect">
            <a:avLst/>
          </a:prstGeom>
          <a:solidFill>
            <a:srgbClr val="1E8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822" name="AutoShape 10"/>
          <p:cNvSpPr>
            <a:spLocks noChangeArrowheads="1"/>
          </p:cNvSpPr>
          <p:nvPr/>
        </p:nvSpPr>
        <p:spPr bwMode="auto">
          <a:xfrm>
            <a:off x="3597275" y="5392201"/>
            <a:ext cx="1727200" cy="341519"/>
          </a:xfrm>
          <a:prstGeom prst="roundRect">
            <a:avLst>
              <a:gd name="adj" fmla="val 50000"/>
            </a:avLst>
          </a:prstGeom>
          <a:solidFill>
            <a:schemeClr val="bg1"/>
          </a:solidFill>
          <a:ln>
            <a:noFill/>
          </a:ln>
          <a:extLst>
            <a:ext uri="{91240B29-F687-4F45-9708-019B960494DF}">
              <a14:hiddenLine xmlns:a14="http://schemas.microsoft.com/office/drawing/2010/main" w="127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823" name="AutoShape 11"/>
          <p:cNvSpPr>
            <a:spLocks noChangeArrowheads="1"/>
          </p:cNvSpPr>
          <p:nvPr/>
        </p:nvSpPr>
        <p:spPr bwMode="auto">
          <a:xfrm>
            <a:off x="3597275" y="4421652"/>
            <a:ext cx="1727200" cy="341518"/>
          </a:xfrm>
          <a:prstGeom prst="roundRect">
            <a:avLst>
              <a:gd name="adj" fmla="val 50000"/>
            </a:avLst>
          </a:prstGeom>
          <a:solidFill>
            <a:schemeClr val="bg1"/>
          </a:solidFill>
          <a:ln>
            <a:noFill/>
          </a:ln>
          <a:extLst>
            <a:ext uri="{91240B29-F687-4F45-9708-019B960494DF}">
              <a14:hiddenLine xmlns:a14="http://schemas.microsoft.com/office/drawing/2010/main" w="127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824" name="AutoShape 12"/>
          <p:cNvSpPr>
            <a:spLocks noChangeArrowheads="1"/>
          </p:cNvSpPr>
          <p:nvPr/>
        </p:nvSpPr>
        <p:spPr bwMode="auto">
          <a:xfrm>
            <a:off x="5422900" y="4901366"/>
            <a:ext cx="1727200" cy="341518"/>
          </a:xfrm>
          <a:prstGeom prst="roundRect">
            <a:avLst>
              <a:gd name="adj" fmla="val 50000"/>
            </a:avLst>
          </a:prstGeom>
          <a:solidFill>
            <a:schemeClr val="bg1"/>
          </a:solidFill>
          <a:ln>
            <a:noFill/>
          </a:ln>
          <a:extLst>
            <a:ext uri="{91240B29-F687-4F45-9708-019B960494DF}">
              <a14:hiddenLine xmlns:a14="http://schemas.microsoft.com/office/drawing/2010/main" w="127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825" name="AutoShape 14"/>
          <p:cNvSpPr>
            <a:spLocks noChangeArrowheads="1"/>
          </p:cNvSpPr>
          <p:nvPr/>
        </p:nvSpPr>
        <p:spPr bwMode="auto">
          <a:xfrm>
            <a:off x="7229475" y="4901366"/>
            <a:ext cx="1619250" cy="341518"/>
          </a:xfrm>
          <a:prstGeom prst="roundRect">
            <a:avLst>
              <a:gd name="adj" fmla="val 50000"/>
            </a:avLst>
          </a:prstGeom>
          <a:solidFill>
            <a:schemeClr val="bg1"/>
          </a:solidFill>
          <a:ln>
            <a:noFill/>
          </a:ln>
          <a:extLst>
            <a:ext uri="{91240B29-F687-4F45-9708-019B960494DF}">
              <a14:hiddenLine xmlns:a14="http://schemas.microsoft.com/office/drawing/2010/main" w="127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826" name="AutoShape 15"/>
          <p:cNvSpPr>
            <a:spLocks noChangeArrowheads="1"/>
          </p:cNvSpPr>
          <p:nvPr/>
        </p:nvSpPr>
        <p:spPr bwMode="auto">
          <a:xfrm>
            <a:off x="7229475" y="4421652"/>
            <a:ext cx="1619250" cy="341518"/>
          </a:xfrm>
          <a:prstGeom prst="roundRect">
            <a:avLst>
              <a:gd name="adj" fmla="val 50000"/>
            </a:avLst>
          </a:prstGeom>
          <a:solidFill>
            <a:schemeClr val="bg1"/>
          </a:solidFill>
          <a:ln>
            <a:noFill/>
          </a:ln>
          <a:extLst>
            <a:ext uri="{91240B29-F687-4F45-9708-019B960494DF}">
              <a14:hiddenLine xmlns:a14="http://schemas.microsoft.com/office/drawing/2010/main" w="127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827" name="AutoShape 16"/>
          <p:cNvSpPr>
            <a:spLocks noChangeArrowheads="1"/>
          </p:cNvSpPr>
          <p:nvPr/>
        </p:nvSpPr>
        <p:spPr bwMode="auto">
          <a:xfrm>
            <a:off x="1914525" y="4901366"/>
            <a:ext cx="1595438" cy="341518"/>
          </a:xfrm>
          <a:prstGeom prst="roundRect">
            <a:avLst>
              <a:gd name="adj" fmla="val 50000"/>
            </a:avLst>
          </a:prstGeom>
          <a:solidFill>
            <a:schemeClr val="bg1"/>
          </a:solidFill>
          <a:ln>
            <a:noFill/>
          </a:ln>
          <a:extLst>
            <a:ext uri="{91240B29-F687-4F45-9708-019B960494DF}">
              <a14:hiddenLine xmlns:a14="http://schemas.microsoft.com/office/drawing/2010/main" w="127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828" name="AutoShape 17"/>
          <p:cNvSpPr>
            <a:spLocks noChangeArrowheads="1"/>
          </p:cNvSpPr>
          <p:nvPr/>
        </p:nvSpPr>
        <p:spPr bwMode="auto">
          <a:xfrm>
            <a:off x="1914525" y="5389793"/>
            <a:ext cx="1595438" cy="341519"/>
          </a:xfrm>
          <a:prstGeom prst="roundRect">
            <a:avLst>
              <a:gd name="adj" fmla="val 50000"/>
            </a:avLst>
          </a:prstGeom>
          <a:solidFill>
            <a:schemeClr val="bg1"/>
          </a:solidFill>
          <a:ln>
            <a:noFill/>
          </a:ln>
          <a:extLst>
            <a:ext uri="{91240B29-F687-4F45-9708-019B960494DF}">
              <a14:hiddenLine xmlns:a14="http://schemas.microsoft.com/office/drawing/2010/main" w="127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829" name="AutoShape 18"/>
          <p:cNvSpPr>
            <a:spLocks noChangeArrowheads="1"/>
          </p:cNvSpPr>
          <p:nvPr/>
        </p:nvSpPr>
        <p:spPr bwMode="auto">
          <a:xfrm>
            <a:off x="1914525" y="4421652"/>
            <a:ext cx="1595438" cy="341518"/>
          </a:xfrm>
          <a:prstGeom prst="roundRect">
            <a:avLst>
              <a:gd name="adj" fmla="val 50000"/>
            </a:avLst>
          </a:prstGeom>
          <a:solidFill>
            <a:schemeClr val="bg1"/>
          </a:solidFill>
          <a:ln>
            <a:noFill/>
          </a:ln>
          <a:extLst>
            <a:ext uri="{91240B29-F687-4F45-9708-019B960494DF}">
              <a14:hiddenLine xmlns:a14="http://schemas.microsoft.com/office/drawing/2010/main" w="127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830" name="AutoShape 33"/>
          <p:cNvSpPr>
            <a:spLocks noChangeArrowheads="1"/>
          </p:cNvSpPr>
          <p:nvPr/>
        </p:nvSpPr>
        <p:spPr bwMode="auto">
          <a:xfrm>
            <a:off x="337684" y="3485036"/>
            <a:ext cx="2303462" cy="856178"/>
          </a:xfrm>
          <a:prstGeom prst="roundRect">
            <a:avLst>
              <a:gd name="adj" fmla="val 33683"/>
            </a:avLst>
          </a:prstGeom>
          <a:solidFill>
            <a:srgbClr val="E09500"/>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831" name="テキスト ボックス 4"/>
          <p:cNvSpPr txBox="1">
            <a:spLocks noChangeArrowheads="1"/>
          </p:cNvSpPr>
          <p:nvPr/>
        </p:nvSpPr>
        <p:spPr bwMode="auto">
          <a:xfrm>
            <a:off x="1012361" y="3521302"/>
            <a:ext cx="95410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buFont typeface="Wingdings" panose="05000000000000000000" pitchFamily="2" charset="2"/>
              <a:buNone/>
            </a:pPr>
            <a:r>
              <a:rPr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間接税</a:t>
            </a:r>
          </a:p>
        </p:txBody>
      </p:sp>
      <p:sp>
        <p:nvSpPr>
          <p:cNvPr id="32832" name="Rectangle 58"/>
          <p:cNvSpPr>
            <a:spLocks noChangeArrowheads="1"/>
          </p:cNvSpPr>
          <p:nvPr/>
        </p:nvSpPr>
        <p:spPr bwMode="auto">
          <a:xfrm>
            <a:off x="2178050" y="4431043"/>
            <a:ext cx="1066800" cy="381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消費税</a:t>
            </a:r>
          </a:p>
        </p:txBody>
      </p:sp>
      <p:sp>
        <p:nvSpPr>
          <p:cNvPr id="32833" name="Rectangle 59"/>
          <p:cNvSpPr>
            <a:spLocks noChangeArrowheads="1"/>
          </p:cNvSpPr>
          <p:nvPr/>
        </p:nvSpPr>
        <p:spPr bwMode="auto">
          <a:xfrm>
            <a:off x="3927475" y="4431043"/>
            <a:ext cx="1066800" cy="381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酒税</a:t>
            </a:r>
          </a:p>
        </p:txBody>
      </p:sp>
      <p:sp>
        <p:nvSpPr>
          <p:cNvPr id="32834" name="Rectangle 61"/>
          <p:cNvSpPr>
            <a:spLocks noChangeArrowheads="1"/>
          </p:cNvSpPr>
          <p:nvPr/>
        </p:nvSpPr>
        <p:spPr bwMode="auto">
          <a:xfrm>
            <a:off x="7505700" y="4431043"/>
            <a:ext cx="1066800" cy="381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たばこ税</a:t>
            </a:r>
          </a:p>
        </p:txBody>
      </p:sp>
      <p:sp>
        <p:nvSpPr>
          <p:cNvPr id="32835" name="Rectangle 62"/>
          <p:cNvSpPr>
            <a:spLocks noChangeArrowheads="1"/>
          </p:cNvSpPr>
          <p:nvPr/>
        </p:nvSpPr>
        <p:spPr bwMode="auto">
          <a:xfrm>
            <a:off x="2063750" y="4884281"/>
            <a:ext cx="1295400" cy="381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7200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地方消費税</a:t>
            </a:r>
          </a:p>
        </p:txBody>
      </p:sp>
      <p:sp>
        <p:nvSpPr>
          <p:cNvPr id="32836" name="Rectangle 64"/>
          <p:cNvSpPr>
            <a:spLocks noChangeArrowheads="1"/>
          </p:cNvSpPr>
          <p:nvPr/>
        </p:nvSpPr>
        <p:spPr bwMode="auto">
          <a:xfrm>
            <a:off x="5562600" y="4863243"/>
            <a:ext cx="1447800" cy="381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10800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ゴルフ場利用税</a:t>
            </a:r>
          </a:p>
        </p:txBody>
      </p:sp>
      <p:sp>
        <p:nvSpPr>
          <p:cNvPr id="32837" name="Rectangle 65"/>
          <p:cNvSpPr>
            <a:spLocks noChangeArrowheads="1"/>
          </p:cNvSpPr>
          <p:nvPr/>
        </p:nvSpPr>
        <p:spPr bwMode="auto">
          <a:xfrm>
            <a:off x="7467600" y="4863243"/>
            <a:ext cx="1143000" cy="381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10800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軽油引取税</a:t>
            </a:r>
          </a:p>
        </p:txBody>
      </p:sp>
      <p:sp>
        <p:nvSpPr>
          <p:cNvPr id="32838" name="Rectangle 66"/>
          <p:cNvSpPr>
            <a:spLocks noChangeArrowheads="1"/>
          </p:cNvSpPr>
          <p:nvPr/>
        </p:nvSpPr>
        <p:spPr bwMode="auto">
          <a:xfrm>
            <a:off x="1835150" y="5366784"/>
            <a:ext cx="1752600" cy="381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7200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市町村たばこ税</a:t>
            </a:r>
          </a:p>
        </p:txBody>
      </p:sp>
      <p:sp>
        <p:nvSpPr>
          <p:cNvPr id="32839" name="Rectangle 67"/>
          <p:cNvSpPr>
            <a:spLocks noChangeArrowheads="1"/>
          </p:cNvSpPr>
          <p:nvPr/>
        </p:nvSpPr>
        <p:spPr bwMode="auto">
          <a:xfrm>
            <a:off x="3813175" y="5366784"/>
            <a:ext cx="1295400" cy="381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7200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入湯税</a:t>
            </a:r>
          </a:p>
        </p:txBody>
      </p:sp>
      <p:sp>
        <p:nvSpPr>
          <p:cNvPr id="32840" name="Rectangle 68"/>
          <p:cNvSpPr>
            <a:spLocks noChangeArrowheads="1"/>
          </p:cNvSpPr>
          <p:nvPr/>
        </p:nvSpPr>
        <p:spPr bwMode="auto">
          <a:xfrm>
            <a:off x="549275" y="4445561"/>
            <a:ext cx="1404938" cy="338554"/>
          </a:xfrm>
          <a:prstGeom prst="rect">
            <a:avLst/>
          </a:prstGeom>
          <a:noFill/>
          <a:ln>
            <a:noFill/>
          </a:ln>
          <a:effectLst>
            <a:outerShdw dist="17961" dir="2700000" algn="ctr" rotWithShape="0">
              <a:srgbClr val="1B7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r>
              <a:rPr lang="ja-JP" altLang="en-US"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国　　税</a:t>
            </a:r>
            <a:endParaRPr lang="en-US" altLang="ja-JP"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841" name="Rectangle 69"/>
          <p:cNvSpPr>
            <a:spLocks noChangeArrowheads="1"/>
          </p:cNvSpPr>
          <p:nvPr/>
        </p:nvSpPr>
        <p:spPr bwMode="auto">
          <a:xfrm>
            <a:off x="746127" y="4884283"/>
            <a:ext cx="1005403" cy="365091"/>
          </a:xfrm>
          <a:prstGeom prst="rect">
            <a:avLst/>
          </a:prstGeom>
          <a:noFill/>
          <a:ln>
            <a:noFill/>
          </a:ln>
          <a:effectLst>
            <a:outerShdw dist="17961" dir="2700000" algn="ctr" rotWithShape="0">
              <a:srgbClr val="1B7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72000">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r>
              <a:rPr lang="ja-JP" altLang="en-US"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道府県税</a:t>
            </a:r>
            <a:endParaRPr lang="en-US" altLang="ja-JP"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842" name="Rectangle 70"/>
          <p:cNvSpPr>
            <a:spLocks noChangeArrowheads="1"/>
          </p:cNvSpPr>
          <p:nvPr/>
        </p:nvSpPr>
        <p:spPr bwMode="auto">
          <a:xfrm>
            <a:off x="720727" y="5381664"/>
            <a:ext cx="1005403" cy="338554"/>
          </a:xfrm>
          <a:prstGeom prst="rect">
            <a:avLst/>
          </a:prstGeom>
          <a:noFill/>
          <a:ln>
            <a:noFill/>
          </a:ln>
          <a:effectLst>
            <a:outerShdw dist="17961" dir="2700000" algn="ctr" rotWithShape="0">
              <a:srgbClr val="1B7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r>
              <a:rPr lang="ja-JP" altLang="en-US"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市町村税</a:t>
            </a:r>
            <a:endParaRPr lang="en-US" altLang="ja-JP"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812" name="AutoShape 26"/>
          <p:cNvSpPr>
            <a:spLocks noChangeArrowheads="1"/>
          </p:cNvSpPr>
          <p:nvPr/>
        </p:nvSpPr>
        <p:spPr bwMode="auto">
          <a:xfrm>
            <a:off x="690562" y="5960788"/>
            <a:ext cx="7920038" cy="614362"/>
          </a:xfrm>
          <a:prstGeom prst="roundRect">
            <a:avLst>
              <a:gd name="adj" fmla="val 16667"/>
            </a:avLst>
          </a:prstGeom>
          <a:solidFill>
            <a:srgbClr val="7E2E83"/>
          </a:solidFill>
          <a:ln w="19050" algn="ctr">
            <a:solidFill>
              <a:srgbClr val="7E2E83"/>
            </a:solidFill>
            <a:round/>
            <a:headEnd/>
            <a:tailEnd/>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813" name="テキスト ボックス 6"/>
          <p:cNvSpPr txBox="1">
            <a:spLocks noChangeArrowheads="1"/>
          </p:cNvSpPr>
          <p:nvPr/>
        </p:nvSpPr>
        <p:spPr bwMode="auto">
          <a:xfrm>
            <a:off x="833437" y="6122583"/>
            <a:ext cx="7634287" cy="3774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72000" rIns="72000">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lnSpc>
                <a:spcPct val="70000"/>
              </a:lnSpc>
              <a:spcBef>
                <a:spcPct val="40000"/>
              </a:spcBef>
              <a:buClr>
                <a:schemeClr val="accent1"/>
              </a:buClr>
              <a:buFont typeface="Wingdings" panose="05000000000000000000" pitchFamily="2" charset="2"/>
              <a:buNone/>
            </a:pPr>
            <a:r>
              <a:rPr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納め方による分類・どこに納めるかによる分類</a:t>
            </a:r>
          </a:p>
        </p:txBody>
      </p:sp>
      <p:sp>
        <p:nvSpPr>
          <p:cNvPr id="32814" name="AutoShape 41"/>
          <p:cNvSpPr>
            <a:spLocks noChangeArrowheads="1"/>
          </p:cNvSpPr>
          <p:nvPr/>
        </p:nvSpPr>
        <p:spPr bwMode="auto">
          <a:xfrm>
            <a:off x="623904" y="3882715"/>
            <a:ext cx="8086724" cy="419101"/>
          </a:xfrm>
          <a:prstGeom prst="roundRect">
            <a:avLst>
              <a:gd name="adj" fmla="val 50000"/>
            </a:avLst>
          </a:prstGeom>
          <a:solidFill>
            <a:schemeClr val="bg1"/>
          </a:solidFill>
          <a:ln w="19050" algn="ctr">
            <a:solidFill>
              <a:srgbClr val="E09500"/>
            </a:solidFill>
            <a:round/>
            <a:headEnd type="none" w="lg" len="lg"/>
            <a:tailEnd type="none" w="lg" len="lg"/>
          </a:ln>
          <a:effectLst>
            <a:outerShdw blurRad="50800" dist="38100" dir="2700000" algn="tl" rotWithShape="0">
              <a:prstClr val="black">
                <a:alpha val="40000"/>
              </a:prstClr>
            </a:outerShdw>
          </a:effectLst>
        </p:spPr>
        <p:txBody>
          <a:bodyPr wrap="none" lIns="0" tIns="72000" rIns="0" bIns="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税を納める義務のある人と、その税を負担する人が異なる税</a:t>
            </a:r>
            <a:endParaRPr lang="zh-TW"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815" name="AutoShape 12"/>
          <p:cNvSpPr>
            <a:spLocks noChangeArrowheads="1"/>
          </p:cNvSpPr>
          <p:nvPr/>
        </p:nvSpPr>
        <p:spPr bwMode="auto">
          <a:xfrm>
            <a:off x="3600450" y="4886018"/>
            <a:ext cx="1727200" cy="341312"/>
          </a:xfrm>
          <a:prstGeom prst="roundRect">
            <a:avLst>
              <a:gd name="adj" fmla="val 50000"/>
            </a:avLst>
          </a:prstGeom>
          <a:solidFill>
            <a:schemeClr val="bg1"/>
          </a:solidFill>
          <a:ln>
            <a:noFill/>
          </a:ln>
          <a:extLst>
            <a:ext uri="{91240B29-F687-4F45-9708-019B960494DF}">
              <a14:hiddenLine xmlns:a14="http://schemas.microsoft.com/office/drawing/2010/main" w="12700" algn="ctr">
                <a:solidFill>
                  <a:srgbClr val="000000"/>
                </a:solidFill>
                <a:round/>
                <a:headEnd type="none" w="lg" len="lg"/>
                <a:tailEnd type="none" w="lg" len="lg"/>
              </a14:hiddenLine>
            </a:ext>
          </a:extLst>
        </p:spPr>
        <p:txBody>
          <a:bodyPr wrap="none" tIns="7200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道府県たばこ税</a:t>
            </a:r>
          </a:p>
        </p:txBody>
      </p:sp>
      <p:sp>
        <p:nvSpPr>
          <p:cNvPr id="32816" name="AutoShape 12"/>
          <p:cNvSpPr>
            <a:spLocks noChangeArrowheads="1"/>
          </p:cNvSpPr>
          <p:nvPr/>
        </p:nvSpPr>
        <p:spPr bwMode="auto">
          <a:xfrm>
            <a:off x="5422900" y="4417707"/>
            <a:ext cx="1727200" cy="341313"/>
          </a:xfrm>
          <a:prstGeom prst="roundRect">
            <a:avLst>
              <a:gd name="adj" fmla="val 50000"/>
            </a:avLst>
          </a:prstGeom>
          <a:solidFill>
            <a:schemeClr val="bg1"/>
          </a:solidFill>
          <a:ln>
            <a:noFill/>
          </a:ln>
          <a:extLst>
            <a:ext uri="{91240B29-F687-4F45-9708-019B960494DF}">
              <a14:hiddenLine xmlns:a14="http://schemas.microsoft.com/office/drawing/2010/main" w="12700" algn="ctr">
                <a:solidFill>
                  <a:srgbClr val="000000"/>
                </a:solidFill>
                <a:round/>
                <a:headEnd type="none" w="lg" len="lg"/>
                <a:tailEnd type="none" w="lg" len="lg"/>
              </a14:hiddenLine>
            </a:ext>
          </a:extLst>
        </p:spPr>
        <p:txBody>
          <a:bodyPr wrap="none" tIns="10800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揮発油税</a:t>
            </a:r>
          </a:p>
        </p:txBody>
      </p:sp>
      <p:sp>
        <p:nvSpPr>
          <p:cNvPr id="32817" name="Text Box 76"/>
          <p:cNvSpPr txBox="1">
            <a:spLocks noChangeArrowheads="1"/>
          </p:cNvSpPr>
          <p:nvPr/>
        </p:nvSpPr>
        <p:spPr bwMode="auto">
          <a:xfrm>
            <a:off x="138284" y="2582310"/>
            <a:ext cx="427979" cy="710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lg" len="lg"/>
                <a:tailEnd type="none" w="lg" len="lg"/>
              </a14:hiddenLine>
            </a:ext>
          </a:extLst>
        </p:spPr>
        <p:txBody>
          <a:bodyPr vert="eaVert" wrap="none" lIns="90000" tIns="46800" rIns="90000" bIns="468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r>
              <a:rPr lang="ja-JP" altLang="en-US" sz="1600" dirty="0">
                <a:solidFill>
                  <a:schemeClr val="folHlink"/>
                </a:solidFill>
                <a:latin typeface="メイリオ" panose="020B0604030504040204" pitchFamily="50" charset="-128"/>
                <a:ea typeface="メイリオ" panose="020B0604030504040204" pitchFamily="50" charset="-128"/>
                <a:cs typeface="メイリオ" panose="020B0604030504040204" pitchFamily="50" charset="-128"/>
              </a:rPr>
              <a:t>地方税</a:t>
            </a:r>
          </a:p>
        </p:txBody>
      </p:sp>
      <p:sp>
        <p:nvSpPr>
          <p:cNvPr id="32818" name="Text Box 76"/>
          <p:cNvSpPr txBox="1">
            <a:spLocks noChangeArrowheads="1"/>
          </p:cNvSpPr>
          <p:nvPr/>
        </p:nvSpPr>
        <p:spPr bwMode="auto">
          <a:xfrm>
            <a:off x="138284" y="4884283"/>
            <a:ext cx="427979" cy="710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lg" len="lg"/>
                <a:tailEnd type="none" w="lg" len="lg"/>
              </a14:hiddenLine>
            </a:ext>
          </a:extLst>
        </p:spPr>
        <p:txBody>
          <a:bodyPr vert="eaVert" wrap="none" lIns="90000" tIns="46800" rIns="90000" bIns="468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r>
              <a:rPr lang="ja-JP" altLang="en-US" sz="1600" dirty="0">
                <a:solidFill>
                  <a:schemeClr val="folHlink"/>
                </a:solidFill>
                <a:latin typeface="メイリオ" panose="020B0604030504040204" pitchFamily="50" charset="-128"/>
                <a:ea typeface="メイリオ" panose="020B0604030504040204" pitchFamily="50" charset="-128"/>
                <a:cs typeface="メイリオ" panose="020B0604030504040204" pitchFamily="50" charset="-128"/>
              </a:rPr>
              <a:t>地方税</a:t>
            </a:r>
          </a:p>
        </p:txBody>
      </p:sp>
      <p:sp>
        <p:nvSpPr>
          <p:cNvPr id="3" name="タイトル 2"/>
          <p:cNvSpPr>
            <a:spLocks noGrp="1"/>
          </p:cNvSpPr>
          <p:nvPr>
            <p:ph type="title"/>
          </p:nvPr>
        </p:nvSpPr>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税の分類１</a:t>
            </a:r>
            <a:b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～直接税と間接税、国税と地方税、代表的な税目～</a:t>
            </a:r>
          </a:p>
        </p:txBody>
      </p:sp>
      <p:sp>
        <p:nvSpPr>
          <p:cNvPr id="2" name="スライド番号プレースホルダー 1"/>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11</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C6E4DF63-6BC2-404A-A644-27932CD73C5C}"/>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31" name="AutoShape 26"/>
          <p:cNvSpPr>
            <a:spLocks noChangeArrowheads="1"/>
          </p:cNvSpPr>
          <p:nvPr/>
        </p:nvSpPr>
        <p:spPr bwMode="auto">
          <a:xfrm>
            <a:off x="290296" y="5765062"/>
            <a:ext cx="8569325" cy="614362"/>
          </a:xfrm>
          <a:prstGeom prst="roundRect">
            <a:avLst>
              <a:gd name="adj" fmla="val 16667"/>
            </a:avLst>
          </a:prstGeom>
          <a:solidFill>
            <a:srgbClr val="7E2E83"/>
          </a:solidFill>
          <a:ln w="19050" algn="ctr">
            <a:solidFill>
              <a:srgbClr val="7E2E83"/>
            </a:solidFill>
            <a:round/>
            <a:headEnd/>
            <a:tailEnd/>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832" name="テキスト ボックス 6"/>
          <p:cNvSpPr txBox="1">
            <a:spLocks noChangeArrowheads="1"/>
          </p:cNvSpPr>
          <p:nvPr/>
        </p:nvSpPr>
        <p:spPr bwMode="auto">
          <a:xfrm>
            <a:off x="1758731" y="5957176"/>
            <a:ext cx="5545138" cy="3508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lnSpc>
                <a:spcPct val="70000"/>
              </a:lnSpc>
              <a:spcBef>
                <a:spcPct val="40000"/>
              </a:spcBef>
              <a:buClr>
                <a:schemeClr val="accent1"/>
              </a:buClr>
              <a:buFont typeface="Wingdings" panose="05000000000000000000" pitchFamily="2" charset="2"/>
              <a:buNone/>
            </a:pPr>
            <a:r>
              <a:rPr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何に対して課税するかによる分類</a:t>
            </a:r>
          </a:p>
        </p:txBody>
      </p:sp>
      <p:sp>
        <p:nvSpPr>
          <p:cNvPr id="34833" name="AutoShape 33"/>
          <p:cNvSpPr>
            <a:spLocks noChangeArrowheads="1"/>
          </p:cNvSpPr>
          <p:nvPr/>
        </p:nvSpPr>
        <p:spPr bwMode="auto">
          <a:xfrm>
            <a:off x="3359065" y="1340870"/>
            <a:ext cx="2303463" cy="855662"/>
          </a:xfrm>
          <a:prstGeom prst="roundRect">
            <a:avLst>
              <a:gd name="adj" fmla="val 31076"/>
            </a:avLst>
          </a:prstGeom>
          <a:solidFill>
            <a:schemeClr val="accent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834" name="テキスト ボックス 4"/>
          <p:cNvSpPr txBox="1">
            <a:spLocks noChangeArrowheads="1"/>
          </p:cNvSpPr>
          <p:nvPr/>
        </p:nvSpPr>
        <p:spPr bwMode="auto">
          <a:xfrm>
            <a:off x="3580185" y="1401406"/>
            <a:ext cx="19800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buFont typeface="Wingdings" panose="05000000000000000000" pitchFamily="2" charset="2"/>
              <a:buNone/>
            </a:pPr>
            <a:r>
              <a:rPr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消費に対する税</a:t>
            </a:r>
          </a:p>
        </p:txBody>
      </p:sp>
      <p:sp>
        <p:nvSpPr>
          <p:cNvPr id="34835" name="AutoShape 33"/>
          <p:cNvSpPr>
            <a:spLocks noChangeArrowheads="1"/>
          </p:cNvSpPr>
          <p:nvPr/>
        </p:nvSpPr>
        <p:spPr bwMode="auto">
          <a:xfrm>
            <a:off x="6308563" y="1354138"/>
            <a:ext cx="2375697" cy="855662"/>
          </a:xfrm>
          <a:prstGeom prst="roundRect">
            <a:avLst>
              <a:gd name="adj" fmla="val 33302"/>
            </a:avLst>
          </a:prstGeom>
          <a:solidFill>
            <a:schemeClr val="accent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836" name="テキスト ボックス 4"/>
          <p:cNvSpPr txBox="1">
            <a:spLocks noChangeArrowheads="1"/>
          </p:cNvSpPr>
          <p:nvPr/>
        </p:nvSpPr>
        <p:spPr bwMode="auto">
          <a:xfrm>
            <a:off x="6378157" y="1427913"/>
            <a:ext cx="223651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buFont typeface="Wingdings" panose="05000000000000000000" pitchFamily="2" charset="2"/>
              <a:buNone/>
            </a:pPr>
            <a:r>
              <a:rPr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資産等に対する税</a:t>
            </a:r>
          </a:p>
        </p:txBody>
      </p:sp>
      <p:sp>
        <p:nvSpPr>
          <p:cNvPr id="34837" name="AutoShape 33"/>
          <p:cNvSpPr>
            <a:spLocks noChangeArrowheads="1"/>
          </p:cNvSpPr>
          <p:nvPr/>
        </p:nvSpPr>
        <p:spPr bwMode="auto">
          <a:xfrm>
            <a:off x="580884" y="1354138"/>
            <a:ext cx="2217738" cy="855662"/>
          </a:xfrm>
          <a:prstGeom prst="roundRect">
            <a:avLst>
              <a:gd name="adj" fmla="val 25510"/>
            </a:avLst>
          </a:prstGeom>
          <a:solidFill>
            <a:schemeClr val="accent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838" name="テキスト ボックス 4"/>
          <p:cNvSpPr txBox="1">
            <a:spLocks noChangeArrowheads="1"/>
          </p:cNvSpPr>
          <p:nvPr/>
        </p:nvSpPr>
        <p:spPr bwMode="auto">
          <a:xfrm>
            <a:off x="691049" y="1401406"/>
            <a:ext cx="19800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buFont typeface="Wingdings" panose="05000000000000000000" pitchFamily="2" charset="2"/>
              <a:buNone/>
            </a:pPr>
            <a:r>
              <a:rPr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所得に対する税</a:t>
            </a:r>
          </a:p>
        </p:txBody>
      </p:sp>
      <p:sp>
        <p:nvSpPr>
          <p:cNvPr id="34839" name="AutoShape 18"/>
          <p:cNvSpPr>
            <a:spLocks noChangeArrowheads="1"/>
          </p:cNvSpPr>
          <p:nvPr/>
        </p:nvSpPr>
        <p:spPr bwMode="auto">
          <a:xfrm>
            <a:off x="852803" y="1777320"/>
            <a:ext cx="1727200" cy="360362"/>
          </a:xfrm>
          <a:prstGeom prst="roundRect">
            <a:avLst>
              <a:gd name="adj" fmla="val 50000"/>
            </a:avLst>
          </a:prstGeom>
          <a:solidFill>
            <a:schemeClr val="bg1"/>
          </a:solidFill>
          <a:ln>
            <a:noFill/>
          </a:ln>
          <a:extLst>
            <a:ext uri="{91240B29-F687-4F45-9708-019B960494DF}">
              <a14:hiddenLine xmlns:a14="http://schemas.microsoft.com/office/drawing/2010/main" w="127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840" name="AutoShape 19"/>
          <p:cNvSpPr>
            <a:spLocks noChangeArrowheads="1"/>
          </p:cNvSpPr>
          <p:nvPr/>
        </p:nvSpPr>
        <p:spPr bwMode="auto">
          <a:xfrm>
            <a:off x="3670586" y="1789113"/>
            <a:ext cx="1727200" cy="360362"/>
          </a:xfrm>
          <a:prstGeom prst="roundRect">
            <a:avLst>
              <a:gd name="adj" fmla="val 50000"/>
            </a:avLst>
          </a:prstGeom>
          <a:solidFill>
            <a:schemeClr val="bg1"/>
          </a:solidFill>
          <a:ln>
            <a:noFill/>
          </a:ln>
          <a:extLst>
            <a:ext uri="{91240B29-F687-4F45-9708-019B960494DF}">
              <a14:hiddenLine xmlns:a14="http://schemas.microsoft.com/office/drawing/2010/main" w="127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841" name="AutoShape 20"/>
          <p:cNvSpPr>
            <a:spLocks noChangeArrowheads="1"/>
          </p:cNvSpPr>
          <p:nvPr/>
        </p:nvSpPr>
        <p:spPr bwMode="auto">
          <a:xfrm>
            <a:off x="6582543" y="1771636"/>
            <a:ext cx="1727200" cy="360362"/>
          </a:xfrm>
          <a:prstGeom prst="roundRect">
            <a:avLst>
              <a:gd name="adj" fmla="val 50000"/>
            </a:avLst>
          </a:prstGeom>
          <a:solidFill>
            <a:schemeClr val="bg1"/>
          </a:solidFill>
          <a:ln>
            <a:noFill/>
          </a:ln>
          <a:extLst>
            <a:ext uri="{91240B29-F687-4F45-9708-019B960494DF}">
              <a14:hiddenLine xmlns:a14="http://schemas.microsoft.com/office/drawing/2010/main" w="127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842" name="Rectangle 36"/>
          <p:cNvSpPr>
            <a:spLocks noChangeArrowheads="1"/>
          </p:cNvSpPr>
          <p:nvPr/>
        </p:nvSpPr>
        <p:spPr bwMode="auto">
          <a:xfrm>
            <a:off x="544414" y="1822458"/>
            <a:ext cx="22177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所得課税</a:t>
            </a:r>
          </a:p>
        </p:txBody>
      </p:sp>
      <p:sp>
        <p:nvSpPr>
          <p:cNvPr id="34843" name="Rectangle 41"/>
          <p:cNvSpPr>
            <a:spLocks noChangeArrowheads="1"/>
          </p:cNvSpPr>
          <p:nvPr/>
        </p:nvSpPr>
        <p:spPr bwMode="auto">
          <a:xfrm>
            <a:off x="3467101" y="1823950"/>
            <a:ext cx="21224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zh-TW" altLang="en-US" sz="1600" dirty="0">
                <a:latin typeface="メイリオ" panose="020B0604030504040204" pitchFamily="50" charset="-128"/>
                <a:ea typeface="メイリオ" panose="020B0604030504040204" pitchFamily="50" charset="-128"/>
                <a:cs typeface="メイリオ" panose="020B0604030504040204" pitchFamily="50" charset="-128"/>
              </a:rPr>
              <a:t>消費課税</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844" name="Rectangle 45"/>
          <p:cNvSpPr>
            <a:spLocks noChangeArrowheads="1"/>
          </p:cNvSpPr>
          <p:nvPr/>
        </p:nvSpPr>
        <p:spPr bwMode="auto">
          <a:xfrm>
            <a:off x="6814260" y="1802414"/>
            <a:ext cx="12105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zh-TW" altLang="en-US" sz="1600" dirty="0">
                <a:latin typeface="メイリオ" panose="020B0604030504040204" pitchFamily="50" charset="-128"/>
                <a:ea typeface="メイリオ" panose="020B0604030504040204" pitchFamily="50" charset="-128"/>
                <a:cs typeface="メイリオ" panose="020B0604030504040204" pitchFamily="50" charset="-128"/>
              </a:rPr>
              <a:t>資産課税</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等</a:t>
            </a:r>
            <a:endParaRPr lang="zh-TW"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845" name="Rectangle 24"/>
          <p:cNvSpPr>
            <a:spLocks noChangeArrowheads="1"/>
          </p:cNvSpPr>
          <p:nvPr/>
        </p:nvSpPr>
        <p:spPr bwMode="auto">
          <a:xfrm>
            <a:off x="649716" y="4231282"/>
            <a:ext cx="2031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所得税、法人税、</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復興特別所得税など</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846" name="Rectangle 25"/>
          <p:cNvSpPr>
            <a:spLocks noChangeArrowheads="1"/>
          </p:cNvSpPr>
          <p:nvPr/>
        </p:nvSpPr>
        <p:spPr bwMode="auto">
          <a:xfrm>
            <a:off x="3102415" y="4225362"/>
            <a:ext cx="28520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消費税、酒税、たばこ税、</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揮発油税、自動車重量税など</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847" name="Rectangle 26"/>
          <p:cNvSpPr>
            <a:spLocks noChangeArrowheads="1"/>
          </p:cNvSpPr>
          <p:nvPr/>
        </p:nvSpPr>
        <p:spPr bwMode="auto">
          <a:xfrm>
            <a:off x="6328392" y="4222988"/>
            <a:ext cx="24416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相続税、贈与税</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登録免許税、印紙税など</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848" name="Rectangle 27"/>
          <p:cNvSpPr>
            <a:spLocks noChangeArrowheads="1"/>
          </p:cNvSpPr>
          <p:nvPr/>
        </p:nvSpPr>
        <p:spPr bwMode="auto">
          <a:xfrm>
            <a:off x="378934" y="4927300"/>
            <a:ext cx="26749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spcBef>
                <a:spcPct val="0"/>
              </a:spcBef>
              <a:buClrTx/>
              <a:buFontTx/>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所得税や法人税などのように、</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a:spcBef>
                <a:spcPct val="0"/>
              </a:spcBef>
              <a:buClrTx/>
              <a:buFontTx/>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利益（所得）を対象として課税</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849" name="Rectangle 28"/>
          <p:cNvSpPr>
            <a:spLocks noChangeArrowheads="1"/>
          </p:cNvSpPr>
          <p:nvPr/>
        </p:nvSpPr>
        <p:spPr bwMode="auto">
          <a:xfrm>
            <a:off x="3077325" y="4915155"/>
            <a:ext cx="305724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spcBef>
                <a:spcPct val="0"/>
              </a:spcBef>
              <a:buClrTx/>
              <a:buFontTx/>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消費税などのように、物品の消費</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a:spcBef>
                <a:spcPct val="0"/>
              </a:spcBef>
              <a:buClrTx/>
              <a:buFontTx/>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やサービスの提供などを対象として</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a:spcBef>
                <a:spcPct val="0"/>
              </a:spcBef>
              <a:buClrTx/>
              <a:buFontTx/>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課税</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850" name="Rectangle 29"/>
          <p:cNvSpPr>
            <a:spLocks noChangeArrowheads="1"/>
          </p:cNvSpPr>
          <p:nvPr/>
        </p:nvSpPr>
        <p:spPr bwMode="auto">
          <a:xfrm>
            <a:off x="6179719" y="4925478"/>
            <a:ext cx="296428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Ins="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spcBef>
                <a:spcPct val="0"/>
              </a:spcBef>
              <a:buClrTx/>
              <a:buFontTx/>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相続税や登録免許税などのように、資産等を対象として課税</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タイトル 2"/>
          <p:cNvSpPr>
            <a:spLocks noGrp="1"/>
          </p:cNvSpPr>
          <p:nvPr>
            <p:ph type="title"/>
          </p:nvPr>
        </p:nvSpPr>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税の分類２</a:t>
            </a:r>
            <a:b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a:t>
            </a:r>
            <a:r>
              <a:rPr lang="zh-TW" altLang="en-US" sz="2400" dirty="0">
                <a:latin typeface="メイリオ" panose="020B0604030504040204" pitchFamily="50" charset="-128"/>
                <a:ea typeface="メイリオ" panose="020B0604030504040204" pitchFamily="50" charset="-128"/>
                <a:cs typeface="メイリオ" panose="020B0604030504040204" pitchFamily="50" charset="-128"/>
              </a:rPr>
              <a:t>所得課税、消費課税、資産課税</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等～</a:t>
            </a:r>
          </a:p>
        </p:txBody>
      </p:sp>
      <p:sp>
        <p:nvSpPr>
          <p:cNvPr id="2" name="スライド番号プレースホルダー 1"/>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12</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91ABC0CA-5182-4F3C-9830-3E4E4E7E70CC}"/>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 name="図 5" descr="ダイアグラム&#10;&#10;中程度の精度で自動的に生成された説明">
            <a:extLst>
              <a:ext uri="{FF2B5EF4-FFF2-40B4-BE49-F238E27FC236}">
                <a16:creationId xmlns:a16="http://schemas.microsoft.com/office/drawing/2014/main" id="{67D33D4C-0F35-A884-6DB2-CFAE0E0AB1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7525" y="2389910"/>
            <a:ext cx="1897293" cy="1732522"/>
          </a:xfrm>
          <a:prstGeom prst="ellipse">
            <a:avLst/>
          </a:prstGeom>
          <a:ln>
            <a:noFill/>
          </a:ln>
          <a:effectLst>
            <a:softEdge rad="0"/>
          </a:effectLst>
        </p:spPr>
      </p:pic>
      <p:pic>
        <p:nvPicPr>
          <p:cNvPr id="8" name="図 7" descr="男性の顔の絵&#10;&#10;低い精度で自動的に生成された説明">
            <a:extLst>
              <a:ext uri="{FF2B5EF4-FFF2-40B4-BE49-F238E27FC236}">
                <a16:creationId xmlns:a16="http://schemas.microsoft.com/office/drawing/2014/main" id="{5DB14DD0-4EB2-CAAB-E2D1-89D2B0C7FC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1" y="2331461"/>
            <a:ext cx="1550916" cy="1416556"/>
          </a:xfrm>
          <a:prstGeom prst="ellipse">
            <a:avLst/>
          </a:prstGeom>
          <a:ln>
            <a:noFill/>
          </a:ln>
          <a:effectLst>
            <a:softEdge rad="0"/>
          </a:effectLst>
        </p:spPr>
      </p:pic>
      <p:pic>
        <p:nvPicPr>
          <p:cNvPr id="9" name="図 8" descr="グラフィカル ユーザー インターフェイス, アプリケーション&#10;&#10;自動的に生成された説明">
            <a:extLst>
              <a:ext uri="{FF2B5EF4-FFF2-40B4-BE49-F238E27FC236}">
                <a16:creationId xmlns:a16="http://schemas.microsoft.com/office/drawing/2014/main" id="{70E70ACE-4DD3-4546-0B07-C4BBC05E8E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46888" y="2331461"/>
            <a:ext cx="1550916" cy="1416556"/>
          </a:xfrm>
          <a:prstGeom prst="ellipse">
            <a:avLst/>
          </a:prstGeom>
          <a:ln>
            <a:noFill/>
          </a:ln>
          <a:effectLst>
            <a:softEdge rad="0"/>
          </a:effectLst>
        </p:spPr>
      </p:pic>
      <p:pic>
        <p:nvPicPr>
          <p:cNvPr id="5" name="図 4" descr="カレンダー が含まれている画像&#10;&#10;自動的に生成された説明">
            <a:extLst>
              <a:ext uri="{FF2B5EF4-FFF2-40B4-BE49-F238E27FC236}">
                <a16:creationId xmlns:a16="http://schemas.microsoft.com/office/drawing/2014/main" id="{639CA10D-B476-76C0-72A7-8308F7AAE53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5575" y="2851414"/>
            <a:ext cx="1550916" cy="1416556"/>
          </a:xfrm>
          <a:prstGeom prst="ellipse">
            <a:avLst/>
          </a:prstGeom>
          <a:ln>
            <a:noFill/>
          </a:ln>
          <a:effectLst>
            <a:softEdge rad="0"/>
          </a:effectLst>
        </p:spPr>
      </p:pic>
      <p:pic>
        <p:nvPicPr>
          <p:cNvPr id="7" name="図 6">
            <a:extLst>
              <a:ext uri="{FF2B5EF4-FFF2-40B4-BE49-F238E27FC236}">
                <a16:creationId xmlns:a16="http://schemas.microsoft.com/office/drawing/2014/main" id="{A9863CAE-A216-796F-6022-F9706A39E7B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21573" y="2851414"/>
            <a:ext cx="1550916" cy="1416556"/>
          </a:xfrm>
          <a:prstGeom prst="ellipse">
            <a:avLst/>
          </a:prstGeom>
          <a:ln>
            <a:noFill/>
          </a:ln>
          <a:effectLst>
            <a:softEdge rad="0"/>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プレースホルダー 64" descr="グラフ, ヒストグラム&#10;&#10;自動的に生成された説明">
            <a:extLst>
              <a:ext uri="{FF2B5EF4-FFF2-40B4-BE49-F238E27FC236}">
                <a16:creationId xmlns:a16="http://schemas.microsoft.com/office/drawing/2014/main" id="{E0FA285D-9B48-41BB-8A16-06C2A2A84FB4}"/>
              </a:ext>
            </a:extLst>
          </p:cNvPr>
          <p:cNvPicPr>
            <a:picLocks noChangeAspect="1"/>
          </p:cNvPicPr>
          <p:nvPr/>
        </p:nvPicPr>
        <p:blipFill>
          <a:blip r:embed="rId3" cstate="print">
            <a:extLst>
              <a:ext uri="{28A0092B-C50C-407E-A947-70E740481C1C}">
                <a14:useLocalDpi xmlns:a14="http://schemas.microsoft.com/office/drawing/2010/main" val="0"/>
              </a:ext>
            </a:extLst>
          </a:blip>
          <a:srcRect t="8367" b="8367"/>
          <a:stretch>
            <a:fillRect/>
          </a:stretch>
        </p:blipFill>
        <p:spPr>
          <a:xfrm>
            <a:off x="608203" y="1526962"/>
            <a:ext cx="8109730" cy="5165240"/>
          </a:xfrm>
          <a:prstGeom prst="rect">
            <a:avLst/>
          </a:prstGeom>
        </p:spPr>
      </p:pic>
      <p:grpSp>
        <p:nvGrpSpPr>
          <p:cNvPr id="2" name="グループ化 10"/>
          <p:cNvGrpSpPr>
            <a:grpSpLocks/>
          </p:cNvGrpSpPr>
          <p:nvPr/>
        </p:nvGrpSpPr>
        <p:grpSpPr bwMode="auto">
          <a:xfrm>
            <a:off x="2339752" y="404666"/>
            <a:ext cx="4572000" cy="366713"/>
            <a:chOff x="3097213" y="1301750"/>
            <a:chExt cx="2951162" cy="368294"/>
          </a:xfrm>
          <a:solidFill>
            <a:schemeClr val="bg1"/>
          </a:solidFill>
        </p:grpSpPr>
        <p:sp>
          <p:nvSpPr>
            <p:cNvPr id="12" name="AutoShape 3"/>
            <p:cNvSpPr>
              <a:spLocks noChangeArrowheads="1"/>
            </p:cNvSpPr>
            <p:nvPr/>
          </p:nvSpPr>
          <p:spPr bwMode="auto">
            <a:xfrm>
              <a:off x="3097213" y="1301750"/>
              <a:ext cx="2951162" cy="360363"/>
            </a:xfrm>
            <a:prstGeom prst="roundRect">
              <a:avLst>
                <a:gd name="adj" fmla="val 50000"/>
              </a:avLst>
            </a:prstGeom>
            <a:grpFill/>
            <a:ln w="22225" algn="ctr">
              <a:noFill/>
              <a:round/>
              <a:headEnd type="none" w="lg" len="lg"/>
              <a:tailEnd type="none" w="lg" len="lg"/>
            </a:ln>
          </p:spPr>
          <p:txBody>
            <a:bodyPr wrap="none" lIns="90000" tIns="46800" rIns="90000" bIns="46800" anchor="ctr"/>
            <a:lstStyle/>
            <a:p>
              <a:pPr algn="ctr" eaLnBrk="1" hangingPunct="1">
                <a:defRPr/>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テキスト ボックス 2"/>
            <p:cNvSpPr txBox="1">
              <a:spLocks noChangeArrowheads="1"/>
            </p:cNvSpPr>
            <p:nvPr/>
          </p:nvSpPr>
          <p:spPr bwMode="auto">
            <a:xfrm>
              <a:off x="3264241" y="1301750"/>
              <a:ext cx="2736997" cy="368294"/>
            </a:xfrm>
            <a:prstGeom prst="rect">
              <a:avLst/>
            </a:prstGeom>
            <a:grpFill/>
            <a:ln w="9525">
              <a:noFill/>
              <a:miter lim="800000"/>
              <a:headEnd/>
              <a:tailEnd/>
            </a:ln>
          </p:spPr>
          <p:txBody>
            <a:bodyPr lIns="234000">
              <a:spAutoFit/>
            </a:bodyPr>
            <a:lstStyle/>
            <a:p>
              <a:pPr algn="ctr" eaLnBrk="1" hangingPunct="1">
                <a:defRPr/>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36871" name="グループ化 10"/>
          <p:cNvGrpSpPr>
            <a:grpSpLocks/>
          </p:cNvGrpSpPr>
          <p:nvPr/>
        </p:nvGrpSpPr>
        <p:grpSpPr bwMode="auto">
          <a:xfrm>
            <a:off x="2284200" y="1168146"/>
            <a:ext cx="4572000" cy="400111"/>
            <a:chOff x="3097213" y="1301750"/>
            <a:chExt cx="2951162" cy="401836"/>
          </a:xfrm>
          <a:effectLst>
            <a:outerShdw blurRad="50800" dist="38100" dir="2700000" algn="tl" rotWithShape="0">
              <a:prstClr val="black">
                <a:alpha val="40000"/>
              </a:prstClr>
            </a:outerShdw>
          </a:effectLst>
        </p:grpSpPr>
        <p:sp>
          <p:nvSpPr>
            <p:cNvPr id="36873" name="AutoShape 3"/>
            <p:cNvSpPr>
              <a:spLocks noChangeArrowheads="1"/>
            </p:cNvSpPr>
            <p:nvPr/>
          </p:nvSpPr>
          <p:spPr bwMode="auto">
            <a:xfrm>
              <a:off x="3097213" y="1301750"/>
              <a:ext cx="2951162" cy="360363"/>
            </a:xfrm>
            <a:prstGeom prst="roundRect">
              <a:avLst>
                <a:gd name="adj" fmla="val 50000"/>
              </a:avLst>
            </a:prstGeom>
            <a:solidFill>
              <a:schemeClr val="bg1"/>
            </a:solidFill>
            <a:ln w="22225" algn="ctr">
              <a:solidFill>
                <a:schemeClr val="accent1"/>
              </a:solidFill>
              <a:round/>
              <a:headEnd type="none" w="lg" len="lg"/>
              <a:tailEnd type="none" w="lg" len="lg"/>
            </a:ln>
          </p:spPr>
          <p:txBody>
            <a:bodyPr wrap="none" lIns="90000" tIns="46800" rIns="90000" bIns="4680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874" name="テキスト ボックス 2"/>
            <p:cNvSpPr txBox="1">
              <a:spLocks noChangeArrowheads="1"/>
            </p:cNvSpPr>
            <p:nvPr/>
          </p:nvSpPr>
          <p:spPr bwMode="auto">
            <a:xfrm>
              <a:off x="3264241" y="1301751"/>
              <a:ext cx="2736997" cy="401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340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税目別の税収の推移</a:t>
              </a:r>
            </a:p>
          </p:txBody>
        </p:sp>
      </p:grpSp>
      <p:sp>
        <p:nvSpPr>
          <p:cNvPr id="5" name="タイトル 4"/>
          <p:cNvSpPr>
            <a:spLocks noGrp="1"/>
          </p:cNvSpPr>
          <p:nvPr>
            <p:ph type="title"/>
          </p:nvPr>
        </p:nvSpPr>
        <p:spPr/>
        <p:txBody>
          <a:bodyPr>
            <a:no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税収の推移</a:t>
            </a:r>
            <a:b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～税目別税収の推移グラフ～</a:t>
            </a:r>
          </a:p>
        </p:txBody>
      </p:sp>
      <p:sp>
        <p:nvSpPr>
          <p:cNvPr id="3" name="スライド番号プレースホルダー 2"/>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13</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Rectangle 9">
            <a:extLst>
              <a:ext uri="{FF2B5EF4-FFF2-40B4-BE49-F238E27FC236}">
                <a16:creationId xmlns:a16="http://schemas.microsoft.com/office/drawing/2014/main" id="{7BF1477E-D008-4D90-9EAE-EDCD185EFD70}"/>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28104576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Box 8"/>
          <p:cNvSpPr txBox="1">
            <a:spLocks noChangeArrowheads="1"/>
          </p:cNvSpPr>
          <p:nvPr/>
        </p:nvSpPr>
        <p:spPr bwMode="gray">
          <a:xfrm>
            <a:off x="4188807" y="5194555"/>
            <a:ext cx="4927351" cy="1601119"/>
          </a:xfrm>
          <a:prstGeom prst="rect">
            <a:avLst/>
          </a:prstGeom>
          <a:noFill/>
          <a:ln w="38100" cmpd="dbl">
            <a:noFill/>
            <a:miter lim="800000"/>
            <a:headEnd/>
            <a:tailEnd/>
          </a:ln>
        </p:spPr>
        <p:txBody>
          <a:bodyPr lIns="0" tIns="0" rIns="0" bIns="0" anchor="t" anchorCtr="0"/>
          <a:lstStyle/>
          <a:p>
            <a:pPr indent="108000" eaLnBrk="1" hangingPunct="1">
              <a:defRPr/>
            </a:pPr>
            <a:r>
              <a:rPr lang="ja-JP" altLang="en-US" sz="1600"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軽減税率は、次の①及び②を対象としています</a:t>
            </a:r>
            <a:r>
              <a:rPr lang="ja-JP" altLang="en-US" sz="13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br>
              <a:rPr lang="en-US" altLang="ja-JP" sz="13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br>
            <a:endPar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①　飲食料品の譲渡</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②　週２回以上発行される新聞の譲渡</a:t>
            </a:r>
            <a:endParaRPr lang="en-US" altLang="ja-JP"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（定期購読契約に基づくもの）</a:t>
            </a:r>
            <a:endParaRPr lang="en-US" altLang="ja-JP"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酒類の譲渡及び外食</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やケータリングのような一定のサービスを伴う</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飲食料品の提供は、軽減税率の適用対象外です。</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タイトル 4"/>
          <p:cNvSpPr>
            <a:spLocks noGrp="1"/>
          </p:cNvSpPr>
          <p:nvPr>
            <p:ph type="title"/>
          </p:nvPr>
        </p:nvSpPr>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消費税の概要</a:t>
            </a:r>
            <a:b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～基本的な仕組み～</a:t>
            </a:r>
          </a:p>
        </p:txBody>
      </p:sp>
      <p:sp>
        <p:nvSpPr>
          <p:cNvPr id="26" name="Text Box 8"/>
          <p:cNvSpPr txBox="1">
            <a:spLocks noChangeArrowheads="1"/>
          </p:cNvSpPr>
          <p:nvPr/>
        </p:nvSpPr>
        <p:spPr bwMode="gray">
          <a:xfrm>
            <a:off x="264220" y="1023020"/>
            <a:ext cx="8712968" cy="1038043"/>
          </a:xfrm>
          <a:prstGeom prst="rect">
            <a:avLst/>
          </a:prstGeom>
          <a:noFill/>
          <a:ln w="38100" cmpd="dbl">
            <a:noFill/>
            <a:miter lim="800000"/>
            <a:headEnd/>
            <a:tailEnd/>
          </a:ln>
        </p:spPr>
        <p:txBody>
          <a:bodyPr lIns="0" tIns="0" rIns="0" bIns="0" anchor="ctr"/>
          <a:lstStyle/>
          <a:p>
            <a:pPr indent="108000" algn="just" eaLnBrk="1" hangingPunct="1">
              <a:defRPr/>
            </a:pP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消費税は、広く商品・製品の販売やサービスの提供などの取引に対して課される税であり、</a:t>
            </a:r>
            <a:br>
              <a:rPr lang="en-US" altLang="ja-JP"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事業者が販売する商品やサービスの価格に含まれて転嫁され、最終的に商品等を消費し又はサービスの提供を受ける消費者が負担し、事業者が納付します。</a:t>
            </a:r>
            <a:endParaRPr lang="en-US" altLang="ja-JP"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Text Box 8"/>
          <p:cNvSpPr txBox="1">
            <a:spLocks noChangeArrowheads="1"/>
          </p:cNvSpPr>
          <p:nvPr/>
        </p:nvSpPr>
        <p:spPr bwMode="gray">
          <a:xfrm>
            <a:off x="4066647" y="4771403"/>
            <a:ext cx="2345738" cy="360000"/>
          </a:xfrm>
          <a:prstGeom prst="rect">
            <a:avLst/>
          </a:prstGeom>
          <a:noFill/>
          <a:ln w="38100" cmpd="dbl">
            <a:noFill/>
            <a:miter lim="800000"/>
            <a:headEnd/>
            <a:tailEnd/>
          </a:ln>
        </p:spPr>
        <p:txBody>
          <a:bodyPr lIns="74295" tIns="36000" rIns="74295" bIns="0" anchor="ctr"/>
          <a:lstStyle/>
          <a:p>
            <a:pPr algn="ctr" eaLnBrk="1" hangingPunct="1">
              <a:lnSpc>
                <a:spcPts val="2000"/>
              </a:lnSpc>
              <a:spcBef>
                <a:spcPts val="350"/>
              </a:spcBef>
              <a:defRPr/>
            </a:pPr>
            <a:r>
              <a:rPr lang="ja-JP" altLang="en-US" sz="17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軽減税率の適用対象</a:t>
            </a:r>
          </a:p>
        </p:txBody>
      </p:sp>
      <p:sp>
        <p:nvSpPr>
          <p:cNvPr id="49" name="Text Box 8"/>
          <p:cNvSpPr txBox="1">
            <a:spLocks noChangeArrowheads="1"/>
          </p:cNvSpPr>
          <p:nvPr/>
        </p:nvSpPr>
        <p:spPr bwMode="gray">
          <a:xfrm>
            <a:off x="125471" y="4740892"/>
            <a:ext cx="2718337" cy="360000"/>
          </a:xfrm>
          <a:prstGeom prst="rect">
            <a:avLst/>
          </a:prstGeom>
          <a:solidFill>
            <a:srgbClr val="FAFAFA"/>
          </a:solidFill>
          <a:ln w="38100" cmpd="dbl">
            <a:noFill/>
            <a:miter lim="800000"/>
            <a:headEnd/>
            <a:tailEnd/>
          </a:ln>
        </p:spPr>
        <p:txBody>
          <a:bodyPr lIns="74295" tIns="72000" rIns="74295" bIns="0" anchor="ctr"/>
          <a:lstStyle/>
          <a:p>
            <a:pPr eaLnBrk="1" hangingPunct="1">
              <a:lnSpc>
                <a:spcPts val="2000"/>
              </a:lnSpc>
              <a:spcBef>
                <a:spcPts val="350"/>
              </a:spcBef>
              <a:defRPr/>
            </a:pPr>
            <a:r>
              <a:rPr lang="ja-JP" altLang="en-US" sz="18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税率</a:t>
            </a: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（令和元年</a:t>
            </a:r>
            <a:r>
              <a:rPr lang="en-US" altLang="ja-JP" sz="1600" b="1" dirty="0">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月～）</a:t>
            </a:r>
          </a:p>
        </p:txBody>
      </p:sp>
      <p:sp>
        <p:nvSpPr>
          <p:cNvPr id="166" name="正方形/長方形 165"/>
          <p:cNvSpPr/>
          <p:nvPr/>
        </p:nvSpPr>
        <p:spPr bwMode="gray">
          <a:xfrm>
            <a:off x="812966" y="3736162"/>
            <a:ext cx="1116000" cy="1770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algn="ctr">
              <a:lnSpc>
                <a:spcPts val="1200"/>
              </a:lnSpc>
              <a:spcAft>
                <a:spcPts val="0"/>
              </a:spcAft>
            </a:pPr>
            <a:r>
              <a:rPr lang="ja-JP" altLang="en-US"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a:t>
            </a:r>
          </a:p>
        </p:txBody>
      </p:sp>
      <p:sp>
        <p:nvSpPr>
          <p:cNvPr id="167" name="角丸四角形 166"/>
          <p:cNvSpPr/>
          <p:nvPr/>
        </p:nvSpPr>
        <p:spPr bwMode="gray">
          <a:xfrm>
            <a:off x="813964" y="4002019"/>
            <a:ext cx="1116000" cy="377452"/>
          </a:xfrm>
          <a:prstGeom prst="roundRect">
            <a:avLst/>
          </a:prstGeom>
          <a:solidFill>
            <a:schemeClr val="accent6">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dirty="0">
              <a:solidFill>
                <a:prstClr val="white"/>
              </a:solidFill>
            </a:endParaRPr>
          </a:p>
        </p:txBody>
      </p:sp>
      <p:sp>
        <p:nvSpPr>
          <p:cNvPr id="168" name="正方形/長方形 167"/>
          <p:cNvSpPr/>
          <p:nvPr/>
        </p:nvSpPr>
        <p:spPr bwMode="gray">
          <a:xfrm>
            <a:off x="812966" y="4094238"/>
            <a:ext cx="1116000" cy="259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1" forceAA="0" compatLnSpc="1">
            <a:prstTxWarp prst="textNoShape">
              <a:avLst/>
            </a:prstTxWarp>
            <a:noAutofit/>
          </a:bodyPr>
          <a:lstStyle/>
          <a:p>
            <a:pPr algn="ctr">
              <a:lnSpc>
                <a:spcPts val="1200"/>
              </a:lnSpc>
              <a:spcAft>
                <a:spcPts val="0"/>
              </a:spcAft>
            </a:pPr>
            <a:r>
              <a:rPr lang="ja-JP" altLang="en-US" sz="1100" kern="100" dirty="0">
                <a:solidFill>
                  <a:prstClr val="black"/>
                </a:solidFill>
                <a:ea typeface="メイリオ" panose="020B0604030504040204" pitchFamily="50" charset="-128"/>
                <a:cs typeface="Times New Roman" panose="02020603050405020304" pitchFamily="18" charset="0"/>
              </a:rPr>
              <a:t>申告・納付</a:t>
            </a:r>
            <a:endParaRPr lang="ja-JP" altLang="en-US" sz="1100" kern="100" dirty="0">
              <a:solidFill>
                <a:prstClr val="black"/>
              </a:solidFill>
              <a:ea typeface="ＭＳ 明朝" panose="02020609040205080304" pitchFamily="17" charset="-128"/>
              <a:cs typeface="Times New Roman" panose="02020603050405020304" pitchFamily="18" charset="0"/>
            </a:endParaRPr>
          </a:p>
        </p:txBody>
      </p:sp>
      <p:sp>
        <p:nvSpPr>
          <p:cNvPr id="169" name="正方形/長方形 168"/>
          <p:cNvSpPr/>
          <p:nvPr/>
        </p:nvSpPr>
        <p:spPr bwMode="gray">
          <a:xfrm>
            <a:off x="832982" y="2095824"/>
            <a:ext cx="1116000" cy="2516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1" forceAA="0" compatLnSpc="1">
            <a:prstTxWarp prst="textNoShape">
              <a:avLst/>
            </a:prstTxWarp>
            <a:noAutofit/>
          </a:bodyPr>
          <a:lstStyle/>
          <a:p>
            <a:pPr algn="ctr">
              <a:lnSpc>
                <a:spcPts val="1200"/>
              </a:lnSpc>
              <a:spcAft>
                <a:spcPts val="0"/>
              </a:spcAft>
            </a:pPr>
            <a:r>
              <a:rPr lang="ja-JP" altLang="en-US" sz="1100" kern="100" dirty="0">
                <a:solidFill>
                  <a:prstClr val="black"/>
                </a:solidFill>
                <a:ea typeface="メイリオ" panose="020B0604030504040204" pitchFamily="50" charset="-128"/>
                <a:cs typeface="Times New Roman" panose="02020603050405020304" pitchFamily="18" charset="0"/>
              </a:rPr>
              <a:t>生産・製造業者</a:t>
            </a:r>
            <a:endParaRPr lang="ja-JP" altLang="en-US" sz="1100" kern="100" dirty="0">
              <a:solidFill>
                <a:prstClr val="black"/>
              </a:solidFill>
              <a:ea typeface="ＭＳ 明朝" panose="02020609040205080304" pitchFamily="17" charset="-128"/>
              <a:cs typeface="Times New Roman" panose="02020603050405020304" pitchFamily="18" charset="0"/>
            </a:endParaRPr>
          </a:p>
        </p:txBody>
      </p:sp>
      <p:sp>
        <p:nvSpPr>
          <p:cNvPr id="170" name="正方形/長方形 169"/>
          <p:cNvSpPr/>
          <p:nvPr/>
        </p:nvSpPr>
        <p:spPr bwMode="gray">
          <a:xfrm>
            <a:off x="814684" y="2334792"/>
            <a:ext cx="1116000" cy="918907"/>
          </a:xfrm>
          <a:prstGeom prst="rect">
            <a:avLst/>
          </a:prstGeom>
          <a:pattFill prst="pct5">
            <a:fgClr>
              <a:schemeClr val="accent6">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72000" rIns="0" bIns="0" numCol="1" spcCol="0" rtlCol="0" fromWordArt="0" anchor="t" anchorCtr="0" forceAA="0" compatLnSpc="1">
            <a:prstTxWarp prst="textNoShape">
              <a:avLst/>
            </a:prstTxWarp>
            <a:noAutofit/>
          </a:bodyPr>
          <a:lstStyle/>
          <a:p>
            <a:pPr algn="ctr">
              <a:lnSpc>
                <a:spcPts val="1200"/>
              </a:lnSpc>
              <a:spcAft>
                <a:spcPts val="0"/>
              </a:spcAft>
            </a:pPr>
            <a:r>
              <a:rPr lang="ja-JP" altLang="en-US"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売上げ　 </a:t>
            </a:r>
            <a:r>
              <a:rPr lang="en-US" altLang="ja-JP"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50,000</a:t>
            </a:r>
          </a:p>
          <a:p>
            <a:pPr algn="ctr">
              <a:lnSpc>
                <a:spcPts val="1200"/>
              </a:lnSpc>
              <a:spcAft>
                <a:spcPts val="0"/>
              </a:spcAft>
            </a:pPr>
            <a:r>
              <a:rPr lang="ja-JP" altLang="en-US"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消費税①　</a:t>
            </a:r>
            <a:r>
              <a:rPr lang="en-US" altLang="ja-JP"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5,000</a:t>
            </a:r>
            <a:endParaRPr lang="ja-JP" altLang="en-US"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71" name="片側の 2 つの角を丸めた四角形 170"/>
          <p:cNvSpPr/>
          <p:nvPr/>
        </p:nvSpPr>
        <p:spPr bwMode="gray">
          <a:xfrm rot="10800000">
            <a:off x="816715" y="3219581"/>
            <a:ext cx="1115436" cy="373297"/>
          </a:xfrm>
          <a:prstGeom prst="round2SameRect">
            <a:avLst>
              <a:gd name="adj1" fmla="val 36992"/>
              <a:gd name="adj2" fmla="val 0"/>
            </a:avLst>
          </a:prstGeom>
          <a:pattFill prst="ltUpDiag">
            <a:fgClr>
              <a:schemeClr val="accent6">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solidFill>
                <a:prstClr val="white"/>
              </a:solidFill>
            </a:endParaRPr>
          </a:p>
        </p:txBody>
      </p:sp>
      <p:sp>
        <p:nvSpPr>
          <p:cNvPr id="172" name="正方形/長方形 171"/>
          <p:cNvSpPr/>
          <p:nvPr/>
        </p:nvSpPr>
        <p:spPr bwMode="gray">
          <a:xfrm>
            <a:off x="832460" y="3277851"/>
            <a:ext cx="1116000" cy="4171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algn="ctr">
              <a:lnSpc>
                <a:spcPts val="1200"/>
              </a:lnSpc>
              <a:spcAft>
                <a:spcPts val="0"/>
              </a:spcAft>
            </a:pPr>
            <a:r>
              <a:rPr lang="ja-JP" altLang="en-US"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納付税額・</a:t>
            </a:r>
            <a:r>
              <a:rPr lang="en-US" altLang="ja-JP"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A</a:t>
            </a:r>
          </a:p>
          <a:p>
            <a:pPr algn="ctr">
              <a:lnSpc>
                <a:spcPts val="1200"/>
              </a:lnSpc>
              <a:spcAft>
                <a:spcPts val="0"/>
              </a:spcAft>
            </a:pPr>
            <a:r>
              <a:rPr lang="ja-JP" altLang="en-US"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①＝</a:t>
            </a:r>
            <a:r>
              <a:rPr lang="en-US" altLang="ja-JP" sz="900" u="sng"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5,000</a:t>
            </a:r>
          </a:p>
        </p:txBody>
      </p:sp>
      <p:sp>
        <p:nvSpPr>
          <p:cNvPr id="173" name="角丸四角形 172"/>
          <p:cNvSpPr/>
          <p:nvPr/>
        </p:nvSpPr>
        <p:spPr bwMode="gray">
          <a:xfrm>
            <a:off x="812966" y="2073475"/>
            <a:ext cx="1123200" cy="1524227"/>
          </a:xfrm>
          <a:prstGeom prst="roundRect">
            <a:avLst>
              <a:gd name="adj" fmla="val 12893"/>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solidFill>
                <a:prstClr val="white"/>
              </a:solidFill>
            </a:endParaRPr>
          </a:p>
        </p:txBody>
      </p:sp>
      <p:grpSp>
        <p:nvGrpSpPr>
          <p:cNvPr id="129" name="グループ化 128"/>
          <p:cNvGrpSpPr/>
          <p:nvPr/>
        </p:nvGrpSpPr>
        <p:grpSpPr bwMode="gray">
          <a:xfrm>
            <a:off x="6706848" y="2073166"/>
            <a:ext cx="1392788" cy="1524227"/>
            <a:chOff x="623116" y="3870661"/>
            <a:chExt cx="1392788" cy="1524227"/>
          </a:xfrm>
        </p:grpSpPr>
        <p:sp>
          <p:nvSpPr>
            <p:cNvPr id="161" name="正方形/長方形 160"/>
            <p:cNvSpPr/>
            <p:nvPr/>
          </p:nvSpPr>
          <p:spPr bwMode="gray">
            <a:xfrm>
              <a:off x="633918" y="4131979"/>
              <a:ext cx="1369170" cy="847208"/>
            </a:xfrm>
            <a:prstGeom prst="rect">
              <a:avLst/>
            </a:prstGeom>
            <a:pattFill prst="pct5">
              <a:fgClr>
                <a:schemeClr val="accent6">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72000" rIns="0" bIns="0" numCol="1" spcCol="0" rtlCol="0" fromWordArt="0" anchor="t" anchorCtr="0" forceAA="0" compatLnSpc="1">
              <a:prstTxWarp prst="textNoShape">
                <a:avLst/>
              </a:prstTxWarp>
              <a:noAutofit/>
            </a:bodyPr>
            <a:lstStyle/>
            <a:p>
              <a:pPr algn="ctr">
                <a:lnSpc>
                  <a:spcPts val="1200"/>
                </a:lnSpc>
                <a:spcAft>
                  <a:spcPts val="0"/>
                </a:spcAft>
              </a:pPr>
              <a:r>
                <a:rPr lang="ja-JP" altLang="en-US"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支払総額　 </a:t>
              </a:r>
              <a:r>
                <a:rPr lang="en-US" altLang="ja-JP"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110,000</a:t>
              </a:r>
              <a:endParaRPr lang="ja-JP" altLang="en-US"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62" name="片側の 2 つの角を丸めた四角形 161"/>
            <p:cNvSpPr/>
            <p:nvPr/>
          </p:nvSpPr>
          <p:spPr bwMode="gray">
            <a:xfrm rot="10800000">
              <a:off x="623116" y="4993646"/>
              <a:ext cx="1379971" cy="396419"/>
            </a:xfrm>
            <a:prstGeom prst="round2SameRect">
              <a:avLst>
                <a:gd name="adj1" fmla="val 12333"/>
                <a:gd name="adj2" fmla="val 0"/>
              </a:avLst>
            </a:prstGeom>
            <a:pattFill prst="ltUpDiag">
              <a:fgClr>
                <a:schemeClr val="accent6">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solidFill>
                  <a:prstClr val="white"/>
                </a:solidFill>
              </a:endParaRPr>
            </a:p>
          </p:txBody>
        </p:sp>
        <p:sp>
          <p:nvSpPr>
            <p:cNvPr id="163" name="正方形/長方形 162"/>
            <p:cNvSpPr/>
            <p:nvPr/>
          </p:nvSpPr>
          <p:spPr bwMode="gray">
            <a:xfrm>
              <a:off x="625872" y="5027651"/>
              <a:ext cx="1368000" cy="310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algn="ctr">
                <a:lnSpc>
                  <a:spcPts val="1200"/>
                </a:lnSpc>
                <a:spcAft>
                  <a:spcPts val="0"/>
                </a:spcAft>
              </a:pPr>
              <a:r>
                <a:rPr lang="ja-JP" altLang="en-US"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消費者が負担した消費税</a:t>
              </a:r>
              <a:endParaRPr lang="en-US" altLang="ja-JP"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a:p>
              <a:pPr marL="828000" algn="ctr">
                <a:lnSpc>
                  <a:spcPts val="1560"/>
                </a:lnSpc>
                <a:spcAft>
                  <a:spcPts val="0"/>
                </a:spcAft>
              </a:pPr>
              <a:r>
                <a:rPr lang="en-US" altLang="ja-JP" sz="1100" u="sng"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10,000</a:t>
              </a:r>
            </a:p>
          </p:txBody>
        </p:sp>
        <p:sp>
          <p:nvSpPr>
            <p:cNvPr id="164" name="正方形/長方形 163"/>
            <p:cNvSpPr/>
            <p:nvPr/>
          </p:nvSpPr>
          <p:spPr bwMode="gray">
            <a:xfrm>
              <a:off x="647904" y="3893010"/>
              <a:ext cx="1368000" cy="2516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1" forceAA="0" compatLnSpc="1">
              <a:prstTxWarp prst="textNoShape">
                <a:avLst/>
              </a:prstTxWarp>
              <a:noAutofit/>
            </a:bodyPr>
            <a:lstStyle/>
            <a:p>
              <a:pPr algn="ctr">
                <a:lnSpc>
                  <a:spcPts val="1200"/>
                </a:lnSpc>
                <a:spcAft>
                  <a:spcPts val="0"/>
                </a:spcAft>
              </a:pPr>
              <a:r>
                <a:rPr lang="ja-JP" altLang="en-US" sz="1100" kern="100" dirty="0">
                  <a:solidFill>
                    <a:prstClr val="black"/>
                  </a:solidFill>
                  <a:ea typeface="メイリオ" panose="020B0604030504040204" pitchFamily="50" charset="-128"/>
                  <a:cs typeface="Times New Roman" panose="02020603050405020304" pitchFamily="18" charset="0"/>
                </a:rPr>
                <a:t>消費者</a:t>
              </a:r>
              <a:endParaRPr lang="ja-JP" altLang="en-US" sz="1100" kern="100" dirty="0">
                <a:solidFill>
                  <a:prstClr val="black"/>
                </a:solidFill>
                <a:ea typeface="ＭＳ 明朝" panose="02020609040205080304" pitchFamily="17" charset="-128"/>
                <a:cs typeface="Times New Roman" panose="02020603050405020304" pitchFamily="18" charset="0"/>
              </a:endParaRPr>
            </a:p>
          </p:txBody>
        </p:sp>
        <p:sp>
          <p:nvSpPr>
            <p:cNvPr id="165" name="角丸四角形 164"/>
            <p:cNvSpPr/>
            <p:nvPr/>
          </p:nvSpPr>
          <p:spPr bwMode="gray">
            <a:xfrm>
              <a:off x="627888" y="3870661"/>
              <a:ext cx="1375200" cy="1524227"/>
            </a:xfrm>
            <a:prstGeom prst="roundRect">
              <a:avLst>
                <a:gd name="adj" fmla="val 9294"/>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solidFill>
                  <a:prstClr val="white"/>
                </a:solidFill>
              </a:endParaRPr>
            </a:p>
          </p:txBody>
        </p:sp>
      </p:grpSp>
      <p:sp>
        <p:nvSpPr>
          <p:cNvPr id="153" name="角丸四角形 152"/>
          <p:cNvSpPr/>
          <p:nvPr/>
        </p:nvSpPr>
        <p:spPr bwMode="gray">
          <a:xfrm>
            <a:off x="2914903" y="4002350"/>
            <a:ext cx="1116000" cy="377452"/>
          </a:xfrm>
          <a:prstGeom prst="roundRect">
            <a:avLst/>
          </a:prstGeom>
          <a:solidFill>
            <a:schemeClr val="accent6">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solidFill>
                <a:prstClr val="white"/>
              </a:solidFill>
            </a:endParaRPr>
          </a:p>
        </p:txBody>
      </p:sp>
      <p:sp>
        <p:nvSpPr>
          <p:cNvPr id="154" name="正方形/長方形 153"/>
          <p:cNvSpPr/>
          <p:nvPr/>
        </p:nvSpPr>
        <p:spPr bwMode="gray">
          <a:xfrm>
            <a:off x="2931324" y="2093190"/>
            <a:ext cx="1116000" cy="2516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1" forceAA="0" compatLnSpc="1">
            <a:prstTxWarp prst="textNoShape">
              <a:avLst/>
            </a:prstTxWarp>
            <a:noAutofit/>
          </a:bodyPr>
          <a:lstStyle/>
          <a:p>
            <a:pPr algn="ctr">
              <a:lnSpc>
                <a:spcPts val="1200"/>
              </a:lnSpc>
              <a:spcAft>
                <a:spcPts val="0"/>
              </a:spcAft>
            </a:pPr>
            <a:r>
              <a:rPr lang="ja-JP" altLang="en-US" sz="1100" kern="100" dirty="0">
                <a:solidFill>
                  <a:prstClr val="black"/>
                </a:solidFill>
                <a:ea typeface="メイリオ" panose="020B0604030504040204" pitchFamily="50" charset="-128"/>
                <a:cs typeface="Times New Roman" panose="02020603050405020304" pitchFamily="18" charset="0"/>
              </a:rPr>
              <a:t>卸売業者</a:t>
            </a:r>
            <a:endParaRPr lang="ja-JP" altLang="en-US" sz="1100" kern="100" dirty="0">
              <a:solidFill>
                <a:prstClr val="black"/>
              </a:solidFill>
              <a:ea typeface="ＭＳ 明朝" panose="02020609040205080304" pitchFamily="17" charset="-128"/>
              <a:cs typeface="Times New Roman" panose="02020603050405020304" pitchFamily="18" charset="0"/>
            </a:endParaRPr>
          </a:p>
        </p:txBody>
      </p:sp>
      <p:sp>
        <p:nvSpPr>
          <p:cNvPr id="155" name="正方形/長方形 154"/>
          <p:cNvSpPr/>
          <p:nvPr/>
        </p:nvSpPr>
        <p:spPr bwMode="gray">
          <a:xfrm>
            <a:off x="2913790" y="2326570"/>
            <a:ext cx="1116000" cy="918907"/>
          </a:xfrm>
          <a:prstGeom prst="rect">
            <a:avLst/>
          </a:prstGeom>
          <a:pattFill prst="pct5">
            <a:fgClr>
              <a:schemeClr val="accent6">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72000" rIns="0" bIns="0" numCol="1" spcCol="0" rtlCol="0" fromWordArt="0" anchor="t" anchorCtr="0" forceAA="0" compatLnSpc="1">
            <a:prstTxWarp prst="textNoShape">
              <a:avLst/>
            </a:prstTxWarp>
            <a:noAutofit/>
          </a:bodyPr>
          <a:lstStyle/>
          <a:p>
            <a:pPr algn="ctr">
              <a:lnSpc>
                <a:spcPts val="1200"/>
              </a:lnSpc>
              <a:spcAft>
                <a:spcPts val="0"/>
              </a:spcAft>
            </a:pPr>
            <a:r>
              <a:rPr lang="ja-JP" altLang="en-US"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売上げ　 </a:t>
            </a:r>
            <a:r>
              <a:rPr lang="en-US" altLang="ja-JP"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70,000</a:t>
            </a:r>
          </a:p>
          <a:p>
            <a:pPr algn="ctr">
              <a:lnSpc>
                <a:spcPts val="1200"/>
              </a:lnSpc>
              <a:spcAft>
                <a:spcPts val="0"/>
              </a:spcAft>
            </a:pPr>
            <a:r>
              <a:rPr lang="ja-JP" altLang="en-US"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消費税②　</a:t>
            </a:r>
            <a:r>
              <a:rPr lang="en-US" altLang="ja-JP"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7,000</a:t>
            </a:r>
          </a:p>
          <a:p>
            <a:pPr algn="ctr">
              <a:lnSpc>
                <a:spcPts val="1200"/>
              </a:lnSpc>
              <a:spcAft>
                <a:spcPts val="0"/>
              </a:spcAft>
            </a:pPr>
            <a:endParaRPr lang="en-US" altLang="ja-JP"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a:p>
            <a:pPr algn="ctr">
              <a:lnSpc>
                <a:spcPts val="1200"/>
              </a:lnSpc>
              <a:spcAft>
                <a:spcPts val="0"/>
              </a:spcAft>
            </a:pPr>
            <a:r>
              <a:rPr lang="ja-JP" altLang="en-US"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仕入れ　 </a:t>
            </a:r>
            <a:r>
              <a:rPr lang="en-US" altLang="ja-JP"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50,000</a:t>
            </a:r>
          </a:p>
          <a:p>
            <a:pPr algn="ctr">
              <a:lnSpc>
                <a:spcPts val="1200"/>
              </a:lnSpc>
              <a:spcAft>
                <a:spcPts val="0"/>
              </a:spcAft>
            </a:pPr>
            <a:r>
              <a:rPr lang="ja-JP" altLang="en-US"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消費税①　</a:t>
            </a:r>
            <a:r>
              <a:rPr lang="en-US" altLang="ja-JP"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5,000</a:t>
            </a:r>
            <a:endParaRPr lang="ja-JP" altLang="en-US"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56" name="片側の 2 つの角を丸めた四角形 155"/>
          <p:cNvSpPr/>
          <p:nvPr/>
        </p:nvSpPr>
        <p:spPr bwMode="gray">
          <a:xfrm rot="10800000">
            <a:off x="2918521" y="3211361"/>
            <a:ext cx="1116000" cy="373297"/>
          </a:xfrm>
          <a:prstGeom prst="round2SameRect">
            <a:avLst>
              <a:gd name="adj1" fmla="val 36992"/>
              <a:gd name="adj2" fmla="val 0"/>
            </a:avLst>
          </a:prstGeom>
          <a:pattFill prst="ltUpDiag">
            <a:fgClr>
              <a:schemeClr val="accent6">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solidFill>
                <a:prstClr val="white"/>
              </a:solidFill>
            </a:endParaRPr>
          </a:p>
        </p:txBody>
      </p:sp>
      <p:sp>
        <p:nvSpPr>
          <p:cNvPr id="157" name="正方形/長方形 156"/>
          <p:cNvSpPr/>
          <p:nvPr/>
        </p:nvSpPr>
        <p:spPr bwMode="gray">
          <a:xfrm>
            <a:off x="2930802" y="3269629"/>
            <a:ext cx="1116000" cy="4171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algn="ctr">
              <a:lnSpc>
                <a:spcPts val="1200"/>
              </a:lnSpc>
              <a:spcAft>
                <a:spcPts val="0"/>
              </a:spcAft>
            </a:pPr>
            <a:r>
              <a:rPr lang="ja-JP" altLang="en-US"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納付税額・</a:t>
            </a:r>
            <a:r>
              <a:rPr lang="en-US" altLang="ja-JP"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B</a:t>
            </a:r>
          </a:p>
          <a:p>
            <a:pPr algn="ctr">
              <a:lnSpc>
                <a:spcPts val="1200"/>
              </a:lnSpc>
              <a:spcAft>
                <a:spcPts val="0"/>
              </a:spcAft>
            </a:pPr>
            <a:r>
              <a:rPr lang="ja-JP" altLang="en-US"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②－①＝</a:t>
            </a:r>
            <a:r>
              <a:rPr lang="en-US" altLang="ja-JP" sz="900" u="sng"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2,000</a:t>
            </a:r>
          </a:p>
        </p:txBody>
      </p:sp>
      <p:cxnSp>
        <p:nvCxnSpPr>
          <p:cNvPr id="158" name="直線コネクタ 157"/>
          <p:cNvCxnSpPr/>
          <p:nvPr/>
        </p:nvCxnSpPr>
        <p:spPr bwMode="gray">
          <a:xfrm>
            <a:off x="3010308" y="2751185"/>
            <a:ext cx="936000" cy="0"/>
          </a:xfrm>
          <a:prstGeom prst="line">
            <a:avLst/>
          </a:prstGeom>
          <a:ln w="3175">
            <a:solidFill>
              <a:schemeClr val="accent6">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159" name="正方形/長方形 158"/>
          <p:cNvSpPr/>
          <p:nvPr/>
        </p:nvSpPr>
        <p:spPr bwMode="gray">
          <a:xfrm>
            <a:off x="2913905" y="4094569"/>
            <a:ext cx="1116000" cy="259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1" forceAA="0" compatLnSpc="1">
            <a:prstTxWarp prst="textNoShape">
              <a:avLst/>
            </a:prstTxWarp>
            <a:noAutofit/>
          </a:bodyPr>
          <a:lstStyle/>
          <a:p>
            <a:pPr algn="ctr">
              <a:lnSpc>
                <a:spcPts val="1200"/>
              </a:lnSpc>
              <a:spcAft>
                <a:spcPts val="0"/>
              </a:spcAft>
            </a:pPr>
            <a:r>
              <a:rPr lang="ja-JP" altLang="en-US" sz="1100" kern="100" dirty="0">
                <a:solidFill>
                  <a:prstClr val="black"/>
                </a:solidFill>
                <a:ea typeface="メイリオ" panose="020B0604030504040204" pitchFamily="50" charset="-128"/>
                <a:cs typeface="Times New Roman" panose="02020603050405020304" pitchFamily="18" charset="0"/>
              </a:rPr>
              <a:t>申告・納付</a:t>
            </a:r>
            <a:endParaRPr lang="ja-JP" altLang="en-US" sz="1100" kern="100" dirty="0">
              <a:solidFill>
                <a:prstClr val="black"/>
              </a:solidFill>
              <a:ea typeface="ＭＳ 明朝" panose="02020609040205080304" pitchFamily="17" charset="-128"/>
              <a:cs typeface="Times New Roman" panose="02020603050405020304" pitchFamily="18" charset="0"/>
            </a:endParaRPr>
          </a:p>
        </p:txBody>
      </p:sp>
      <p:sp>
        <p:nvSpPr>
          <p:cNvPr id="160" name="角丸四角形 159"/>
          <p:cNvSpPr/>
          <p:nvPr/>
        </p:nvSpPr>
        <p:spPr bwMode="gray">
          <a:xfrm>
            <a:off x="2911308" y="2065253"/>
            <a:ext cx="1123200" cy="1524227"/>
          </a:xfrm>
          <a:prstGeom prst="roundRect">
            <a:avLst>
              <a:gd name="adj" fmla="val 12893"/>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solidFill>
                <a:prstClr val="white"/>
              </a:solidFill>
            </a:endParaRPr>
          </a:p>
        </p:txBody>
      </p:sp>
      <p:sp>
        <p:nvSpPr>
          <p:cNvPr id="144" name="角丸四角形 143"/>
          <p:cNvSpPr/>
          <p:nvPr/>
        </p:nvSpPr>
        <p:spPr bwMode="gray">
          <a:xfrm>
            <a:off x="4903213" y="4004832"/>
            <a:ext cx="1116000" cy="377452"/>
          </a:xfrm>
          <a:prstGeom prst="roundRect">
            <a:avLst/>
          </a:prstGeom>
          <a:solidFill>
            <a:schemeClr val="accent6">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solidFill>
                <a:prstClr val="white"/>
              </a:solidFill>
            </a:endParaRPr>
          </a:p>
        </p:txBody>
      </p:sp>
      <p:sp>
        <p:nvSpPr>
          <p:cNvPr id="145" name="正方形/長方形 144"/>
          <p:cNvSpPr/>
          <p:nvPr/>
        </p:nvSpPr>
        <p:spPr bwMode="gray">
          <a:xfrm>
            <a:off x="4923229" y="2091897"/>
            <a:ext cx="1116000" cy="2516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1" forceAA="0" compatLnSpc="1">
            <a:prstTxWarp prst="textNoShape">
              <a:avLst/>
            </a:prstTxWarp>
            <a:noAutofit/>
          </a:bodyPr>
          <a:lstStyle/>
          <a:p>
            <a:pPr algn="ctr">
              <a:lnSpc>
                <a:spcPts val="1200"/>
              </a:lnSpc>
              <a:spcAft>
                <a:spcPts val="0"/>
              </a:spcAft>
            </a:pPr>
            <a:r>
              <a:rPr lang="ja-JP" altLang="en-US" sz="1100" kern="100" dirty="0">
                <a:solidFill>
                  <a:prstClr val="black"/>
                </a:solidFill>
                <a:ea typeface="メイリオ" panose="020B0604030504040204" pitchFamily="50" charset="-128"/>
                <a:cs typeface="Times New Roman" panose="02020603050405020304" pitchFamily="18" charset="0"/>
              </a:rPr>
              <a:t>小売業者</a:t>
            </a:r>
            <a:endParaRPr lang="ja-JP" altLang="en-US" sz="1100" kern="100" dirty="0">
              <a:solidFill>
                <a:prstClr val="black"/>
              </a:solidFill>
              <a:ea typeface="ＭＳ 明朝" panose="02020609040205080304" pitchFamily="17" charset="-128"/>
              <a:cs typeface="Times New Roman" panose="02020603050405020304" pitchFamily="18" charset="0"/>
            </a:endParaRPr>
          </a:p>
        </p:txBody>
      </p:sp>
      <p:sp>
        <p:nvSpPr>
          <p:cNvPr id="146" name="正方形/長方形 145"/>
          <p:cNvSpPr/>
          <p:nvPr/>
        </p:nvSpPr>
        <p:spPr bwMode="gray">
          <a:xfrm>
            <a:off x="4909694" y="2330865"/>
            <a:ext cx="1116000" cy="918907"/>
          </a:xfrm>
          <a:prstGeom prst="rect">
            <a:avLst/>
          </a:prstGeom>
          <a:pattFill prst="pct5">
            <a:fgClr>
              <a:schemeClr val="accent6">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72000" rIns="0" bIns="0" numCol="1" spcCol="0" rtlCol="0" fromWordArt="0" anchor="t" anchorCtr="0" forceAA="0" compatLnSpc="1">
            <a:prstTxWarp prst="textNoShape">
              <a:avLst/>
            </a:prstTxWarp>
            <a:noAutofit/>
          </a:bodyPr>
          <a:lstStyle/>
          <a:p>
            <a:pPr algn="ctr">
              <a:lnSpc>
                <a:spcPts val="1200"/>
              </a:lnSpc>
              <a:spcAft>
                <a:spcPts val="0"/>
              </a:spcAft>
            </a:pPr>
            <a:r>
              <a:rPr lang="ja-JP" altLang="en-US"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売上げ　 </a:t>
            </a:r>
            <a:r>
              <a:rPr lang="en-US" altLang="ja-JP"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100,000</a:t>
            </a:r>
          </a:p>
          <a:p>
            <a:pPr algn="ctr">
              <a:lnSpc>
                <a:spcPts val="1200"/>
              </a:lnSpc>
              <a:spcAft>
                <a:spcPts val="0"/>
              </a:spcAft>
            </a:pPr>
            <a:r>
              <a:rPr lang="ja-JP" altLang="en-US"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消費税③　</a:t>
            </a:r>
            <a:r>
              <a:rPr lang="en-US" altLang="ja-JP"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10,000</a:t>
            </a:r>
          </a:p>
          <a:p>
            <a:pPr algn="ctr">
              <a:lnSpc>
                <a:spcPts val="1200"/>
              </a:lnSpc>
              <a:spcAft>
                <a:spcPts val="0"/>
              </a:spcAft>
            </a:pPr>
            <a:endParaRPr lang="en-US" altLang="ja-JP"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a:p>
            <a:pPr algn="ctr">
              <a:lnSpc>
                <a:spcPts val="1200"/>
              </a:lnSpc>
              <a:spcAft>
                <a:spcPts val="0"/>
              </a:spcAft>
            </a:pPr>
            <a:r>
              <a:rPr lang="ja-JP" altLang="en-US"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仕入れ　 </a:t>
            </a:r>
            <a:r>
              <a:rPr lang="en-US" altLang="ja-JP"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70,000</a:t>
            </a:r>
          </a:p>
          <a:p>
            <a:pPr algn="ctr">
              <a:lnSpc>
                <a:spcPts val="1200"/>
              </a:lnSpc>
              <a:spcAft>
                <a:spcPts val="0"/>
              </a:spcAft>
            </a:pPr>
            <a:r>
              <a:rPr lang="ja-JP" altLang="en-US"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消費税②　</a:t>
            </a:r>
            <a:r>
              <a:rPr lang="en-US" altLang="ja-JP"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7,000</a:t>
            </a:r>
            <a:endParaRPr lang="ja-JP" altLang="en-US"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47" name="片側の 2 つの角を丸めた四角形 146"/>
          <p:cNvSpPr/>
          <p:nvPr/>
        </p:nvSpPr>
        <p:spPr bwMode="gray">
          <a:xfrm rot="10800000">
            <a:off x="4910426" y="3215656"/>
            <a:ext cx="1116000" cy="373297"/>
          </a:xfrm>
          <a:prstGeom prst="round2SameRect">
            <a:avLst>
              <a:gd name="adj1" fmla="val 36992"/>
              <a:gd name="adj2" fmla="val 0"/>
            </a:avLst>
          </a:prstGeom>
          <a:pattFill prst="ltUpDiag">
            <a:fgClr>
              <a:schemeClr val="accent6">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solidFill>
                <a:prstClr val="white"/>
              </a:solidFill>
            </a:endParaRPr>
          </a:p>
        </p:txBody>
      </p:sp>
      <p:sp>
        <p:nvSpPr>
          <p:cNvPr id="148" name="正方形/長方形 147"/>
          <p:cNvSpPr/>
          <p:nvPr/>
        </p:nvSpPr>
        <p:spPr bwMode="gray">
          <a:xfrm>
            <a:off x="4922707" y="3273924"/>
            <a:ext cx="1116000" cy="4171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algn="ctr">
              <a:lnSpc>
                <a:spcPts val="1200"/>
              </a:lnSpc>
              <a:spcAft>
                <a:spcPts val="0"/>
              </a:spcAft>
            </a:pPr>
            <a:r>
              <a:rPr lang="ja-JP" altLang="en-US"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納付税額・</a:t>
            </a:r>
            <a:r>
              <a:rPr lang="en-US" altLang="ja-JP"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C</a:t>
            </a:r>
          </a:p>
          <a:p>
            <a:pPr algn="ctr">
              <a:lnSpc>
                <a:spcPts val="1200"/>
              </a:lnSpc>
              <a:spcAft>
                <a:spcPts val="0"/>
              </a:spcAft>
            </a:pPr>
            <a:r>
              <a:rPr lang="ja-JP" altLang="en-US"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③－②＝</a:t>
            </a:r>
            <a:r>
              <a:rPr lang="en-US" altLang="ja-JP" sz="900" u="sng"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3,000</a:t>
            </a:r>
          </a:p>
        </p:txBody>
      </p:sp>
      <p:cxnSp>
        <p:nvCxnSpPr>
          <p:cNvPr id="149" name="直線コネクタ 148"/>
          <p:cNvCxnSpPr/>
          <p:nvPr/>
        </p:nvCxnSpPr>
        <p:spPr bwMode="gray">
          <a:xfrm>
            <a:off x="5002213" y="2755480"/>
            <a:ext cx="936000" cy="0"/>
          </a:xfrm>
          <a:prstGeom prst="line">
            <a:avLst/>
          </a:prstGeom>
          <a:ln w="3175">
            <a:solidFill>
              <a:schemeClr val="accent6">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150" name="正方形/長方形 149"/>
          <p:cNvSpPr/>
          <p:nvPr/>
        </p:nvSpPr>
        <p:spPr bwMode="gray">
          <a:xfrm>
            <a:off x="4902215" y="3734212"/>
            <a:ext cx="1116000" cy="1770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algn="ctr">
              <a:lnSpc>
                <a:spcPts val="1200"/>
              </a:lnSpc>
              <a:spcAft>
                <a:spcPts val="0"/>
              </a:spcAft>
            </a:pPr>
            <a:r>
              <a:rPr lang="ja-JP" altLang="en-US"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a:t>
            </a:r>
          </a:p>
        </p:txBody>
      </p:sp>
      <p:sp>
        <p:nvSpPr>
          <p:cNvPr id="151" name="正方形/長方形 150"/>
          <p:cNvSpPr/>
          <p:nvPr/>
        </p:nvSpPr>
        <p:spPr bwMode="gray">
          <a:xfrm>
            <a:off x="4902215" y="4092288"/>
            <a:ext cx="1116000" cy="259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1" forceAA="0" compatLnSpc="1">
            <a:prstTxWarp prst="textNoShape">
              <a:avLst/>
            </a:prstTxWarp>
            <a:noAutofit/>
          </a:bodyPr>
          <a:lstStyle/>
          <a:p>
            <a:pPr algn="ctr">
              <a:lnSpc>
                <a:spcPts val="1200"/>
              </a:lnSpc>
              <a:spcAft>
                <a:spcPts val="0"/>
              </a:spcAft>
            </a:pPr>
            <a:r>
              <a:rPr lang="ja-JP" altLang="en-US" sz="1100" kern="100" dirty="0">
                <a:solidFill>
                  <a:prstClr val="black"/>
                </a:solidFill>
                <a:ea typeface="メイリオ" panose="020B0604030504040204" pitchFamily="50" charset="-128"/>
                <a:cs typeface="Times New Roman" panose="02020603050405020304" pitchFamily="18" charset="0"/>
              </a:rPr>
              <a:t>申告・納付</a:t>
            </a:r>
            <a:endParaRPr lang="ja-JP" altLang="en-US" sz="1100" kern="100" dirty="0">
              <a:solidFill>
                <a:prstClr val="black"/>
              </a:solidFill>
              <a:ea typeface="ＭＳ 明朝" panose="02020609040205080304" pitchFamily="17" charset="-128"/>
              <a:cs typeface="Times New Roman" panose="02020603050405020304" pitchFamily="18" charset="0"/>
            </a:endParaRPr>
          </a:p>
        </p:txBody>
      </p:sp>
      <p:sp>
        <p:nvSpPr>
          <p:cNvPr id="152" name="角丸四角形 151"/>
          <p:cNvSpPr/>
          <p:nvPr/>
        </p:nvSpPr>
        <p:spPr bwMode="gray">
          <a:xfrm>
            <a:off x="4903213" y="2069548"/>
            <a:ext cx="1123200" cy="1524227"/>
          </a:xfrm>
          <a:prstGeom prst="roundRect">
            <a:avLst>
              <a:gd name="adj" fmla="val 12893"/>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solidFill>
                <a:prstClr val="white"/>
              </a:solidFill>
            </a:endParaRPr>
          </a:p>
        </p:txBody>
      </p:sp>
      <p:cxnSp>
        <p:nvCxnSpPr>
          <p:cNvPr id="132" name="直線矢印コネクタ 131"/>
          <p:cNvCxnSpPr>
            <a:cxnSpLocks/>
          </p:cNvCxnSpPr>
          <p:nvPr/>
        </p:nvCxnSpPr>
        <p:spPr bwMode="gray">
          <a:xfrm>
            <a:off x="1860144" y="2617883"/>
            <a:ext cx="1069928" cy="484431"/>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直線矢印コネクタ 133"/>
          <p:cNvCxnSpPr>
            <a:cxnSpLocks/>
          </p:cNvCxnSpPr>
          <p:nvPr/>
        </p:nvCxnSpPr>
        <p:spPr bwMode="gray">
          <a:xfrm>
            <a:off x="3972273" y="2623389"/>
            <a:ext cx="1001463" cy="464903"/>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5" name="正方形/長方形 134"/>
          <p:cNvSpPr/>
          <p:nvPr/>
        </p:nvSpPr>
        <p:spPr bwMode="gray">
          <a:xfrm>
            <a:off x="576742" y="2265695"/>
            <a:ext cx="239973" cy="93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1" forceAA="0" compatLnSpc="1">
            <a:prstTxWarp prst="textNoShape">
              <a:avLst/>
            </a:prstTxWarp>
            <a:noAutofit/>
          </a:bodyPr>
          <a:lstStyle/>
          <a:p>
            <a:pPr algn="ctr">
              <a:lnSpc>
                <a:spcPts val="1200"/>
              </a:lnSpc>
              <a:spcAft>
                <a:spcPts val="0"/>
              </a:spcAft>
            </a:pPr>
            <a:r>
              <a:rPr lang="ja-JP" altLang="en-US" sz="900" kern="100" dirty="0">
                <a:solidFill>
                  <a:prstClr val="black"/>
                </a:solidFill>
                <a:ea typeface="メイリオ" panose="020B0604030504040204" pitchFamily="50" charset="-128"/>
                <a:cs typeface="Times New Roman" panose="02020603050405020304" pitchFamily="18" charset="0"/>
              </a:rPr>
              <a:t>取</a:t>
            </a:r>
            <a:endParaRPr lang="en-US" altLang="ja-JP" sz="900" kern="100" dirty="0">
              <a:solidFill>
                <a:prstClr val="black"/>
              </a:solidFill>
              <a:ea typeface="メイリオ" panose="020B0604030504040204" pitchFamily="50" charset="-128"/>
              <a:cs typeface="Times New Roman" panose="02020603050405020304" pitchFamily="18" charset="0"/>
            </a:endParaRPr>
          </a:p>
          <a:p>
            <a:pPr algn="ctr">
              <a:lnSpc>
                <a:spcPts val="1200"/>
              </a:lnSpc>
              <a:spcAft>
                <a:spcPts val="0"/>
              </a:spcAft>
            </a:pPr>
            <a:endParaRPr lang="en-US" altLang="ja-JP" sz="900" kern="100" dirty="0">
              <a:solidFill>
                <a:prstClr val="black"/>
              </a:solidFill>
              <a:ea typeface="メイリオ" panose="020B0604030504040204" pitchFamily="50" charset="-128"/>
              <a:cs typeface="Times New Roman" panose="02020603050405020304" pitchFamily="18" charset="0"/>
            </a:endParaRPr>
          </a:p>
          <a:p>
            <a:pPr algn="ctr">
              <a:lnSpc>
                <a:spcPts val="1200"/>
              </a:lnSpc>
              <a:spcAft>
                <a:spcPts val="0"/>
              </a:spcAft>
            </a:pPr>
            <a:r>
              <a:rPr lang="ja-JP" altLang="en-US" sz="900" kern="100" dirty="0">
                <a:solidFill>
                  <a:prstClr val="black"/>
                </a:solidFill>
                <a:ea typeface="メイリオ" panose="020B0604030504040204" pitchFamily="50" charset="-128"/>
                <a:cs typeface="Times New Roman" panose="02020603050405020304" pitchFamily="18" charset="0"/>
              </a:rPr>
              <a:t>引</a:t>
            </a:r>
            <a:endParaRPr lang="ja-JP" altLang="en-US" sz="900" kern="100" dirty="0">
              <a:solidFill>
                <a:prstClr val="black"/>
              </a:solidFill>
              <a:ea typeface="ＭＳ 明朝" panose="02020609040205080304" pitchFamily="17" charset="-128"/>
              <a:cs typeface="Times New Roman" panose="02020603050405020304" pitchFamily="18" charset="0"/>
            </a:endParaRPr>
          </a:p>
        </p:txBody>
      </p:sp>
      <p:sp>
        <p:nvSpPr>
          <p:cNvPr id="136" name="正方形/長方形 135"/>
          <p:cNvSpPr/>
          <p:nvPr/>
        </p:nvSpPr>
        <p:spPr bwMode="gray">
          <a:xfrm>
            <a:off x="579771" y="3238878"/>
            <a:ext cx="239973" cy="37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1" forceAA="0" compatLnSpc="1">
            <a:prstTxWarp prst="textNoShape">
              <a:avLst/>
            </a:prstTxWarp>
            <a:noAutofit/>
          </a:bodyPr>
          <a:lstStyle/>
          <a:p>
            <a:pPr algn="ctr">
              <a:lnSpc>
                <a:spcPts val="900"/>
              </a:lnSpc>
              <a:spcAft>
                <a:spcPts val="0"/>
              </a:spcAft>
            </a:pPr>
            <a:r>
              <a:rPr lang="ja-JP" altLang="en-US" sz="900" kern="100" dirty="0">
                <a:solidFill>
                  <a:prstClr val="black"/>
                </a:solidFill>
                <a:ea typeface="メイリオ" panose="020B0604030504040204" pitchFamily="50" charset="-128"/>
                <a:cs typeface="Times New Roman" panose="02020603050405020304" pitchFamily="18" charset="0"/>
              </a:rPr>
              <a:t>消</a:t>
            </a:r>
            <a:endParaRPr lang="en-US" altLang="ja-JP" sz="900" kern="100" dirty="0">
              <a:solidFill>
                <a:prstClr val="black"/>
              </a:solidFill>
              <a:ea typeface="メイリオ" panose="020B0604030504040204" pitchFamily="50" charset="-128"/>
              <a:cs typeface="Times New Roman" panose="02020603050405020304" pitchFamily="18" charset="0"/>
            </a:endParaRPr>
          </a:p>
          <a:p>
            <a:pPr algn="ctr">
              <a:lnSpc>
                <a:spcPts val="900"/>
              </a:lnSpc>
              <a:spcAft>
                <a:spcPts val="0"/>
              </a:spcAft>
            </a:pPr>
            <a:r>
              <a:rPr lang="ja-JP" altLang="en-US" sz="900" kern="100" dirty="0">
                <a:solidFill>
                  <a:prstClr val="black"/>
                </a:solidFill>
                <a:ea typeface="メイリオ" panose="020B0604030504040204" pitchFamily="50" charset="-128"/>
                <a:cs typeface="Times New Roman" panose="02020603050405020304" pitchFamily="18" charset="0"/>
              </a:rPr>
              <a:t>費</a:t>
            </a:r>
            <a:endParaRPr lang="en-US" altLang="ja-JP" sz="900" kern="100" dirty="0">
              <a:solidFill>
                <a:prstClr val="black"/>
              </a:solidFill>
              <a:ea typeface="メイリオ" panose="020B0604030504040204" pitchFamily="50" charset="-128"/>
              <a:cs typeface="Times New Roman" panose="02020603050405020304" pitchFamily="18" charset="0"/>
            </a:endParaRPr>
          </a:p>
          <a:p>
            <a:pPr algn="ctr">
              <a:lnSpc>
                <a:spcPts val="900"/>
              </a:lnSpc>
              <a:spcAft>
                <a:spcPts val="0"/>
              </a:spcAft>
            </a:pPr>
            <a:r>
              <a:rPr lang="ja-JP" altLang="en-US" sz="900" kern="100" dirty="0">
                <a:solidFill>
                  <a:prstClr val="black"/>
                </a:solidFill>
                <a:ea typeface="メイリオ" panose="020B0604030504040204" pitchFamily="50" charset="-128"/>
                <a:cs typeface="Times New Roman" panose="02020603050405020304" pitchFamily="18" charset="0"/>
              </a:rPr>
              <a:t>税</a:t>
            </a:r>
            <a:endParaRPr lang="en-US" altLang="ja-JP" sz="900" kern="100" dirty="0">
              <a:solidFill>
                <a:prstClr val="black"/>
              </a:solidFill>
              <a:ea typeface="メイリオ" panose="020B0604030504040204" pitchFamily="50" charset="-128"/>
              <a:cs typeface="Times New Roman" panose="02020603050405020304" pitchFamily="18" charset="0"/>
            </a:endParaRPr>
          </a:p>
        </p:txBody>
      </p:sp>
      <p:sp>
        <p:nvSpPr>
          <p:cNvPr id="137" name="正方形/長方形 136"/>
          <p:cNvSpPr/>
          <p:nvPr/>
        </p:nvSpPr>
        <p:spPr bwMode="gray">
          <a:xfrm>
            <a:off x="670505" y="4507273"/>
            <a:ext cx="3802499" cy="2002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b" anchorCtr="0" forceAA="0" compatLnSpc="1">
            <a:prstTxWarp prst="textNoShape">
              <a:avLst/>
            </a:prstTxWarp>
            <a:noAutofit/>
          </a:bodyPr>
          <a:lstStyle/>
          <a:p>
            <a:pPr>
              <a:lnSpc>
                <a:spcPts val="1000"/>
              </a:lnSpc>
              <a:spcAft>
                <a:spcPts val="0"/>
              </a:spcAft>
            </a:pPr>
            <a:r>
              <a:rPr lang="en-US" altLang="ja-JP" sz="8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8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消費税と地方消費税を合わせた税率（</a:t>
            </a:r>
            <a:r>
              <a:rPr lang="en-US" altLang="ja-JP" sz="8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10</a:t>
            </a:r>
            <a:r>
              <a:rPr lang="ja-JP" altLang="en-US" sz="8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％）で計算しています。（単位：円）</a:t>
            </a:r>
          </a:p>
        </p:txBody>
      </p:sp>
      <p:sp>
        <p:nvSpPr>
          <p:cNvPr id="138" name="正方形/長方形 137"/>
          <p:cNvSpPr/>
          <p:nvPr/>
        </p:nvSpPr>
        <p:spPr bwMode="gray">
          <a:xfrm>
            <a:off x="2911678" y="3736161"/>
            <a:ext cx="1116000" cy="1770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algn="ctr">
              <a:lnSpc>
                <a:spcPts val="1200"/>
              </a:lnSpc>
              <a:spcAft>
                <a:spcPts val="0"/>
              </a:spcAft>
            </a:pPr>
            <a:r>
              <a:rPr lang="ja-JP" altLang="en-US"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a:t>
            </a:r>
          </a:p>
        </p:txBody>
      </p:sp>
      <p:sp>
        <p:nvSpPr>
          <p:cNvPr id="141" name="右矢印 140"/>
          <p:cNvSpPr/>
          <p:nvPr/>
        </p:nvSpPr>
        <p:spPr>
          <a:xfrm>
            <a:off x="2150711" y="2317607"/>
            <a:ext cx="540000" cy="275805"/>
          </a:xfrm>
          <a:prstGeom prst="rightArrow">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42" name="右矢印 141"/>
          <p:cNvSpPr/>
          <p:nvPr/>
        </p:nvSpPr>
        <p:spPr>
          <a:xfrm>
            <a:off x="4205268" y="2307860"/>
            <a:ext cx="540000" cy="275805"/>
          </a:xfrm>
          <a:prstGeom prst="rightArrow">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43" name="右矢印 142"/>
          <p:cNvSpPr/>
          <p:nvPr/>
        </p:nvSpPr>
        <p:spPr>
          <a:xfrm>
            <a:off x="6106649" y="2312965"/>
            <a:ext cx="540000" cy="275805"/>
          </a:xfrm>
          <a:prstGeom prst="rightArrow">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75" name="角丸四角形 174"/>
          <p:cNvSpPr/>
          <p:nvPr/>
        </p:nvSpPr>
        <p:spPr bwMode="gray">
          <a:xfrm>
            <a:off x="6575916" y="3959546"/>
            <a:ext cx="1723991" cy="707737"/>
          </a:xfrm>
          <a:prstGeom prst="roundRect">
            <a:avLst/>
          </a:prstGeom>
          <a:solidFill>
            <a:schemeClr val="accent6">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300"/>
              </a:lnSpc>
              <a:spcAft>
                <a:spcPts val="0"/>
              </a:spcAft>
            </a:pPr>
            <a:r>
              <a:rPr lang="ja-JP" altLang="en-US"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各事業者が納付</a:t>
            </a:r>
            <a:br>
              <a:rPr lang="en-US" altLang="ja-JP"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br>
            <a:r>
              <a:rPr lang="ja-JP" altLang="en-US"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した消費税　　　＝</a:t>
            </a:r>
            <a:r>
              <a:rPr lang="en-US" altLang="ja-JP" sz="900" u="sng"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10,000</a:t>
            </a:r>
            <a:endParaRPr lang="en-US" altLang="ja-JP"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a:p>
            <a:pPr>
              <a:lnSpc>
                <a:spcPts val="1500"/>
              </a:lnSpc>
              <a:spcAft>
                <a:spcPts val="0"/>
              </a:spcAft>
            </a:pPr>
            <a:r>
              <a:rPr lang="en-US" altLang="ja-JP"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A+B+C</a:t>
            </a:r>
            <a:r>
              <a:rPr lang="ja-JP" altLang="en-US"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の合計</a:t>
            </a:r>
            <a:endParaRPr lang="ja-JP" altLang="en-US" sz="900" dirty="0">
              <a:solidFill>
                <a:prstClr val="white"/>
              </a:solidFill>
            </a:endParaRPr>
          </a:p>
        </p:txBody>
      </p:sp>
      <p:sp>
        <p:nvSpPr>
          <p:cNvPr id="7" name="上下矢印 6"/>
          <p:cNvSpPr/>
          <p:nvPr/>
        </p:nvSpPr>
        <p:spPr>
          <a:xfrm>
            <a:off x="7329900" y="3649632"/>
            <a:ext cx="216024" cy="293739"/>
          </a:xfrm>
          <a:prstGeom prst="upDownArrow">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cxnSp>
        <p:nvCxnSpPr>
          <p:cNvPr id="176" name="直線矢印コネクタ 175"/>
          <p:cNvCxnSpPr>
            <a:cxnSpLocks/>
          </p:cNvCxnSpPr>
          <p:nvPr/>
        </p:nvCxnSpPr>
        <p:spPr bwMode="gray">
          <a:xfrm>
            <a:off x="5959531" y="2636451"/>
            <a:ext cx="734304" cy="663060"/>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9">
            <a:extLst>
              <a:ext uri="{FF2B5EF4-FFF2-40B4-BE49-F238E27FC236}">
                <a16:creationId xmlns:a16="http://schemas.microsoft.com/office/drawing/2014/main" id="{89234392-EDE7-4AD7-9471-2DDF9026CD17}"/>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9" name="スライド番号プレースホルダー 2">
            <a:extLst>
              <a:ext uri="{FF2B5EF4-FFF2-40B4-BE49-F238E27FC236}">
                <a16:creationId xmlns:a16="http://schemas.microsoft.com/office/drawing/2014/main" id="{B68FB2F5-B149-4A52-910C-59930A9E69CB}"/>
              </a:ext>
            </a:extLst>
          </p:cNvPr>
          <p:cNvSpPr>
            <a:spLocks noGrp="1"/>
          </p:cNvSpPr>
          <p:nvPr>
            <p:ph type="sldNum" sz="quarter" idx="12"/>
          </p:nvPr>
        </p:nvSpPr>
        <p:spPr>
          <a:xfrm>
            <a:off x="8539896" y="645395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14</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56" name="表 55"/>
          <p:cNvGraphicFramePr>
            <a:graphicFrameLocks noGrp="1"/>
          </p:cNvGraphicFramePr>
          <p:nvPr/>
        </p:nvGraphicFramePr>
        <p:xfrm>
          <a:off x="149258" y="5188186"/>
          <a:ext cx="3720098" cy="1599851"/>
        </p:xfrm>
        <a:graphic>
          <a:graphicData uri="http://schemas.openxmlformats.org/drawingml/2006/table">
            <a:tbl>
              <a:tblPr firstRow="1" bandRow="1">
                <a:tableStyleId>{5940675A-B579-460E-94D1-54222C63F5DA}</a:tableStyleId>
              </a:tblPr>
              <a:tblGrid>
                <a:gridCol w="1236780">
                  <a:extLst>
                    <a:ext uri="{9D8B030D-6E8A-4147-A177-3AD203B41FA5}">
                      <a16:colId xmlns:a16="http://schemas.microsoft.com/office/drawing/2014/main" val="20000"/>
                    </a:ext>
                  </a:extLst>
                </a:gridCol>
                <a:gridCol w="1232034">
                  <a:extLst>
                    <a:ext uri="{9D8B030D-6E8A-4147-A177-3AD203B41FA5}">
                      <a16:colId xmlns:a16="http://schemas.microsoft.com/office/drawing/2014/main" val="20001"/>
                    </a:ext>
                  </a:extLst>
                </a:gridCol>
                <a:gridCol w="1251284">
                  <a:extLst>
                    <a:ext uri="{9D8B030D-6E8A-4147-A177-3AD203B41FA5}">
                      <a16:colId xmlns:a16="http://schemas.microsoft.com/office/drawing/2014/main" val="20002"/>
                    </a:ext>
                  </a:extLst>
                </a:gridCol>
              </a:tblGrid>
              <a:tr h="330246">
                <a:tc>
                  <a:txBody>
                    <a:bodyPr/>
                    <a:lstStyle/>
                    <a:p>
                      <a:pPr>
                        <a:lnSpc>
                          <a:spcPct val="150000"/>
                        </a:lnSpc>
                      </a:pPr>
                      <a:r>
                        <a:rPr kumimoji="1" lang="ja-JP" altLang="en-US" sz="1200" dirty="0">
                          <a:latin typeface="メイリオ" panose="020B0604030504040204" pitchFamily="50" charset="-128"/>
                          <a:ea typeface="メイリオ" panose="020B0604030504040204" pitchFamily="50" charset="-128"/>
                        </a:rPr>
                        <a:t>区　　　　 分</a:t>
                      </a:r>
                    </a:p>
                  </a:txBody>
                  <a:tcPr marL="72000" marR="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dist"/>
                      <a:r>
                        <a:rPr kumimoji="1" lang="ja-JP" altLang="en-US" sz="1200" dirty="0">
                          <a:latin typeface="メイリオ" panose="020B0604030504040204" pitchFamily="50" charset="-128"/>
                          <a:ea typeface="メイリオ" panose="020B0604030504040204" pitchFamily="50" charset="-128"/>
                        </a:rPr>
                        <a:t>標準税率</a:t>
                      </a:r>
                    </a:p>
                  </a:txBody>
                  <a:tcPr marL="72000" marR="72000" marT="36000" marB="0" anchor="ctr" anchorCtr="1">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dist"/>
                      <a:r>
                        <a:rPr kumimoji="1" lang="ja-JP" altLang="en-US" sz="1200" dirty="0">
                          <a:latin typeface="メイリオ" panose="020B0604030504040204" pitchFamily="50" charset="-128"/>
                          <a:ea typeface="メイリオ" panose="020B0604030504040204" pitchFamily="50" charset="-128"/>
                        </a:rPr>
                        <a:t>軽減税率</a:t>
                      </a:r>
                    </a:p>
                  </a:txBody>
                  <a:tcPr marL="72000" marR="72000" marT="36000" marB="0" anchor="ctr" anchorCtr="1">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30246">
                <a:tc>
                  <a:txBody>
                    <a:bodyPr/>
                    <a:lstStyle/>
                    <a:p>
                      <a:pPr algn="dist"/>
                      <a:r>
                        <a:rPr kumimoji="1" lang="ja-JP" altLang="en-US" sz="1200" dirty="0">
                          <a:latin typeface="メイリオ" panose="020B0604030504040204" pitchFamily="50" charset="-128"/>
                          <a:ea typeface="メイリオ" panose="020B0604030504040204" pitchFamily="50" charset="-128"/>
                        </a:rPr>
                        <a:t>消費税率</a:t>
                      </a:r>
                    </a:p>
                  </a:txBody>
                  <a:tcPr marL="36000" marR="36000" marT="36000" marB="0" anchor="ctr" anchorCtr="1">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a:r>
                        <a:rPr kumimoji="1" lang="en-US" altLang="ja-JP" sz="1400" dirty="0">
                          <a:latin typeface="メイリオ" panose="020B0604030504040204" pitchFamily="50" charset="-128"/>
                          <a:ea typeface="メイリオ" panose="020B0604030504040204" pitchFamily="50" charset="-128"/>
                        </a:rPr>
                        <a:t>7.8</a:t>
                      </a:r>
                      <a:r>
                        <a:rPr kumimoji="1" lang="ja-JP" altLang="en-US" sz="1400" dirty="0">
                          <a:latin typeface="メイリオ" panose="020B0604030504040204" pitchFamily="50" charset="-128"/>
                          <a:ea typeface="メイリオ" panose="020B0604030504040204" pitchFamily="50" charset="-128"/>
                        </a:rPr>
                        <a:t>％</a:t>
                      </a:r>
                    </a:p>
                  </a:txBody>
                  <a:tcPr marL="0" marR="72000" marT="360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a:r>
                        <a:rPr kumimoji="1" lang="en-US" altLang="ja-JP" sz="1400" dirty="0">
                          <a:latin typeface="メイリオ" panose="020B0604030504040204" pitchFamily="50" charset="-128"/>
                          <a:ea typeface="メイリオ" panose="020B0604030504040204" pitchFamily="50" charset="-128"/>
                        </a:rPr>
                        <a:t>6.24</a:t>
                      </a:r>
                      <a:r>
                        <a:rPr kumimoji="1" lang="ja-JP" altLang="en-US" sz="1400" dirty="0">
                          <a:latin typeface="メイリオ" panose="020B0604030504040204" pitchFamily="50" charset="-128"/>
                          <a:ea typeface="メイリオ" panose="020B0604030504040204" pitchFamily="50" charset="-128"/>
                        </a:rPr>
                        <a:t>％</a:t>
                      </a:r>
                    </a:p>
                  </a:txBody>
                  <a:tcPr marL="0" marR="72000" marT="360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95369">
                <a:tc>
                  <a:txBody>
                    <a:bodyPr/>
                    <a:lstStyle/>
                    <a:p>
                      <a:pPr algn="dist"/>
                      <a:r>
                        <a:rPr kumimoji="1" lang="ja-JP" altLang="en-US" sz="1200" dirty="0">
                          <a:latin typeface="メイリオ" panose="020B0604030504040204" pitchFamily="50" charset="-128"/>
                          <a:ea typeface="メイリオ" panose="020B0604030504040204" pitchFamily="50" charset="-128"/>
                        </a:rPr>
                        <a:t>地方消費税率</a:t>
                      </a:r>
                    </a:p>
                  </a:txBody>
                  <a:tcPr marL="36000" marR="36000" marT="36000" marB="0" anchor="ctr" anchorCtr="1">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r"/>
                      <a:r>
                        <a:rPr kumimoji="1" lang="en-US" altLang="ja-JP" sz="1400" dirty="0">
                          <a:latin typeface="メイリオ" panose="020B0604030504040204" pitchFamily="50" charset="-128"/>
                          <a:ea typeface="メイリオ" panose="020B0604030504040204" pitchFamily="50" charset="-128"/>
                        </a:rPr>
                        <a:t>2.2</a:t>
                      </a:r>
                      <a:r>
                        <a:rPr kumimoji="1" lang="ja-JP" altLang="en-US" sz="1400" dirty="0">
                          <a:latin typeface="メイリオ" panose="020B0604030504040204" pitchFamily="50" charset="-128"/>
                          <a:ea typeface="メイリオ" panose="020B0604030504040204" pitchFamily="50" charset="-128"/>
                        </a:rPr>
                        <a:t>％</a:t>
                      </a:r>
                      <a:endParaRPr kumimoji="1" lang="en-US" altLang="ja-JP" sz="1400" dirty="0">
                        <a:latin typeface="メイリオ" panose="020B0604030504040204" pitchFamily="50" charset="-128"/>
                        <a:ea typeface="メイリオ" panose="020B0604030504040204" pitchFamily="50" charset="-128"/>
                      </a:endParaRPr>
                    </a:p>
                  </a:txBody>
                  <a:tcPr marL="0" marR="72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r"/>
                      <a:r>
                        <a:rPr kumimoji="1" lang="en-US" altLang="ja-JP" sz="1400" dirty="0">
                          <a:latin typeface="メイリオ" panose="020B0604030504040204" pitchFamily="50" charset="-128"/>
                          <a:ea typeface="メイリオ" panose="020B0604030504040204" pitchFamily="50" charset="-128"/>
                        </a:rPr>
                        <a:t>1.76</a:t>
                      </a:r>
                      <a:r>
                        <a:rPr kumimoji="1" lang="ja-JP" altLang="en-US" sz="1400" dirty="0">
                          <a:latin typeface="メイリオ" panose="020B0604030504040204" pitchFamily="50" charset="-128"/>
                          <a:ea typeface="メイリオ" panose="020B0604030504040204" pitchFamily="50" charset="-128"/>
                        </a:rPr>
                        <a:t>％</a:t>
                      </a:r>
                      <a:endParaRPr kumimoji="1" lang="en-US" altLang="ja-JP" sz="1400" dirty="0">
                        <a:latin typeface="メイリオ" panose="020B0604030504040204" pitchFamily="50" charset="-128"/>
                        <a:ea typeface="メイリオ" panose="020B0604030504040204" pitchFamily="50" charset="-128"/>
                      </a:endParaRPr>
                    </a:p>
                  </a:txBody>
                  <a:tcPr marL="0" marR="72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43990">
                <a:tc>
                  <a:txBody>
                    <a:bodyPr/>
                    <a:lstStyle/>
                    <a:p>
                      <a:pPr algn="dist"/>
                      <a:r>
                        <a:rPr kumimoji="1" lang="ja-JP" altLang="en-US" sz="1200" dirty="0">
                          <a:latin typeface="メイリオ" panose="020B0604030504040204" pitchFamily="50" charset="-128"/>
                          <a:ea typeface="メイリオ" panose="020B0604030504040204" pitchFamily="50" charset="-128"/>
                        </a:rPr>
                        <a:t>合計</a:t>
                      </a:r>
                    </a:p>
                  </a:txBody>
                  <a:tcPr marL="36000" marR="36000" marT="36000" marB="0" anchor="ctr" anchorCtr="1">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r"/>
                      <a:r>
                        <a:rPr kumimoji="1" lang="en-US" altLang="ja-JP" sz="1800" dirty="0">
                          <a:latin typeface="メイリオ" panose="020B0604030504040204" pitchFamily="50" charset="-128"/>
                          <a:ea typeface="メイリオ" panose="020B0604030504040204" pitchFamily="50" charset="-128"/>
                        </a:rPr>
                        <a:t>10.0</a:t>
                      </a:r>
                      <a:r>
                        <a:rPr kumimoji="1" lang="ja-JP" altLang="en-US" sz="1800" dirty="0">
                          <a:latin typeface="メイリオ" panose="020B0604030504040204" pitchFamily="50" charset="-128"/>
                          <a:ea typeface="メイリオ" panose="020B0604030504040204" pitchFamily="50" charset="-128"/>
                        </a:rPr>
                        <a:t>％</a:t>
                      </a:r>
                    </a:p>
                  </a:txBody>
                  <a:tcPr marL="0" marR="72000" marT="360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r"/>
                      <a:r>
                        <a:rPr kumimoji="1" lang="en-US" altLang="ja-JP" sz="1800" dirty="0">
                          <a:latin typeface="メイリオ" panose="020B0604030504040204" pitchFamily="50" charset="-128"/>
                          <a:ea typeface="メイリオ" panose="020B0604030504040204" pitchFamily="50" charset="-128"/>
                        </a:rPr>
                        <a:t>8.0</a:t>
                      </a:r>
                      <a:r>
                        <a:rPr kumimoji="1" lang="ja-JP" altLang="en-US" sz="1800" dirty="0">
                          <a:latin typeface="メイリオ" panose="020B0604030504040204" pitchFamily="50" charset="-128"/>
                          <a:ea typeface="メイリオ" panose="020B0604030504040204" pitchFamily="50" charset="-128"/>
                        </a:rPr>
                        <a:t>％</a:t>
                      </a:r>
                    </a:p>
                  </a:txBody>
                  <a:tcPr marL="0" marR="72000" marT="36000" marB="0" anchor="ct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cxnSp>
        <p:nvCxnSpPr>
          <p:cNvPr id="57" name="直線コネクタ 56">
            <a:extLst>
              <a:ext uri="{FF2B5EF4-FFF2-40B4-BE49-F238E27FC236}">
                <a16:creationId xmlns:a16="http://schemas.microsoft.com/office/drawing/2014/main" id="{A28F8BC4-8E7B-4D0C-929C-BF3D0287097D}"/>
              </a:ext>
            </a:extLst>
          </p:cNvPr>
          <p:cNvCxnSpPr>
            <a:cxnSpLocks/>
          </p:cNvCxnSpPr>
          <p:nvPr/>
        </p:nvCxnSpPr>
        <p:spPr bwMode="gray">
          <a:xfrm>
            <a:off x="125471" y="5080603"/>
            <a:ext cx="256157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F512C3AF-B645-4A30-A7DE-3005A54FDC58}"/>
              </a:ext>
            </a:extLst>
          </p:cNvPr>
          <p:cNvCxnSpPr>
            <a:cxnSpLocks/>
          </p:cNvCxnSpPr>
          <p:nvPr/>
        </p:nvCxnSpPr>
        <p:spPr bwMode="gray">
          <a:xfrm>
            <a:off x="4231013" y="5102936"/>
            <a:ext cx="256157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正方形/長方形 2">
            <a:extLst>
              <a:ext uri="{FF2B5EF4-FFF2-40B4-BE49-F238E27FC236}">
                <a16:creationId xmlns:a16="http://schemas.microsoft.com/office/drawing/2014/main" id="{C2CA97BC-A7E4-4DF8-BDDC-41D8EEAC5A24}"/>
              </a:ext>
            </a:extLst>
          </p:cNvPr>
          <p:cNvSpPr/>
          <p:nvPr/>
        </p:nvSpPr>
        <p:spPr>
          <a:xfrm>
            <a:off x="125471" y="1094787"/>
            <a:ext cx="8911025" cy="838796"/>
          </a:xfrm>
          <a:prstGeom prst="rect">
            <a:avLst/>
          </a:prstGeom>
          <a:noFill/>
          <a:ln>
            <a:solidFill>
              <a:srgbClr val="FF2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69" name="オブジェクト 68">
            <a:extLst>
              <a:ext uri="{FF2B5EF4-FFF2-40B4-BE49-F238E27FC236}">
                <a16:creationId xmlns:a16="http://schemas.microsoft.com/office/drawing/2014/main" id="{C041E84D-6FCE-4618-85DC-4DC021216E46}"/>
              </a:ext>
            </a:extLst>
          </p:cNvPr>
          <p:cNvGraphicFramePr>
            <a:graphicFrameLocks noChangeAspect="1"/>
          </p:cNvGraphicFramePr>
          <p:nvPr/>
        </p:nvGraphicFramePr>
        <p:xfrm>
          <a:off x="555591" y="2006712"/>
          <a:ext cx="315848" cy="293739"/>
        </p:xfrm>
        <a:graphic>
          <a:graphicData uri="http://schemas.openxmlformats.org/presentationml/2006/ole">
            <mc:AlternateContent xmlns:mc="http://schemas.openxmlformats.org/markup-compatibility/2006">
              <mc:Choice xmlns:v="urn:schemas-microsoft-com:vml" Requires="v">
                <p:oleObj spid="_x0000_s1150" name="ビットマップ イメージ" r:id="rId4" imgW="1270080" imgH="1181160" progId="Paint.Picture">
                  <p:embed/>
                </p:oleObj>
              </mc:Choice>
              <mc:Fallback>
                <p:oleObj name="ビットマップ イメージ" r:id="rId4" imgW="1270080" imgH="1181160" progId="Paint.Picture">
                  <p:embed/>
                  <p:pic>
                    <p:nvPicPr>
                      <p:cNvPr id="69" name="オブジェクト 68">
                        <a:extLst>
                          <a:ext uri="{FF2B5EF4-FFF2-40B4-BE49-F238E27FC236}">
                            <a16:creationId xmlns:a16="http://schemas.microsoft.com/office/drawing/2014/main" id="{C041E84D-6FCE-4618-85DC-4DC021216E46}"/>
                          </a:ext>
                        </a:extLst>
                      </p:cNvPr>
                      <p:cNvPicPr/>
                      <p:nvPr/>
                    </p:nvPicPr>
                    <p:blipFill>
                      <a:blip r:embed="rId5"/>
                      <a:stretch>
                        <a:fillRect/>
                      </a:stretch>
                    </p:blipFill>
                    <p:spPr>
                      <a:xfrm>
                        <a:off x="555591" y="2006712"/>
                        <a:ext cx="315848" cy="293739"/>
                      </a:xfrm>
                      <a:prstGeom prst="rect">
                        <a:avLst/>
                      </a:prstGeom>
                    </p:spPr>
                  </p:pic>
                </p:oleObj>
              </mc:Fallback>
            </mc:AlternateContent>
          </a:graphicData>
        </a:graphic>
      </p:graphicFrame>
      <p:graphicFrame>
        <p:nvGraphicFramePr>
          <p:cNvPr id="70" name="オブジェクト 69">
            <a:extLst>
              <a:ext uri="{FF2B5EF4-FFF2-40B4-BE49-F238E27FC236}">
                <a16:creationId xmlns:a16="http://schemas.microsoft.com/office/drawing/2014/main" id="{7CE4B0A4-7220-4122-ABB1-6AD4CF630952}"/>
              </a:ext>
            </a:extLst>
          </p:cNvPr>
          <p:cNvGraphicFramePr>
            <a:graphicFrameLocks noChangeAspect="1"/>
          </p:cNvGraphicFramePr>
          <p:nvPr/>
        </p:nvGraphicFramePr>
        <p:xfrm>
          <a:off x="4802511" y="2000481"/>
          <a:ext cx="323588" cy="304172"/>
        </p:xfrm>
        <a:graphic>
          <a:graphicData uri="http://schemas.openxmlformats.org/presentationml/2006/ole">
            <mc:AlternateContent xmlns:mc="http://schemas.openxmlformats.org/markup-compatibility/2006">
              <mc:Choice xmlns:v="urn:schemas-microsoft-com:vml" Requires="v">
                <p:oleObj spid="_x0000_s1151" name="ビットマップ イメージ" r:id="rId6" imgW="1270080" imgH="1193760" progId="Paint.Picture">
                  <p:embed/>
                </p:oleObj>
              </mc:Choice>
              <mc:Fallback>
                <p:oleObj name="ビットマップ イメージ" r:id="rId6" imgW="1270080" imgH="1193760" progId="Paint.Picture">
                  <p:embed/>
                  <p:pic>
                    <p:nvPicPr>
                      <p:cNvPr id="70" name="オブジェクト 69">
                        <a:extLst>
                          <a:ext uri="{FF2B5EF4-FFF2-40B4-BE49-F238E27FC236}">
                            <a16:creationId xmlns:a16="http://schemas.microsoft.com/office/drawing/2014/main" id="{7CE4B0A4-7220-4122-ABB1-6AD4CF630952}"/>
                          </a:ext>
                        </a:extLst>
                      </p:cNvPr>
                      <p:cNvPicPr/>
                      <p:nvPr/>
                    </p:nvPicPr>
                    <p:blipFill>
                      <a:blip r:embed="rId7"/>
                      <a:stretch>
                        <a:fillRect/>
                      </a:stretch>
                    </p:blipFill>
                    <p:spPr>
                      <a:xfrm>
                        <a:off x="4802511" y="2000481"/>
                        <a:ext cx="323588" cy="304172"/>
                      </a:xfrm>
                      <a:prstGeom prst="rect">
                        <a:avLst/>
                      </a:prstGeom>
                    </p:spPr>
                  </p:pic>
                </p:oleObj>
              </mc:Fallback>
            </mc:AlternateContent>
          </a:graphicData>
        </a:graphic>
      </p:graphicFrame>
      <p:pic>
        <p:nvPicPr>
          <p:cNvPr id="71" name="図 70">
            <a:extLst>
              <a:ext uri="{FF2B5EF4-FFF2-40B4-BE49-F238E27FC236}">
                <a16:creationId xmlns:a16="http://schemas.microsoft.com/office/drawing/2014/main" id="{F3C3A984-68CC-4F45-B20F-1DBA859D17B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51819" y="1970317"/>
            <a:ext cx="451559" cy="351087"/>
          </a:xfrm>
          <a:prstGeom prst="rect">
            <a:avLst/>
          </a:prstGeom>
        </p:spPr>
      </p:pic>
      <p:pic>
        <p:nvPicPr>
          <p:cNvPr id="72" name="図 71" descr="zaimu_Illust-02.png">
            <a:extLst>
              <a:ext uri="{FF2B5EF4-FFF2-40B4-BE49-F238E27FC236}">
                <a16:creationId xmlns:a16="http://schemas.microsoft.com/office/drawing/2014/main" id="{136A9CC6-D86C-41FE-B848-055D60E8C3D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20882" y="2003897"/>
            <a:ext cx="488481" cy="329632"/>
          </a:xfrm>
          <a:prstGeom prst="rect">
            <a:avLst/>
          </a:prstGeom>
        </p:spPr>
      </p:pic>
    </p:spTree>
    <p:extLst>
      <p:ext uri="{BB962C8B-B14F-4D97-AF65-F5344CB8AC3E}">
        <p14:creationId xmlns:p14="http://schemas.microsoft.com/office/powerpoint/2010/main" val="13360710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思考の吹き出し: 雲形 12">
            <a:extLst>
              <a:ext uri="{FF2B5EF4-FFF2-40B4-BE49-F238E27FC236}">
                <a16:creationId xmlns:a16="http://schemas.microsoft.com/office/drawing/2014/main" id="{9CAEFA80-FD05-462D-9B9D-D3FF802A1E3A}"/>
              </a:ext>
            </a:extLst>
          </p:cNvPr>
          <p:cNvSpPr/>
          <p:nvPr/>
        </p:nvSpPr>
        <p:spPr>
          <a:xfrm>
            <a:off x="7774713" y="2601701"/>
            <a:ext cx="1341445" cy="1014487"/>
          </a:xfrm>
          <a:prstGeom prst="cloudCallout">
            <a:avLst>
              <a:gd name="adj1" fmla="val -77698"/>
              <a:gd name="adj2" fmla="val -17049"/>
            </a:avLst>
          </a:prstGeom>
          <a:solidFill>
            <a:schemeClr val="bg1"/>
          </a:solidFill>
          <a:ln w="3175"/>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タイトル 4"/>
          <p:cNvSpPr>
            <a:spLocks noGrp="1"/>
          </p:cNvSpPr>
          <p:nvPr>
            <p:ph type="title"/>
          </p:nvPr>
        </p:nvSpPr>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消費税の概要</a:t>
            </a:r>
            <a:b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～税と社会保障の一体改革～</a:t>
            </a:r>
          </a:p>
        </p:txBody>
      </p:sp>
      <p:sp>
        <p:nvSpPr>
          <p:cNvPr id="4" name="Rectangle 9">
            <a:extLst>
              <a:ext uri="{FF2B5EF4-FFF2-40B4-BE49-F238E27FC236}">
                <a16:creationId xmlns:a16="http://schemas.microsoft.com/office/drawing/2014/main" id="{89234392-EDE7-4AD7-9471-2DDF9026CD17}"/>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9" name="スライド番号プレースホルダー 2">
            <a:extLst>
              <a:ext uri="{FF2B5EF4-FFF2-40B4-BE49-F238E27FC236}">
                <a16:creationId xmlns:a16="http://schemas.microsoft.com/office/drawing/2014/main" id="{B68FB2F5-B149-4A52-910C-59930A9E69CB}"/>
              </a:ext>
            </a:extLst>
          </p:cNvPr>
          <p:cNvSpPr>
            <a:spLocks noGrp="1"/>
          </p:cNvSpPr>
          <p:nvPr>
            <p:ph type="sldNum" sz="quarter" idx="12"/>
          </p:nvPr>
        </p:nvSpPr>
        <p:spPr>
          <a:xfrm>
            <a:off x="8580716" y="6453958"/>
            <a:ext cx="576262" cy="404812"/>
          </a:xfrm>
        </p:spPr>
        <p:txBody>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15</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 name="AutoShape 13">
            <a:extLst>
              <a:ext uri="{FF2B5EF4-FFF2-40B4-BE49-F238E27FC236}">
                <a16:creationId xmlns:a16="http://schemas.microsoft.com/office/drawing/2014/main" id="{DBAFE684-9581-4723-8CB0-AE19014C0D01}"/>
              </a:ext>
            </a:extLst>
          </p:cNvPr>
          <p:cNvSpPr>
            <a:spLocks noChangeArrowheads="1"/>
          </p:cNvSpPr>
          <p:nvPr/>
        </p:nvSpPr>
        <p:spPr bwMode="auto">
          <a:xfrm>
            <a:off x="2002438" y="2310061"/>
            <a:ext cx="720000" cy="361950"/>
          </a:xfrm>
          <a:prstGeom prst="rightArrow">
            <a:avLst>
              <a:gd name="adj1" fmla="val 49778"/>
              <a:gd name="adj2" fmla="val 53824"/>
            </a:avLst>
          </a:prstGeom>
          <a:solidFill>
            <a:srgbClr val="FFC000"/>
          </a:solidFill>
          <a:ln w="9525">
            <a:noFill/>
            <a:miter lim="800000"/>
            <a:headEnd/>
            <a:tailEnd/>
          </a:ln>
          <a:effec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sz="1800"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68" name="AutoShape 14">
            <a:extLst>
              <a:ext uri="{FF2B5EF4-FFF2-40B4-BE49-F238E27FC236}">
                <a16:creationId xmlns:a16="http://schemas.microsoft.com/office/drawing/2014/main" id="{3ACF5DE9-ABCB-4975-9054-8D17710EED3D}"/>
              </a:ext>
            </a:extLst>
          </p:cNvPr>
          <p:cNvSpPr>
            <a:spLocks noChangeArrowheads="1"/>
          </p:cNvSpPr>
          <p:nvPr/>
        </p:nvSpPr>
        <p:spPr bwMode="auto">
          <a:xfrm>
            <a:off x="4662175" y="2310855"/>
            <a:ext cx="1260000" cy="361156"/>
          </a:xfrm>
          <a:prstGeom prst="rightArrow">
            <a:avLst>
              <a:gd name="adj1" fmla="val 49778"/>
              <a:gd name="adj2" fmla="val 63926"/>
            </a:avLst>
          </a:prstGeom>
          <a:solidFill>
            <a:srgbClr val="FFC000"/>
          </a:solidFill>
          <a:ln w="9525">
            <a:noFill/>
            <a:miter lim="800000"/>
            <a:headEnd/>
            <a:tailEnd/>
          </a:ln>
          <a:effec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sz="1800"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18" name="正方形/長方形 17">
            <a:extLst>
              <a:ext uri="{FF2B5EF4-FFF2-40B4-BE49-F238E27FC236}">
                <a16:creationId xmlns:a16="http://schemas.microsoft.com/office/drawing/2014/main" id="{DBCE1A86-D8DB-4F9B-BE31-DFE0AA6FBBA8}"/>
              </a:ext>
            </a:extLst>
          </p:cNvPr>
          <p:cNvSpPr/>
          <p:nvPr/>
        </p:nvSpPr>
        <p:spPr bwMode="gray">
          <a:xfrm>
            <a:off x="0" y="1310894"/>
            <a:ext cx="9071809" cy="6971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t" anchorCtr="0" forceAA="0" compatLnSpc="1">
            <a:prstTxWarp prst="textNoShape">
              <a:avLst/>
            </a:prstTxWarp>
            <a:noAutofit/>
          </a:bodyPr>
          <a:lstStyle/>
          <a:p>
            <a:pPr marL="432000" indent="-360000" algn="just">
              <a:lnSpc>
                <a:spcPts val="1900"/>
              </a:lnSpc>
              <a:spcAft>
                <a:spcPts val="0"/>
              </a:spcAft>
            </a:pPr>
            <a:r>
              <a:rPr lang="ja-JP" altLang="en-US" sz="1400"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400"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ja-JP" sz="1600" dirty="0">
                <a:solidFill>
                  <a:schemeClr val="tx1"/>
                </a:solidFill>
                <a:latin typeface="メイリオ" panose="020B0604030504040204" pitchFamily="50" charset="-128"/>
                <a:ea typeface="メイリオ" panose="020B0604030504040204" pitchFamily="50" charset="-128"/>
              </a:rPr>
              <a:t>少子高齢化が急速に進み、社会保障費が増え続けている中、安定的な財源を確保し、社会保障制度を次世代に引き継ぎ、全世代型に転換する必要があったことから、</a:t>
            </a:r>
            <a:r>
              <a:rPr lang="ja-JP" altLang="ja-JP" sz="1600" b="1" dirty="0">
                <a:solidFill>
                  <a:schemeClr val="tx1"/>
                </a:solidFill>
                <a:latin typeface="メイリオ" panose="020B0604030504040204" pitchFamily="50" charset="-128"/>
                <a:ea typeface="メイリオ" panose="020B0604030504040204" pitchFamily="50" charset="-128"/>
              </a:rPr>
              <a:t>消費税率が５％から</a:t>
            </a:r>
            <a:r>
              <a:rPr lang="en-US" altLang="ja-JP" sz="1600" b="1" dirty="0">
                <a:solidFill>
                  <a:schemeClr val="tx1"/>
                </a:solidFill>
                <a:latin typeface="メイリオ" panose="020B0604030504040204" pitchFamily="50" charset="-128"/>
                <a:ea typeface="メイリオ" panose="020B0604030504040204" pitchFamily="50" charset="-128"/>
              </a:rPr>
              <a:t>10</a:t>
            </a:r>
            <a:r>
              <a:rPr lang="ja-JP" altLang="ja-JP" sz="1600" b="1" dirty="0">
                <a:solidFill>
                  <a:schemeClr val="tx1"/>
                </a:solidFill>
                <a:latin typeface="メイリオ" panose="020B0604030504040204" pitchFamily="50" charset="-128"/>
                <a:ea typeface="メイリオ" panose="020B0604030504040204" pitchFamily="50" charset="-128"/>
              </a:rPr>
              <a:t>％に段階的に引き上げられました</a:t>
            </a:r>
            <a:r>
              <a:rPr lang="ja-JP" altLang="ja-JP" sz="1600" dirty="0">
                <a:solidFill>
                  <a:schemeClr val="tx1"/>
                </a:solidFill>
                <a:latin typeface="メイリオ" panose="020B0604030504040204" pitchFamily="50" charset="-128"/>
                <a:ea typeface="メイリオ" panose="020B0604030504040204" pitchFamily="50" charset="-128"/>
              </a:rPr>
              <a:t>。</a:t>
            </a:r>
          </a:p>
        </p:txBody>
      </p:sp>
      <p:cxnSp>
        <p:nvCxnSpPr>
          <p:cNvPr id="19" name="直線コネクタ 18">
            <a:extLst>
              <a:ext uri="{FF2B5EF4-FFF2-40B4-BE49-F238E27FC236}">
                <a16:creationId xmlns:a16="http://schemas.microsoft.com/office/drawing/2014/main" id="{14E4076C-2BEB-4BCC-8241-E1FC511F60E9}"/>
              </a:ext>
            </a:extLst>
          </p:cNvPr>
          <p:cNvCxnSpPr/>
          <p:nvPr/>
        </p:nvCxnSpPr>
        <p:spPr bwMode="gray">
          <a:xfrm>
            <a:off x="53016" y="1269902"/>
            <a:ext cx="608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正方形/長方形 19">
            <a:extLst>
              <a:ext uri="{FF2B5EF4-FFF2-40B4-BE49-F238E27FC236}">
                <a16:creationId xmlns:a16="http://schemas.microsoft.com/office/drawing/2014/main" id="{F8EF6DDD-96B5-4197-9F27-A6CF785610BB}"/>
              </a:ext>
            </a:extLst>
          </p:cNvPr>
          <p:cNvSpPr/>
          <p:nvPr/>
        </p:nvSpPr>
        <p:spPr bwMode="gray">
          <a:xfrm>
            <a:off x="72190" y="1029178"/>
            <a:ext cx="6866194" cy="12890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t" anchorCtr="0" forceAA="0" compatLnSpc="1">
            <a:prstTxWarp prst="textNoShape">
              <a:avLst/>
            </a:prstTxWarp>
            <a:noAutofit/>
          </a:bodyPr>
          <a:lstStyle/>
          <a:p>
            <a:pPr marL="108000" algn="just">
              <a:spcAft>
                <a:spcPts val="0"/>
              </a:spcAft>
            </a:pPr>
            <a:r>
              <a:rPr lang="ja-JP" altLang="en-US" sz="1600" b="1"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消費税率の引上げ</a:t>
            </a:r>
            <a:endParaRPr lang="ja-JP" sz="1600" b="1"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p:txBody>
      </p:sp>
      <p:grpSp>
        <p:nvGrpSpPr>
          <p:cNvPr id="10" name="グループ化 9">
            <a:extLst>
              <a:ext uri="{FF2B5EF4-FFF2-40B4-BE49-F238E27FC236}">
                <a16:creationId xmlns:a16="http://schemas.microsoft.com/office/drawing/2014/main" id="{8CDB42E8-0A3D-4BB8-B9FE-F71109677CBC}"/>
              </a:ext>
            </a:extLst>
          </p:cNvPr>
          <p:cNvGrpSpPr/>
          <p:nvPr/>
        </p:nvGrpSpPr>
        <p:grpSpPr>
          <a:xfrm>
            <a:off x="237614" y="2260204"/>
            <a:ext cx="1455023" cy="495836"/>
            <a:chOff x="1306286" y="2237448"/>
            <a:chExt cx="1455023" cy="495836"/>
          </a:xfrm>
        </p:grpSpPr>
        <p:sp>
          <p:nvSpPr>
            <p:cNvPr id="6" name="楕円 5">
              <a:extLst>
                <a:ext uri="{FF2B5EF4-FFF2-40B4-BE49-F238E27FC236}">
                  <a16:creationId xmlns:a16="http://schemas.microsoft.com/office/drawing/2014/main" id="{47427BB0-6B1B-4D73-8A7F-64B543A4A585}"/>
                </a:ext>
              </a:extLst>
            </p:cNvPr>
            <p:cNvSpPr/>
            <p:nvPr/>
          </p:nvSpPr>
          <p:spPr>
            <a:xfrm>
              <a:off x="1306286" y="2237448"/>
              <a:ext cx="1455023" cy="495836"/>
            </a:xfrm>
            <a:prstGeom prst="ellipse">
              <a:avLst/>
            </a:prstGeom>
            <a:solidFill>
              <a:srgbClr val="FFFF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EB3688C6-03A8-4F7E-AAB9-A80AE00FB9A3}"/>
                </a:ext>
              </a:extLst>
            </p:cNvPr>
            <p:cNvSpPr txBox="1"/>
            <p:nvPr/>
          </p:nvSpPr>
          <p:spPr>
            <a:xfrm>
              <a:off x="1682579" y="2237448"/>
              <a:ext cx="800219" cy="461665"/>
            </a:xfrm>
            <a:prstGeom prst="rect">
              <a:avLst/>
            </a:prstGeom>
            <a:noFill/>
          </p:spPr>
          <p:txBody>
            <a:bodyPr wrap="none" rtlCol="0">
              <a:spAutoFit/>
            </a:bodyPr>
            <a:lstStyle/>
            <a:p>
              <a:r>
                <a:rPr kumimoji="1" lang="ja-JP" altLang="en-US" dirty="0">
                  <a:latin typeface="Meiryo UI" panose="020B0604030504040204" pitchFamily="50" charset="-128"/>
                  <a:ea typeface="Meiryo UI" panose="020B0604030504040204" pitchFamily="50" charset="-128"/>
                </a:rPr>
                <a:t>５％</a:t>
              </a:r>
            </a:p>
          </p:txBody>
        </p:sp>
      </p:grpSp>
      <p:grpSp>
        <p:nvGrpSpPr>
          <p:cNvPr id="9" name="グループ化 8">
            <a:extLst>
              <a:ext uri="{FF2B5EF4-FFF2-40B4-BE49-F238E27FC236}">
                <a16:creationId xmlns:a16="http://schemas.microsoft.com/office/drawing/2014/main" id="{FC903467-C1E6-486B-93EC-3017C772138C}"/>
              </a:ext>
            </a:extLst>
          </p:cNvPr>
          <p:cNvGrpSpPr/>
          <p:nvPr/>
        </p:nvGrpSpPr>
        <p:grpSpPr>
          <a:xfrm>
            <a:off x="2945523" y="2235624"/>
            <a:ext cx="1455023" cy="495836"/>
            <a:chOff x="3842587" y="2212868"/>
            <a:chExt cx="1455023" cy="495836"/>
          </a:xfrm>
        </p:grpSpPr>
        <p:sp>
          <p:nvSpPr>
            <p:cNvPr id="25" name="楕円 24">
              <a:extLst>
                <a:ext uri="{FF2B5EF4-FFF2-40B4-BE49-F238E27FC236}">
                  <a16:creationId xmlns:a16="http://schemas.microsoft.com/office/drawing/2014/main" id="{E80C88D0-F96D-4D1C-8D46-DAF02EE3141F}"/>
                </a:ext>
              </a:extLst>
            </p:cNvPr>
            <p:cNvSpPr/>
            <p:nvPr/>
          </p:nvSpPr>
          <p:spPr>
            <a:xfrm>
              <a:off x="3842587" y="2212868"/>
              <a:ext cx="1455023" cy="495836"/>
            </a:xfrm>
            <a:prstGeom prst="ellipse">
              <a:avLst/>
            </a:prstGeom>
            <a:solidFill>
              <a:srgbClr val="FFFF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15E567B4-7751-4A37-A3EE-E75C93C89016}"/>
                </a:ext>
              </a:extLst>
            </p:cNvPr>
            <p:cNvSpPr txBox="1"/>
            <p:nvPr/>
          </p:nvSpPr>
          <p:spPr>
            <a:xfrm>
              <a:off x="4218880" y="2237448"/>
              <a:ext cx="800219" cy="461665"/>
            </a:xfrm>
            <a:prstGeom prst="rect">
              <a:avLst/>
            </a:prstGeom>
            <a:noFill/>
          </p:spPr>
          <p:txBody>
            <a:bodyPr wrap="none" rtlCol="0">
              <a:spAutoFit/>
            </a:bodyPr>
            <a:lstStyle/>
            <a:p>
              <a:r>
                <a:rPr kumimoji="1" lang="ja-JP" altLang="en-US" dirty="0">
                  <a:latin typeface="Meiryo UI" panose="020B0604030504040204" pitchFamily="50" charset="-128"/>
                  <a:ea typeface="Meiryo UI" panose="020B0604030504040204" pitchFamily="50" charset="-128"/>
                </a:rPr>
                <a:t>８％</a:t>
              </a:r>
            </a:p>
          </p:txBody>
        </p:sp>
      </p:grpSp>
      <p:grpSp>
        <p:nvGrpSpPr>
          <p:cNvPr id="8" name="グループ化 7">
            <a:extLst>
              <a:ext uri="{FF2B5EF4-FFF2-40B4-BE49-F238E27FC236}">
                <a16:creationId xmlns:a16="http://schemas.microsoft.com/office/drawing/2014/main" id="{290A44A1-7A7F-41E2-A7C8-4B888E977519}"/>
              </a:ext>
            </a:extLst>
          </p:cNvPr>
          <p:cNvGrpSpPr/>
          <p:nvPr/>
        </p:nvGrpSpPr>
        <p:grpSpPr>
          <a:xfrm>
            <a:off x="6134149" y="2235624"/>
            <a:ext cx="1455023" cy="495836"/>
            <a:chOff x="6481401" y="2212868"/>
            <a:chExt cx="1455023" cy="495836"/>
          </a:xfrm>
        </p:grpSpPr>
        <p:sp>
          <p:nvSpPr>
            <p:cNvPr id="26" name="楕円 25">
              <a:extLst>
                <a:ext uri="{FF2B5EF4-FFF2-40B4-BE49-F238E27FC236}">
                  <a16:creationId xmlns:a16="http://schemas.microsoft.com/office/drawing/2014/main" id="{E0E56D0F-ED68-4896-A051-DBBDD39D6A7B}"/>
                </a:ext>
              </a:extLst>
            </p:cNvPr>
            <p:cNvSpPr/>
            <p:nvPr/>
          </p:nvSpPr>
          <p:spPr>
            <a:xfrm>
              <a:off x="6481401" y="2212868"/>
              <a:ext cx="1455023" cy="495836"/>
            </a:xfrm>
            <a:prstGeom prst="ellipse">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E652349E-974A-4A0E-928B-EFF7F0D92FF5}"/>
                </a:ext>
              </a:extLst>
            </p:cNvPr>
            <p:cNvSpPr txBox="1"/>
            <p:nvPr/>
          </p:nvSpPr>
          <p:spPr>
            <a:xfrm>
              <a:off x="6794376" y="2237448"/>
              <a:ext cx="873957" cy="461665"/>
            </a:xfrm>
            <a:prstGeom prst="rect">
              <a:avLst/>
            </a:prstGeom>
            <a:noFill/>
          </p:spPr>
          <p:txBody>
            <a:bodyPr wrap="none" rtlCol="0">
              <a:spAutoFit/>
            </a:bodyPr>
            <a:lstStyle/>
            <a:p>
              <a:r>
                <a:rPr kumimoji="1" lang="en-US" altLang="ja-JP" dirty="0">
                  <a:latin typeface="Meiryo UI" panose="020B0604030504040204" pitchFamily="50" charset="-128"/>
                  <a:ea typeface="Meiryo UI" panose="020B0604030504040204" pitchFamily="50" charset="-128"/>
                </a:rPr>
                <a:t>10</a:t>
              </a:r>
              <a:r>
                <a:rPr kumimoji="1" lang="ja-JP" altLang="en-US" dirty="0">
                  <a:latin typeface="Meiryo UI" panose="020B0604030504040204" pitchFamily="50" charset="-128"/>
                  <a:ea typeface="Meiryo UI" panose="020B0604030504040204" pitchFamily="50" charset="-128"/>
                </a:rPr>
                <a:t>％</a:t>
              </a:r>
            </a:p>
          </p:txBody>
        </p:sp>
      </p:grpSp>
      <p:sp>
        <p:nvSpPr>
          <p:cNvPr id="7" name="テキスト ボックス 6">
            <a:extLst>
              <a:ext uri="{FF2B5EF4-FFF2-40B4-BE49-F238E27FC236}">
                <a16:creationId xmlns:a16="http://schemas.microsoft.com/office/drawing/2014/main" id="{7B51F94F-7620-45C8-AC7E-ABA17E68B2B4}"/>
              </a:ext>
            </a:extLst>
          </p:cNvPr>
          <p:cNvSpPr txBox="1"/>
          <p:nvPr/>
        </p:nvSpPr>
        <p:spPr>
          <a:xfrm>
            <a:off x="1588213" y="2023257"/>
            <a:ext cx="1489510" cy="338554"/>
          </a:xfrm>
          <a:prstGeom prst="rect">
            <a:avLst/>
          </a:prstGeom>
          <a:noFill/>
        </p:spPr>
        <p:txBody>
          <a:bodyPr wrap="none" rtlCol="0">
            <a:spAutoFit/>
          </a:bodyPr>
          <a:lstStyle/>
          <a:p>
            <a:r>
              <a:rPr kumimoji="1" lang="ja-JP" altLang="en-US" sz="1600" b="1" dirty="0">
                <a:latin typeface="Meiryo UI" panose="020B0604030504040204" pitchFamily="50" charset="-128"/>
                <a:ea typeface="Meiryo UI" panose="020B0604030504040204" pitchFamily="50" charset="-128"/>
              </a:rPr>
              <a:t>平成</a:t>
            </a:r>
            <a:r>
              <a:rPr kumimoji="1" lang="en-US" altLang="ja-JP" sz="1600" b="1" dirty="0">
                <a:latin typeface="Meiryo UI" panose="020B0604030504040204" pitchFamily="50" charset="-128"/>
                <a:ea typeface="Meiryo UI" panose="020B0604030504040204" pitchFamily="50" charset="-128"/>
              </a:rPr>
              <a:t>26</a:t>
            </a:r>
            <a:r>
              <a:rPr kumimoji="1" lang="ja-JP" altLang="en-US" sz="1600" b="1" dirty="0">
                <a:latin typeface="Meiryo UI" panose="020B0604030504040204" pitchFamily="50" charset="-128"/>
                <a:ea typeface="Meiryo UI" panose="020B0604030504040204" pitchFamily="50" charset="-128"/>
              </a:rPr>
              <a:t>年４月</a:t>
            </a:r>
          </a:p>
        </p:txBody>
      </p:sp>
      <p:sp>
        <p:nvSpPr>
          <p:cNvPr id="28" name="テキスト ボックス 27">
            <a:extLst>
              <a:ext uri="{FF2B5EF4-FFF2-40B4-BE49-F238E27FC236}">
                <a16:creationId xmlns:a16="http://schemas.microsoft.com/office/drawing/2014/main" id="{A9D7D091-FBA7-430B-AE75-C3643DC65B2E}"/>
              </a:ext>
            </a:extLst>
          </p:cNvPr>
          <p:cNvSpPr txBox="1"/>
          <p:nvPr/>
        </p:nvSpPr>
        <p:spPr>
          <a:xfrm>
            <a:off x="4432665" y="2023257"/>
            <a:ext cx="1489510" cy="338554"/>
          </a:xfrm>
          <a:prstGeom prst="rect">
            <a:avLst/>
          </a:prstGeom>
          <a:noFill/>
        </p:spPr>
        <p:txBody>
          <a:bodyPr wrap="none" rtlCol="0">
            <a:spAutoFit/>
          </a:bodyPr>
          <a:lstStyle/>
          <a:p>
            <a:r>
              <a:rPr kumimoji="1" lang="ja-JP" altLang="en-US" sz="1600" b="1" dirty="0">
                <a:latin typeface="Meiryo UI" panose="020B0604030504040204" pitchFamily="50" charset="-128"/>
                <a:ea typeface="Meiryo UI" panose="020B0604030504040204" pitchFamily="50" charset="-128"/>
              </a:rPr>
              <a:t>令和元年</a:t>
            </a:r>
            <a:r>
              <a:rPr lang="en-US" altLang="ja-JP" sz="1600" b="1" dirty="0">
                <a:latin typeface="Meiryo UI" panose="020B0604030504040204" pitchFamily="50" charset="-128"/>
                <a:ea typeface="Meiryo UI" panose="020B0604030504040204" pitchFamily="50" charset="-128"/>
              </a:rPr>
              <a:t>10</a:t>
            </a:r>
            <a:r>
              <a:rPr kumimoji="1" lang="ja-JP" altLang="en-US" sz="1600" b="1" dirty="0">
                <a:latin typeface="Meiryo UI" panose="020B0604030504040204" pitchFamily="50" charset="-128"/>
                <a:ea typeface="Meiryo UI" panose="020B0604030504040204" pitchFamily="50" charset="-128"/>
              </a:rPr>
              <a:t>月</a:t>
            </a:r>
          </a:p>
        </p:txBody>
      </p:sp>
      <p:sp>
        <p:nvSpPr>
          <p:cNvPr id="32" name="正方形/長方形 31">
            <a:extLst>
              <a:ext uri="{FF2B5EF4-FFF2-40B4-BE49-F238E27FC236}">
                <a16:creationId xmlns:a16="http://schemas.microsoft.com/office/drawing/2014/main" id="{39EB66B4-7D9E-4E4D-9A02-8354F8B0559C}"/>
              </a:ext>
            </a:extLst>
          </p:cNvPr>
          <p:cNvSpPr/>
          <p:nvPr/>
        </p:nvSpPr>
        <p:spPr bwMode="gray">
          <a:xfrm>
            <a:off x="0" y="3780731"/>
            <a:ext cx="9071809" cy="6971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t" anchorCtr="0" forceAA="0" compatLnSpc="1">
            <a:prstTxWarp prst="textNoShape">
              <a:avLst/>
            </a:prstTxWarp>
            <a:noAutofit/>
          </a:bodyPr>
          <a:lstStyle/>
          <a:p>
            <a:pPr marL="432000" indent="-360000" algn="just">
              <a:lnSpc>
                <a:spcPts val="1900"/>
              </a:lnSpc>
              <a:spcAft>
                <a:spcPts val="0"/>
              </a:spcAft>
            </a:pPr>
            <a:r>
              <a:rPr lang="ja-JP" altLang="en-US" sz="1400"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400"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ja-JP" sz="1600" dirty="0">
                <a:solidFill>
                  <a:schemeClr val="tx1"/>
                </a:solidFill>
                <a:latin typeface="メイリオ" panose="020B0604030504040204" pitchFamily="50" charset="-128"/>
                <a:ea typeface="メイリオ" panose="020B0604030504040204" pitchFamily="50" charset="-128"/>
              </a:rPr>
              <a:t>この消費税率の引き上げによる増収分については、</a:t>
            </a:r>
            <a:r>
              <a:rPr lang="ja-JP" altLang="ja-JP" sz="1600" b="1" dirty="0">
                <a:solidFill>
                  <a:schemeClr val="tx1"/>
                </a:solidFill>
                <a:latin typeface="メイリオ" panose="020B0604030504040204" pitchFamily="50" charset="-128"/>
                <a:ea typeface="メイリオ" panose="020B0604030504040204" pitchFamily="50" charset="-128"/>
              </a:rPr>
              <a:t>すべて社会保障に充て</a:t>
            </a:r>
            <a:r>
              <a:rPr lang="ja-JP" altLang="ja-JP" sz="1600" dirty="0">
                <a:solidFill>
                  <a:schemeClr val="tx1"/>
                </a:solidFill>
                <a:latin typeface="メイリオ" panose="020B0604030504040204" pitchFamily="50" charset="-128"/>
                <a:ea typeface="メイリオ" panose="020B0604030504040204" pitchFamily="50" charset="-128"/>
              </a:rPr>
              <a:t>、待機児童の解消や幼児教育・保育の無償化など子育て世代のためにも充当されることとなりました。</a:t>
            </a:r>
          </a:p>
        </p:txBody>
      </p:sp>
      <p:grpSp>
        <p:nvGrpSpPr>
          <p:cNvPr id="33" name="グループ化 32">
            <a:extLst>
              <a:ext uri="{FF2B5EF4-FFF2-40B4-BE49-F238E27FC236}">
                <a16:creationId xmlns:a16="http://schemas.microsoft.com/office/drawing/2014/main" id="{7CB05890-21CA-4A37-8C6A-7F41DDEEBA5F}"/>
              </a:ext>
            </a:extLst>
          </p:cNvPr>
          <p:cNvGrpSpPr/>
          <p:nvPr/>
        </p:nvGrpSpPr>
        <p:grpSpPr>
          <a:xfrm>
            <a:off x="6134149" y="2917022"/>
            <a:ext cx="1455023" cy="495836"/>
            <a:chOff x="3842587" y="2212868"/>
            <a:chExt cx="1455023" cy="495836"/>
          </a:xfrm>
        </p:grpSpPr>
        <p:sp>
          <p:nvSpPr>
            <p:cNvPr id="34" name="楕円 33">
              <a:extLst>
                <a:ext uri="{FF2B5EF4-FFF2-40B4-BE49-F238E27FC236}">
                  <a16:creationId xmlns:a16="http://schemas.microsoft.com/office/drawing/2014/main" id="{5E3859DA-6389-4FEE-9156-6B6BF83C3F3E}"/>
                </a:ext>
              </a:extLst>
            </p:cNvPr>
            <p:cNvSpPr/>
            <p:nvPr/>
          </p:nvSpPr>
          <p:spPr>
            <a:xfrm>
              <a:off x="3842587" y="2212868"/>
              <a:ext cx="1455023" cy="495836"/>
            </a:xfrm>
            <a:prstGeom prst="ellipse">
              <a:avLst/>
            </a:prstGeom>
            <a:solidFill>
              <a:srgbClr val="FFFF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2CC575FD-AA7F-4B43-9B9D-F3CFE1181B49}"/>
                </a:ext>
              </a:extLst>
            </p:cNvPr>
            <p:cNvSpPr txBox="1"/>
            <p:nvPr/>
          </p:nvSpPr>
          <p:spPr>
            <a:xfrm>
              <a:off x="4218880" y="2237448"/>
              <a:ext cx="800219" cy="461665"/>
            </a:xfrm>
            <a:prstGeom prst="rect">
              <a:avLst/>
            </a:prstGeom>
            <a:noFill/>
          </p:spPr>
          <p:txBody>
            <a:bodyPr wrap="none" rtlCol="0">
              <a:spAutoFit/>
            </a:bodyPr>
            <a:lstStyle/>
            <a:p>
              <a:r>
                <a:rPr kumimoji="1" lang="ja-JP" altLang="en-US" dirty="0">
                  <a:latin typeface="Meiryo UI" panose="020B0604030504040204" pitchFamily="50" charset="-128"/>
                  <a:ea typeface="Meiryo UI" panose="020B0604030504040204" pitchFamily="50" charset="-128"/>
                </a:rPr>
                <a:t>８％</a:t>
              </a:r>
            </a:p>
          </p:txBody>
        </p:sp>
      </p:grpSp>
      <p:sp>
        <p:nvSpPr>
          <p:cNvPr id="11" name="テキスト ボックス 10">
            <a:extLst>
              <a:ext uri="{FF2B5EF4-FFF2-40B4-BE49-F238E27FC236}">
                <a16:creationId xmlns:a16="http://schemas.microsoft.com/office/drawing/2014/main" id="{B831825C-CCFA-4EEE-8E20-71B594814A79}"/>
              </a:ext>
            </a:extLst>
          </p:cNvPr>
          <p:cNvSpPr txBox="1"/>
          <p:nvPr/>
        </p:nvSpPr>
        <p:spPr>
          <a:xfrm>
            <a:off x="6410254" y="2762844"/>
            <a:ext cx="902811" cy="307777"/>
          </a:xfrm>
          <a:prstGeom prst="rect">
            <a:avLst/>
          </a:prstGeom>
          <a:noFill/>
        </p:spPr>
        <p:txBody>
          <a:bodyPr wrap="none" rtlCol="0">
            <a:spAutoFit/>
          </a:bodyPr>
          <a:lstStyle/>
          <a:p>
            <a:r>
              <a:rPr kumimoji="1" lang="ja-JP" altLang="en-US" sz="1400" dirty="0">
                <a:latin typeface="Meiryo UI" panose="020B0604030504040204" pitchFamily="50" charset="-128"/>
                <a:ea typeface="Meiryo UI" panose="020B0604030504040204" pitchFamily="50" charset="-128"/>
              </a:rPr>
              <a:t>軽減税率</a:t>
            </a:r>
          </a:p>
        </p:txBody>
      </p:sp>
      <p:sp>
        <p:nvSpPr>
          <p:cNvPr id="12" name="矢印: 上向き折線 11">
            <a:extLst>
              <a:ext uri="{FF2B5EF4-FFF2-40B4-BE49-F238E27FC236}">
                <a16:creationId xmlns:a16="http://schemas.microsoft.com/office/drawing/2014/main" id="{562BDEDE-FDA5-44FE-8699-751D2D78872A}"/>
              </a:ext>
            </a:extLst>
          </p:cNvPr>
          <p:cNvSpPr/>
          <p:nvPr/>
        </p:nvSpPr>
        <p:spPr>
          <a:xfrm rot="5400000">
            <a:off x="5033190" y="2532209"/>
            <a:ext cx="860566" cy="917404"/>
          </a:xfrm>
          <a:prstGeom prst="bentUpArrow">
            <a:avLst>
              <a:gd name="adj1" fmla="val 19480"/>
              <a:gd name="adj2" fmla="val 25000"/>
              <a:gd name="adj3" fmla="val 25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8" name="図 37">
            <a:extLst>
              <a:ext uri="{FF2B5EF4-FFF2-40B4-BE49-F238E27FC236}">
                <a16:creationId xmlns:a16="http://schemas.microsoft.com/office/drawing/2014/main" id="{20AD14CE-BAF7-4302-82D1-561C6FCFDB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76701" y="3035573"/>
            <a:ext cx="335754" cy="357012"/>
          </a:xfrm>
          <a:prstGeom prst="rect">
            <a:avLst/>
          </a:prstGeom>
          <a:ln w="6350">
            <a:noFill/>
          </a:ln>
        </p:spPr>
      </p:pic>
      <p:pic>
        <p:nvPicPr>
          <p:cNvPr id="39" name="図 38">
            <a:extLst>
              <a:ext uri="{FF2B5EF4-FFF2-40B4-BE49-F238E27FC236}">
                <a16:creationId xmlns:a16="http://schemas.microsoft.com/office/drawing/2014/main" id="{2B7BE3E3-7C09-4FD1-9153-8771C11B75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90404" y="2881277"/>
            <a:ext cx="344251" cy="235170"/>
          </a:xfrm>
          <a:prstGeom prst="rect">
            <a:avLst/>
          </a:prstGeom>
          <a:ln w="6350">
            <a:noFill/>
          </a:ln>
        </p:spPr>
      </p:pic>
      <p:pic>
        <p:nvPicPr>
          <p:cNvPr id="40" name="図 39">
            <a:extLst>
              <a:ext uri="{FF2B5EF4-FFF2-40B4-BE49-F238E27FC236}">
                <a16:creationId xmlns:a16="http://schemas.microsoft.com/office/drawing/2014/main" id="{39DD170B-F4B8-4929-83AD-BC85D8A811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85604" y="2957790"/>
            <a:ext cx="168648" cy="394665"/>
          </a:xfrm>
          <a:prstGeom prst="rect">
            <a:avLst/>
          </a:prstGeom>
          <a:ln w="6350">
            <a:noFill/>
          </a:ln>
        </p:spPr>
      </p:pic>
      <p:pic>
        <p:nvPicPr>
          <p:cNvPr id="41" name="図 40">
            <a:extLst>
              <a:ext uri="{FF2B5EF4-FFF2-40B4-BE49-F238E27FC236}">
                <a16:creationId xmlns:a16="http://schemas.microsoft.com/office/drawing/2014/main" id="{D796431E-2C40-4F83-B050-6D49DEBBF8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1256" y="3144021"/>
            <a:ext cx="344251" cy="264315"/>
          </a:xfrm>
          <a:prstGeom prst="rect">
            <a:avLst/>
          </a:prstGeom>
          <a:ln w="6350">
            <a:noFill/>
          </a:ln>
        </p:spPr>
      </p:pic>
      <p:sp>
        <p:nvSpPr>
          <p:cNvPr id="42" name="テキスト ボックス 41">
            <a:extLst>
              <a:ext uri="{FF2B5EF4-FFF2-40B4-BE49-F238E27FC236}">
                <a16:creationId xmlns:a16="http://schemas.microsoft.com/office/drawing/2014/main" id="{BAE1C28D-4013-4FE8-AE6A-CEBF99268E51}"/>
              </a:ext>
            </a:extLst>
          </p:cNvPr>
          <p:cNvSpPr txBox="1"/>
          <p:nvPr/>
        </p:nvSpPr>
        <p:spPr>
          <a:xfrm>
            <a:off x="7989277" y="2703199"/>
            <a:ext cx="886781" cy="246221"/>
          </a:xfrm>
          <a:prstGeom prst="rect">
            <a:avLst/>
          </a:prstGeom>
          <a:noFill/>
        </p:spPr>
        <p:txBody>
          <a:bodyPr wrap="none" rtlCol="0">
            <a:spAutoFit/>
          </a:bodyPr>
          <a:lstStyle/>
          <a:p>
            <a:r>
              <a:rPr kumimoji="1" lang="ja-JP" altLang="en-US" sz="1000" dirty="0">
                <a:latin typeface="Meiryo UI" panose="020B0604030504040204" pitchFamily="50" charset="-128"/>
                <a:ea typeface="Meiryo UI" panose="020B0604030504040204" pitchFamily="50" charset="-128"/>
              </a:rPr>
              <a:t>飲食料品など</a:t>
            </a:r>
          </a:p>
        </p:txBody>
      </p:sp>
      <p:sp>
        <p:nvSpPr>
          <p:cNvPr id="14" name="四角形: 角を丸くする 13">
            <a:extLst>
              <a:ext uri="{FF2B5EF4-FFF2-40B4-BE49-F238E27FC236}">
                <a16:creationId xmlns:a16="http://schemas.microsoft.com/office/drawing/2014/main" id="{0E297B5E-F0D3-4A2E-A77E-424A16640217}"/>
              </a:ext>
            </a:extLst>
          </p:cNvPr>
          <p:cNvSpPr/>
          <p:nvPr/>
        </p:nvSpPr>
        <p:spPr>
          <a:xfrm>
            <a:off x="237614" y="4340149"/>
            <a:ext cx="8616638" cy="2378151"/>
          </a:xfrm>
          <a:prstGeom prst="roundRect">
            <a:avLst>
              <a:gd name="adj" fmla="val 649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四角形: 角を丸くする 15">
            <a:extLst>
              <a:ext uri="{FF2B5EF4-FFF2-40B4-BE49-F238E27FC236}">
                <a16:creationId xmlns:a16="http://schemas.microsoft.com/office/drawing/2014/main" id="{49247280-7A5E-4B43-AFBC-94F3B2BABD0B}"/>
              </a:ext>
            </a:extLst>
          </p:cNvPr>
          <p:cNvSpPr/>
          <p:nvPr/>
        </p:nvSpPr>
        <p:spPr>
          <a:xfrm>
            <a:off x="317500" y="4682162"/>
            <a:ext cx="2793091" cy="1985338"/>
          </a:xfrm>
          <a:prstGeom prst="roundRect">
            <a:avLst>
              <a:gd name="adj" fmla="val 7143"/>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kumimoji="1" lang="ja-JP" altLang="en-US" sz="1600" dirty="0">
              <a:solidFill>
                <a:schemeClr val="tx1"/>
              </a:solidFill>
            </a:endParaRPr>
          </a:p>
        </p:txBody>
      </p:sp>
      <p:sp>
        <p:nvSpPr>
          <p:cNvPr id="47" name="正方形/長方形 46">
            <a:extLst>
              <a:ext uri="{FF2B5EF4-FFF2-40B4-BE49-F238E27FC236}">
                <a16:creationId xmlns:a16="http://schemas.microsoft.com/office/drawing/2014/main" id="{1665F9C3-29C1-4FA2-BB7E-D92E23F739C4}"/>
              </a:ext>
            </a:extLst>
          </p:cNvPr>
          <p:cNvSpPr/>
          <p:nvPr/>
        </p:nvSpPr>
        <p:spPr bwMode="gray">
          <a:xfrm>
            <a:off x="237615" y="4387870"/>
            <a:ext cx="7739086" cy="255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t" anchorCtr="0" forceAA="0" compatLnSpc="1">
            <a:prstTxWarp prst="textNoShape">
              <a:avLst/>
            </a:prstTxWarp>
            <a:noAutofit/>
          </a:bodyPr>
          <a:lstStyle/>
          <a:p>
            <a:pPr marL="432000" indent="-360000" algn="just">
              <a:lnSpc>
                <a:spcPts val="1900"/>
              </a:lnSpc>
              <a:spcAft>
                <a:spcPts val="0"/>
              </a:spcAft>
            </a:pPr>
            <a:r>
              <a:rPr lang="ja-JP" altLang="en-US" sz="1400" dirty="0">
                <a:solidFill>
                  <a:schemeClr val="tx1"/>
                </a:solidFill>
                <a:latin typeface="BIZ UDPゴシック" panose="020B0400000000000000" pitchFamily="50" charset="-128"/>
                <a:ea typeface="BIZ UDPゴシック" panose="020B0400000000000000" pitchFamily="50" charset="-128"/>
              </a:rPr>
              <a:t>消費税の増収分は全額を社会保障に充当し、</a:t>
            </a:r>
            <a:r>
              <a:rPr lang="ja-JP" altLang="en-US" sz="1800" u="sng" dirty="0">
                <a:solidFill>
                  <a:srgbClr val="FF0000"/>
                </a:solidFill>
                <a:latin typeface="BIZ UDPゴシック" panose="020B0400000000000000" pitchFamily="50" charset="-128"/>
                <a:ea typeface="BIZ UDPゴシック" panose="020B0400000000000000" pitchFamily="50" charset="-128"/>
              </a:rPr>
              <a:t>「</a:t>
            </a:r>
            <a:r>
              <a:rPr lang="ja-JP" altLang="en-US" sz="1800" b="1" u="sng" dirty="0">
                <a:solidFill>
                  <a:srgbClr val="FF0000"/>
                </a:solidFill>
                <a:latin typeface="BIZ UDPゴシック" panose="020B0400000000000000" pitchFamily="50" charset="-128"/>
                <a:ea typeface="BIZ UDPゴシック" panose="020B0400000000000000" pitchFamily="50" charset="-128"/>
              </a:rPr>
              <a:t>全世代型</a:t>
            </a:r>
            <a:r>
              <a:rPr lang="ja-JP" altLang="en-US" sz="1800" u="sng" dirty="0">
                <a:solidFill>
                  <a:srgbClr val="FF0000"/>
                </a:solidFill>
                <a:latin typeface="BIZ UDPゴシック" panose="020B0400000000000000" pitchFamily="50" charset="-128"/>
                <a:ea typeface="BIZ UDPゴシック" panose="020B0400000000000000" pitchFamily="50" charset="-128"/>
              </a:rPr>
              <a:t>」</a:t>
            </a:r>
            <a:r>
              <a:rPr lang="ja-JP" altLang="en-US" sz="1400" dirty="0">
                <a:solidFill>
                  <a:schemeClr val="tx1"/>
                </a:solidFill>
                <a:latin typeface="BIZ UDPゴシック" panose="020B0400000000000000" pitchFamily="50" charset="-128"/>
                <a:ea typeface="BIZ UDPゴシック" panose="020B0400000000000000" pitchFamily="50" charset="-128"/>
              </a:rPr>
              <a:t>の社会保障制度に転換</a:t>
            </a:r>
            <a:endParaRPr lang="ja-JP" altLang="ja-JP" sz="1600" b="1" dirty="0">
              <a:solidFill>
                <a:schemeClr val="tx1"/>
              </a:solidFill>
              <a:latin typeface="BIZ UDPゴシック" panose="020B0400000000000000" pitchFamily="50" charset="-128"/>
              <a:ea typeface="BIZ UDPゴシック" panose="020B0400000000000000" pitchFamily="50" charset="-128"/>
            </a:endParaRPr>
          </a:p>
        </p:txBody>
      </p:sp>
      <p:sp>
        <p:nvSpPr>
          <p:cNvPr id="17" name="四角形: 角を丸くする 16">
            <a:extLst>
              <a:ext uri="{FF2B5EF4-FFF2-40B4-BE49-F238E27FC236}">
                <a16:creationId xmlns:a16="http://schemas.microsoft.com/office/drawing/2014/main" id="{8D474366-FA09-4107-BE1D-BE288D896578}"/>
              </a:ext>
            </a:extLst>
          </p:cNvPr>
          <p:cNvSpPr/>
          <p:nvPr/>
        </p:nvSpPr>
        <p:spPr>
          <a:xfrm>
            <a:off x="317500" y="2855932"/>
            <a:ext cx="4225623" cy="760255"/>
          </a:xfrm>
          <a:prstGeom prst="roundRect">
            <a:avLst/>
          </a:prstGeom>
          <a:solidFill>
            <a:srgbClr val="EB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numCol="2" rtlCol="0" anchor="t"/>
          <a:lstStyle/>
          <a:p>
            <a:pPr>
              <a:spcAft>
                <a:spcPts val="300"/>
              </a:spcAft>
            </a:pPr>
            <a:r>
              <a:rPr kumimoji="1" lang="ja-JP" altLang="en-US" sz="1600" b="1" dirty="0">
                <a:solidFill>
                  <a:schemeClr val="tx1"/>
                </a:solidFill>
                <a:effectLst>
                  <a:outerShdw blurRad="38100" dist="38100" dir="2700000" algn="tl">
                    <a:srgbClr val="000000">
                      <a:alpha val="43137"/>
                    </a:srgbClr>
                  </a:outerShdw>
                </a:effectLst>
              </a:rPr>
              <a:t>なぜ消費税？</a:t>
            </a:r>
            <a:endParaRPr kumimoji="1" lang="en-US" altLang="ja-JP" sz="1600" b="1" dirty="0">
              <a:solidFill>
                <a:schemeClr val="tx1"/>
              </a:solidFill>
              <a:effectLst>
                <a:outerShdw blurRad="38100" dist="38100" dir="2700000" algn="tl">
                  <a:srgbClr val="000000">
                    <a:alpha val="43137"/>
                  </a:srgbClr>
                </a:outerShdw>
              </a:effectLst>
            </a:endParaRPr>
          </a:p>
          <a:p>
            <a:r>
              <a:rPr lang="ja-JP" altLang="en-US" sz="1200" b="1" dirty="0">
                <a:solidFill>
                  <a:schemeClr val="tx1"/>
                </a:solidFill>
              </a:rPr>
              <a:t>・税収が安定しています</a:t>
            </a:r>
            <a:endParaRPr lang="en-US" altLang="ja-JP" sz="1200" b="1" dirty="0">
              <a:solidFill>
                <a:schemeClr val="tx1"/>
              </a:solidFill>
            </a:endParaRPr>
          </a:p>
          <a:p>
            <a:r>
              <a:rPr kumimoji="1" lang="ja-JP" altLang="en-US" sz="1200" b="1" dirty="0">
                <a:solidFill>
                  <a:schemeClr val="tx1"/>
                </a:solidFill>
              </a:rPr>
              <a:t>・負担が世代間で公平です</a:t>
            </a:r>
            <a:endParaRPr kumimoji="1" lang="en-US" altLang="ja-JP" sz="1200" b="1" dirty="0">
              <a:solidFill>
                <a:schemeClr val="tx1"/>
              </a:solidFill>
            </a:endParaRPr>
          </a:p>
          <a:p>
            <a:pPr>
              <a:spcAft>
                <a:spcPts val="300"/>
              </a:spcAft>
            </a:pPr>
            <a:endParaRPr lang="en-US" altLang="ja-JP" sz="1600" b="1" dirty="0">
              <a:solidFill>
                <a:schemeClr val="tx1"/>
              </a:solidFill>
            </a:endParaRPr>
          </a:p>
          <a:p>
            <a:r>
              <a:rPr lang="ja-JP" altLang="en-US" sz="1200" b="1" dirty="0">
                <a:solidFill>
                  <a:schemeClr val="tx1"/>
                </a:solidFill>
              </a:rPr>
              <a:t>・経済活動に中立的です</a:t>
            </a:r>
            <a:endParaRPr lang="en-US" altLang="ja-JP" sz="1200" b="1" dirty="0">
              <a:solidFill>
                <a:schemeClr val="tx1"/>
              </a:solidFill>
            </a:endParaRPr>
          </a:p>
          <a:p>
            <a:r>
              <a:rPr kumimoji="1" lang="ja-JP" altLang="en-US" sz="1200" b="1" dirty="0">
                <a:solidFill>
                  <a:schemeClr val="tx1"/>
                </a:solidFill>
              </a:rPr>
              <a:t>・高い財源調達力があります</a:t>
            </a:r>
          </a:p>
        </p:txBody>
      </p:sp>
      <p:sp>
        <p:nvSpPr>
          <p:cNvPr id="55" name="テキスト ボックス 54">
            <a:extLst>
              <a:ext uri="{FF2B5EF4-FFF2-40B4-BE49-F238E27FC236}">
                <a16:creationId xmlns:a16="http://schemas.microsoft.com/office/drawing/2014/main" id="{43DDA943-0550-4B2C-8260-4FCCFEB9C3F8}"/>
              </a:ext>
            </a:extLst>
          </p:cNvPr>
          <p:cNvSpPr txBox="1"/>
          <p:nvPr/>
        </p:nvSpPr>
        <p:spPr>
          <a:xfrm>
            <a:off x="552841" y="4783785"/>
            <a:ext cx="2322408" cy="276999"/>
          </a:xfrm>
          <a:prstGeom prst="rect">
            <a:avLst/>
          </a:prstGeom>
          <a:noFill/>
        </p:spPr>
        <p:txBody>
          <a:bodyPr wrap="square" rtlCol="0">
            <a:spAutoFit/>
          </a:bodyPr>
          <a:lstStyle/>
          <a:p>
            <a:pPr algn="ctr"/>
            <a:r>
              <a:rPr kumimoji="1" lang="ja-JP" altLang="en-US" sz="1200" dirty="0">
                <a:latin typeface="メイリオ" panose="020B0604030504040204" pitchFamily="50" charset="-128"/>
                <a:ea typeface="メイリオ" panose="020B0604030504040204" pitchFamily="50" charset="-128"/>
              </a:rPr>
              <a:t>消費税の使い道は高齢者中心</a:t>
            </a:r>
          </a:p>
        </p:txBody>
      </p:sp>
      <p:sp>
        <p:nvSpPr>
          <p:cNvPr id="27" name="矢印: 右 26">
            <a:extLst>
              <a:ext uri="{FF2B5EF4-FFF2-40B4-BE49-F238E27FC236}">
                <a16:creationId xmlns:a16="http://schemas.microsoft.com/office/drawing/2014/main" id="{4C37ADEE-2501-4111-930C-1A46C68CBF52}"/>
              </a:ext>
            </a:extLst>
          </p:cNvPr>
          <p:cNvSpPr/>
          <p:nvPr/>
        </p:nvSpPr>
        <p:spPr>
          <a:xfrm>
            <a:off x="3401262" y="5316913"/>
            <a:ext cx="452300" cy="894417"/>
          </a:xfrm>
          <a:prstGeom prst="right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直方体 28">
            <a:extLst>
              <a:ext uri="{FF2B5EF4-FFF2-40B4-BE49-F238E27FC236}">
                <a16:creationId xmlns:a16="http://schemas.microsoft.com/office/drawing/2014/main" id="{55BB26B8-DAB8-4A03-882B-50209D70C0C2}"/>
              </a:ext>
            </a:extLst>
          </p:cNvPr>
          <p:cNvSpPr/>
          <p:nvPr/>
        </p:nvSpPr>
        <p:spPr>
          <a:xfrm>
            <a:off x="688567" y="5580950"/>
            <a:ext cx="1954770" cy="447209"/>
          </a:xfrm>
          <a:prstGeom prst="cube">
            <a:avLst>
              <a:gd name="adj" fmla="val 69995"/>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2" name="図 51" descr="zaimu_Illust-03.png">
            <a:extLst>
              <a:ext uri="{FF2B5EF4-FFF2-40B4-BE49-F238E27FC236}">
                <a16:creationId xmlns:a16="http://schemas.microsoft.com/office/drawing/2014/main" id="{7432CE7A-B37C-4656-ADE5-FBF60570E82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59426" y="5118898"/>
            <a:ext cx="523676" cy="690081"/>
          </a:xfrm>
          <a:prstGeom prst="rect">
            <a:avLst/>
          </a:prstGeom>
        </p:spPr>
      </p:pic>
      <p:pic>
        <p:nvPicPr>
          <p:cNvPr id="54" name="図 53" descr="zaimu_Illust-01.png">
            <a:extLst>
              <a:ext uri="{FF2B5EF4-FFF2-40B4-BE49-F238E27FC236}">
                <a16:creationId xmlns:a16="http://schemas.microsoft.com/office/drawing/2014/main" id="{3110CEFB-5845-4504-9482-5AEB2BDFD76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85862" y="5180051"/>
            <a:ext cx="323827" cy="611444"/>
          </a:xfrm>
          <a:prstGeom prst="rect">
            <a:avLst/>
          </a:prstGeom>
        </p:spPr>
      </p:pic>
      <p:pic>
        <p:nvPicPr>
          <p:cNvPr id="69" name="図 68" descr="zaimu_Illust-09.png">
            <a:extLst>
              <a:ext uri="{FF2B5EF4-FFF2-40B4-BE49-F238E27FC236}">
                <a16:creationId xmlns:a16="http://schemas.microsoft.com/office/drawing/2014/main" id="{03DD38F6-4CF9-43D2-A551-96DD2A6929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65133" y="6074360"/>
            <a:ext cx="766612" cy="458431"/>
          </a:xfrm>
          <a:prstGeom prst="rect">
            <a:avLst/>
          </a:prstGeom>
        </p:spPr>
      </p:pic>
      <p:sp>
        <p:nvSpPr>
          <p:cNvPr id="76" name="四角形: 角を丸くする 75">
            <a:extLst>
              <a:ext uri="{FF2B5EF4-FFF2-40B4-BE49-F238E27FC236}">
                <a16:creationId xmlns:a16="http://schemas.microsoft.com/office/drawing/2014/main" id="{63E641C5-34DA-43A8-8676-B16A513C8567}"/>
              </a:ext>
            </a:extLst>
          </p:cNvPr>
          <p:cNvSpPr/>
          <p:nvPr/>
        </p:nvSpPr>
        <p:spPr>
          <a:xfrm>
            <a:off x="4024253" y="4682162"/>
            <a:ext cx="4747858" cy="1985338"/>
          </a:xfrm>
          <a:prstGeom prst="roundRect">
            <a:avLst>
              <a:gd name="adj" fmla="val 7143"/>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kumimoji="1" lang="ja-JP" altLang="en-US" sz="1600" dirty="0">
              <a:solidFill>
                <a:schemeClr val="tx1"/>
              </a:solidFill>
            </a:endParaRPr>
          </a:p>
        </p:txBody>
      </p:sp>
      <p:sp>
        <p:nvSpPr>
          <p:cNvPr id="70" name="直方体 69">
            <a:extLst>
              <a:ext uri="{FF2B5EF4-FFF2-40B4-BE49-F238E27FC236}">
                <a16:creationId xmlns:a16="http://schemas.microsoft.com/office/drawing/2014/main" id="{E70468C8-8555-4196-B413-F55899E2ED02}"/>
              </a:ext>
            </a:extLst>
          </p:cNvPr>
          <p:cNvSpPr/>
          <p:nvPr/>
        </p:nvSpPr>
        <p:spPr>
          <a:xfrm>
            <a:off x="5166265" y="5655576"/>
            <a:ext cx="2400328" cy="447209"/>
          </a:xfrm>
          <a:prstGeom prst="cube">
            <a:avLst>
              <a:gd name="adj" fmla="val 69995"/>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2" name="図 71" descr="zaimu_Illust-01.png">
            <a:extLst>
              <a:ext uri="{FF2B5EF4-FFF2-40B4-BE49-F238E27FC236}">
                <a16:creationId xmlns:a16="http://schemas.microsoft.com/office/drawing/2014/main" id="{5EAF9486-D0F2-4558-B39C-CC56F3A2469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18624" y="5300513"/>
            <a:ext cx="323827" cy="611444"/>
          </a:xfrm>
          <a:prstGeom prst="rect">
            <a:avLst/>
          </a:prstGeom>
        </p:spPr>
      </p:pic>
      <p:pic>
        <p:nvPicPr>
          <p:cNvPr id="53" name="図 52" descr="zaimu_Illust-10.png">
            <a:extLst>
              <a:ext uri="{FF2B5EF4-FFF2-40B4-BE49-F238E27FC236}">
                <a16:creationId xmlns:a16="http://schemas.microsoft.com/office/drawing/2014/main" id="{4F1D9989-677C-409F-8AC8-989E7167A66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95264" y="5295913"/>
            <a:ext cx="644658" cy="642578"/>
          </a:xfrm>
          <a:prstGeom prst="rect">
            <a:avLst/>
          </a:prstGeom>
        </p:spPr>
      </p:pic>
      <p:pic>
        <p:nvPicPr>
          <p:cNvPr id="77" name="図 76" descr="zaimu_Illust-19.png">
            <a:extLst>
              <a:ext uri="{FF2B5EF4-FFF2-40B4-BE49-F238E27FC236}">
                <a16:creationId xmlns:a16="http://schemas.microsoft.com/office/drawing/2014/main" id="{F264236F-5553-48C4-8933-DB82D2BE2E8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59904" y="6092750"/>
            <a:ext cx="1518433" cy="500950"/>
          </a:xfrm>
          <a:prstGeom prst="rect">
            <a:avLst/>
          </a:prstGeom>
        </p:spPr>
      </p:pic>
      <p:pic>
        <p:nvPicPr>
          <p:cNvPr id="78" name="図 77" descr="zaimu_Illust-04.png">
            <a:extLst>
              <a:ext uri="{FF2B5EF4-FFF2-40B4-BE49-F238E27FC236}">
                <a16:creationId xmlns:a16="http://schemas.microsoft.com/office/drawing/2014/main" id="{706FD2CE-D2D4-49A5-A7CB-47711873900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958202" y="6162420"/>
            <a:ext cx="330895" cy="377757"/>
          </a:xfrm>
          <a:prstGeom prst="rect">
            <a:avLst/>
          </a:prstGeom>
        </p:spPr>
      </p:pic>
      <p:sp>
        <p:nvSpPr>
          <p:cNvPr id="30" name="楕円 29">
            <a:extLst>
              <a:ext uri="{FF2B5EF4-FFF2-40B4-BE49-F238E27FC236}">
                <a16:creationId xmlns:a16="http://schemas.microsoft.com/office/drawing/2014/main" id="{8806267C-7D40-4525-9B0D-99A70512EDDA}"/>
              </a:ext>
            </a:extLst>
          </p:cNvPr>
          <p:cNvSpPr/>
          <p:nvPr/>
        </p:nvSpPr>
        <p:spPr>
          <a:xfrm>
            <a:off x="4325743" y="5197663"/>
            <a:ext cx="990819" cy="58983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テキスト ボックス 78">
            <a:extLst>
              <a:ext uri="{FF2B5EF4-FFF2-40B4-BE49-F238E27FC236}">
                <a16:creationId xmlns:a16="http://schemas.microsoft.com/office/drawing/2014/main" id="{7AE75CCF-9F8F-4593-8F1F-C05156C10C92}"/>
              </a:ext>
            </a:extLst>
          </p:cNvPr>
          <p:cNvSpPr txBox="1"/>
          <p:nvPr/>
        </p:nvSpPr>
        <p:spPr>
          <a:xfrm>
            <a:off x="4335367" y="5308519"/>
            <a:ext cx="1022822" cy="400110"/>
          </a:xfrm>
          <a:prstGeom prst="rect">
            <a:avLst/>
          </a:prstGeom>
          <a:noFill/>
        </p:spPr>
        <p:txBody>
          <a:bodyPr wrap="square" rtlCol="0">
            <a:spAutoFit/>
          </a:bodyPr>
          <a:lstStyle/>
          <a:p>
            <a:r>
              <a:rPr kumimoji="1" lang="ja-JP" altLang="en-US" sz="1000" dirty="0">
                <a:latin typeface="メイリオ" panose="020B0604030504040204" pitchFamily="50" charset="-128"/>
                <a:ea typeface="メイリオ" panose="020B0604030504040204" pitchFamily="50" charset="-128"/>
              </a:rPr>
              <a:t>より子育てのしやすい環境</a:t>
            </a:r>
          </a:p>
        </p:txBody>
      </p:sp>
      <p:sp>
        <p:nvSpPr>
          <p:cNvPr id="80" name="楕円 79">
            <a:extLst>
              <a:ext uri="{FF2B5EF4-FFF2-40B4-BE49-F238E27FC236}">
                <a16:creationId xmlns:a16="http://schemas.microsoft.com/office/drawing/2014/main" id="{5B406187-A078-474C-8EBE-CF74C13F6586}"/>
              </a:ext>
            </a:extLst>
          </p:cNvPr>
          <p:cNvSpPr/>
          <p:nvPr/>
        </p:nvSpPr>
        <p:spPr>
          <a:xfrm>
            <a:off x="7460690" y="5139633"/>
            <a:ext cx="863958" cy="557813"/>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テキスト ボックス 80">
            <a:extLst>
              <a:ext uri="{FF2B5EF4-FFF2-40B4-BE49-F238E27FC236}">
                <a16:creationId xmlns:a16="http://schemas.microsoft.com/office/drawing/2014/main" id="{E3D1DA96-BE17-4D8C-AC51-D9CCF1E89B7B}"/>
              </a:ext>
            </a:extLst>
          </p:cNvPr>
          <p:cNvSpPr txBox="1"/>
          <p:nvPr/>
        </p:nvSpPr>
        <p:spPr>
          <a:xfrm>
            <a:off x="7502317" y="5237470"/>
            <a:ext cx="822331" cy="400110"/>
          </a:xfrm>
          <a:prstGeom prst="rect">
            <a:avLst/>
          </a:prstGeom>
          <a:noFill/>
        </p:spPr>
        <p:txBody>
          <a:bodyPr wrap="square" rtlCol="0">
            <a:spAutoFit/>
          </a:bodyPr>
          <a:lstStyle/>
          <a:p>
            <a:r>
              <a:rPr kumimoji="1" lang="ja-JP" altLang="en-US" sz="1000" dirty="0">
                <a:latin typeface="メイリオ" panose="020B0604030504040204" pitchFamily="50" charset="-128"/>
                <a:ea typeface="メイリオ" panose="020B0604030504040204" pitchFamily="50" charset="-128"/>
              </a:rPr>
              <a:t>より充実・安心な老後</a:t>
            </a:r>
          </a:p>
        </p:txBody>
      </p:sp>
      <p:sp>
        <p:nvSpPr>
          <p:cNvPr id="82" name="楕円 81">
            <a:extLst>
              <a:ext uri="{FF2B5EF4-FFF2-40B4-BE49-F238E27FC236}">
                <a16:creationId xmlns:a16="http://schemas.microsoft.com/office/drawing/2014/main" id="{E6A956DF-1324-4C4B-BB27-D93320111FD3}"/>
              </a:ext>
            </a:extLst>
          </p:cNvPr>
          <p:cNvSpPr/>
          <p:nvPr/>
        </p:nvSpPr>
        <p:spPr>
          <a:xfrm>
            <a:off x="7489616" y="6083183"/>
            <a:ext cx="693790" cy="491309"/>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テキスト ボックス 82">
            <a:extLst>
              <a:ext uri="{FF2B5EF4-FFF2-40B4-BE49-F238E27FC236}">
                <a16:creationId xmlns:a16="http://schemas.microsoft.com/office/drawing/2014/main" id="{E006B1E9-C73E-4481-9202-B4C8F3D4C8A2}"/>
              </a:ext>
            </a:extLst>
          </p:cNvPr>
          <p:cNvSpPr txBox="1"/>
          <p:nvPr/>
        </p:nvSpPr>
        <p:spPr>
          <a:xfrm>
            <a:off x="7495340" y="6154582"/>
            <a:ext cx="693790" cy="400110"/>
          </a:xfrm>
          <a:prstGeom prst="rect">
            <a:avLst/>
          </a:prstGeom>
          <a:noFill/>
        </p:spPr>
        <p:txBody>
          <a:bodyPr wrap="square" rtlCol="0">
            <a:spAutoFit/>
          </a:bodyPr>
          <a:lstStyle/>
          <a:p>
            <a:r>
              <a:rPr kumimoji="1" lang="ja-JP" altLang="en-US" sz="1000" dirty="0">
                <a:latin typeface="メイリオ" panose="020B0604030504040204" pitchFamily="50" charset="-128"/>
                <a:ea typeface="メイリオ" panose="020B0604030504040204" pitchFamily="50" charset="-128"/>
              </a:rPr>
              <a:t>支え手の広がり</a:t>
            </a:r>
          </a:p>
        </p:txBody>
      </p:sp>
      <p:sp>
        <p:nvSpPr>
          <p:cNvPr id="84" name="テキスト ボックス 83">
            <a:extLst>
              <a:ext uri="{FF2B5EF4-FFF2-40B4-BE49-F238E27FC236}">
                <a16:creationId xmlns:a16="http://schemas.microsoft.com/office/drawing/2014/main" id="{E86966CB-6354-4B19-8BC7-1CB4EE6BC77A}"/>
              </a:ext>
            </a:extLst>
          </p:cNvPr>
          <p:cNvSpPr txBox="1"/>
          <p:nvPr/>
        </p:nvSpPr>
        <p:spPr>
          <a:xfrm>
            <a:off x="2978009" y="4944766"/>
            <a:ext cx="1219284" cy="369332"/>
          </a:xfrm>
          <a:prstGeom prst="rect">
            <a:avLst/>
          </a:prstGeom>
          <a:noFill/>
        </p:spPr>
        <p:txBody>
          <a:bodyPr wrap="square" rtlCol="0">
            <a:spAutoFit/>
          </a:bodyPr>
          <a:lstStyle/>
          <a:p>
            <a:pPr algn="ctr"/>
            <a:r>
              <a:rPr kumimoji="1" lang="ja-JP" altLang="en-US" sz="18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転換</a:t>
            </a:r>
          </a:p>
        </p:txBody>
      </p:sp>
      <p:sp>
        <p:nvSpPr>
          <p:cNvPr id="85" name="テキスト ボックス 84">
            <a:extLst>
              <a:ext uri="{FF2B5EF4-FFF2-40B4-BE49-F238E27FC236}">
                <a16:creationId xmlns:a16="http://schemas.microsoft.com/office/drawing/2014/main" id="{432A2F31-761E-489C-A636-8AD634581E18}"/>
              </a:ext>
            </a:extLst>
          </p:cNvPr>
          <p:cNvSpPr txBox="1"/>
          <p:nvPr/>
        </p:nvSpPr>
        <p:spPr>
          <a:xfrm>
            <a:off x="4294892" y="4691452"/>
            <a:ext cx="4206580" cy="461665"/>
          </a:xfrm>
          <a:prstGeom prst="rect">
            <a:avLst/>
          </a:prstGeom>
          <a:noFill/>
        </p:spPr>
        <p:txBody>
          <a:bodyPr wrap="square" rtlCol="0">
            <a:spAutoFit/>
          </a:bodyPr>
          <a:lstStyle/>
          <a:p>
            <a:pPr algn="ctr"/>
            <a:r>
              <a:rPr kumimoji="1" lang="ja-JP" altLang="en-US" sz="1200" dirty="0">
                <a:latin typeface="メイリオ" panose="020B0604030504040204" pitchFamily="50" charset="-128"/>
                <a:ea typeface="メイリオ" panose="020B0604030504040204" pitchFamily="50" charset="-128"/>
              </a:rPr>
              <a:t>新たに待機児童の解消や幼児教育・保育の無償化などにも消費税収を充当し、使途を子育て世代にも拡大</a:t>
            </a:r>
          </a:p>
        </p:txBody>
      </p:sp>
      <p:pic>
        <p:nvPicPr>
          <p:cNvPr id="86" name="図 85" descr="zaimu_Illust-03.png">
            <a:extLst>
              <a:ext uri="{FF2B5EF4-FFF2-40B4-BE49-F238E27FC236}">
                <a16:creationId xmlns:a16="http://schemas.microsoft.com/office/drawing/2014/main" id="{5372DFB9-0469-4665-AB36-EA76682B399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95990" y="5210287"/>
            <a:ext cx="523676" cy="690081"/>
          </a:xfrm>
          <a:prstGeom prst="rect">
            <a:avLst/>
          </a:prstGeom>
        </p:spPr>
      </p:pic>
    </p:spTree>
    <p:extLst>
      <p:ext uri="{BB962C8B-B14F-4D97-AF65-F5344CB8AC3E}">
        <p14:creationId xmlns:p14="http://schemas.microsoft.com/office/powerpoint/2010/main" val="36965801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オブジェクト 42">
            <a:extLst>
              <a:ext uri="{FF2B5EF4-FFF2-40B4-BE49-F238E27FC236}">
                <a16:creationId xmlns:a16="http://schemas.microsoft.com/office/drawing/2014/main" id="{8F57F19A-F05E-4A24-BBA3-12FD3A2CFC68}"/>
              </a:ext>
            </a:extLst>
          </p:cNvPr>
          <p:cNvGraphicFramePr>
            <a:graphicFrameLocks noChangeAspect="1"/>
          </p:cNvGraphicFramePr>
          <p:nvPr/>
        </p:nvGraphicFramePr>
        <p:xfrm>
          <a:off x="4938664" y="4803061"/>
          <a:ext cx="594249" cy="558594"/>
        </p:xfrm>
        <a:graphic>
          <a:graphicData uri="http://schemas.openxmlformats.org/presentationml/2006/ole">
            <mc:AlternateContent xmlns:mc="http://schemas.openxmlformats.org/markup-compatibility/2006">
              <mc:Choice xmlns:v="urn:schemas-microsoft-com:vml" Requires="v">
                <p:oleObj spid="_x0000_s3164" name="ビットマップ イメージ" r:id="rId4" imgW="1270080" imgH="1193760" progId="Paint.Picture">
                  <p:embed/>
                </p:oleObj>
              </mc:Choice>
              <mc:Fallback>
                <p:oleObj name="ビットマップ イメージ" r:id="rId4" imgW="1270080" imgH="1193760" progId="Paint.Picture">
                  <p:embed/>
                  <p:pic>
                    <p:nvPicPr>
                      <p:cNvPr id="43" name="オブジェクト 42">
                        <a:extLst>
                          <a:ext uri="{FF2B5EF4-FFF2-40B4-BE49-F238E27FC236}">
                            <a16:creationId xmlns:a16="http://schemas.microsoft.com/office/drawing/2014/main" id="{8F57F19A-F05E-4A24-BBA3-12FD3A2CFC68}"/>
                          </a:ext>
                        </a:extLst>
                      </p:cNvPr>
                      <p:cNvPicPr/>
                      <p:nvPr/>
                    </p:nvPicPr>
                    <p:blipFill>
                      <a:blip r:embed="rId5"/>
                      <a:stretch>
                        <a:fillRect/>
                      </a:stretch>
                    </p:blipFill>
                    <p:spPr>
                      <a:xfrm>
                        <a:off x="4938664" y="4803061"/>
                        <a:ext cx="594249" cy="558594"/>
                      </a:xfrm>
                      <a:prstGeom prst="rect">
                        <a:avLst/>
                      </a:prstGeom>
                    </p:spPr>
                  </p:pic>
                </p:oleObj>
              </mc:Fallback>
            </mc:AlternateContent>
          </a:graphicData>
        </a:graphic>
      </p:graphicFrame>
      <p:sp>
        <p:nvSpPr>
          <p:cNvPr id="80" name="曲折矢印 28">
            <a:extLst>
              <a:ext uri="{FF2B5EF4-FFF2-40B4-BE49-F238E27FC236}">
                <a16:creationId xmlns:a16="http://schemas.microsoft.com/office/drawing/2014/main" id="{ADFBEFCC-D6F0-4072-AFD9-BD4A0F18833C}"/>
              </a:ext>
            </a:extLst>
          </p:cNvPr>
          <p:cNvSpPr/>
          <p:nvPr/>
        </p:nvSpPr>
        <p:spPr>
          <a:xfrm rot="2253440">
            <a:off x="3938069" y="4388312"/>
            <a:ext cx="1035241" cy="901157"/>
          </a:xfrm>
          <a:prstGeom prst="bentArrow">
            <a:avLst>
              <a:gd name="adj1" fmla="val 11207"/>
              <a:gd name="adj2" fmla="val 13906"/>
              <a:gd name="adj3" fmla="val 17251"/>
              <a:gd name="adj4" fmla="val 7662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5" name="タイトル 4"/>
          <p:cNvSpPr>
            <a:spLocks noGrp="1"/>
          </p:cNvSpPr>
          <p:nvPr>
            <p:ph type="title"/>
          </p:nvPr>
        </p:nvSpPr>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消費税の概要</a:t>
            </a:r>
            <a:b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～インボイス制度について～</a:t>
            </a:r>
          </a:p>
        </p:txBody>
      </p:sp>
      <p:sp>
        <p:nvSpPr>
          <p:cNvPr id="4" name="Rectangle 9">
            <a:extLst>
              <a:ext uri="{FF2B5EF4-FFF2-40B4-BE49-F238E27FC236}">
                <a16:creationId xmlns:a16="http://schemas.microsoft.com/office/drawing/2014/main" id="{89234392-EDE7-4AD7-9471-2DDF9026CD17}"/>
              </a:ext>
            </a:extLst>
          </p:cNvPr>
          <p:cNvSpPr>
            <a:spLocks noChangeArrowheads="1"/>
          </p:cNvSpPr>
          <p:nvPr/>
        </p:nvSpPr>
        <p:spPr bwMode="auto">
          <a:xfrm>
            <a:off x="2216" y="0"/>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0" name="正方形/長方形 59">
            <a:extLst>
              <a:ext uri="{FF2B5EF4-FFF2-40B4-BE49-F238E27FC236}">
                <a16:creationId xmlns:a16="http://schemas.microsoft.com/office/drawing/2014/main" id="{9BB0F436-F0A9-4720-8834-FD975BBDD15A}"/>
              </a:ext>
            </a:extLst>
          </p:cNvPr>
          <p:cNvSpPr/>
          <p:nvPr/>
        </p:nvSpPr>
        <p:spPr bwMode="gray">
          <a:xfrm>
            <a:off x="44729" y="2753824"/>
            <a:ext cx="8971410" cy="1419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t" anchorCtr="0" forceAA="0" compatLnSpc="1">
            <a:prstTxWarp prst="textNoShape">
              <a:avLst/>
            </a:prstTxWarp>
            <a:noAutofit/>
          </a:bodyPr>
          <a:lstStyle/>
          <a:p>
            <a:pPr marL="432000" indent="-396000" algn="just">
              <a:lnSpc>
                <a:spcPts val="2200"/>
              </a:lnSpc>
              <a:spcAft>
                <a:spcPts val="0"/>
              </a:spcAft>
            </a:pPr>
            <a:r>
              <a:rPr lang="ja-JP" altLang="en-US" sz="1600"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1600"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課税売上げに係る消費税額から、課税仕入れ等に係る消費税額を差し引いて</a:t>
            </a:r>
            <a:r>
              <a:rPr lang="en-US" altLang="ja-JP" sz="1600" b="1"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600" b="1"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仕入税額控除</a:t>
            </a:r>
            <a:r>
              <a:rPr lang="en-US" altLang="ja-JP" sz="1600" b="1"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600"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計算します。</a:t>
            </a:r>
          </a:p>
        </p:txBody>
      </p:sp>
      <p:sp>
        <p:nvSpPr>
          <p:cNvPr id="62" name="角丸四角形 13">
            <a:extLst>
              <a:ext uri="{FF2B5EF4-FFF2-40B4-BE49-F238E27FC236}">
                <a16:creationId xmlns:a16="http://schemas.microsoft.com/office/drawing/2014/main" id="{5F75627C-AC77-43F0-917B-1B06E1CAEA01}"/>
              </a:ext>
            </a:extLst>
          </p:cNvPr>
          <p:cNvSpPr/>
          <p:nvPr/>
        </p:nvSpPr>
        <p:spPr bwMode="gray">
          <a:xfrm>
            <a:off x="3578087" y="3300106"/>
            <a:ext cx="1476513" cy="399303"/>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4" name="正方形/長方形 63">
            <a:extLst>
              <a:ext uri="{FF2B5EF4-FFF2-40B4-BE49-F238E27FC236}">
                <a16:creationId xmlns:a16="http://schemas.microsoft.com/office/drawing/2014/main" id="{CFDE5C16-A18F-471F-A4BC-A3BF3AD8AB78}"/>
              </a:ext>
            </a:extLst>
          </p:cNvPr>
          <p:cNvSpPr/>
          <p:nvPr/>
        </p:nvSpPr>
        <p:spPr bwMode="gray">
          <a:xfrm>
            <a:off x="1289094" y="3241280"/>
            <a:ext cx="5256584" cy="530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marL="342900" indent="-288000">
              <a:lnSpc>
                <a:spcPts val="3500"/>
              </a:lnSpc>
              <a:spcAft>
                <a:spcPts val="0"/>
              </a:spcAft>
            </a:pPr>
            <a:r>
              <a:rPr lang="ja-JP" altLang="en-US" sz="1600" b="1"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納付税額　＝　売上税額　　</a:t>
            </a:r>
            <a:r>
              <a:rPr lang="ja-JP" altLang="en-US" sz="1600" b="1" kern="100" dirty="0" err="1">
                <a:solidFill>
                  <a:schemeClr val="tx1"/>
                </a:solidFill>
                <a:latin typeface="Meiryo UI" panose="020B0604030504040204" pitchFamily="50" charset="-128"/>
                <a:ea typeface="Meiryo UI" panose="020B0604030504040204" pitchFamily="50" charset="-128"/>
                <a:cs typeface="Times New Roman" panose="02020603050405020304" pitchFamily="18" charset="0"/>
              </a:rPr>
              <a:t>ー</a:t>
            </a:r>
            <a:r>
              <a:rPr lang="ja-JP" altLang="en-US" sz="1600" b="1"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　　仕入税額</a:t>
            </a:r>
            <a:endParaRPr lang="ja-JP" sz="16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68" name="正方形/長方形 67">
            <a:extLst>
              <a:ext uri="{FF2B5EF4-FFF2-40B4-BE49-F238E27FC236}">
                <a16:creationId xmlns:a16="http://schemas.microsoft.com/office/drawing/2014/main" id="{FF13DE75-6768-458F-AD0E-6A45688A3F80}"/>
              </a:ext>
            </a:extLst>
          </p:cNvPr>
          <p:cNvSpPr/>
          <p:nvPr/>
        </p:nvSpPr>
        <p:spPr bwMode="gray">
          <a:xfrm>
            <a:off x="3668950" y="3723649"/>
            <a:ext cx="1950023" cy="530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marL="342900" indent="-288000" algn="ctr">
              <a:lnSpc>
                <a:spcPts val="3500"/>
              </a:lnSpc>
              <a:spcAft>
                <a:spcPts val="0"/>
              </a:spcAft>
            </a:pPr>
            <a:r>
              <a:rPr lang="ja-JP" altLang="en-US" sz="2000" b="1"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仕入税額控除</a:t>
            </a:r>
            <a:endParaRPr lang="ja-JP" sz="2000" u="sng"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endParaRPr>
          </a:p>
        </p:txBody>
      </p:sp>
      <p:cxnSp>
        <p:nvCxnSpPr>
          <p:cNvPr id="70" name="直線コネクタ 69">
            <a:extLst>
              <a:ext uri="{FF2B5EF4-FFF2-40B4-BE49-F238E27FC236}">
                <a16:creationId xmlns:a16="http://schemas.microsoft.com/office/drawing/2014/main" id="{F0A96362-08CD-46A9-8371-D63D78DEB0F3}"/>
              </a:ext>
            </a:extLst>
          </p:cNvPr>
          <p:cNvCxnSpPr/>
          <p:nvPr/>
        </p:nvCxnSpPr>
        <p:spPr bwMode="gray">
          <a:xfrm>
            <a:off x="44729" y="2698363"/>
            <a:ext cx="608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1" name="正方形/長方形 70">
            <a:extLst>
              <a:ext uri="{FF2B5EF4-FFF2-40B4-BE49-F238E27FC236}">
                <a16:creationId xmlns:a16="http://schemas.microsoft.com/office/drawing/2014/main" id="{43136609-6173-451C-8A55-4290225ED8C2}"/>
              </a:ext>
            </a:extLst>
          </p:cNvPr>
          <p:cNvSpPr/>
          <p:nvPr/>
        </p:nvSpPr>
        <p:spPr bwMode="gray">
          <a:xfrm>
            <a:off x="63903" y="2457639"/>
            <a:ext cx="6866194" cy="4498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t" anchorCtr="0" forceAA="0" compatLnSpc="1">
            <a:prstTxWarp prst="textNoShape">
              <a:avLst/>
            </a:prstTxWarp>
            <a:noAutofit/>
          </a:bodyPr>
          <a:lstStyle/>
          <a:p>
            <a:pPr marL="108000" algn="just">
              <a:spcAft>
                <a:spcPts val="0"/>
              </a:spcAft>
            </a:pPr>
            <a:r>
              <a:rPr lang="ja-JP" altLang="en-US" sz="1600" b="1"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消費税額の計算方法等</a:t>
            </a:r>
            <a:endParaRPr lang="ja-JP" sz="1600" b="1"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p:txBody>
      </p:sp>
      <p:graphicFrame>
        <p:nvGraphicFramePr>
          <p:cNvPr id="72" name="表 71">
            <a:extLst>
              <a:ext uri="{FF2B5EF4-FFF2-40B4-BE49-F238E27FC236}">
                <a16:creationId xmlns:a16="http://schemas.microsoft.com/office/drawing/2014/main" id="{56DA0DA3-05A3-4067-BBD2-94537A2106A9}"/>
              </a:ext>
            </a:extLst>
          </p:cNvPr>
          <p:cNvGraphicFramePr>
            <a:graphicFrameLocks noGrp="1"/>
          </p:cNvGraphicFramePr>
          <p:nvPr/>
        </p:nvGraphicFramePr>
        <p:xfrm>
          <a:off x="5618973" y="3757783"/>
          <a:ext cx="3323895" cy="1908094"/>
        </p:xfrm>
        <a:graphic>
          <a:graphicData uri="http://schemas.openxmlformats.org/drawingml/2006/table">
            <a:tbl>
              <a:tblPr firstRow="1" bandRow="1">
                <a:tableStyleId>{5940675A-B579-460E-94D1-54222C63F5DA}</a:tableStyleId>
              </a:tblPr>
              <a:tblGrid>
                <a:gridCol w="742501">
                  <a:extLst>
                    <a:ext uri="{9D8B030D-6E8A-4147-A177-3AD203B41FA5}">
                      <a16:colId xmlns:a16="http://schemas.microsoft.com/office/drawing/2014/main" val="20000"/>
                    </a:ext>
                  </a:extLst>
                </a:gridCol>
                <a:gridCol w="2581394">
                  <a:extLst>
                    <a:ext uri="{9D8B030D-6E8A-4147-A177-3AD203B41FA5}">
                      <a16:colId xmlns:a16="http://schemas.microsoft.com/office/drawing/2014/main" val="20002"/>
                    </a:ext>
                  </a:extLst>
                </a:gridCol>
              </a:tblGrid>
              <a:tr h="851146">
                <a:tc>
                  <a:txBody>
                    <a:bodyPr/>
                    <a:lstStyle/>
                    <a:p>
                      <a:pPr algn="l"/>
                      <a:endParaRPr kumimoji="1" lang="ja-JP" altLang="en-US" sz="1200" dirty="0">
                        <a:solidFill>
                          <a:schemeClr val="bg1"/>
                        </a:solidFill>
                        <a:latin typeface="メイリオ" panose="020B0604030504040204" pitchFamily="50" charset="-128"/>
                        <a:ea typeface="メイリオ" panose="020B0604030504040204" pitchFamily="50" charset="-128"/>
                      </a:endParaRPr>
                    </a:p>
                  </a:txBody>
                  <a:tcPr marL="63059" marR="63059" marT="31529" marB="31529" anchor="ctr">
                    <a:lnL w="12700" cap="flat" cmpd="sng" algn="ctr">
                      <a:solidFill>
                        <a:schemeClr val="accent6">
                          <a:lumMod val="60000"/>
                          <a:lumOff val="40000"/>
                        </a:schemeClr>
                      </a:solidFill>
                      <a:prstDash val="solid"/>
                      <a:round/>
                      <a:headEnd type="none" w="med" len="med"/>
                      <a:tailEnd type="none" w="med" len="med"/>
                    </a:lnL>
                    <a:lnR w="635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6350" cap="flat" cmpd="sng" algn="ctr">
                      <a:solidFill>
                        <a:schemeClr val="accent6">
                          <a:lumMod val="60000"/>
                          <a:lumOff val="40000"/>
                        </a:schemeClr>
                      </a:solidFill>
                      <a:prstDash val="solid"/>
                      <a:round/>
                      <a:headEnd type="none" w="med" len="med"/>
                      <a:tailEnd type="none" w="med" len="med"/>
                    </a:lnB>
                    <a:solidFill>
                      <a:srgbClr val="E1EEDA"/>
                    </a:solidFill>
                  </a:tcPr>
                </a:tc>
                <a:tc>
                  <a:txBody>
                    <a:bodyPr/>
                    <a:lstStyle/>
                    <a:p>
                      <a:pPr algn="ctr">
                        <a:lnSpc>
                          <a:spcPts val="1600"/>
                        </a:lnSpc>
                        <a:spcBef>
                          <a:spcPts val="1200"/>
                        </a:spcBef>
                      </a:pPr>
                      <a:r>
                        <a:rPr kumimoji="1" lang="ja-JP" altLang="en-US" sz="1200" dirty="0">
                          <a:latin typeface="メイリオ" panose="020B0604030504040204" pitchFamily="50" charset="-128"/>
                          <a:ea typeface="メイリオ" panose="020B0604030504040204" pitchFamily="50" charset="-128"/>
                        </a:rPr>
                        <a:t>令和５年１０月～</a:t>
                      </a:r>
                      <a:endParaRPr kumimoji="1" lang="en-US" altLang="ja-JP" sz="1200" dirty="0">
                        <a:latin typeface="メイリオ" panose="020B0604030504040204" pitchFamily="50" charset="-128"/>
                        <a:ea typeface="メイリオ" panose="020B0604030504040204" pitchFamily="50" charset="-128"/>
                      </a:endParaRPr>
                    </a:p>
                    <a:p>
                      <a:pPr algn="ctr">
                        <a:lnSpc>
                          <a:spcPts val="1800"/>
                        </a:lnSpc>
                        <a:spcBef>
                          <a:spcPts val="600"/>
                        </a:spcBef>
                        <a:spcAft>
                          <a:spcPts val="1800"/>
                        </a:spcAft>
                      </a:pPr>
                      <a:r>
                        <a:rPr kumimoji="1" lang="ja-JP" altLang="en-US" sz="1400" b="1" dirty="0">
                          <a:latin typeface="メイリオ" panose="020B0604030504040204" pitchFamily="50" charset="-128"/>
                          <a:ea typeface="メイリオ" panose="020B0604030504040204" pitchFamily="50" charset="-128"/>
                        </a:rPr>
                        <a:t>インボイス制度</a:t>
                      </a:r>
                      <a:endParaRPr kumimoji="1" lang="en-US" altLang="ja-JP" sz="1400" b="1" dirty="0">
                        <a:latin typeface="メイリオ" panose="020B0604030504040204" pitchFamily="50" charset="-128"/>
                        <a:ea typeface="メイリオ" panose="020B0604030504040204" pitchFamily="50" charset="-128"/>
                      </a:endParaRPr>
                    </a:p>
                  </a:txBody>
                  <a:tcPr marL="63059" marR="63059" marT="108000" marB="31529">
                    <a:lnL w="635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6350" cap="flat" cmpd="sng" algn="ctr">
                      <a:solidFill>
                        <a:schemeClr val="accent6">
                          <a:lumMod val="60000"/>
                          <a:lumOff val="40000"/>
                        </a:schemeClr>
                      </a:solidFill>
                      <a:prstDash val="solid"/>
                      <a:round/>
                      <a:headEnd type="none" w="med" len="med"/>
                      <a:tailEnd type="none" w="med" len="med"/>
                    </a:lnB>
                    <a:solidFill>
                      <a:srgbClr val="E1EEDA"/>
                    </a:solidFill>
                  </a:tcPr>
                </a:tc>
                <a:extLst>
                  <a:ext uri="{0D108BD9-81ED-4DB2-BD59-A6C34878D82A}">
                    <a16:rowId xmlns:a16="http://schemas.microsoft.com/office/drawing/2014/main" val="10000"/>
                  </a:ext>
                </a:extLst>
              </a:tr>
              <a:tr h="587623">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メイリオ" panose="020B0604030504040204" pitchFamily="50" charset="-128"/>
                          <a:ea typeface="メイリオ" panose="020B0604030504040204" pitchFamily="50" charset="-128"/>
                        </a:rPr>
                        <a:t>帳簿</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63059" marR="63059" marT="31529" marB="31529" anchor="ctr">
                    <a:lnL w="12700" cap="flat" cmpd="sng" algn="ctr">
                      <a:solidFill>
                        <a:schemeClr val="accent6">
                          <a:lumMod val="60000"/>
                          <a:lumOff val="40000"/>
                        </a:schemeClr>
                      </a:solidFill>
                      <a:prstDash val="solid"/>
                      <a:round/>
                      <a:headEnd type="none" w="med" len="med"/>
                      <a:tailEnd type="none" w="med" len="med"/>
                    </a:lnL>
                    <a:lnR w="6350" cap="flat" cmpd="sng" algn="ctr">
                      <a:solidFill>
                        <a:schemeClr val="accent6">
                          <a:lumMod val="60000"/>
                          <a:lumOff val="40000"/>
                        </a:schemeClr>
                      </a:solidFill>
                      <a:prstDash val="solid"/>
                      <a:round/>
                      <a:headEnd type="none" w="med" len="med"/>
                      <a:tailEnd type="none" w="med" len="med"/>
                    </a:lnR>
                    <a:lnT w="6350" cap="flat" cmpd="sng" algn="ctr">
                      <a:solidFill>
                        <a:schemeClr val="accent6">
                          <a:lumMod val="60000"/>
                          <a:lumOff val="40000"/>
                        </a:schemeClr>
                      </a:solidFill>
                      <a:prstDash val="solid"/>
                      <a:round/>
                      <a:headEnd type="none" w="med" len="med"/>
                      <a:tailEnd type="none" w="med" len="med"/>
                    </a:lnT>
                    <a:lnB w="3175" cap="flat" cmpd="sng" algn="ctr">
                      <a:solidFill>
                        <a:schemeClr val="accent6">
                          <a:lumMod val="60000"/>
                          <a:lumOff val="40000"/>
                        </a:schemeClr>
                      </a:solidFill>
                      <a:prstDash val="solid"/>
                      <a:round/>
                      <a:headEnd type="none" w="med" len="med"/>
                      <a:tailEnd type="none" w="med" len="med"/>
                    </a:lnB>
                    <a:solidFill>
                      <a:schemeClr val="accent6">
                        <a:lumMod val="20000"/>
                        <a:lumOff val="80000"/>
                        <a:alpha val="5000"/>
                      </a:schemeClr>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メイリオ" panose="020B0604030504040204" pitchFamily="50" charset="-128"/>
                          <a:ea typeface="メイリオ" panose="020B0604030504040204" pitchFamily="50" charset="-128"/>
                        </a:rPr>
                        <a:t>一定の事項が記載された</a:t>
                      </a:r>
                      <a:endParaRPr kumimoji="1" lang="en-US" altLang="ja-JP" sz="1200" dirty="0">
                        <a:latin typeface="メイリオ" panose="020B0604030504040204" pitchFamily="50" charset="-128"/>
                        <a:ea typeface="メイリオ" panose="020B0604030504040204" pitchFamily="50" charset="-128"/>
                      </a:endParaRPr>
                    </a:p>
                    <a:p>
                      <a:pPr marL="0" marR="0" lvl="1"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メイリオ" panose="020B0604030504040204" pitchFamily="50" charset="-128"/>
                          <a:ea typeface="メイリオ" panose="020B0604030504040204" pitchFamily="50" charset="-128"/>
                        </a:rPr>
                        <a:t>帳簿の保存</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63059" marR="63059" marT="31529" marB="31529" anchor="ctr">
                    <a:lnL w="635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6350" cap="flat" cmpd="sng" algn="ctr">
                      <a:solidFill>
                        <a:schemeClr val="accent6">
                          <a:lumMod val="60000"/>
                          <a:lumOff val="40000"/>
                        </a:schemeClr>
                      </a:solidFill>
                      <a:prstDash val="solid"/>
                      <a:round/>
                      <a:headEnd type="none" w="med" len="med"/>
                      <a:tailEnd type="none" w="med" len="med"/>
                    </a:lnT>
                    <a:lnB w="3175" cap="flat" cmpd="sng" algn="ctr">
                      <a:solidFill>
                        <a:schemeClr val="accent6">
                          <a:lumMod val="60000"/>
                          <a:lumOff val="40000"/>
                        </a:schemeClr>
                      </a:solidFill>
                      <a:prstDash val="solid"/>
                      <a:round/>
                      <a:headEnd type="none" w="med" len="med"/>
                      <a:tailEnd type="none" w="med" len="med"/>
                    </a:lnB>
                    <a:solidFill>
                      <a:schemeClr val="accent6">
                        <a:lumMod val="20000"/>
                        <a:lumOff val="80000"/>
                        <a:alpha val="5000"/>
                      </a:schemeClr>
                    </a:solidFill>
                  </a:tcPr>
                </a:tc>
                <a:extLst>
                  <a:ext uri="{0D108BD9-81ED-4DB2-BD59-A6C34878D82A}">
                    <a16:rowId xmlns:a16="http://schemas.microsoft.com/office/drawing/2014/main" val="10001"/>
                  </a:ext>
                </a:extLst>
              </a:tr>
              <a:tr h="469325">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メイリオ" panose="020B0604030504040204" pitchFamily="50" charset="-128"/>
                          <a:ea typeface="メイリオ" panose="020B0604030504040204" pitchFamily="50" charset="-128"/>
                        </a:rPr>
                        <a:t>請求書等</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63059" marR="63059" marT="31529" marB="31529" anchor="ctr">
                    <a:lnL w="12700" cap="flat" cmpd="sng" algn="ctr">
                      <a:solidFill>
                        <a:schemeClr val="accent6">
                          <a:lumMod val="60000"/>
                          <a:lumOff val="40000"/>
                        </a:schemeClr>
                      </a:solidFill>
                      <a:prstDash val="solid"/>
                      <a:round/>
                      <a:headEnd type="none" w="med" len="med"/>
                      <a:tailEnd type="none" w="med" len="med"/>
                    </a:lnL>
                    <a:lnR w="6350" cap="flat" cmpd="sng" algn="ctr">
                      <a:solidFill>
                        <a:schemeClr val="accent6">
                          <a:lumMod val="60000"/>
                          <a:lumOff val="40000"/>
                        </a:schemeClr>
                      </a:solidFill>
                      <a:prstDash val="solid"/>
                      <a:round/>
                      <a:headEnd type="none" w="med" len="med"/>
                      <a:tailEnd type="none" w="med" len="med"/>
                    </a:lnR>
                    <a:lnT w="3175"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rgbClr val="E1EEDA"/>
                    </a:solidFill>
                  </a:tcPr>
                </a:tc>
                <a:tc>
                  <a:txBody>
                    <a:bodyPr/>
                    <a:lstStyle/>
                    <a:p>
                      <a:pPr marL="0" lvl="1" algn="ctr"/>
                      <a:r>
                        <a:rPr kumimoji="1" lang="ja-JP" altLang="en-US" sz="1400" b="1" u="sng" dirty="0">
                          <a:latin typeface="メイリオ" panose="020B0604030504040204" pitchFamily="50" charset="-128"/>
                          <a:ea typeface="メイリオ" panose="020B0604030504040204" pitchFamily="50" charset="-128"/>
                        </a:rPr>
                        <a:t>インボイス </a:t>
                      </a:r>
                      <a:r>
                        <a:rPr kumimoji="1" lang="ja-JP" altLang="en-US" sz="1200" dirty="0">
                          <a:latin typeface="メイリオ" panose="020B0604030504040204" pitchFamily="50" charset="-128"/>
                          <a:ea typeface="メイリオ" panose="020B0604030504040204" pitchFamily="50" charset="-128"/>
                        </a:rPr>
                        <a:t>等</a:t>
                      </a:r>
                      <a:endParaRPr kumimoji="1" lang="en-US" altLang="ja-JP" sz="1200" dirty="0">
                        <a:latin typeface="メイリオ" panose="020B0604030504040204" pitchFamily="50" charset="-128"/>
                        <a:ea typeface="メイリオ" panose="020B0604030504040204" pitchFamily="50" charset="-128"/>
                      </a:endParaRPr>
                    </a:p>
                    <a:p>
                      <a:pPr marL="0" lvl="1" algn="ctr"/>
                      <a:r>
                        <a:rPr kumimoji="1" lang="ja-JP" altLang="en-US" sz="1200" dirty="0">
                          <a:latin typeface="メイリオ" panose="020B0604030504040204" pitchFamily="50" charset="-128"/>
                          <a:ea typeface="メイリオ" panose="020B0604030504040204" pitchFamily="50" charset="-128"/>
                        </a:rPr>
                        <a:t>の保存</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marL="63059" marR="63059" marT="31529" marB="31529" anchor="ctr">
                    <a:lnL w="635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3175"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rgbClr val="E1EEDA"/>
                    </a:solidFill>
                  </a:tcPr>
                </a:tc>
                <a:extLst>
                  <a:ext uri="{0D108BD9-81ED-4DB2-BD59-A6C34878D82A}">
                    <a16:rowId xmlns:a16="http://schemas.microsoft.com/office/drawing/2014/main" val="10002"/>
                  </a:ext>
                </a:extLst>
              </a:tr>
            </a:tbl>
          </a:graphicData>
        </a:graphic>
      </p:graphicFrame>
      <p:sp>
        <p:nvSpPr>
          <p:cNvPr id="77" name="正方形/長方形 76">
            <a:extLst>
              <a:ext uri="{FF2B5EF4-FFF2-40B4-BE49-F238E27FC236}">
                <a16:creationId xmlns:a16="http://schemas.microsoft.com/office/drawing/2014/main" id="{49393DBC-D31D-4075-A753-1F1B7CB306DD}"/>
              </a:ext>
            </a:extLst>
          </p:cNvPr>
          <p:cNvSpPr/>
          <p:nvPr/>
        </p:nvSpPr>
        <p:spPr bwMode="gray">
          <a:xfrm>
            <a:off x="120287" y="3360429"/>
            <a:ext cx="1110469" cy="271576"/>
          </a:xfrm>
          <a:prstGeom prst="rect">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r>
              <a:rPr lang="ja-JP" altLang="en-US" sz="1600" dirty="0">
                <a:solidFill>
                  <a:schemeClr val="tx1"/>
                </a:solidFill>
                <a:latin typeface="メイリオ" panose="020B0604030504040204" pitchFamily="50" charset="-128"/>
                <a:ea typeface="メイリオ" panose="020B0604030504040204" pitchFamily="50" charset="-128"/>
              </a:rPr>
              <a:t>計算方法</a:t>
            </a:r>
            <a:endParaRPr kumimoji="1" lang="ja-JP" altLang="en-US" sz="1200" dirty="0">
              <a:solidFill>
                <a:schemeClr val="tx1"/>
              </a:solidFill>
              <a:latin typeface="メイリオ" panose="020B0604030504040204" pitchFamily="50" charset="-128"/>
              <a:ea typeface="メイリオ" panose="020B0604030504040204" pitchFamily="50" charset="-128"/>
            </a:endParaRPr>
          </a:p>
        </p:txBody>
      </p:sp>
      <p:sp>
        <p:nvSpPr>
          <p:cNvPr id="78" name="右矢印 31">
            <a:extLst>
              <a:ext uri="{FF2B5EF4-FFF2-40B4-BE49-F238E27FC236}">
                <a16:creationId xmlns:a16="http://schemas.microsoft.com/office/drawing/2014/main" id="{7B5D4C5B-A02E-490F-89F1-D20930CFE2EC}"/>
              </a:ext>
            </a:extLst>
          </p:cNvPr>
          <p:cNvSpPr/>
          <p:nvPr/>
        </p:nvSpPr>
        <p:spPr>
          <a:xfrm>
            <a:off x="3547496" y="3880971"/>
            <a:ext cx="278550" cy="156026"/>
          </a:xfrm>
          <a:prstGeom prst="rightArrow">
            <a:avLst/>
          </a:prstGeom>
          <a:solidFill>
            <a:schemeClr val="accent6">
              <a:lumMod val="60000"/>
              <a:lumOff val="40000"/>
              <a:alpha val="4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9" name="正方形/長方形 78">
            <a:extLst>
              <a:ext uri="{FF2B5EF4-FFF2-40B4-BE49-F238E27FC236}">
                <a16:creationId xmlns:a16="http://schemas.microsoft.com/office/drawing/2014/main" id="{B453B5C5-E61F-4301-8A45-37369DD4B973}"/>
              </a:ext>
            </a:extLst>
          </p:cNvPr>
          <p:cNvSpPr/>
          <p:nvPr/>
        </p:nvSpPr>
        <p:spPr bwMode="gray">
          <a:xfrm>
            <a:off x="5670384" y="3360879"/>
            <a:ext cx="2088000" cy="271576"/>
          </a:xfrm>
          <a:prstGeom prst="rect">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r>
              <a:rPr lang="ja-JP" altLang="en-US" sz="1600" dirty="0">
                <a:solidFill>
                  <a:schemeClr val="tx1"/>
                </a:solidFill>
                <a:latin typeface="メイリオ" panose="020B0604030504040204" pitchFamily="50" charset="-128"/>
                <a:ea typeface="メイリオ" panose="020B0604030504040204" pitchFamily="50" charset="-128"/>
              </a:rPr>
              <a:t>仕入税額控除の要件</a:t>
            </a:r>
            <a:endParaRPr kumimoji="1" lang="ja-JP" altLang="en-US" sz="1100" dirty="0">
              <a:solidFill>
                <a:schemeClr val="tx1"/>
              </a:solidFill>
              <a:latin typeface="メイリオ" panose="020B0604030504040204" pitchFamily="50" charset="-128"/>
              <a:ea typeface="メイリオ" panose="020B0604030504040204" pitchFamily="50" charset="-128"/>
            </a:endParaRPr>
          </a:p>
        </p:txBody>
      </p:sp>
      <p:sp>
        <p:nvSpPr>
          <p:cNvPr id="90" name="正方形/長方形 89">
            <a:extLst>
              <a:ext uri="{FF2B5EF4-FFF2-40B4-BE49-F238E27FC236}">
                <a16:creationId xmlns:a16="http://schemas.microsoft.com/office/drawing/2014/main" id="{E65D3970-27C1-4EE8-BAAC-DEF41102C158}"/>
              </a:ext>
            </a:extLst>
          </p:cNvPr>
          <p:cNvSpPr/>
          <p:nvPr/>
        </p:nvSpPr>
        <p:spPr bwMode="gray">
          <a:xfrm>
            <a:off x="25327" y="1590264"/>
            <a:ext cx="9054770" cy="1172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t" anchorCtr="0" forceAA="0" compatLnSpc="1">
            <a:prstTxWarp prst="textNoShape">
              <a:avLst/>
            </a:prstTxWarp>
            <a:noAutofit/>
          </a:bodyPr>
          <a:lstStyle/>
          <a:p>
            <a:pPr marL="432000" indent="-360000" algn="just">
              <a:lnSpc>
                <a:spcPts val="1900"/>
              </a:lnSpc>
              <a:spcAft>
                <a:spcPts val="0"/>
              </a:spcAft>
            </a:pPr>
            <a:r>
              <a:rPr lang="ja-JP" altLang="en-US" sz="1400"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1600"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インボイスとは、</a:t>
            </a:r>
            <a:r>
              <a:rPr lang="ja-JP" sz="160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60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売手</a:t>
            </a:r>
            <a:r>
              <a:rPr lang="ja-JP" sz="160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が、</a:t>
            </a:r>
            <a:r>
              <a:rPr lang="ja-JP" altLang="en-US" sz="160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買手</a:t>
            </a:r>
            <a:r>
              <a:rPr lang="ja-JP" sz="160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に対し正確な適用税率や消費税額等を伝えるための手段」で</a:t>
            </a:r>
            <a:r>
              <a:rPr lang="ja-JP" altLang="en-US" sz="160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あり、登録番号のほか、一定の事項が</a:t>
            </a:r>
            <a:r>
              <a:rPr lang="ja-JP" altLang="en-US" sz="1600"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記載された請求書や納品書その他これらに類するものをいいま</a:t>
            </a:r>
            <a:r>
              <a:rPr lang="ja-JP" sz="160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す。</a:t>
            </a:r>
          </a:p>
        </p:txBody>
      </p:sp>
      <p:sp>
        <p:nvSpPr>
          <p:cNvPr id="92" name="正方形/長方形 91">
            <a:extLst>
              <a:ext uri="{FF2B5EF4-FFF2-40B4-BE49-F238E27FC236}">
                <a16:creationId xmlns:a16="http://schemas.microsoft.com/office/drawing/2014/main" id="{65AC0102-2335-4E61-BA7B-228791A3ECE5}"/>
              </a:ext>
            </a:extLst>
          </p:cNvPr>
          <p:cNvSpPr/>
          <p:nvPr/>
        </p:nvSpPr>
        <p:spPr bwMode="gray">
          <a:xfrm>
            <a:off x="44728" y="1329015"/>
            <a:ext cx="9095671" cy="6971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t" anchorCtr="0" forceAA="0" compatLnSpc="1">
            <a:prstTxWarp prst="textNoShape">
              <a:avLst/>
            </a:prstTxWarp>
            <a:noAutofit/>
          </a:bodyPr>
          <a:lstStyle/>
          <a:p>
            <a:pPr marL="432000" indent="-360000" algn="just">
              <a:lnSpc>
                <a:spcPts val="1900"/>
              </a:lnSpc>
              <a:spcAft>
                <a:spcPts val="0"/>
              </a:spcAft>
            </a:pPr>
            <a:r>
              <a:rPr lang="ja-JP" altLang="en-US" sz="1400"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400"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1600"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複数税率に対応したものとして、令和５年</a:t>
            </a:r>
            <a:r>
              <a:rPr lang="en-US" altLang="ja-JP" sz="1600"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10</a:t>
            </a:r>
            <a:r>
              <a:rPr lang="ja-JP" altLang="en-US" sz="1600"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月１日に開始した仕入税額控除の方式です。</a:t>
            </a:r>
          </a:p>
        </p:txBody>
      </p:sp>
      <p:cxnSp>
        <p:nvCxnSpPr>
          <p:cNvPr id="101" name="直線コネクタ 100">
            <a:extLst>
              <a:ext uri="{FF2B5EF4-FFF2-40B4-BE49-F238E27FC236}">
                <a16:creationId xmlns:a16="http://schemas.microsoft.com/office/drawing/2014/main" id="{B744F445-5A63-428D-87C6-3239E2217947}"/>
              </a:ext>
            </a:extLst>
          </p:cNvPr>
          <p:cNvCxnSpPr/>
          <p:nvPr/>
        </p:nvCxnSpPr>
        <p:spPr bwMode="gray">
          <a:xfrm>
            <a:off x="53016" y="1269902"/>
            <a:ext cx="608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02" name="正方形/長方形 101">
            <a:extLst>
              <a:ext uri="{FF2B5EF4-FFF2-40B4-BE49-F238E27FC236}">
                <a16:creationId xmlns:a16="http://schemas.microsoft.com/office/drawing/2014/main" id="{213DECB2-C87D-4472-B325-F3EBE23E41C2}"/>
              </a:ext>
            </a:extLst>
          </p:cNvPr>
          <p:cNvSpPr/>
          <p:nvPr/>
        </p:nvSpPr>
        <p:spPr bwMode="gray">
          <a:xfrm>
            <a:off x="72190" y="1029178"/>
            <a:ext cx="6866194" cy="12890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t" anchorCtr="0" forceAA="0" compatLnSpc="1">
            <a:prstTxWarp prst="textNoShape">
              <a:avLst/>
            </a:prstTxWarp>
            <a:noAutofit/>
          </a:bodyPr>
          <a:lstStyle/>
          <a:p>
            <a:pPr marL="108000" algn="just">
              <a:spcAft>
                <a:spcPts val="0"/>
              </a:spcAft>
            </a:pPr>
            <a:r>
              <a:rPr lang="ja-JP" altLang="en-US" sz="1600" b="1"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インボイス制度とは</a:t>
            </a:r>
            <a:endParaRPr lang="ja-JP" sz="1600" b="1"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37" name="角丸四角形 13">
            <a:extLst>
              <a:ext uri="{FF2B5EF4-FFF2-40B4-BE49-F238E27FC236}">
                <a16:creationId xmlns:a16="http://schemas.microsoft.com/office/drawing/2014/main" id="{E27B6666-888F-4B00-82A6-85589A7F6358}"/>
              </a:ext>
            </a:extLst>
          </p:cNvPr>
          <p:cNvSpPr/>
          <p:nvPr/>
        </p:nvSpPr>
        <p:spPr>
          <a:xfrm>
            <a:off x="1789628" y="4337276"/>
            <a:ext cx="2114015" cy="116738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9" name="曲折矢印 28">
            <a:extLst>
              <a:ext uri="{FF2B5EF4-FFF2-40B4-BE49-F238E27FC236}">
                <a16:creationId xmlns:a16="http://schemas.microsoft.com/office/drawing/2014/main" id="{454149DB-2CDA-4582-B83D-9074B8202F36}"/>
              </a:ext>
            </a:extLst>
          </p:cNvPr>
          <p:cNvSpPr/>
          <p:nvPr/>
        </p:nvSpPr>
        <p:spPr>
          <a:xfrm rot="2253440">
            <a:off x="574568" y="4437814"/>
            <a:ext cx="1035241" cy="901157"/>
          </a:xfrm>
          <a:prstGeom prst="bentArrow">
            <a:avLst>
              <a:gd name="adj1" fmla="val 11207"/>
              <a:gd name="adj2" fmla="val 13906"/>
              <a:gd name="adj3" fmla="val 17251"/>
              <a:gd name="adj4" fmla="val 7662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40" name="テキスト ボックス 39">
            <a:extLst>
              <a:ext uri="{FF2B5EF4-FFF2-40B4-BE49-F238E27FC236}">
                <a16:creationId xmlns:a16="http://schemas.microsoft.com/office/drawing/2014/main" id="{555A305C-8295-41A2-A18A-C94210A77F2A}"/>
              </a:ext>
            </a:extLst>
          </p:cNvPr>
          <p:cNvSpPr txBox="1"/>
          <p:nvPr/>
        </p:nvSpPr>
        <p:spPr>
          <a:xfrm>
            <a:off x="4972450" y="4388422"/>
            <a:ext cx="492443" cy="461665"/>
          </a:xfrm>
          <a:prstGeom prst="rect">
            <a:avLst/>
          </a:prstGeom>
          <a:noFill/>
        </p:spPr>
        <p:txBody>
          <a:bodyPr wrap="none" rtlCol="0">
            <a:spAutoFit/>
          </a:bodyPr>
          <a:lstStyle/>
          <a:p>
            <a:pPr algn="ctr"/>
            <a:r>
              <a:rPr lang="ja-JP" altLang="en-US" sz="1200" dirty="0">
                <a:latin typeface="メイリオ" panose="020B0604030504040204" pitchFamily="50" charset="-128"/>
                <a:ea typeface="メイリオ" panose="020B0604030504040204" pitchFamily="50" charset="-128"/>
              </a:rPr>
              <a:t>小売</a:t>
            </a:r>
            <a:endParaRPr lang="en-US" altLang="ja-JP" sz="1200" dirty="0">
              <a:latin typeface="メイリオ" panose="020B0604030504040204" pitchFamily="50" charset="-128"/>
              <a:ea typeface="メイリオ" panose="020B0604030504040204" pitchFamily="50" charset="-128"/>
            </a:endParaRPr>
          </a:p>
          <a:p>
            <a:pPr algn="ctr"/>
            <a:r>
              <a:rPr lang="ja-JP" altLang="en-US" sz="1200" dirty="0">
                <a:latin typeface="メイリオ" panose="020B0604030504040204" pitchFamily="50" charset="-128"/>
                <a:ea typeface="メイリオ" panose="020B0604030504040204" pitchFamily="50" charset="-128"/>
              </a:rPr>
              <a:t>業者</a:t>
            </a:r>
          </a:p>
        </p:txBody>
      </p:sp>
      <p:sp>
        <p:nvSpPr>
          <p:cNvPr id="41" name="テキスト ボックス 40">
            <a:extLst>
              <a:ext uri="{FF2B5EF4-FFF2-40B4-BE49-F238E27FC236}">
                <a16:creationId xmlns:a16="http://schemas.microsoft.com/office/drawing/2014/main" id="{99E321F4-68E3-4C3E-94CF-C2A5F9B90BF8}"/>
              </a:ext>
            </a:extLst>
          </p:cNvPr>
          <p:cNvSpPr txBox="1"/>
          <p:nvPr/>
        </p:nvSpPr>
        <p:spPr>
          <a:xfrm>
            <a:off x="2202012" y="4432262"/>
            <a:ext cx="1475058" cy="276999"/>
          </a:xfrm>
          <a:prstGeom prst="rect">
            <a:avLst/>
          </a:prstGeom>
          <a:noFill/>
        </p:spPr>
        <p:txBody>
          <a:bodyPr wrap="square" rtlCol="0">
            <a:spAutoFit/>
          </a:bodyPr>
          <a:lstStyle/>
          <a:p>
            <a:pPr algn="ctr"/>
            <a:r>
              <a:rPr lang="ja-JP" altLang="en-US" sz="1200" dirty="0">
                <a:latin typeface="メイリオ" panose="020B0604030504040204" pitchFamily="50" charset="-128"/>
                <a:ea typeface="メイリオ" panose="020B0604030504040204" pitchFamily="50" charset="-128"/>
              </a:rPr>
              <a:t>自社（卸売業者）</a:t>
            </a:r>
          </a:p>
        </p:txBody>
      </p:sp>
      <p:graphicFrame>
        <p:nvGraphicFramePr>
          <p:cNvPr id="42" name="オブジェクト 41">
            <a:extLst>
              <a:ext uri="{FF2B5EF4-FFF2-40B4-BE49-F238E27FC236}">
                <a16:creationId xmlns:a16="http://schemas.microsoft.com/office/drawing/2014/main" id="{C316E672-D27A-4C90-9BE4-A6AA3F60C0D3}"/>
              </a:ext>
            </a:extLst>
          </p:cNvPr>
          <p:cNvGraphicFramePr>
            <a:graphicFrameLocks noChangeAspect="1"/>
          </p:cNvGraphicFramePr>
          <p:nvPr/>
        </p:nvGraphicFramePr>
        <p:xfrm>
          <a:off x="239817" y="4838452"/>
          <a:ext cx="592641" cy="551156"/>
        </p:xfrm>
        <a:graphic>
          <a:graphicData uri="http://schemas.openxmlformats.org/presentationml/2006/ole">
            <mc:AlternateContent xmlns:mc="http://schemas.openxmlformats.org/markup-compatibility/2006">
              <mc:Choice xmlns:v="urn:schemas-microsoft-com:vml" Requires="v">
                <p:oleObj spid="_x0000_s3165" name="ビットマップ イメージ" r:id="rId6" imgW="1270080" imgH="1181160" progId="Paint.Picture">
                  <p:embed/>
                </p:oleObj>
              </mc:Choice>
              <mc:Fallback>
                <p:oleObj name="ビットマップ イメージ" r:id="rId6" imgW="1270080" imgH="1181160" progId="Paint.Picture">
                  <p:embed/>
                  <p:pic>
                    <p:nvPicPr>
                      <p:cNvPr id="42" name="オブジェクト 41">
                        <a:extLst>
                          <a:ext uri="{FF2B5EF4-FFF2-40B4-BE49-F238E27FC236}">
                            <a16:creationId xmlns:a16="http://schemas.microsoft.com/office/drawing/2014/main" id="{C316E672-D27A-4C90-9BE4-A6AA3F60C0D3}"/>
                          </a:ext>
                        </a:extLst>
                      </p:cNvPr>
                      <p:cNvPicPr/>
                      <p:nvPr/>
                    </p:nvPicPr>
                    <p:blipFill>
                      <a:blip r:embed="rId7"/>
                      <a:stretch>
                        <a:fillRect/>
                      </a:stretch>
                    </p:blipFill>
                    <p:spPr>
                      <a:xfrm>
                        <a:off x="239817" y="4838452"/>
                        <a:ext cx="592641" cy="551156"/>
                      </a:xfrm>
                      <a:prstGeom prst="rect">
                        <a:avLst/>
                      </a:prstGeom>
                    </p:spPr>
                  </p:pic>
                </p:oleObj>
              </mc:Fallback>
            </mc:AlternateContent>
          </a:graphicData>
        </a:graphic>
      </p:graphicFrame>
      <p:sp>
        <p:nvSpPr>
          <p:cNvPr id="44" name="テキスト ボックス 43">
            <a:extLst>
              <a:ext uri="{FF2B5EF4-FFF2-40B4-BE49-F238E27FC236}">
                <a16:creationId xmlns:a16="http://schemas.microsoft.com/office/drawing/2014/main" id="{68CB0494-7D10-4128-BBEC-9FA23615650E}"/>
              </a:ext>
            </a:extLst>
          </p:cNvPr>
          <p:cNvSpPr txBox="1"/>
          <p:nvPr/>
        </p:nvSpPr>
        <p:spPr>
          <a:xfrm>
            <a:off x="201132" y="4365782"/>
            <a:ext cx="492443" cy="461665"/>
          </a:xfrm>
          <a:prstGeom prst="rect">
            <a:avLst/>
          </a:prstGeom>
          <a:noFill/>
        </p:spPr>
        <p:txBody>
          <a:bodyPr wrap="none" rtlCol="0">
            <a:spAutoFit/>
          </a:bodyPr>
          <a:lstStyle/>
          <a:p>
            <a:pPr algn="ctr"/>
            <a:r>
              <a:rPr lang="ja-JP" altLang="en-US" sz="1200" dirty="0">
                <a:latin typeface="メイリオ" panose="020B0604030504040204" pitchFamily="50" charset="-128"/>
                <a:ea typeface="メイリオ" panose="020B0604030504040204" pitchFamily="50" charset="-128"/>
              </a:rPr>
              <a:t>製造</a:t>
            </a:r>
            <a:endParaRPr lang="en-US" altLang="ja-JP" sz="1200" dirty="0">
              <a:latin typeface="メイリオ" panose="020B0604030504040204" pitchFamily="50" charset="-128"/>
              <a:ea typeface="メイリオ" panose="020B0604030504040204" pitchFamily="50" charset="-128"/>
            </a:endParaRPr>
          </a:p>
          <a:p>
            <a:pPr algn="ctr"/>
            <a:r>
              <a:rPr lang="ja-JP" altLang="en-US" sz="1200" dirty="0">
                <a:latin typeface="メイリオ" panose="020B0604030504040204" pitchFamily="50" charset="-128"/>
                <a:ea typeface="メイリオ" panose="020B0604030504040204" pitchFamily="50" charset="-128"/>
              </a:rPr>
              <a:t>業者</a:t>
            </a:r>
          </a:p>
        </p:txBody>
      </p:sp>
      <p:pic>
        <p:nvPicPr>
          <p:cNvPr id="45" name="図 44">
            <a:extLst>
              <a:ext uri="{FF2B5EF4-FFF2-40B4-BE49-F238E27FC236}">
                <a16:creationId xmlns:a16="http://schemas.microsoft.com/office/drawing/2014/main" id="{2827DA98-86F1-4CF5-A0C3-DCD69C4B875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1869" y="4493578"/>
            <a:ext cx="630178" cy="630178"/>
          </a:xfrm>
          <a:prstGeom prst="rect">
            <a:avLst/>
          </a:prstGeom>
        </p:spPr>
      </p:pic>
      <p:sp>
        <p:nvSpPr>
          <p:cNvPr id="46" name="正方形/長方形 45">
            <a:extLst>
              <a:ext uri="{FF2B5EF4-FFF2-40B4-BE49-F238E27FC236}">
                <a16:creationId xmlns:a16="http://schemas.microsoft.com/office/drawing/2014/main" id="{11A1C3B9-0C72-470F-92F0-83A6B0F8613D}"/>
              </a:ext>
            </a:extLst>
          </p:cNvPr>
          <p:cNvSpPr/>
          <p:nvPr/>
        </p:nvSpPr>
        <p:spPr>
          <a:xfrm>
            <a:off x="895658" y="4433951"/>
            <a:ext cx="1152621" cy="964587"/>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48" name="図 47">
            <a:extLst>
              <a:ext uri="{FF2B5EF4-FFF2-40B4-BE49-F238E27FC236}">
                <a16:creationId xmlns:a16="http://schemas.microsoft.com/office/drawing/2014/main" id="{262A02C8-7632-4631-817C-D2DE3551958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26850" y="4463870"/>
            <a:ext cx="630178" cy="630178"/>
          </a:xfrm>
          <a:prstGeom prst="rect">
            <a:avLst/>
          </a:prstGeom>
        </p:spPr>
      </p:pic>
      <p:sp>
        <p:nvSpPr>
          <p:cNvPr id="51" name="テキスト ボックス 50">
            <a:extLst>
              <a:ext uri="{FF2B5EF4-FFF2-40B4-BE49-F238E27FC236}">
                <a16:creationId xmlns:a16="http://schemas.microsoft.com/office/drawing/2014/main" id="{37128FED-3603-4074-A0F5-15234A4F95F8}"/>
              </a:ext>
            </a:extLst>
          </p:cNvPr>
          <p:cNvSpPr txBox="1"/>
          <p:nvPr/>
        </p:nvSpPr>
        <p:spPr>
          <a:xfrm>
            <a:off x="1819541" y="4604401"/>
            <a:ext cx="430887" cy="707886"/>
          </a:xfrm>
          <a:prstGeom prst="rect">
            <a:avLst/>
          </a:prstGeom>
          <a:solidFill>
            <a:schemeClr val="accent6">
              <a:lumMod val="20000"/>
              <a:lumOff val="80000"/>
            </a:schemeClr>
          </a:solidFill>
        </p:spPr>
        <p:txBody>
          <a:bodyPr vert="eaVert" wrap="none" rtlCol="0">
            <a:spAutoFit/>
          </a:bodyPr>
          <a:lstStyle/>
          <a:p>
            <a:pPr algn="ctr"/>
            <a:r>
              <a:rPr lang="ja-JP" altLang="en-US" sz="1600" dirty="0">
                <a:latin typeface="メイリオ" panose="020B0604030504040204" pitchFamily="50" charset="-128"/>
                <a:ea typeface="メイリオ" panose="020B0604030504040204" pitchFamily="50" charset="-128"/>
              </a:rPr>
              <a:t>買　手</a:t>
            </a:r>
          </a:p>
        </p:txBody>
      </p:sp>
      <p:sp>
        <p:nvSpPr>
          <p:cNvPr id="52" name="正方形/長方形 51">
            <a:extLst>
              <a:ext uri="{FF2B5EF4-FFF2-40B4-BE49-F238E27FC236}">
                <a16:creationId xmlns:a16="http://schemas.microsoft.com/office/drawing/2014/main" id="{FFBB0FC5-4392-45D4-82E1-75D721BEB5AB}"/>
              </a:ext>
            </a:extLst>
          </p:cNvPr>
          <p:cNvSpPr/>
          <p:nvPr/>
        </p:nvSpPr>
        <p:spPr>
          <a:xfrm>
            <a:off x="3686771" y="4433951"/>
            <a:ext cx="1152621" cy="964587"/>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3" name="テキスト ボックス 52">
            <a:extLst>
              <a:ext uri="{FF2B5EF4-FFF2-40B4-BE49-F238E27FC236}">
                <a16:creationId xmlns:a16="http://schemas.microsoft.com/office/drawing/2014/main" id="{ABDE4851-DC19-430A-AE39-B542E39C577C}"/>
              </a:ext>
            </a:extLst>
          </p:cNvPr>
          <p:cNvSpPr txBox="1"/>
          <p:nvPr/>
        </p:nvSpPr>
        <p:spPr>
          <a:xfrm>
            <a:off x="3474913" y="4602410"/>
            <a:ext cx="430887" cy="707886"/>
          </a:xfrm>
          <a:prstGeom prst="rect">
            <a:avLst/>
          </a:prstGeom>
          <a:solidFill>
            <a:schemeClr val="accent6">
              <a:lumMod val="20000"/>
              <a:lumOff val="80000"/>
            </a:schemeClr>
          </a:solidFill>
          <a:ln>
            <a:noFill/>
          </a:ln>
        </p:spPr>
        <p:txBody>
          <a:bodyPr vert="eaVert" wrap="none" rtlCol="0">
            <a:spAutoFit/>
          </a:bodyPr>
          <a:lstStyle/>
          <a:p>
            <a:pPr algn="ctr"/>
            <a:r>
              <a:rPr lang="ja-JP" altLang="en-US" sz="1600" dirty="0">
                <a:latin typeface="メイリオ" panose="020B0604030504040204" pitchFamily="50" charset="-128"/>
                <a:ea typeface="メイリオ" panose="020B0604030504040204" pitchFamily="50" charset="-128"/>
              </a:rPr>
              <a:t>売　手</a:t>
            </a:r>
          </a:p>
        </p:txBody>
      </p:sp>
      <p:sp>
        <p:nvSpPr>
          <p:cNvPr id="54" name="正方形/長方形 53">
            <a:extLst>
              <a:ext uri="{FF2B5EF4-FFF2-40B4-BE49-F238E27FC236}">
                <a16:creationId xmlns:a16="http://schemas.microsoft.com/office/drawing/2014/main" id="{D6C65A0A-2C0D-47A5-AE3F-E35FAA42C8EC}"/>
              </a:ext>
            </a:extLst>
          </p:cNvPr>
          <p:cNvSpPr/>
          <p:nvPr/>
        </p:nvSpPr>
        <p:spPr>
          <a:xfrm>
            <a:off x="3614532" y="5197579"/>
            <a:ext cx="1768661" cy="246221"/>
          </a:xfrm>
          <a:prstGeom prst="rect">
            <a:avLst/>
          </a:prstGeom>
        </p:spPr>
        <p:txBody>
          <a:bodyPr wrap="square">
            <a:spAutoFit/>
          </a:bodyPr>
          <a:lstStyle/>
          <a:p>
            <a:r>
              <a:rPr lang="ja-JP" altLang="en-US" sz="1000" dirty="0">
                <a:latin typeface="メイリオ" panose="020B0604030504040204" pitchFamily="50" charset="-128"/>
                <a:ea typeface="メイリオ" panose="020B0604030504040204" pitchFamily="50" charset="-128"/>
              </a:rPr>
              <a:t>（売上税額 </a:t>
            </a:r>
            <a:r>
              <a:rPr lang="en-US" altLang="ja-JP" sz="1000" b="1" dirty="0">
                <a:latin typeface="メイリオ" panose="020B0604030504040204" pitchFamily="50" charset="-128"/>
                <a:ea typeface="メイリオ" panose="020B0604030504040204" pitchFamily="50" charset="-128"/>
              </a:rPr>
              <a:t>7,000</a:t>
            </a:r>
            <a:r>
              <a:rPr lang="ja-JP" altLang="en-US" sz="1000" b="1" dirty="0">
                <a:latin typeface="メイリオ" panose="020B0604030504040204" pitchFamily="50" charset="-128"/>
                <a:ea typeface="メイリオ" panose="020B0604030504040204" pitchFamily="50" charset="-128"/>
              </a:rPr>
              <a:t>）</a:t>
            </a:r>
          </a:p>
        </p:txBody>
      </p:sp>
      <p:sp>
        <p:nvSpPr>
          <p:cNvPr id="55" name="正方形/長方形 54">
            <a:extLst>
              <a:ext uri="{FF2B5EF4-FFF2-40B4-BE49-F238E27FC236}">
                <a16:creationId xmlns:a16="http://schemas.microsoft.com/office/drawing/2014/main" id="{1A1CAD01-9751-4C55-97C3-11B803CAC5A4}"/>
              </a:ext>
            </a:extLst>
          </p:cNvPr>
          <p:cNvSpPr/>
          <p:nvPr/>
        </p:nvSpPr>
        <p:spPr>
          <a:xfrm>
            <a:off x="759765" y="5192540"/>
            <a:ext cx="1790271" cy="246221"/>
          </a:xfrm>
          <a:prstGeom prst="rect">
            <a:avLst/>
          </a:prstGeom>
        </p:spPr>
        <p:txBody>
          <a:bodyPr wrap="square">
            <a:spAutoFit/>
          </a:bodyPr>
          <a:lstStyle/>
          <a:p>
            <a:r>
              <a:rPr lang="ja-JP" altLang="en-US" sz="1000" dirty="0">
                <a:latin typeface="メイリオ" panose="020B0604030504040204" pitchFamily="50" charset="-128"/>
                <a:ea typeface="メイリオ" panose="020B0604030504040204" pitchFamily="50" charset="-128"/>
              </a:rPr>
              <a:t>（仕入税額 </a:t>
            </a:r>
            <a:r>
              <a:rPr lang="en-US" altLang="ja-JP" sz="1000" b="1" dirty="0">
                <a:latin typeface="メイリオ" panose="020B0604030504040204" pitchFamily="50" charset="-128"/>
                <a:ea typeface="メイリオ" panose="020B0604030504040204" pitchFamily="50" charset="-128"/>
              </a:rPr>
              <a:t>5,000</a:t>
            </a:r>
            <a:r>
              <a:rPr lang="ja-JP" altLang="en-US" sz="1000" b="1" dirty="0">
                <a:latin typeface="メイリオ" panose="020B0604030504040204" pitchFamily="50" charset="-128"/>
                <a:ea typeface="メイリオ" panose="020B0604030504040204" pitchFamily="50" charset="-128"/>
              </a:rPr>
              <a:t>）</a:t>
            </a:r>
          </a:p>
        </p:txBody>
      </p:sp>
      <p:pic>
        <p:nvPicPr>
          <p:cNvPr id="56" name="図 55">
            <a:extLst>
              <a:ext uri="{FF2B5EF4-FFF2-40B4-BE49-F238E27FC236}">
                <a16:creationId xmlns:a16="http://schemas.microsoft.com/office/drawing/2014/main" id="{9B53893E-15FC-4B3F-AF77-E9F4BCD35BA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97991" y="4576506"/>
            <a:ext cx="1336274" cy="1038953"/>
          </a:xfrm>
          <a:prstGeom prst="rect">
            <a:avLst/>
          </a:prstGeom>
        </p:spPr>
      </p:pic>
      <p:sp>
        <p:nvSpPr>
          <p:cNvPr id="50" name="正方形/長方形 49">
            <a:extLst>
              <a:ext uri="{FF2B5EF4-FFF2-40B4-BE49-F238E27FC236}">
                <a16:creationId xmlns:a16="http://schemas.microsoft.com/office/drawing/2014/main" id="{A93D2824-CD44-4D3E-85C5-0B93384141EC}"/>
              </a:ext>
            </a:extLst>
          </p:cNvPr>
          <p:cNvSpPr/>
          <p:nvPr/>
        </p:nvSpPr>
        <p:spPr>
          <a:xfrm>
            <a:off x="3845592" y="5011411"/>
            <a:ext cx="1081353" cy="307777"/>
          </a:xfrm>
          <a:prstGeom prst="rect">
            <a:avLst/>
          </a:prstGeom>
        </p:spPr>
        <p:txBody>
          <a:bodyPr wrap="square">
            <a:spAutoFit/>
          </a:bodyPr>
          <a:lstStyle/>
          <a:p>
            <a:r>
              <a:rPr lang="en-US" altLang="ja-JP" sz="1400" b="1" dirty="0">
                <a:latin typeface="メイリオ" panose="020B0604030504040204" pitchFamily="50" charset="-128"/>
                <a:ea typeface="メイリオ" panose="020B0604030504040204" pitchFamily="50" charset="-128"/>
              </a:rPr>
              <a:t>70,000</a:t>
            </a:r>
            <a:endParaRPr lang="ja-JP" altLang="en-US" sz="1400" b="1" dirty="0">
              <a:latin typeface="メイリオ" panose="020B0604030504040204" pitchFamily="50" charset="-128"/>
              <a:ea typeface="メイリオ" panose="020B0604030504040204" pitchFamily="50" charset="-128"/>
            </a:endParaRPr>
          </a:p>
        </p:txBody>
      </p:sp>
      <p:sp>
        <p:nvSpPr>
          <p:cNvPr id="57" name="Text Box 30">
            <a:extLst>
              <a:ext uri="{FF2B5EF4-FFF2-40B4-BE49-F238E27FC236}">
                <a16:creationId xmlns:a16="http://schemas.microsoft.com/office/drawing/2014/main" id="{AAAEBF2B-616B-46B8-B7AF-DCB7F8A7A6CC}"/>
              </a:ext>
            </a:extLst>
          </p:cNvPr>
          <p:cNvSpPr txBox="1">
            <a:spLocks noChangeArrowheads="1"/>
          </p:cNvSpPr>
          <p:nvPr/>
        </p:nvSpPr>
        <p:spPr bwMode="gray">
          <a:xfrm rot="568573">
            <a:off x="1095401" y="4575199"/>
            <a:ext cx="388097" cy="165036"/>
          </a:xfrm>
          <a:prstGeom prst="rect">
            <a:avLst/>
          </a:prstGeom>
          <a:solidFill>
            <a:schemeClr val="bg1"/>
          </a:solidFill>
          <a:ln>
            <a:noFill/>
          </a:ln>
          <a:effectLst/>
        </p:spPr>
        <p:txBody>
          <a:bodyPr wrap="square" lIns="0" tIns="36000" rIns="0" bIns="36000" anchor="ctr" anchorCtr="1">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ts val="0"/>
              </a:spcBef>
            </a:pPr>
            <a:r>
              <a:rPr lang="ja-JP" altLang="en-US" sz="600" dirty="0">
                <a:solidFill>
                  <a:schemeClr val="bg2">
                    <a:lumMod val="25000"/>
                  </a:schemeClr>
                </a:solidFill>
                <a:latin typeface="HGS創英角ﾎﾟｯﾌﾟ体" panose="040B0A00000000000000" pitchFamily="50" charset="-128"/>
                <a:ea typeface="HGS創英角ﾎﾟｯﾌﾟ体" panose="040B0A00000000000000" pitchFamily="50" charset="-128"/>
              </a:rPr>
              <a:t>インボイス</a:t>
            </a:r>
            <a:endParaRPr lang="ja-JP" altLang="en-US" sz="600" dirty="0">
              <a:solidFill>
                <a:schemeClr val="bg2">
                  <a:lumMod val="25000"/>
                </a:schemeClr>
              </a:solidFill>
              <a:latin typeface="Meiryo UI" panose="020B0604030504040204" pitchFamily="50" charset="-128"/>
              <a:ea typeface="Meiryo UI" panose="020B0604030504040204" pitchFamily="50" charset="-128"/>
            </a:endParaRPr>
          </a:p>
        </p:txBody>
      </p:sp>
      <p:sp>
        <p:nvSpPr>
          <p:cNvPr id="59" name="Text Box 30">
            <a:extLst>
              <a:ext uri="{FF2B5EF4-FFF2-40B4-BE49-F238E27FC236}">
                <a16:creationId xmlns:a16="http://schemas.microsoft.com/office/drawing/2014/main" id="{3591AFE0-681A-4522-A981-EB080D341894}"/>
              </a:ext>
            </a:extLst>
          </p:cNvPr>
          <p:cNvSpPr txBox="1">
            <a:spLocks noChangeArrowheads="1"/>
          </p:cNvSpPr>
          <p:nvPr/>
        </p:nvSpPr>
        <p:spPr bwMode="gray">
          <a:xfrm rot="568573">
            <a:off x="4306758" y="4536737"/>
            <a:ext cx="388097" cy="165036"/>
          </a:xfrm>
          <a:prstGeom prst="rect">
            <a:avLst/>
          </a:prstGeom>
          <a:solidFill>
            <a:schemeClr val="bg1"/>
          </a:solidFill>
          <a:ln>
            <a:noFill/>
          </a:ln>
          <a:effectLst/>
        </p:spPr>
        <p:txBody>
          <a:bodyPr wrap="square" lIns="0" tIns="36000" rIns="0" bIns="36000" anchor="ctr" anchorCtr="1">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ts val="0"/>
              </a:spcBef>
            </a:pPr>
            <a:r>
              <a:rPr lang="ja-JP" altLang="en-US" sz="600" dirty="0">
                <a:solidFill>
                  <a:schemeClr val="bg2">
                    <a:lumMod val="25000"/>
                  </a:schemeClr>
                </a:solidFill>
                <a:latin typeface="HGS創英角ﾎﾟｯﾌﾟ体" panose="040B0A00000000000000" pitchFamily="50" charset="-128"/>
                <a:ea typeface="HGS創英角ﾎﾟｯﾌﾟ体" panose="040B0A00000000000000" pitchFamily="50" charset="-128"/>
              </a:rPr>
              <a:t>インボイス</a:t>
            </a:r>
            <a:endParaRPr lang="ja-JP" altLang="en-US" sz="600" dirty="0">
              <a:solidFill>
                <a:schemeClr val="bg2">
                  <a:lumMod val="25000"/>
                </a:schemeClr>
              </a:solidFill>
              <a:latin typeface="Meiryo UI" panose="020B0604030504040204" pitchFamily="50" charset="-128"/>
              <a:ea typeface="Meiryo UI" panose="020B0604030504040204" pitchFamily="50" charset="-128"/>
            </a:endParaRPr>
          </a:p>
        </p:txBody>
      </p:sp>
      <p:sp>
        <p:nvSpPr>
          <p:cNvPr id="49" name="正方形/長方形 48">
            <a:extLst>
              <a:ext uri="{FF2B5EF4-FFF2-40B4-BE49-F238E27FC236}">
                <a16:creationId xmlns:a16="http://schemas.microsoft.com/office/drawing/2014/main" id="{2091480F-537F-41B6-AA72-ED945FEA7F6E}"/>
              </a:ext>
            </a:extLst>
          </p:cNvPr>
          <p:cNvSpPr/>
          <p:nvPr/>
        </p:nvSpPr>
        <p:spPr>
          <a:xfrm>
            <a:off x="1029583" y="5005146"/>
            <a:ext cx="865089" cy="307777"/>
          </a:xfrm>
          <a:prstGeom prst="rect">
            <a:avLst/>
          </a:prstGeom>
        </p:spPr>
        <p:txBody>
          <a:bodyPr wrap="square">
            <a:spAutoFit/>
          </a:bodyPr>
          <a:lstStyle/>
          <a:p>
            <a:r>
              <a:rPr lang="en-US" altLang="ja-JP" sz="1400" b="1" dirty="0">
                <a:latin typeface="メイリオ" panose="020B0604030504040204" pitchFamily="50" charset="-128"/>
                <a:ea typeface="メイリオ" panose="020B0604030504040204" pitchFamily="50" charset="-128"/>
              </a:rPr>
              <a:t>50,000</a:t>
            </a:r>
            <a:endParaRPr lang="ja-JP" altLang="en-US" sz="1400" b="1" dirty="0">
              <a:latin typeface="メイリオ" panose="020B0604030504040204" pitchFamily="50" charset="-128"/>
              <a:ea typeface="メイリオ" panose="020B0604030504040204" pitchFamily="50" charset="-128"/>
            </a:endParaRPr>
          </a:p>
        </p:txBody>
      </p:sp>
      <p:sp>
        <p:nvSpPr>
          <p:cNvPr id="61" name="角丸四角形 26">
            <a:extLst>
              <a:ext uri="{FF2B5EF4-FFF2-40B4-BE49-F238E27FC236}">
                <a16:creationId xmlns:a16="http://schemas.microsoft.com/office/drawing/2014/main" id="{1F62F887-27AD-4E19-9CBF-034D39745EE5}"/>
              </a:ext>
            </a:extLst>
          </p:cNvPr>
          <p:cNvSpPr/>
          <p:nvPr/>
        </p:nvSpPr>
        <p:spPr bwMode="gray">
          <a:xfrm>
            <a:off x="6915164" y="5156677"/>
            <a:ext cx="1549970" cy="456870"/>
          </a:xfrm>
          <a:prstGeom prst="roundRect">
            <a:avLst>
              <a:gd name="adj" fmla="val 8447"/>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67" name="グループ化 66">
            <a:extLst>
              <a:ext uri="{FF2B5EF4-FFF2-40B4-BE49-F238E27FC236}">
                <a16:creationId xmlns:a16="http://schemas.microsoft.com/office/drawing/2014/main" id="{B238E499-04D2-48A4-9864-1370123D07EA}"/>
              </a:ext>
            </a:extLst>
          </p:cNvPr>
          <p:cNvGrpSpPr/>
          <p:nvPr/>
        </p:nvGrpSpPr>
        <p:grpSpPr>
          <a:xfrm>
            <a:off x="4999231" y="5918007"/>
            <a:ext cx="1146938" cy="912765"/>
            <a:chOff x="5998530" y="2649239"/>
            <a:chExt cx="1209730" cy="850682"/>
          </a:xfrm>
        </p:grpSpPr>
        <p:pic>
          <p:nvPicPr>
            <p:cNvPr id="69" name="図 68">
              <a:extLst>
                <a:ext uri="{FF2B5EF4-FFF2-40B4-BE49-F238E27FC236}">
                  <a16:creationId xmlns:a16="http://schemas.microsoft.com/office/drawing/2014/main" id="{0077207A-D822-42AC-8EA4-88D0FD0D2ED6}"/>
                </a:ext>
              </a:extLst>
            </p:cNvPr>
            <p:cNvPicPr/>
            <p:nvPr/>
          </p:nvPicPr>
          <p:blipFill>
            <a:blip r:embed="rId10">
              <a:extLst>
                <a:ext uri="{28A0092B-C50C-407E-A947-70E740481C1C}">
                  <a14:useLocalDpi xmlns:a14="http://schemas.microsoft.com/office/drawing/2010/main" val="0"/>
                </a:ext>
              </a:extLst>
            </a:blip>
            <a:srcRect/>
            <a:stretch>
              <a:fillRect/>
            </a:stretch>
          </p:blipFill>
          <p:spPr bwMode="auto">
            <a:xfrm>
              <a:off x="5998530" y="2758491"/>
              <a:ext cx="1209730" cy="741430"/>
            </a:xfrm>
            <a:prstGeom prst="rect">
              <a:avLst/>
            </a:prstGeom>
            <a:noFill/>
            <a:ln>
              <a:noFill/>
            </a:ln>
          </p:spPr>
        </p:pic>
        <p:sp>
          <p:nvSpPr>
            <p:cNvPr id="73" name="テキスト ボックス 72">
              <a:extLst>
                <a:ext uri="{FF2B5EF4-FFF2-40B4-BE49-F238E27FC236}">
                  <a16:creationId xmlns:a16="http://schemas.microsoft.com/office/drawing/2014/main" id="{131360C2-D8ED-4198-86D1-B0C95B2BD4BF}"/>
                </a:ext>
              </a:extLst>
            </p:cNvPr>
            <p:cNvSpPr txBox="1"/>
            <p:nvPr/>
          </p:nvSpPr>
          <p:spPr>
            <a:xfrm>
              <a:off x="6226970" y="2649239"/>
              <a:ext cx="953447" cy="200790"/>
            </a:xfrm>
            <a:prstGeom prst="rect">
              <a:avLst/>
            </a:prstGeom>
            <a:noFill/>
          </p:spPr>
          <p:txBody>
            <a:bodyPr wrap="square" rtlCol="0">
              <a:spAutoFit/>
            </a:bodyPr>
            <a:lstStyle/>
            <a:p>
              <a:r>
                <a:rPr kumimoji="1" lang="ja-JP" altLang="en-US" sz="800" dirty="0">
                  <a:latin typeface="メイリオ" panose="020B0604030504040204" pitchFamily="50" charset="-128"/>
                  <a:ea typeface="メイリオ" panose="020B0604030504040204" pitchFamily="50" charset="-128"/>
                </a:rPr>
                <a:t>特設サイト</a:t>
              </a:r>
            </a:p>
          </p:txBody>
        </p:sp>
      </p:grpSp>
      <p:sp>
        <p:nvSpPr>
          <p:cNvPr id="82" name="正方形/長方形 81">
            <a:extLst>
              <a:ext uri="{FF2B5EF4-FFF2-40B4-BE49-F238E27FC236}">
                <a16:creationId xmlns:a16="http://schemas.microsoft.com/office/drawing/2014/main" id="{4C58F583-4CC5-4DBD-AFA3-B3B468F9D12F}"/>
              </a:ext>
            </a:extLst>
          </p:cNvPr>
          <p:cNvSpPr/>
          <p:nvPr/>
        </p:nvSpPr>
        <p:spPr bwMode="gray">
          <a:xfrm>
            <a:off x="44729" y="5977531"/>
            <a:ext cx="4911466" cy="7327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t" anchorCtr="0" forceAA="0" compatLnSpc="1">
            <a:prstTxWarp prst="textNoShape">
              <a:avLst/>
            </a:prstTxWarp>
            <a:noAutofit/>
          </a:bodyPr>
          <a:lstStyle/>
          <a:p>
            <a:pPr marL="432000" indent="-360000" algn="just">
              <a:lnSpc>
                <a:spcPts val="1900"/>
              </a:lnSpc>
              <a:spcAft>
                <a:spcPts val="0"/>
              </a:spcAft>
            </a:pPr>
            <a:r>
              <a:rPr lang="ja-JP" altLang="en-US" sz="1400"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400"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1600"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国税庁</a:t>
            </a:r>
            <a:r>
              <a:rPr lang="en-US" altLang="ja-JP" sz="1600"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HP</a:t>
            </a:r>
            <a:r>
              <a:rPr lang="ja-JP" altLang="en-US" sz="1600"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に特設サイトを設け、制度の概要やＱ＆Ａなど各種資料等を掲載しています。</a:t>
            </a:r>
            <a:endParaRPr lang="en-US" altLang="ja-JP" sz="1600"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endParaRPr>
          </a:p>
          <a:p>
            <a:pPr marL="432000" indent="-360000" algn="just">
              <a:lnSpc>
                <a:spcPts val="1900"/>
              </a:lnSpc>
              <a:spcAft>
                <a:spcPts val="0"/>
              </a:spcAft>
            </a:pPr>
            <a:r>
              <a:rPr lang="ja-JP" altLang="en-US" sz="1600"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1050"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1050"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050"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画像は令和６年７月</a:t>
            </a:r>
            <a:r>
              <a:rPr lang="en-US" altLang="ja-JP" sz="1050"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2</a:t>
            </a:r>
            <a:r>
              <a:rPr lang="ja-JP" altLang="en-US" sz="1050"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日現在のもの）</a:t>
            </a:r>
          </a:p>
        </p:txBody>
      </p:sp>
      <p:cxnSp>
        <p:nvCxnSpPr>
          <p:cNvPr id="83" name="直線コネクタ 82">
            <a:extLst>
              <a:ext uri="{FF2B5EF4-FFF2-40B4-BE49-F238E27FC236}">
                <a16:creationId xmlns:a16="http://schemas.microsoft.com/office/drawing/2014/main" id="{E3B0352B-0C2C-4390-B6C9-82166CFCEA96}"/>
              </a:ext>
            </a:extLst>
          </p:cNvPr>
          <p:cNvCxnSpPr/>
          <p:nvPr/>
        </p:nvCxnSpPr>
        <p:spPr bwMode="gray">
          <a:xfrm>
            <a:off x="53016" y="5918418"/>
            <a:ext cx="608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84" name="正方形/長方形 83">
            <a:extLst>
              <a:ext uri="{FF2B5EF4-FFF2-40B4-BE49-F238E27FC236}">
                <a16:creationId xmlns:a16="http://schemas.microsoft.com/office/drawing/2014/main" id="{54AA8647-64FC-4F31-A2B9-68EC2B20D843}"/>
              </a:ext>
            </a:extLst>
          </p:cNvPr>
          <p:cNvSpPr/>
          <p:nvPr/>
        </p:nvSpPr>
        <p:spPr bwMode="gray">
          <a:xfrm>
            <a:off x="72190" y="5677694"/>
            <a:ext cx="6866194" cy="4498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t" anchorCtr="0" forceAA="0" compatLnSpc="1">
            <a:prstTxWarp prst="textNoShape">
              <a:avLst/>
            </a:prstTxWarp>
            <a:noAutofit/>
          </a:bodyPr>
          <a:lstStyle/>
          <a:p>
            <a:pPr marL="108000" algn="just">
              <a:spcAft>
                <a:spcPts val="0"/>
              </a:spcAft>
            </a:pPr>
            <a:r>
              <a:rPr lang="ja-JP" altLang="en-US" sz="1600" b="1"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インボイス制度特設サイト</a:t>
            </a:r>
            <a:endParaRPr lang="ja-JP" sz="1600" b="1"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63" name="正方形/長方形 62">
            <a:extLst>
              <a:ext uri="{FF2B5EF4-FFF2-40B4-BE49-F238E27FC236}">
                <a16:creationId xmlns:a16="http://schemas.microsoft.com/office/drawing/2014/main" id="{BAFA640F-7A77-4F2B-AF9C-E495181791DE}"/>
              </a:ext>
            </a:extLst>
          </p:cNvPr>
          <p:cNvSpPr/>
          <p:nvPr/>
        </p:nvSpPr>
        <p:spPr bwMode="gray">
          <a:xfrm>
            <a:off x="424129" y="6578892"/>
            <a:ext cx="4712300" cy="2768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t" anchorCtr="0" forceAA="0" compatLnSpc="1">
            <a:prstTxWarp prst="textNoShape">
              <a:avLst/>
            </a:prstTxWarp>
            <a:noAutofit/>
          </a:bodyPr>
          <a:lstStyle/>
          <a:p>
            <a:pPr marL="432000" indent="-360000" algn="just">
              <a:lnSpc>
                <a:spcPts val="1900"/>
              </a:lnSpc>
              <a:spcAft>
                <a:spcPts val="0"/>
              </a:spcAft>
            </a:pPr>
            <a:r>
              <a:rPr lang="en-US" altLang="ja-JP" sz="800"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hlinkClick r:id="rId11"/>
              </a:rPr>
              <a:t>https://www.nta.go.jp/taxes/shiraberu/zeimokubetsu/shohi/keigenzeiritsu/invoice.htm</a:t>
            </a:r>
            <a:endParaRPr lang="ja-JP" altLang="en-US" sz="800"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3" name="スライド番号プレースホルダー 2">
            <a:extLst>
              <a:ext uri="{FF2B5EF4-FFF2-40B4-BE49-F238E27FC236}">
                <a16:creationId xmlns:a16="http://schemas.microsoft.com/office/drawing/2014/main" id="{2956BBD1-B1FC-4787-892C-C9D6EF8D7A9F}"/>
              </a:ext>
            </a:extLst>
          </p:cNvPr>
          <p:cNvSpPr>
            <a:spLocks noGrp="1"/>
          </p:cNvSpPr>
          <p:nvPr>
            <p:ph type="sldNum" sz="quarter" idx="12"/>
          </p:nvPr>
        </p:nvSpPr>
        <p:spPr>
          <a:xfrm>
            <a:off x="7045780" y="6492877"/>
            <a:ext cx="2057400" cy="365125"/>
          </a:xfrm>
        </p:spPr>
        <p:txBody>
          <a:bodyPr/>
          <a:lstStyle/>
          <a:p>
            <a:r>
              <a:rPr lang="en-US" altLang="ja-JP" dirty="0"/>
              <a:t>16</a:t>
            </a:r>
            <a:endParaRPr kumimoji="1" lang="ja-JP" altLang="en-US" dirty="0"/>
          </a:p>
        </p:txBody>
      </p:sp>
      <p:sp>
        <p:nvSpPr>
          <p:cNvPr id="8" name="四角形: 角を丸くする 7">
            <a:extLst>
              <a:ext uri="{FF2B5EF4-FFF2-40B4-BE49-F238E27FC236}">
                <a16:creationId xmlns:a16="http://schemas.microsoft.com/office/drawing/2014/main" id="{C2446E1A-C590-4DA1-AA04-D3198AD14447}"/>
              </a:ext>
            </a:extLst>
          </p:cNvPr>
          <p:cNvSpPr/>
          <p:nvPr/>
        </p:nvSpPr>
        <p:spPr>
          <a:xfrm>
            <a:off x="8560111" y="5877009"/>
            <a:ext cx="273238" cy="25058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a:t>
            </a:r>
            <a:endParaRPr kumimoji="1" lang="ja-JP" altLang="en-US" sz="1400" dirty="0">
              <a:solidFill>
                <a:schemeClr val="tx1"/>
              </a:solidFill>
            </a:endParaRPr>
          </a:p>
        </p:txBody>
      </p:sp>
      <p:pic>
        <p:nvPicPr>
          <p:cNvPr id="2" name="図 1">
            <a:extLst>
              <a:ext uri="{FF2B5EF4-FFF2-40B4-BE49-F238E27FC236}">
                <a16:creationId xmlns:a16="http://schemas.microsoft.com/office/drawing/2014/main" id="{3325CBB4-F539-4B41-ACA4-F14D2C7D3481}"/>
              </a:ext>
            </a:extLst>
          </p:cNvPr>
          <p:cNvPicPr>
            <a:picLocks noChangeAspect="1"/>
          </p:cNvPicPr>
          <p:nvPr/>
        </p:nvPicPr>
        <p:blipFill>
          <a:blip r:embed="rId12"/>
          <a:stretch>
            <a:fillRect/>
          </a:stretch>
        </p:blipFill>
        <p:spPr>
          <a:xfrm>
            <a:off x="6243603" y="5705838"/>
            <a:ext cx="2316508" cy="1131580"/>
          </a:xfrm>
          <a:prstGeom prst="rect">
            <a:avLst/>
          </a:prstGeom>
        </p:spPr>
      </p:pic>
    </p:spTree>
    <p:extLst>
      <p:ext uri="{BB962C8B-B14F-4D97-AF65-F5344CB8AC3E}">
        <p14:creationId xmlns:p14="http://schemas.microsoft.com/office/powerpoint/2010/main" val="3691278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78239FD3-B827-1A33-C9BC-DE64F58DCF83}"/>
              </a:ext>
            </a:extLst>
          </p:cNvPr>
          <p:cNvSpPr/>
          <p:nvPr/>
        </p:nvSpPr>
        <p:spPr>
          <a:xfrm>
            <a:off x="0" y="0"/>
            <a:ext cx="3442447" cy="6858000"/>
          </a:xfrm>
          <a:prstGeom prst="rect">
            <a:avLst/>
          </a:prstGeom>
          <a:solidFill>
            <a:srgbClr val="FFFC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endParaRPr lang="en-US" altLang="ja-JP" sz="3600" b="1"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3600" b="1"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3600" b="1"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3600" b="1"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1600" b="1"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3600" b="1"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国税庁の使命</a:t>
            </a:r>
          </a:p>
          <a:p>
            <a:pPr algn="ctr"/>
            <a:endParaRPr kumimoji="1" lang="ja-JP" altLang="en-US" sz="3600" b="1" dirty="0">
              <a:solidFill>
                <a:schemeClr val="accent1">
                  <a:lumMod val="75000"/>
                </a:schemeClr>
              </a:solidFill>
            </a:endParaRPr>
          </a:p>
        </p:txBody>
      </p:sp>
      <p:sp>
        <p:nvSpPr>
          <p:cNvPr id="2" name="スライド番号プレースホルダー 1"/>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17</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Rectangle 5"/>
          <p:cNvSpPr>
            <a:spLocks noChangeArrowheads="1"/>
          </p:cNvSpPr>
          <p:nvPr/>
        </p:nvSpPr>
        <p:spPr bwMode="auto">
          <a:xfrm>
            <a:off x="3419872" y="1189133"/>
            <a:ext cx="5184576" cy="447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marL="542925" indent="-361950" eaLnBrk="1" hangingPunct="1">
              <a:lnSpc>
                <a:spcPct val="200000"/>
              </a:lnSpc>
              <a:spcBef>
                <a:spcPct val="20000"/>
              </a:spcBef>
              <a:buClr>
                <a:schemeClr val="tx1"/>
              </a:buClr>
              <a:buSzPct val="100000"/>
              <a:buFont typeface="HG丸ｺﾞｼｯｸM-PRO" panose="020F0600000000000000" pitchFamily="50" charset="-128"/>
              <a:buChar cha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国税庁の組織理念</a:t>
            </a: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a:p>
            <a:pPr marL="542925" indent="-361950" eaLnBrk="1" hangingPunct="1">
              <a:lnSpc>
                <a:spcPct val="200000"/>
              </a:lnSpc>
              <a:spcBef>
                <a:spcPct val="20000"/>
              </a:spcBef>
              <a:buClr>
                <a:schemeClr val="tx1"/>
              </a:buClr>
              <a:buSzPct val="100000"/>
              <a:buFont typeface="HG丸ｺﾞｼｯｸM-PRO" panose="020F0600000000000000" pitchFamily="50" charset="-128"/>
              <a:buChar cha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税務行政の将来像</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marL="1000800" indent="-363600" eaLnBrk="1" hangingPunct="1">
              <a:lnSpc>
                <a:spcPct val="150000"/>
              </a:lnSpc>
              <a:spcBef>
                <a:spcPts val="24"/>
              </a:spcBef>
              <a:buClr>
                <a:schemeClr val="tx1"/>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税務行政のデジタル・トランスフォーメーション</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marL="1000800" indent="-363600" eaLnBrk="1" hangingPunct="1">
              <a:lnSpc>
                <a:spcPct val="150000"/>
              </a:lnSpc>
              <a:spcBef>
                <a:spcPts val="24"/>
              </a:spcBef>
              <a:buClr>
                <a:schemeClr val="tx1"/>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税務を起点とした社会全体の</a:t>
            </a:r>
            <a:r>
              <a:rPr lang="en-US" altLang="ja-JP" sz="1800" dirty="0">
                <a:latin typeface="メイリオ" panose="020B0604030504040204" pitchFamily="50" charset="-128"/>
                <a:ea typeface="メイリオ" panose="020B0604030504040204" pitchFamily="50" charset="-128"/>
                <a:cs typeface="メイリオ" panose="020B0604030504040204" pitchFamily="50" charset="-128"/>
              </a:rPr>
              <a:t>DX</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の推進</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marL="1000800" indent="-363600" eaLnBrk="1" hangingPunct="1">
              <a:lnSpc>
                <a:spcPct val="150000"/>
              </a:lnSpc>
              <a:spcBef>
                <a:spcPts val="24"/>
              </a:spcBef>
              <a:buClr>
                <a:schemeClr val="tx1"/>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事業者のデジタル化</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marL="1000800" indent="-363600" eaLnBrk="1" hangingPunct="1">
              <a:lnSpc>
                <a:spcPct val="150000"/>
              </a:lnSpc>
              <a:spcBef>
                <a:spcPts val="24"/>
              </a:spcBef>
              <a:buClr>
                <a:schemeClr val="tx1"/>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“納税者目線”の徹底</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marL="1000800" indent="-363600" eaLnBrk="1" hangingPunct="1">
              <a:lnSpc>
                <a:spcPct val="150000"/>
              </a:lnSpc>
              <a:spcBef>
                <a:spcPts val="24"/>
              </a:spcBef>
              <a:buClr>
                <a:schemeClr val="tx1"/>
              </a:buClr>
              <a:buSzPct val="100000"/>
              <a:buFont typeface="メイリオ" panose="020B0604030504040204" pitchFamily="50" charset="-128"/>
              <a:buChar char="▸"/>
            </a:pPr>
            <a:r>
              <a:rPr lang="en-US" altLang="ja-JP" sz="1800" dirty="0">
                <a:latin typeface="メイリオ" panose="020B0604030504040204" pitchFamily="50" charset="-128"/>
                <a:ea typeface="メイリオ" panose="020B0604030504040204" pitchFamily="50" charset="-128"/>
                <a:cs typeface="メイリオ" panose="020B0604030504040204" pitchFamily="50" charset="-128"/>
              </a:rPr>
              <a:t>AI</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・データ分析の活用</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marL="180975" eaLnBrk="1" hangingPunct="1">
              <a:lnSpc>
                <a:spcPct val="200000"/>
              </a:lnSpc>
              <a:spcBef>
                <a:spcPct val="20000"/>
              </a:spcBef>
              <a:buClr>
                <a:schemeClr val="tx1"/>
              </a:buClr>
              <a:buSzPct val="100000"/>
            </a:pP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1F9E951C-D5B7-45DE-9CCE-CAFF81676C6B}"/>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 name="図 5" descr="ダイアグラム が含まれている画像&#10;&#10;自動的に生成された説明">
            <a:extLst>
              <a:ext uri="{FF2B5EF4-FFF2-40B4-BE49-F238E27FC236}">
                <a16:creationId xmlns:a16="http://schemas.microsoft.com/office/drawing/2014/main" id="{C1967BBC-0637-DA34-89EE-9D8ACAF24818}"/>
              </a:ext>
            </a:extLst>
          </p:cNvPr>
          <p:cNvPicPr>
            <a:picLocks noChangeAspect="1"/>
          </p:cNvPicPr>
          <p:nvPr/>
        </p:nvPicPr>
        <p:blipFill rotWithShape="1">
          <a:blip r:embed="rId3" cstate="print">
            <a:alphaModFix amt="30000"/>
            <a:extLst>
              <a:ext uri="{28A0092B-C50C-407E-A947-70E740481C1C}">
                <a14:useLocalDpi xmlns:a14="http://schemas.microsoft.com/office/drawing/2010/main" val="0"/>
              </a:ext>
            </a:extLst>
          </a:blip>
          <a:srcRect l="9871" r="10757"/>
          <a:stretch/>
        </p:blipFill>
        <p:spPr>
          <a:xfrm>
            <a:off x="0" y="3636738"/>
            <a:ext cx="3460376" cy="3221261"/>
          </a:xfrm>
          <a:prstGeom prst="rect">
            <a:avLst/>
          </a:prstGeom>
        </p:spPr>
      </p:pic>
    </p:spTree>
    <p:extLst>
      <p:ext uri="{BB962C8B-B14F-4D97-AF65-F5344CB8AC3E}">
        <p14:creationId xmlns:p14="http://schemas.microsoft.com/office/powerpoint/2010/main" val="341913704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2800" dirty="0">
                <a:latin typeface="メイリオ" panose="020B0604030504040204" pitchFamily="50" charset="-128"/>
                <a:ea typeface="メイリオ" panose="020B0604030504040204" pitchFamily="50" charset="-128"/>
              </a:rPr>
              <a:t>国税庁の組織理念</a:t>
            </a:r>
          </a:p>
        </p:txBody>
      </p:sp>
      <p:sp>
        <p:nvSpPr>
          <p:cNvPr id="4" name="スライド番号プレースホルダー 3"/>
          <p:cNvSpPr>
            <a:spLocks noGrp="1"/>
          </p:cNvSpPr>
          <p:nvPr>
            <p:ph type="sldNum" sz="quarter" idx="12"/>
          </p:nvPr>
        </p:nvSpPr>
        <p:spPr>
          <a:xfrm>
            <a:off x="7077935" y="6597378"/>
            <a:ext cx="2133600" cy="365125"/>
          </a:xfrm>
        </p:spPr>
        <p:txBody>
          <a:bodyPr/>
          <a:lstStyle/>
          <a:p>
            <a:fld id="{D2D8002D-B5B0-4BAC-B1F6-782DDCCE6D9C}" type="slidenum">
              <a:rPr kumimoji="1" lang="ja-JP" altLang="en-US" smtClean="0"/>
              <a:pPr/>
              <a:t>18</a:t>
            </a:fld>
            <a:endParaRPr kumimoji="1" lang="ja-JP" altLang="en-US" dirty="0"/>
          </a:p>
        </p:txBody>
      </p:sp>
      <p:sp>
        <p:nvSpPr>
          <p:cNvPr id="6" name="コンテンツ プレースホルダー 5"/>
          <p:cNvSpPr>
            <a:spLocks noGrp="1"/>
          </p:cNvSpPr>
          <p:nvPr>
            <p:ph idx="1"/>
          </p:nvPr>
        </p:nvSpPr>
        <p:spPr/>
        <p:txBody>
          <a:bodyPr/>
          <a:lstStyle/>
          <a:p>
            <a:endParaRPr kumimoji="1" lang="ja-JP" altLang="en-US" dirty="0"/>
          </a:p>
        </p:txBody>
      </p:sp>
      <p:sp>
        <p:nvSpPr>
          <p:cNvPr id="7" name="角丸四角形 6"/>
          <p:cNvSpPr/>
          <p:nvPr/>
        </p:nvSpPr>
        <p:spPr>
          <a:xfrm>
            <a:off x="179511" y="1160305"/>
            <a:ext cx="2045564" cy="387703"/>
          </a:xfrm>
          <a:prstGeom prst="roundRect">
            <a:avLst/>
          </a:prstGeom>
          <a:solidFill>
            <a:srgbClr val="87C1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11" dirty="0">
                <a:latin typeface="HGP創英ﾌﾟﾚｾﾞﾝｽEB" panose="02020800000000000000" pitchFamily="18" charset="-128"/>
                <a:ea typeface="HGP創英ﾌﾟﾚｾﾞﾝｽEB" panose="02020800000000000000" pitchFamily="18" charset="-128"/>
              </a:rPr>
              <a:t>使命</a:t>
            </a:r>
          </a:p>
        </p:txBody>
      </p:sp>
      <p:sp>
        <p:nvSpPr>
          <p:cNvPr id="8" name="角丸四角形 7"/>
          <p:cNvSpPr/>
          <p:nvPr/>
        </p:nvSpPr>
        <p:spPr>
          <a:xfrm>
            <a:off x="2270532" y="1160305"/>
            <a:ext cx="6689334" cy="387703"/>
          </a:xfrm>
          <a:prstGeom prst="roundRect">
            <a:avLst/>
          </a:prstGeom>
          <a:solidFill>
            <a:srgbClr val="FEFECE"/>
          </a:solidFill>
          <a:ln>
            <a:solidFill>
              <a:srgbClr val="8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31" dirty="0">
                <a:solidFill>
                  <a:schemeClr val="tx1"/>
                </a:solidFill>
                <a:latin typeface="HGP創英ﾌﾟﾚｾﾞﾝｽEB" panose="02020800000000000000" pitchFamily="18" charset="-128"/>
                <a:ea typeface="HGP創英ﾌﾟﾚｾﾞﾝｽEB" panose="02020800000000000000" pitchFamily="18" charset="-128"/>
              </a:rPr>
              <a:t>納税者の自発的な納税義務の履行を適正かつ円滑に実現する。</a:t>
            </a:r>
          </a:p>
        </p:txBody>
      </p:sp>
      <p:sp>
        <p:nvSpPr>
          <p:cNvPr id="9" name="角丸四角形 8"/>
          <p:cNvSpPr/>
          <p:nvPr/>
        </p:nvSpPr>
        <p:spPr>
          <a:xfrm>
            <a:off x="179511" y="1674441"/>
            <a:ext cx="2045564" cy="984968"/>
          </a:xfrm>
          <a:prstGeom prst="roundRect">
            <a:avLst>
              <a:gd name="adj" fmla="val 7247"/>
            </a:avLst>
          </a:prstGeom>
          <a:solidFill>
            <a:srgbClr val="87C1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11" dirty="0">
                <a:latin typeface="HGP創英ﾌﾟﾚｾﾞﾝｽEB" panose="02020800000000000000" pitchFamily="18" charset="-128"/>
                <a:ea typeface="HGP創英ﾌﾟﾚｾﾞﾝｽEB" panose="02020800000000000000" pitchFamily="18" charset="-128"/>
              </a:rPr>
              <a:t>任務</a:t>
            </a:r>
          </a:p>
        </p:txBody>
      </p:sp>
      <p:sp>
        <p:nvSpPr>
          <p:cNvPr id="10" name="角丸四角形 9"/>
          <p:cNvSpPr/>
          <p:nvPr/>
        </p:nvSpPr>
        <p:spPr>
          <a:xfrm>
            <a:off x="2270532" y="1682519"/>
            <a:ext cx="6693452" cy="976890"/>
          </a:xfrm>
          <a:prstGeom prst="roundRect">
            <a:avLst>
              <a:gd name="adj" fmla="val 8610"/>
            </a:avLst>
          </a:prstGeom>
          <a:solidFill>
            <a:srgbClr val="FEFECE"/>
          </a:solidFill>
          <a:ln>
            <a:solidFill>
              <a:srgbClr val="87C117"/>
            </a:solidFill>
          </a:ln>
        </p:spPr>
        <p:style>
          <a:lnRef idx="2">
            <a:schemeClr val="accent1">
              <a:shade val="50000"/>
            </a:schemeClr>
          </a:lnRef>
          <a:fillRef idx="1">
            <a:schemeClr val="accent1"/>
          </a:fillRef>
          <a:effectRef idx="0">
            <a:schemeClr val="accent1"/>
          </a:effectRef>
          <a:fontRef idx="minor">
            <a:schemeClr val="lt1"/>
          </a:fontRef>
        </p:style>
        <p:txBody>
          <a:bodyPr lIns="66462" rIns="66462" rtlCol="0" anchor="ctr"/>
          <a:lstStyle/>
          <a:p>
            <a:pPr marL="263776" indent="-263776">
              <a:spcBef>
                <a:spcPts val="554"/>
              </a:spcBef>
              <a:buClr>
                <a:srgbClr val="87C117"/>
              </a:buClr>
              <a:buFont typeface="Wingdings" panose="05000000000000000000" pitchFamily="2" charset="2"/>
              <a:buChar char="l"/>
            </a:pPr>
            <a:r>
              <a:rPr lang="ja-JP" altLang="en-US" sz="1431" dirty="0">
                <a:solidFill>
                  <a:schemeClr val="tx1"/>
                </a:solidFill>
                <a:latin typeface="HGP創英ﾌﾟﾚｾﾞﾝｽEB" panose="02020800000000000000" pitchFamily="18" charset="-128"/>
                <a:ea typeface="HGP創英ﾌﾟﾚｾﾞﾝｽEB" panose="02020800000000000000" pitchFamily="18" charset="-128"/>
              </a:rPr>
              <a:t>内国税の適正かつ公平な賦課及び徴収の実現</a:t>
            </a:r>
            <a:endParaRPr lang="en-US" altLang="ja-JP" sz="1431" dirty="0">
              <a:solidFill>
                <a:schemeClr val="tx1"/>
              </a:solidFill>
              <a:latin typeface="HGP創英ﾌﾟﾚｾﾞﾝｽEB" panose="02020800000000000000" pitchFamily="18" charset="-128"/>
              <a:ea typeface="HGP創英ﾌﾟﾚｾﾞﾝｽEB" panose="02020800000000000000" pitchFamily="18" charset="-128"/>
            </a:endParaRPr>
          </a:p>
          <a:p>
            <a:pPr marL="263776" indent="-263776">
              <a:spcBef>
                <a:spcPts val="554"/>
              </a:spcBef>
              <a:buClr>
                <a:srgbClr val="87C117"/>
              </a:buClr>
              <a:buFont typeface="Wingdings" panose="05000000000000000000" pitchFamily="2" charset="2"/>
              <a:buChar char="l"/>
            </a:pPr>
            <a:r>
              <a:rPr lang="ja-JP" altLang="en-US" sz="1431" dirty="0">
                <a:solidFill>
                  <a:schemeClr val="tx1"/>
                </a:solidFill>
                <a:latin typeface="HGP創英ﾌﾟﾚｾﾞﾝｽEB" panose="02020800000000000000" pitchFamily="18" charset="-128"/>
                <a:ea typeface="HGP創英ﾌﾟﾚｾﾞﾝｽEB" panose="02020800000000000000" pitchFamily="18" charset="-128"/>
              </a:rPr>
              <a:t>酒類業の健全な発達</a:t>
            </a:r>
            <a:endParaRPr lang="en-US" altLang="ja-JP" sz="1431" dirty="0">
              <a:solidFill>
                <a:schemeClr val="tx1"/>
              </a:solidFill>
              <a:latin typeface="HGP創英ﾌﾟﾚｾﾞﾝｽEB" panose="02020800000000000000" pitchFamily="18" charset="-128"/>
              <a:ea typeface="HGP創英ﾌﾟﾚｾﾞﾝｽEB" panose="02020800000000000000" pitchFamily="18" charset="-128"/>
            </a:endParaRPr>
          </a:p>
          <a:p>
            <a:pPr marL="263776" indent="-263776">
              <a:spcBef>
                <a:spcPts val="554"/>
              </a:spcBef>
              <a:buClr>
                <a:srgbClr val="87C117"/>
              </a:buClr>
              <a:buFont typeface="Wingdings" panose="05000000000000000000" pitchFamily="2" charset="2"/>
              <a:buChar char="l"/>
            </a:pPr>
            <a:r>
              <a:rPr lang="ja-JP" altLang="en-US" sz="1431" dirty="0">
                <a:solidFill>
                  <a:schemeClr val="tx1"/>
                </a:solidFill>
                <a:latin typeface="HGP創英ﾌﾟﾚｾﾞﾝｽEB" panose="02020800000000000000" pitchFamily="18" charset="-128"/>
                <a:ea typeface="HGP創英ﾌﾟﾚｾﾞﾝｽEB" panose="02020800000000000000" pitchFamily="18" charset="-128"/>
              </a:rPr>
              <a:t>税理士業務の適正な運営の確保</a:t>
            </a:r>
          </a:p>
        </p:txBody>
      </p:sp>
      <p:grpSp>
        <p:nvGrpSpPr>
          <p:cNvPr id="11" name="グループ化 10"/>
          <p:cNvGrpSpPr/>
          <p:nvPr/>
        </p:nvGrpSpPr>
        <p:grpSpPr>
          <a:xfrm>
            <a:off x="179511" y="2794568"/>
            <a:ext cx="8784474" cy="1828767"/>
            <a:chOff x="188540" y="2171665"/>
            <a:chExt cx="9516514" cy="1981164"/>
          </a:xfrm>
        </p:grpSpPr>
        <p:sp>
          <p:nvSpPr>
            <p:cNvPr id="12" name="角丸四角形 11"/>
            <p:cNvSpPr/>
            <p:nvPr/>
          </p:nvSpPr>
          <p:spPr>
            <a:xfrm>
              <a:off x="188540" y="2756301"/>
              <a:ext cx="9516514" cy="1396528"/>
            </a:xfrm>
            <a:prstGeom prst="roundRect">
              <a:avLst>
                <a:gd name="adj" fmla="val 5532"/>
              </a:avLst>
            </a:prstGeom>
            <a:solidFill>
              <a:srgbClr val="FEFECE"/>
            </a:solidFill>
            <a:ln>
              <a:solidFill>
                <a:srgbClr val="87C117"/>
              </a:solidFill>
            </a:ln>
          </p:spPr>
          <p:style>
            <a:lnRef idx="2">
              <a:schemeClr val="accent1">
                <a:shade val="50000"/>
              </a:schemeClr>
            </a:lnRef>
            <a:fillRef idx="1">
              <a:schemeClr val="accent1"/>
            </a:fillRef>
            <a:effectRef idx="0">
              <a:schemeClr val="accent1"/>
            </a:effectRef>
            <a:fontRef idx="minor">
              <a:schemeClr val="lt1"/>
            </a:fontRef>
          </p:style>
          <p:txBody>
            <a:bodyPr lIns="66462" rIns="66462" rtlCol="0" anchor="ctr"/>
            <a:lstStyle/>
            <a:p>
              <a:pPr marL="255704" indent="-255704">
                <a:spcBef>
                  <a:spcPts val="1108"/>
                </a:spcBef>
                <a:buClr>
                  <a:srgbClr val="87C117"/>
                </a:buClr>
                <a:buFont typeface="Wingdings" panose="05000000000000000000" pitchFamily="2" charset="2"/>
                <a:buChar char="l"/>
              </a:pPr>
              <a:r>
                <a:rPr lang="ja-JP" altLang="en-US" sz="1431" dirty="0">
                  <a:solidFill>
                    <a:schemeClr val="tx1"/>
                  </a:solidFill>
                  <a:latin typeface="HGP創英ﾌﾟﾚｾﾞﾝｽEB" panose="02020800000000000000" pitchFamily="18" charset="-128"/>
                  <a:ea typeface="HGP創英ﾌﾟﾚｾﾞﾝｽEB" panose="02020800000000000000" pitchFamily="18" charset="-128"/>
                </a:rPr>
                <a:t>経済社会の変化に柔軟に対応し、納税者の利便性を向上させ、絶えず進化し続ける組織。</a:t>
              </a:r>
              <a:endParaRPr lang="en-US" altLang="ja-JP" sz="1431" dirty="0">
                <a:solidFill>
                  <a:schemeClr val="tx1"/>
                </a:solidFill>
                <a:latin typeface="HGP創英ﾌﾟﾚｾﾞﾝｽEB" panose="02020800000000000000" pitchFamily="18" charset="-128"/>
                <a:ea typeface="HGP創英ﾌﾟﾚｾﾞﾝｽEB" panose="02020800000000000000" pitchFamily="18" charset="-128"/>
              </a:endParaRPr>
            </a:p>
            <a:p>
              <a:pPr marL="255704" indent="-255704">
                <a:spcBef>
                  <a:spcPts val="1108"/>
                </a:spcBef>
                <a:buClr>
                  <a:srgbClr val="87C117"/>
                </a:buClr>
                <a:buFont typeface="Wingdings" panose="05000000000000000000" pitchFamily="2" charset="2"/>
                <a:buChar char="l"/>
              </a:pPr>
              <a:r>
                <a:rPr lang="ja-JP" altLang="en-US" sz="1431" dirty="0">
                  <a:solidFill>
                    <a:schemeClr val="tx1"/>
                  </a:solidFill>
                  <a:latin typeface="HGP創英ﾌﾟﾚｾﾞﾝｽEB" panose="02020800000000000000" pitchFamily="18" charset="-128"/>
                  <a:ea typeface="HGP創英ﾌﾟﾚｾﾞﾝｽEB" panose="02020800000000000000" pitchFamily="18" charset="-128"/>
                </a:rPr>
                <a:t>課税・徴収を効率化・高度化し、幅広い関係者と連携しながら、厳正かつ的確に調査・滞納処分を行う組織。</a:t>
              </a:r>
              <a:endParaRPr lang="en-US" altLang="ja-JP" sz="1431" dirty="0">
                <a:solidFill>
                  <a:schemeClr val="tx1"/>
                </a:solidFill>
                <a:latin typeface="HGP創英ﾌﾟﾚｾﾞﾝｽEB" panose="02020800000000000000" pitchFamily="18" charset="-128"/>
                <a:ea typeface="HGP創英ﾌﾟﾚｾﾞﾝｽEB" panose="02020800000000000000" pitchFamily="18" charset="-128"/>
              </a:endParaRPr>
            </a:p>
            <a:p>
              <a:pPr marL="255704" indent="-255704">
                <a:spcBef>
                  <a:spcPts val="1108"/>
                </a:spcBef>
                <a:buClr>
                  <a:srgbClr val="87C117"/>
                </a:buClr>
                <a:buFont typeface="Wingdings" panose="05000000000000000000" pitchFamily="2" charset="2"/>
                <a:buChar char="l"/>
              </a:pPr>
              <a:r>
                <a:rPr lang="ja-JP" altLang="en-US" sz="1431" dirty="0">
                  <a:solidFill>
                    <a:schemeClr val="tx1"/>
                  </a:solidFill>
                  <a:latin typeface="HGP創英ﾌﾟﾚｾﾞﾝｽEB" panose="02020800000000000000" pitchFamily="18" charset="-128"/>
                  <a:ea typeface="HGP創英ﾌﾟﾚｾﾞﾝｽEB" panose="02020800000000000000" pitchFamily="18" charset="-128"/>
                </a:rPr>
                <a:t>職員一人一人の多様性を尊重し、明るく風通しが良く、チームワークで高いパフォーマンスを発揮する組織。</a:t>
              </a:r>
            </a:p>
          </p:txBody>
        </p:sp>
        <p:sp>
          <p:nvSpPr>
            <p:cNvPr id="13" name="角丸四角形 12"/>
            <p:cNvSpPr/>
            <p:nvPr/>
          </p:nvSpPr>
          <p:spPr>
            <a:xfrm>
              <a:off x="188540" y="2171665"/>
              <a:ext cx="2214042" cy="490670"/>
            </a:xfrm>
            <a:prstGeom prst="roundRect">
              <a:avLst/>
            </a:prstGeom>
            <a:solidFill>
              <a:srgbClr val="87C1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11" dirty="0">
                  <a:latin typeface="HGP創英ﾌﾟﾚｾﾞﾝｽEB" panose="02020800000000000000" pitchFamily="18" charset="-128"/>
                  <a:ea typeface="HGP創英ﾌﾟﾚｾﾞﾝｽEB" panose="02020800000000000000" pitchFamily="18" charset="-128"/>
                </a:rPr>
                <a:t>組織として目指す姿</a:t>
              </a:r>
            </a:p>
          </p:txBody>
        </p:sp>
        <p:sp>
          <p:nvSpPr>
            <p:cNvPr id="14" name="テキスト ボックス 13"/>
            <p:cNvSpPr txBox="1"/>
            <p:nvPr/>
          </p:nvSpPr>
          <p:spPr>
            <a:xfrm>
              <a:off x="2607718" y="2211953"/>
              <a:ext cx="7005014" cy="398442"/>
            </a:xfrm>
            <a:prstGeom prst="rect">
              <a:avLst/>
            </a:prstGeom>
            <a:noFill/>
          </p:spPr>
          <p:txBody>
            <a:bodyPr wrap="square" rtlCol="0">
              <a:spAutoFit/>
            </a:bodyPr>
            <a:lstStyle/>
            <a:p>
              <a:r>
                <a:rPr lang="ja-JP" altLang="en-US" sz="1790" i="1" dirty="0">
                  <a:latin typeface="HGP創英ﾌﾟﾚｾﾞﾝｽEB" panose="02020800000000000000" pitchFamily="18" charset="-128"/>
                  <a:ea typeface="HGP創英ﾌﾟﾚｾﾞﾝｽEB" panose="02020800000000000000" pitchFamily="18" charset="-128"/>
                </a:rPr>
                <a:t>信頼で　国の財政　支える組織</a:t>
              </a:r>
              <a:endParaRPr lang="en-US" altLang="ja-JP" sz="1790" i="1" dirty="0">
                <a:latin typeface="HGP創英ﾌﾟﾚｾﾞﾝｽEB" panose="02020800000000000000" pitchFamily="18" charset="-128"/>
                <a:ea typeface="HGP創英ﾌﾟﾚｾﾞﾝｽEB" panose="02020800000000000000" pitchFamily="18" charset="-128"/>
              </a:endParaRPr>
            </a:p>
          </p:txBody>
        </p:sp>
        <p:cxnSp>
          <p:nvCxnSpPr>
            <p:cNvPr id="15" name="直線コネクタ 14"/>
            <p:cNvCxnSpPr/>
            <p:nvPr/>
          </p:nvCxnSpPr>
          <p:spPr>
            <a:xfrm>
              <a:off x="2672594" y="2586563"/>
              <a:ext cx="3276000" cy="0"/>
            </a:xfrm>
            <a:prstGeom prst="line">
              <a:avLst/>
            </a:prstGeom>
            <a:ln w="15875">
              <a:solidFill>
                <a:srgbClr val="87C117"/>
              </a:solidFill>
            </a:ln>
          </p:spPr>
          <p:style>
            <a:lnRef idx="1">
              <a:schemeClr val="accent1"/>
            </a:lnRef>
            <a:fillRef idx="0">
              <a:schemeClr val="accent1"/>
            </a:fillRef>
            <a:effectRef idx="0">
              <a:schemeClr val="accent1"/>
            </a:effectRef>
            <a:fontRef idx="minor">
              <a:schemeClr val="tx1"/>
            </a:fontRef>
          </p:style>
        </p:cxnSp>
      </p:grpSp>
      <p:grpSp>
        <p:nvGrpSpPr>
          <p:cNvPr id="16" name="グループ化 15"/>
          <p:cNvGrpSpPr/>
          <p:nvPr/>
        </p:nvGrpSpPr>
        <p:grpSpPr>
          <a:xfrm>
            <a:off x="179512" y="4765764"/>
            <a:ext cx="8784475" cy="1860241"/>
            <a:chOff x="188540" y="4359031"/>
            <a:chExt cx="9516515" cy="2015261"/>
          </a:xfrm>
        </p:grpSpPr>
        <p:sp>
          <p:nvSpPr>
            <p:cNvPr id="17" name="テキスト ボックス 16"/>
            <p:cNvSpPr txBox="1"/>
            <p:nvPr/>
          </p:nvSpPr>
          <p:spPr>
            <a:xfrm>
              <a:off x="2607718" y="4405818"/>
              <a:ext cx="7005013" cy="398442"/>
            </a:xfrm>
            <a:prstGeom prst="rect">
              <a:avLst/>
            </a:prstGeom>
            <a:noFill/>
          </p:spPr>
          <p:txBody>
            <a:bodyPr wrap="square" rtlCol="0">
              <a:spAutoFit/>
            </a:bodyPr>
            <a:lstStyle/>
            <a:p>
              <a:r>
                <a:rPr lang="ja-JP" altLang="en-US" sz="1790" i="1" dirty="0">
                  <a:latin typeface="HGP創英ﾌﾟﾚｾﾞﾝｽEB" panose="02020800000000000000" pitchFamily="18" charset="-128"/>
                  <a:ea typeface="HGP創英ﾌﾟﾚｾﾞﾝｽEB" panose="02020800000000000000" pitchFamily="18" charset="-128"/>
                </a:rPr>
                <a:t>使命感を胸に挑戦する　税のプロフェッショナル</a:t>
              </a:r>
              <a:endParaRPr lang="en-US" altLang="ja-JP" sz="1790" i="1" dirty="0">
                <a:latin typeface="HGP創英ﾌﾟﾚｾﾞﾝｽEB" panose="02020800000000000000" pitchFamily="18" charset="-128"/>
                <a:ea typeface="HGP創英ﾌﾟﾚｾﾞﾝｽEB" panose="02020800000000000000" pitchFamily="18" charset="-128"/>
              </a:endParaRPr>
            </a:p>
          </p:txBody>
        </p:sp>
        <p:sp>
          <p:nvSpPr>
            <p:cNvPr id="18" name="角丸四角形 17"/>
            <p:cNvSpPr/>
            <p:nvPr/>
          </p:nvSpPr>
          <p:spPr>
            <a:xfrm>
              <a:off x="188540" y="4359031"/>
              <a:ext cx="2214042" cy="490670"/>
            </a:xfrm>
            <a:prstGeom prst="roundRect">
              <a:avLst/>
            </a:prstGeom>
            <a:solidFill>
              <a:srgbClr val="87C1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11" dirty="0">
                  <a:latin typeface="HGP創英ﾌﾟﾚｾﾞﾝｽEB" panose="02020800000000000000" pitchFamily="18" charset="-128"/>
                  <a:ea typeface="HGP創英ﾌﾟﾚｾﾞﾝｽEB" panose="02020800000000000000" pitchFamily="18" charset="-128"/>
                </a:rPr>
                <a:t>行動規範</a:t>
              </a:r>
            </a:p>
          </p:txBody>
        </p:sp>
        <p:sp>
          <p:nvSpPr>
            <p:cNvPr id="19" name="角丸四角形 18"/>
            <p:cNvSpPr/>
            <p:nvPr/>
          </p:nvSpPr>
          <p:spPr>
            <a:xfrm>
              <a:off x="188541" y="4943540"/>
              <a:ext cx="9516514" cy="1430752"/>
            </a:xfrm>
            <a:prstGeom prst="roundRect">
              <a:avLst>
                <a:gd name="adj" fmla="val 5532"/>
              </a:avLst>
            </a:prstGeom>
            <a:solidFill>
              <a:srgbClr val="FEFECE"/>
            </a:solidFill>
            <a:ln>
              <a:solidFill>
                <a:srgbClr val="87C117"/>
              </a:solidFill>
            </a:ln>
          </p:spPr>
          <p:style>
            <a:lnRef idx="2">
              <a:schemeClr val="accent1">
                <a:shade val="50000"/>
              </a:schemeClr>
            </a:lnRef>
            <a:fillRef idx="1">
              <a:schemeClr val="accent1"/>
            </a:fillRef>
            <a:effectRef idx="0">
              <a:schemeClr val="accent1"/>
            </a:effectRef>
            <a:fontRef idx="minor">
              <a:schemeClr val="lt1"/>
            </a:fontRef>
          </p:style>
          <p:txBody>
            <a:bodyPr lIns="66462" rIns="66462" rtlCol="0" anchor="ctr"/>
            <a:lstStyle/>
            <a:p>
              <a:pPr marL="255704" indent="-255704">
                <a:spcBef>
                  <a:spcPts val="1108"/>
                </a:spcBef>
                <a:buClr>
                  <a:srgbClr val="87C117"/>
                </a:buClr>
                <a:buFont typeface="Wingdings" panose="05000000000000000000" pitchFamily="2" charset="2"/>
                <a:buChar char="l"/>
              </a:pPr>
              <a:r>
                <a:rPr lang="ja-JP" altLang="en-US" sz="1431" dirty="0">
                  <a:solidFill>
                    <a:schemeClr val="tx1"/>
                  </a:solidFill>
                  <a:latin typeface="HGP創英ﾌﾟﾚｾﾞﾝｽEB" panose="02020800000000000000" pitchFamily="18" charset="-128"/>
                  <a:ea typeface="HGP創英ﾌﾟﾚｾﾞﾝｽEB" panose="02020800000000000000" pitchFamily="18" charset="-128"/>
                </a:rPr>
                <a:t>職務上知り得た秘密を守り、綱紀を保持します。不正を断固として許さず、公正かつ誠実に職務を遂行します。</a:t>
              </a:r>
              <a:endParaRPr lang="en-US" altLang="ja-JP" sz="1431" dirty="0">
                <a:solidFill>
                  <a:schemeClr val="tx1"/>
                </a:solidFill>
                <a:latin typeface="HGP創英ﾌﾟﾚｾﾞﾝｽEB" panose="02020800000000000000" pitchFamily="18" charset="-128"/>
                <a:ea typeface="HGP創英ﾌﾟﾚｾﾞﾝｽEB" panose="02020800000000000000" pitchFamily="18" charset="-128"/>
              </a:endParaRPr>
            </a:p>
            <a:p>
              <a:pPr marL="255704" indent="-255704">
                <a:spcBef>
                  <a:spcPts val="1108"/>
                </a:spcBef>
                <a:buClr>
                  <a:srgbClr val="87C117"/>
                </a:buClr>
                <a:buFont typeface="Wingdings" panose="05000000000000000000" pitchFamily="2" charset="2"/>
                <a:buChar char="l"/>
              </a:pPr>
              <a:r>
                <a:rPr lang="ja-JP" altLang="en-US" sz="1431" dirty="0">
                  <a:solidFill>
                    <a:schemeClr val="tx1"/>
                  </a:solidFill>
                  <a:latin typeface="HGP創英ﾌﾟﾚｾﾞﾝｽEB" panose="02020800000000000000" pitchFamily="18" charset="-128"/>
                  <a:ea typeface="HGP創英ﾌﾟﾚｾﾞﾝｽEB" panose="02020800000000000000" pitchFamily="18" charset="-128"/>
                </a:rPr>
                <a:t>参加意識とチャレンジ精神をもって、常に業務を見直し、事務を効率化・高度化します。</a:t>
              </a:r>
              <a:endParaRPr lang="en-US" altLang="ja-JP" sz="1431" dirty="0">
                <a:solidFill>
                  <a:schemeClr val="tx1"/>
                </a:solidFill>
                <a:latin typeface="HGP創英ﾌﾟﾚｾﾞﾝｽEB" panose="02020800000000000000" pitchFamily="18" charset="-128"/>
                <a:ea typeface="HGP創英ﾌﾟﾚｾﾞﾝｽEB" panose="02020800000000000000" pitchFamily="18" charset="-128"/>
              </a:endParaRPr>
            </a:p>
            <a:p>
              <a:pPr marL="255704" indent="-255704">
                <a:spcBef>
                  <a:spcPts val="1108"/>
                </a:spcBef>
                <a:buClr>
                  <a:srgbClr val="87C117"/>
                </a:buClr>
                <a:buFont typeface="Wingdings" panose="05000000000000000000" pitchFamily="2" charset="2"/>
                <a:buChar char="l"/>
              </a:pPr>
              <a:r>
                <a:rPr lang="ja-JP" altLang="en-US" sz="1431" dirty="0">
                  <a:solidFill>
                    <a:schemeClr val="tx1"/>
                  </a:solidFill>
                  <a:latin typeface="HGP創英ﾌﾟﾚｾﾞﾝｽEB" panose="02020800000000000000" pitchFamily="18" charset="-128"/>
                  <a:ea typeface="HGP創英ﾌﾟﾚｾﾞﾝｽEB" panose="02020800000000000000" pitchFamily="18" charset="-128"/>
                </a:rPr>
                <a:t>専門的な知識や技術の習得に努め、自らの能力を最大限に発揮します。</a:t>
              </a:r>
              <a:endParaRPr lang="en-US" altLang="ja-JP" sz="1431" dirty="0">
                <a:solidFill>
                  <a:schemeClr val="tx1"/>
                </a:solidFill>
                <a:latin typeface="HGP創英ﾌﾟﾚｾﾞﾝｽEB" panose="02020800000000000000" pitchFamily="18" charset="-128"/>
                <a:ea typeface="HGP創英ﾌﾟﾚｾﾞﾝｽEB" panose="02020800000000000000" pitchFamily="18" charset="-128"/>
              </a:endParaRPr>
            </a:p>
          </p:txBody>
        </p:sp>
        <p:cxnSp>
          <p:nvCxnSpPr>
            <p:cNvPr id="20" name="直線コネクタ 19"/>
            <p:cNvCxnSpPr/>
            <p:nvPr/>
          </p:nvCxnSpPr>
          <p:spPr>
            <a:xfrm>
              <a:off x="2659342" y="4778921"/>
              <a:ext cx="4824000" cy="0"/>
            </a:xfrm>
            <a:prstGeom prst="line">
              <a:avLst/>
            </a:prstGeom>
            <a:ln w="15875">
              <a:solidFill>
                <a:srgbClr val="87C117"/>
              </a:solidFill>
            </a:ln>
          </p:spPr>
          <p:style>
            <a:lnRef idx="1">
              <a:schemeClr val="accent1"/>
            </a:lnRef>
            <a:fillRef idx="0">
              <a:schemeClr val="accent1"/>
            </a:fillRef>
            <a:effectRef idx="0">
              <a:schemeClr val="accent1"/>
            </a:effectRef>
            <a:fontRef idx="minor">
              <a:schemeClr val="tx1"/>
            </a:fontRef>
          </p:style>
        </p:cxnSp>
      </p:grpSp>
      <p:sp>
        <p:nvSpPr>
          <p:cNvPr id="21" name="Rectangle 9"/>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9118391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633834" y="2079388"/>
            <a:ext cx="8114630" cy="2232025"/>
          </a:xfrm>
          <a:prstGeom prst="roundRect">
            <a:avLst/>
          </a:prstGeom>
          <a:noFill/>
          <a:ln w="381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514350" indent="-514350" algn="ctr" eaLnBrk="1" fontAlgn="auto" hangingPunct="1">
              <a:spcBef>
                <a:spcPts val="0"/>
              </a:spcBef>
              <a:spcAft>
                <a:spcPts val="0"/>
              </a:spcAft>
              <a:defRPr/>
            </a:pPr>
            <a:r>
              <a:rPr lang="ja-JP" altLang="en-US" sz="2000"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2000"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endParaRPr>
          </a:p>
          <a:p>
            <a:pPr marL="514350" indent="-514350" algn="ctr" eaLnBrk="1" fontAlgn="auto" hangingPunct="1">
              <a:spcBef>
                <a:spcPts val="0"/>
              </a:spcBef>
              <a:spcAft>
                <a:spcPts val="0"/>
              </a:spcAft>
              <a:defRPr/>
            </a:pPr>
            <a:endParaRPr lang="en-US" altLang="ja-JP" sz="2000"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endParaRPr>
          </a:p>
          <a:p>
            <a:pPr marL="514350" indent="-514350" eaLnBrk="1" fontAlgn="auto" hangingPunct="1">
              <a:spcBef>
                <a:spcPts val="0"/>
              </a:spcBef>
              <a:spcAft>
                <a:spcPts val="0"/>
              </a:spcAft>
              <a:defRPr/>
            </a:pPr>
            <a:r>
              <a:rPr lang="ja-JP" altLang="en-US" sz="2000"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000"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11</a:t>
            </a:r>
            <a:r>
              <a:rPr lang="ja-JP" altLang="en-US" sz="2000"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2000"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11</a:t>
            </a:r>
            <a:r>
              <a:rPr lang="ja-JP" altLang="en-US" sz="2000"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日～</a:t>
            </a:r>
            <a:r>
              <a:rPr lang="en-US" altLang="ja-JP" sz="2000"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17</a:t>
            </a:r>
            <a:r>
              <a:rPr lang="ja-JP" altLang="en-US" sz="2000"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日</a:t>
            </a:r>
            <a:endParaRPr lang="en-US" altLang="ja-JP" sz="2000"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endParaRPr>
          </a:p>
          <a:p>
            <a:pPr marL="514350" indent="-514350" eaLnBrk="1" fontAlgn="auto" hangingPunct="1">
              <a:spcBef>
                <a:spcPts val="0"/>
              </a:spcBef>
              <a:spcAft>
                <a:spcPts val="0"/>
              </a:spcAft>
              <a:defRPr/>
            </a:pPr>
            <a:endParaRPr lang="en-US" altLang="ja-JP" sz="1800"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endParaRPr>
          </a:p>
          <a:p>
            <a:pPr eaLnBrk="1" fontAlgn="auto" hangingPunct="1">
              <a:spcBef>
                <a:spcPts val="0"/>
              </a:spcBef>
              <a:spcAft>
                <a:spcPts val="0"/>
              </a:spcAft>
              <a:defRPr/>
            </a:pPr>
            <a:r>
              <a:rPr lang="ja-JP" altLang="en-US" sz="2000"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　　　　　　　　税の意義や役割について能動的に考えてもらい、</a:t>
            </a:r>
            <a:endParaRPr lang="en-US" altLang="ja-JP" sz="2000"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endParaRPr>
          </a:p>
          <a:p>
            <a:pPr eaLnBrk="1" fontAlgn="auto" hangingPunct="1">
              <a:spcBef>
                <a:spcPts val="0"/>
              </a:spcBef>
              <a:spcAft>
                <a:spcPts val="0"/>
              </a:spcAft>
              <a:defRPr/>
            </a:pPr>
            <a:r>
              <a:rPr lang="ja-JP" altLang="en-US" sz="2000"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　　　　　　　　税に対する理解を深めてもらう</a:t>
            </a:r>
            <a:endParaRPr lang="en-US" altLang="ja-JP" sz="2000"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endParaRPr>
          </a:p>
          <a:p>
            <a:pPr eaLnBrk="1" fontAlgn="auto" hangingPunct="1">
              <a:spcBef>
                <a:spcPts val="0"/>
              </a:spcBef>
              <a:spcAft>
                <a:spcPts val="0"/>
              </a:spcAft>
              <a:defRPr/>
            </a:pPr>
            <a:endParaRPr lang="en-US" altLang="ja-JP" sz="1800"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2000"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　　　　　　　　「これからの社会に向かって」</a:t>
            </a:r>
            <a:endParaRPr lang="en-US" altLang="ja-JP" sz="2000"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defRPr/>
            </a:pPr>
            <a:endParaRPr lang="en-US" altLang="ja-JP" sz="1000"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defRPr/>
            </a:pPr>
            <a:r>
              <a:rPr lang="ja-JP" altLang="en-US" sz="2800"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フローチャート: 処理 5"/>
          <p:cNvSpPr/>
          <p:nvPr/>
        </p:nvSpPr>
        <p:spPr>
          <a:xfrm>
            <a:off x="719932" y="4581549"/>
            <a:ext cx="7704782" cy="1655763"/>
          </a:xfrm>
          <a:prstGeom prst="flowChartProcess">
            <a:avLst/>
          </a:prstGeom>
          <a:solidFill>
            <a:schemeClr val="accent5">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hangingPunct="1">
              <a:defRPr/>
            </a:pPr>
            <a:r>
              <a:rPr lang="ja-JP" altLang="en-US" sz="2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「週間」の変遷</a:t>
            </a:r>
            <a:endParaRPr lang="en-US" altLang="ja-JP"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昭和</a:t>
            </a:r>
            <a:r>
              <a:rPr lang="en-US" altLang="ja-JP"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29</a:t>
            </a:r>
            <a:r>
              <a:rPr lang="ja-JP" altLang="en-US"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　　　　「納税者の声を聞く月間」</a:t>
            </a:r>
            <a:endParaRPr lang="en-US" altLang="ja-JP"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昭和</a:t>
            </a:r>
            <a:r>
              <a:rPr lang="en-US" altLang="ja-JP"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31</a:t>
            </a:r>
            <a:r>
              <a:rPr lang="ja-JP" altLang="en-US"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　　　　「納税者の声を聞く旬間」</a:t>
            </a:r>
            <a:endParaRPr lang="en-US" altLang="ja-JP"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昭和</a:t>
            </a:r>
            <a:r>
              <a:rPr lang="en-US" altLang="ja-JP"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49</a:t>
            </a:r>
            <a:r>
              <a:rPr lang="ja-JP" altLang="en-US"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　　　　「税を知る週間」　</a:t>
            </a:r>
            <a:endParaRPr lang="en-US" altLang="ja-JP"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平成</a:t>
            </a:r>
            <a:r>
              <a:rPr lang="en-US" altLang="ja-JP"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16</a:t>
            </a:r>
            <a:r>
              <a:rPr lang="ja-JP" altLang="en-US"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　　　　「税を考える週間」</a:t>
            </a:r>
            <a:endParaRPr lang="en-US" altLang="ja-JP"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defRPr/>
            </a:pPr>
            <a:r>
              <a:rPr lang="ja-JP" altLang="en-US"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a:t>
            </a:r>
            <a:endParaRPr lang="ja-JP" altLang="en-US"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角丸四角形 6"/>
          <p:cNvSpPr/>
          <p:nvPr/>
        </p:nvSpPr>
        <p:spPr>
          <a:xfrm>
            <a:off x="864394" y="2295212"/>
            <a:ext cx="1727200" cy="431800"/>
          </a:xfrm>
          <a:prstGeom prst="roundRect">
            <a:avLst/>
          </a:prstGeom>
          <a:gradFill>
            <a:gsLst>
              <a:gs pos="0">
                <a:schemeClr val="accent5">
                  <a:lumMod val="20000"/>
                  <a:lumOff val="80000"/>
                </a:schemeClr>
              </a:gs>
              <a:gs pos="50000">
                <a:schemeClr val="accent1">
                  <a:tint val="44500"/>
                  <a:satMod val="160000"/>
                </a:schemeClr>
              </a:gs>
              <a:gs pos="100000">
                <a:schemeClr val="accent1">
                  <a:tint val="23500"/>
                  <a:satMod val="160000"/>
                </a:schemeClr>
              </a:gs>
            </a:gsLst>
            <a:lin ang="5400000" scaled="0"/>
          </a:gradFill>
          <a:ln w="222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tIns="108000" anchor="ctr"/>
          <a:lstStyle/>
          <a:p>
            <a:pPr algn="ctr" eaLnBrk="1" hangingPunct="1">
              <a:defRPr/>
            </a:pPr>
            <a:r>
              <a:rPr lang="ja-JP" altLang="en-US"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実施期間</a:t>
            </a:r>
          </a:p>
        </p:txBody>
      </p:sp>
      <p:sp>
        <p:nvSpPr>
          <p:cNvPr id="8" name="角丸四角形 7"/>
          <p:cNvSpPr/>
          <p:nvPr/>
        </p:nvSpPr>
        <p:spPr>
          <a:xfrm>
            <a:off x="864394" y="2942914"/>
            <a:ext cx="1727200" cy="433387"/>
          </a:xfrm>
          <a:prstGeom prst="roundRect">
            <a:avLst/>
          </a:prstGeom>
          <a:gradFill>
            <a:gsLst>
              <a:gs pos="0">
                <a:schemeClr val="accent5">
                  <a:lumMod val="20000"/>
                  <a:lumOff val="80000"/>
                </a:schemeClr>
              </a:gs>
              <a:gs pos="50000">
                <a:schemeClr val="accent1">
                  <a:tint val="44500"/>
                  <a:satMod val="160000"/>
                </a:schemeClr>
              </a:gs>
              <a:gs pos="100000">
                <a:schemeClr val="accent1">
                  <a:tint val="23500"/>
                  <a:satMod val="160000"/>
                </a:schemeClr>
              </a:gs>
            </a:gsLst>
            <a:lin ang="5400000" scaled="0"/>
          </a:gradFill>
          <a:ln w="222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tIns="108000" anchor="ctr"/>
          <a:lstStyle/>
          <a:p>
            <a:pPr algn="ctr" eaLnBrk="1" hangingPunct="1">
              <a:defRPr/>
            </a:pPr>
            <a:r>
              <a:rPr lang="ja-JP" altLang="en-US"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趣　　旨</a:t>
            </a:r>
          </a:p>
        </p:txBody>
      </p:sp>
      <p:sp>
        <p:nvSpPr>
          <p:cNvPr id="9" name="角丸四角形 8"/>
          <p:cNvSpPr/>
          <p:nvPr/>
        </p:nvSpPr>
        <p:spPr>
          <a:xfrm>
            <a:off x="864394" y="3735074"/>
            <a:ext cx="1727200" cy="431800"/>
          </a:xfrm>
          <a:prstGeom prst="roundRect">
            <a:avLst/>
          </a:prstGeom>
          <a:gradFill>
            <a:gsLst>
              <a:gs pos="0">
                <a:schemeClr val="accent5">
                  <a:lumMod val="20000"/>
                  <a:lumOff val="80000"/>
                </a:schemeClr>
              </a:gs>
              <a:gs pos="50000">
                <a:schemeClr val="accent1">
                  <a:tint val="44500"/>
                  <a:satMod val="160000"/>
                </a:schemeClr>
              </a:gs>
              <a:gs pos="100000">
                <a:schemeClr val="accent1">
                  <a:tint val="23500"/>
                  <a:satMod val="160000"/>
                </a:schemeClr>
              </a:gs>
            </a:gsLst>
            <a:lin ang="5400000" scaled="0"/>
          </a:gradFill>
          <a:ln w="222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tIns="108000" anchor="ctr"/>
          <a:lstStyle/>
          <a:p>
            <a:pPr algn="ctr" eaLnBrk="1" hangingPunct="1">
              <a:defRPr/>
            </a:pPr>
            <a:r>
              <a:rPr lang="ja-JP" altLang="en-US"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テーマ</a:t>
            </a:r>
          </a:p>
        </p:txBody>
      </p:sp>
      <p:sp>
        <p:nvSpPr>
          <p:cNvPr id="10" name="AutoShape 12"/>
          <p:cNvSpPr>
            <a:spLocks noChangeArrowheads="1"/>
          </p:cNvSpPr>
          <p:nvPr/>
        </p:nvSpPr>
        <p:spPr bwMode="auto">
          <a:xfrm>
            <a:off x="791369" y="1268760"/>
            <a:ext cx="7561262" cy="503237"/>
          </a:xfrm>
          <a:prstGeom prst="roundRect">
            <a:avLst>
              <a:gd name="adj" fmla="val 16667"/>
            </a:avLst>
          </a:prstGeom>
          <a:gradFill>
            <a:gsLst>
              <a:gs pos="0">
                <a:schemeClr val="accent1">
                  <a:lumMod val="20000"/>
                  <a:lumOff val="80000"/>
                </a:schemeClr>
              </a:gs>
              <a:gs pos="50000">
                <a:schemeClr val="accent1">
                  <a:tint val="44500"/>
                  <a:satMod val="160000"/>
                </a:schemeClr>
              </a:gs>
              <a:gs pos="100000">
                <a:schemeClr val="accent1">
                  <a:tint val="23500"/>
                  <a:satMod val="160000"/>
                </a:schemeClr>
              </a:gs>
            </a:gsLst>
            <a:lin ang="5400000" scaled="0"/>
          </a:gradFill>
          <a:ln w="9525">
            <a:solidFill>
              <a:srgbClr val="000000"/>
            </a:solidFill>
            <a:round/>
            <a:headEnd/>
            <a:tailEnd/>
          </a:ln>
          <a:effectLst>
            <a:outerShdw blurRad="50800" dist="38100" dir="2700000" algn="tl" rotWithShape="0">
              <a:prstClr val="black">
                <a:alpha val="40000"/>
              </a:prstClr>
            </a:outerShdw>
          </a:effectLst>
        </p:spPr>
        <p:txBody>
          <a:bodyPr lIns="74295" tIns="72000" rIns="74295" bIns="8890" anchor="ctr"/>
          <a:lstStyle/>
          <a:p>
            <a:pPr algn="ctr" eaLnBrk="1" hangingPunct="1">
              <a:defRPr/>
            </a:pPr>
            <a:r>
              <a:rPr lang="ja-JP" altLang="en-US" sz="2600"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「税を考える週間」とは</a:t>
            </a:r>
            <a:endParaRPr lang="ja-JP" altLang="ja-JP" sz="2600"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タイトル 2"/>
          <p:cNvSpPr>
            <a:spLocks noGrp="1"/>
          </p:cNvSpPr>
          <p:nvPr>
            <p:ph type="title"/>
          </p:nvPr>
        </p:nvSpPr>
        <p:spPr/>
        <p:txBody>
          <a:bodyPr>
            <a:normAutofit/>
          </a:bodyPr>
          <a:lstStyle/>
          <a:p>
            <a:pPr algn="l"/>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　はじめに</a:t>
            </a:r>
            <a:endParaRPr kumimoji="1" lang="ja-JP" altLang="en-US" sz="2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291" name="Rectangle 9"/>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スライド番号プレースホルダー 1">
            <a:extLst>
              <a:ext uri="{FF2B5EF4-FFF2-40B4-BE49-F238E27FC236}">
                <a16:creationId xmlns:a16="http://schemas.microsoft.com/office/drawing/2014/main" id="{D3605C87-28E3-4492-8F2A-FFD92CB486CF}"/>
              </a:ext>
            </a:extLst>
          </p:cNvPr>
          <p:cNvSpPr>
            <a:spLocks noGrp="1"/>
          </p:cNvSpPr>
          <p:nvPr>
            <p:ph type="sldNum" sz="quarter" idx="12"/>
          </p:nvPr>
        </p:nvSpPr>
        <p:spPr>
          <a:xfrm>
            <a:off x="8618538" y="6469065"/>
            <a:ext cx="525462" cy="365125"/>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1</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29541745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テキスト ボックス 193">
            <a:extLst>
              <a:ext uri="{FF2B5EF4-FFF2-40B4-BE49-F238E27FC236}">
                <a16:creationId xmlns:a16="http://schemas.microsoft.com/office/drawing/2014/main" id="{68BD18CF-5055-45D1-A2F3-2EBA23A06B85}"/>
              </a:ext>
            </a:extLst>
          </p:cNvPr>
          <p:cNvSpPr txBox="1"/>
          <p:nvPr/>
        </p:nvSpPr>
        <p:spPr>
          <a:xfrm>
            <a:off x="393361" y="6255864"/>
            <a:ext cx="8404277" cy="577081"/>
          </a:xfrm>
          <a:prstGeom prst="rect">
            <a:avLst/>
          </a:prstGeom>
          <a:noFill/>
        </p:spPr>
        <p:txBody>
          <a:bodyPr wrap="square" rtlCol="0">
            <a:spAutoFit/>
          </a:bodyPr>
          <a:lstStyle/>
          <a:p>
            <a:pPr defTabSz="342900" eaLnBrk="1" fontAlgn="auto" hangingPunct="1">
              <a:spcBef>
                <a:spcPts val="0"/>
              </a:spcBef>
              <a:spcAft>
                <a:spcPts val="0"/>
              </a:spcAft>
              <a:defRPr/>
            </a:pPr>
            <a:r>
              <a:rPr kumimoji="0" lang="ja-JP" altLang="en-US" sz="1050" dirty="0">
                <a:solidFill>
                  <a:prstClr val="black"/>
                </a:solidFill>
                <a:latin typeface="BIZ UDゴシック" panose="020B0400000000000000" pitchFamily="49" charset="-128"/>
                <a:ea typeface="BIZ UDゴシック" panose="020B0400000000000000" pitchFamily="49" charset="-128"/>
              </a:rPr>
              <a:t>＊　</a:t>
            </a:r>
            <a:r>
              <a:rPr lang="ja-JP" altLang="en-US" sz="1050" dirty="0">
                <a:solidFill>
                  <a:prstClr val="black"/>
                </a:solidFill>
                <a:latin typeface="BIZ UDゴシック" panose="020B0400000000000000" pitchFamily="49" charset="-128"/>
                <a:ea typeface="BIZ UDゴシック" panose="020B0400000000000000" pitchFamily="49" charset="-128"/>
              </a:rPr>
              <a:t>納税者</a:t>
            </a:r>
            <a:r>
              <a:rPr kumimoji="0" lang="ja-JP" altLang="en-US" sz="1050" dirty="0">
                <a:solidFill>
                  <a:prstClr val="black"/>
                </a:solidFill>
                <a:latin typeface="BIZ UDゴシック" panose="020B0400000000000000" pitchFamily="49" charset="-128"/>
                <a:ea typeface="BIZ UDゴシック" panose="020B0400000000000000" pitchFamily="49" charset="-128"/>
              </a:rPr>
              <a:t>情報の取扱いや情報セキュリティの確保にも万全を期す。</a:t>
            </a:r>
            <a:endParaRPr kumimoji="0" lang="en-US" altLang="ja-JP" sz="1050" dirty="0">
              <a:solidFill>
                <a:prstClr val="black"/>
              </a:solidFill>
              <a:latin typeface="BIZ UDゴシック" panose="020B0400000000000000" pitchFamily="49" charset="-128"/>
              <a:ea typeface="BIZ UDゴシック" panose="020B0400000000000000" pitchFamily="49" charset="-128"/>
            </a:endParaRPr>
          </a:p>
          <a:p>
            <a:pPr defTabSz="342900" eaLnBrk="1" fontAlgn="auto" hangingPunct="1">
              <a:spcBef>
                <a:spcPts val="0"/>
              </a:spcBef>
              <a:spcAft>
                <a:spcPts val="0"/>
              </a:spcAft>
              <a:defRPr/>
            </a:pPr>
            <a:r>
              <a:rPr kumimoji="0" lang="ja-JP" altLang="en-US" sz="1050" dirty="0">
                <a:solidFill>
                  <a:prstClr val="black"/>
                </a:solidFill>
                <a:latin typeface="BIZ UDゴシック" panose="020B0400000000000000" pitchFamily="49" charset="-128"/>
                <a:ea typeface="BIZ UDゴシック" panose="020B0400000000000000" pitchFamily="49" charset="-128"/>
              </a:rPr>
              <a:t>＊　デジタルに不慣れな方も含めたあらゆる納税者に対して効率的で使い勝手の良いサービスを提供することを目指す。</a:t>
            </a:r>
            <a:endParaRPr kumimoji="0" lang="en-US" altLang="ja-JP" sz="1050" dirty="0">
              <a:solidFill>
                <a:prstClr val="black"/>
              </a:solidFill>
              <a:latin typeface="BIZ UDゴシック" panose="020B0400000000000000" pitchFamily="49" charset="-128"/>
              <a:ea typeface="BIZ UDゴシック" panose="020B0400000000000000" pitchFamily="49" charset="-128"/>
            </a:endParaRPr>
          </a:p>
          <a:p>
            <a:pPr defTabSz="342900" eaLnBrk="1" fontAlgn="auto" hangingPunct="1">
              <a:spcBef>
                <a:spcPts val="0"/>
              </a:spcBef>
              <a:spcAft>
                <a:spcPts val="0"/>
              </a:spcAft>
              <a:defRPr/>
            </a:pPr>
            <a:r>
              <a:rPr kumimoji="0" lang="ja-JP" altLang="en-US" sz="1050" dirty="0">
                <a:solidFill>
                  <a:prstClr val="black"/>
                </a:solidFill>
                <a:latin typeface="BIZ UDゴシック" panose="020B0400000000000000" pitchFamily="49" charset="-128"/>
                <a:ea typeface="BIZ UDゴシック" panose="020B0400000000000000" pitchFamily="49" charset="-128"/>
              </a:rPr>
              <a:t>＊　将来像実現に向けて、「内部事務のセンター化」やシステムの高度化、人材育成等のインフラ整備にも取り組む。</a:t>
            </a:r>
          </a:p>
        </p:txBody>
      </p:sp>
      <p:sp>
        <p:nvSpPr>
          <p:cNvPr id="221" name="角丸四角形 110">
            <a:extLst>
              <a:ext uri="{FF2B5EF4-FFF2-40B4-BE49-F238E27FC236}">
                <a16:creationId xmlns:a16="http://schemas.microsoft.com/office/drawing/2014/main" id="{84F6634C-BEA4-4222-9C4B-1A97DF0EB42A}"/>
              </a:ext>
            </a:extLst>
          </p:cNvPr>
          <p:cNvSpPr/>
          <p:nvPr/>
        </p:nvSpPr>
        <p:spPr>
          <a:xfrm>
            <a:off x="286922" y="1012654"/>
            <a:ext cx="8592284" cy="945454"/>
          </a:xfrm>
          <a:prstGeom prst="roundRect">
            <a:avLst>
              <a:gd name="adj" fmla="val 0"/>
            </a:avLst>
          </a:prstGeom>
          <a:ln w="19050">
            <a:solidFill>
              <a:srgbClr val="4472C4"/>
            </a:solidFill>
          </a:ln>
        </p:spPr>
        <p:style>
          <a:lnRef idx="2">
            <a:schemeClr val="accent2"/>
          </a:lnRef>
          <a:fillRef idx="1">
            <a:schemeClr val="lt1"/>
          </a:fillRef>
          <a:effectRef idx="0">
            <a:schemeClr val="accent2"/>
          </a:effectRef>
          <a:fontRef idx="minor">
            <a:schemeClr val="dk1"/>
          </a:fontRef>
        </p:style>
        <p:txBody>
          <a:bodyPr wrap="square" tIns="27000" bIns="50790" rtlCol="0" anchor="t">
            <a:spAutoFit/>
          </a:bodyPr>
          <a:lstStyle/>
          <a:p>
            <a:pPr marL="108000" indent="-270000" algn="just" defTabSz="342900" eaLnBrk="1" fontAlgn="auto" hangingPunct="1">
              <a:spcBef>
                <a:spcPts val="0"/>
              </a:spcBef>
              <a:spcAft>
                <a:spcPts val="450"/>
              </a:spcAft>
              <a:buFont typeface="Wingdings" panose="05000000000000000000" pitchFamily="2" charset="2"/>
              <a:buChar char="u"/>
              <a:defRPr/>
            </a:pPr>
            <a:r>
              <a:rPr kumimoji="0" lang="ja-JP" altLang="en-US" sz="12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税務手続のデジタル化や業務におけるデータの活用など、税務行政のデジタル・トランスフォーメーション（デジタルを活用した、国税に関する手続や業務の在り方の抜本的な見直し）に取り組みます。</a:t>
            </a:r>
            <a:endParaRPr kumimoji="0" lang="en-US" altLang="ja-JP" sz="12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108000" indent="-270000" algn="just" defTabSz="342900" eaLnBrk="1" fontAlgn="auto" hangingPunct="1">
              <a:spcBef>
                <a:spcPts val="0"/>
              </a:spcBef>
              <a:spcAft>
                <a:spcPts val="450"/>
              </a:spcAft>
              <a:buFont typeface="Wingdings" panose="05000000000000000000" pitchFamily="2" charset="2"/>
              <a:buChar char="u"/>
              <a:defRPr/>
            </a:pPr>
            <a:r>
              <a:rPr kumimoji="0" lang="ja-JP" altLang="en-US" sz="12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事業者の業務のデジタル化を促進することにより、税務を起点とした社会全体のＤＸを推進します。</a:t>
            </a:r>
            <a:endParaRPr kumimoji="0" lang="en-US" altLang="ja-JP" sz="12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a:p>
            <a:pPr algn="just" defTabSz="342900" eaLnBrk="1" fontAlgn="auto" hangingPunct="1">
              <a:spcBef>
                <a:spcPts val="0"/>
              </a:spcBef>
              <a:spcAft>
                <a:spcPts val="450"/>
              </a:spcAft>
              <a:defRPr/>
            </a:pPr>
            <a:r>
              <a:rPr kumimoji="0" lang="ja-JP" altLang="en-US" sz="12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　　 国税庁は、「適正・公平な課税・徴収の実現」に加え「社会全体のＤＸ推進」の観点からも社会に貢献していきます。</a:t>
            </a:r>
            <a:endParaRPr kumimoji="0" lang="en-US" altLang="ja-JP" sz="12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22" name="正方形/長方形 221">
            <a:extLst>
              <a:ext uri="{FF2B5EF4-FFF2-40B4-BE49-F238E27FC236}">
                <a16:creationId xmlns:a16="http://schemas.microsoft.com/office/drawing/2014/main" id="{F764D0A6-4D07-4F1E-8500-131E542508C3}"/>
              </a:ext>
            </a:extLst>
          </p:cNvPr>
          <p:cNvSpPr/>
          <p:nvPr/>
        </p:nvSpPr>
        <p:spPr>
          <a:xfrm>
            <a:off x="277522" y="2139500"/>
            <a:ext cx="8592284" cy="4116363"/>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7774" eaLnBrk="1" fontAlgn="auto" hangingPunct="1">
              <a:spcBef>
                <a:spcPts val="0"/>
              </a:spcBef>
              <a:spcAft>
                <a:spcPts val="0"/>
              </a:spcAft>
              <a:defRPr/>
            </a:pPr>
            <a:endParaRPr kumimoji="0" lang="ja-JP" altLang="en-US" sz="600" dirty="0">
              <a:solidFill>
                <a:prstClr val="white"/>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23" name="角丸四角形 36">
            <a:extLst>
              <a:ext uri="{FF2B5EF4-FFF2-40B4-BE49-F238E27FC236}">
                <a16:creationId xmlns:a16="http://schemas.microsoft.com/office/drawing/2014/main" id="{2FD7A2AE-9456-4A8E-A628-EC8DCAD493E2}"/>
              </a:ext>
            </a:extLst>
          </p:cNvPr>
          <p:cNvSpPr/>
          <p:nvPr/>
        </p:nvSpPr>
        <p:spPr>
          <a:xfrm>
            <a:off x="1888527" y="5095725"/>
            <a:ext cx="5473277" cy="615623"/>
          </a:xfrm>
          <a:prstGeom prst="roundRect">
            <a:avLst>
              <a:gd name="adj" fmla="val 15434"/>
            </a:avLst>
          </a:prstGeom>
          <a:solidFill>
            <a:schemeClr val="accent5">
              <a:lumMod val="20000"/>
              <a:lumOff val="80000"/>
            </a:schemeClr>
          </a:solidFill>
          <a:ln>
            <a:solidFill>
              <a:schemeClr val="accent5"/>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517774" eaLnBrk="1" fontAlgn="auto" hangingPunct="1">
              <a:spcBef>
                <a:spcPts val="0"/>
              </a:spcBef>
              <a:spcAft>
                <a:spcPts val="0"/>
              </a:spcAft>
              <a:defRPr/>
            </a:pPr>
            <a:endParaRPr kumimoji="0" lang="ja-JP" altLang="en-US" sz="600" dirty="0">
              <a:solidFill>
                <a:prstClr val="white"/>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24" name="角丸四角形 39">
            <a:extLst>
              <a:ext uri="{FF2B5EF4-FFF2-40B4-BE49-F238E27FC236}">
                <a16:creationId xmlns:a16="http://schemas.microsoft.com/office/drawing/2014/main" id="{5D9EB5BA-BFEE-41A5-9EB7-9B960B73D0F2}"/>
              </a:ext>
            </a:extLst>
          </p:cNvPr>
          <p:cNvSpPr/>
          <p:nvPr/>
        </p:nvSpPr>
        <p:spPr>
          <a:xfrm>
            <a:off x="2329384" y="5342311"/>
            <a:ext cx="1350524" cy="324000"/>
          </a:xfrm>
          <a:prstGeom prst="roundRect">
            <a:avLst>
              <a:gd name="adj" fmla="val 4525"/>
            </a:avLst>
          </a:prstGeom>
          <a:solidFill>
            <a:schemeClr val="bg1"/>
          </a:solidFill>
          <a:ln w="254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27000" rIns="0" bIns="27000" rtlCol="0" anchor="ctr">
            <a:noAutofit/>
          </a:bodyPr>
          <a:lstStyle/>
          <a:p>
            <a:pPr marL="73710" indent="-73710" algn="ctr" defTabSz="517774" eaLnBrk="1" fontAlgn="auto" hangingPunct="1">
              <a:spcBef>
                <a:spcPts val="0"/>
              </a:spcBef>
              <a:spcAft>
                <a:spcPts val="0"/>
              </a:spcAft>
              <a:defRPr/>
            </a:pPr>
            <a:r>
              <a:rPr kumimoji="0" lang="ja-JP" altLang="en-US" sz="825"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デジタル関係施策の</a:t>
            </a:r>
            <a:endParaRPr kumimoji="0" lang="en-US" altLang="ja-JP" sz="825"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73710" indent="-73710" algn="ctr" defTabSz="517774" eaLnBrk="1" fontAlgn="auto" hangingPunct="1">
              <a:spcBef>
                <a:spcPts val="0"/>
              </a:spcBef>
              <a:spcAft>
                <a:spcPts val="0"/>
              </a:spcAft>
              <a:defRPr/>
            </a:pPr>
            <a:r>
              <a:rPr kumimoji="0" lang="ja-JP" altLang="en-US" sz="825"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周知・広報</a:t>
            </a:r>
            <a:endParaRPr kumimoji="0" lang="en-US" altLang="ja-JP" sz="825"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25" name="角丸四角形 40">
            <a:extLst>
              <a:ext uri="{FF2B5EF4-FFF2-40B4-BE49-F238E27FC236}">
                <a16:creationId xmlns:a16="http://schemas.microsoft.com/office/drawing/2014/main" id="{5135EA0B-68FD-4701-9F58-23B61E2D9D96}"/>
              </a:ext>
            </a:extLst>
          </p:cNvPr>
          <p:cNvSpPr/>
          <p:nvPr/>
        </p:nvSpPr>
        <p:spPr>
          <a:xfrm>
            <a:off x="3949105" y="5334781"/>
            <a:ext cx="1350524" cy="324000"/>
          </a:xfrm>
          <a:prstGeom prst="roundRect">
            <a:avLst>
              <a:gd name="adj" fmla="val 4525"/>
            </a:avLst>
          </a:prstGeom>
          <a:solidFill>
            <a:schemeClr val="bg1"/>
          </a:solidFill>
          <a:ln w="254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8575" tIns="0" rIns="14288" bIns="0" rtlCol="0" anchor="ctr"/>
          <a:lstStyle/>
          <a:p>
            <a:pPr marL="73710" indent="-73710" algn="ctr" defTabSz="517774" eaLnBrk="1" fontAlgn="auto" hangingPunct="1">
              <a:spcBef>
                <a:spcPts val="0"/>
              </a:spcBef>
              <a:spcAft>
                <a:spcPts val="238"/>
              </a:spcAft>
              <a:defRPr/>
            </a:pPr>
            <a:r>
              <a:rPr kumimoji="0" lang="ja-JP" altLang="en-US" sz="825"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他省庁との連携・協力</a:t>
            </a:r>
            <a:endParaRPr kumimoji="0" lang="en-US" altLang="ja-JP" sz="825"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26" name="角丸四角形 43">
            <a:extLst>
              <a:ext uri="{FF2B5EF4-FFF2-40B4-BE49-F238E27FC236}">
                <a16:creationId xmlns:a16="http://schemas.microsoft.com/office/drawing/2014/main" id="{1AC6B69A-699B-4C5F-B2A1-1083E1619C8C}"/>
              </a:ext>
            </a:extLst>
          </p:cNvPr>
          <p:cNvSpPr/>
          <p:nvPr/>
        </p:nvSpPr>
        <p:spPr>
          <a:xfrm>
            <a:off x="5563061" y="5334781"/>
            <a:ext cx="1350524" cy="324000"/>
          </a:xfrm>
          <a:prstGeom prst="roundRect">
            <a:avLst>
              <a:gd name="adj" fmla="val 4525"/>
            </a:avLst>
          </a:prstGeom>
          <a:solidFill>
            <a:schemeClr val="bg1"/>
          </a:solidFill>
          <a:ln w="254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73710" indent="-73710" algn="ctr" defTabSz="517774" eaLnBrk="1" fontAlgn="auto" hangingPunct="1">
              <a:spcBef>
                <a:spcPts val="0"/>
              </a:spcBef>
              <a:spcAft>
                <a:spcPts val="0"/>
              </a:spcAft>
              <a:defRPr/>
            </a:pPr>
            <a:r>
              <a:rPr kumimoji="0" lang="ja-JP" altLang="en-US" sz="825"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関係</a:t>
            </a:r>
            <a:r>
              <a:rPr kumimoji="0" lang="ja-JP" altLang="en-US" sz="825" dirty="0">
                <a:solidFill>
                  <a:prstClr val="black"/>
                </a:solidFill>
                <a:latin typeface="BIZ UDゴシック" panose="020B0400000000000000" pitchFamily="49" charset="-128"/>
                <a:ea typeface="BIZ UDゴシック" panose="020B0400000000000000" pitchFamily="49" charset="-128"/>
              </a:rPr>
              <a:t>団体</a:t>
            </a:r>
            <a:r>
              <a:rPr kumimoji="0" lang="ja-JP" altLang="en-US" sz="825"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等との</a:t>
            </a:r>
            <a:endParaRPr kumimoji="0" lang="en-US" altLang="ja-JP" sz="825"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73710" indent="-73710" algn="ctr" defTabSz="517774" eaLnBrk="1" fontAlgn="auto" hangingPunct="1">
              <a:spcBef>
                <a:spcPts val="0"/>
              </a:spcBef>
              <a:spcAft>
                <a:spcPts val="0"/>
              </a:spcAft>
              <a:defRPr/>
            </a:pPr>
            <a:r>
              <a:rPr kumimoji="0" lang="ja-JP" altLang="en-US" sz="825"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連携・協力</a:t>
            </a:r>
            <a:endParaRPr kumimoji="0" lang="en-US" altLang="ja-JP" sz="825"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27" name="角丸四角形 53">
            <a:extLst>
              <a:ext uri="{FF2B5EF4-FFF2-40B4-BE49-F238E27FC236}">
                <a16:creationId xmlns:a16="http://schemas.microsoft.com/office/drawing/2014/main" id="{7401FBDD-ED79-407F-8F0D-70D304BCB193}"/>
              </a:ext>
            </a:extLst>
          </p:cNvPr>
          <p:cNvSpPr/>
          <p:nvPr/>
        </p:nvSpPr>
        <p:spPr>
          <a:xfrm>
            <a:off x="7665555" y="2296270"/>
            <a:ext cx="1084598" cy="3182329"/>
          </a:xfrm>
          <a:prstGeom prst="roundRect">
            <a:avLst>
              <a:gd name="adj" fmla="val 4807"/>
            </a:avLst>
          </a:prstGeom>
          <a:solidFill>
            <a:schemeClr val="accent6">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517774" eaLnBrk="1" fontAlgn="auto" hangingPunct="1">
              <a:spcBef>
                <a:spcPts val="0"/>
              </a:spcBef>
              <a:spcAft>
                <a:spcPts val="0"/>
              </a:spcAft>
              <a:defRPr/>
            </a:pPr>
            <a:endParaRPr kumimoji="0" lang="ja-JP" altLang="en-US" sz="600" dirty="0">
              <a:solidFill>
                <a:prstClr val="white"/>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28" name="角丸四角形 55">
            <a:extLst>
              <a:ext uri="{FF2B5EF4-FFF2-40B4-BE49-F238E27FC236}">
                <a16:creationId xmlns:a16="http://schemas.microsoft.com/office/drawing/2014/main" id="{DFD1CD30-902E-4918-8F5B-0C0D6E2E54A1}"/>
              </a:ext>
            </a:extLst>
          </p:cNvPr>
          <p:cNvSpPr/>
          <p:nvPr/>
        </p:nvSpPr>
        <p:spPr>
          <a:xfrm>
            <a:off x="7705781" y="4192529"/>
            <a:ext cx="989022" cy="243000"/>
          </a:xfrm>
          <a:prstGeom prst="roundRect">
            <a:avLst>
              <a:gd name="adj" fmla="val 4525"/>
            </a:avLst>
          </a:prstGeom>
          <a:solidFill>
            <a:schemeClr val="bg1"/>
          </a:solid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27000" rIns="0" bIns="0" rtlCol="0" anchor="ctr" anchorCtr="1"/>
          <a:lstStyle/>
          <a:p>
            <a:pPr marL="71819" indent="-71819" algn="ctr" defTabSz="517774" eaLnBrk="1" fontAlgn="auto" hangingPunct="1">
              <a:lnSpc>
                <a:spcPts val="600"/>
              </a:lnSpc>
              <a:spcBef>
                <a:spcPts val="0"/>
              </a:spcBef>
              <a:spcAft>
                <a:spcPts val="0"/>
              </a:spcAft>
              <a:defRPr/>
            </a:pPr>
            <a:r>
              <a:rPr kumimoji="0" lang="ja-JP" altLang="en-US" sz="788"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租税回避</a:t>
            </a:r>
            <a:endParaRPr kumimoji="0" lang="en-US" altLang="ja-JP" sz="788"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29" name="角丸四角形 56">
            <a:extLst>
              <a:ext uri="{FF2B5EF4-FFF2-40B4-BE49-F238E27FC236}">
                <a16:creationId xmlns:a16="http://schemas.microsoft.com/office/drawing/2014/main" id="{1A1AA923-A9C1-480F-A08B-07E4EC85D253}"/>
              </a:ext>
            </a:extLst>
          </p:cNvPr>
          <p:cNvSpPr/>
          <p:nvPr/>
        </p:nvSpPr>
        <p:spPr>
          <a:xfrm>
            <a:off x="7706691" y="4812696"/>
            <a:ext cx="989022" cy="243000"/>
          </a:xfrm>
          <a:prstGeom prst="roundRect">
            <a:avLst>
              <a:gd name="adj" fmla="val 4525"/>
            </a:avLst>
          </a:prstGeom>
          <a:solidFill>
            <a:schemeClr val="bg1"/>
          </a:solid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27000" rIns="0" bIns="0" rtlCol="0" anchor="ctr" anchorCtr="1"/>
          <a:lstStyle/>
          <a:p>
            <a:pPr marL="71819" indent="-71819" algn="ctr" defTabSz="517774" eaLnBrk="1" fontAlgn="auto" hangingPunct="1">
              <a:lnSpc>
                <a:spcPts val="600"/>
              </a:lnSpc>
              <a:spcBef>
                <a:spcPts val="0"/>
              </a:spcBef>
              <a:spcAft>
                <a:spcPts val="0"/>
              </a:spcAft>
              <a:defRPr/>
            </a:pPr>
            <a:r>
              <a:rPr kumimoji="0" lang="ja-JP" altLang="en-US" sz="788"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消費税の適正課税</a:t>
            </a:r>
            <a:endParaRPr kumimoji="0" lang="en-US" altLang="ja-JP" sz="788"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30" name="角丸四角形 57">
            <a:extLst>
              <a:ext uri="{FF2B5EF4-FFF2-40B4-BE49-F238E27FC236}">
                <a16:creationId xmlns:a16="http://schemas.microsoft.com/office/drawing/2014/main" id="{57CED850-18F8-4A57-9332-CFB952690D5C}"/>
              </a:ext>
            </a:extLst>
          </p:cNvPr>
          <p:cNvSpPr/>
          <p:nvPr/>
        </p:nvSpPr>
        <p:spPr>
          <a:xfrm>
            <a:off x="7707171" y="5111804"/>
            <a:ext cx="989022" cy="243000"/>
          </a:xfrm>
          <a:prstGeom prst="roundRect">
            <a:avLst>
              <a:gd name="adj" fmla="val 4525"/>
            </a:avLst>
          </a:prstGeom>
          <a:solidFill>
            <a:schemeClr val="bg1"/>
          </a:solid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27000" rIns="0" bIns="0" rtlCol="0" anchor="ctr" anchorCtr="1"/>
          <a:lstStyle/>
          <a:p>
            <a:pPr marL="71819" indent="-71819" algn="ctr" defTabSz="517774" eaLnBrk="1" fontAlgn="auto" hangingPunct="1">
              <a:lnSpc>
                <a:spcPts val="600"/>
              </a:lnSpc>
              <a:spcBef>
                <a:spcPts val="0"/>
              </a:spcBef>
              <a:spcAft>
                <a:spcPts val="0"/>
              </a:spcAft>
              <a:defRPr/>
            </a:pPr>
            <a:r>
              <a:rPr kumimoji="0" lang="ja-JP" altLang="en-US" sz="788"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大口・悪質事案</a:t>
            </a:r>
            <a:endParaRPr kumimoji="0" lang="en-US" altLang="ja-JP" sz="788"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31" name="ホームベース 60">
            <a:extLst>
              <a:ext uri="{FF2B5EF4-FFF2-40B4-BE49-F238E27FC236}">
                <a16:creationId xmlns:a16="http://schemas.microsoft.com/office/drawing/2014/main" id="{1ABAEFB7-D44E-43E6-9C4D-D59B02C82AA9}"/>
              </a:ext>
            </a:extLst>
          </p:cNvPr>
          <p:cNvSpPr/>
          <p:nvPr/>
        </p:nvSpPr>
        <p:spPr>
          <a:xfrm>
            <a:off x="4708375" y="2304003"/>
            <a:ext cx="2640687" cy="2289594"/>
          </a:xfrm>
          <a:prstGeom prst="homePlate">
            <a:avLst>
              <a:gd name="adj" fmla="val 10329"/>
            </a:avLst>
          </a:prstGeom>
          <a:solidFill>
            <a:srgbClr val="E7F4D8"/>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7774" eaLnBrk="1" fontAlgn="auto" hangingPunct="1">
              <a:spcBef>
                <a:spcPts val="0"/>
              </a:spcBef>
              <a:spcAft>
                <a:spcPts val="0"/>
              </a:spcAft>
              <a:defRPr/>
            </a:pPr>
            <a:endParaRPr kumimoji="0" lang="ja-JP" altLang="en-US" sz="600" dirty="0">
              <a:solidFill>
                <a:prstClr val="white"/>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32" name="テキスト ボックス 231">
            <a:extLst>
              <a:ext uri="{FF2B5EF4-FFF2-40B4-BE49-F238E27FC236}">
                <a16:creationId xmlns:a16="http://schemas.microsoft.com/office/drawing/2014/main" id="{12C88947-5F44-4CBF-851B-FDD88031882E}"/>
              </a:ext>
            </a:extLst>
          </p:cNvPr>
          <p:cNvSpPr txBox="1"/>
          <p:nvPr/>
        </p:nvSpPr>
        <p:spPr>
          <a:xfrm>
            <a:off x="4685613" y="2375462"/>
            <a:ext cx="2522778" cy="213521"/>
          </a:xfrm>
          <a:prstGeom prst="rect">
            <a:avLst/>
          </a:prstGeom>
          <a:noFill/>
        </p:spPr>
        <p:txBody>
          <a:bodyPr wrap="square" lIns="14288" tIns="14288" rIns="14288" bIns="14288" rtlCol="0">
            <a:spAutoFit/>
          </a:bodyPr>
          <a:lstStyle/>
          <a:p>
            <a:pPr marL="71819" indent="-71819" algn="ctr" defTabSz="517774" eaLnBrk="1" fontAlgn="auto" hangingPunct="1">
              <a:spcBef>
                <a:spcPts val="0"/>
              </a:spcBef>
              <a:spcAft>
                <a:spcPts val="238"/>
              </a:spcAft>
              <a:defRPr/>
            </a:pPr>
            <a:r>
              <a:rPr kumimoji="0" lang="ja-JP" altLang="en-US" sz="1200"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課税・徴収事務の効率化・高度化</a:t>
            </a:r>
            <a:endParaRPr kumimoji="0" lang="en-US" altLang="ja-JP" sz="1200"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33" name="角丸四角形 62">
            <a:extLst>
              <a:ext uri="{FF2B5EF4-FFF2-40B4-BE49-F238E27FC236}">
                <a16:creationId xmlns:a16="http://schemas.microsoft.com/office/drawing/2014/main" id="{A86CA03B-E419-470A-977C-FF7B81F3E4D5}"/>
              </a:ext>
            </a:extLst>
          </p:cNvPr>
          <p:cNvSpPr/>
          <p:nvPr/>
        </p:nvSpPr>
        <p:spPr>
          <a:xfrm>
            <a:off x="4810202" y="3077757"/>
            <a:ext cx="2338200" cy="567000"/>
          </a:xfrm>
          <a:prstGeom prst="roundRect">
            <a:avLst>
              <a:gd name="adj" fmla="val 4525"/>
            </a:avLst>
          </a:prstGeom>
          <a:solidFill>
            <a:schemeClr val="bg1"/>
          </a:solidFill>
          <a:ln w="254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28575" tIns="0" rIns="14288" bIns="0" rtlCol="0" anchor="ctr"/>
          <a:lstStyle/>
          <a:p>
            <a:pPr marL="73710" indent="-73710" algn="ctr" defTabSz="517774" eaLnBrk="1" fontAlgn="auto" hangingPunct="1">
              <a:spcBef>
                <a:spcPts val="0"/>
              </a:spcBef>
              <a:spcAft>
                <a:spcPts val="238"/>
              </a:spcAft>
              <a:defRPr/>
            </a:pPr>
            <a:r>
              <a:rPr kumimoji="0" lang="ja-JP" altLang="en-US" sz="10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課税・徴収の効率化・高度化</a:t>
            </a:r>
            <a:endParaRPr kumimoji="0" lang="en-US" altLang="ja-JP" sz="10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73710" indent="-73710" algn="ctr" defTabSz="517774" eaLnBrk="1" fontAlgn="auto" hangingPunct="1">
              <a:spcBef>
                <a:spcPts val="0"/>
              </a:spcBef>
              <a:spcAft>
                <a:spcPts val="238"/>
              </a:spcAft>
              <a:defRPr/>
            </a:pPr>
            <a:r>
              <a:rPr kumimoji="0" lang="ja-JP" altLang="en-US" sz="10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（ＡＩ・データ分析の活用）</a:t>
            </a:r>
            <a:endParaRPr kumimoji="0" lang="en-US" altLang="ja-JP" sz="10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73710" indent="-73710" algn="ctr" defTabSz="517774" eaLnBrk="1" fontAlgn="auto" hangingPunct="1">
              <a:spcBef>
                <a:spcPts val="0"/>
              </a:spcBef>
              <a:spcAft>
                <a:spcPts val="238"/>
              </a:spcAft>
              <a:defRPr/>
            </a:pPr>
            <a:r>
              <a:rPr kumimoji="0" lang="ja-JP" altLang="en-US" sz="10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（オンラインツール等の活用）</a:t>
            </a:r>
            <a:endParaRPr kumimoji="0" lang="en-US" altLang="ja-JP" sz="10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34" name="角丸四角形 63">
            <a:extLst>
              <a:ext uri="{FF2B5EF4-FFF2-40B4-BE49-F238E27FC236}">
                <a16:creationId xmlns:a16="http://schemas.microsoft.com/office/drawing/2014/main" id="{221AA4BD-5FCE-4B96-9BFE-F991F3C52DCE}"/>
              </a:ext>
            </a:extLst>
          </p:cNvPr>
          <p:cNvSpPr/>
          <p:nvPr/>
        </p:nvSpPr>
        <p:spPr>
          <a:xfrm>
            <a:off x="4810215" y="3955715"/>
            <a:ext cx="2338200" cy="270000"/>
          </a:xfrm>
          <a:prstGeom prst="roundRect">
            <a:avLst>
              <a:gd name="adj" fmla="val 4525"/>
            </a:avLst>
          </a:prstGeom>
          <a:solidFill>
            <a:schemeClr val="bg1"/>
          </a:solidFill>
          <a:ln w="254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28575" tIns="0" rIns="14288" bIns="0" rtlCol="0" anchor="ctr"/>
          <a:lstStyle/>
          <a:p>
            <a:pPr marL="73710" indent="-73710" algn="ctr" defTabSz="517774" eaLnBrk="1" fontAlgn="auto" hangingPunct="1">
              <a:spcBef>
                <a:spcPts val="0"/>
              </a:spcBef>
              <a:spcAft>
                <a:spcPts val="238"/>
              </a:spcAft>
              <a:defRPr/>
            </a:pPr>
            <a:r>
              <a:rPr kumimoji="0" lang="ja-JP" altLang="en-US" sz="10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関係機関への照会等のデジタル化</a:t>
            </a:r>
            <a:endParaRPr kumimoji="0" lang="en-US" altLang="ja-JP" sz="10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35" name="テキスト ボックス 234">
            <a:extLst>
              <a:ext uri="{FF2B5EF4-FFF2-40B4-BE49-F238E27FC236}">
                <a16:creationId xmlns:a16="http://schemas.microsoft.com/office/drawing/2014/main" id="{850F60B2-F4A0-42FD-A71E-15D817CDBE22}"/>
              </a:ext>
            </a:extLst>
          </p:cNvPr>
          <p:cNvSpPr txBox="1"/>
          <p:nvPr/>
        </p:nvSpPr>
        <p:spPr>
          <a:xfrm>
            <a:off x="4772976" y="2587061"/>
            <a:ext cx="2418900" cy="190438"/>
          </a:xfrm>
          <a:prstGeom prst="rect">
            <a:avLst/>
          </a:prstGeom>
          <a:noFill/>
        </p:spPr>
        <p:txBody>
          <a:bodyPr wrap="square" lIns="14288" tIns="14288" rIns="14288" bIns="14288" rtlCol="0">
            <a:spAutoFit/>
          </a:bodyPr>
          <a:lstStyle/>
          <a:p>
            <a:pPr marL="71819" indent="-71819" algn="ctr" defTabSz="517774" eaLnBrk="1" fontAlgn="auto" hangingPunct="1">
              <a:spcBef>
                <a:spcPts val="0"/>
              </a:spcBef>
              <a:spcAft>
                <a:spcPts val="238"/>
              </a:spcAft>
              <a:defRPr/>
            </a:pPr>
            <a:r>
              <a:rPr kumimoji="0" lang="ja-JP" altLang="en-US" sz="1050"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＜“データの活用”の徹底＞</a:t>
            </a:r>
            <a:endParaRPr kumimoji="0" lang="en-US" altLang="ja-JP" sz="1050"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36" name="ホームベース 71">
            <a:extLst>
              <a:ext uri="{FF2B5EF4-FFF2-40B4-BE49-F238E27FC236}">
                <a16:creationId xmlns:a16="http://schemas.microsoft.com/office/drawing/2014/main" id="{578A1F25-7E4C-40E9-87C1-F1A57AF1AC88}"/>
              </a:ext>
            </a:extLst>
          </p:cNvPr>
          <p:cNvSpPr/>
          <p:nvPr/>
        </p:nvSpPr>
        <p:spPr>
          <a:xfrm rot="10800000">
            <a:off x="1995586" y="2301119"/>
            <a:ext cx="2667150" cy="2672195"/>
          </a:xfrm>
          <a:prstGeom prst="homePlate">
            <a:avLst>
              <a:gd name="adj" fmla="val 9904"/>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7774" eaLnBrk="1" fontAlgn="auto" hangingPunct="1">
              <a:spcBef>
                <a:spcPts val="0"/>
              </a:spcBef>
              <a:spcAft>
                <a:spcPts val="0"/>
              </a:spcAft>
              <a:defRPr/>
            </a:pPr>
            <a:endParaRPr kumimoji="0" lang="ja-JP" altLang="en-US" sz="600" dirty="0">
              <a:solidFill>
                <a:prstClr val="white"/>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37" name="テキスト ボックス 236">
            <a:extLst>
              <a:ext uri="{FF2B5EF4-FFF2-40B4-BE49-F238E27FC236}">
                <a16:creationId xmlns:a16="http://schemas.microsoft.com/office/drawing/2014/main" id="{895A7D76-0381-423C-95D2-1BA3077E4E1A}"/>
              </a:ext>
            </a:extLst>
          </p:cNvPr>
          <p:cNvSpPr txBox="1"/>
          <p:nvPr/>
        </p:nvSpPr>
        <p:spPr>
          <a:xfrm>
            <a:off x="2414746" y="2375462"/>
            <a:ext cx="2000258" cy="213521"/>
          </a:xfrm>
          <a:prstGeom prst="rect">
            <a:avLst/>
          </a:prstGeom>
          <a:noFill/>
        </p:spPr>
        <p:txBody>
          <a:bodyPr wrap="square" lIns="14288" tIns="14288" rIns="14288" bIns="14288" rtlCol="0">
            <a:spAutoFit/>
          </a:bodyPr>
          <a:lstStyle/>
          <a:p>
            <a:pPr marL="71819" indent="-71819" algn="ctr" defTabSz="517774" eaLnBrk="1" fontAlgn="auto" hangingPunct="1">
              <a:spcBef>
                <a:spcPts val="0"/>
              </a:spcBef>
              <a:spcAft>
                <a:spcPts val="238"/>
              </a:spcAft>
              <a:defRPr/>
            </a:pPr>
            <a:r>
              <a:rPr kumimoji="0" lang="ja-JP" altLang="en-US" sz="1200"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納税者の利便性の向上</a:t>
            </a:r>
            <a:endParaRPr kumimoji="0" lang="en-US" altLang="ja-JP" sz="1200"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38" name="角丸四角形 73">
            <a:extLst>
              <a:ext uri="{FF2B5EF4-FFF2-40B4-BE49-F238E27FC236}">
                <a16:creationId xmlns:a16="http://schemas.microsoft.com/office/drawing/2014/main" id="{1582045D-056A-419E-BFC0-48A3CA9C7043}"/>
              </a:ext>
            </a:extLst>
          </p:cNvPr>
          <p:cNvSpPr/>
          <p:nvPr/>
        </p:nvSpPr>
        <p:spPr>
          <a:xfrm>
            <a:off x="2255101" y="2922431"/>
            <a:ext cx="2337904" cy="270000"/>
          </a:xfrm>
          <a:prstGeom prst="roundRect">
            <a:avLst>
              <a:gd name="adj" fmla="val 4525"/>
            </a:avLst>
          </a:prstGeom>
          <a:solidFill>
            <a:schemeClr val="bg1"/>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28575" tIns="0" rIns="14288" bIns="0" rtlCol="0" anchor="ctr"/>
          <a:lstStyle/>
          <a:p>
            <a:pPr marL="73710" indent="-73710" algn="ctr" defTabSz="517774" eaLnBrk="1" fontAlgn="auto" hangingPunct="1">
              <a:spcBef>
                <a:spcPts val="0"/>
              </a:spcBef>
              <a:spcAft>
                <a:spcPts val="238"/>
              </a:spcAft>
              <a:defRPr/>
            </a:pPr>
            <a:r>
              <a:rPr kumimoji="0" lang="ja-JP" altLang="en-US" sz="10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申告（納付・還付）、年末調整の簡便化</a:t>
            </a:r>
          </a:p>
        </p:txBody>
      </p:sp>
      <p:sp>
        <p:nvSpPr>
          <p:cNvPr id="239" name="角丸四角形 76">
            <a:extLst>
              <a:ext uri="{FF2B5EF4-FFF2-40B4-BE49-F238E27FC236}">
                <a16:creationId xmlns:a16="http://schemas.microsoft.com/office/drawing/2014/main" id="{46817F34-F89F-4AE3-B5BF-A787A4AC5C31}"/>
              </a:ext>
            </a:extLst>
          </p:cNvPr>
          <p:cNvSpPr/>
          <p:nvPr/>
        </p:nvSpPr>
        <p:spPr>
          <a:xfrm>
            <a:off x="2237942" y="3503473"/>
            <a:ext cx="2337904" cy="503048"/>
          </a:xfrm>
          <a:prstGeom prst="roundRect">
            <a:avLst>
              <a:gd name="adj" fmla="val 4525"/>
            </a:avLst>
          </a:prstGeom>
          <a:solidFill>
            <a:schemeClr val="bg1"/>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28575" tIns="0" rIns="14288" bIns="0" rtlCol="0" anchor="ctr"/>
          <a:lstStyle/>
          <a:p>
            <a:pPr marL="73710" indent="-73710" algn="ctr" defTabSz="517774" eaLnBrk="1" fontAlgn="auto" hangingPunct="1">
              <a:spcBef>
                <a:spcPts val="0"/>
              </a:spcBef>
              <a:spcAft>
                <a:spcPts val="238"/>
              </a:spcAft>
              <a:defRPr/>
            </a:pPr>
            <a:r>
              <a:rPr kumimoji="0" lang="ja-JP" altLang="en-US" sz="105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申請等の簡便化／</a:t>
            </a:r>
            <a:endParaRPr kumimoji="0" lang="en-US" altLang="ja-JP" sz="105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73710" indent="-73710" algn="ctr" defTabSz="517774" eaLnBrk="1" fontAlgn="auto" hangingPunct="1">
              <a:spcBef>
                <a:spcPts val="0"/>
              </a:spcBef>
              <a:spcAft>
                <a:spcPts val="238"/>
              </a:spcAft>
              <a:defRPr/>
            </a:pPr>
            <a:r>
              <a:rPr kumimoji="0" lang="ja-JP" altLang="en-US" sz="105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自己情報のオンライン確認</a:t>
            </a:r>
          </a:p>
        </p:txBody>
      </p:sp>
      <p:sp>
        <p:nvSpPr>
          <p:cNvPr id="240" name="角丸四角形 77">
            <a:extLst>
              <a:ext uri="{FF2B5EF4-FFF2-40B4-BE49-F238E27FC236}">
                <a16:creationId xmlns:a16="http://schemas.microsoft.com/office/drawing/2014/main" id="{C8D46B56-B4EE-41BF-8F48-4225DEAD94D6}"/>
              </a:ext>
            </a:extLst>
          </p:cNvPr>
          <p:cNvSpPr/>
          <p:nvPr/>
        </p:nvSpPr>
        <p:spPr>
          <a:xfrm>
            <a:off x="2245160" y="4363297"/>
            <a:ext cx="2337904" cy="270000"/>
          </a:xfrm>
          <a:prstGeom prst="roundRect">
            <a:avLst>
              <a:gd name="adj" fmla="val 4525"/>
            </a:avLst>
          </a:prstGeom>
          <a:solidFill>
            <a:schemeClr val="bg1"/>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28575" tIns="0" rIns="14288" bIns="0" rtlCol="0" anchor="ctr"/>
          <a:lstStyle/>
          <a:p>
            <a:pPr marL="73710" indent="-73710" algn="ctr" defTabSz="517774" eaLnBrk="1" fontAlgn="auto" hangingPunct="1">
              <a:spcBef>
                <a:spcPts val="0"/>
              </a:spcBef>
              <a:spcAft>
                <a:spcPts val="238"/>
              </a:spcAft>
              <a:defRPr/>
            </a:pPr>
            <a:r>
              <a:rPr kumimoji="0" lang="ja-JP" altLang="en-US" sz="10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検索性向上／相談の高度化</a:t>
            </a:r>
          </a:p>
        </p:txBody>
      </p:sp>
      <p:sp>
        <p:nvSpPr>
          <p:cNvPr id="241" name="テキスト ボックス 240">
            <a:extLst>
              <a:ext uri="{FF2B5EF4-FFF2-40B4-BE49-F238E27FC236}">
                <a16:creationId xmlns:a16="http://schemas.microsoft.com/office/drawing/2014/main" id="{A6F2412C-0906-4B71-AEF6-D0EE0A2CB355}"/>
              </a:ext>
            </a:extLst>
          </p:cNvPr>
          <p:cNvSpPr txBox="1"/>
          <p:nvPr/>
        </p:nvSpPr>
        <p:spPr>
          <a:xfrm>
            <a:off x="2456846" y="2588983"/>
            <a:ext cx="1914532" cy="190438"/>
          </a:xfrm>
          <a:prstGeom prst="rect">
            <a:avLst/>
          </a:prstGeom>
          <a:noFill/>
        </p:spPr>
        <p:txBody>
          <a:bodyPr wrap="square" lIns="14288" tIns="14288" rIns="14288" bIns="14288" rtlCol="0">
            <a:spAutoFit/>
          </a:bodyPr>
          <a:lstStyle/>
          <a:p>
            <a:pPr marL="71819" indent="-71819" algn="ctr" defTabSz="517774" eaLnBrk="1" fontAlgn="auto" hangingPunct="1">
              <a:spcBef>
                <a:spcPts val="0"/>
              </a:spcBef>
              <a:spcAft>
                <a:spcPts val="238"/>
              </a:spcAft>
              <a:defRPr/>
            </a:pPr>
            <a:r>
              <a:rPr kumimoji="0" lang="ja-JP" altLang="en-US" sz="1050"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＜“納税者目線”の徹底＞</a:t>
            </a:r>
            <a:endParaRPr kumimoji="0" lang="en-US" altLang="ja-JP" sz="1050"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42" name="角丸四角形 88">
            <a:extLst>
              <a:ext uri="{FF2B5EF4-FFF2-40B4-BE49-F238E27FC236}">
                <a16:creationId xmlns:a16="http://schemas.microsoft.com/office/drawing/2014/main" id="{07ACE8C3-C3F1-4AB7-B2BB-70E14D4E4670}"/>
              </a:ext>
            </a:extLst>
          </p:cNvPr>
          <p:cNvSpPr/>
          <p:nvPr/>
        </p:nvSpPr>
        <p:spPr>
          <a:xfrm>
            <a:off x="510816" y="2306395"/>
            <a:ext cx="1090233" cy="3172204"/>
          </a:xfrm>
          <a:prstGeom prst="roundRect">
            <a:avLst>
              <a:gd name="adj" fmla="val 4807"/>
            </a:avLst>
          </a:prstGeom>
          <a:solidFill>
            <a:schemeClr val="accent4">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7774" eaLnBrk="1" fontAlgn="auto" hangingPunct="1">
              <a:spcBef>
                <a:spcPts val="0"/>
              </a:spcBef>
              <a:spcAft>
                <a:spcPts val="0"/>
              </a:spcAft>
              <a:defRPr/>
            </a:pPr>
            <a:endParaRPr kumimoji="0" lang="ja-JP" altLang="en-US" sz="600" dirty="0">
              <a:solidFill>
                <a:prstClr val="white"/>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43" name="角丸四角形 89">
            <a:extLst>
              <a:ext uri="{FF2B5EF4-FFF2-40B4-BE49-F238E27FC236}">
                <a16:creationId xmlns:a16="http://schemas.microsoft.com/office/drawing/2014/main" id="{45614E5C-6575-4B8C-9417-7E1059691437}"/>
              </a:ext>
            </a:extLst>
          </p:cNvPr>
          <p:cNvSpPr/>
          <p:nvPr/>
        </p:nvSpPr>
        <p:spPr>
          <a:xfrm>
            <a:off x="541920" y="2987751"/>
            <a:ext cx="1026000" cy="652348"/>
          </a:xfrm>
          <a:prstGeom prst="roundRect">
            <a:avLst>
              <a:gd name="adj" fmla="val 4525"/>
            </a:avLst>
          </a:prstGeom>
          <a:solidFill>
            <a:schemeClr val="bg1"/>
          </a:solid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spAutoFit/>
          </a:bodyPr>
          <a:lstStyle/>
          <a:p>
            <a:pPr algn="ctr" defTabSz="517774" eaLnBrk="1" fontAlgn="auto" hangingPunct="1">
              <a:spcBef>
                <a:spcPts val="0"/>
              </a:spcBef>
              <a:spcAft>
                <a:spcPts val="80"/>
              </a:spcAft>
              <a:defRPr/>
            </a:pPr>
            <a:r>
              <a:rPr kumimoji="0" lang="ja-JP" altLang="en-US" sz="8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日常使い慣れた</a:t>
            </a:r>
            <a:endParaRPr kumimoji="0" lang="en-US" altLang="ja-JP" sz="8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a:p>
            <a:pPr algn="ctr" defTabSz="517774" eaLnBrk="1" fontAlgn="auto" hangingPunct="1">
              <a:spcBef>
                <a:spcPts val="0"/>
              </a:spcBef>
              <a:spcAft>
                <a:spcPts val="80"/>
              </a:spcAft>
              <a:defRPr/>
            </a:pPr>
            <a:r>
              <a:rPr kumimoji="0" lang="ja-JP" altLang="en-US" sz="8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デジタルツール</a:t>
            </a:r>
            <a:endParaRPr kumimoji="0" lang="en-US" altLang="ja-JP" sz="8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a:p>
            <a:pPr algn="ctr" defTabSz="517774" eaLnBrk="1" fontAlgn="auto" hangingPunct="1">
              <a:spcBef>
                <a:spcPts val="0"/>
              </a:spcBef>
              <a:spcAft>
                <a:spcPts val="80"/>
              </a:spcAft>
              <a:defRPr/>
            </a:pPr>
            <a:r>
              <a:rPr kumimoji="0" lang="ja-JP" altLang="en-US" sz="8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から簡便に手続</a:t>
            </a:r>
            <a:endParaRPr kumimoji="0" lang="en-US" altLang="ja-JP" sz="8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a:p>
            <a:pPr algn="ctr" defTabSz="517774" eaLnBrk="1" fontAlgn="auto" hangingPunct="1">
              <a:spcBef>
                <a:spcPts val="0"/>
              </a:spcBef>
              <a:spcAft>
                <a:spcPts val="80"/>
              </a:spcAft>
              <a:defRPr/>
            </a:pPr>
            <a:r>
              <a:rPr kumimoji="0" lang="ja-JP" altLang="en-US" sz="8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できる環境構築</a:t>
            </a:r>
            <a:endParaRPr kumimoji="0" lang="en-US" altLang="ja-JP" sz="8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44" name="角丸四角形 90">
            <a:extLst>
              <a:ext uri="{FF2B5EF4-FFF2-40B4-BE49-F238E27FC236}">
                <a16:creationId xmlns:a16="http://schemas.microsoft.com/office/drawing/2014/main" id="{EC5DD681-FA0B-4E5A-A73B-419982A7E652}"/>
              </a:ext>
            </a:extLst>
          </p:cNvPr>
          <p:cNvSpPr/>
          <p:nvPr/>
        </p:nvSpPr>
        <p:spPr>
          <a:xfrm>
            <a:off x="532088" y="4470173"/>
            <a:ext cx="1036482" cy="513784"/>
          </a:xfrm>
          <a:prstGeom prst="roundRect">
            <a:avLst>
              <a:gd name="adj" fmla="val 4525"/>
            </a:avLst>
          </a:prstGeom>
          <a:solidFill>
            <a:schemeClr val="bg1"/>
          </a:solid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lIns="54000" tIns="54000" rIns="54000" bIns="54000" rtlCol="0" anchor="ctr">
            <a:spAutoFit/>
          </a:bodyPr>
          <a:lstStyle/>
          <a:p>
            <a:pPr algn="ctr" defTabSz="517774" eaLnBrk="1" fontAlgn="auto" hangingPunct="1">
              <a:spcBef>
                <a:spcPts val="0"/>
              </a:spcBef>
              <a:spcAft>
                <a:spcPts val="80"/>
              </a:spcAft>
              <a:defRPr/>
            </a:pPr>
            <a:r>
              <a:rPr kumimoji="0" lang="ja-JP" altLang="en-US" sz="800" dirty="0">
                <a:solidFill>
                  <a:prstClr val="black"/>
                </a:solidFill>
                <a:latin typeface="BIZ UDゴシック" panose="020B0400000000000000" pitchFamily="49" charset="-128"/>
                <a:ea typeface="BIZ UDゴシック" panose="020B0400000000000000" pitchFamily="49" charset="-128"/>
              </a:rPr>
              <a:t>あらゆる税務手続が</a:t>
            </a:r>
            <a:endParaRPr kumimoji="0" lang="en-US" altLang="ja-JP" sz="800" dirty="0">
              <a:solidFill>
                <a:prstClr val="black"/>
              </a:solidFill>
              <a:latin typeface="BIZ UDゴシック" panose="020B0400000000000000" pitchFamily="49" charset="-128"/>
              <a:ea typeface="BIZ UDゴシック" panose="020B0400000000000000" pitchFamily="49" charset="-128"/>
            </a:endParaRPr>
          </a:p>
          <a:p>
            <a:pPr algn="ctr" defTabSz="517774" eaLnBrk="1" fontAlgn="auto" hangingPunct="1">
              <a:spcBef>
                <a:spcPts val="0"/>
              </a:spcBef>
              <a:spcAft>
                <a:spcPts val="80"/>
              </a:spcAft>
              <a:defRPr/>
            </a:pPr>
            <a:r>
              <a:rPr kumimoji="0" lang="ja-JP" altLang="en-US" sz="800" dirty="0">
                <a:solidFill>
                  <a:prstClr val="black"/>
                </a:solidFill>
                <a:latin typeface="BIZ UDゴシック" panose="020B0400000000000000" pitchFamily="49" charset="-128"/>
                <a:ea typeface="BIZ UDゴシック" panose="020B0400000000000000" pitchFamily="49" charset="-128"/>
              </a:rPr>
              <a:t>税務署に行かずに</a:t>
            </a:r>
            <a:endParaRPr kumimoji="0" lang="en-US" altLang="ja-JP" sz="800" dirty="0">
              <a:solidFill>
                <a:prstClr val="black"/>
              </a:solidFill>
              <a:latin typeface="BIZ UDゴシック" panose="020B0400000000000000" pitchFamily="49" charset="-128"/>
              <a:ea typeface="BIZ UDゴシック" panose="020B0400000000000000" pitchFamily="49" charset="-128"/>
            </a:endParaRPr>
          </a:p>
          <a:p>
            <a:pPr algn="ctr" defTabSz="517774" eaLnBrk="1" fontAlgn="auto" hangingPunct="1">
              <a:spcBef>
                <a:spcPts val="0"/>
              </a:spcBef>
              <a:spcAft>
                <a:spcPts val="80"/>
              </a:spcAft>
              <a:defRPr/>
            </a:pPr>
            <a:r>
              <a:rPr kumimoji="0" lang="ja-JP" altLang="en-US" sz="800" dirty="0">
                <a:solidFill>
                  <a:prstClr val="black"/>
                </a:solidFill>
                <a:latin typeface="BIZ UDゴシック" panose="020B0400000000000000" pitchFamily="49" charset="-128"/>
                <a:ea typeface="BIZ UDゴシック" panose="020B0400000000000000" pitchFamily="49" charset="-128"/>
              </a:rPr>
              <a:t>できる社会</a:t>
            </a:r>
            <a:endParaRPr kumimoji="0" lang="en-US" altLang="ja-JP" sz="800" dirty="0">
              <a:solidFill>
                <a:prstClr val="black"/>
              </a:solidFill>
              <a:latin typeface="BIZ UDゴシック" panose="020B0400000000000000" pitchFamily="49" charset="-128"/>
              <a:ea typeface="BIZ UDゴシック" panose="020B0400000000000000" pitchFamily="49" charset="-128"/>
            </a:endParaRPr>
          </a:p>
        </p:txBody>
      </p:sp>
      <p:sp>
        <p:nvSpPr>
          <p:cNvPr id="245" name="テキスト ボックス 244">
            <a:extLst>
              <a:ext uri="{FF2B5EF4-FFF2-40B4-BE49-F238E27FC236}">
                <a16:creationId xmlns:a16="http://schemas.microsoft.com/office/drawing/2014/main" id="{F41CEA1D-EA36-4021-9EA4-59CD2FBB2E96}"/>
              </a:ext>
            </a:extLst>
          </p:cNvPr>
          <p:cNvSpPr txBox="1"/>
          <p:nvPr/>
        </p:nvSpPr>
        <p:spPr>
          <a:xfrm>
            <a:off x="433520" y="2349838"/>
            <a:ext cx="1226471" cy="582853"/>
          </a:xfrm>
          <a:prstGeom prst="rect">
            <a:avLst/>
          </a:prstGeom>
          <a:noFill/>
        </p:spPr>
        <p:txBody>
          <a:bodyPr wrap="square" lIns="14288" tIns="14288" rIns="14288" bIns="14288" rtlCol="0">
            <a:spAutoFit/>
          </a:bodyPr>
          <a:lstStyle/>
          <a:p>
            <a:pPr marL="71819" indent="-71819" algn="ctr" defTabSz="517774" eaLnBrk="1" fontAlgn="auto" hangingPunct="1">
              <a:spcBef>
                <a:spcPts val="0"/>
              </a:spcBef>
              <a:spcAft>
                <a:spcPts val="0"/>
              </a:spcAft>
              <a:defRPr/>
            </a:pPr>
            <a:r>
              <a:rPr kumimoji="0" lang="ja-JP" altLang="en-US" sz="1200"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税務手続の</a:t>
            </a:r>
            <a:endParaRPr kumimoji="0" lang="en-US" altLang="ja-JP" sz="1200"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71819" indent="-71819" algn="ctr" defTabSz="517774" eaLnBrk="1" fontAlgn="auto" hangingPunct="1">
              <a:spcBef>
                <a:spcPts val="0"/>
              </a:spcBef>
              <a:spcAft>
                <a:spcPts val="0"/>
              </a:spcAft>
              <a:defRPr/>
            </a:pPr>
            <a:r>
              <a:rPr kumimoji="0" lang="ja-JP" altLang="en-US" sz="1200"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あるべき姿の</a:t>
            </a:r>
            <a:endParaRPr kumimoji="0" lang="en-US" altLang="ja-JP" sz="1200"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71819" indent="-71819" algn="ctr" defTabSz="517774" eaLnBrk="1" fontAlgn="auto" hangingPunct="1">
              <a:spcBef>
                <a:spcPts val="0"/>
              </a:spcBef>
              <a:spcAft>
                <a:spcPts val="0"/>
              </a:spcAft>
              <a:defRPr/>
            </a:pPr>
            <a:r>
              <a:rPr kumimoji="0" lang="ja-JP" altLang="en-US" sz="1200"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実現</a:t>
            </a:r>
            <a:endParaRPr kumimoji="0" lang="en-US" altLang="ja-JP" sz="1200"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46" name="山形 92">
            <a:extLst>
              <a:ext uri="{FF2B5EF4-FFF2-40B4-BE49-F238E27FC236}">
                <a16:creationId xmlns:a16="http://schemas.microsoft.com/office/drawing/2014/main" id="{CD9F98A9-9FF3-4FB5-9D74-87E983523C21}"/>
              </a:ext>
            </a:extLst>
          </p:cNvPr>
          <p:cNvSpPr/>
          <p:nvPr/>
        </p:nvSpPr>
        <p:spPr>
          <a:xfrm rot="5400000">
            <a:off x="994184" y="3706919"/>
            <a:ext cx="100013" cy="387338"/>
          </a:xfrm>
          <a:prstGeom prst="chevron">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7774" eaLnBrk="1" fontAlgn="auto" hangingPunct="1">
              <a:spcBef>
                <a:spcPts val="0"/>
              </a:spcBef>
              <a:spcAft>
                <a:spcPts val="0"/>
              </a:spcAft>
              <a:defRPr/>
            </a:pPr>
            <a:endParaRPr kumimoji="0" lang="ja-JP" altLang="en-US" sz="6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47" name="山形 93">
            <a:extLst>
              <a:ext uri="{FF2B5EF4-FFF2-40B4-BE49-F238E27FC236}">
                <a16:creationId xmlns:a16="http://schemas.microsoft.com/office/drawing/2014/main" id="{6810419B-4D84-46F3-8F07-267D4020AA34}"/>
              </a:ext>
            </a:extLst>
          </p:cNvPr>
          <p:cNvSpPr/>
          <p:nvPr/>
        </p:nvSpPr>
        <p:spPr>
          <a:xfrm rot="5400000">
            <a:off x="1004913" y="3853508"/>
            <a:ext cx="100013" cy="387338"/>
          </a:xfrm>
          <a:prstGeom prst="chevron">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7774" eaLnBrk="1" fontAlgn="auto" hangingPunct="1">
              <a:spcBef>
                <a:spcPts val="0"/>
              </a:spcBef>
              <a:spcAft>
                <a:spcPts val="0"/>
              </a:spcAft>
              <a:defRPr/>
            </a:pPr>
            <a:endParaRPr kumimoji="0" lang="ja-JP" altLang="en-US" sz="6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49" name="角丸四角形 102">
            <a:extLst>
              <a:ext uri="{FF2B5EF4-FFF2-40B4-BE49-F238E27FC236}">
                <a16:creationId xmlns:a16="http://schemas.microsoft.com/office/drawing/2014/main" id="{3EFDB218-ABBF-4346-9AD2-19F876E44917}"/>
              </a:ext>
            </a:extLst>
          </p:cNvPr>
          <p:cNvSpPr/>
          <p:nvPr/>
        </p:nvSpPr>
        <p:spPr>
          <a:xfrm>
            <a:off x="7713342" y="4501533"/>
            <a:ext cx="989022" cy="243000"/>
          </a:xfrm>
          <a:prstGeom prst="roundRect">
            <a:avLst>
              <a:gd name="adj" fmla="val 4525"/>
            </a:avLst>
          </a:prstGeom>
          <a:solidFill>
            <a:schemeClr val="bg1"/>
          </a:solid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27000" rIns="0" bIns="0" rtlCol="0" anchor="ctr" anchorCtr="1"/>
          <a:lstStyle/>
          <a:p>
            <a:pPr marL="71819" indent="-71819" algn="ctr" defTabSz="517774" eaLnBrk="1" fontAlgn="auto" hangingPunct="1">
              <a:lnSpc>
                <a:spcPts val="600"/>
              </a:lnSpc>
              <a:spcBef>
                <a:spcPts val="0"/>
              </a:spcBef>
              <a:spcAft>
                <a:spcPts val="0"/>
              </a:spcAft>
              <a:defRPr/>
            </a:pPr>
            <a:r>
              <a:rPr kumimoji="0" lang="ja-JP" altLang="en-US" sz="788"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富裕層の適正課税</a:t>
            </a:r>
            <a:endParaRPr kumimoji="0" lang="en-US" altLang="ja-JP" sz="788"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50" name="テキスト ボックス 249">
            <a:extLst>
              <a:ext uri="{FF2B5EF4-FFF2-40B4-BE49-F238E27FC236}">
                <a16:creationId xmlns:a16="http://schemas.microsoft.com/office/drawing/2014/main" id="{F1F6DC37-8FE6-4D28-848B-FA24E6E5D4DD}"/>
              </a:ext>
            </a:extLst>
          </p:cNvPr>
          <p:cNvSpPr txBox="1"/>
          <p:nvPr/>
        </p:nvSpPr>
        <p:spPr>
          <a:xfrm>
            <a:off x="1995585" y="5105175"/>
            <a:ext cx="1533012" cy="190438"/>
          </a:xfrm>
          <a:prstGeom prst="rect">
            <a:avLst/>
          </a:prstGeom>
          <a:noFill/>
        </p:spPr>
        <p:txBody>
          <a:bodyPr wrap="square" lIns="14288" tIns="14288" rIns="14288" bIns="14288" rtlCol="0">
            <a:spAutoFit/>
          </a:bodyPr>
          <a:lstStyle/>
          <a:p>
            <a:pPr marL="71819" indent="-71819" defTabSz="517774" eaLnBrk="1" fontAlgn="auto" hangingPunct="1">
              <a:spcBef>
                <a:spcPts val="0"/>
              </a:spcBef>
              <a:spcAft>
                <a:spcPts val="238"/>
              </a:spcAft>
              <a:defRPr/>
            </a:pPr>
            <a:r>
              <a:rPr kumimoji="0" lang="ja-JP" altLang="en-US" sz="1050"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事業者のデジタル化促進</a:t>
            </a:r>
            <a:endParaRPr kumimoji="0" lang="en-US" altLang="ja-JP" sz="825"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51" name="テキスト ボックス 250">
            <a:extLst>
              <a:ext uri="{FF2B5EF4-FFF2-40B4-BE49-F238E27FC236}">
                <a16:creationId xmlns:a16="http://schemas.microsoft.com/office/drawing/2014/main" id="{AB40B6A9-C6EF-4F69-ABE5-C842ABB35A17}"/>
              </a:ext>
            </a:extLst>
          </p:cNvPr>
          <p:cNvSpPr txBox="1"/>
          <p:nvPr/>
        </p:nvSpPr>
        <p:spPr>
          <a:xfrm>
            <a:off x="7579753" y="2423503"/>
            <a:ext cx="1256198" cy="513603"/>
          </a:xfrm>
          <a:prstGeom prst="rect">
            <a:avLst/>
          </a:prstGeom>
          <a:noFill/>
        </p:spPr>
        <p:txBody>
          <a:bodyPr wrap="square" lIns="14288" tIns="14288" rIns="14288" bIns="14288" rtlCol="0">
            <a:spAutoFit/>
          </a:bodyPr>
          <a:lstStyle/>
          <a:p>
            <a:pPr marL="71819" indent="-71819" algn="ctr" defTabSz="517774" eaLnBrk="1" fontAlgn="auto" hangingPunct="1">
              <a:spcBef>
                <a:spcPts val="0"/>
              </a:spcBef>
              <a:spcAft>
                <a:spcPts val="0"/>
              </a:spcAft>
              <a:defRPr/>
            </a:pPr>
            <a:r>
              <a:rPr kumimoji="0" lang="ja-JP" altLang="en-US" sz="1050"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組織としての</a:t>
            </a:r>
            <a:endParaRPr kumimoji="0" lang="en-US" altLang="ja-JP" sz="1050"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71819" indent="-71819" algn="ctr" defTabSz="517774" eaLnBrk="1" fontAlgn="auto" hangingPunct="1">
              <a:spcBef>
                <a:spcPts val="0"/>
              </a:spcBef>
              <a:spcAft>
                <a:spcPts val="0"/>
              </a:spcAft>
              <a:defRPr/>
            </a:pPr>
            <a:r>
              <a:rPr kumimoji="0" lang="ja-JP" altLang="en-US" sz="1050"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パフォーマンスを</a:t>
            </a:r>
            <a:endParaRPr kumimoji="0" lang="en-US" altLang="ja-JP" sz="1050"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71819" indent="-71819" algn="ctr" defTabSz="517774" eaLnBrk="1" fontAlgn="auto" hangingPunct="1">
              <a:spcBef>
                <a:spcPts val="0"/>
              </a:spcBef>
              <a:spcAft>
                <a:spcPts val="0"/>
              </a:spcAft>
              <a:defRPr/>
            </a:pPr>
            <a:r>
              <a:rPr kumimoji="0" lang="ja-JP" altLang="en-US" sz="1050"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最大化</a:t>
            </a:r>
            <a:endParaRPr kumimoji="0" lang="en-US" altLang="ja-JP" sz="1050"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52" name="角丸四角形 89">
            <a:extLst>
              <a:ext uri="{FF2B5EF4-FFF2-40B4-BE49-F238E27FC236}">
                <a16:creationId xmlns:a16="http://schemas.microsoft.com/office/drawing/2014/main" id="{E624E1B4-1B43-47E6-AD3A-5B0DB5677E4B}"/>
              </a:ext>
            </a:extLst>
          </p:cNvPr>
          <p:cNvSpPr/>
          <p:nvPr/>
        </p:nvSpPr>
        <p:spPr>
          <a:xfrm>
            <a:off x="7725437" y="3144053"/>
            <a:ext cx="989022" cy="508098"/>
          </a:xfrm>
          <a:prstGeom prst="roundRect">
            <a:avLst>
              <a:gd name="adj" fmla="val 4525"/>
            </a:avLst>
          </a:prstGeom>
          <a:solidFill>
            <a:schemeClr val="bg1"/>
          </a:solid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27000" tIns="54000" rIns="27000" bIns="54000" rtlCol="0" anchor="ctr">
            <a:spAutoFit/>
          </a:bodyPr>
          <a:lstStyle/>
          <a:p>
            <a:pPr algn="ctr" defTabSz="517774" eaLnBrk="1" fontAlgn="auto" hangingPunct="1">
              <a:spcBef>
                <a:spcPts val="0"/>
              </a:spcBef>
              <a:spcAft>
                <a:spcPts val="80"/>
              </a:spcAft>
              <a:defRPr/>
            </a:pPr>
            <a:r>
              <a:rPr kumimoji="0" lang="ja-JP" altLang="en-US" sz="788"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特に必要性の高い</a:t>
            </a:r>
            <a:endParaRPr kumimoji="0" lang="en-US" altLang="ja-JP" sz="788"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a:p>
            <a:pPr algn="ctr" defTabSz="517774" eaLnBrk="1" fontAlgn="auto" hangingPunct="1">
              <a:spcBef>
                <a:spcPts val="0"/>
              </a:spcBef>
              <a:spcAft>
                <a:spcPts val="80"/>
              </a:spcAft>
              <a:defRPr/>
            </a:pPr>
            <a:r>
              <a:rPr kumimoji="0" lang="ja-JP" altLang="en-US" sz="788"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分野や悪質な事案等</a:t>
            </a:r>
            <a:endParaRPr kumimoji="0" lang="en-US" altLang="ja-JP" sz="788"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a:p>
            <a:pPr algn="ctr" defTabSz="517774" eaLnBrk="1" fontAlgn="auto" hangingPunct="1">
              <a:spcBef>
                <a:spcPts val="0"/>
              </a:spcBef>
              <a:spcAft>
                <a:spcPts val="80"/>
              </a:spcAft>
              <a:defRPr/>
            </a:pPr>
            <a:r>
              <a:rPr kumimoji="0" lang="ja-JP" altLang="en-US" sz="788"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に重点化</a:t>
            </a:r>
            <a:endParaRPr kumimoji="0" lang="en-US" altLang="ja-JP" sz="788"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53" name="山形 92">
            <a:extLst>
              <a:ext uri="{FF2B5EF4-FFF2-40B4-BE49-F238E27FC236}">
                <a16:creationId xmlns:a16="http://schemas.microsoft.com/office/drawing/2014/main" id="{7C4330A6-35D6-4FE8-91CD-214514C84C9B}"/>
              </a:ext>
            </a:extLst>
          </p:cNvPr>
          <p:cNvSpPr/>
          <p:nvPr/>
        </p:nvSpPr>
        <p:spPr>
          <a:xfrm rot="5400000">
            <a:off x="8150285" y="3660346"/>
            <a:ext cx="100013" cy="387338"/>
          </a:xfrm>
          <a:prstGeom prst="chevron">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7774" eaLnBrk="1" fontAlgn="auto" hangingPunct="1">
              <a:spcBef>
                <a:spcPts val="0"/>
              </a:spcBef>
              <a:spcAft>
                <a:spcPts val="0"/>
              </a:spcAft>
              <a:defRPr/>
            </a:pPr>
            <a:endParaRPr kumimoji="0" lang="ja-JP" altLang="en-US" sz="6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54" name="山形 93">
            <a:extLst>
              <a:ext uri="{FF2B5EF4-FFF2-40B4-BE49-F238E27FC236}">
                <a16:creationId xmlns:a16="http://schemas.microsoft.com/office/drawing/2014/main" id="{5CCCCD22-0FC9-4F75-A780-F0ACFB580F1B}"/>
              </a:ext>
            </a:extLst>
          </p:cNvPr>
          <p:cNvSpPr/>
          <p:nvPr/>
        </p:nvSpPr>
        <p:spPr>
          <a:xfrm rot="5400000">
            <a:off x="8157846" y="3817906"/>
            <a:ext cx="100013" cy="387338"/>
          </a:xfrm>
          <a:prstGeom prst="chevron">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7774" eaLnBrk="1" fontAlgn="auto" hangingPunct="1">
              <a:spcBef>
                <a:spcPts val="0"/>
              </a:spcBef>
              <a:spcAft>
                <a:spcPts val="0"/>
              </a:spcAft>
              <a:defRPr/>
            </a:pPr>
            <a:endParaRPr kumimoji="0" lang="ja-JP" altLang="en-US" sz="6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55" name="テキスト ボックス 254">
            <a:extLst>
              <a:ext uri="{FF2B5EF4-FFF2-40B4-BE49-F238E27FC236}">
                <a16:creationId xmlns:a16="http://schemas.microsoft.com/office/drawing/2014/main" id="{307B4AAF-1E1E-4ED1-AFA7-22610576C792}"/>
              </a:ext>
            </a:extLst>
          </p:cNvPr>
          <p:cNvSpPr txBox="1"/>
          <p:nvPr/>
        </p:nvSpPr>
        <p:spPr>
          <a:xfrm>
            <a:off x="494481" y="5879450"/>
            <a:ext cx="8283389" cy="213521"/>
          </a:xfrm>
          <a:prstGeom prst="rect">
            <a:avLst/>
          </a:prstGeom>
          <a:noFill/>
        </p:spPr>
        <p:txBody>
          <a:bodyPr wrap="square" lIns="14288" tIns="14288" rIns="14288" bIns="14288" rtlCol="0">
            <a:spAutoFit/>
          </a:bodyPr>
          <a:lstStyle/>
          <a:p>
            <a:pPr marL="71819" indent="-71819" algn="ctr" defTabSz="517774" eaLnBrk="1" fontAlgn="auto" hangingPunct="1">
              <a:spcBef>
                <a:spcPts val="0"/>
              </a:spcBef>
              <a:spcAft>
                <a:spcPts val="238"/>
              </a:spcAft>
              <a:defRPr/>
            </a:pPr>
            <a:r>
              <a:rPr kumimoji="0" lang="ja-JP" altLang="en-US" sz="1200"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「適正・公平な課税・徴収の実現」に加え「社会全体のＤＸ推進」の観点からも社会に貢献</a:t>
            </a:r>
            <a:endParaRPr kumimoji="0" lang="en-US" altLang="ja-JP" sz="1200"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56" name="角丸四角形 63">
            <a:extLst>
              <a:ext uri="{FF2B5EF4-FFF2-40B4-BE49-F238E27FC236}">
                <a16:creationId xmlns:a16="http://schemas.microsoft.com/office/drawing/2014/main" id="{54098AA7-DF03-4828-A49A-BE2D64BBC52A}"/>
              </a:ext>
            </a:extLst>
          </p:cNvPr>
          <p:cNvSpPr/>
          <p:nvPr/>
        </p:nvSpPr>
        <p:spPr>
          <a:xfrm>
            <a:off x="4810202" y="4682611"/>
            <a:ext cx="2338200" cy="293586"/>
          </a:xfrm>
          <a:prstGeom prst="roundRect">
            <a:avLst>
              <a:gd name="adj" fmla="val 4525"/>
            </a:avLst>
          </a:prstGeom>
          <a:solidFill>
            <a:schemeClr val="bg1"/>
          </a:solidFill>
          <a:ln w="25400">
            <a:solidFill>
              <a:srgbClr val="92D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28575" tIns="0" rIns="14288" bIns="0" rtlCol="0" anchor="t" anchorCtr="0"/>
          <a:lstStyle/>
          <a:p>
            <a:pPr marL="73710" indent="-73710" algn="ctr" defTabSz="517774" eaLnBrk="1" fontAlgn="auto" hangingPunct="1">
              <a:spcBef>
                <a:spcPts val="0"/>
              </a:spcBef>
              <a:spcAft>
                <a:spcPts val="238"/>
              </a:spcAft>
              <a:defRPr/>
            </a:pPr>
            <a:r>
              <a:rPr kumimoji="0" lang="ja-JP" altLang="en-US" sz="10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税務データの学術研究目的活用</a:t>
            </a:r>
            <a:endParaRPr kumimoji="0" lang="en-US" altLang="ja-JP" sz="10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57" name="テキスト ボックス 256">
            <a:extLst>
              <a:ext uri="{FF2B5EF4-FFF2-40B4-BE49-F238E27FC236}">
                <a16:creationId xmlns:a16="http://schemas.microsoft.com/office/drawing/2014/main" id="{F525093B-76D4-4B27-993A-5B7560243630}"/>
              </a:ext>
            </a:extLst>
          </p:cNvPr>
          <p:cNvSpPr txBox="1"/>
          <p:nvPr/>
        </p:nvSpPr>
        <p:spPr>
          <a:xfrm>
            <a:off x="5596248" y="4829559"/>
            <a:ext cx="1625168" cy="109646"/>
          </a:xfrm>
          <a:prstGeom prst="rect">
            <a:avLst/>
          </a:prstGeom>
          <a:noFill/>
        </p:spPr>
        <p:txBody>
          <a:bodyPr wrap="square" lIns="14288" tIns="14288" rIns="14288" bIns="14288" rtlCol="0">
            <a:spAutoFit/>
          </a:bodyPr>
          <a:lstStyle/>
          <a:p>
            <a:pPr marL="71819" indent="-71819" defTabSz="517774" eaLnBrk="1" fontAlgn="auto" hangingPunct="1">
              <a:spcBef>
                <a:spcPts val="0"/>
              </a:spcBef>
              <a:spcAft>
                <a:spcPts val="238"/>
              </a:spcAft>
              <a:defRPr/>
            </a:pPr>
            <a:r>
              <a:rPr kumimoji="0" lang="en-US" altLang="ja-JP" sz="525"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a:t>
            </a:r>
            <a:r>
              <a:rPr kumimoji="0" lang="ja-JP" altLang="en-US" sz="525"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「課税・徴収事務」以外の税務データ活用</a:t>
            </a:r>
            <a:endParaRPr kumimoji="0" lang="en-US" altLang="ja-JP" sz="525"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186" name="角丸四角形 37">
            <a:extLst>
              <a:ext uri="{FF2B5EF4-FFF2-40B4-BE49-F238E27FC236}">
                <a16:creationId xmlns:a16="http://schemas.microsoft.com/office/drawing/2014/main" id="{E0C4FA11-A177-481B-BE6B-122BFEBC9AC4}"/>
              </a:ext>
            </a:extLst>
          </p:cNvPr>
          <p:cNvSpPr/>
          <p:nvPr/>
        </p:nvSpPr>
        <p:spPr>
          <a:xfrm>
            <a:off x="494481" y="1998380"/>
            <a:ext cx="2074480" cy="259281"/>
          </a:xfrm>
          <a:prstGeom prst="roundRect">
            <a:avLst/>
          </a:prstGeom>
          <a:solidFill>
            <a:schemeClr val="bg1"/>
          </a:solidFill>
          <a:ln w="19050">
            <a:solidFill>
              <a:schemeClr val="accent1"/>
            </a:solidFill>
          </a:ln>
        </p:spPr>
        <p:style>
          <a:lnRef idx="2">
            <a:schemeClr val="accent2"/>
          </a:lnRef>
          <a:fillRef idx="1">
            <a:schemeClr val="lt1"/>
          </a:fillRef>
          <a:effectRef idx="0">
            <a:schemeClr val="accent2"/>
          </a:effectRef>
          <a:fontRef idx="minor">
            <a:schemeClr val="dk1"/>
          </a:fontRef>
        </p:style>
        <p:txBody>
          <a:bodyPr tIns="0" bIns="27000" rtlCol="0" anchor="ctr"/>
          <a:lstStyle/>
          <a:p>
            <a:pPr algn="ctr" defTabSz="477957" eaLnBrk="1" fontAlgn="auto" hangingPunct="1">
              <a:spcBef>
                <a:spcPts val="0"/>
              </a:spcBef>
              <a:spcAft>
                <a:spcPts val="0"/>
              </a:spcAft>
              <a:defRPr/>
            </a:pPr>
            <a:r>
              <a:rPr kumimoji="0" lang="ja-JP" altLang="en-US" sz="1177"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税務行政の将来像</a:t>
            </a:r>
            <a:endParaRPr kumimoji="0" lang="ja-JP" altLang="en-US" sz="1177" baseline="300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43" name="山形 92">
            <a:extLst>
              <a:ext uri="{FF2B5EF4-FFF2-40B4-BE49-F238E27FC236}">
                <a16:creationId xmlns:a16="http://schemas.microsoft.com/office/drawing/2014/main" id="{CCC80612-2A19-43A5-8825-55581FC08C4C}"/>
              </a:ext>
            </a:extLst>
          </p:cNvPr>
          <p:cNvSpPr/>
          <p:nvPr/>
        </p:nvSpPr>
        <p:spPr>
          <a:xfrm>
            <a:off x="7168376" y="2296272"/>
            <a:ext cx="317536" cy="2297324"/>
          </a:xfrm>
          <a:prstGeom prst="chevron">
            <a:avLst>
              <a:gd name="adj" fmla="val 70916"/>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7774" eaLnBrk="1" fontAlgn="auto" hangingPunct="1">
              <a:spcBef>
                <a:spcPts val="0"/>
              </a:spcBef>
              <a:spcAft>
                <a:spcPts val="0"/>
              </a:spcAft>
              <a:defRPr/>
            </a:pPr>
            <a:endParaRPr kumimoji="0" lang="ja-JP" altLang="en-US" sz="6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44" name="山形 92">
            <a:extLst>
              <a:ext uri="{FF2B5EF4-FFF2-40B4-BE49-F238E27FC236}">
                <a16:creationId xmlns:a16="http://schemas.microsoft.com/office/drawing/2014/main" id="{522C6796-C492-47AB-8079-9FAE87AE8871}"/>
              </a:ext>
            </a:extLst>
          </p:cNvPr>
          <p:cNvSpPr/>
          <p:nvPr/>
        </p:nvSpPr>
        <p:spPr>
          <a:xfrm>
            <a:off x="7296262" y="2296271"/>
            <a:ext cx="301347" cy="2297326"/>
          </a:xfrm>
          <a:prstGeom prst="chevron">
            <a:avLst>
              <a:gd name="adj" fmla="val 75845"/>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7774" eaLnBrk="1" fontAlgn="auto" hangingPunct="1">
              <a:spcBef>
                <a:spcPts val="0"/>
              </a:spcBef>
              <a:spcAft>
                <a:spcPts val="0"/>
              </a:spcAft>
              <a:defRPr/>
            </a:pPr>
            <a:endParaRPr kumimoji="0" lang="ja-JP" altLang="en-US" sz="6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48" name="山形 92">
            <a:extLst>
              <a:ext uri="{FF2B5EF4-FFF2-40B4-BE49-F238E27FC236}">
                <a16:creationId xmlns:a16="http://schemas.microsoft.com/office/drawing/2014/main" id="{9321650E-05B3-4799-A887-DBA2413BB096}"/>
              </a:ext>
            </a:extLst>
          </p:cNvPr>
          <p:cNvSpPr/>
          <p:nvPr/>
        </p:nvSpPr>
        <p:spPr>
          <a:xfrm rot="10800000">
            <a:off x="1833020" y="2306394"/>
            <a:ext cx="349019" cy="2665778"/>
          </a:xfrm>
          <a:prstGeom prst="chevron">
            <a:avLst>
              <a:gd name="adj" fmla="val 68234"/>
            </a:avLst>
          </a:prstGeom>
          <a:solidFill>
            <a:srgbClr val="FFFF99"/>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7774" eaLnBrk="1" fontAlgn="auto" hangingPunct="1">
              <a:spcBef>
                <a:spcPts val="0"/>
              </a:spcBef>
              <a:spcAft>
                <a:spcPts val="0"/>
              </a:spcAft>
              <a:defRPr/>
            </a:pPr>
            <a:endParaRPr kumimoji="0" lang="ja-JP" altLang="en-US" sz="6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49" name="山形 92">
            <a:extLst>
              <a:ext uri="{FF2B5EF4-FFF2-40B4-BE49-F238E27FC236}">
                <a16:creationId xmlns:a16="http://schemas.microsoft.com/office/drawing/2014/main" id="{126637B8-23CC-4534-AB4B-5F737B3992E7}"/>
              </a:ext>
            </a:extLst>
          </p:cNvPr>
          <p:cNvSpPr/>
          <p:nvPr/>
        </p:nvSpPr>
        <p:spPr>
          <a:xfrm rot="10800000">
            <a:off x="1698056" y="2307506"/>
            <a:ext cx="339256" cy="2658279"/>
          </a:xfrm>
          <a:prstGeom prst="chevron">
            <a:avLst>
              <a:gd name="adj" fmla="val 73219"/>
            </a:avLst>
          </a:prstGeom>
          <a:solidFill>
            <a:srgbClr val="FFFF99"/>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7774" eaLnBrk="1" fontAlgn="auto" hangingPunct="1">
              <a:spcBef>
                <a:spcPts val="0"/>
              </a:spcBef>
              <a:spcAft>
                <a:spcPts val="0"/>
              </a:spcAft>
              <a:defRPr/>
            </a:pPr>
            <a:endParaRPr kumimoji="0" lang="ja-JP" altLang="en-US" sz="6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 name="矢印: 右 1">
            <a:extLst>
              <a:ext uri="{FF2B5EF4-FFF2-40B4-BE49-F238E27FC236}">
                <a16:creationId xmlns:a16="http://schemas.microsoft.com/office/drawing/2014/main" id="{787FB64B-B7B2-4B7F-9161-7C07E35964E8}"/>
              </a:ext>
            </a:extLst>
          </p:cNvPr>
          <p:cNvSpPr/>
          <p:nvPr/>
        </p:nvSpPr>
        <p:spPr>
          <a:xfrm>
            <a:off x="541920" y="1777587"/>
            <a:ext cx="118199" cy="8031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defRPr/>
            </a:pPr>
            <a:endParaRPr lang="ja-JP" altLang="en-US" sz="1350" dirty="0">
              <a:solidFill>
                <a:prstClr val="white"/>
              </a:solidFill>
              <a:latin typeface="BIZ UDゴシック" panose="020B0400000000000000" pitchFamily="49" charset="-128"/>
              <a:ea typeface="BIZ UDゴシック" panose="020B0400000000000000" pitchFamily="49" charset="-128"/>
            </a:endParaRPr>
          </a:p>
        </p:txBody>
      </p:sp>
      <p:sp>
        <p:nvSpPr>
          <p:cNvPr id="45" name="タイトル 1">
            <a:extLst>
              <a:ext uri="{FF2B5EF4-FFF2-40B4-BE49-F238E27FC236}">
                <a16:creationId xmlns:a16="http://schemas.microsoft.com/office/drawing/2014/main" id="{CD03C77B-ACA6-4F29-B5C4-2F2B290ECD53}"/>
              </a:ext>
            </a:extLst>
          </p:cNvPr>
          <p:cNvSpPr>
            <a:spLocks noGrp="1"/>
          </p:cNvSpPr>
          <p:nvPr>
            <p:ph type="ctrTitle"/>
          </p:nvPr>
        </p:nvSpPr>
        <p:spPr>
          <a:xfrm>
            <a:off x="277522" y="7672"/>
            <a:ext cx="8860460" cy="335445"/>
          </a:xfrm>
          <a:solidFill>
            <a:schemeClr val="bg1"/>
          </a:solidFill>
        </p:spPr>
        <p:txBody>
          <a:bodyPr anchor="b" anchorCtr="0">
            <a:noAutofit/>
          </a:bodyPr>
          <a:lstStyle/>
          <a:p>
            <a:pPr algn="l" defTabSz="342900">
              <a:lnSpc>
                <a:spcPct val="100000"/>
              </a:lnSpc>
              <a:spcBef>
                <a:spcPts val="0"/>
              </a:spcBef>
            </a:pPr>
            <a:r>
              <a:rPr kumimoji="0" lang="ja-JP" altLang="en-US" sz="1500" dirty="0">
                <a:solidFill>
                  <a:prstClr val="black"/>
                </a:solidFill>
                <a:latin typeface="BIZ UDゴシック" panose="020B0400000000000000" pitchFamily="49" charset="-128"/>
                <a:ea typeface="BIZ UDゴシック" panose="020B0400000000000000" pitchFamily="49" charset="-128"/>
                <a:cs typeface="+mn-cs"/>
              </a:rPr>
              <a:t>　税務行政のデジタル・トランスフォーメーション　</a:t>
            </a:r>
            <a:r>
              <a:rPr kumimoji="0" lang="ja-JP" altLang="en-US" sz="1350" dirty="0">
                <a:solidFill>
                  <a:prstClr val="black"/>
                </a:solidFill>
                <a:latin typeface="BIZ UDゴシック" panose="020B0400000000000000" pitchFamily="49" charset="-128"/>
                <a:ea typeface="BIZ UDゴシック" panose="020B0400000000000000" pitchFamily="49" charset="-128"/>
                <a:cs typeface="+mn-cs"/>
              </a:rPr>
              <a:t>－税務行政の将来像　２０２３－</a:t>
            </a:r>
            <a:endParaRPr kumimoji="0" lang="ja-JP" altLang="en-US" sz="1500" dirty="0">
              <a:solidFill>
                <a:prstClr val="black"/>
              </a:solidFill>
              <a:latin typeface="BIZ UDゴシック" panose="020B0400000000000000" pitchFamily="49" charset="-128"/>
              <a:ea typeface="BIZ UDゴシック" panose="020B0400000000000000" pitchFamily="49" charset="-128"/>
              <a:cs typeface="+mn-cs"/>
            </a:endParaRPr>
          </a:p>
        </p:txBody>
      </p:sp>
      <p:cxnSp>
        <p:nvCxnSpPr>
          <p:cNvPr id="46" name="直線コネクタ 45">
            <a:extLst>
              <a:ext uri="{FF2B5EF4-FFF2-40B4-BE49-F238E27FC236}">
                <a16:creationId xmlns:a16="http://schemas.microsoft.com/office/drawing/2014/main" id="{9F9922D8-0C3A-4C63-940D-70BD78D1900C}"/>
              </a:ext>
            </a:extLst>
          </p:cNvPr>
          <p:cNvCxnSpPr>
            <a:cxnSpLocks/>
          </p:cNvCxnSpPr>
          <p:nvPr/>
        </p:nvCxnSpPr>
        <p:spPr>
          <a:xfrm>
            <a:off x="146460" y="350647"/>
            <a:ext cx="8991522" cy="11992"/>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7" name="正方形/長方形 46">
            <a:extLst>
              <a:ext uri="{FF2B5EF4-FFF2-40B4-BE49-F238E27FC236}">
                <a16:creationId xmlns:a16="http://schemas.microsoft.com/office/drawing/2014/main" id="{ABE6FF58-D6CC-4D8E-9BA6-504653F430D0}"/>
              </a:ext>
            </a:extLst>
          </p:cNvPr>
          <p:cNvSpPr/>
          <p:nvPr/>
        </p:nvSpPr>
        <p:spPr>
          <a:xfrm>
            <a:off x="0" y="7672"/>
            <a:ext cx="277522" cy="35400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defTabSz="342900" eaLnBrk="1" fontAlgn="auto" hangingPunct="1">
              <a:spcBef>
                <a:spcPts val="0"/>
              </a:spcBef>
              <a:spcAft>
                <a:spcPts val="0"/>
              </a:spcAft>
              <a:defRPr/>
            </a:pPr>
            <a:endParaRPr kumimoji="0" lang="ja-JP" altLang="en-US" sz="1013" dirty="0">
              <a:solidFill>
                <a:prstClr val="white"/>
              </a:solidFill>
              <a:latin typeface="BIZ UDゴシック" panose="020B0400000000000000" pitchFamily="49" charset="-128"/>
              <a:ea typeface="BIZ UDゴシック" panose="020B0400000000000000" pitchFamily="49" charset="-128"/>
            </a:endParaRPr>
          </a:p>
        </p:txBody>
      </p:sp>
      <p:sp>
        <p:nvSpPr>
          <p:cNvPr id="50" name="タイトル 1">
            <a:extLst>
              <a:ext uri="{FF2B5EF4-FFF2-40B4-BE49-F238E27FC236}">
                <a16:creationId xmlns:a16="http://schemas.microsoft.com/office/drawing/2014/main" id="{E4EE6AAA-0CB7-4E1E-AFAE-9DE3BB308E8D}"/>
              </a:ext>
            </a:extLst>
          </p:cNvPr>
          <p:cNvSpPr txBox="1">
            <a:spLocks/>
          </p:cNvSpPr>
          <p:nvPr/>
        </p:nvSpPr>
        <p:spPr>
          <a:xfrm>
            <a:off x="7717897" y="6605"/>
            <a:ext cx="1429721" cy="168789"/>
          </a:xfrm>
          <a:prstGeom prst="rect">
            <a:avLst/>
          </a:prstGeom>
          <a:solidFill>
            <a:schemeClr val="bg1"/>
          </a:solidFill>
          <a:ln>
            <a:solidFill>
              <a:schemeClr val="accent1"/>
            </a:solidFill>
          </a:ln>
        </p:spPr>
        <p:txBody>
          <a:bodyPr vert="horz" wrap="square" lIns="27000" tIns="27000" rIns="27000" bIns="27000" rtlCol="0" anchor="ctr" anchorCtr="0">
            <a:sp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defTabSz="685800" fontAlgn="auto">
              <a:spcAft>
                <a:spcPts val="0"/>
              </a:spcAft>
              <a:defRPr/>
            </a:pPr>
            <a:r>
              <a:rPr lang="en-US" altLang="ja-JP" sz="825" dirty="0">
                <a:solidFill>
                  <a:prstClr val="black"/>
                </a:solidFill>
                <a:latin typeface="BIZ UDゴシック" panose="020B0400000000000000" pitchFamily="49" charset="-128"/>
                <a:ea typeface="BIZ UDゴシック" panose="020B0400000000000000" pitchFamily="49" charset="-128"/>
              </a:rPr>
              <a:t>Ⅰ</a:t>
            </a:r>
            <a:r>
              <a:rPr lang="ja-JP" altLang="en-US" sz="825" dirty="0">
                <a:solidFill>
                  <a:prstClr val="black"/>
                </a:solidFill>
                <a:latin typeface="BIZ UDゴシック" panose="020B0400000000000000" pitchFamily="49" charset="-128"/>
                <a:ea typeface="BIZ UDゴシック" panose="020B0400000000000000" pitchFamily="49" charset="-128"/>
              </a:rPr>
              <a:t>　目指す姿と取組の方向性</a:t>
            </a:r>
          </a:p>
        </p:txBody>
      </p:sp>
      <p:sp>
        <p:nvSpPr>
          <p:cNvPr id="51" name="タイトル 1">
            <a:extLst>
              <a:ext uri="{FF2B5EF4-FFF2-40B4-BE49-F238E27FC236}">
                <a16:creationId xmlns:a16="http://schemas.microsoft.com/office/drawing/2014/main" id="{613335A7-F6E2-458C-ADCF-31175C542B32}"/>
              </a:ext>
            </a:extLst>
          </p:cNvPr>
          <p:cNvSpPr txBox="1">
            <a:spLocks/>
          </p:cNvSpPr>
          <p:nvPr/>
        </p:nvSpPr>
        <p:spPr>
          <a:xfrm>
            <a:off x="3600" y="383"/>
            <a:ext cx="9144018" cy="972000"/>
          </a:xfrm>
          <a:prstGeom prst="rect">
            <a:avLst/>
          </a:prstGeom>
          <a:solidFill>
            <a:srgbClr val="0070C0"/>
          </a:solidFill>
        </p:spPr>
        <p:txBody>
          <a:bodyPr vert="horz" lIns="91440" tIns="45720" rIns="91440" bIns="45720" rtlCol="0" anchor="ctr">
            <a:normAutofit lnSpcReduction="10000"/>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fontAlgn="auto">
              <a:lnSpc>
                <a:spcPct val="120000"/>
              </a:lnSpc>
              <a:spcAft>
                <a:spcPts val="0"/>
              </a:spcAft>
            </a:pPr>
            <a:r>
              <a:rPr lang="ja-JP" altLang="en-US" sz="2800" dirty="0">
                <a:latin typeface="メイリオ" panose="020B0604030504040204" pitchFamily="50" charset="-128"/>
                <a:ea typeface="メイリオ" panose="020B0604030504040204" pitchFamily="50" charset="-128"/>
              </a:rPr>
              <a:t>税務行政の将来像</a:t>
            </a:r>
            <a:br>
              <a:rPr lang="en-US" altLang="ja-JP" sz="2800" dirty="0">
                <a:latin typeface="メイリオ" panose="020B0604030504040204" pitchFamily="50" charset="-128"/>
                <a:ea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rPr>
              <a:t>～ 税務行政のデジタル・トランスフォーメーション ～</a:t>
            </a:r>
          </a:p>
        </p:txBody>
      </p:sp>
      <p:sp>
        <p:nvSpPr>
          <p:cNvPr id="52" name="Rectangle 9"/>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5" name="スライド番号プレースホルダー 3">
            <a:extLst>
              <a:ext uri="{FF2B5EF4-FFF2-40B4-BE49-F238E27FC236}">
                <a16:creationId xmlns:a16="http://schemas.microsoft.com/office/drawing/2014/main" id="{6C86D5FF-E142-45DE-85CF-5BEBE6F43FBE}"/>
              </a:ext>
            </a:extLst>
          </p:cNvPr>
          <p:cNvSpPr>
            <a:spLocks noGrp="1"/>
          </p:cNvSpPr>
          <p:nvPr>
            <p:ph type="sldNum" sz="quarter" idx="12"/>
          </p:nvPr>
        </p:nvSpPr>
        <p:spPr>
          <a:xfrm>
            <a:off x="7014018" y="6525371"/>
            <a:ext cx="2133600" cy="365125"/>
          </a:xfrm>
        </p:spPr>
        <p:txBody>
          <a:bodyPr/>
          <a:lstStyle/>
          <a:p>
            <a:fld id="{D2D8002D-B5B0-4BAC-B1F6-782DDCCE6D9C}" type="slidenum">
              <a:rPr kumimoji="1" lang="ja-JP" altLang="en-US" smtClean="0"/>
              <a:pPr/>
              <a:t>19</a:t>
            </a:fld>
            <a:endParaRPr kumimoji="1" lang="ja-JP" altLang="en-US" dirty="0"/>
          </a:p>
        </p:txBody>
      </p:sp>
    </p:spTree>
    <p:extLst>
      <p:ext uri="{BB962C8B-B14F-4D97-AF65-F5344CB8AC3E}">
        <p14:creationId xmlns:p14="http://schemas.microsoft.com/office/powerpoint/2010/main" val="15682571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テキスト ボックス 35">
            <a:extLst>
              <a:ext uri="{FF2B5EF4-FFF2-40B4-BE49-F238E27FC236}">
                <a16:creationId xmlns:a16="http://schemas.microsoft.com/office/drawing/2014/main" id="{93C0A095-EBCA-48AB-833F-FA05A63810C5}"/>
              </a:ext>
            </a:extLst>
          </p:cNvPr>
          <p:cNvSpPr txBox="1"/>
          <p:nvPr/>
        </p:nvSpPr>
        <p:spPr>
          <a:xfrm>
            <a:off x="3358901" y="4556348"/>
            <a:ext cx="3197353" cy="75033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900" dirty="0">
                <a:solidFill>
                  <a:prstClr val="black"/>
                </a:solidFill>
                <a:latin typeface="BIZ UDゴシック" panose="020B0400000000000000" pitchFamily="49" charset="-128"/>
                <a:ea typeface="BIZ UDゴシック" panose="020B0400000000000000" pitchFamily="49" charset="-128"/>
              </a:rPr>
              <a:t>事務処理の一貫したデジタル処理が可能に</a:t>
            </a:r>
            <a:endParaRPr lang="en-US" altLang="ja-JP" sz="900" dirty="0">
              <a:solidFill>
                <a:prstClr val="black"/>
              </a:solidFill>
              <a:latin typeface="BIZ UDゴシック" panose="020B0400000000000000" pitchFamily="49" charset="-128"/>
              <a:ea typeface="BIZ UDゴシック" panose="020B0400000000000000" pitchFamily="49" charset="-128"/>
            </a:endParaRPr>
          </a:p>
          <a:p>
            <a:pPr algn="ctr"/>
            <a:endParaRPr lang="en-US" altLang="ja-JP" sz="788" dirty="0">
              <a:solidFill>
                <a:prstClr val="black"/>
              </a:solidFill>
              <a:latin typeface="BIZ UDゴシック" panose="020B0400000000000000" pitchFamily="49" charset="-128"/>
              <a:ea typeface="BIZ UDゴシック" panose="020B0400000000000000" pitchFamily="49" charset="-128"/>
            </a:endParaRPr>
          </a:p>
          <a:p>
            <a:pPr algn="ctr"/>
            <a:endParaRPr lang="en-US" altLang="ja-JP" sz="788" dirty="0">
              <a:solidFill>
                <a:prstClr val="black"/>
              </a:solidFill>
              <a:latin typeface="BIZ UDゴシック" panose="020B0400000000000000" pitchFamily="49" charset="-128"/>
              <a:ea typeface="BIZ UDゴシック" panose="020B0400000000000000" pitchFamily="49" charset="-128"/>
            </a:endParaRPr>
          </a:p>
          <a:p>
            <a:pPr algn="ctr"/>
            <a:r>
              <a:rPr lang="ja-JP" altLang="en-US" sz="1800" dirty="0">
                <a:solidFill>
                  <a:prstClr val="black"/>
                </a:solidFill>
                <a:latin typeface="BIZ UDゴシック" panose="020B0400000000000000" pitchFamily="49" charset="-128"/>
                <a:ea typeface="BIZ UDゴシック" panose="020B0400000000000000" pitchFamily="49" charset="-128"/>
              </a:rPr>
              <a:t>正確性の向上、生産性の向上</a:t>
            </a:r>
            <a:endParaRPr lang="en-US" altLang="ja-JP" sz="1800" dirty="0">
              <a:solidFill>
                <a:prstClr val="black"/>
              </a:solidFill>
              <a:latin typeface="BIZ UDゴシック" panose="020B0400000000000000" pitchFamily="49" charset="-128"/>
              <a:ea typeface="BIZ UDゴシック" panose="020B0400000000000000" pitchFamily="49" charset="-128"/>
            </a:endParaRPr>
          </a:p>
        </p:txBody>
      </p:sp>
      <p:sp>
        <p:nvSpPr>
          <p:cNvPr id="12" name="矢印: 折線 11">
            <a:extLst>
              <a:ext uri="{FF2B5EF4-FFF2-40B4-BE49-F238E27FC236}">
                <a16:creationId xmlns:a16="http://schemas.microsoft.com/office/drawing/2014/main" id="{DD052610-9A99-4351-9A9E-FBEAE45AFB7E}"/>
              </a:ext>
            </a:extLst>
          </p:cNvPr>
          <p:cNvSpPr/>
          <p:nvPr/>
        </p:nvSpPr>
        <p:spPr>
          <a:xfrm rot="10800000">
            <a:off x="5682097" y="4848340"/>
            <a:ext cx="1614461" cy="1370657"/>
          </a:xfrm>
          <a:prstGeom prst="bentArrow">
            <a:avLst>
              <a:gd name="adj1" fmla="val 50000"/>
              <a:gd name="adj2" fmla="val 12681"/>
              <a:gd name="adj3" fmla="val 25000"/>
              <a:gd name="adj4" fmla="val 43750"/>
            </a:avLst>
          </a:prstGeom>
          <a:solidFill>
            <a:schemeClr val="accent1">
              <a:lumMod val="20000"/>
              <a:lumOff val="80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dirty="0">
              <a:solidFill>
                <a:schemeClr val="tx1"/>
              </a:solidFill>
              <a:latin typeface="BIZ UDゴシック" panose="020B0400000000000000" pitchFamily="49" charset="-128"/>
              <a:ea typeface="BIZ UDゴシック" panose="020B0400000000000000" pitchFamily="49" charset="-128"/>
            </a:endParaRPr>
          </a:p>
        </p:txBody>
      </p:sp>
      <p:sp>
        <p:nvSpPr>
          <p:cNvPr id="17" name="矢印: 五方向 16">
            <a:extLst>
              <a:ext uri="{FF2B5EF4-FFF2-40B4-BE49-F238E27FC236}">
                <a16:creationId xmlns:a16="http://schemas.microsoft.com/office/drawing/2014/main" id="{C8B03C33-0549-4CF0-9EE9-6AC1C8932B56}"/>
              </a:ext>
            </a:extLst>
          </p:cNvPr>
          <p:cNvSpPr/>
          <p:nvPr/>
        </p:nvSpPr>
        <p:spPr>
          <a:xfrm>
            <a:off x="3968052" y="4072175"/>
            <a:ext cx="2012566" cy="376663"/>
          </a:xfrm>
          <a:prstGeom prst="homePlate">
            <a:avLst>
              <a:gd name="adj" fmla="val 65173"/>
            </a:avLst>
          </a:prstGeom>
          <a:solidFill>
            <a:schemeClr val="accent1">
              <a:lumMod val="20000"/>
              <a:lumOff val="80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dirty="0">
              <a:latin typeface="BIZ UDゴシック" panose="020B0400000000000000" pitchFamily="49" charset="-128"/>
              <a:ea typeface="BIZ UDゴシック" panose="020B0400000000000000" pitchFamily="49" charset="-128"/>
            </a:endParaRPr>
          </a:p>
        </p:txBody>
      </p:sp>
      <p:sp>
        <p:nvSpPr>
          <p:cNvPr id="34" name="楕円 33">
            <a:extLst>
              <a:ext uri="{FF2B5EF4-FFF2-40B4-BE49-F238E27FC236}">
                <a16:creationId xmlns:a16="http://schemas.microsoft.com/office/drawing/2014/main" id="{A41C6A27-230D-46A9-AD00-9C8BA9C794E6}"/>
              </a:ext>
            </a:extLst>
          </p:cNvPr>
          <p:cNvSpPr/>
          <p:nvPr/>
        </p:nvSpPr>
        <p:spPr>
          <a:xfrm>
            <a:off x="2618597" y="4187954"/>
            <a:ext cx="4766581" cy="1690481"/>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dirty="0">
              <a:latin typeface="BIZ UDゴシック" panose="020B0400000000000000" pitchFamily="49" charset="-128"/>
              <a:ea typeface="BIZ UDゴシック" panose="020B0400000000000000" pitchFamily="49" charset="-128"/>
            </a:endParaRPr>
          </a:p>
        </p:txBody>
      </p:sp>
      <p:sp>
        <p:nvSpPr>
          <p:cNvPr id="8" name="角丸四角形 8">
            <a:extLst>
              <a:ext uri="{FF2B5EF4-FFF2-40B4-BE49-F238E27FC236}">
                <a16:creationId xmlns:a16="http://schemas.microsoft.com/office/drawing/2014/main" id="{AE4AB5C6-DB05-4E2A-940A-AE66F58771DA}"/>
              </a:ext>
            </a:extLst>
          </p:cNvPr>
          <p:cNvSpPr/>
          <p:nvPr/>
        </p:nvSpPr>
        <p:spPr>
          <a:xfrm>
            <a:off x="699478" y="2492759"/>
            <a:ext cx="7804519" cy="984935"/>
          </a:xfrm>
          <a:prstGeom prst="roundRect">
            <a:avLst>
              <a:gd name="adj" fmla="val 934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750" dirty="0">
              <a:latin typeface="BIZ UDゴシック" panose="020B0400000000000000" pitchFamily="49" charset="-128"/>
              <a:ea typeface="BIZ UDゴシック" panose="020B0400000000000000" pitchFamily="49" charset="-128"/>
            </a:endParaRPr>
          </a:p>
        </p:txBody>
      </p:sp>
      <p:grpSp>
        <p:nvGrpSpPr>
          <p:cNvPr id="23" name="グループ化 22">
            <a:extLst>
              <a:ext uri="{FF2B5EF4-FFF2-40B4-BE49-F238E27FC236}">
                <a16:creationId xmlns:a16="http://schemas.microsoft.com/office/drawing/2014/main" id="{81D62722-D122-4D71-8E8F-B33539D32785}"/>
              </a:ext>
            </a:extLst>
          </p:cNvPr>
          <p:cNvGrpSpPr/>
          <p:nvPr/>
        </p:nvGrpSpPr>
        <p:grpSpPr>
          <a:xfrm>
            <a:off x="1591674" y="2569029"/>
            <a:ext cx="3197353" cy="841818"/>
            <a:chOff x="4791345" y="808701"/>
            <a:chExt cx="3616304" cy="1122424"/>
          </a:xfrm>
        </p:grpSpPr>
        <p:sp>
          <p:nvSpPr>
            <p:cNvPr id="13" name="角丸四角形 64">
              <a:extLst>
                <a:ext uri="{FF2B5EF4-FFF2-40B4-BE49-F238E27FC236}">
                  <a16:creationId xmlns:a16="http://schemas.microsoft.com/office/drawing/2014/main" id="{6F8A5D94-CB72-4CDA-9BAD-5932E79A47F5}"/>
                </a:ext>
              </a:extLst>
            </p:cNvPr>
            <p:cNvSpPr/>
            <p:nvPr/>
          </p:nvSpPr>
          <p:spPr>
            <a:xfrm>
              <a:off x="4791345" y="808701"/>
              <a:ext cx="3616304" cy="1122424"/>
            </a:xfrm>
            <a:prstGeom prst="roundRect">
              <a:avLst>
                <a:gd name="adj" fmla="val 471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750" dirty="0">
                <a:latin typeface="BIZ UDゴシック" panose="020B0400000000000000" pitchFamily="49" charset="-128"/>
                <a:ea typeface="BIZ UDゴシック" panose="020B0400000000000000" pitchFamily="49" charset="-128"/>
              </a:endParaRPr>
            </a:p>
          </p:txBody>
        </p:sp>
        <p:sp>
          <p:nvSpPr>
            <p:cNvPr id="14" name="テキスト ボックス 13">
              <a:extLst>
                <a:ext uri="{FF2B5EF4-FFF2-40B4-BE49-F238E27FC236}">
                  <a16:creationId xmlns:a16="http://schemas.microsoft.com/office/drawing/2014/main" id="{F6F49722-C8D8-4126-99C1-013F87FAB919}"/>
                </a:ext>
              </a:extLst>
            </p:cNvPr>
            <p:cNvSpPr txBox="1"/>
            <p:nvPr/>
          </p:nvSpPr>
          <p:spPr>
            <a:xfrm>
              <a:off x="4791345" y="816646"/>
              <a:ext cx="3616304" cy="492443"/>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900" dirty="0">
                  <a:solidFill>
                    <a:prstClr val="black"/>
                  </a:solidFill>
                  <a:latin typeface="BIZ UDゴシック" panose="020B0400000000000000" pitchFamily="49" charset="-128"/>
                  <a:ea typeface="BIZ UDゴシック" panose="020B0400000000000000" pitchFamily="49" charset="-128"/>
                </a:rPr>
                <a:t>他省庁等とも連携</a:t>
              </a:r>
              <a:endParaRPr lang="en-US" altLang="ja-JP" sz="900" dirty="0">
                <a:solidFill>
                  <a:prstClr val="black"/>
                </a:solidFill>
                <a:latin typeface="BIZ UDゴシック" panose="020B0400000000000000" pitchFamily="49" charset="-128"/>
                <a:ea typeface="BIZ UDゴシック" panose="020B0400000000000000" pitchFamily="49" charset="-128"/>
              </a:endParaRPr>
            </a:p>
            <a:p>
              <a:pPr algn="ctr"/>
              <a:r>
                <a:rPr lang="ja-JP" altLang="en-US" sz="900" dirty="0">
                  <a:solidFill>
                    <a:prstClr val="black"/>
                  </a:solidFill>
                  <a:latin typeface="BIZ UDゴシック" panose="020B0400000000000000" pitchFamily="49" charset="-128"/>
                  <a:ea typeface="BIZ UDゴシック" panose="020B0400000000000000" pitchFamily="49" charset="-128"/>
                </a:rPr>
                <a:t>民間企業の活力・創意工夫も取り入れ</a:t>
              </a:r>
              <a:endParaRPr lang="en-US" altLang="ja-JP" sz="900" dirty="0">
                <a:solidFill>
                  <a:prstClr val="black"/>
                </a:solidFill>
                <a:latin typeface="BIZ UDゴシック" panose="020B0400000000000000" pitchFamily="49" charset="-128"/>
                <a:ea typeface="BIZ UDゴシック" panose="020B0400000000000000" pitchFamily="49" charset="-128"/>
              </a:endParaRPr>
            </a:p>
          </p:txBody>
        </p:sp>
        <p:sp>
          <p:nvSpPr>
            <p:cNvPr id="15" name="テキスト ボックス 14">
              <a:extLst>
                <a:ext uri="{FF2B5EF4-FFF2-40B4-BE49-F238E27FC236}">
                  <a16:creationId xmlns:a16="http://schemas.microsoft.com/office/drawing/2014/main" id="{8B7A19DE-07C3-4C9C-814A-BCB28A5BB40E}"/>
                </a:ext>
              </a:extLst>
            </p:cNvPr>
            <p:cNvSpPr txBox="1"/>
            <p:nvPr/>
          </p:nvSpPr>
          <p:spPr>
            <a:xfrm>
              <a:off x="4796263" y="1416528"/>
              <a:ext cx="3611386"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1200" dirty="0">
                  <a:solidFill>
                    <a:prstClr val="black"/>
                  </a:solidFill>
                  <a:latin typeface="BIZ UDゴシック" panose="020B0400000000000000" pitchFamily="49" charset="-128"/>
                  <a:ea typeface="BIZ UDゴシック" panose="020B0400000000000000" pitchFamily="49" charset="-128"/>
                </a:rPr>
                <a:t>税務手続のデジタル化</a:t>
              </a:r>
              <a:endParaRPr lang="en-US" altLang="ja-JP" sz="1200" dirty="0">
                <a:solidFill>
                  <a:prstClr val="black"/>
                </a:solidFill>
                <a:latin typeface="BIZ UDゴシック" panose="020B0400000000000000" pitchFamily="49" charset="-128"/>
                <a:ea typeface="BIZ UDゴシック" panose="020B0400000000000000" pitchFamily="49" charset="-128"/>
              </a:endParaRPr>
            </a:p>
          </p:txBody>
        </p:sp>
      </p:grpSp>
      <p:grpSp>
        <p:nvGrpSpPr>
          <p:cNvPr id="22" name="グループ化 21">
            <a:extLst>
              <a:ext uri="{FF2B5EF4-FFF2-40B4-BE49-F238E27FC236}">
                <a16:creationId xmlns:a16="http://schemas.microsoft.com/office/drawing/2014/main" id="{2F68DF67-B993-44D3-86D2-13DADEDBBE0D}"/>
              </a:ext>
            </a:extLst>
          </p:cNvPr>
          <p:cNvGrpSpPr/>
          <p:nvPr/>
        </p:nvGrpSpPr>
        <p:grpSpPr>
          <a:xfrm>
            <a:off x="4926378" y="2573282"/>
            <a:ext cx="3255637" cy="841818"/>
            <a:chOff x="837171" y="808701"/>
            <a:chExt cx="3682225" cy="1122424"/>
          </a:xfrm>
        </p:grpSpPr>
        <p:sp>
          <p:nvSpPr>
            <p:cNvPr id="9" name="角丸四角形 64">
              <a:extLst>
                <a:ext uri="{FF2B5EF4-FFF2-40B4-BE49-F238E27FC236}">
                  <a16:creationId xmlns:a16="http://schemas.microsoft.com/office/drawing/2014/main" id="{2C2D7929-2023-415C-AFBC-FE31FA0973F0}"/>
                </a:ext>
              </a:extLst>
            </p:cNvPr>
            <p:cNvSpPr/>
            <p:nvPr/>
          </p:nvSpPr>
          <p:spPr>
            <a:xfrm>
              <a:off x="837171" y="808701"/>
              <a:ext cx="3616304" cy="1122424"/>
            </a:xfrm>
            <a:prstGeom prst="roundRect">
              <a:avLst>
                <a:gd name="adj" fmla="val 471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750" dirty="0">
                <a:latin typeface="BIZ UDゴシック" panose="020B0400000000000000" pitchFamily="49" charset="-128"/>
                <a:ea typeface="BIZ UDゴシック" panose="020B0400000000000000" pitchFamily="49" charset="-128"/>
              </a:endParaRPr>
            </a:p>
          </p:txBody>
        </p:sp>
        <p:sp>
          <p:nvSpPr>
            <p:cNvPr id="10" name="テキスト ボックス 9">
              <a:extLst>
                <a:ext uri="{FF2B5EF4-FFF2-40B4-BE49-F238E27FC236}">
                  <a16:creationId xmlns:a16="http://schemas.microsoft.com/office/drawing/2014/main" id="{2ED38B7A-D1B2-42AA-BA34-D8C3FE4A094C}"/>
                </a:ext>
              </a:extLst>
            </p:cNvPr>
            <p:cNvSpPr txBox="1"/>
            <p:nvPr/>
          </p:nvSpPr>
          <p:spPr>
            <a:xfrm>
              <a:off x="837171" y="931104"/>
              <a:ext cx="3605673" cy="492443"/>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900" dirty="0">
                  <a:solidFill>
                    <a:prstClr val="black"/>
                  </a:solidFill>
                  <a:latin typeface="BIZ UDゴシック" panose="020B0400000000000000" pitchFamily="49" charset="-128"/>
                  <a:ea typeface="BIZ UDゴシック" panose="020B0400000000000000" pitchFamily="49" charset="-128"/>
                </a:rPr>
                <a:t>他省庁・民間企業・関係民間団体等とも連携</a:t>
              </a:r>
              <a:endParaRPr lang="en-US" altLang="ja-JP" sz="900" dirty="0">
                <a:solidFill>
                  <a:prstClr val="black"/>
                </a:solidFill>
                <a:latin typeface="BIZ UDゴシック" panose="020B0400000000000000" pitchFamily="49" charset="-128"/>
                <a:ea typeface="BIZ UDゴシック" panose="020B0400000000000000" pitchFamily="49" charset="-128"/>
              </a:endParaRPr>
            </a:p>
            <a:p>
              <a:pPr algn="ctr"/>
              <a:endParaRPr lang="en-US" altLang="ja-JP" sz="900" dirty="0">
                <a:solidFill>
                  <a:prstClr val="black"/>
                </a:solidFill>
                <a:latin typeface="BIZ UDゴシック" panose="020B0400000000000000" pitchFamily="49" charset="-128"/>
                <a:ea typeface="BIZ UDゴシック" panose="020B0400000000000000" pitchFamily="49" charset="-128"/>
              </a:endParaRPr>
            </a:p>
          </p:txBody>
        </p:sp>
        <p:sp>
          <p:nvSpPr>
            <p:cNvPr id="16" name="テキスト ボックス 15">
              <a:extLst>
                <a:ext uri="{FF2B5EF4-FFF2-40B4-BE49-F238E27FC236}">
                  <a16:creationId xmlns:a16="http://schemas.microsoft.com/office/drawing/2014/main" id="{268C3E52-44E6-4F94-8C03-63EA191B8D8F}"/>
                </a:ext>
              </a:extLst>
            </p:cNvPr>
            <p:cNvSpPr txBox="1"/>
            <p:nvPr/>
          </p:nvSpPr>
          <p:spPr>
            <a:xfrm>
              <a:off x="912126" y="1417300"/>
              <a:ext cx="3607270"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1200" dirty="0">
                  <a:solidFill>
                    <a:prstClr val="black"/>
                  </a:solidFill>
                  <a:latin typeface="BIZ UDゴシック" panose="020B0400000000000000" pitchFamily="49" charset="-128"/>
                  <a:ea typeface="BIZ UDゴシック" panose="020B0400000000000000" pitchFamily="49" charset="-128"/>
                </a:rPr>
                <a:t>事業者の業務のデジタル化を促進</a:t>
              </a:r>
              <a:endParaRPr lang="en-US" altLang="ja-JP" sz="1200" dirty="0">
                <a:solidFill>
                  <a:prstClr val="black"/>
                </a:solidFill>
                <a:latin typeface="BIZ UDゴシック" panose="020B0400000000000000" pitchFamily="49" charset="-128"/>
                <a:ea typeface="BIZ UDゴシック" panose="020B0400000000000000" pitchFamily="49" charset="-128"/>
              </a:endParaRPr>
            </a:p>
          </p:txBody>
        </p:sp>
      </p:grpSp>
      <p:sp>
        <p:nvSpPr>
          <p:cNvPr id="21" name="矢印: 右 20">
            <a:extLst>
              <a:ext uri="{FF2B5EF4-FFF2-40B4-BE49-F238E27FC236}">
                <a16:creationId xmlns:a16="http://schemas.microsoft.com/office/drawing/2014/main" id="{7A7215D8-1FE4-4829-A2E7-6B8372900D57}"/>
              </a:ext>
            </a:extLst>
          </p:cNvPr>
          <p:cNvSpPr/>
          <p:nvPr/>
        </p:nvSpPr>
        <p:spPr>
          <a:xfrm rot="5400000">
            <a:off x="4834671" y="4474318"/>
            <a:ext cx="207749" cy="8068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dirty="0">
              <a:latin typeface="BIZ UDゴシック" panose="020B0400000000000000" pitchFamily="49" charset="-128"/>
              <a:ea typeface="BIZ UDゴシック" panose="020B0400000000000000" pitchFamily="49" charset="-128"/>
            </a:endParaRPr>
          </a:p>
        </p:txBody>
      </p:sp>
      <p:sp>
        <p:nvSpPr>
          <p:cNvPr id="27" name="角丸四角形 110">
            <a:extLst>
              <a:ext uri="{FF2B5EF4-FFF2-40B4-BE49-F238E27FC236}">
                <a16:creationId xmlns:a16="http://schemas.microsoft.com/office/drawing/2014/main" id="{D89D6BD4-921F-45A4-AF09-25578DC58043}"/>
              </a:ext>
            </a:extLst>
          </p:cNvPr>
          <p:cNvSpPr/>
          <p:nvPr/>
        </p:nvSpPr>
        <p:spPr>
          <a:xfrm>
            <a:off x="417586" y="1104369"/>
            <a:ext cx="8368301" cy="1090022"/>
          </a:xfrm>
          <a:prstGeom prst="roundRect">
            <a:avLst>
              <a:gd name="adj" fmla="val 0"/>
            </a:avLst>
          </a:prstGeom>
          <a:ln w="19050">
            <a:solidFill>
              <a:schemeClr val="accent1"/>
            </a:solidFill>
          </a:ln>
        </p:spPr>
        <p:style>
          <a:lnRef idx="2">
            <a:schemeClr val="accent2"/>
          </a:lnRef>
          <a:fillRef idx="1">
            <a:schemeClr val="lt1"/>
          </a:fillRef>
          <a:effectRef idx="0">
            <a:schemeClr val="accent2"/>
          </a:effectRef>
          <a:fontRef idx="minor">
            <a:schemeClr val="dk1"/>
          </a:fontRef>
        </p:style>
        <p:txBody>
          <a:bodyPr wrap="square" tIns="50790" bIns="50790" rtlCol="0" anchor="t">
            <a:spAutoFit/>
          </a:bodyPr>
          <a:lstStyle/>
          <a:p>
            <a:pPr marL="108000" indent="-270000" algn="just">
              <a:spcAft>
                <a:spcPts val="450"/>
              </a:spcAft>
              <a:buFont typeface="Wingdings" panose="05000000000000000000" pitchFamily="2" charset="2"/>
              <a:buChar char="u"/>
            </a:pPr>
            <a:r>
              <a:rPr lang="ja-JP" altLang="en-US" sz="12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税務手続のデジタル化だけでなく、事業者の業務のデジタル化を併せて促進することにより、経済取引のデジタル化につなげていきます。これにより、事業者が日頃行う事務処理の一貫したデジタル処理が可能となり、生産性の向上等といった効果も期待されます。</a:t>
            </a:r>
            <a:endParaRPr lang="en-US" altLang="ja-JP" sz="12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108000" indent="-270000" algn="just">
              <a:spcAft>
                <a:spcPts val="450"/>
              </a:spcAft>
              <a:buFont typeface="Wingdings" panose="05000000000000000000" pitchFamily="2" charset="2"/>
              <a:buChar char="u"/>
            </a:pPr>
            <a:r>
              <a:rPr lang="ja-JP" altLang="en-US" sz="12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他の事業者のデジタル化も促され、“デジタル化の推進が更なるデジタル化につながる好循環”が生み出されることを通じて、社会全体のＤＸ推進に</a:t>
            </a:r>
            <a:r>
              <a:rPr lang="ja-JP" altLang="en-US" sz="12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つながり、社会全体にデジタル化のメリットが波及することが期待されます</a:t>
            </a:r>
            <a:r>
              <a:rPr lang="ja-JP" altLang="en-US" sz="12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a:t>
            </a:r>
            <a:endParaRPr lang="en-US" altLang="ja-JP" sz="12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8" name="楕円 27">
            <a:extLst>
              <a:ext uri="{FF2B5EF4-FFF2-40B4-BE49-F238E27FC236}">
                <a16:creationId xmlns:a16="http://schemas.microsoft.com/office/drawing/2014/main" id="{088014D3-0DEF-42A5-A53E-483CD4909B17}"/>
              </a:ext>
            </a:extLst>
          </p:cNvPr>
          <p:cNvSpPr/>
          <p:nvPr/>
        </p:nvSpPr>
        <p:spPr>
          <a:xfrm>
            <a:off x="2609454" y="3869751"/>
            <a:ext cx="1307387" cy="1053884"/>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dirty="0">
              <a:latin typeface="BIZ UDゴシック" panose="020B0400000000000000" pitchFamily="49" charset="-128"/>
              <a:ea typeface="BIZ UDゴシック" panose="020B0400000000000000" pitchFamily="49" charset="-128"/>
            </a:endParaRPr>
          </a:p>
        </p:txBody>
      </p:sp>
      <p:sp>
        <p:nvSpPr>
          <p:cNvPr id="29" name="楕円 28">
            <a:extLst>
              <a:ext uri="{FF2B5EF4-FFF2-40B4-BE49-F238E27FC236}">
                <a16:creationId xmlns:a16="http://schemas.microsoft.com/office/drawing/2014/main" id="{14291612-2EF1-4AA4-AAD3-9DB5E78A2919}"/>
              </a:ext>
            </a:extLst>
          </p:cNvPr>
          <p:cNvSpPr/>
          <p:nvPr/>
        </p:nvSpPr>
        <p:spPr>
          <a:xfrm>
            <a:off x="6003333" y="3869751"/>
            <a:ext cx="1307387" cy="1053884"/>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dirty="0">
              <a:latin typeface="BIZ UDゴシック" panose="020B0400000000000000" pitchFamily="49" charset="-128"/>
              <a:ea typeface="BIZ UDゴシック" panose="020B0400000000000000" pitchFamily="49" charset="-128"/>
            </a:endParaRPr>
          </a:p>
        </p:txBody>
      </p:sp>
      <p:sp>
        <p:nvSpPr>
          <p:cNvPr id="31" name="二等辺三角形 30">
            <a:extLst>
              <a:ext uri="{FF2B5EF4-FFF2-40B4-BE49-F238E27FC236}">
                <a16:creationId xmlns:a16="http://schemas.microsoft.com/office/drawing/2014/main" id="{869256DF-884D-4566-9C66-E435DFED0C89}"/>
              </a:ext>
            </a:extLst>
          </p:cNvPr>
          <p:cNvSpPr/>
          <p:nvPr/>
        </p:nvSpPr>
        <p:spPr>
          <a:xfrm rot="10800000">
            <a:off x="2942597" y="3536829"/>
            <a:ext cx="641099" cy="17927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dirty="0">
              <a:latin typeface="BIZ UDゴシック" panose="020B0400000000000000" pitchFamily="49" charset="-128"/>
              <a:ea typeface="BIZ UDゴシック" panose="020B0400000000000000" pitchFamily="49" charset="-128"/>
            </a:endParaRPr>
          </a:p>
        </p:txBody>
      </p:sp>
      <p:sp>
        <p:nvSpPr>
          <p:cNvPr id="32" name="二等辺三角形 31">
            <a:extLst>
              <a:ext uri="{FF2B5EF4-FFF2-40B4-BE49-F238E27FC236}">
                <a16:creationId xmlns:a16="http://schemas.microsoft.com/office/drawing/2014/main" id="{5C1B7DD9-CD0D-46F2-8A8D-E354B4C5A0AE}"/>
              </a:ext>
            </a:extLst>
          </p:cNvPr>
          <p:cNvSpPr/>
          <p:nvPr/>
        </p:nvSpPr>
        <p:spPr>
          <a:xfrm rot="10800000">
            <a:off x="6336476" y="3536829"/>
            <a:ext cx="641099" cy="17927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dirty="0">
              <a:latin typeface="BIZ UDゴシック" panose="020B0400000000000000" pitchFamily="49" charset="-128"/>
              <a:ea typeface="BIZ UDゴシック" panose="020B0400000000000000" pitchFamily="49" charset="-128"/>
            </a:endParaRPr>
          </a:p>
        </p:txBody>
      </p:sp>
      <p:sp>
        <p:nvSpPr>
          <p:cNvPr id="37" name="テキスト ボックス 36">
            <a:extLst>
              <a:ext uri="{FF2B5EF4-FFF2-40B4-BE49-F238E27FC236}">
                <a16:creationId xmlns:a16="http://schemas.microsoft.com/office/drawing/2014/main" id="{DC8BCFE6-9669-4EC2-99CA-C3E7641E214A}"/>
              </a:ext>
            </a:extLst>
          </p:cNvPr>
          <p:cNvSpPr txBox="1"/>
          <p:nvPr/>
        </p:nvSpPr>
        <p:spPr>
          <a:xfrm>
            <a:off x="2736676" y="4109769"/>
            <a:ext cx="1065982" cy="51289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lnSpc>
                <a:spcPts val="1800"/>
              </a:lnSpc>
            </a:pPr>
            <a:r>
              <a:rPr lang="ja-JP" altLang="en-US" sz="900" b="1" dirty="0">
                <a:solidFill>
                  <a:schemeClr val="tx1"/>
                </a:solidFill>
                <a:latin typeface="BIZ UDゴシック" panose="020B0400000000000000" pitchFamily="49" charset="-128"/>
                <a:ea typeface="BIZ UDゴシック" panose="020B0400000000000000" pitchFamily="49" charset="-128"/>
              </a:rPr>
              <a:t>税務手続の</a:t>
            </a:r>
            <a:endParaRPr lang="en-US" altLang="ja-JP" sz="900" b="1" dirty="0">
              <a:solidFill>
                <a:schemeClr val="tx1"/>
              </a:solidFill>
              <a:latin typeface="BIZ UDゴシック" panose="020B0400000000000000" pitchFamily="49" charset="-128"/>
              <a:ea typeface="BIZ UDゴシック" panose="020B0400000000000000" pitchFamily="49" charset="-128"/>
            </a:endParaRPr>
          </a:p>
          <a:p>
            <a:pPr algn="ctr">
              <a:lnSpc>
                <a:spcPts val="1800"/>
              </a:lnSpc>
            </a:pPr>
            <a:r>
              <a:rPr lang="ja-JP" altLang="en-US" sz="900" b="1" dirty="0">
                <a:solidFill>
                  <a:schemeClr val="tx1"/>
                </a:solidFill>
                <a:latin typeface="BIZ UDゴシック" panose="020B0400000000000000" pitchFamily="49" charset="-128"/>
                <a:ea typeface="BIZ UDゴシック" panose="020B0400000000000000" pitchFamily="49" charset="-128"/>
              </a:rPr>
              <a:t>デジタル化</a:t>
            </a:r>
            <a:endParaRPr lang="en-US" altLang="ja-JP" sz="1800" b="1" dirty="0">
              <a:solidFill>
                <a:schemeClr val="tx1"/>
              </a:solidFill>
              <a:latin typeface="BIZ UDゴシック" panose="020B0400000000000000" pitchFamily="49" charset="-128"/>
              <a:ea typeface="BIZ UDゴシック" panose="020B0400000000000000" pitchFamily="49" charset="-128"/>
            </a:endParaRPr>
          </a:p>
        </p:txBody>
      </p:sp>
      <p:sp>
        <p:nvSpPr>
          <p:cNvPr id="38" name="テキスト ボックス 37">
            <a:extLst>
              <a:ext uri="{FF2B5EF4-FFF2-40B4-BE49-F238E27FC236}">
                <a16:creationId xmlns:a16="http://schemas.microsoft.com/office/drawing/2014/main" id="{32F885EA-97CD-46E2-9690-FAB39E9E8AFC}"/>
              </a:ext>
            </a:extLst>
          </p:cNvPr>
          <p:cNvSpPr txBox="1"/>
          <p:nvPr/>
        </p:nvSpPr>
        <p:spPr>
          <a:xfrm>
            <a:off x="6091449" y="4211218"/>
            <a:ext cx="1136894" cy="2820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0" rIns="0" rtlCol="0">
            <a:spAutoFit/>
          </a:bodyPr>
          <a:lstStyle/>
          <a:p>
            <a:pPr algn="ctr">
              <a:lnSpc>
                <a:spcPts val="1800"/>
              </a:lnSpc>
            </a:pPr>
            <a:r>
              <a:rPr lang="ja-JP" altLang="en-US" sz="900" b="1" dirty="0">
                <a:solidFill>
                  <a:schemeClr val="tx1"/>
                </a:solidFill>
                <a:latin typeface="BIZ UDゴシック" panose="020B0400000000000000" pitchFamily="49" charset="-128"/>
                <a:ea typeface="BIZ UDゴシック" panose="020B0400000000000000" pitchFamily="49" charset="-128"/>
              </a:rPr>
              <a:t>業務のデジタル化</a:t>
            </a:r>
            <a:endParaRPr lang="en-US" altLang="ja-JP" sz="1800" b="1" dirty="0">
              <a:solidFill>
                <a:schemeClr val="tx1"/>
              </a:solidFill>
              <a:latin typeface="BIZ UDゴシック" panose="020B0400000000000000" pitchFamily="49" charset="-128"/>
              <a:ea typeface="BIZ UDゴシック" panose="020B0400000000000000" pitchFamily="49" charset="-128"/>
            </a:endParaRPr>
          </a:p>
        </p:txBody>
      </p:sp>
      <p:grpSp>
        <p:nvGrpSpPr>
          <p:cNvPr id="40" name="グループ化 39">
            <a:extLst>
              <a:ext uri="{FF2B5EF4-FFF2-40B4-BE49-F238E27FC236}">
                <a16:creationId xmlns:a16="http://schemas.microsoft.com/office/drawing/2014/main" id="{50C7D443-C195-4909-A1D1-C46EA1F5EBDB}"/>
              </a:ext>
            </a:extLst>
          </p:cNvPr>
          <p:cNvGrpSpPr/>
          <p:nvPr/>
        </p:nvGrpSpPr>
        <p:grpSpPr>
          <a:xfrm>
            <a:off x="4297334" y="5306682"/>
            <a:ext cx="1307387" cy="1037003"/>
            <a:chOff x="3954171" y="5524010"/>
            <a:chExt cx="1478694" cy="1382670"/>
          </a:xfrm>
        </p:grpSpPr>
        <p:sp>
          <p:nvSpPr>
            <p:cNvPr id="33" name="楕円 32">
              <a:extLst>
                <a:ext uri="{FF2B5EF4-FFF2-40B4-BE49-F238E27FC236}">
                  <a16:creationId xmlns:a16="http://schemas.microsoft.com/office/drawing/2014/main" id="{DFF8ABCA-34D4-4DC1-99F3-45B368566A68}"/>
                </a:ext>
              </a:extLst>
            </p:cNvPr>
            <p:cNvSpPr/>
            <p:nvPr/>
          </p:nvSpPr>
          <p:spPr>
            <a:xfrm>
              <a:off x="3954171" y="5524010"/>
              <a:ext cx="1478694" cy="13826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dirty="0">
                <a:latin typeface="BIZ UDゴシック" panose="020B0400000000000000" pitchFamily="49" charset="-128"/>
                <a:ea typeface="BIZ UDゴシック" panose="020B0400000000000000" pitchFamily="49" charset="-128"/>
              </a:endParaRPr>
            </a:p>
          </p:txBody>
        </p:sp>
        <p:sp>
          <p:nvSpPr>
            <p:cNvPr id="39" name="テキスト ボックス 38">
              <a:extLst>
                <a:ext uri="{FF2B5EF4-FFF2-40B4-BE49-F238E27FC236}">
                  <a16:creationId xmlns:a16="http://schemas.microsoft.com/office/drawing/2014/main" id="{BAC50348-CA4E-426F-8472-1F7BE3B46D06}"/>
                </a:ext>
              </a:extLst>
            </p:cNvPr>
            <p:cNvSpPr txBox="1"/>
            <p:nvPr/>
          </p:nvSpPr>
          <p:spPr>
            <a:xfrm>
              <a:off x="4057994" y="5845362"/>
              <a:ext cx="1285862" cy="68386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0" rIns="0" rtlCol="0">
              <a:spAutoFit/>
            </a:bodyPr>
            <a:lstStyle/>
            <a:p>
              <a:pPr algn="ctr">
                <a:lnSpc>
                  <a:spcPts val="1800"/>
                </a:lnSpc>
              </a:pPr>
              <a:r>
                <a:rPr lang="ja-JP" altLang="en-US" sz="900" b="1" dirty="0">
                  <a:solidFill>
                    <a:schemeClr val="bg1"/>
                  </a:solidFill>
                  <a:latin typeface="BIZ UDゴシック" panose="020B0400000000000000" pitchFamily="49" charset="-128"/>
                  <a:ea typeface="BIZ UDゴシック" panose="020B0400000000000000" pitchFamily="49" charset="-128"/>
                </a:rPr>
                <a:t>経済取引の</a:t>
              </a:r>
              <a:endParaRPr lang="en-US" altLang="ja-JP" sz="900" b="1" dirty="0">
                <a:solidFill>
                  <a:schemeClr val="bg1"/>
                </a:solidFill>
                <a:latin typeface="BIZ UDゴシック" panose="020B0400000000000000" pitchFamily="49" charset="-128"/>
                <a:ea typeface="BIZ UDゴシック" panose="020B0400000000000000" pitchFamily="49" charset="-128"/>
              </a:endParaRPr>
            </a:p>
            <a:p>
              <a:pPr algn="ctr">
                <a:lnSpc>
                  <a:spcPts val="1800"/>
                </a:lnSpc>
              </a:pPr>
              <a:r>
                <a:rPr lang="ja-JP" altLang="en-US" sz="900" b="1" dirty="0">
                  <a:solidFill>
                    <a:schemeClr val="bg1"/>
                  </a:solidFill>
                  <a:latin typeface="BIZ UDゴシック" panose="020B0400000000000000" pitchFamily="49" charset="-128"/>
                  <a:ea typeface="BIZ UDゴシック" panose="020B0400000000000000" pitchFamily="49" charset="-128"/>
                </a:rPr>
                <a:t>デジタル化</a:t>
              </a:r>
              <a:endParaRPr lang="en-US" altLang="ja-JP" sz="1800" b="1" dirty="0">
                <a:solidFill>
                  <a:schemeClr val="bg1"/>
                </a:solidFill>
                <a:latin typeface="BIZ UDゴシック" panose="020B0400000000000000" pitchFamily="49" charset="-128"/>
                <a:ea typeface="BIZ UDゴシック" panose="020B0400000000000000" pitchFamily="49" charset="-128"/>
              </a:endParaRPr>
            </a:p>
          </p:txBody>
        </p:sp>
      </p:grpSp>
      <p:grpSp>
        <p:nvGrpSpPr>
          <p:cNvPr id="11" name="グループ化 10">
            <a:extLst>
              <a:ext uri="{FF2B5EF4-FFF2-40B4-BE49-F238E27FC236}">
                <a16:creationId xmlns:a16="http://schemas.microsoft.com/office/drawing/2014/main" id="{FDA8096D-2CD6-4071-956E-14E9FC843347}"/>
              </a:ext>
            </a:extLst>
          </p:cNvPr>
          <p:cNvGrpSpPr/>
          <p:nvPr/>
        </p:nvGrpSpPr>
        <p:grpSpPr>
          <a:xfrm>
            <a:off x="300121" y="5491840"/>
            <a:ext cx="3840378" cy="862441"/>
            <a:chOff x="5711133" y="6379355"/>
            <a:chExt cx="3766012" cy="1149921"/>
          </a:xfrm>
        </p:grpSpPr>
        <p:sp>
          <p:nvSpPr>
            <p:cNvPr id="41" name="テキスト ボックス 40">
              <a:extLst>
                <a:ext uri="{FF2B5EF4-FFF2-40B4-BE49-F238E27FC236}">
                  <a16:creationId xmlns:a16="http://schemas.microsoft.com/office/drawing/2014/main" id="{32F68ECF-0FA7-4D5C-A2F5-42291C4CBE65}"/>
                </a:ext>
              </a:extLst>
            </p:cNvPr>
            <p:cNvSpPr txBox="1"/>
            <p:nvPr/>
          </p:nvSpPr>
          <p:spPr>
            <a:xfrm>
              <a:off x="5711133" y="6379355"/>
              <a:ext cx="3766012" cy="1149921"/>
            </a:xfrm>
            <a:prstGeom prst="rect">
              <a:avLst/>
            </a:prstGeom>
          </p:spPr>
          <p:style>
            <a:lnRef idx="2">
              <a:schemeClr val="accent1"/>
            </a:lnRef>
            <a:fillRef idx="1">
              <a:schemeClr val="lt1"/>
            </a:fillRef>
            <a:effectRef idx="0">
              <a:schemeClr val="accent1"/>
            </a:effectRef>
            <a:fontRef idx="minor">
              <a:schemeClr val="dk1"/>
            </a:fontRef>
          </p:style>
          <p:txBody>
            <a:bodyPr wrap="square" tIns="27000" bIns="27000" rtlCol="0">
              <a:spAutoFit/>
            </a:bodyPr>
            <a:lstStyle/>
            <a:p>
              <a:pPr algn="ctr"/>
              <a:r>
                <a:rPr lang="ja-JP" altLang="en-US" sz="1050" b="1" dirty="0">
                  <a:latin typeface="BIZ UDゴシック" panose="020B0400000000000000" pitchFamily="49" charset="-128"/>
                  <a:ea typeface="BIZ UDゴシック" panose="020B0400000000000000" pitchFamily="49" charset="-128"/>
                </a:rPr>
                <a:t>“デジタル化の推進が更なるデジタル化につながる好循環” </a:t>
              </a:r>
              <a:endParaRPr lang="en-US" altLang="ja-JP" sz="1050" b="1" dirty="0">
                <a:latin typeface="BIZ UDゴシック" panose="020B0400000000000000" pitchFamily="49" charset="-128"/>
                <a:ea typeface="BIZ UDゴシック" panose="020B0400000000000000" pitchFamily="49" charset="-128"/>
              </a:endParaRPr>
            </a:p>
            <a:p>
              <a:pPr algn="ctr"/>
              <a:endParaRPr lang="en-US" altLang="ja-JP" sz="1050" b="1" dirty="0">
                <a:latin typeface="BIZ UDゴシック" panose="020B0400000000000000" pitchFamily="49" charset="-128"/>
                <a:ea typeface="BIZ UDゴシック" panose="020B0400000000000000" pitchFamily="49" charset="-128"/>
              </a:endParaRPr>
            </a:p>
            <a:p>
              <a:pPr algn="ctr"/>
              <a:r>
                <a:rPr lang="ja-JP" altLang="en-US" sz="1050" b="1" dirty="0">
                  <a:latin typeface="BIZ UDゴシック" panose="020B0400000000000000" pitchFamily="49" charset="-128"/>
                  <a:ea typeface="BIZ UDゴシック" panose="020B0400000000000000" pitchFamily="49" charset="-128"/>
                </a:rPr>
                <a:t>社会全体のＤＸ推進</a:t>
              </a:r>
              <a:endParaRPr lang="en-US" altLang="ja-JP" sz="1050" b="1" dirty="0">
                <a:latin typeface="BIZ UDゴシック" panose="020B0400000000000000" pitchFamily="49" charset="-128"/>
                <a:ea typeface="BIZ UDゴシック" panose="020B0400000000000000" pitchFamily="49" charset="-128"/>
              </a:endParaRPr>
            </a:p>
            <a:p>
              <a:pPr algn="ctr"/>
              <a:endParaRPr lang="en-US" altLang="ja-JP" sz="1050" b="1" dirty="0">
                <a:latin typeface="BIZ UDゴシック" panose="020B0400000000000000" pitchFamily="49" charset="-128"/>
                <a:ea typeface="BIZ UDゴシック" panose="020B0400000000000000" pitchFamily="49" charset="-128"/>
              </a:endParaRPr>
            </a:p>
            <a:p>
              <a:pPr algn="ctr"/>
              <a:r>
                <a:rPr lang="ja-JP" altLang="en-US" sz="1050" b="1" dirty="0">
                  <a:solidFill>
                    <a:schemeClr val="tx1"/>
                  </a:solidFill>
                  <a:latin typeface="BIZ UDゴシック" panose="020B0400000000000000" pitchFamily="49" charset="-128"/>
                  <a:ea typeface="BIZ UDゴシック" panose="020B0400000000000000" pitchFamily="49" charset="-128"/>
                </a:rPr>
                <a:t>社会全体にデジタル化のメリットが波及</a:t>
              </a:r>
            </a:p>
          </p:txBody>
        </p:sp>
        <p:sp>
          <p:nvSpPr>
            <p:cNvPr id="4" name="二等辺三角形 3">
              <a:extLst>
                <a:ext uri="{FF2B5EF4-FFF2-40B4-BE49-F238E27FC236}">
                  <a16:creationId xmlns:a16="http://schemas.microsoft.com/office/drawing/2014/main" id="{A761F484-5040-4C15-9304-97D9EC1EE84A}"/>
                </a:ext>
              </a:extLst>
            </p:cNvPr>
            <p:cNvSpPr/>
            <p:nvPr/>
          </p:nvSpPr>
          <p:spPr>
            <a:xfrm rot="10800000">
              <a:off x="7255367" y="6701832"/>
              <a:ext cx="677544" cy="883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dirty="0">
                <a:latin typeface="BIZ UDゴシック" panose="020B0400000000000000" pitchFamily="49" charset="-128"/>
                <a:ea typeface="BIZ UDゴシック" panose="020B0400000000000000" pitchFamily="49" charset="-128"/>
              </a:endParaRPr>
            </a:p>
          </p:txBody>
        </p:sp>
      </p:grpSp>
      <p:sp>
        <p:nvSpPr>
          <p:cNvPr id="47" name="二等辺三角形 46">
            <a:extLst>
              <a:ext uri="{FF2B5EF4-FFF2-40B4-BE49-F238E27FC236}">
                <a16:creationId xmlns:a16="http://schemas.microsoft.com/office/drawing/2014/main" id="{376BADDB-5C21-40BE-BAB1-A9BD514309AC}"/>
              </a:ext>
            </a:extLst>
          </p:cNvPr>
          <p:cNvSpPr/>
          <p:nvPr/>
        </p:nvSpPr>
        <p:spPr>
          <a:xfrm rot="10800000">
            <a:off x="1874848" y="6041799"/>
            <a:ext cx="690923" cy="6624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dirty="0">
              <a:latin typeface="BIZ UDゴシック" panose="020B0400000000000000" pitchFamily="49" charset="-128"/>
              <a:ea typeface="BIZ UDゴシック" panose="020B0400000000000000" pitchFamily="49" charset="-128"/>
            </a:endParaRPr>
          </a:p>
        </p:txBody>
      </p:sp>
      <p:grpSp>
        <p:nvGrpSpPr>
          <p:cNvPr id="43" name="グループ化 42">
            <a:extLst>
              <a:ext uri="{FF2B5EF4-FFF2-40B4-BE49-F238E27FC236}">
                <a16:creationId xmlns:a16="http://schemas.microsoft.com/office/drawing/2014/main" id="{3CFE8A37-F495-4B1F-8799-4B61211886C1}"/>
              </a:ext>
            </a:extLst>
          </p:cNvPr>
          <p:cNvGrpSpPr/>
          <p:nvPr/>
        </p:nvGrpSpPr>
        <p:grpSpPr>
          <a:xfrm>
            <a:off x="711689" y="2649531"/>
            <a:ext cx="846849" cy="630682"/>
            <a:chOff x="40695" y="709026"/>
            <a:chExt cx="1129132" cy="840909"/>
          </a:xfrm>
        </p:grpSpPr>
        <p:sp>
          <p:nvSpPr>
            <p:cNvPr id="46" name="テキスト ボックス 45">
              <a:extLst>
                <a:ext uri="{FF2B5EF4-FFF2-40B4-BE49-F238E27FC236}">
                  <a16:creationId xmlns:a16="http://schemas.microsoft.com/office/drawing/2014/main" id="{C38BAB62-EE00-40B3-93D3-A41C9F0DC7EE}"/>
                </a:ext>
              </a:extLst>
            </p:cNvPr>
            <p:cNvSpPr txBox="1"/>
            <p:nvPr/>
          </p:nvSpPr>
          <p:spPr>
            <a:xfrm>
              <a:off x="40695" y="709026"/>
              <a:ext cx="1129132" cy="307776"/>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900" dirty="0">
                  <a:solidFill>
                    <a:schemeClr val="bg1"/>
                  </a:solidFill>
                  <a:latin typeface="BIZ UDゴシック" panose="020B0400000000000000" pitchFamily="49" charset="-128"/>
                  <a:ea typeface="BIZ UDゴシック" panose="020B0400000000000000" pitchFamily="49" charset="-128"/>
                </a:rPr>
                <a:t>国税当局</a:t>
              </a:r>
            </a:p>
          </p:txBody>
        </p:sp>
        <p:pic>
          <p:nvPicPr>
            <p:cNvPr id="48" name="図 47">
              <a:extLst>
                <a:ext uri="{FF2B5EF4-FFF2-40B4-BE49-F238E27FC236}">
                  <a16:creationId xmlns:a16="http://schemas.microsoft.com/office/drawing/2014/main" id="{C01CD861-3FB5-4408-954F-2058D35D97A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30079" y1="47895" x2="30079" y2="47895"/>
                          <a14:foregroundMark x1="40369" y1="36053" x2="40369" y2="36053"/>
                          <a14:foregroundMark x1="55937" y1="35263" x2="55937" y2="35263"/>
                          <a14:foregroundMark x1="42744" y1="46316" x2="42744" y2="46316"/>
                          <a14:foregroundMark x1="49868" y1="42632" x2="49868" y2="42632"/>
                          <a14:foregroundMark x1="55937" y1="45000" x2="55937" y2="45000"/>
                          <a14:foregroundMark x1="68338" y1="51579" x2="68338" y2="51579"/>
                          <a14:foregroundMark x1="63852" y1="63158" x2="63852" y2="63158"/>
                          <a14:foregroundMark x1="39050" y1="65263" x2="39050" y2="65263"/>
                          <a14:foregroundMark x1="27177" y1="68158" x2="27177" y2="68158"/>
                          <a14:foregroundMark x1="69129" y1="67632" x2="69129" y2="67632"/>
                          <a14:foregroundMark x1="28302" y1="51504" x2="28302" y2="51504"/>
                          <a14:foregroundMark x1="40000" y1="37218" x2="40000" y2="37218"/>
                          <a14:foregroundMark x1="53962" y1="34586" x2="53962" y2="34586"/>
                          <a14:foregroundMark x1="70189" y1="48496" x2="70189" y2="48496"/>
                          <a14:foregroundMark x1="50189" y1="43233" x2="50189" y2="43233"/>
                          <a14:foregroundMark x1="43396" y1="46992" x2="43396" y2="46992"/>
                          <a14:foregroundMark x1="55849" y1="46241" x2="55849" y2="46241"/>
                          <a14:foregroundMark x1="45283" y1="66541" x2="45283" y2="66541"/>
                          <a14:foregroundMark x1="61887" y1="63910" x2="61887" y2="63910"/>
                          <a14:foregroundMark x1="71698" y1="66541" x2="71698" y2="66541"/>
                          <a14:foregroundMark x1="29057" y1="66165" x2="29057" y2="66165"/>
                          <a14:backgroundMark x1="60158" y1="10526" x2="60158" y2="10526"/>
                          <a14:backgroundMark x1="77836" y1="20000" x2="77836" y2="20000"/>
                          <a14:backgroundMark x1="39623" y1="55639" x2="39623" y2="55639"/>
                          <a14:backgroundMark x1="46792" y1="48872" x2="46792" y2="48872"/>
                          <a14:backgroundMark x1="53208" y1="48872" x2="53208" y2="48872"/>
                          <a14:backgroundMark x1="57358" y1="55639" x2="57358" y2="55639"/>
                          <a14:backgroundMark x1="69811" y1="59398" x2="69811" y2="59398"/>
                          <a14:backgroundMark x1="65660" y1="63910" x2="65660" y2="63910"/>
                          <a14:backgroundMark x1="68302" y1="62030" x2="68302" y2="62030"/>
                        </a14:backgroundRemoval>
                      </a14:imgEffect>
                    </a14:imgLayer>
                  </a14:imgProps>
                </a:ext>
                <a:ext uri="{28A0092B-C50C-407E-A947-70E740481C1C}">
                  <a14:useLocalDpi xmlns:a14="http://schemas.microsoft.com/office/drawing/2010/main" val="0"/>
                </a:ext>
              </a:extLst>
            </a:blip>
            <a:srcRect l="15524" t="25890" r="10884" b="19958"/>
            <a:stretch/>
          </p:blipFill>
          <p:spPr>
            <a:xfrm>
              <a:off x="206102" y="960934"/>
              <a:ext cx="798318" cy="589001"/>
            </a:xfrm>
            <a:prstGeom prst="rect">
              <a:avLst/>
            </a:prstGeom>
          </p:spPr>
        </p:pic>
      </p:grpSp>
      <p:sp>
        <p:nvSpPr>
          <p:cNvPr id="49" name="タイトル 1">
            <a:extLst>
              <a:ext uri="{FF2B5EF4-FFF2-40B4-BE49-F238E27FC236}">
                <a16:creationId xmlns:a16="http://schemas.microsoft.com/office/drawing/2014/main" id="{081F2E15-CCE9-4BFF-9A84-3DBF220B862E}"/>
              </a:ext>
            </a:extLst>
          </p:cNvPr>
          <p:cNvSpPr txBox="1">
            <a:spLocks/>
          </p:cNvSpPr>
          <p:nvPr/>
        </p:nvSpPr>
        <p:spPr>
          <a:xfrm>
            <a:off x="3600" y="-7387"/>
            <a:ext cx="9140400" cy="972000"/>
          </a:xfrm>
          <a:prstGeom prst="rect">
            <a:avLst/>
          </a:prstGeom>
          <a:solidFill>
            <a:srgbClr val="0070C0"/>
          </a:solidFill>
          <a:effectLst>
            <a:outerShdw blurRad="50800" dist="38100" dir="2700000" algn="tl" rotWithShape="0">
              <a:prstClr val="black">
                <a:alpha val="40000"/>
              </a:prstClr>
            </a:outerShdw>
          </a:effectLst>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fontAlgn="auto">
              <a:spcAft>
                <a:spcPts val="0"/>
              </a:spcAft>
            </a:pPr>
            <a:r>
              <a:rPr lang="ja-JP" altLang="en-US" sz="2800" dirty="0">
                <a:latin typeface="メイリオ" panose="020B0604030504040204" pitchFamily="50" charset="-128"/>
                <a:ea typeface="メイリオ" panose="020B0604030504040204" pitchFamily="50" charset="-128"/>
              </a:rPr>
              <a:t>税務行政の将来像</a:t>
            </a:r>
            <a:br>
              <a:rPr lang="en-US" altLang="ja-JP" sz="2800" dirty="0">
                <a:latin typeface="メイリオ" panose="020B0604030504040204" pitchFamily="50" charset="-128"/>
                <a:ea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rPr>
              <a:t>～ 税務を起点とした社会全体の</a:t>
            </a:r>
            <a:r>
              <a:rPr lang="en-US" altLang="ja-JP" sz="2400" dirty="0">
                <a:latin typeface="メイリオ" panose="020B0604030504040204" pitchFamily="50" charset="-128"/>
                <a:ea typeface="メイリオ" panose="020B0604030504040204" pitchFamily="50" charset="-128"/>
              </a:rPr>
              <a:t>DX</a:t>
            </a:r>
            <a:r>
              <a:rPr lang="ja-JP" altLang="en-US" sz="2400" dirty="0">
                <a:latin typeface="メイリオ" panose="020B0604030504040204" pitchFamily="50" charset="-128"/>
                <a:ea typeface="メイリオ" panose="020B0604030504040204" pitchFamily="50" charset="-128"/>
              </a:rPr>
              <a:t>の推進 ～</a:t>
            </a:r>
          </a:p>
        </p:txBody>
      </p:sp>
      <p:sp>
        <p:nvSpPr>
          <p:cNvPr id="35" name="Rectangle 9"/>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 name="スライド番号プレースホルダー 3">
            <a:extLst>
              <a:ext uri="{FF2B5EF4-FFF2-40B4-BE49-F238E27FC236}">
                <a16:creationId xmlns:a16="http://schemas.microsoft.com/office/drawing/2014/main" id="{35B82334-0F3A-4C14-ABAB-2F715A295282}"/>
              </a:ext>
            </a:extLst>
          </p:cNvPr>
          <p:cNvSpPr>
            <a:spLocks noGrp="1"/>
          </p:cNvSpPr>
          <p:nvPr>
            <p:ph type="sldNum" sz="quarter" idx="12"/>
          </p:nvPr>
        </p:nvSpPr>
        <p:spPr>
          <a:xfrm>
            <a:off x="6977575" y="6479009"/>
            <a:ext cx="2133600" cy="365125"/>
          </a:xfrm>
        </p:spPr>
        <p:txBody>
          <a:bodyPr/>
          <a:lstStyle/>
          <a:p>
            <a:fld id="{D2D8002D-B5B0-4BAC-B1F6-782DDCCE6D9C}" type="slidenum">
              <a:rPr kumimoji="1" lang="ja-JP" altLang="en-US" smtClean="0"/>
              <a:pPr/>
              <a:t>20</a:t>
            </a:fld>
            <a:endParaRPr kumimoji="1" lang="ja-JP" altLang="en-US" dirty="0"/>
          </a:p>
        </p:txBody>
      </p:sp>
    </p:spTree>
    <p:extLst>
      <p:ext uri="{BB962C8B-B14F-4D97-AF65-F5344CB8AC3E}">
        <p14:creationId xmlns:p14="http://schemas.microsoft.com/office/powerpoint/2010/main" val="20104534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F4CB7ECD-0451-4353-BBDC-01D6F9F95BF9}"/>
              </a:ext>
            </a:extLst>
          </p:cNvPr>
          <p:cNvSpPr txBox="1">
            <a:spLocks noGrp="1"/>
          </p:cNvSpPr>
          <p:nvPr>
            <p:ph type="title"/>
          </p:nvPr>
        </p:nvSpPr>
        <p:spPr>
          <a:xfrm>
            <a:off x="0" y="0"/>
            <a:ext cx="9140825" cy="971550"/>
          </a:xfrm>
          <a:prstGeom prst="rect">
            <a:avLst/>
          </a:prstGeom>
          <a:solidFill>
            <a:srgbClr val="0070C0"/>
          </a:solidFill>
          <a:effectLst>
            <a:outerShdw blurRad="50800" dist="38100" dir="2700000" algn="tl" rotWithShape="0">
              <a:prstClr val="black">
                <a:alpha val="40000"/>
              </a:prstClr>
            </a:outerShdw>
          </a:effectLst>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fontAlgn="auto">
              <a:spcAft>
                <a:spcPts val="0"/>
              </a:spcAft>
            </a:pPr>
            <a:r>
              <a:rPr lang="ja-JP" altLang="en-US" sz="2800" dirty="0">
                <a:latin typeface="メイリオ" panose="020B0604030504040204" pitchFamily="50" charset="-128"/>
                <a:ea typeface="メイリオ" panose="020B0604030504040204" pitchFamily="50" charset="-128"/>
              </a:rPr>
              <a:t>税務行政の将来像</a:t>
            </a:r>
            <a:br>
              <a:rPr lang="en-US" altLang="ja-JP" sz="2800" dirty="0">
                <a:latin typeface="メイリオ" panose="020B0604030504040204" pitchFamily="50" charset="-128"/>
                <a:ea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rPr>
              <a:t>～ 事業者のデジタル化 ～</a:t>
            </a:r>
          </a:p>
        </p:txBody>
      </p:sp>
      <p:pic>
        <p:nvPicPr>
          <p:cNvPr id="7" name="図 6">
            <a:extLst>
              <a:ext uri="{FF2B5EF4-FFF2-40B4-BE49-F238E27FC236}">
                <a16:creationId xmlns:a16="http://schemas.microsoft.com/office/drawing/2014/main" id="{F580B462-459E-4F73-8C40-4D3ABC84B84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840" b="5847"/>
          <a:stretch/>
        </p:blipFill>
        <p:spPr>
          <a:xfrm>
            <a:off x="437857" y="1023064"/>
            <a:ext cx="8268287" cy="5652727"/>
          </a:xfrm>
          <a:prstGeom prst="rect">
            <a:avLst/>
          </a:prstGeom>
        </p:spPr>
      </p:pic>
      <p:sp>
        <p:nvSpPr>
          <p:cNvPr id="8" name="スライド番号プレースホルダー 3">
            <a:extLst>
              <a:ext uri="{FF2B5EF4-FFF2-40B4-BE49-F238E27FC236}">
                <a16:creationId xmlns:a16="http://schemas.microsoft.com/office/drawing/2014/main" id="{393AC703-E572-424A-A1AC-BBDF98233C80}"/>
              </a:ext>
            </a:extLst>
          </p:cNvPr>
          <p:cNvSpPr>
            <a:spLocks noGrp="1"/>
          </p:cNvSpPr>
          <p:nvPr>
            <p:ph type="sldNum" sz="quarter" idx="12"/>
          </p:nvPr>
        </p:nvSpPr>
        <p:spPr>
          <a:xfrm>
            <a:off x="7007225" y="6544742"/>
            <a:ext cx="2133600" cy="365125"/>
          </a:xfrm>
        </p:spPr>
        <p:txBody>
          <a:bodyPr/>
          <a:lstStyle/>
          <a:p>
            <a:fld id="{D2D8002D-B5B0-4BAC-B1F6-782DDCCE6D9C}" type="slidenum">
              <a:rPr kumimoji="1" lang="ja-JP" altLang="en-US" smtClean="0"/>
              <a:pPr/>
              <a:t>21</a:t>
            </a:fld>
            <a:endParaRPr kumimoji="1" lang="ja-JP" altLang="en-US" dirty="0"/>
          </a:p>
        </p:txBody>
      </p:sp>
    </p:spTree>
    <p:extLst>
      <p:ext uri="{BB962C8B-B14F-4D97-AF65-F5344CB8AC3E}">
        <p14:creationId xmlns:p14="http://schemas.microsoft.com/office/powerpoint/2010/main" val="13015678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DAAE4D73-9438-40D1-82F1-D863611F1121}"/>
              </a:ext>
            </a:extLst>
          </p:cNvPr>
          <p:cNvSpPr/>
          <p:nvPr/>
        </p:nvSpPr>
        <p:spPr>
          <a:xfrm>
            <a:off x="-148975" y="3446344"/>
            <a:ext cx="9441950" cy="3439067"/>
          </a:xfrm>
          <a:prstGeom prst="rect">
            <a:avLst/>
          </a:prstGeom>
          <a:solidFill>
            <a:schemeClr val="accent4">
              <a:lumMod val="60000"/>
              <a:lumOff val="40000"/>
              <a:alpha val="4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defRPr/>
            </a:pPr>
            <a:endParaRPr lang="ja-JP" altLang="en-US" sz="1350" dirty="0">
              <a:solidFill>
                <a:prstClr val="white"/>
              </a:solidFill>
              <a:latin typeface="Calibri" panose="020F0502020204030204"/>
              <a:ea typeface="游ゴシック" panose="020B0400000000000000" pitchFamily="50" charset="-128"/>
            </a:endParaRPr>
          </a:p>
        </p:txBody>
      </p:sp>
      <p:sp>
        <p:nvSpPr>
          <p:cNvPr id="6" name="タイトル 1">
            <a:extLst>
              <a:ext uri="{FF2B5EF4-FFF2-40B4-BE49-F238E27FC236}">
                <a16:creationId xmlns:a16="http://schemas.microsoft.com/office/drawing/2014/main" id="{DBBEB248-311A-4C50-B27A-A6AF694E1FB6}"/>
              </a:ext>
            </a:extLst>
          </p:cNvPr>
          <p:cNvSpPr txBox="1">
            <a:spLocks/>
          </p:cNvSpPr>
          <p:nvPr/>
        </p:nvSpPr>
        <p:spPr>
          <a:xfrm>
            <a:off x="178337" y="40517"/>
            <a:ext cx="7627580" cy="310727"/>
          </a:xfrm>
          <a:prstGeom prst="rect">
            <a:avLst/>
          </a:prstGeom>
        </p:spPr>
        <p:txBody>
          <a:bodyPr vert="horz" lIns="68580" tIns="34290" rIns="68580" bIns="34290" rtlCol="0"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defTabSz="685800" fontAlgn="auto">
              <a:lnSpc>
                <a:spcPct val="100000"/>
              </a:lnSpc>
              <a:spcAft>
                <a:spcPts val="0"/>
              </a:spcAft>
              <a:defRPr/>
            </a:pPr>
            <a:r>
              <a:rPr lang="ja-JP" altLang="en-US" sz="1800" b="1" dirty="0">
                <a:solidFill>
                  <a:prstClr val="black"/>
                </a:solidFill>
                <a:latin typeface="BIZ UDゴシック" panose="020B0400000000000000" pitchFamily="49" charset="-128"/>
                <a:ea typeface="BIZ UDゴシック" panose="020B0400000000000000" pitchFamily="49" charset="-128"/>
              </a:rPr>
              <a:t>　納税者の利便性の向上　＜“納税者目線”の徹底＞　取組概要</a:t>
            </a:r>
          </a:p>
        </p:txBody>
      </p:sp>
      <p:cxnSp>
        <p:nvCxnSpPr>
          <p:cNvPr id="9" name="直線コネクタ 8">
            <a:extLst>
              <a:ext uri="{FF2B5EF4-FFF2-40B4-BE49-F238E27FC236}">
                <a16:creationId xmlns:a16="http://schemas.microsoft.com/office/drawing/2014/main" id="{6929F969-D06F-46B0-B4B0-E5782B280511}"/>
              </a:ext>
            </a:extLst>
          </p:cNvPr>
          <p:cNvCxnSpPr>
            <a:cxnSpLocks/>
          </p:cNvCxnSpPr>
          <p:nvPr/>
        </p:nvCxnSpPr>
        <p:spPr>
          <a:xfrm flipV="1">
            <a:off x="-2356" y="405243"/>
            <a:ext cx="9123041" cy="13682"/>
          </a:xfrm>
          <a:prstGeom prst="line">
            <a:avLst/>
          </a:prstGeom>
          <a:ln w="317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 name="正方形/長方形 9">
            <a:extLst>
              <a:ext uri="{FF2B5EF4-FFF2-40B4-BE49-F238E27FC236}">
                <a16:creationId xmlns:a16="http://schemas.microsoft.com/office/drawing/2014/main" id="{B9ABDCA7-DDCD-4995-966C-DBF83178874E}"/>
              </a:ext>
            </a:extLst>
          </p:cNvPr>
          <p:cNvSpPr/>
          <p:nvPr/>
        </p:nvSpPr>
        <p:spPr>
          <a:xfrm>
            <a:off x="0" y="16808"/>
            <a:ext cx="166254" cy="354002"/>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defTabSz="342900" eaLnBrk="1" fontAlgn="auto" hangingPunct="1">
              <a:spcBef>
                <a:spcPts val="0"/>
              </a:spcBef>
              <a:spcAft>
                <a:spcPts val="0"/>
              </a:spcAft>
              <a:defRPr/>
            </a:pPr>
            <a:endParaRPr kumimoji="0" lang="ja-JP" altLang="en-US" sz="1013" dirty="0">
              <a:solidFill>
                <a:prstClr val="white"/>
              </a:solidFill>
              <a:latin typeface="BIZ UDゴシック" panose="020B0400000000000000" pitchFamily="49" charset="-128"/>
              <a:ea typeface="BIZ UDゴシック" panose="020B0400000000000000" pitchFamily="49" charset="-128"/>
            </a:endParaRPr>
          </a:p>
        </p:txBody>
      </p:sp>
      <p:sp>
        <p:nvSpPr>
          <p:cNvPr id="11" name="角丸四角形 73">
            <a:extLst>
              <a:ext uri="{FF2B5EF4-FFF2-40B4-BE49-F238E27FC236}">
                <a16:creationId xmlns:a16="http://schemas.microsoft.com/office/drawing/2014/main" id="{7ECBB4DE-8A66-42C1-8AD2-3513309FF8AC}"/>
              </a:ext>
            </a:extLst>
          </p:cNvPr>
          <p:cNvSpPr/>
          <p:nvPr/>
        </p:nvSpPr>
        <p:spPr>
          <a:xfrm>
            <a:off x="152651" y="3821879"/>
            <a:ext cx="3889531" cy="2708873"/>
          </a:xfrm>
          <a:prstGeom prst="roundRect">
            <a:avLst>
              <a:gd name="adj" fmla="val 3620"/>
            </a:avLst>
          </a:prstGeom>
          <a:solidFill>
            <a:schemeClr val="accent2">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lIns="0" tIns="81000" rIns="0" bIns="0" rtlCol="0" anchor="t" anchorCtr="0">
            <a:noAutofit/>
          </a:bodyPr>
          <a:lstStyle/>
          <a:p>
            <a:pPr marL="73710" indent="-73710" algn="ctr" defTabSz="517774" eaLnBrk="1" fontAlgn="auto" hangingPunct="1">
              <a:lnSpc>
                <a:spcPts val="100"/>
              </a:lnSpc>
              <a:spcBef>
                <a:spcPts val="450"/>
              </a:spcBef>
              <a:spcAft>
                <a:spcPts val="0"/>
              </a:spcAft>
              <a:defRPr/>
            </a:pPr>
            <a:endParaRPr kumimoji="0" lang="en-US" altLang="ja-JP" sz="1400" b="1" dirty="0">
              <a:solidFill>
                <a:prstClr val="white"/>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73710" indent="-73710" algn="ctr" defTabSz="517774" eaLnBrk="1" fontAlgn="auto" hangingPunct="1">
              <a:lnSpc>
                <a:spcPts val="1650"/>
              </a:lnSpc>
              <a:spcBef>
                <a:spcPts val="450"/>
              </a:spcBef>
              <a:spcAft>
                <a:spcPts val="0"/>
              </a:spcAft>
              <a:defRPr/>
            </a:pPr>
            <a:r>
              <a:rPr kumimoji="0" lang="ja-JP" altLang="en-US" sz="1400" b="1" dirty="0">
                <a:solidFill>
                  <a:prstClr val="white"/>
                </a:solidFill>
                <a:latin typeface="BIZ UDゴシック" panose="020B0400000000000000" pitchFamily="49" charset="-128"/>
                <a:ea typeface="BIZ UDゴシック" panose="020B0400000000000000" pitchFamily="49" charset="-128"/>
                <a:cs typeface="Meiryo UI" panose="020B0604030504040204" pitchFamily="50" charset="-128"/>
              </a:rPr>
              <a:t>申告（納付・還付）、年末調整の簡便化</a:t>
            </a:r>
            <a:endParaRPr kumimoji="0" lang="en-US" altLang="ja-JP" sz="1400" b="1" dirty="0">
              <a:solidFill>
                <a:prstClr val="white"/>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12" name="タイトル 1">
            <a:extLst>
              <a:ext uri="{FF2B5EF4-FFF2-40B4-BE49-F238E27FC236}">
                <a16:creationId xmlns:a16="http://schemas.microsoft.com/office/drawing/2014/main" id="{4C717C9E-900E-4D71-B52E-F6812424658D}"/>
              </a:ext>
            </a:extLst>
          </p:cNvPr>
          <p:cNvSpPr txBox="1">
            <a:spLocks/>
          </p:cNvSpPr>
          <p:nvPr/>
        </p:nvSpPr>
        <p:spPr>
          <a:xfrm>
            <a:off x="7716991" y="40187"/>
            <a:ext cx="1429721" cy="168789"/>
          </a:xfrm>
          <a:prstGeom prst="rect">
            <a:avLst/>
          </a:prstGeom>
          <a:solidFill>
            <a:schemeClr val="bg1"/>
          </a:solidFill>
          <a:ln>
            <a:solidFill>
              <a:schemeClr val="accent2"/>
            </a:solidFill>
          </a:ln>
        </p:spPr>
        <p:txBody>
          <a:bodyPr vert="horz" wrap="square" lIns="27000" tIns="27000" rIns="27000" bIns="27000" rtlCol="0" anchor="ctr" anchorCtr="0">
            <a:sp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defTabSz="685800" fontAlgn="auto">
              <a:spcAft>
                <a:spcPts val="0"/>
              </a:spcAft>
              <a:defRPr/>
            </a:pPr>
            <a:r>
              <a:rPr lang="en-US" altLang="ja-JP" sz="825" dirty="0">
                <a:solidFill>
                  <a:prstClr val="black"/>
                </a:solidFill>
                <a:latin typeface="BIZ UDゴシック" panose="020B0400000000000000" pitchFamily="49" charset="-128"/>
                <a:ea typeface="BIZ UDゴシック" panose="020B0400000000000000" pitchFamily="49" charset="-128"/>
              </a:rPr>
              <a:t>Ⅱ</a:t>
            </a:r>
            <a:r>
              <a:rPr lang="ja-JP" altLang="en-US" sz="825" dirty="0">
                <a:solidFill>
                  <a:prstClr val="black"/>
                </a:solidFill>
                <a:latin typeface="BIZ UDゴシック" panose="020B0400000000000000" pitchFamily="49" charset="-128"/>
                <a:ea typeface="BIZ UDゴシック" panose="020B0400000000000000" pitchFamily="49" charset="-128"/>
              </a:rPr>
              <a:t>　納税者の利便性の向上</a:t>
            </a:r>
          </a:p>
        </p:txBody>
      </p:sp>
      <p:sp>
        <p:nvSpPr>
          <p:cNvPr id="13" name="正方形/長方形 12">
            <a:extLst>
              <a:ext uri="{FF2B5EF4-FFF2-40B4-BE49-F238E27FC236}">
                <a16:creationId xmlns:a16="http://schemas.microsoft.com/office/drawing/2014/main" id="{24D5939E-0E8A-44E0-9185-2B4046D1AE95}"/>
              </a:ext>
            </a:extLst>
          </p:cNvPr>
          <p:cNvSpPr/>
          <p:nvPr/>
        </p:nvSpPr>
        <p:spPr>
          <a:xfrm>
            <a:off x="178337" y="1277479"/>
            <a:ext cx="8848454" cy="2338942"/>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5721" tIns="27861" rIns="55721" bIns="27861" numCol="1" spcCol="0" rtlCol="0" fromWordArt="0" anchor="t" anchorCtr="0" forceAA="0" compatLnSpc="1">
            <a:prstTxWarp prst="textNoShape">
              <a:avLst/>
            </a:prstTxWarp>
            <a:spAutoFit/>
          </a:bodyPr>
          <a:lstStyle/>
          <a:p>
            <a:pPr marL="108000" indent="-270000" algn="just" defTabSz="342900" eaLnBrk="1" fontAlgn="auto" hangingPunct="1">
              <a:spcBef>
                <a:spcPts val="0"/>
              </a:spcBef>
              <a:spcAft>
                <a:spcPts val="450"/>
              </a:spcAft>
              <a:buClr>
                <a:prstClr val="black"/>
              </a:buClr>
              <a:buFont typeface="Wingdings" panose="05000000000000000000" pitchFamily="2" charset="2"/>
              <a:buChar char="u"/>
              <a:defRPr/>
            </a:pPr>
            <a:r>
              <a:rPr kumimoji="0" lang="ja-JP" altLang="en-US" sz="1400" b="1" u="sng" dirty="0">
                <a:solidFill>
                  <a:srgbClr val="ED7D31">
                    <a:lumMod val="75000"/>
                  </a:srgbClr>
                </a:solidFill>
                <a:latin typeface="BIZ UDゴシック" panose="020B0400000000000000" pitchFamily="49" charset="-128"/>
                <a:ea typeface="BIZ UDゴシック" panose="020B0400000000000000" pitchFamily="49" charset="-128"/>
              </a:rPr>
              <a:t>普段は税になじみのない方でも、日常使い慣れたデジタルツール（スマートフォン、タブレット、パソコンなど）から簡単・便利に手続を行うことができる環境構築</a:t>
            </a:r>
            <a:r>
              <a:rPr kumimoji="0" lang="ja-JP" altLang="en-US" sz="1400" dirty="0">
                <a:solidFill>
                  <a:prstClr val="black"/>
                </a:solidFill>
                <a:latin typeface="BIZ UDゴシック" panose="020B0400000000000000" pitchFamily="49" charset="-128"/>
                <a:ea typeface="BIZ UDゴシック" panose="020B0400000000000000" pitchFamily="49" charset="-128"/>
              </a:rPr>
              <a:t>を目指すなど、これまで以上に</a:t>
            </a:r>
            <a:r>
              <a:rPr kumimoji="0" lang="ja-JP" altLang="en-US" sz="1400" b="1" u="sng" dirty="0">
                <a:solidFill>
                  <a:srgbClr val="ED7D31">
                    <a:lumMod val="75000"/>
                  </a:srgbClr>
                </a:solidFill>
                <a:latin typeface="BIZ UDゴシック" panose="020B0400000000000000" pitchFamily="49" charset="-128"/>
                <a:ea typeface="BIZ UDゴシック" panose="020B0400000000000000" pitchFamily="49" charset="-128"/>
              </a:rPr>
              <a:t>“納税者目線”を大切に</a:t>
            </a:r>
            <a:r>
              <a:rPr kumimoji="0" lang="ja-JP" altLang="en-US" sz="1400" dirty="0">
                <a:solidFill>
                  <a:prstClr val="black"/>
                </a:solidFill>
                <a:latin typeface="BIZ UDゴシック" panose="020B0400000000000000" pitchFamily="49" charset="-128"/>
                <a:ea typeface="BIZ UDゴシック" panose="020B0400000000000000" pitchFamily="49" charset="-128"/>
              </a:rPr>
              <a:t>、各種施策を講じます。</a:t>
            </a:r>
          </a:p>
          <a:p>
            <a:pPr marL="108000" indent="-270000" algn="just" defTabSz="342900" eaLnBrk="1" fontAlgn="auto" hangingPunct="1">
              <a:spcBef>
                <a:spcPts val="0"/>
              </a:spcBef>
              <a:spcAft>
                <a:spcPts val="450"/>
              </a:spcAft>
              <a:buFont typeface="Wingdings" panose="05000000000000000000" pitchFamily="2" charset="2"/>
              <a:buChar char="u"/>
              <a:defRPr/>
            </a:pPr>
            <a:r>
              <a:rPr kumimoji="0" lang="ja-JP" altLang="en-US" sz="1400" dirty="0">
                <a:solidFill>
                  <a:prstClr val="black"/>
                </a:solidFill>
                <a:latin typeface="BIZ UDゴシック" panose="020B0400000000000000" pitchFamily="49" charset="-128"/>
                <a:ea typeface="BIZ UDゴシック" panose="020B0400000000000000" pitchFamily="49" charset="-128"/>
              </a:rPr>
              <a:t>そのためのアプローチとして、実際に納税者が「申告要否や手続を調べ、相談し、申告・納付する」といった一連の流れ全体を俯瞰し、最適なＵＩ</a:t>
            </a:r>
            <a:r>
              <a:rPr kumimoji="0" lang="en-US" altLang="ja-JP" sz="1400" dirty="0">
                <a:solidFill>
                  <a:prstClr val="black"/>
                </a:solidFill>
                <a:latin typeface="BIZ UDゴシック" panose="020B0400000000000000" pitchFamily="49" charset="-128"/>
                <a:ea typeface="BIZ UDゴシック" panose="020B0400000000000000" pitchFamily="49" charset="-128"/>
              </a:rPr>
              <a:t>/</a:t>
            </a:r>
            <a:r>
              <a:rPr kumimoji="0" lang="ja-JP" altLang="en-US" sz="1400" dirty="0">
                <a:solidFill>
                  <a:prstClr val="black"/>
                </a:solidFill>
                <a:latin typeface="BIZ UDゴシック" panose="020B0400000000000000" pitchFamily="49" charset="-128"/>
                <a:ea typeface="BIZ UDゴシック" panose="020B0400000000000000" pitchFamily="49" charset="-128"/>
              </a:rPr>
              <a:t>ＵＸの改善を図っていくため、</a:t>
            </a:r>
            <a:r>
              <a:rPr kumimoji="0" lang="ja-JP" altLang="en-US" sz="1400" b="1" u="sng" dirty="0">
                <a:solidFill>
                  <a:srgbClr val="ED7D31">
                    <a:lumMod val="75000"/>
                  </a:srgbClr>
                </a:solidFill>
                <a:latin typeface="BIZ UDゴシック" panose="020B0400000000000000" pitchFamily="49" charset="-128"/>
                <a:ea typeface="BIZ UDゴシック" panose="020B0400000000000000" pitchFamily="49" charset="-128"/>
              </a:rPr>
              <a:t>想定される典型的な納税者像（ペルソナ）を設定し、当該ペルソナが税務手続を行う際のカスタマージャーニーを具体化することで現状の問題点を可視化し、改善策を検討</a:t>
            </a:r>
            <a:r>
              <a:rPr kumimoji="0" lang="ja-JP" altLang="en-US" sz="1400" dirty="0">
                <a:solidFill>
                  <a:prstClr val="black"/>
                </a:solidFill>
                <a:latin typeface="BIZ UDゴシック" panose="020B0400000000000000" pitchFamily="49" charset="-128"/>
                <a:ea typeface="BIZ UDゴシック" panose="020B0400000000000000" pitchFamily="49" charset="-128"/>
              </a:rPr>
              <a:t>していきます。</a:t>
            </a:r>
            <a:endParaRPr kumimoji="0" lang="en-US" altLang="ja-JP" sz="1400" dirty="0">
              <a:solidFill>
                <a:prstClr val="black"/>
              </a:solidFill>
              <a:latin typeface="BIZ UDゴシック" panose="020B0400000000000000" pitchFamily="49" charset="-128"/>
              <a:ea typeface="BIZ UDゴシック" panose="020B0400000000000000" pitchFamily="49" charset="-128"/>
            </a:endParaRPr>
          </a:p>
          <a:p>
            <a:pPr marL="108000" indent="-270000" algn="just" defTabSz="342900" eaLnBrk="1" fontAlgn="auto" hangingPunct="1">
              <a:spcBef>
                <a:spcPts val="0"/>
              </a:spcBef>
              <a:spcAft>
                <a:spcPts val="450"/>
              </a:spcAft>
              <a:buFont typeface="Wingdings" panose="05000000000000000000" pitchFamily="2" charset="2"/>
              <a:buChar char="u"/>
              <a:defRPr/>
            </a:pPr>
            <a:r>
              <a:rPr kumimoji="0" lang="ja-JP" altLang="en-US" sz="1400" dirty="0">
                <a:solidFill>
                  <a:prstClr val="black"/>
                </a:solidFill>
                <a:latin typeface="BIZ UDゴシック" panose="020B0400000000000000" pitchFamily="49" charset="-128"/>
                <a:ea typeface="BIZ UDゴシック" panose="020B0400000000000000" pitchFamily="49" charset="-128"/>
              </a:rPr>
              <a:t>具体的な施策としては、以下のとおり、「日本版記入済み申告書」（書かない確定申告）の実現に向けた自動入力項目の拡大等の</a:t>
            </a:r>
            <a:r>
              <a:rPr kumimoji="0" lang="ja-JP" altLang="en-US" sz="1400" b="1" u="sng" dirty="0">
                <a:solidFill>
                  <a:srgbClr val="ED7D31">
                    <a:lumMod val="75000"/>
                  </a:srgbClr>
                </a:solidFill>
                <a:latin typeface="BIZ UDゴシック" panose="020B0400000000000000" pitchFamily="49" charset="-128"/>
                <a:ea typeface="BIZ UDゴシック" panose="020B0400000000000000" pitchFamily="49" charset="-128"/>
              </a:rPr>
              <a:t>申告や申請等手続の簡便化</a:t>
            </a:r>
            <a:r>
              <a:rPr kumimoji="0" lang="ja-JP" altLang="en-US" sz="1400" dirty="0">
                <a:solidFill>
                  <a:prstClr val="black"/>
                </a:solidFill>
                <a:latin typeface="BIZ UDゴシック" panose="020B0400000000000000" pitchFamily="49" charset="-128"/>
                <a:ea typeface="BIZ UDゴシック" panose="020B0400000000000000" pitchFamily="49" charset="-128"/>
              </a:rPr>
              <a:t>、</a:t>
            </a:r>
            <a:r>
              <a:rPr kumimoji="0" lang="ja-JP" altLang="en-US" sz="1400" b="1" u="sng" dirty="0">
                <a:solidFill>
                  <a:srgbClr val="ED7D31">
                    <a:lumMod val="75000"/>
                  </a:srgbClr>
                </a:solidFill>
                <a:latin typeface="BIZ UDゴシック" panose="020B0400000000000000" pitchFamily="49" charset="-128"/>
                <a:ea typeface="BIZ UDゴシック" panose="020B0400000000000000" pitchFamily="49" charset="-128"/>
              </a:rPr>
              <a:t>検索や相談のデジタルを活用した高度化</a:t>
            </a:r>
            <a:r>
              <a:rPr kumimoji="0" lang="ja-JP" altLang="en-US" sz="1400" dirty="0">
                <a:solidFill>
                  <a:prstClr val="black"/>
                </a:solidFill>
                <a:latin typeface="BIZ UDゴシック" panose="020B0400000000000000" pitchFamily="49" charset="-128"/>
                <a:ea typeface="BIZ UDゴシック" panose="020B0400000000000000" pitchFamily="49" charset="-128"/>
              </a:rPr>
              <a:t>等に取り組みます。</a:t>
            </a:r>
          </a:p>
        </p:txBody>
      </p:sp>
      <p:sp>
        <p:nvSpPr>
          <p:cNvPr id="3" name="正方形/長方形 2">
            <a:extLst>
              <a:ext uri="{FF2B5EF4-FFF2-40B4-BE49-F238E27FC236}">
                <a16:creationId xmlns:a16="http://schemas.microsoft.com/office/drawing/2014/main" id="{F6C27B36-77D6-4B7D-B1FB-1E0A76C5C58A}"/>
              </a:ext>
            </a:extLst>
          </p:cNvPr>
          <p:cNvSpPr/>
          <p:nvPr/>
        </p:nvSpPr>
        <p:spPr>
          <a:xfrm>
            <a:off x="224091" y="4345383"/>
            <a:ext cx="3746648" cy="20964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 rtlCol="0" anchor="ctr"/>
          <a:lstStyle/>
          <a:p>
            <a:pPr algn="ctr" defTabSz="342900" eaLnBrk="1" fontAlgn="auto" hangingPunct="1">
              <a:spcBef>
                <a:spcPts val="0"/>
              </a:spcBef>
              <a:spcAft>
                <a:spcPts val="0"/>
              </a:spcAft>
              <a:defRPr/>
            </a:pPr>
            <a:endParaRPr lang="ja-JP" altLang="en-US" sz="1600">
              <a:solidFill>
                <a:prstClr val="white"/>
              </a:solidFill>
              <a:latin typeface="BIZ UDゴシック" panose="020B0400000000000000" pitchFamily="49" charset="-128"/>
              <a:ea typeface="BIZ UDゴシック" panose="020B0400000000000000" pitchFamily="49" charset="-128"/>
            </a:endParaRPr>
          </a:p>
        </p:txBody>
      </p:sp>
      <p:sp>
        <p:nvSpPr>
          <p:cNvPr id="15" name="角丸四角形 73">
            <a:extLst>
              <a:ext uri="{FF2B5EF4-FFF2-40B4-BE49-F238E27FC236}">
                <a16:creationId xmlns:a16="http://schemas.microsoft.com/office/drawing/2014/main" id="{DBE95B86-1660-4CA8-AD71-42A71C224012}"/>
              </a:ext>
            </a:extLst>
          </p:cNvPr>
          <p:cNvSpPr/>
          <p:nvPr/>
        </p:nvSpPr>
        <p:spPr>
          <a:xfrm>
            <a:off x="272946" y="4331208"/>
            <a:ext cx="3665439" cy="2096497"/>
          </a:xfrm>
          <a:prstGeom prst="roundRect">
            <a:avLst>
              <a:gd name="adj" fmla="val 0"/>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lIns="27000" tIns="27000" rIns="27000" bIns="27000" rtlCol="0" anchor="t" anchorCtr="0">
            <a:spAutoFit/>
          </a:bodyPr>
          <a:lstStyle/>
          <a:p>
            <a:pPr marL="135000" indent="-135000" defTabSz="517774" eaLnBrk="1" fontAlgn="auto" hangingPunct="1">
              <a:lnSpc>
                <a:spcPts val="1800"/>
              </a:lnSpc>
              <a:spcBef>
                <a:spcPts val="0"/>
              </a:spcBef>
              <a:spcAft>
                <a:spcPts val="0"/>
              </a:spcAft>
              <a:buFont typeface="Wingdings" panose="05000000000000000000" pitchFamily="2" charset="2"/>
              <a:buChar char="Ø"/>
              <a:defRPr/>
            </a:pPr>
            <a:r>
              <a:rPr kumimoji="0" lang="ja-JP" altLang="en-US" sz="1200" b="1" dirty="0">
                <a:solidFill>
                  <a:srgbClr val="ED7D31">
                    <a:lumMod val="75000"/>
                  </a:srgbClr>
                </a:solidFill>
                <a:latin typeface="BIZ UDゴシック" panose="020B0400000000000000" pitchFamily="49" charset="-128"/>
                <a:ea typeface="BIZ UDゴシック" panose="020B0400000000000000" pitchFamily="49" charset="-128"/>
                <a:cs typeface="Meiryo UI" panose="020B0604030504040204" pitchFamily="50" charset="-128"/>
              </a:rPr>
              <a:t>給与情報等の自動入力（申告手続の簡便化）</a:t>
            </a:r>
            <a:endParaRPr kumimoji="0" lang="en-US" altLang="ja-JP" sz="1200" b="1" dirty="0">
              <a:solidFill>
                <a:srgbClr val="ED7D31">
                  <a:lumMod val="75000"/>
                </a:srgbClr>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270000" indent="-135000" defTabSz="517774" eaLnBrk="1" fontAlgn="auto" hangingPunct="1">
              <a:lnSpc>
                <a:spcPts val="1800"/>
              </a:lnSpc>
              <a:spcBef>
                <a:spcPts val="0"/>
              </a:spcBef>
              <a:spcAft>
                <a:spcPts val="0"/>
              </a:spcAft>
              <a:defRPr/>
            </a:pPr>
            <a:r>
              <a:rPr kumimoji="0" lang="ja-JP" altLang="en-US" sz="12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→申告に必要なデータを自動的に取り込むことで、数回のクリック・タップで申告が完了する仕組み（「日本版記入済み申告書」）の実現</a:t>
            </a:r>
            <a:endParaRPr kumimoji="0" lang="en-US" altLang="ja-JP" sz="12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135000" indent="-135000" defTabSz="517774" eaLnBrk="1" fontAlgn="auto" hangingPunct="1">
              <a:lnSpc>
                <a:spcPts val="1800"/>
              </a:lnSpc>
              <a:spcBef>
                <a:spcPts val="0"/>
              </a:spcBef>
              <a:spcAft>
                <a:spcPts val="0"/>
              </a:spcAft>
              <a:buFont typeface="Wingdings" panose="05000000000000000000" pitchFamily="2" charset="2"/>
              <a:buChar char="Ø"/>
              <a:defRPr/>
            </a:pPr>
            <a:r>
              <a:rPr kumimoji="0" lang="en-US" altLang="ja-JP" sz="1200" b="1" dirty="0">
                <a:solidFill>
                  <a:srgbClr val="ED7D31">
                    <a:lumMod val="75000"/>
                  </a:srgbClr>
                </a:solidFill>
                <a:latin typeface="BIZ UDゴシック" panose="020B0400000000000000" pitchFamily="49" charset="-128"/>
                <a:ea typeface="BIZ UDゴシック" panose="020B0400000000000000" pitchFamily="49" charset="-128"/>
                <a:cs typeface="Meiryo UI" panose="020B0604030504040204" pitchFamily="50" charset="-128"/>
              </a:rPr>
              <a:t>e-Tax</a:t>
            </a:r>
            <a:r>
              <a:rPr kumimoji="0" lang="ja-JP" altLang="en-US" sz="1200" b="1" dirty="0">
                <a:solidFill>
                  <a:srgbClr val="ED7D31">
                    <a:lumMod val="75000"/>
                  </a:srgbClr>
                </a:solidFill>
                <a:latin typeface="BIZ UDゴシック" panose="020B0400000000000000" pitchFamily="49" charset="-128"/>
                <a:ea typeface="BIZ UDゴシック" panose="020B0400000000000000" pitchFamily="49" charset="-128"/>
                <a:cs typeface="Meiryo UI" panose="020B0604030504040204" pitchFamily="50" charset="-128"/>
              </a:rPr>
              <a:t>のＵＩ</a:t>
            </a:r>
            <a:r>
              <a:rPr kumimoji="0" lang="en-US" altLang="ja-JP" sz="1200" b="1" dirty="0">
                <a:solidFill>
                  <a:srgbClr val="ED7D31">
                    <a:lumMod val="75000"/>
                  </a:srgbClr>
                </a:solidFill>
                <a:latin typeface="BIZ UDゴシック" panose="020B0400000000000000" pitchFamily="49" charset="-128"/>
                <a:ea typeface="BIZ UDゴシック" panose="020B0400000000000000" pitchFamily="49" charset="-128"/>
                <a:cs typeface="Meiryo UI" panose="020B0604030504040204" pitchFamily="50" charset="-128"/>
              </a:rPr>
              <a:t>/</a:t>
            </a:r>
            <a:r>
              <a:rPr kumimoji="0" lang="ja-JP" altLang="en-US" sz="1200" b="1" dirty="0">
                <a:solidFill>
                  <a:srgbClr val="ED7D31">
                    <a:lumMod val="75000"/>
                  </a:srgbClr>
                </a:solidFill>
                <a:latin typeface="BIZ UDゴシック" panose="020B0400000000000000" pitchFamily="49" charset="-128"/>
                <a:ea typeface="BIZ UDゴシック" panose="020B0400000000000000" pitchFamily="49" charset="-128"/>
                <a:cs typeface="Meiryo UI" panose="020B0604030504040204" pitchFamily="50" charset="-128"/>
              </a:rPr>
              <a:t>ＵＸ改善</a:t>
            </a:r>
            <a:endParaRPr kumimoji="0" lang="en-US" altLang="ja-JP" sz="1200" b="1" dirty="0">
              <a:solidFill>
                <a:srgbClr val="ED7D31">
                  <a:lumMod val="75000"/>
                </a:srgbClr>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270000" indent="-135000" defTabSz="517774" eaLnBrk="1" fontAlgn="auto" hangingPunct="1">
              <a:lnSpc>
                <a:spcPts val="1800"/>
              </a:lnSpc>
              <a:spcBef>
                <a:spcPts val="0"/>
              </a:spcBef>
              <a:spcAft>
                <a:spcPts val="0"/>
              </a:spcAft>
              <a:defRPr/>
            </a:pPr>
            <a:r>
              <a:rPr kumimoji="0" lang="ja-JP" altLang="en-US" sz="12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→各種</a:t>
            </a:r>
            <a:r>
              <a:rPr kumimoji="0" lang="en-US" altLang="ja-JP" sz="12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e-Tax</a:t>
            </a:r>
            <a:r>
              <a:rPr kumimoji="0" lang="ja-JP" altLang="en-US" sz="12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ソフトの統合による導線の整理</a:t>
            </a:r>
            <a:endParaRPr kumimoji="0" lang="en-US" altLang="ja-JP" sz="12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135000" indent="-135000" defTabSz="517774" eaLnBrk="1" fontAlgn="auto" hangingPunct="1">
              <a:lnSpc>
                <a:spcPts val="1800"/>
              </a:lnSpc>
              <a:spcBef>
                <a:spcPts val="0"/>
              </a:spcBef>
              <a:spcAft>
                <a:spcPts val="0"/>
              </a:spcAft>
              <a:buFont typeface="Wingdings" panose="05000000000000000000" pitchFamily="2" charset="2"/>
              <a:buChar char="Ø"/>
              <a:defRPr/>
            </a:pPr>
            <a:r>
              <a:rPr kumimoji="0" lang="ja-JP" altLang="en-US" sz="1200" b="1" dirty="0">
                <a:solidFill>
                  <a:srgbClr val="ED7D31">
                    <a:lumMod val="75000"/>
                  </a:srgbClr>
                </a:solidFill>
                <a:latin typeface="BIZ UDゴシック" panose="020B0400000000000000" pitchFamily="49" charset="-128"/>
                <a:ea typeface="BIZ UDゴシック" panose="020B0400000000000000" pitchFamily="49" charset="-128"/>
                <a:cs typeface="Meiryo UI" panose="020B0604030504040204" pitchFamily="50" charset="-128"/>
              </a:rPr>
              <a:t>キャッシュレス納付の推進、公金受取口座を利用した還付</a:t>
            </a:r>
            <a:endParaRPr kumimoji="0" lang="en-US" altLang="ja-JP" sz="1200" b="1" dirty="0">
              <a:solidFill>
                <a:srgbClr val="ED7D31">
                  <a:lumMod val="75000"/>
                </a:srgbClr>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135000" indent="-135000" defTabSz="517774" eaLnBrk="1" fontAlgn="auto" hangingPunct="1">
              <a:lnSpc>
                <a:spcPts val="1800"/>
              </a:lnSpc>
              <a:spcBef>
                <a:spcPts val="0"/>
              </a:spcBef>
              <a:spcAft>
                <a:spcPts val="0"/>
              </a:spcAft>
              <a:buFont typeface="Wingdings" panose="05000000000000000000" pitchFamily="2" charset="2"/>
              <a:buChar char="Ø"/>
              <a:defRPr/>
            </a:pPr>
            <a:r>
              <a:rPr kumimoji="0" lang="ja-JP" altLang="en-US" sz="1200" b="1" dirty="0">
                <a:solidFill>
                  <a:srgbClr val="ED7D31">
                    <a:lumMod val="75000"/>
                  </a:srgbClr>
                </a:solidFill>
                <a:latin typeface="BIZ UDゴシック" panose="020B0400000000000000" pitchFamily="49" charset="-128"/>
                <a:ea typeface="BIZ UDゴシック" panose="020B0400000000000000" pitchFamily="49" charset="-128"/>
                <a:cs typeface="Meiryo UI" panose="020B0604030504040204" pitchFamily="50" charset="-128"/>
              </a:rPr>
              <a:t>年末調整手続の簡便化</a:t>
            </a:r>
            <a:endParaRPr kumimoji="0" lang="en-US" altLang="ja-JP" sz="1200" b="1" dirty="0">
              <a:solidFill>
                <a:srgbClr val="ED7D31">
                  <a:lumMod val="75000"/>
                </a:srgbClr>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16" name="角丸四角形 73">
            <a:extLst>
              <a:ext uri="{FF2B5EF4-FFF2-40B4-BE49-F238E27FC236}">
                <a16:creationId xmlns:a16="http://schemas.microsoft.com/office/drawing/2014/main" id="{CE2FE956-6FF3-4F23-9F6E-4DF372112D19}"/>
              </a:ext>
            </a:extLst>
          </p:cNvPr>
          <p:cNvSpPr/>
          <p:nvPr/>
        </p:nvSpPr>
        <p:spPr>
          <a:xfrm>
            <a:off x="4091037" y="3821879"/>
            <a:ext cx="2246940" cy="2708874"/>
          </a:xfrm>
          <a:prstGeom prst="roundRect">
            <a:avLst>
              <a:gd name="adj" fmla="val 3620"/>
            </a:avLst>
          </a:prstGeom>
          <a:solidFill>
            <a:schemeClr val="accent2">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lIns="0" tIns="13500" rIns="0" bIns="0" rtlCol="0" anchor="t" anchorCtr="0">
            <a:noAutofit/>
          </a:bodyPr>
          <a:lstStyle/>
          <a:p>
            <a:pPr marL="73710" indent="-73710" algn="ctr" defTabSz="517774" eaLnBrk="1" fontAlgn="auto" hangingPunct="1">
              <a:spcBef>
                <a:spcPts val="0"/>
              </a:spcBef>
              <a:spcAft>
                <a:spcPts val="238"/>
              </a:spcAft>
              <a:defRPr/>
            </a:pPr>
            <a:r>
              <a:rPr kumimoji="0" lang="ja-JP" altLang="en-US" sz="1400" b="1" dirty="0">
                <a:solidFill>
                  <a:prstClr val="white"/>
                </a:solidFill>
                <a:latin typeface="BIZ UDゴシック" panose="020B0400000000000000" pitchFamily="49" charset="-128"/>
                <a:ea typeface="BIZ UDゴシック" panose="020B0400000000000000" pitchFamily="49" charset="-128"/>
                <a:cs typeface="Meiryo UI" panose="020B0604030504040204" pitchFamily="50" charset="-128"/>
              </a:rPr>
              <a:t>申請等の簡便化／</a:t>
            </a:r>
            <a:endParaRPr kumimoji="0" lang="en-US" altLang="ja-JP" sz="1400" b="1" dirty="0">
              <a:solidFill>
                <a:prstClr val="white"/>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73710" indent="-73710" algn="ctr" defTabSz="517774" eaLnBrk="1" fontAlgn="auto" hangingPunct="1">
              <a:spcBef>
                <a:spcPts val="0"/>
              </a:spcBef>
              <a:spcAft>
                <a:spcPts val="238"/>
              </a:spcAft>
              <a:defRPr/>
            </a:pPr>
            <a:r>
              <a:rPr kumimoji="0" lang="ja-JP" altLang="en-US" sz="1400" b="1" dirty="0">
                <a:solidFill>
                  <a:prstClr val="white"/>
                </a:solidFill>
                <a:latin typeface="BIZ UDゴシック" panose="020B0400000000000000" pitchFamily="49" charset="-128"/>
                <a:ea typeface="BIZ UDゴシック" panose="020B0400000000000000" pitchFamily="49" charset="-128"/>
                <a:cs typeface="Meiryo UI" panose="020B0604030504040204" pitchFamily="50" charset="-128"/>
              </a:rPr>
              <a:t>自己情報のオンライン確認</a:t>
            </a:r>
            <a:endParaRPr kumimoji="0" lang="en-US" altLang="ja-JP" sz="1400" b="1" dirty="0">
              <a:solidFill>
                <a:prstClr val="white"/>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17" name="正方形/長方形 16">
            <a:extLst>
              <a:ext uri="{FF2B5EF4-FFF2-40B4-BE49-F238E27FC236}">
                <a16:creationId xmlns:a16="http://schemas.microsoft.com/office/drawing/2014/main" id="{F7BDFBCA-D165-4D41-9568-6E3B555F8AD1}"/>
              </a:ext>
            </a:extLst>
          </p:cNvPr>
          <p:cNvSpPr/>
          <p:nvPr/>
        </p:nvSpPr>
        <p:spPr>
          <a:xfrm>
            <a:off x="4159766" y="4346547"/>
            <a:ext cx="2129358" cy="2081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 rtlCol="0" anchor="ctr"/>
          <a:lstStyle/>
          <a:p>
            <a:pPr algn="ctr" defTabSz="342900" eaLnBrk="1" fontAlgn="auto" hangingPunct="1">
              <a:spcBef>
                <a:spcPts val="0"/>
              </a:spcBef>
              <a:spcAft>
                <a:spcPts val="0"/>
              </a:spcAft>
              <a:defRPr/>
            </a:pPr>
            <a:endParaRPr lang="ja-JP" altLang="en-US" sz="1600">
              <a:solidFill>
                <a:prstClr val="white"/>
              </a:solidFill>
              <a:latin typeface="BIZ UDゴシック" panose="020B0400000000000000" pitchFamily="49" charset="-128"/>
              <a:ea typeface="BIZ UDゴシック" panose="020B0400000000000000" pitchFamily="49" charset="-128"/>
            </a:endParaRPr>
          </a:p>
        </p:txBody>
      </p:sp>
      <p:sp>
        <p:nvSpPr>
          <p:cNvPr id="18" name="角丸四角形 73">
            <a:extLst>
              <a:ext uri="{FF2B5EF4-FFF2-40B4-BE49-F238E27FC236}">
                <a16:creationId xmlns:a16="http://schemas.microsoft.com/office/drawing/2014/main" id="{20489E79-8646-4CFE-8675-AD4D60CBD623}"/>
              </a:ext>
            </a:extLst>
          </p:cNvPr>
          <p:cNvSpPr/>
          <p:nvPr/>
        </p:nvSpPr>
        <p:spPr>
          <a:xfrm>
            <a:off x="4181727" y="4427497"/>
            <a:ext cx="2022614" cy="942334"/>
          </a:xfrm>
          <a:prstGeom prst="roundRect">
            <a:avLst>
              <a:gd name="adj" fmla="val 0"/>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lIns="27000" tIns="27000" rIns="27000" bIns="27000" rtlCol="0" anchor="t" anchorCtr="0">
            <a:spAutoFit/>
          </a:bodyPr>
          <a:lstStyle/>
          <a:p>
            <a:pPr marL="135000" indent="-135000" defTabSz="517774" eaLnBrk="1" fontAlgn="auto" hangingPunct="1">
              <a:lnSpc>
                <a:spcPts val="1800"/>
              </a:lnSpc>
              <a:spcBef>
                <a:spcPts val="0"/>
              </a:spcBef>
              <a:spcAft>
                <a:spcPts val="0"/>
              </a:spcAft>
              <a:buFont typeface="Wingdings" panose="05000000000000000000" pitchFamily="2" charset="2"/>
              <a:buChar char="Ø"/>
              <a:defRPr/>
            </a:pPr>
            <a:r>
              <a:rPr kumimoji="0" lang="en-US" altLang="ja-JP" sz="1200" b="1" dirty="0">
                <a:solidFill>
                  <a:srgbClr val="ED7D31">
                    <a:lumMod val="75000"/>
                  </a:srgbClr>
                </a:solidFill>
                <a:latin typeface="BIZ UDゴシック" panose="020B0400000000000000" pitchFamily="49" charset="-128"/>
                <a:ea typeface="BIZ UDゴシック" panose="020B0400000000000000" pitchFamily="49" charset="-128"/>
                <a:cs typeface="Meiryo UI" panose="020B0604030504040204" pitchFamily="50" charset="-128"/>
              </a:rPr>
              <a:t>e-Tax</a:t>
            </a:r>
            <a:r>
              <a:rPr kumimoji="0" lang="ja-JP" altLang="en-US" sz="1200" b="1" dirty="0">
                <a:solidFill>
                  <a:srgbClr val="ED7D31">
                    <a:lumMod val="75000"/>
                  </a:srgbClr>
                </a:solidFill>
                <a:latin typeface="BIZ UDゴシック" panose="020B0400000000000000" pitchFamily="49" charset="-128"/>
                <a:ea typeface="BIZ UDゴシック" panose="020B0400000000000000" pitchFamily="49" charset="-128"/>
                <a:cs typeface="Meiryo UI" panose="020B0604030504040204" pitchFamily="50" charset="-128"/>
              </a:rPr>
              <a:t>の「マイページ」の充実</a:t>
            </a:r>
            <a:endParaRPr kumimoji="0" lang="en-US" altLang="ja-JP" sz="12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135000" indent="-135000" defTabSz="517774" eaLnBrk="1" fontAlgn="auto" hangingPunct="1">
              <a:lnSpc>
                <a:spcPts val="1800"/>
              </a:lnSpc>
              <a:spcBef>
                <a:spcPts val="0"/>
              </a:spcBef>
              <a:spcAft>
                <a:spcPts val="0"/>
              </a:spcAft>
              <a:buFont typeface="Wingdings" panose="05000000000000000000" pitchFamily="2" charset="2"/>
              <a:buChar char="Ø"/>
              <a:defRPr/>
            </a:pPr>
            <a:r>
              <a:rPr kumimoji="0" lang="ja-JP" altLang="en-US" sz="1200" b="1" dirty="0">
                <a:solidFill>
                  <a:srgbClr val="ED7D31">
                    <a:lumMod val="75000"/>
                  </a:srgbClr>
                </a:solidFill>
                <a:latin typeface="BIZ UDゴシック" panose="020B0400000000000000" pitchFamily="49" charset="-128"/>
                <a:ea typeface="BIZ UDゴシック" panose="020B0400000000000000" pitchFamily="49" charset="-128"/>
                <a:cs typeface="Meiryo UI" panose="020B0604030504040204" pitchFamily="50" charset="-128"/>
              </a:rPr>
              <a:t>納税証明書のオンライン取得・納税情報の添付自動化</a:t>
            </a:r>
            <a:endParaRPr kumimoji="0" lang="en-US" altLang="ja-JP" sz="1200" b="1" dirty="0">
              <a:solidFill>
                <a:srgbClr val="ED7D31">
                  <a:lumMod val="75000"/>
                </a:srgbClr>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19" name="角丸四角形 73">
            <a:extLst>
              <a:ext uri="{FF2B5EF4-FFF2-40B4-BE49-F238E27FC236}">
                <a16:creationId xmlns:a16="http://schemas.microsoft.com/office/drawing/2014/main" id="{D29701B3-0765-4878-A009-D6B314C3F567}"/>
              </a:ext>
            </a:extLst>
          </p:cNvPr>
          <p:cNvSpPr/>
          <p:nvPr/>
        </p:nvSpPr>
        <p:spPr>
          <a:xfrm>
            <a:off x="6366424" y="3821880"/>
            <a:ext cx="2624925" cy="2708872"/>
          </a:xfrm>
          <a:prstGeom prst="roundRect">
            <a:avLst>
              <a:gd name="adj" fmla="val 3620"/>
            </a:avLst>
          </a:prstGeom>
          <a:solidFill>
            <a:schemeClr val="accent2">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lIns="0" tIns="81000" rIns="0" bIns="0" rtlCol="0" anchor="t" anchorCtr="0">
            <a:noAutofit/>
          </a:bodyPr>
          <a:lstStyle/>
          <a:p>
            <a:pPr marL="73710" indent="-73710" algn="ctr" defTabSz="517774" eaLnBrk="1" fontAlgn="auto" hangingPunct="1">
              <a:lnSpc>
                <a:spcPts val="600"/>
              </a:lnSpc>
              <a:spcBef>
                <a:spcPts val="0"/>
              </a:spcBef>
              <a:spcAft>
                <a:spcPts val="0"/>
              </a:spcAft>
              <a:defRPr/>
            </a:pPr>
            <a:endParaRPr kumimoji="0" lang="en-US" altLang="ja-JP" sz="1400" b="1" dirty="0">
              <a:solidFill>
                <a:prstClr val="white"/>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73710" indent="-73710" algn="ctr" defTabSz="517774" eaLnBrk="1" fontAlgn="auto" hangingPunct="1">
              <a:lnSpc>
                <a:spcPts val="1350"/>
              </a:lnSpc>
              <a:spcBef>
                <a:spcPts val="0"/>
              </a:spcBef>
              <a:spcAft>
                <a:spcPts val="0"/>
              </a:spcAft>
              <a:defRPr/>
            </a:pPr>
            <a:r>
              <a:rPr kumimoji="0" lang="ja-JP" altLang="en-US" sz="1400" b="1" dirty="0">
                <a:solidFill>
                  <a:prstClr val="white"/>
                </a:solidFill>
                <a:latin typeface="BIZ UDゴシック" panose="020B0400000000000000" pitchFamily="49" charset="-128"/>
                <a:ea typeface="BIZ UDゴシック" panose="020B0400000000000000" pitchFamily="49" charset="-128"/>
                <a:cs typeface="Meiryo UI" panose="020B0604030504040204" pitchFamily="50" charset="-128"/>
              </a:rPr>
              <a:t>検索性向上／相談の高度化</a:t>
            </a:r>
            <a:endParaRPr kumimoji="0" lang="en-US" altLang="ja-JP" sz="1400" b="1" dirty="0">
              <a:solidFill>
                <a:prstClr val="white"/>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0" name="正方形/長方形 19">
            <a:extLst>
              <a:ext uri="{FF2B5EF4-FFF2-40B4-BE49-F238E27FC236}">
                <a16:creationId xmlns:a16="http://schemas.microsoft.com/office/drawing/2014/main" id="{69561F5C-77D4-44E2-9C98-DC2AB376CF5F}"/>
              </a:ext>
            </a:extLst>
          </p:cNvPr>
          <p:cNvSpPr/>
          <p:nvPr/>
        </p:nvSpPr>
        <p:spPr>
          <a:xfrm>
            <a:off x="6425229" y="4345065"/>
            <a:ext cx="2523555" cy="20837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 rtlCol="0" anchor="ctr"/>
          <a:lstStyle/>
          <a:p>
            <a:pPr algn="ctr" defTabSz="342900" eaLnBrk="1" fontAlgn="auto" hangingPunct="1">
              <a:spcBef>
                <a:spcPts val="0"/>
              </a:spcBef>
              <a:spcAft>
                <a:spcPts val="0"/>
              </a:spcAft>
              <a:defRPr/>
            </a:pPr>
            <a:endParaRPr lang="ja-JP" altLang="en-US" sz="1600" dirty="0">
              <a:solidFill>
                <a:prstClr val="white"/>
              </a:solidFill>
              <a:latin typeface="BIZ UDゴシック" panose="020B0400000000000000" pitchFamily="49" charset="-128"/>
              <a:ea typeface="BIZ UDゴシック" panose="020B0400000000000000" pitchFamily="49" charset="-128"/>
            </a:endParaRPr>
          </a:p>
        </p:txBody>
      </p:sp>
      <p:sp>
        <p:nvSpPr>
          <p:cNvPr id="22" name="角丸四角形 73">
            <a:extLst>
              <a:ext uri="{FF2B5EF4-FFF2-40B4-BE49-F238E27FC236}">
                <a16:creationId xmlns:a16="http://schemas.microsoft.com/office/drawing/2014/main" id="{1A191A0D-8F21-44C9-83FD-998196C5C612}"/>
              </a:ext>
            </a:extLst>
          </p:cNvPr>
          <p:cNvSpPr/>
          <p:nvPr/>
        </p:nvSpPr>
        <p:spPr>
          <a:xfrm>
            <a:off x="6458551" y="4399813"/>
            <a:ext cx="2486907" cy="1634832"/>
          </a:xfrm>
          <a:prstGeom prst="roundRect">
            <a:avLst>
              <a:gd name="adj" fmla="val 0"/>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lIns="27000" tIns="27000" rIns="27000" bIns="27000" rtlCol="0" anchor="t" anchorCtr="0">
            <a:spAutoFit/>
          </a:bodyPr>
          <a:lstStyle/>
          <a:p>
            <a:pPr marL="135000" indent="-135000" defTabSz="517774" eaLnBrk="1" fontAlgn="auto" hangingPunct="1">
              <a:lnSpc>
                <a:spcPts val="1800"/>
              </a:lnSpc>
              <a:spcBef>
                <a:spcPts val="0"/>
              </a:spcBef>
              <a:spcAft>
                <a:spcPts val="0"/>
              </a:spcAft>
              <a:buFont typeface="Wingdings" panose="05000000000000000000" pitchFamily="2" charset="2"/>
              <a:buChar char="Ø"/>
              <a:defRPr/>
            </a:pPr>
            <a:r>
              <a:rPr kumimoji="0" lang="ja-JP" altLang="en-US" sz="1200" b="1" dirty="0">
                <a:solidFill>
                  <a:srgbClr val="ED7D31">
                    <a:lumMod val="75000"/>
                  </a:srgbClr>
                </a:solidFill>
                <a:latin typeface="BIZ UDゴシック" panose="020B0400000000000000" pitchFamily="49" charset="-128"/>
                <a:ea typeface="BIZ UDゴシック" panose="020B0400000000000000" pitchFamily="49" charset="-128"/>
                <a:cs typeface="Meiryo UI" panose="020B0604030504040204" pitchFamily="50" charset="-128"/>
              </a:rPr>
              <a:t>オンライン相談の充実</a:t>
            </a:r>
            <a:endParaRPr kumimoji="0" lang="en-US" altLang="ja-JP" sz="1200" b="1" dirty="0">
              <a:solidFill>
                <a:srgbClr val="ED7D31">
                  <a:lumMod val="75000"/>
                </a:srgbClr>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270000" indent="-135000" defTabSz="517774" eaLnBrk="1" fontAlgn="auto" hangingPunct="1">
              <a:lnSpc>
                <a:spcPts val="1800"/>
              </a:lnSpc>
              <a:spcBef>
                <a:spcPts val="0"/>
              </a:spcBef>
              <a:spcAft>
                <a:spcPts val="0"/>
              </a:spcAft>
              <a:defRPr/>
            </a:pPr>
            <a:r>
              <a:rPr kumimoji="0" lang="ja-JP" altLang="en-US" sz="12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→チャットボットの充実、ホームページの検索性向上</a:t>
            </a:r>
            <a:endParaRPr kumimoji="0" lang="en-US" altLang="ja-JP" sz="12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135000" indent="-135000" defTabSz="517774" eaLnBrk="1" fontAlgn="auto" hangingPunct="1">
              <a:lnSpc>
                <a:spcPts val="1800"/>
              </a:lnSpc>
              <a:spcBef>
                <a:spcPts val="0"/>
              </a:spcBef>
              <a:spcAft>
                <a:spcPts val="0"/>
              </a:spcAft>
              <a:buFont typeface="Wingdings" panose="05000000000000000000" pitchFamily="2" charset="2"/>
              <a:buChar char="Ø"/>
              <a:defRPr/>
            </a:pPr>
            <a:r>
              <a:rPr kumimoji="0" lang="ja-JP" altLang="en-US" sz="1200" b="1" dirty="0">
                <a:solidFill>
                  <a:srgbClr val="ED7D31">
                    <a:lumMod val="75000"/>
                  </a:srgbClr>
                </a:solidFill>
                <a:latin typeface="BIZ UDゴシック" panose="020B0400000000000000" pitchFamily="49" charset="-128"/>
                <a:ea typeface="BIZ UDゴシック" panose="020B0400000000000000" pitchFamily="49" charset="-128"/>
                <a:cs typeface="Meiryo UI" panose="020B0604030504040204" pitchFamily="50" charset="-128"/>
              </a:rPr>
              <a:t>電話相談の高度化・利便性向上</a:t>
            </a:r>
            <a:endParaRPr kumimoji="0" lang="en-US" altLang="ja-JP" sz="1200" b="1" dirty="0">
              <a:solidFill>
                <a:srgbClr val="ED7D31">
                  <a:lumMod val="75000"/>
                </a:srgbClr>
              </a:solidFill>
              <a:latin typeface="BIZ UDゴシック" panose="020B0400000000000000" pitchFamily="49" charset="-128"/>
              <a:ea typeface="BIZ UDゴシック" panose="020B0400000000000000" pitchFamily="49" charset="-128"/>
              <a:cs typeface="Meiryo UI" panose="020B0604030504040204" pitchFamily="50" charset="-128"/>
            </a:endParaRPr>
          </a:p>
          <a:p>
            <a:pPr defTabSz="517774" eaLnBrk="1" fontAlgn="auto" hangingPunct="1">
              <a:lnSpc>
                <a:spcPts val="1800"/>
              </a:lnSpc>
              <a:spcBef>
                <a:spcPts val="0"/>
              </a:spcBef>
              <a:spcAft>
                <a:spcPts val="0"/>
              </a:spcAft>
              <a:defRPr/>
            </a:pPr>
            <a:r>
              <a:rPr kumimoji="0" lang="ja-JP" altLang="en-US" sz="12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　→国税相談専用ダイヤルの導入</a:t>
            </a:r>
            <a:endParaRPr kumimoji="0" lang="en-US" altLang="ja-JP" sz="12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135000" indent="-135000" defTabSz="517774" eaLnBrk="1" fontAlgn="auto" hangingPunct="1">
              <a:lnSpc>
                <a:spcPts val="1800"/>
              </a:lnSpc>
              <a:spcBef>
                <a:spcPts val="0"/>
              </a:spcBef>
              <a:spcAft>
                <a:spcPts val="0"/>
              </a:spcAft>
              <a:buFont typeface="Wingdings" panose="05000000000000000000" pitchFamily="2" charset="2"/>
              <a:buChar char="Ø"/>
              <a:defRPr/>
            </a:pPr>
            <a:r>
              <a:rPr kumimoji="0" lang="ja-JP" altLang="en-US" sz="1200" b="1" dirty="0">
                <a:solidFill>
                  <a:srgbClr val="ED7D31">
                    <a:lumMod val="75000"/>
                  </a:srgbClr>
                </a:solidFill>
                <a:latin typeface="BIZ UDゴシック" panose="020B0400000000000000" pitchFamily="49" charset="-128"/>
                <a:ea typeface="BIZ UDゴシック" panose="020B0400000000000000" pitchFamily="49" charset="-128"/>
                <a:cs typeface="Meiryo UI" panose="020B0604030504040204" pitchFamily="50" charset="-128"/>
              </a:rPr>
              <a:t>ＳＮＳ（国税庁公式ＬＩＮＥ）を利用した情報の配信</a:t>
            </a:r>
            <a:endParaRPr kumimoji="0" lang="en-US" altLang="ja-JP" sz="1200" b="1" dirty="0">
              <a:solidFill>
                <a:srgbClr val="ED7D31">
                  <a:lumMod val="75000"/>
                </a:srgbClr>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1" name="タイトル 1">
            <a:extLst>
              <a:ext uri="{FF2B5EF4-FFF2-40B4-BE49-F238E27FC236}">
                <a16:creationId xmlns:a16="http://schemas.microsoft.com/office/drawing/2014/main" id="{AE3CB3DF-C81D-402A-B78A-63725C902E14}"/>
              </a:ext>
            </a:extLst>
          </p:cNvPr>
          <p:cNvSpPr txBox="1">
            <a:spLocks/>
          </p:cNvSpPr>
          <p:nvPr/>
        </p:nvSpPr>
        <p:spPr>
          <a:xfrm>
            <a:off x="0" y="2"/>
            <a:ext cx="9140400" cy="972000"/>
          </a:xfrm>
          <a:prstGeom prst="rect">
            <a:avLst/>
          </a:prstGeom>
          <a:solidFill>
            <a:srgbClr val="0070C0"/>
          </a:solidFill>
          <a:effectLst/>
        </p:spPr>
        <p:txBody>
          <a:bodyPr vert="horz" lIns="91440" tIns="45720" rIns="91440" bIns="45720" rtlCol="0" anchor="ctr">
            <a:normAutofit lnSpcReduction="10000"/>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fontAlgn="auto">
              <a:lnSpc>
                <a:spcPct val="120000"/>
              </a:lnSpc>
              <a:spcAft>
                <a:spcPts val="0"/>
              </a:spcAft>
            </a:pPr>
            <a:r>
              <a:rPr lang="ja-JP" altLang="en-US" sz="2800" dirty="0">
                <a:latin typeface="メイリオ" panose="020B0604030504040204" pitchFamily="50" charset="-128"/>
                <a:ea typeface="メイリオ" panose="020B0604030504040204" pitchFamily="50" charset="-128"/>
              </a:rPr>
              <a:t>税務行政の将来像</a:t>
            </a:r>
            <a:br>
              <a:rPr lang="en-US" altLang="ja-JP" sz="2400" dirty="0">
                <a:latin typeface="メイリオ" panose="020B0604030504040204" pitchFamily="50" charset="-128"/>
                <a:ea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rPr>
              <a:t>～ </a:t>
            </a:r>
            <a:r>
              <a:rPr lang="en-US" altLang="ja-JP" sz="24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納税者目線</a:t>
            </a:r>
            <a:r>
              <a:rPr lang="en-US" altLang="ja-JP" sz="24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の徹底 ～</a:t>
            </a:r>
          </a:p>
        </p:txBody>
      </p:sp>
      <p:sp>
        <p:nvSpPr>
          <p:cNvPr id="24" name="Rectangle 9"/>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スライド番号プレースホルダー 4">
            <a:extLst>
              <a:ext uri="{FF2B5EF4-FFF2-40B4-BE49-F238E27FC236}">
                <a16:creationId xmlns:a16="http://schemas.microsoft.com/office/drawing/2014/main" id="{47AD9B75-1C08-47D5-A5A1-A2B896C62B91}"/>
              </a:ext>
            </a:extLst>
          </p:cNvPr>
          <p:cNvSpPr>
            <a:spLocks noGrp="1"/>
          </p:cNvSpPr>
          <p:nvPr>
            <p:ph type="sldNum" sz="quarter" idx="12"/>
          </p:nvPr>
        </p:nvSpPr>
        <p:spPr>
          <a:xfrm>
            <a:off x="7082925" y="6529163"/>
            <a:ext cx="2057400" cy="365125"/>
          </a:xfrm>
        </p:spPr>
        <p:txBody>
          <a:bodyPr/>
          <a:lstStyle/>
          <a:p>
            <a:fld id="{B0FF6F17-0D75-4A52-9621-CC0F8D8CB105}" type="slidenum">
              <a:rPr kumimoji="1" lang="ja-JP" altLang="en-US" smtClean="0"/>
              <a:t>22</a:t>
            </a:fld>
            <a:endParaRPr kumimoji="1" lang="ja-JP" altLang="en-US" dirty="0"/>
          </a:p>
        </p:txBody>
      </p:sp>
    </p:spTree>
    <p:extLst>
      <p:ext uri="{BB962C8B-B14F-4D97-AF65-F5344CB8AC3E}">
        <p14:creationId xmlns:p14="http://schemas.microsoft.com/office/powerpoint/2010/main" val="4627359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タイトル 1"/>
          <p:cNvSpPr txBox="1">
            <a:spLocks/>
          </p:cNvSpPr>
          <p:nvPr/>
        </p:nvSpPr>
        <p:spPr>
          <a:xfrm>
            <a:off x="157497" y="363262"/>
            <a:ext cx="8934219" cy="562013"/>
          </a:xfrm>
          <a:prstGeom prst="rect">
            <a:avLst/>
          </a:prstGeom>
        </p:spPr>
        <p:txBody>
          <a:bodyPr vert="horz" lIns="146635" tIns="73317" rIns="146635" bIns="73317" rtlCol="0">
            <a:noAutofit/>
          </a:bodyPr>
          <a:lstStyle/>
          <a:p>
            <a:pPr marL="549882" indent="-549882" algn="ctr" defTabSz="844087" eaLnBrk="1" fontAlgn="auto" hangingPunct="1">
              <a:spcBef>
                <a:spcPct val="20000"/>
              </a:spcBef>
              <a:spcAft>
                <a:spcPts val="0"/>
              </a:spcAft>
            </a:pPr>
            <a:r>
              <a:rPr lang="ja-JP" altLang="en-US" sz="2257" dirty="0">
                <a:solidFill>
                  <a:prstClr val="black"/>
                </a:solidFill>
                <a:latin typeface="ＭＳ Ｐゴシック" panose="020B0600070205080204" pitchFamily="50" charset="-128"/>
                <a:cs typeface="Meiryo UI" panose="020B0604030504040204" pitchFamily="50" charset="-128"/>
              </a:rPr>
              <a:t>ＡＩ・データ分析の活用</a:t>
            </a:r>
            <a:endParaRPr lang="en-US" altLang="ja-JP" sz="2257" dirty="0">
              <a:solidFill>
                <a:prstClr val="black"/>
              </a:solidFill>
              <a:latin typeface="ＭＳ Ｐゴシック" panose="020B0600070205080204" pitchFamily="50" charset="-128"/>
              <a:cs typeface="Meiryo UI" panose="020B0604030504040204" pitchFamily="50" charset="-128"/>
            </a:endParaRPr>
          </a:p>
        </p:txBody>
      </p:sp>
      <p:sp>
        <p:nvSpPr>
          <p:cNvPr id="31" name="角丸四角形 30"/>
          <p:cNvSpPr/>
          <p:nvPr/>
        </p:nvSpPr>
        <p:spPr>
          <a:xfrm>
            <a:off x="157497" y="1052735"/>
            <a:ext cx="8816821" cy="911713"/>
          </a:xfrm>
          <a:prstGeom prst="roundRect">
            <a:avLst>
              <a:gd name="adj" fmla="val 4718"/>
            </a:avLst>
          </a:prstGeom>
          <a:ln w="25400">
            <a:solidFill>
              <a:schemeClr val="accent6">
                <a:lumMod val="40000"/>
                <a:lumOff val="60000"/>
              </a:schemeClr>
            </a:solidFill>
          </a:ln>
        </p:spPr>
        <p:style>
          <a:lnRef idx="2">
            <a:schemeClr val="accent2"/>
          </a:lnRef>
          <a:fillRef idx="1">
            <a:schemeClr val="lt1"/>
          </a:fillRef>
          <a:effectRef idx="0">
            <a:schemeClr val="accent2"/>
          </a:effectRef>
          <a:fontRef idx="minor">
            <a:schemeClr val="dk1"/>
          </a:fontRef>
        </p:style>
        <p:txBody>
          <a:bodyPr rtlCol="0" anchor="t"/>
          <a:lstStyle/>
          <a:p>
            <a:pPr algn="just" defTabSz="844087" eaLnBrk="1" fontAlgn="auto" hangingPunct="1">
              <a:spcBef>
                <a:spcPts val="0"/>
              </a:spcBef>
              <a:spcAft>
                <a:spcPts val="0"/>
              </a:spcAft>
            </a:pPr>
            <a:r>
              <a:rPr lang="ja-JP" altLang="en-US" sz="18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ＡＩも活用しながら幅広いデータを分析することにより、申告漏れの可能性が高い納税者の判定や、滞納者の状況に応じた対応の判別を行うなど、課税・徴収の効率化・高度化に取り組んでいきます</a:t>
            </a:r>
            <a:r>
              <a:rPr lang="ja-JP" altLang="en-US" sz="1477"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a:t>
            </a:r>
          </a:p>
        </p:txBody>
      </p:sp>
      <p:cxnSp>
        <p:nvCxnSpPr>
          <p:cNvPr id="116" name="直線コネクタ 115"/>
          <p:cNvCxnSpPr/>
          <p:nvPr/>
        </p:nvCxnSpPr>
        <p:spPr>
          <a:xfrm>
            <a:off x="0" y="824163"/>
            <a:ext cx="914400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125" name="タイトル 1"/>
          <p:cNvSpPr txBox="1">
            <a:spLocks/>
          </p:cNvSpPr>
          <p:nvPr/>
        </p:nvSpPr>
        <p:spPr>
          <a:xfrm>
            <a:off x="30633" y="237900"/>
            <a:ext cx="1544978" cy="22737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rgbClr val="0070C0"/>
            </a:solidFill>
          </a:ln>
        </p:spPr>
        <p:txBody>
          <a:bodyPr lIns="85965" tIns="42983" rIns="85965" bIns="42983" anchor="ctr" anchorCtr="1"/>
          <a:lstStyle/>
          <a:p>
            <a:pPr defTabSz="859688" eaLnBrk="1" fontAlgn="auto" hangingPunct="1">
              <a:spcAft>
                <a:spcPts val="0"/>
              </a:spcAft>
              <a:defRPr/>
            </a:pPr>
            <a:r>
              <a:rPr lang="ja-JP" altLang="en-US" sz="1129" dirty="0">
                <a:solidFill>
                  <a:prstClr val="black"/>
                </a:solidFill>
                <a:latin typeface="ＭＳ Ｐゴシック" panose="020B0600070205080204" pitchFamily="50" charset="-128"/>
              </a:rPr>
              <a:t>３ 税務行政の</a:t>
            </a:r>
            <a:r>
              <a:rPr lang="en-US" altLang="ja-JP" sz="1129" dirty="0">
                <a:solidFill>
                  <a:prstClr val="black"/>
                </a:solidFill>
                <a:latin typeface="ＭＳ Ｐゴシック" panose="020B0600070205080204" pitchFamily="50" charset="-128"/>
              </a:rPr>
              <a:t>DX</a:t>
            </a:r>
            <a:endParaRPr lang="ja-JP" altLang="en-US" sz="1129" dirty="0">
              <a:solidFill>
                <a:prstClr val="black"/>
              </a:solidFill>
              <a:latin typeface="ＭＳ Ｐゴシック" panose="020B0600070205080204" pitchFamily="50" charset="-128"/>
            </a:endParaRPr>
          </a:p>
        </p:txBody>
      </p:sp>
      <p:sp>
        <p:nvSpPr>
          <p:cNvPr id="119" name="タイトル 1"/>
          <p:cNvSpPr txBox="1">
            <a:spLocks/>
          </p:cNvSpPr>
          <p:nvPr/>
        </p:nvSpPr>
        <p:spPr>
          <a:xfrm>
            <a:off x="0" y="2"/>
            <a:ext cx="9140400" cy="972000"/>
          </a:xfrm>
          <a:prstGeom prst="rect">
            <a:avLst/>
          </a:prstGeom>
          <a:solidFill>
            <a:srgbClr val="0070C0"/>
          </a:solidFill>
          <a:effectLst/>
        </p:spPr>
        <p:txBody>
          <a:bodyPr vert="horz" lIns="91440" tIns="45720" rIns="91440" bIns="45720" rtlCol="0" anchor="ctr">
            <a:normAutofit/>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fontAlgn="auto">
              <a:spcAft>
                <a:spcPts val="0"/>
              </a:spcAft>
            </a:pPr>
            <a:r>
              <a:rPr lang="ja-JP" altLang="en-US" sz="2800" dirty="0">
                <a:latin typeface="メイリオ" panose="020B0604030504040204" pitchFamily="50" charset="-128"/>
                <a:ea typeface="メイリオ" panose="020B0604030504040204" pitchFamily="50" charset="-128"/>
              </a:rPr>
              <a:t>税務行政の将来像</a:t>
            </a:r>
            <a:br>
              <a:rPr lang="en-US" altLang="ja-JP" sz="2800" dirty="0">
                <a:latin typeface="メイリオ" panose="020B0604030504040204" pitchFamily="50" charset="-128"/>
                <a:ea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rPr>
              <a:t>～</a:t>
            </a:r>
            <a:r>
              <a:rPr lang="en-US" altLang="ja-JP" sz="2400" dirty="0">
                <a:latin typeface="メイリオ" panose="020B0604030504040204" pitchFamily="50" charset="-128"/>
                <a:ea typeface="メイリオ" panose="020B0604030504040204" pitchFamily="50" charset="-128"/>
              </a:rPr>
              <a:t>AI</a:t>
            </a:r>
            <a:r>
              <a:rPr lang="ja-JP" altLang="en-US" sz="2400" dirty="0">
                <a:latin typeface="メイリオ" panose="020B0604030504040204" pitchFamily="50" charset="-128"/>
                <a:ea typeface="メイリオ" panose="020B0604030504040204" pitchFamily="50" charset="-128"/>
              </a:rPr>
              <a:t>・データ分析の活用～</a:t>
            </a:r>
          </a:p>
        </p:txBody>
      </p:sp>
      <p:graphicFrame>
        <p:nvGraphicFramePr>
          <p:cNvPr id="124" name="表 123">
            <a:extLst>
              <a:ext uri="{FF2B5EF4-FFF2-40B4-BE49-F238E27FC236}">
                <a16:creationId xmlns:a16="http://schemas.microsoft.com/office/drawing/2014/main" id="{63A0631A-C242-4964-BE75-A1B8406A23ED}"/>
              </a:ext>
            </a:extLst>
          </p:cNvPr>
          <p:cNvGraphicFramePr>
            <a:graphicFrameLocks noGrp="1"/>
          </p:cNvGraphicFramePr>
          <p:nvPr/>
        </p:nvGraphicFramePr>
        <p:xfrm>
          <a:off x="7621089" y="4938320"/>
          <a:ext cx="928759" cy="857980"/>
        </p:xfrm>
        <a:graphic>
          <a:graphicData uri="http://schemas.openxmlformats.org/drawingml/2006/table">
            <a:tbl>
              <a:tblPr firstRow="1" bandRow="1">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effectLst/>
              </a:tblPr>
              <a:tblGrid>
                <a:gridCol w="536926">
                  <a:extLst>
                    <a:ext uri="{9D8B030D-6E8A-4147-A177-3AD203B41FA5}">
                      <a16:colId xmlns:a16="http://schemas.microsoft.com/office/drawing/2014/main" val="20000"/>
                    </a:ext>
                  </a:extLst>
                </a:gridCol>
                <a:gridCol w="391833">
                  <a:extLst>
                    <a:ext uri="{9D8B030D-6E8A-4147-A177-3AD203B41FA5}">
                      <a16:colId xmlns:a16="http://schemas.microsoft.com/office/drawing/2014/main" val="20001"/>
                    </a:ext>
                  </a:extLst>
                </a:gridCol>
              </a:tblGrid>
              <a:tr h="163976">
                <a:tc>
                  <a:txBody>
                    <a:bodyPr/>
                    <a:lstStyle>
                      <a:lvl1pPr marL="0" algn="l" defTabSz="914406" rtl="0" eaLnBrk="1" latinLnBrk="0" hangingPunct="1">
                        <a:defRPr kumimoji="1" sz="1800" b="1" kern="1200">
                          <a:solidFill>
                            <a:schemeClr val="lt1"/>
                          </a:solidFill>
                          <a:latin typeface="Calibri" panose="020F0502020204030204"/>
                        </a:defRPr>
                      </a:lvl1pPr>
                      <a:lvl2pPr marL="457203" algn="l" defTabSz="914406" rtl="0" eaLnBrk="1" latinLnBrk="0" hangingPunct="1">
                        <a:defRPr kumimoji="1" sz="1800" b="1" kern="1200">
                          <a:solidFill>
                            <a:schemeClr val="lt1"/>
                          </a:solidFill>
                          <a:latin typeface="Calibri" panose="020F0502020204030204"/>
                        </a:defRPr>
                      </a:lvl2pPr>
                      <a:lvl3pPr marL="914406" algn="l" defTabSz="914406" rtl="0" eaLnBrk="1" latinLnBrk="0" hangingPunct="1">
                        <a:defRPr kumimoji="1" sz="1800" b="1" kern="1200">
                          <a:solidFill>
                            <a:schemeClr val="lt1"/>
                          </a:solidFill>
                          <a:latin typeface="Calibri" panose="020F0502020204030204"/>
                        </a:defRPr>
                      </a:lvl3pPr>
                      <a:lvl4pPr marL="1371609" algn="l" defTabSz="914406" rtl="0" eaLnBrk="1" latinLnBrk="0" hangingPunct="1">
                        <a:defRPr kumimoji="1" sz="1800" b="1" kern="1200">
                          <a:solidFill>
                            <a:schemeClr val="lt1"/>
                          </a:solidFill>
                          <a:latin typeface="Calibri" panose="020F0502020204030204"/>
                        </a:defRPr>
                      </a:lvl4pPr>
                      <a:lvl5pPr marL="1828812" algn="l" defTabSz="914406" rtl="0" eaLnBrk="1" latinLnBrk="0" hangingPunct="1">
                        <a:defRPr kumimoji="1" sz="1800" b="1" kern="1200">
                          <a:solidFill>
                            <a:schemeClr val="lt1"/>
                          </a:solidFill>
                          <a:latin typeface="Calibri" panose="020F0502020204030204"/>
                        </a:defRPr>
                      </a:lvl5pPr>
                      <a:lvl6pPr marL="2286015" algn="l" defTabSz="914406" rtl="0" eaLnBrk="1" latinLnBrk="0" hangingPunct="1">
                        <a:defRPr kumimoji="1" sz="1800" b="1" kern="1200">
                          <a:solidFill>
                            <a:schemeClr val="lt1"/>
                          </a:solidFill>
                          <a:latin typeface="Calibri" panose="020F0502020204030204"/>
                        </a:defRPr>
                      </a:lvl6pPr>
                      <a:lvl7pPr marL="2743218" algn="l" defTabSz="914406" rtl="0" eaLnBrk="1" latinLnBrk="0" hangingPunct="1">
                        <a:defRPr kumimoji="1" sz="1800" b="1" kern="1200">
                          <a:solidFill>
                            <a:schemeClr val="lt1"/>
                          </a:solidFill>
                          <a:latin typeface="Calibri" panose="020F0502020204030204"/>
                        </a:defRPr>
                      </a:lvl7pPr>
                      <a:lvl8pPr marL="3200421" algn="l" defTabSz="914406" rtl="0" eaLnBrk="1" latinLnBrk="0" hangingPunct="1">
                        <a:defRPr kumimoji="1" sz="1800" b="1" kern="1200">
                          <a:solidFill>
                            <a:schemeClr val="lt1"/>
                          </a:solidFill>
                          <a:latin typeface="Calibri" panose="020F0502020204030204"/>
                        </a:defRPr>
                      </a:lvl8pPr>
                      <a:lvl9pPr marL="3657624" algn="l" defTabSz="914406" rtl="0" eaLnBrk="1" latinLnBrk="0" hangingPunct="1">
                        <a:defRPr kumimoji="1" sz="1800" b="1" kern="1200">
                          <a:solidFill>
                            <a:schemeClr val="lt1"/>
                          </a:solidFill>
                          <a:latin typeface="Calibri" panose="020F0502020204030204"/>
                        </a:defRPr>
                      </a:lvl9pPr>
                    </a:lstStyle>
                    <a:p>
                      <a:pPr algn="ctr"/>
                      <a:r>
                        <a:rPr kumimoji="1" lang="ja-JP" altLang="en-US" sz="700" dirty="0">
                          <a:latin typeface="BIZ UDゴシック" panose="020B0400000000000000" pitchFamily="49" charset="-128"/>
                          <a:ea typeface="BIZ UDゴシック" panose="020B0400000000000000" pitchFamily="49" charset="-128"/>
                        </a:rPr>
                        <a:t>法人名</a:t>
                      </a:r>
                    </a:p>
                  </a:txBody>
                  <a:tcPr marL="36000" marR="36000" marT="32458" marB="32458">
                    <a:lnL w="6350" cap="flat" cmpd="sng" algn="ctr">
                      <a:solidFill>
                        <a:srgbClr val="70AD47"/>
                      </a:solidFill>
                      <a:prstDash val="solid"/>
                      <a:miter lim="800000"/>
                    </a:lnL>
                    <a:lnR>
                      <a:noFill/>
                    </a:lnR>
                    <a:lnT w="6350" cap="flat" cmpd="sng" algn="ctr">
                      <a:solidFill>
                        <a:srgbClr val="70AD47"/>
                      </a:solidFill>
                      <a:prstDash val="solid"/>
                      <a:miter lim="800000"/>
                    </a:lnT>
                    <a:lnB w="12700" cap="flat" cmpd="sng" algn="ctr">
                      <a:solidFill>
                        <a:sysClr val="window" lastClr="FFFFFF"/>
                      </a:solidFill>
                      <a:prstDash val="solid"/>
                      <a:miter lim="800000"/>
                    </a:lnB>
                    <a:lnTlToBr w="12700" cmpd="sng">
                      <a:noFill/>
                      <a:prstDash val="solid"/>
                    </a:lnTlToBr>
                    <a:lnBlToTr w="12700" cmpd="sng">
                      <a:noFill/>
                      <a:prstDash val="solid"/>
                    </a:lnBlToTr>
                    <a:solidFill>
                      <a:srgbClr val="70AD47"/>
                    </a:solidFill>
                  </a:tcPr>
                </a:tc>
                <a:tc>
                  <a:txBody>
                    <a:bodyPr/>
                    <a:lstStyle>
                      <a:lvl1pPr marL="0" algn="l" defTabSz="914406" rtl="0" eaLnBrk="1" latinLnBrk="0" hangingPunct="1">
                        <a:defRPr kumimoji="1" sz="1800" b="1" kern="1200">
                          <a:solidFill>
                            <a:schemeClr val="lt1"/>
                          </a:solidFill>
                          <a:latin typeface="Calibri" panose="020F0502020204030204"/>
                        </a:defRPr>
                      </a:lvl1pPr>
                      <a:lvl2pPr marL="457203" algn="l" defTabSz="914406" rtl="0" eaLnBrk="1" latinLnBrk="0" hangingPunct="1">
                        <a:defRPr kumimoji="1" sz="1800" b="1" kern="1200">
                          <a:solidFill>
                            <a:schemeClr val="lt1"/>
                          </a:solidFill>
                          <a:latin typeface="Calibri" panose="020F0502020204030204"/>
                        </a:defRPr>
                      </a:lvl2pPr>
                      <a:lvl3pPr marL="914406" algn="l" defTabSz="914406" rtl="0" eaLnBrk="1" latinLnBrk="0" hangingPunct="1">
                        <a:defRPr kumimoji="1" sz="1800" b="1" kern="1200">
                          <a:solidFill>
                            <a:schemeClr val="lt1"/>
                          </a:solidFill>
                          <a:latin typeface="Calibri" panose="020F0502020204030204"/>
                        </a:defRPr>
                      </a:lvl3pPr>
                      <a:lvl4pPr marL="1371609" algn="l" defTabSz="914406" rtl="0" eaLnBrk="1" latinLnBrk="0" hangingPunct="1">
                        <a:defRPr kumimoji="1" sz="1800" b="1" kern="1200">
                          <a:solidFill>
                            <a:schemeClr val="lt1"/>
                          </a:solidFill>
                          <a:latin typeface="Calibri" panose="020F0502020204030204"/>
                        </a:defRPr>
                      </a:lvl4pPr>
                      <a:lvl5pPr marL="1828812" algn="l" defTabSz="914406" rtl="0" eaLnBrk="1" latinLnBrk="0" hangingPunct="1">
                        <a:defRPr kumimoji="1" sz="1800" b="1" kern="1200">
                          <a:solidFill>
                            <a:schemeClr val="lt1"/>
                          </a:solidFill>
                          <a:latin typeface="Calibri" panose="020F0502020204030204"/>
                        </a:defRPr>
                      </a:lvl5pPr>
                      <a:lvl6pPr marL="2286015" algn="l" defTabSz="914406" rtl="0" eaLnBrk="1" latinLnBrk="0" hangingPunct="1">
                        <a:defRPr kumimoji="1" sz="1800" b="1" kern="1200">
                          <a:solidFill>
                            <a:schemeClr val="lt1"/>
                          </a:solidFill>
                          <a:latin typeface="Calibri" panose="020F0502020204030204"/>
                        </a:defRPr>
                      </a:lvl6pPr>
                      <a:lvl7pPr marL="2743218" algn="l" defTabSz="914406" rtl="0" eaLnBrk="1" latinLnBrk="0" hangingPunct="1">
                        <a:defRPr kumimoji="1" sz="1800" b="1" kern="1200">
                          <a:solidFill>
                            <a:schemeClr val="lt1"/>
                          </a:solidFill>
                          <a:latin typeface="Calibri" panose="020F0502020204030204"/>
                        </a:defRPr>
                      </a:lvl7pPr>
                      <a:lvl8pPr marL="3200421" algn="l" defTabSz="914406" rtl="0" eaLnBrk="1" latinLnBrk="0" hangingPunct="1">
                        <a:defRPr kumimoji="1" sz="1800" b="1" kern="1200">
                          <a:solidFill>
                            <a:schemeClr val="lt1"/>
                          </a:solidFill>
                          <a:latin typeface="Calibri" panose="020F0502020204030204"/>
                        </a:defRPr>
                      </a:lvl8pPr>
                      <a:lvl9pPr marL="3657624" algn="l" defTabSz="914406" rtl="0" eaLnBrk="1" latinLnBrk="0" hangingPunct="1">
                        <a:defRPr kumimoji="1" sz="1800" b="1" kern="1200">
                          <a:solidFill>
                            <a:schemeClr val="lt1"/>
                          </a:solidFill>
                          <a:latin typeface="Calibri" panose="020F0502020204030204"/>
                        </a:defRPr>
                      </a:lvl9pPr>
                    </a:lstStyle>
                    <a:p>
                      <a:pPr algn="ctr"/>
                      <a:r>
                        <a:rPr kumimoji="1" lang="ja-JP" altLang="en-US" sz="700" dirty="0">
                          <a:latin typeface="BIZ UDゴシック" panose="020B0400000000000000" pitchFamily="49" charset="-128"/>
                          <a:ea typeface="BIZ UDゴシック" panose="020B0400000000000000" pitchFamily="49" charset="-128"/>
                        </a:rPr>
                        <a:t>リスク</a:t>
                      </a:r>
                    </a:p>
                  </a:txBody>
                  <a:tcPr marL="36000" marR="36000" marT="32458" marB="32458">
                    <a:lnL>
                      <a:noFill/>
                    </a:lnL>
                    <a:lnR w="6350" cap="flat" cmpd="sng" algn="ctr">
                      <a:solidFill>
                        <a:srgbClr val="70AD47"/>
                      </a:solidFill>
                      <a:prstDash val="solid"/>
                      <a:miter lim="800000"/>
                    </a:lnR>
                    <a:lnT w="6350" cap="flat" cmpd="sng" algn="ctr">
                      <a:solidFill>
                        <a:srgbClr val="70AD47"/>
                      </a:solidFill>
                      <a:prstDash val="solid"/>
                      <a:miter lim="800000"/>
                    </a:lnT>
                    <a:lnB w="12700" cap="flat" cmpd="sng" algn="ctr">
                      <a:solidFill>
                        <a:sysClr val="window" lastClr="FFFFFF"/>
                      </a:solidFill>
                      <a:prstDash val="solid"/>
                      <a:miter lim="800000"/>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10000"/>
                  </a:ext>
                </a:extLst>
              </a:tr>
              <a:tr h="163976">
                <a:tc>
                  <a:txBody>
                    <a:bodyPr/>
                    <a:lstStyle>
                      <a:lvl1pPr marL="0" algn="l" defTabSz="914406" rtl="0" eaLnBrk="1" latinLnBrk="0" hangingPunct="1">
                        <a:defRPr kumimoji="1" sz="1800" kern="1200">
                          <a:solidFill>
                            <a:schemeClr val="dk1"/>
                          </a:solidFill>
                          <a:latin typeface="Calibri" panose="020F0502020204030204"/>
                        </a:defRPr>
                      </a:lvl1pPr>
                      <a:lvl2pPr marL="457203" algn="l" defTabSz="914406" rtl="0" eaLnBrk="1" latinLnBrk="0" hangingPunct="1">
                        <a:defRPr kumimoji="1" sz="1800" kern="1200">
                          <a:solidFill>
                            <a:schemeClr val="dk1"/>
                          </a:solidFill>
                          <a:latin typeface="Calibri" panose="020F0502020204030204"/>
                        </a:defRPr>
                      </a:lvl2pPr>
                      <a:lvl3pPr marL="914406" algn="l" defTabSz="914406" rtl="0" eaLnBrk="1" latinLnBrk="0" hangingPunct="1">
                        <a:defRPr kumimoji="1" sz="1800" kern="1200">
                          <a:solidFill>
                            <a:schemeClr val="dk1"/>
                          </a:solidFill>
                          <a:latin typeface="Calibri" panose="020F0502020204030204"/>
                        </a:defRPr>
                      </a:lvl3pPr>
                      <a:lvl4pPr marL="1371609" algn="l" defTabSz="914406" rtl="0" eaLnBrk="1" latinLnBrk="0" hangingPunct="1">
                        <a:defRPr kumimoji="1" sz="1800" kern="1200">
                          <a:solidFill>
                            <a:schemeClr val="dk1"/>
                          </a:solidFill>
                          <a:latin typeface="Calibri" panose="020F0502020204030204"/>
                        </a:defRPr>
                      </a:lvl4pPr>
                      <a:lvl5pPr marL="1828812" algn="l" defTabSz="914406" rtl="0" eaLnBrk="1" latinLnBrk="0" hangingPunct="1">
                        <a:defRPr kumimoji="1" sz="1800" kern="1200">
                          <a:solidFill>
                            <a:schemeClr val="dk1"/>
                          </a:solidFill>
                          <a:latin typeface="Calibri" panose="020F0502020204030204"/>
                        </a:defRPr>
                      </a:lvl5pPr>
                      <a:lvl6pPr marL="2286015" algn="l" defTabSz="914406" rtl="0" eaLnBrk="1" latinLnBrk="0" hangingPunct="1">
                        <a:defRPr kumimoji="1" sz="1800" kern="1200">
                          <a:solidFill>
                            <a:schemeClr val="dk1"/>
                          </a:solidFill>
                          <a:latin typeface="Calibri" panose="020F0502020204030204"/>
                        </a:defRPr>
                      </a:lvl6pPr>
                      <a:lvl7pPr marL="2743218" algn="l" defTabSz="914406" rtl="0" eaLnBrk="1" latinLnBrk="0" hangingPunct="1">
                        <a:defRPr kumimoji="1" sz="1800" kern="1200">
                          <a:solidFill>
                            <a:schemeClr val="dk1"/>
                          </a:solidFill>
                          <a:latin typeface="Calibri" panose="020F0502020204030204"/>
                        </a:defRPr>
                      </a:lvl7pPr>
                      <a:lvl8pPr marL="3200421" algn="l" defTabSz="914406" rtl="0" eaLnBrk="1" latinLnBrk="0" hangingPunct="1">
                        <a:defRPr kumimoji="1" sz="1800" kern="1200">
                          <a:solidFill>
                            <a:schemeClr val="dk1"/>
                          </a:solidFill>
                          <a:latin typeface="Calibri" panose="020F0502020204030204"/>
                        </a:defRPr>
                      </a:lvl8pPr>
                      <a:lvl9pPr marL="3657624" algn="l" defTabSz="914406" rtl="0" eaLnBrk="1" latinLnBrk="0" hangingPunct="1">
                        <a:defRPr kumimoji="1" sz="1800" kern="1200">
                          <a:solidFill>
                            <a:schemeClr val="dk1"/>
                          </a:solidFill>
                          <a:latin typeface="Calibri" panose="020F0502020204030204"/>
                        </a:defRPr>
                      </a:lvl9pPr>
                    </a:lstStyle>
                    <a:p>
                      <a:pPr algn="ctr"/>
                      <a:r>
                        <a:rPr kumimoji="1" lang="en-US" altLang="ja-JP" sz="700" dirty="0">
                          <a:latin typeface="BIZ UDゴシック" panose="020B0400000000000000" pitchFamily="49" charset="-128"/>
                          <a:ea typeface="BIZ UDゴシック" panose="020B0400000000000000" pitchFamily="49" charset="-128"/>
                        </a:rPr>
                        <a:t>A</a:t>
                      </a:r>
                      <a:r>
                        <a:rPr kumimoji="1" lang="ja-JP" altLang="en-US" sz="700" dirty="0">
                          <a:latin typeface="BIZ UDゴシック" panose="020B0400000000000000" pitchFamily="49" charset="-128"/>
                          <a:ea typeface="BIZ UDゴシック" panose="020B0400000000000000" pitchFamily="49" charset="-128"/>
                        </a:rPr>
                        <a:t>社</a:t>
                      </a:r>
                    </a:p>
                  </a:txBody>
                  <a:tcPr marL="36000" marR="36000" marT="32458" marB="32458">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 lastClr="FFFFFF"/>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alpha val="40000"/>
                      </a:srgbClr>
                    </a:solidFill>
                  </a:tcPr>
                </a:tc>
                <a:tc>
                  <a:txBody>
                    <a:bodyPr/>
                    <a:lstStyle>
                      <a:lvl1pPr marL="0" algn="l" defTabSz="914406" rtl="0" eaLnBrk="1" latinLnBrk="0" hangingPunct="1">
                        <a:defRPr kumimoji="1" sz="1800" kern="1200">
                          <a:solidFill>
                            <a:schemeClr val="dk1"/>
                          </a:solidFill>
                          <a:latin typeface="Calibri" panose="020F0502020204030204"/>
                        </a:defRPr>
                      </a:lvl1pPr>
                      <a:lvl2pPr marL="457203" algn="l" defTabSz="914406" rtl="0" eaLnBrk="1" latinLnBrk="0" hangingPunct="1">
                        <a:defRPr kumimoji="1" sz="1800" kern="1200">
                          <a:solidFill>
                            <a:schemeClr val="dk1"/>
                          </a:solidFill>
                          <a:latin typeface="Calibri" panose="020F0502020204030204"/>
                        </a:defRPr>
                      </a:lvl2pPr>
                      <a:lvl3pPr marL="914406" algn="l" defTabSz="914406" rtl="0" eaLnBrk="1" latinLnBrk="0" hangingPunct="1">
                        <a:defRPr kumimoji="1" sz="1800" kern="1200">
                          <a:solidFill>
                            <a:schemeClr val="dk1"/>
                          </a:solidFill>
                          <a:latin typeface="Calibri" panose="020F0502020204030204"/>
                        </a:defRPr>
                      </a:lvl3pPr>
                      <a:lvl4pPr marL="1371609" algn="l" defTabSz="914406" rtl="0" eaLnBrk="1" latinLnBrk="0" hangingPunct="1">
                        <a:defRPr kumimoji="1" sz="1800" kern="1200">
                          <a:solidFill>
                            <a:schemeClr val="dk1"/>
                          </a:solidFill>
                          <a:latin typeface="Calibri" panose="020F0502020204030204"/>
                        </a:defRPr>
                      </a:lvl4pPr>
                      <a:lvl5pPr marL="1828812" algn="l" defTabSz="914406" rtl="0" eaLnBrk="1" latinLnBrk="0" hangingPunct="1">
                        <a:defRPr kumimoji="1" sz="1800" kern="1200">
                          <a:solidFill>
                            <a:schemeClr val="dk1"/>
                          </a:solidFill>
                          <a:latin typeface="Calibri" panose="020F0502020204030204"/>
                        </a:defRPr>
                      </a:lvl5pPr>
                      <a:lvl6pPr marL="2286015" algn="l" defTabSz="914406" rtl="0" eaLnBrk="1" latinLnBrk="0" hangingPunct="1">
                        <a:defRPr kumimoji="1" sz="1800" kern="1200">
                          <a:solidFill>
                            <a:schemeClr val="dk1"/>
                          </a:solidFill>
                          <a:latin typeface="Calibri" panose="020F0502020204030204"/>
                        </a:defRPr>
                      </a:lvl6pPr>
                      <a:lvl7pPr marL="2743218" algn="l" defTabSz="914406" rtl="0" eaLnBrk="1" latinLnBrk="0" hangingPunct="1">
                        <a:defRPr kumimoji="1" sz="1800" kern="1200">
                          <a:solidFill>
                            <a:schemeClr val="dk1"/>
                          </a:solidFill>
                          <a:latin typeface="Calibri" panose="020F0502020204030204"/>
                        </a:defRPr>
                      </a:lvl7pPr>
                      <a:lvl8pPr marL="3200421" algn="l" defTabSz="914406" rtl="0" eaLnBrk="1" latinLnBrk="0" hangingPunct="1">
                        <a:defRPr kumimoji="1" sz="1800" kern="1200">
                          <a:solidFill>
                            <a:schemeClr val="dk1"/>
                          </a:solidFill>
                          <a:latin typeface="Calibri" panose="020F0502020204030204"/>
                        </a:defRPr>
                      </a:lvl8pPr>
                      <a:lvl9pPr marL="3657624" algn="l" defTabSz="914406" rtl="0" eaLnBrk="1" latinLnBrk="0" hangingPunct="1">
                        <a:defRPr kumimoji="1" sz="1800" kern="1200">
                          <a:solidFill>
                            <a:schemeClr val="dk1"/>
                          </a:solidFill>
                          <a:latin typeface="Calibri" panose="020F0502020204030204"/>
                        </a:defRPr>
                      </a:lvl9pPr>
                    </a:lstStyle>
                    <a:p>
                      <a:pPr algn="ctr"/>
                      <a:r>
                        <a:rPr kumimoji="1" lang="ja-JP" altLang="en-US" sz="700" dirty="0">
                          <a:latin typeface="BIZ UDゴシック" panose="020B0400000000000000" pitchFamily="49" charset="-128"/>
                          <a:ea typeface="BIZ UDゴシック" panose="020B0400000000000000" pitchFamily="49" charset="-128"/>
                        </a:rPr>
                        <a:t>高</a:t>
                      </a:r>
                    </a:p>
                  </a:txBody>
                  <a:tcPr marL="36000" marR="36000" marT="32458" marB="32458">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 lastClr="FFFFFF"/>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alpha val="40000"/>
                      </a:srgbClr>
                    </a:solidFill>
                  </a:tcPr>
                </a:tc>
                <a:extLst>
                  <a:ext uri="{0D108BD9-81ED-4DB2-BD59-A6C34878D82A}">
                    <a16:rowId xmlns:a16="http://schemas.microsoft.com/office/drawing/2014/main" val="10001"/>
                  </a:ext>
                </a:extLst>
              </a:tr>
              <a:tr h="163976">
                <a:tc>
                  <a:txBody>
                    <a:bodyPr/>
                    <a:lstStyle>
                      <a:lvl1pPr marL="0" algn="l" defTabSz="914406" rtl="0" eaLnBrk="1" latinLnBrk="0" hangingPunct="1">
                        <a:defRPr kumimoji="1" sz="1800" kern="1200">
                          <a:solidFill>
                            <a:schemeClr val="dk1"/>
                          </a:solidFill>
                          <a:latin typeface="Calibri" panose="020F0502020204030204"/>
                        </a:defRPr>
                      </a:lvl1pPr>
                      <a:lvl2pPr marL="457203" algn="l" defTabSz="914406" rtl="0" eaLnBrk="1" latinLnBrk="0" hangingPunct="1">
                        <a:defRPr kumimoji="1" sz="1800" kern="1200">
                          <a:solidFill>
                            <a:schemeClr val="dk1"/>
                          </a:solidFill>
                          <a:latin typeface="Calibri" panose="020F0502020204030204"/>
                        </a:defRPr>
                      </a:lvl2pPr>
                      <a:lvl3pPr marL="914406" algn="l" defTabSz="914406" rtl="0" eaLnBrk="1" latinLnBrk="0" hangingPunct="1">
                        <a:defRPr kumimoji="1" sz="1800" kern="1200">
                          <a:solidFill>
                            <a:schemeClr val="dk1"/>
                          </a:solidFill>
                          <a:latin typeface="Calibri" panose="020F0502020204030204"/>
                        </a:defRPr>
                      </a:lvl3pPr>
                      <a:lvl4pPr marL="1371609" algn="l" defTabSz="914406" rtl="0" eaLnBrk="1" latinLnBrk="0" hangingPunct="1">
                        <a:defRPr kumimoji="1" sz="1800" kern="1200">
                          <a:solidFill>
                            <a:schemeClr val="dk1"/>
                          </a:solidFill>
                          <a:latin typeface="Calibri" panose="020F0502020204030204"/>
                        </a:defRPr>
                      </a:lvl4pPr>
                      <a:lvl5pPr marL="1828812" algn="l" defTabSz="914406" rtl="0" eaLnBrk="1" latinLnBrk="0" hangingPunct="1">
                        <a:defRPr kumimoji="1" sz="1800" kern="1200">
                          <a:solidFill>
                            <a:schemeClr val="dk1"/>
                          </a:solidFill>
                          <a:latin typeface="Calibri" panose="020F0502020204030204"/>
                        </a:defRPr>
                      </a:lvl5pPr>
                      <a:lvl6pPr marL="2286015" algn="l" defTabSz="914406" rtl="0" eaLnBrk="1" latinLnBrk="0" hangingPunct="1">
                        <a:defRPr kumimoji="1" sz="1800" kern="1200">
                          <a:solidFill>
                            <a:schemeClr val="dk1"/>
                          </a:solidFill>
                          <a:latin typeface="Calibri" panose="020F0502020204030204"/>
                        </a:defRPr>
                      </a:lvl6pPr>
                      <a:lvl7pPr marL="2743218" algn="l" defTabSz="914406" rtl="0" eaLnBrk="1" latinLnBrk="0" hangingPunct="1">
                        <a:defRPr kumimoji="1" sz="1800" kern="1200">
                          <a:solidFill>
                            <a:schemeClr val="dk1"/>
                          </a:solidFill>
                          <a:latin typeface="Calibri" panose="020F0502020204030204"/>
                        </a:defRPr>
                      </a:lvl7pPr>
                      <a:lvl8pPr marL="3200421" algn="l" defTabSz="914406" rtl="0" eaLnBrk="1" latinLnBrk="0" hangingPunct="1">
                        <a:defRPr kumimoji="1" sz="1800" kern="1200">
                          <a:solidFill>
                            <a:schemeClr val="dk1"/>
                          </a:solidFill>
                          <a:latin typeface="Calibri" panose="020F0502020204030204"/>
                        </a:defRPr>
                      </a:lvl8pPr>
                      <a:lvl9pPr marL="3657624" algn="l" defTabSz="914406" rtl="0" eaLnBrk="1" latinLnBrk="0" hangingPunct="1">
                        <a:defRPr kumimoji="1" sz="1800" kern="1200">
                          <a:solidFill>
                            <a:schemeClr val="dk1"/>
                          </a:solidFill>
                          <a:latin typeface="Calibri" panose="020F0502020204030204"/>
                        </a:defRPr>
                      </a:lvl9pPr>
                    </a:lstStyle>
                    <a:p>
                      <a:pPr algn="ctr"/>
                      <a:r>
                        <a:rPr kumimoji="1" lang="en-US" altLang="ja-JP" sz="700" dirty="0">
                          <a:latin typeface="BIZ UDゴシック" panose="020B0400000000000000" pitchFamily="49" charset="-128"/>
                          <a:ea typeface="BIZ UDゴシック" panose="020B0400000000000000" pitchFamily="49" charset="-128"/>
                        </a:rPr>
                        <a:t>B</a:t>
                      </a:r>
                      <a:r>
                        <a:rPr kumimoji="1" lang="ja-JP" altLang="en-US" sz="700" dirty="0">
                          <a:latin typeface="BIZ UDゴシック" panose="020B0400000000000000" pitchFamily="49" charset="-128"/>
                          <a:ea typeface="BIZ UDゴシック" panose="020B0400000000000000" pitchFamily="49" charset="-128"/>
                        </a:rPr>
                        <a:t>社</a:t>
                      </a:r>
                    </a:p>
                  </a:txBody>
                  <a:tcPr marL="36000" marR="36000" marT="32458" marB="32458">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noFill/>
                  </a:tcPr>
                </a:tc>
                <a:tc>
                  <a:txBody>
                    <a:bodyPr/>
                    <a:lstStyle>
                      <a:lvl1pPr marL="0" algn="l" defTabSz="914406" rtl="0" eaLnBrk="1" latinLnBrk="0" hangingPunct="1">
                        <a:defRPr kumimoji="1" sz="1800" kern="1200">
                          <a:solidFill>
                            <a:schemeClr val="dk1"/>
                          </a:solidFill>
                          <a:latin typeface="Calibri" panose="020F0502020204030204"/>
                        </a:defRPr>
                      </a:lvl1pPr>
                      <a:lvl2pPr marL="457203" algn="l" defTabSz="914406" rtl="0" eaLnBrk="1" latinLnBrk="0" hangingPunct="1">
                        <a:defRPr kumimoji="1" sz="1800" kern="1200">
                          <a:solidFill>
                            <a:schemeClr val="dk1"/>
                          </a:solidFill>
                          <a:latin typeface="Calibri" panose="020F0502020204030204"/>
                        </a:defRPr>
                      </a:lvl2pPr>
                      <a:lvl3pPr marL="914406" algn="l" defTabSz="914406" rtl="0" eaLnBrk="1" latinLnBrk="0" hangingPunct="1">
                        <a:defRPr kumimoji="1" sz="1800" kern="1200">
                          <a:solidFill>
                            <a:schemeClr val="dk1"/>
                          </a:solidFill>
                          <a:latin typeface="Calibri" panose="020F0502020204030204"/>
                        </a:defRPr>
                      </a:lvl3pPr>
                      <a:lvl4pPr marL="1371609" algn="l" defTabSz="914406" rtl="0" eaLnBrk="1" latinLnBrk="0" hangingPunct="1">
                        <a:defRPr kumimoji="1" sz="1800" kern="1200">
                          <a:solidFill>
                            <a:schemeClr val="dk1"/>
                          </a:solidFill>
                          <a:latin typeface="Calibri" panose="020F0502020204030204"/>
                        </a:defRPr>
                      </a:lvl4pPr>
                      <a:lvl5pPr marL="1828812" algn="l" defTabSz="914406" rtl="0" eaLnBrk="1" latinLnBrk="0" hangingPunct="1">
                        <a:defRPr kumimoji="1" sz="1800" kern="1200">
                          <a:solidFill>
                            <a:schemeClr val="dk1"/>
                          </a:solidFill>
                          <a:latin typeface="Calibri" panose="020F0502020204030204"/>
                        </a:defRPr>
                      </a:lvl5pPr>
                      <a:lvl6pPr marL="2286015" algn="l" defTabSz="914406" rtl="0" eaLnBrk="1" latinLnBrk="0" hangingPunct="1">
                        <a:defRPr kumimoji="1" sz="1800" kern="1200">
                          <a:solidFill>
                            <a:schemeClr val="dk1"/>
                          </a:solidFill>
                          <a:latin typeface="Calibri" panose="020F0502020204030204"/>
                        </a:defRPr>
                      </a:lvl6pPr>
                      <a:lvl7pPr marL="2743218" algn="l" defTabSz="914406" rtl="0" eaLnBrk="1" latinLnBrk="0" hangingPunct="1">
                        <a:defRPr kumimoji="1" sz="1800" kern="1200">
                          <a:solidFill>
                            <a:schemeClr val="dk1"/>
                          </a:solidFill>
                          <a:latin typeface="Calibri" panose="020F0502020204030204"/>
                        </a:defRPr>
                      </a:lvl7pPr>
                      <a:lvl8pPr marL="3200421" algn="l" defTabSz="914406" rtl="0" eaLnBrk="1" latinLnBrk="0" hangingPunct="1">
                        <a:defRPr kumimoji="1" sz="1800" kern="1200">
                          <a:solidFill>
                            <a:schemeClr val="dk1"/>
                          </a:solidFill>
                          <a:latin typeface="Calibri" panose="020F0502020204030204"/>
                        </a:defRPr>
                      </a:lvl8pPr>
                      <a:lvl9pPr marL="3657624" algn="l" defTabSz="914406" rtl="0" eaLnBrk="1" latinLnBrk="0" hangingPunct="1">
                        <a:defRPr kumimoji="1" sz="1800" kern="1200">
                          <a:solidFill>
                            <a:schemeClr val="dk1"/>
                          </a:solidFill>
                          <a:latin typeface="Calibri" panose="020F0502020204030204"/>
                        </a:defRPr>
                      </a:lvl9pPr>
                    </a:lstStyle>
                    <a:p>
                      <a:pPr algn="ctr"/>
                      <a:r>
                        <a:rPr kumimoji="1" lang="ja-JP" altLang="en-US" sz="700" dirty="0">
                          <a:latin typeface="BIZ UDゴシック" panose="020B0400000000000000" pitchFamily="49" charset="-128"/>
                          <a:ea typeface="BIZ UDゴシック" panose="020B0400000000000000" pitchFamily="49" charset="-128"/>
                        </a:rPr>
                        <a:t>高</a:t>
                      </a:r>
                    </a:p>
                  </a:txBody>
                  <a:tcPr marL="36000" marR="36000" marT="32458" marB="32458">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63976">
                <a:tc>
                  <a:txBody>
                    <a:bodyPr/>
                    <a:lstStyle>
                      <a:lvl1pPr marL="0" algn="l" defTabSz="914406" rtl="0" eaLnBrk="1" latinLnBrk="0" hangingPunct="1">
                        <a:defRPr kumimoji="1" sz="1800" kern="1200">
                          <a:solidFill>
                            <a:schemeClr val="dk1"/>
                          </a:solidFill>
                          <a:latin typeface="Calibri" panose="020F0502020204030204"/>
                        </a:defRPr>
                      </a:lvl1pPr>
                      <a:lvl2pPr marL="457203" algn="l" defTabSz="914406" rtl="0" eaLnBrk="1" latinLnBrk="0" hangingPunct="1">
                        <a:defRPr kumimoji="1" sz="1800" kern="1200">
                          <a:solidFill>
                            <a:schemeClr val="dk1"/>
                          </a:solidFill>
                          <a:latin typeface="Calibri" panose="020F0502020204030204"/>
                        </a:defRPr>
                      </a:lvl2pPr>
                      <a:lvl3pPr marL="914406" algn="l" defTabSz="914406" rtl="0" eaLnBrk="1" latinLnBrk="0" hangingPunct="1">
                        <a:defRPr kumimoji="1" sz="1800" kern="1200">
                          <a:solidFill>
                            <a:schemeClr val="dk1"/>
                          </a:solidFill>
                          <a:latin typeface="Calibri" panose="020F0502020204030204"/>
                        </a:defRPr>
                      </a:lvl3pPr>
                      <a:lvl4pPr marL="1371609" algn="l" defTabSz="914406" rtl="0" eaLnBrk="1" latinLnBrk="0" hangingPunct="1">
                        <a:defRPr kumimoji="1" sz="1800" kern="1200">
                          <a:solidFill>
                            <a:schemeClr val="dk1"/>
                          </a:solidFill>
                          <a:latin typeface="Calibri" panose="020F0502020204030204"/>
                        </a:defRPr>
                      </a:lvl4pPr>
                      <a:lvl5pPr marL="1828812" algn="l" defTabSz="914406" rtl="0" eaLnBrk="1" latinLnBrk="0" hangingPunct="1">
                        <a:defRPr kumimoji="1" sz="1800" kern="1200">
                          <a:solidFill>
                            <a:schemeClr val="dk1"/>
                          </a:solidFill>
                          <a:latin typeface="Calibri" panose="020F0502020204030204"/>
                        </a:defRPr>
                      </a:lvl5pPr>
                      <a:lvl6pPr marL="2286015" algn="l" defTabSz="914406" rtl="0" eaLnBrk="1" latinLnBrk="0" hangingPunct="1">
                        <a:defRPr kumimoji="1" sz="1800" kern="1200">
                          <a:solidFill>
                            <a:schemeClr val="dk1"/>
                          </a:solidFill>
                          <a:latin typeface="Calibri" panose="020F0502020204030204"/>
                        </a:defRPr>
                      </a:lvl6pPr>
                      <a:lvl7pPr marL="2743218" algn="l" defTabSz="914406" rtl="0" eaLnBrk="1" latinLnBrk="0" hangingPunct="1">
                        <a:defRPr kumimoji="1" sz="1800" kern="1200">
                          <a:solidFill>
                            <a:schemeClr val="dk1"/>
                          </a:solidFill>
                          <a:latin typeface="Calibri" panose="020F0502020204030204"/>
                        </a:defRPr>
                      </a:lvl7pPr>
                      <a:lvl8pPr marL="3200421" algn="l" defTabSz="914406" rtl="0" eaLnBrk="1" latinLnBrk="0" hangingPunct="1">
                        <a:defRPr kumimoji="1" sz="1800" kern="1200">
                          <a:solidFill>
                            <a:schemeClr val="dk1"/>
                          </a:solidFill>
                          <a:latin typeface="Calibri" panose="020F0502020204030204"/>
                        </a:defRPr>
                      </a:lvl8pPr>
                      <a:lvl9pPr marL="3657624" algn="l" defTabSz="914406" rtl="0" eaLnBrk="1" latinLnBrk="0" hangingPunct="1">
                        <a:defRPr kumimoji="1" sz="1800" kern="1200">
                          <a:solidFill>
                            <a:schemeClr val="dk1"/>
                          </a:solidFill>
                          <a:latin typeface="Calibri" panose="020F0502020204030204"/>
                        </a:defRPr>
                      </a:lvl9pPr>
                    </a:lstStyle>
                    <a:p>
                      <a:pPr algn="ctr"/>
                      <a:r>
                        <a:rPr kumimoji="1" lang="en-US" altLang="ja-JP" sz="700" dirty="0">
                          <a:latin typeface="BIZ UDゴシック" panose="020B0400000000000000" pitchFamily="49" charset="-128"/>
                          <a:ea typeface="BIZ UDゴシック" panose="020B0400000000000000" pitchFamily="49" charset="-128"/>
                        </a:rPr>
                        <a:t>C</a:t>
                      </a:r>
                      <a:r>
                        <a:rPr kumimoji="1" lang="ja-JP" altLang="en-US" sz="700" dirty="0">
                          <a:latin typeface="BIZ UDゴシック" panose="020B0400000000000000" pitchFamily="49" charset="-128"/>
                          <a:ea typeface="BIZ UDゴシック" panose="020B0400000000000000" pitchFamily="49" charset="-128"/>
                        </a:rPr>
                        <a:t>社</a:t>
                      </a:r>
                    </a:p>
                  </a:txBody>
                  <a:tcPr marL="36000" marR="36000" marT="32458" marB="32458">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alpha val="40000"/>
                      </a:srgbClr>
                    </a:solidFill>
                  </a:tcPr>
                </a:tc>
                <a:tc>
                  <a:txBody>
                    <a:bodyPr/>
                    <a:lstStyle>
                      <a:lvl1pPr marL="0" algn="l" defTabSz="914406" rtl="0" eaLnBrk="1" latinLnBrk="0" hangingPunct="1">
                        <a:defRPr kumimoji="1" sz="1800" kern="1200">
                          <a:solidFill>
                            <a:schemeClr val="dk1"/>
                          </a:solidFill>
                          <a:latin typeface="Calibri" panose="020F0502020204030204"/>
                        </a:defRPr>
                      </a:lvl1pPr>
                      <a:lvl2pPr marL="457203" algn="l" defTabSz="914406" rtl="0" eaLnBrk="1" latinLnBrk="0" hangingPunct="1">
                        <a:defRPr kumimoji="1" sz="1800" kern="1200">
                          <a:solidFill>
                            <a:schemeClr val="dk1"/>
                          </a:solidFill>
                          <a:latin typeface="Calibri" panose="020F0502020204030204"/>
                        </a:defRPr>
                      </a:lvl2pPr>
                      <a:lvl3pPr marL="914406" algn="l" defTabSz="914406" rtl="0" eaLnBrk="1" latinLnBrk="0" hangingPunct="1">
                        <a:defRPr kumimoji="1" sz="1800" kern="1200">
                          <a:solidFill>
                            <a:schemeClr val="dk1"/>
                          </a:solidFill>
                          <a:latin typeface="Calibri" panose="020F0502020204030204"/>
                        </a:defRPr>
                      </a:lvl3pPr>
                      <a:lvl4pPr marL="1371609" algn="l" defTabSz="914406" rtl="0" eaLnBrk="1" latinLnBrk="0" hangingPunct="1">
                        <a:defRPr kumimoji="1" sz="1800" kern="1200">
                          <a:solidFill>
                            <a:schemeClr val="dk1"/>
                          </a:solidFill>
                          <a:latin typeface="Calibri" panose="020F0502020204030204"/>
                        </a:defRPr>
                      </a:lvl4pPr>
                      <a:lvl5pPr marL="1828812" algn="l" defTabSz="914406" rtl="0" eaLnBrk="1" latinLnBrk="0" hangingPunct="1">
                        <a:defRPr kumimoji="1" sz="1800" kern="1200">
                          <a:solidFill>
                            <a:schemeClr val="dk1"/>
                          </a:solidFill>
                          <a:latin typeface="Calibri" panose="020F0502020204030204"/>
                        </a:defRPr>
                      </a:lvl5pPr>
                      <a:lvl6pPr marL="2286015" algn="l" defTabSz="914406" rtl="0" eaLnBrk="1" latinLnBrk="0" hangingPunct="1">
                        <a:defRPr kumimoji="1" sz="1800" kern="1200">
                          <a:solidFill>
                            <a:schemeClr val="dk1"/>
                          </a:solidFill>
                          <a:latin typeface="Calibri" panose="020F0502020204030204"/>
                        </a:defRPr>
                      </a:lvl6pPr>
                      <a:lvl7pPr marL="2743218" algn="l" defTabSz="914406" rtl="0" eaLnBrk="1" latinLnBrk="0" hangingPunct="1">
                        <a:defRPr kumimoji="1" sz="1800" kern="1200">
                          <a:solidFill>
                            <a:schemeClr val="dk1"/>
                          </a:solidFill>
                          <a:latin typeface="Calibri" panose="020F0502020204030204"/>
                        </a:defRPr>
                      </a:lvl7pPr>
                      <a:lvl8pPr marL="3200421" algn="l" defTabSz="914406" rtl="0" eaLnBrk="1" latinLnBrk="0" hangingPunct="1">
                        <a:defRPr kumimoji="1" sz="1800" kern="1200">
                          <a:solidFill>
                            <a:schemeClr val="dk1"/>
                          </a:solidFill>
                          <a:latin typeface="Calibri" panose="020F0502020204030204"/>
                        </a:defRPr>
                      </a:lvl8pPr>
                      <a:lvl9pPr marL="3657624" algn="l" defTabSz="914406" rtl="0" eaLnBrk="1" latinLnBrk="0" hangingPunct="1">
                        <a:defRPr kumimoji="1" sz="1800" kern="1200">
                          <a:solidFill>
                            <a:schemeClr val="dk1"/>
                          </a:solidFill>
                          <a:latin typeface="Calibri" panose="020F0502020204030204"/>
                        </a:defRPr>
                      </a:lvl9pPr>
                    </a:lstStyle>
                    <a:p>
                      <a:pPr algn="ctr"/>
                      <a:endParaRPr kumimoji="1" lang="ja-JP" altLang="en-US" sz="500" dirty="0">
                        <a:latin typeface="BIZ UDゴシック" panose="020B0400000000000000" pitchFamily="49" charset="-128"/>
                        <a:ea typeface="BIZ UDゴシック" panose="020B0400000000000000" pitchFamily="49" charset="-128"/>
                      </a:endParaRPr>
                    </a:p>
                  </a:txBody>
                  <a:tcPr marL="36000" marR="36000" marT="32458" marB="32458">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alpha val="40000"/>
                      </a:srgbClr>
                    </a:solidFill>
                  </a:tcPr>
                </a:tc>
                <a:extLst>
                  <a:ext uri="{0D108BD9-81ED-4DB2-BD59-A6C34878D82A}">
                    <a16:rowId xmlns:a16="http://schemas.microsoft.com/office/drawing/2014/main" val="10003"/>
                  </a:ext>
                </a:extLst>
              </a:tr>
              <a:tr h="163976">
                <a:tc>
                  <a:txBody>
                    <a:bodyPr/>
                    <a:lstStyle>
                      <a:lvl1pPr marL="0" algn="l" defTabSz="914406" rtl="0" eaLnBrk="1" latinLnBrk="0" hangingPunct="1">
                        <a:defRPr kumimoji="1" sz="1800" kern="1200">
                          <a:solidFill>
                            <a:schemeClr val="dk1"/>
                          </a:solidFill>
                          <a:latin typeface="Calibri" panose="020F0502020204030204"/>
                        </a:defRPr>
                      </a:lvl1pPr>
                      <a:lvl2pPr marL="457203" algn="l" defTabSz="914406" rtl="0" eaLnBrk="1" latinLnBrk="0" hangingPunct="1">
                        <a:defRPr kumimoji="1" sz="1800" kern="1200">
                          <a:solidFill>
                            <a:schemeClr val="dk1"/>
                          </a:solidFill>
                          <a:latin typeface="Calibri" panose="020F0502020204030204"/>
                        </a:defRPr>
                      </a:lvl2pPr>
                      <a:lvl3pPr marL="914406" algn="l" defTabSz="914406" rtl="0" eaLnBrk="1" latinLnBrk="0" hangingPunct="1">
                        <a:defRPr kumimoji="1" sz="1800" kern="1200">
                          <a:solidFill>
                            <a:schemeClr val="dk1"/>
                          </a:solidFill>
                          <a:latin typeface="Calibri" panose="020F0502020204030204"/>
                        </a:defRPr>
                      </a:lvl3pPr>
                      <a:lvl4pPr marL="1371609" algn="l" defTabSz="914406" rtl="0" eaLnBrk="1" latinLnBrk="0" hangingPunct="1">
                        <a:defRPr kumimoji="1" sz="1800" kern="1200">
                          <a:solidFill>
                            <a:schemeClr val="dk1"/>
                          </a:solidFill>
                          <a:latin typeface="Calibri" panose="020F0502020204030204"/>
                        </a:defRPr>
                      </a:lvl4pPr>
                      <a:lvl5pPr marL="1828812" algn="l" defTabSz="914406" rtl="0" eaLnBrk="1" latinLnBrk="0" hangingPunct="1">
                        <a:defRPr kumimoji="1" sz="1800" kern="1200">
                          <a:solidFill>
                            <a:schemeClr val="dk1"/>
                          </a:solidFill>
                          <a:latin typeface="Calibri" panose="020F0502020204030204"/>
                        </a:defRPr>
                      </a:lvl5pPr>
                      <a:lvl6pPr marL="2286015" algn="l" defTabSz="914406" rtl="0" eaLnBrk="1" latinLnBrk="0" hangingPunct="1">
                        <a:defRPr kumimoji="1" sz="1800" kern="1200">
                          <a:solidFill>
                            <a:schemeClr val="dk1"/>
                          </a:solidFill>
                          <a:latin typeface="Calibri" panose="020F0502020204030204"/>
                        </a:defRPr>
                      </a:lvl6pPr>
                      <a:lvl7pPr marL="2743218" algn="l" defTabSz="914406" rtl="0" eaLnBrk="1" latinLnBrk="0" hangingPunct="1">
                        <a:defRPr kumimoji="1" sz="1800" kern="1200">
                          <a:solidFill>
                            <a:schemeClr val="dk1"/>
                          </a:solidFill>
                          <a:latin typeface="Calibri" panose="020F0502020204030204"/>
                        </a:defRPr>
                      </a:lvl7pPr>
                      <a:lvl8pPr marL="3200421" algn="l" defTabSz="914406" rtl="0" eaLnBrk="1" latinLnBrk="0" hangingPunct="1">
                        <a:defRPr kumimoji="1" sz="1800" kern="1200">
                          <a:solidFill>
                            <a:schemeClr val="dk1"/>
                          </a:solidFill>
                          <a:latin typeface="Calibri" panose="020F0502020204030204"/>
                        </a:defRPr>
                      </a:lvl8pPr>
                      <a:lvl9pPr marL="3657624" algn="l" defTabSz="914406" rtl="0" eaLnBrk="1" latinLnBrk="0" hangingPunct="1">
                        <a:defRPr kumimoji="1" sz="1800" kern="1200">
                          <a:solidFill>
                            <a:schemeClr val="dk1"/>
                          </a:solidFill>
                          <a:latin typeface="Calibri" panose="020F0502020204030204"/>
                        </a:defRPr>
                      </a:lvl9pPr>
                    </a:lstStyle>
                    <a:p>
                      <a:pPr algn="ctr"/>
                      <a:r>
                        <a:rPr kumimoji="1" lang="en-US" altLang="ja-JP" sz="700" dirty="0">
                          <a:latin typeface="BIZ UDゴシック" panose="020B0400000000000000" pitchFamily="49" charset="-128"/>
                          <a:ea typeface="BIZ UDゴシック" panose="020B0400000000000000" pitchFamily="49" charset="-128"/>
                        </a:rPr>
                        <a:t>D</a:t>
                      </a:r>
                      <a:r>
                        <a:rPr kumimoji="1" lang="ja-JP" altLang="en-US" sz="700" dirty="0">
                          <a:latin typeface="BIZ UDゴシック" panose="020B0400000000000000" pitchFamily="49" charset="-128"/>
                          <a:ea typeface="BIZ UDゴシック" panose="020B0400000000000000" pitchFamily="49" charset="-128"/>
                        </a:rPr>
                        <a:t>社</a:t>
                      </a:r>
                    </a:p>
                  </a:txBody>
                  <a:tcPr marL="36000" marR="36000" marT="32458" marB="32458">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noFill/>
                  </a:tcPr>
                </a:tc>
                <a:tc>
                  <a:txBody>
                    <a:bodyPr/>
                    <a:lstStyle>
                      <a:lvl1pPr marL="0" algn="l" defTabSz="914406" rtl="0" eaLnBrk="1" latinLnBrk="0" hangingPunct="1">
                        <a:defRPr kumimoji="1" sz="1800" kern="1200">
                          <a:solidFill>
                            <a:schemeClr val="dk1"/>
                          </a:solidFill>
                          <a:latin typeface="Calibri" panose="020F0502020204030204"/>
                        </a:defRPr>
                      </a:lvl1pPr>
                      <a:lvl2pPr marL="457203" algn="l" defTabSz="914406" rtl="0" eaLnBrk="1" latinLnBrk="0" hangingPunct="1">
                        <a:defRPr kumimoji="1" sz="1800" kern="1200">
                          <a:solidFill>
                            <a:schemeClr val="dk1"/>
                          </a:solidFill>
                          <a:latin typeface="Calibri" panose="020F0502020204030204"/>
                        </a:defRPr>
                      </a:lvl2pPr>
                      <a:lvl3pPr marL="914406" algn="l" defTabSz="914406" rtl="0" eaLnBrk="1" latinLnBrk="0" hangingPunct="1">
                        <a:defRPr kumimoji="1" sz="1800" kern="1200">
                          <a:solidFill>
                            <a:schemeClr val="dk1"/>
                          </a:solidFill>
                          <a:latin typeface="Calibri" panose="020F0502020204030204"/>
                        </a:defRPr>
                      </a:lvl3pPr>
                      <a:lvl4pPr marL="1371609" algn="l" defTabSz="914406" rtl="0" eaLnBrk="1" latinLnBrk="0" hangingPunct="1">
                        <a:defRPr kumimoji="1" sz="1800" kern="1200">
                          <a:solidFill>
                            <a:schemeClr val="dk1"/>
                          </a:solidFill>
                          <a:latin typeface="Calibri" panose="020F0502020204030204"/>
                        </a:defRPr>
                      </a:lvl4pPr>
                      <a:lvl5pPr marL="1828812" algn="l" defTabSz="914406" rtl="0" eaLnBrk="1" latinLnBrk="0" hangingPunct="1">
                        <a:defRPr kumimoji="1" sz="1800" kern="1200">
                          <a:solidFill>
                            <a:schemeClr val="dk1"/>
                          </a:solidFill>
                          <a:latin typeface="Calibri" panose="020F0502020204030204"/>
                        </a:defRPr>
                      </a:lvl5pPr>
                      <a:lvl6pPr marL="2286015" algn="l" defTabSz="914406" rtl="0" eaLnBrk="1" latinLnBrk="0" hangingPunct="1">
                        <a:defRPr kumimoji="1" sz="1800" kern="1200">
                          <a:solidFill>
                            <a:schemeClr val="dk1"/>
                          </a:solidFill>
                          <a:latin typeface="Calibri" panose="020F0502020204030204"/>
                        </a:defRPr>
                      </a:lvl6pPr>
                      <a:lvl7pPr marL="2743218" algn="l" defTabSz="914406" rtl="0" eaLnBrk="1" latinLnBrk="0" hangingPunct="1">
                        <a:defRPr kumimoji="1" sz="1800" kern="1200">
                          <a:solidFill>
                            <a:schemeClr val="dk1"/>
                          </a:solidFill>
                          <a:latin typeface="Calibri" panose="020F0502020204030204"/>
                        </a:defRPr>
                      </a:lvl7pPr>
                      <a:lvl8pPr marL="3200421" algn="l" defTabSz="914406" rtl="0" eaLnBrk="1" latinLnBrk="0" hangingPunct="1">
                        <a:defRPr kumimoji="1" sz="1800" kern="1200">
                          <a:solidFill>
                            <a:schemeClr val="dk1"/>
                          </a:solidFill>
                          <a:latin typeface="Calibri" panose="020F0502020204030204"/>
                        </a:defRPr>
                      </a:lvl8pPr>
                      <a:lvl9pPr marL="3657624" algn="l" defTabSz="914406" rtl="0" eaLnBrk="1" latinLnBrk="0" hangingPunct="1">
                        <a:defRPr kumimoji="1" sz="1800" kern="1200">
                          <a:solidFill>
                            <a:schemeClr val="dk1"/>
                          </a:solidFill>
                          <a:latin typeface="Calibri" panose="020F0502020204030204"/>
                        </a:defRPr>
                      </a:lvl9pPr>
                    </a:lstStyle>
                    <a:p>
                      <a:pPr algn="ctr"/>
                      <a:endParaRPr kumimoji="1" lang="ja-JP" altLang="en-US" sz="500" dirty="0">
                        <a:latin typeface="BIZ UDゴシック" panose="020B0400000000000000" pitchFamily="49" charset="-128"/>
                        <a:ea typeface="BIZ UDゴシック" panose="020B0400000000000000" pitchFamily="49" charset="-128"/>
                      </a:endParaRPr>
                    </a:p>
                  </a:txBody>
                  <a:tcPr marL="36000" marR="36000" marT="32458" marB="32458">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graphicFrame>
        <p:nvGraphicFramePr>
          <p:cNvPr id="126" name="表 125">
            <a:extLst>
              <a:ext uri="{FF2B5EF4-FFF2-40B4-BE49-F238E27FC236}">
                <a16:creationId xmlns:a16="http://schemas.microsoft.com/office/drawing/2014/main" id="{4F7ACADE-557B-4FB4-A45C-3BF1D09B07C9}"/>
              </a:ext>
            </a:extLst>
          </p:cNvPr>
          <p:cNvGraphicFramePr>
            <a:graphicFrameLocks noGrp="1"/>
          </p:cNvGraphicFramePr>
          <p:nvPr/>
        </p:nvGraphicFramePr>
        <p:xfrm>
          <a:off x="7354283" y="4992860"/>
          <a:ext cx="928759" cy="857980"/>
        </p:xfrm>
        <a:graphic>
          <a:graphicData uri="http://schemas.openxmlformats.org/drawingml/2006/table">
            <a:tbl>
              <a:tblPr firstRow="1" bandRow="1">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effectLst/>
              </a:tblPr>
              <a:tblGrid>
                <a:gridCol w="536926">
                  <a:extLst>
                    <a:ext uri="{9D8B030D-6E8A-4147-A177-3AD203B41FA5}">
                      <a16:colId xmlns:a16="http://schemas.microsoft.com/office/drawing/2014/main" val="20000"/>
                    </a:ext>
                  </a:extLst>
                </a:gridCol>
                <a:gridCol w="391833">
                  <a:extLst>
                    <a:ext uri="{9D8B030D-6E8A-4147-A177-3AD203B41FA5}">
                      <a16:colId xmlns:a16="http://schemas.microsoft.com/office/drawing/2014/main" val="20001"/>
                    </a:ext>
                  </a:extLst>
                </a:gridCol>
              </a:tblGrid>
              <a:tr h="163976">
                <a:tc>
                  <a:txBody>
                    <a:bodyPr/>
                    <a:lstStyle>
                      <a:lvl1pPr marL="0" algn="l" defTabSz="914406" rtl="0" eaLnBrk="1" latinLnBrk="0" hangingPunct="1">
                        <a:defRPr kumimoji="1" sz="1800" b="1" kern="1200">
                          <a:solidFill>
                            <a:schemeClr val="lt1"/>
                          </a:solidFill>
                          <a:latin typeface="Calibri" panose="020F0502020204030204"/>
                        </a:defRPr>
                      </a:lvl1pPr>
                      <a:lvl2pPr marL="457203" algn="l" defTabSz="914406" rtl="0" eaLnBrk="1" latinLnBrk="0" hangingPunct="1">
                        <a:defRPr kumimoji="1" sz="1800" b="1" kern="1200">
                          <a:solidFill>
                            <a:schemeClr val="lt1"/>
                          </a:solidFill>
                          <a:latin typeface="Calibri" panose="020F0502020204030204"/>
                        </a:defRPr>
                      </a:lvl2pPr>
                      <a:lvl3pPr marL="914406" algn="l" defTabSz="914406" rtl="0" eaLnBrk="1" latinLnBrk="0" hangingPunct="1">
                        <a:defRPr kumimoji="1" sz="1800" b="1" kern="1200">
                          <a:solidFill>
                            <a:schemeClr val="lt1"/>
                          </a:solidFill>
                          <a:latin typeface="Calibri" panose="020F0502020204030204"/>
                        </a:defRPr>
                      </a:lvl3pPr>
                      <a:lvl4pPr marL="1371609" algn="l" defTabSz="914406" rtl="0" eaLnBrk="1" latinLnBrk="0" hangingPunct="1">
                        <a:defRPr kumimoji="1" sz="1800" b="1" kern="1200">
                          <a:solidFill>
                            <a:schemeClr val="lt1"/>
                          </a:solidFill>
                          <a:latin typeface="Calibri" panose="020F0502020204030204"/>
                        </a:defRPr>
                      </a:lvl4pPr>
                      <a:lvl5pPr marL="1828812" algn="l" defTabSz="914406" rtl="0" eaLnBrk="1" latinLnBrk="0" hangingPunct="1">
                        <a:defRPr kumimoji="1" sz="1800" b="1" kern="1200">
                          <a:solidFill>
                            <a:schemeClr val="lt1"/>
                          </a:solidFill>
                          <a:latin typeface="Calibri" panose="020F0502020204030204"/>
                        </a:defRPr>
                      </a:lvl5pPr>
                      <a:lvl6pPr marL="2286015" algn="l" defTabSz="914406" rtl="0" eaLnBrk="1" latinLnBrk="0" hangingPunct="1">
                        <a:defRPr kumimoji="1" sz="1800" b="1" kern="1200">
                          <a:solidFill>
                            <a:schemeClr val="lt1"/>
                          </a:solidFill>
                          <a:latin typeface="Calibri" panose="020F0502020204030204"/>
                        </a:defRPr>
                      </a:lvl6pPr>
                      <a:lvl7pPr marL="2743218" algn="l" defTabSz="914406" rtl="0" eaLnBrk="1" latinLnBrk="0" hangingPunct="1">
                        <a:defRPr kumimoji="1" sz="1800" b="1" kern="1200">
                          <a:solidFill>
                            <a:schemeClr val="lt1"/>
                          </a:solidFill>
                          <a:latin typeface="Calibri" panose="020F0502020204030204"/>
                        </a:defRPr>
                      </a:lvl7pPr>
                      <a:lvl8pPr marL="3200421" algn="l" defTabSz="914406" rtl="0" eaLnBrk="1" latinLnBrk="0" hangingPunct="1">
                        <a:defRPr kumimoji="1" sz="1800" b="1" kern="1200">
                          <a:solidFill>
                            <a:schemeClr val="lt1"/>
                          </a:solidFill>
                          <a:latin typeface="Calibri" panose="020F0502020204030204"/>
                        </a:defRPr>
                      </a:lvl8pPr>
                      <a:lvl9pPr marL="3657624" algn="l" defTabSz="914406" rtl="0" eaLnBrk="1" latinLnBrk="0" hangingPunct="1">
                        <a:defRPr kumimoji="1" sz="1800" b="1" kern="1200">
                          <a:solidFill>
                            <a:schemeClr val="lt1"/>
                          </a:solidFill>
                          <a:latin typeface="Calibri" panose="020F0502020204030204"/>
                        </a:defRPr>
                      </a:lvl9pPr>
                    </a:lstStyle>
                    <a:p>
                      <a:pPr algn="ctr"/>
                      <a:r>
                        <a:rPr kumimoji="1" lang="ja-JP" altLang="en-US" sz="700" dirty="0">
                          <a:latin typeface="BIZ UDゴシック" panose="020B0400000000000000" pitchFamily="49" charset="-128"/>
                          <a:ea typeface="BIZ UDゴシック" panose="020B0400000000000000" pitchFamily="49" charset="-128"/>
                        </a:rPr>
                        <a:t>法人名</a:t>
                      </a:r>
                    </a:p>
                  </a:txBody>
                  <a:tcPr marL="36000" marR="36000" marT="32458" marB="32458">
                    <a:lnL w="6350" cap="flat" cmpd="sng" algn="ctr">
                      <a:solidFill>
                        <a:srgbClr val="70AD47"/>
                      </a:solidFill>
                      <a:prstDash val="solid"/>
                      <a:miter lim="800000"/>
                    </a:lnL>
                    <a:lnR>
                      <a:noFill/>
                    </a:lnR>
                    <a:lnT w="6350" cap="flat" cmpd="sng" algn="ctr">
                      <a:solidFill>
                        <a:srgbClr val="70AD47"/>
                      </a:solidFill>
                      <a:prstDash val="solid"/>
                      <a:miter lim="800000"/>
                    </a:lnT>
                    <a:lnB w="12700" cap="flat" cmpd="sng" algn="ctr">
                      <a:solidFill>
                        <a:sysClr val="window" lastClr="FFFFFF"/>
                      </a:solidFill>
                      <a:prstDash val="solid"/>
                      <a:miter lim="800000"/>
                    </a:lnB>
                    <a:lnTlToBr w="12700" cmpd="sng">
                      <a:noFill/>
                      <a:prstDash val="solid"/>
                    </a:lnTlToBr>
                    <a:lnBlToTr w="12700" cmpd="sng">
                      <a:noFill/>
                      <a:prstDash val="solid"/>
                    </a:lnBlToTr>
                    <a:solidFill>
                      <a:srgbClr val="70AD47"/>
                    </a:solidFill>
                  </a:tcPr>
                </a:tc>
                <a:tc>
                  <a:txBody>
                    <a:bodyPr/>
                    <a:lstStyle>
                      <a:lvl1pPr marL="0" algn="l" defTabSz="914406" rtl="0" eaLnBrk="1" latinLnBrk="0" hangingPunct="1">
                        <a:defRPr kumimoji="1" sz="1800" b="1" kern="1200">
                          <a:solidFill>
                            <a:schemeClr val="lt1"/>
                          </a:solidFill>
                          <a:latin typeface="Calibri" panose="020F0502020204030204"/>
                        </a:defRPr>
                      </a:lvl1pPr>
                      <a:lvl2pPr marL="457203" algn="l" defTabSz="914406" rtl="0" eaLnBrk="1" latinLnBrk="0" hangingPunct="1">
                        <a:defRPr kumimoji="1" sz="1800" b="1" kern="1200">
                          <a:solidFill>
                            <a:schemeClr val="lt1"/>
                          </a:solidFill>
                          <a:latin typeface="Calibri" panose="020F0502020204030204"/>
                        </a:defRPr>
                      </a:lvl2pPr>
                      <a:lvl3pPr marL="914406" algn="l" defTabSz="914406" rtl="0" eaLnBrk="1" latinLnBrk="0" hangingPunct="1">
                        <a:defRPr kumimoji="1" sz="1800" b="1" kern="1200">
                          <a:solidFill>
                            <a:schemeClr val="lt1"/>
                          </a:solidFill>
                          <a:latin typeface="Calibri" panose="020F0502020204030204"/>
                        </a:defRPr>
                      </a:lvl3pPr>
                      <a:lvl4pPr marL="1371609" algn="l" defTabSz="914406" rtl="0" eaLnBrk="1" latinLnBrk="0" hangingPunct="1">
                        <a:defRPr kumimoji="1" sz="1800" b="1" kern="1200">
                          <a:solidFill>
                            <a:schemeClr val="lt1"/>
                          </a:solidFill>
                          <a:latin typeface="Calibri" panose="020F0502020204030204"/>
                        </a:defRPr>
                      </a:lvl4pPr>
                      <a:lvl5pPr marL="1828812" algn="l" defTabSz="914406" rtl="0" eaLnBrk="1" latinLnBrk="0" hangingPunct="1">
                        <a:defRPr kumimoji="1" sz="1800" b="1" kern="1200">
                          <a:solidFill>
                            <a:schemeClr val="lt1"/>
                          </a:solidFill>
                          <a:latin typeface="Calibri" panose="020F0502020204030204"/>
                        </a:defRPr>
                      </a:lvl5pPr>
                      <a:lvl6pPr marL="2286015" algn="l" defTabSz="914406" rtl="0" eaLnBrk="1" latinLnBrk="0" hangingPunct="1">
                        <a:defRPr kumimoji="1" sz="1800" b="1" kern="1200">
                          <a:solidFill>
                            <a:schemeClr val="lt1"/>
                          </a:solidFill>
                          <a:latin typeface="Calibri" panose="020F0502020204030204"/>
                        </a:defRPr>
                      </a:lvl6pPr>
                      <a:lvl7pPr marL="2743218" algn="l" defTabSz="914406" rtl="0" eaLnBrk="1" latinLnBrk="0" hangingPunct="1">
                        <a:defRPr kumimoji="1" sz="1800" b="1" kern="1200">
                          <a:solidFill>
                            <a:schemeClr val="lt1"/>
                          </a:solidFill>
                          <a:latin typeface="Calibri" panose="020F0502020204030204"/>
                        </a:defRPr>
                      </a:lvl7pPr>
                      <a:lvl8pPr marL="3200421" algn="l" defTabSz="914406" rtl="0" eaLnBrk="1" latinLnBrk="0" hangingPunct="1">
                        <a:defRPr kumimoji="1" sz="1800" b="1" kern="1200">
                          <a:solidFill>
                            <a:schemeClr val="lt1"/>
                          </a:solidFill>
                          <a:latin typeface="Calibri" panose="020F0502020204030204"/>
                        </a:defRPr>
                      </a:lvl8pPr>
                      <a:lvl9pPr marL="3657624" algn="l" defTabSz="914406" rtl="0" eaLnBrk="1" latinLnBrk="0" hangingPunct="1">
                        <a:defRPr kumimoji="1" sz="1800" b="1" kern="1200">
                          <a:solidFill>
                            <a:schemeClr val="lt1"/>
                          </a:solidFill>
                          <a:latin typeface="Calibri" panose="020F0502020204030204"/>
                        </a:defRPr>
                      </a:lvl9pPr>
                    </a:lstStyle>
                    <a:p>
                      <a:pPr algn="ctr"/>
                      <a:r>
                        <a:rPr kumimoji="1" lang="ja-JP" altLang="en-US" sz="700" dirty="0">
                          <a:latin typeface="BIZ UDゴシック" panose="020B0400000000000000" pitchFamily="49" charset="-128"/>
                          <a:ea typeface="BIZ UDゴシック" panose="020B0400000000000000" pitchFamily="49" charset="-128"/>
                        </a:rPr>
                        <a:t>リスク</a:t>
                      </a:r>
                    </a:p>
                  </a:txBody>
                  <a:tcPr marL="36000" marR="36000" marT="32458" marB="32458">
                    <a:lnL>
                      <a:noFill/>
                    </a:lnL>
                    <a:lnR w="6350" cap="flat" cmpd="sng" algn="ctr">
                      <a:solidFill>
                        <a:srgbClr val="70AD47"/>
                      </a:solidFill>
                      <a:prstDash val="solid"/>
                      <a:miter lim="800000"/>
                    </a:lnR>
                    <a:lnT w="6350" cap="flat" cmpd="sng" algn="ctr">
                      <a:solidFill>
                        <a:srgbClr val="70AD47"/>
                      </a:solidFill>
                      <a:prstDash val="solid"/>
                      <a:miter lim="800000"/>
                    </a:lnT>
                    <a:lnB w="12700" cap="flat" cmpd="sng" algn="ctr">
                      <a:solidFill>
                        <a:sysClr val="window" lastClr="FFFFFF"/>
                      </a:solidFill>
                      <a:prstDash val="solid"/>
                      <a:miter lim="800000"/>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10000"/>
                  </a:ext>
                </a:extLst>
              </a:tr>
              <a:tr h="163976">
                <a:tc>
                  <a:txBody>
                    <a:bodyPr/>
                    <a:lstStyle>
                      <a:lvl1pPr marL="0" algn="l" defTabSz="914406" rtl="0" eaLnBrk="1" latinLnBrk="0" hangingPunct="1">
                        <a:defRPr kumimoji="1" sz="1800" kern="1200">
                          <a:solidFill>
                            <a:schemeClr val="dk1"/>
                          </a:solidFill>
                          <a:latin typeface="Calibri" panose="020F0502020204030204"/>
                        </a:defRPr>
                      </a:lvl1pPr>
                      <a:lvl2pPr marL="457203" algn="l" defTabSz="914406" rtl="0" eaLnBrk="1" latinLnBrk="0" hangingPunct="1">
                        <a:defRPr kumimoji="1" sz="1800" kern="1200">
                          <a:solidFill>
                            <a:schemeClr val="dk1"/>
                          </a:solidFill>
                          <a:latin typeface="Calibri" panose="020F0502020204030204"/>
                        </a:defRPr>
                      </a:lvl2pPr>
                      <a:lvl3pPr marL="914406" algn="l" defTabSz="914406" rtl="0" eaLnBrk="1" latinLnBrk="0" hangingPunct="1">
                        <a:defRPr kumimoji="1" sz="1800" kern="1200">
                          <a:solidFill>
                            <a:schemeClr val="dk1"/>
                          </a:solidFill>
                          <a:latin typeface="Calibri" panose="020F0502020204030204"/>
                        </a:defRPr>
                      </a:lvl3pPr>
                      <a:lvl4pPr marL="1371609" algn="l" defTabSz="914406" rtl="0" eaLnBrk="1" latinLnBrk="0" hangingPunct="1">
                        <a:defRPr kumimoji="1" sz="1800" kern="1200">
                          <a:solidFill>
                            <a:schemeClr val="dk1"/>
                          </a:solidFill>
                          <a:latin typeface="Calibri" panose="020F0502020204030204"/>
                        </a:defRPr>
                      </a:lvl4pPr>
                      <a:lvl5pPr marL="1828812" algn="l" defTabSz="914406" rtl="0" eaLnBrk="1" latinLnBrk="0" hangingPunct="1">
                        <a:defRPr kumimoji="1" sz="1800" kern="1200">
                          <a:solidFill>
                            <a:schemeClr val="dk1"/>
                          </a:solidFill>
                          <a:latin typeface="Calibri" panose="020F0502020204030204"/>
                        </a:defRPr>
                      </a:lvl5pPr>
                      <a:lvl6pPr marL="2286015" algn="l" defTabSz="914406" rtl="0" eaLnBrk="1" latinLnBrk="0" hangingPunct="1">
                        <a:defRPr kumimoji="1" sz="1800" kern="1200">
                          <a:solidFill>
                            <a:schemeClr val="dk1"/>
                          </a:solidFill>
                          <a:latin typeface="Calibri" panose="020F0502020204030204"/>
                        </a:defRPr>
                      </a:lvl6pPr>
                      <a:lvl7pPr marL="2743218" algn="l" defTabSz="914406" rtl="0" eaLnBrk="1" latinLnBrk="0" hangingPunct="1">
                        <a:defRPr kumimoji="1" sz="1800" kern="1200">
                          <a:solidFill>
                            <a:schemeClr val="dk1"/>
                          </a:solidFill>
                          <a:latin typeface="Calibri" panose="020F0502020204030204"/>
                        </a:defRPr>
                      </a:lvl7pPr>
                      <a:lvl8pPr marL="3200421" algn="l" defTabSz="914406" rtl="0" eaLnBrk="1" latinLnBrk="0" hangingPunct="1">
                        <a:defRPr kumimoji="1" sz="1800" kern="1200">
                          <a:solidFill>
                            <a:schemeClr val="dk1"/>
                          </a:solidFill>
                          <a:latin typeface="Calibri" panose="020F0502020204030204"/>
                        </a:defRPr>
                      </a:lvl8pPr>
                      <a:lvl9pPr marL="3657624" algn="l" defTabSz="914406" rtl="0" eaLnBrk="1" latinLnBrk="0" hangingPunct="1">
                        <a:defRPr kumimoji="1" sz="1800" kern="1200">
                          <a:solidFill>
                            <a:schemeClr val="dk1"/>
                          </a:solidFill>
                          <a:latin typeface="Calibri" panose="020F0502020204030204"/>
                        </a:defRPr>
                      </a:lvl9pPr>
                    </a:lstStyle>
                    <a:p>
                      <a:pPr algn="ctr"/>
                      <a:r>
                        <a:rPr kumimoji="1" lang="en-US" altLang="ja-JP" sz="700" dirty="0">
                          <a:latin typeface="BIZ UDゴシック" panose="020B0400000000000000" pitchFamily="49" charset="-128"/>
                          <a:ea typeface="BIZ UDゴシック" panose="020B0400000000000000" pitchFamily="49" charset="-128"/>
                        </a:rPr>
                        <a:t>A</a:t>
                      </a:r>
                      <a:r>
                        <a:rPr kumimoji="1" lang="ja-JP" altLang="en-US" sz="700" dirty="0">
                          <a:latin typeface="BIZ UDゴシック" panose="020B0400000000000000" pitchFamily="49" charset="-128"/>
                          <a:ea typeface="BIZ UDゴシック" panose="020B0400000000000000" pitchFamily="49" charset="-128"/>
                        </a:rPr>
                        <a:t>社</a:t>
                      </a:r>
                    </a:p>
                  </a:txBody>
                  <a:tcPr marL="64917" marR="64917" marT="32458" marB="32458">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 lastClr="FFFFFF"/>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alpha val="40000"/>
                      </a:srgbClr>
                    </a:solidFill>
                  </a:tcPr>
                </a:tc>
                <a:tc>
                  <a:txBody>
                    <a:bodyPr/>
                    <a:lstStyle>
                      <a:lvl1pPr marL="0" algn="l" defTabSz="914406" rtl="0" eaLnBrk="1" latinLnBrk="0" hangingPunct="1">
                        <a:defRPr kumimoji="1" sz="1800" kern="1200">
                          <a:solidFill>
                            <a:schemeClr val="dk1"/>
                          </a:solidFill>
                          <a:latin typeface="Calibri" panose="020F0502020204030204"/>
                        </a:defRPr>
                      </a:lvl1pPr>
                      <a:lvl2pPr marL="457203" algn="l" defTabSz="914406" rtl="0" eaLnBrk="1" latinLnBrk="0" hangingPunct="1">
                        <a:defRPr kumimoji="1" sz="1800" kern="1200">
                          <a:solidFill>
                            <a:schemeClr val="dk1"/>
                          </a:solidFill>
                          <a:latin typeface="Calibri" panose="020F0502020204030204"/>
                        </a:defRPr>
                      </a:lvl2pPr>
                      <a:lvl3pPr marL="914406" algn="l" defTabSz="914406" rtl="0" eaLnBrk="1" latinLnBrk="0" hangingPunct="1">
                        <a:defRPr kumimoji="1" sz="1800" kern="1200">
                          <a:solidFill>
                            <a:schemeClr val="dk1"/>
                          </a:solidFill>
                          <a:latin typeface="Calibri" panose="020F0502020204030204"/>
                        </a:defRPr>
                      </a:lvl3pPr>
                      <a:lvl4pPr marL="1371609" algn="l" defTabSz="914406" rtl="0" eaLnBrk="1" latinLnBrk="0" hangingPunct="1">
                        <a:defRPr kumimoji="1" sz="1800" kern="1200">
                          <a:solidFill>
                            <a:schemeClr val="dk1"/>
                          </a:solidFill>
                          <a:latin typeface="Calibri" panose="020F0502020204030204"/>
                        </a:defRPr>
                      </a:lvl4pPr>
                      <a:lvl5pPr marL="1828812" algn="l" defTabSz="914406" rtl="0" eaLnBrk="1" latinLnBrk="0" hangingPunct="1">
                        <a:defRPr kumimoji="1" sz="1800" kern="1200">
                          <a:solidFill>
                            <a:schemeClr val="dk1"/>
                          </a:solidFill>
                          <a:latin typeface="Calibri" panose="020F0502020204030204"/>
                        </a:defRPr>
                      </a:lvl5pPr>
                      <a:lvl6pPr marL="2286015" algn="l" defTabSz="914406" rtl="0" eaLnBrk="1" latinLnBrk="0" hangingPunct="1">
                        <a:defRPr kumimoji="1" sz="1800" kern="1200">
                          <a:solidFill>
                            <a:schemeClr val="dk1"/>
                          </a:solidFill>
                          <a:latin typeface="Calibri" panose="020F0502020204030204"/>
                        </a:defRPr>
                      </a:lvl6pPr>
                      <a:lvl7pPr marL="2743218" algn="l" defTabSz="914406" rtl="0" eaLnBrk="1" latinLnBrk="0" hangingPunct="1">
                        <a:defRPr kumimoji="1" sz="1800" kern="1200">
                          <a:solidFill>
                            <a:schemeClr val="dk1"/>
                          </a:solidFill>
                          <a:latin typeface="Calibri" panose="020F0502020204030204"/>
                        </a:defRPr>
                      </a:lvl7pPr>
                      <a:lvl8pPr marL="3200421" algn="l" defTabSz="914406" rtl="0" eaLnBrk="1" latinLnBrk="0" hangingPunct="1">
                        <a:defRPr kumimoji="1" sz="1800" kern="1200">
                          <a:solidFill>
                            <a:schemeClr val="dk1"/>
                          </a:solidFill>
                          <a:latin typeface="Calibri" panose="020F0502020204030204"/>
                        </a:defRPr>
                      </a:lvl8pPr>
                      <a:lvl9pPr marL="3657624" algn="l" defTabSz="914406" rtl="0" eaLnBrk="1" latinLnBrk="0" hangingPunct="1">
                        <a:defRPr kumimoji="1" sz="1800" kern="1200">
                          <a:solidFill>
                            <a:schemeClr val="dk1"/>
                          </a:solidFill>
                          <a:latin typeface="Calibri" panose="020F0502020204030204"/>
                        </a:defRPr>
                      </a:lvl9pPr>
                    </a:lstStyle>
                    <a:p>
                      <a:pPr algn="ctr"/>
                      <a:r>
                        <a:rPr kumimoji="1" lang="ja-JP" altLang="en-US" sz="700" dirty="0">
                          <a:latin typeface="BIZ UDゴシック" panose="020B0400000000000000" pitchFamily="49" charset="-128"/>
                          <a:ea typeface="BIZ UDゴシック" panose="020B0400000000000000" pitchFamily="49" charset="-128"/>
                        </a:rPr>
                        <a:t>高</a:t>
                      </a:r>
                    </a:p>
                  </a:txBody>
                  <a:tcPr marL="64917" marR="64917" marT="32458" marB="32458">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 lastClr="FFFFFF"/>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alpha val="40000"/>
                      </a:srgbClr>
                    </a:solidFill>
                  </a:tcPr>
                </a:tc>
                <a:extLst>
                  <a:ext uri="{0D108BD9-81ED-4DB2-BD59-A6C34878D82A}">
                    <a16:rowId xmlns:a16="http://schemas.microsoft.com/office/drawing/2014/main" val="10001"/>
                  </a:ext>
                </a:extLst>
              </a:tr>
              <a:tr h="163976">
                <a:tc>
                  <a:txBody>
                    <a:bodyPr/>
                    <a:lstStyle>
                      <a:lvl1pPr marL="0" algn="l" defTabSz="914406" rtl="0" eaLnBrk="1" latinLnBrk="0" hangingPunct="1">
                        <a:defRPr kumimoji="1" sz="1800" kern="1200">
                          <a:solidFill>
                            <a:schemeClr val="dk1"/>
                          </a:solidFill>
                          <a:latin typeface="Calibri" panose="020F0502020204030204"/>
                        </a:defRPr>
                      </a:lvl1pPr>
                      <a:lvl2pPr marL="457203" algn="l" defTabSz="914406" rtl="0" eaLnBrk="1" latinLnBrk="0" hangingPunct="1">
                        <a:defRPr kumimoji="1" sz="1800" kern="1200">
                          <a:solidFill>
                            <a:schemeClr val="dk1"/>
                          </a:solidFill>
                          <a:latin typeface="Calibri" panose="020F0502020204030204"/>
                        </a:defRPr>
                      </a:lvl2pPr>
                      <a:lvl3pPr marL="914406" algn="l" defTabSz="914406" rtl="0" eaLnBrk="1" latinLnBrk="0" hangingPunct="1">
                        <a:defRPr kumimoji="1" sz="1800" kern="1200">
                          <a:solidFill>
                            <a:schemeClr val="dk1"/>
                          </a:solidFill>
                          <a:latin typeface="Calibri" panose="020F0502020204030204"/>
                        </a:defRPr>
                      </a:lvl3pPr>
                      <a:lvl4pPr marL="1371609" algn="l" defTabSz="914406" rtl="0" eaLnBrk="1" latinLnBrk="0" hangingPunct="1">
                        <a:defRPr kumimoji="1" sz="1800" kern="1200">
                          <a:solidFill>
                            <a:schemeClr val="dk1"/>
                          </a:solidFill>
                          <a:latin typeface="Calibri" panose="020F0502020204030204"/>
                        </a:defRPr>
                      </a:lvl4pPr>
                      <a:lvl5pPr marL="1828812" algn="l" defTabSz="914406" rtl="0" eaLnBrk="1" latinLnBrk="0" hangingPunct="1">
                        <a:defRPr kumimoji="1" sz="1800" kern="1200">
                          <a:solidFill>
                            <a:schemeClr val="dk1"/>
                          </a:solidFill>
                          <a:latin typeface="Calibri" panose="020F0502020204030204"/>
                        </a:defRPr>
                      </a:lvl5pPr>
                      <a:lvl6pPr marL="2286015" algn="l" defTabSz="914406" rtl="0" eaLnBrk="1" latinLnBrk="0" hangingPunct="1">
                        <a:defRPr kumimoji="1" sz="1800" kern="1200">
                          <a:solidFill>
                            <a:schemeClr val="dk1"/>
                          </a:solidFill>
                          <a:latin typeface="Calibri" panose="020F0502020204030204"/>
                        </a:defRPr>
                      </a:lvl6pPr>
                      <a:lvl7pPr marL="2743218" algn="l" defTabSz="914406" rtl="0" eaLnBrk="1" latinLnBrk="0" hangingPunct="1">
                        <a:defRPr kumimoji="1" sz="1800" kern="1200">
                          <a:solidFill>
                            <a:schemeClr val="dk1"/>
                          </a:solidFill>
                          <a:latin typeface="Calibri" panose="020F0502020204030204"/>
                        </a:defRPr>
                      </a:lvl7pPr>
                      <a:lvl8pPr marL="3200421" algn="l" defTabSz="914406" rtl="0" eaLnBrk="1" latinLnBrk="0" hangingPunct="1">
                        <a:defRPr kumimoji="1" sz="1800" kern="1200">
                          <a:solidFill>
                            <a:schemeClr val="dk1"/>
                          </a:solidFill>
                          <a:latin typeface="Calibri" panose="020F0502020204030204"/>
                        </a:defRPr>
                      </a:lvl8pPr>
                      <a:lvl9pPr marL="3657624" algn="l" defTabSz="914406" rtl="0" eaLnBrk="1" latinLnBrk="0" hangingPunct="1">
                        <a:defRPr kumimoji="1" sz="1800" kern="1200">
                          <a:solidFill>
                            <a:schemeClr val="dk1"/>
                          </a:solidFill>
                          <a:latin typeface="Calibri" panose="020F0502020204030204"/>
                        </a:defRPr>
                      </a:lvl9pPr>
                    </a:lstStyle>
                    <a:p>
                      <a:pPr algn="ctr"/>
                      <a:r>
                        <a:rPr kumimoji="1" lang="en-US" altLang="ja-JP" sz="700" dirty="0">
                          <a:latin typeface="BIZ UDゴシック" panose="020B0400000000000000" pitchFamily="49" charset="-128"/>
                          <a:ea typeface="BIZ UDゴシック" panose="020B0400000000000000" pitchFamily="49" charset="-128"/>
                        </a:rPr>
                        <a:t>B</a:t>
                      </a:r>
                      <a:r>
                        <a:rPr kumimoji="1" lang="ja-JP" altLang="en-US" sz="700" dirty="0">
                          <a:latin typeface="BIZ UDゴシック" panose="020B0400000000000000" pitchFamily="49" charset="-128"/>
                          <a:ea typeface="BIZ UDゴシック" panose="020B0400000000000000" pitchFamily="49" charset="-128"/>
                        </a:rPr>
                        <a:t>社</a:t>
                      </a:r>
                    </a:p>
                  </a:txBody>
                  <a:tcPr marL="64917" marR="64917" marT="32458" marB="32458">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noFill/>
                  </a:tcPr>
                </a:tc>
                <a:tc>
                  <a:txBody>
                    <a:bodyPr/>
                    <a:lstStyle>
                      <a:lvl1pPr marL="0" algn="l" defTabSz="914406" rtl="0" eaLnBrk="1" latinLnBrk="0" hangingPunct="1">
                        <a:defRPr kumimoji="1" sz="1800" kern="1200">
                          <a:solidFill>
                            <a:schemeClr val="dk1"/>
                          </a:solidFill>
                          <a:latin typeface="Calibri" panose="020F0502020204030204"/>
                        </a:defRPr>
                      </a:lvl1pPr>
                      <a:lvl2pPr marL="457203" algn="l" defTabSz="914406" rtl="0" eaLnBrk="1" latinLnBrk="0" hangingPunct="1">
                        <a:defRPr kumimoji="1" sz="1800" kern="1200">
                          <a:solidFill>
                            <a:schemeClr val="dk1"/>
                          </a:solidFill>
                          <a:latin typeface="Calibri" panose="020F0502020204030204"/>
                        </a:defRPr>
                      </a:lvl2pPr>
                      <a:lvl3pPr marL="914406" algn="l" defTabSz="914406" rtl="0" eaLnBrk="1" latinLnBrk="0" hangingPunct="1">
                        <a:defRPr kumimoji="1" sz="1800" kern="1200">
                          <a:solidFill>
                            <a:schemeClr val="dk1"/>
                          </a:solidFill>
                          <a:latin typeface="Calibri" panose="020F0502020204030204"/>
                        </a:defRPr>
                      </a:lvl3pPr>
                      <a:lvl4pPr marL="1371609" algn="l" defTabSz="914406" rtl="0" eaLnBrk="1" latinLnBrk="0" hangingPunct="1">
                        <a:defRPr kumimoji="1" sz="1800" kern="1200">
                          <a:solidFill>
                            <a:schemeClr val="dk1"/>
                          </a:solidFill>
                          <a:latin typeface="Calibri" panose="020F0502020204030204"/>
                        </a:defRPr>
                      </a:lvl4pPr>
                      <a:lvl5pPr marL="1828812" algn="l" defTabSz="914406" rtl="0" eaLnBrk="1" latinLnBrk="0" hangingPunct="1">
                        <a:defRPr kumimoji="1" sz="1800" kern="1200">
                          <a:solidFill>
                            <a:schemeClr val="dk1"/>
                          </a:solidFill>
                          <a:latin typeface="Calibri" panose="020F0502020204030204"/>
                        </a:defRPr>
                      </a:lvl5pPr>
                      <a:lvl6pPr marL="2286015" algn="l" defTabSz="914406" rtl="0" eaLnBrk="1" latinLnBrk="0" hangingPunct="1">
                        <a:defRPr kumimoji="1" sz="1800" kern="1200">
                          <a:solidFill>
                            <a:schemeClr val="dk1"/>
                          </a:solidFill>
                          <a:latin typeface="Calibri" panose="020F0502020204030204"/>
                        </a:defRPr>
                      </a:lvl6pPr>
                      <a:lvl7pPr marL="2743218" algn="l" defTabSz="914406" rtl="0" eaLnBrk="1" latinLnBrk="0" hangingPunct="1">
                        <a:defRPr kumimoji="1" sz="1800" kern="1200">
                          <a:solidFill>
                            <a:schemeClr val="dk1"/>
                          </a:solidFill>
                          <a:latin typeface="Calibri" panose="020F0502020204030204"/>
                        </a:defRPr>
                      </a:lvl7pPr>
                      <a:lvl8pPr marL="3200421" algn="l" defTabSz="914406" rtl="0" eaLnBrk="1" latinLnBrk="0" hangingPunct="1">
                        <a:defRPr kumimoji="1" sz="1800" kern="1200">
                          <a:solidFill>
                            <a:schemeClr val="dk1"/>
                          </a:solidFill>
                          <a:latin typeface="Calibri" panose="020F0502020204030204"/>
                        </a:defRPr>
                      </a:lvl8pPr>
                      <a:lvl9pPr marL="3657624" algn="l" defTabSz="914406" rtl="0" eaLnBrk="1" latinLnBrk="0" hangingPunct="1">
                        <a:defRPr kumimoji="1" sz="1800" kern="1200">
                          <a:solidFill>
                            <a:schemeClr val="dk1"/>
                          </a:solidFill>
                          <a:latin typeface="Calibri" panose="020F0502020204030204"/>
                        </a:defRPr>
                      </a:lvl9pPr>
                    </a:lstStyle>
                    <a:p>
                      <a:pPr algn="ctr"/>
                      <a:r>
                        <a:rPr kumimoji="1" lang="ja-JP" altLang="en-US" sz="700" dirty="0">
                          <a:latin typeface="BIZ UDゴシック" panose="020B0400000000000000" pitchFamily="49" charset="-128"/>
                          <a:ea typeface="BIZ UDゴシック" panose="020B0400000000000000" pitchFamily="49" charset="-128"/>
                        </a:rPr>
                        <a:t>高</a:t>
                      </a:r>
                    </a:p>
                  </a:txBody>
                  <a:tcPr marL="64917" marR="64917" marT="32458" marB="32458">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63976">
                <a:tc>
                  <a:txBody>
                    <a:bodyPr/>
                    <a:lstStyle>
                      <a:lvl1pPr marL="0" algn="l" defTabSz="914406" rtl="0" eaLnBrk="1" latinLnBrk="0" hangingPunct="1">
                        <a:defRPr kumimoji="1" sz="1800" kern="1200">
                          <a:solidFill>
                            <a:schemeClr val="dk1"/>
                          </a:solidFill>
                          <a:latin typeface="Calibri" panose="020F0502020204030204"/>
                        </a:defRPr>
                      </a:lvl1pPr>
                      <a:lvl2pPr marL="457203" algn="l" defTabSz="914406" rtl="0" eaLnBrk="1" latinLnBrk="0" hangingPunct="1">
                        <a:defRPr kumimoji="1" sz="1800" kern="1200">
                          <a:solidFill>
                            <a:schemeClr val="dk1"/>
                          </a:solidFill>
                          <a:latin typeface="Calibri" panose="020F0502020204030204"/>
                        </a:defRPr>
                      </a:lvl2pPr>
                      <a:lvl3pPr marL="914406" algn="l" defTabSz="914406" rtl="0" eaLnBrk="1" latinLnBrk="0" hangingPunct="1">
                        <a:defRPr kumimoji="1" sz="1800" kern="1200">
                          <a:solidFill>
                            <a:schemeClr val="dk1"/>
                          </a:solidFill>
                          <a:latin typeface="Calibri" panose="020F0502020204030204"/>
                        </a:defRPr>
                      </a:lvl3pPr>
                      <a:lvl4pPr marL="1371609" algn="l" defTabSz="914406" rtl="0" eaLnBrk="1" latinLnBrk="0" hangingPunct="1">
                        <a:defRPr kumimoji="1" sz="1800" kern="1200">
                          <a:solidFill>
                            <a:schemeClr val="dk1"/>
                          </a:solidFill>
                          <a:latin typeface="Calibri" panose="020F0502020204030204"/>
                        </a:defRPr>
                      </a:lvl4pPr>
                      <a:lvl5pPr marL="1828812" algn="l" defTabSz="914406" rtl="0" eaLnBrk="1" latinLnBrk="0" hangingPunct="1">
                        <a:defRPr kumimoji="1" sz="1800" kern="1200">
                          <a:solidFill>
                            <a:schemeClr val="dk1"/>
                          </a:solidFill>
                          <a:latin typeface="Calibri" panose="020F0502020204030204"/>
                        </a:defRPr>
                      </a:lvl5pPr>
                      <a:lvl6pPr marL="2286015" algn="l" defTabSz="914406" rtl="0" eaLnBrk="1" latinLnBrk="0" hangingPunct="1">
                        <a:defRPr kumimoji="1" sz="1800" kern="1200">
                          <a:solidFill>
                            <a:schemeClr val="dk1"/>
                          </a:solidFill>
                          <a:latin typeface="Calibri" panose="020F0502020204030204"/>
                        </a:defRPr>
                      </a:lvl6pPr>
                      <a:lvl7pPr marL="2743218" algn="l" defTabSz="914406" rtl="0" eaLnBrk="1" latinLnBrk="0" hangingPunct="1">
                        <a:defRPr kumimoji="1" sz="1800" kern="1200">
                          <a:solidFill>
                            <a:schemeClr val="dk1"/>
                          </a:solidFill>
                          <a:latin typeface="Calibri" panose="020F0502020204030204"/>
                        </a:defRPr>
                      </a:lvl7pPr>
                      <a:lvl8pPr marL="3200421" algn="l" defTabSz="914406" rtl="0" eaLnBrk="1" latinLnBrk="0" hangingPunct="1">
                        <a:defRPr kumimoji="1" sz="1800" kern="1200">
                          <a:solidFill>
                            <a:schemeClr val="dk1"/>
                          </a:solidFill>
                          <a:latin typeface="Calibri" panose="020F0502020204030204"/>
                        </a:defRPr>
                      </a:lvl8pPr>
                      <a:lvl9pPr marL="3657624" algn="l" defTabSz="914406" rtl="0" eaLnBrk="1" latinLnBrk="0" hangingPunct="1">
                        <a:defRPr kumimoji="1" sz="1800" kern="1200">
                          <a:solidFill>
                            <a:schemeClr val="dk1"/>
                          </a:solidFill>
                          <a:latin typeface="Calibri" panose="020F0502020204030204"/>
                        </a:defRPr>
                      </a:lvl9pPr>
                    </a:lstStyle>
                    <a:p>
                      <a:pPr algn="ctr"/>
                      <a:r>
                        <a:rPr kumimoji="1" lang="en-US" altLang="ja-JP" sz="700" dirty="0">
                          <a:latin typeface="BIZ UDゴシック" panose="020B0400000000000000" pitchFamily="49" charset="-128"/>
                          <a:ea typeface="BIZ UDゴシック" panose="020B0400000000000000" pitchFamily="49" charset="-128"/>
                        </a:rPr>
                        <a:t>C</a:t>
                      </a:r>
                      <a:r>
                        <a:rPr kumimoji="1" lang="ja-JP" altLang="en-US" sz="700" dirty="0">
                          <a:latin typeface="BIZ UDゴシック" panose="020B0400000000000000" pitchFamily="49" charset="-128"/>
                          <a:ea typeface="BIZ UDゴシック" panose="020B0400000000000000" pitchFamily="49" charset="-128"/>
                        </a:rPr>
                        <a:t>社</a:t>
                      </a:r>
                    </a:p>
                  </a:txBody>
                  <a:tcPr marL="64917" marR="64917" marT="32458" marB="32458">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alpha val="40000"/>
                      </a:srgbClr>
                    </a:solidFill>
                  </a:tcPr>
                </a:tc>
                <a:tc>
                  <a:txBody>
                    <a:bodyPr/>
                    <a:lstStyle>
                      <a:lvl1pPr marL="0" algn="l" defTabSz="914406" rtl="0" eaLnBrk="1" latinLnBrk="0" hangingPunct="1">
                        <a:defRPr kumimoji="1" sz="1800" kern="1200">
                          <a:solidFill>
                            <a:schemeClr val="dk1"/>
                          </a:solidFill>
                          <a:latin typeface="Calibri" panose="020F0502020204030204"/>
                        </a:defRPr>
                      </a:lvl1pPr>
                      <a:lvl2pPr marL="457203" algn="l" defTabSz="914406" rtl="0" eaLnBrk="1" latinLnBrk="0" hangingPunct="1">
                        <a:defRPr kumimoji="1" sz="1800" kern="1200">
                          <a:solidFill>
                            <a:schemeClr val="dk1"/>
                          </a:solidFill>
                          <a:latin typeface="Calibri" panose="020F0502020204030204"/>
                        </a:defRPr>
                      </a:lvl2pPr>
                      <a:lvl3pPr marL="914406" algn="l" defTabSz="914406" rtl="0" eaLnBrk="1" latinLnBrk="0" hangingPunct="1">
                        <a:defRPr kumimoji="1" sz="1800" kern="1200">
                          <a:solidFill>
                            <a:schemeClr val="dk1"/>
                          </a:solidFill>
                          <a:latin typeface="Calibri" panose="020F0502020204030204"/>
                        </a:defRPr>
                      </a:lvl3pPr>
                      <a:lvl4pPr marL="1371609" algn="l" defTabSz="914406" rtl="0" eaLnBrk="1" latinLnBrk="0" hangingPunct="1">
                        <a:defRPr kumimoji="1" sz="1800" kern="1200">
                          <a:solidFill>
                            <a:schemeClr val="dk1"/>
                          </a:solidFill>
                          <a:latin typeface="Calibri" panose="020F0502020204030204"/>
                        </a:defRPr>
                      </a:lvl4pPr>
                      <a:lvl5pPr marL="1828812" algn="l" defTabSz="914406" rtl="0" eaLnBrk="1" latinLnBrk="0" hangingPunct="1">
                        <a:defRPr kumimoji="1" sz="1800" kern="1200">
                          <a:solidFill>
                            <a:schemeClr val="dk1"/>
                          </a:solidFill>
                          <a:latin typeface="Calibri" panose="020F0502020204030204"/>
                        </a:defRPr>
                      </a:lvl5pPr>
                      <a:lvl6pPr marL="2286015" algn="l" defTabSz="914406" rtl="0" eaLnBrk="1" latinLnBrk="0" hangingPunct="1">
                        <a:defRPr kumimoji="1" sz="1800" kern="1200">
                          <a:solidFill>
                            <a:schemeClr val="dk1"/>
                          </a:solidFill>
                          <a:latin typeface="Calibri" panose="020F0502020204030204"/>
                        </a:defRPr>
                      </a:lvl6pPr>
                      <a:lvl7pPr marL="2743218" algn="l" defTabSz="914406" rtl="0" eaLnBrk="1" latinLnBrk="0" hangingPunct="1">
                        <a:defRPr kumimoji="1" sz="1800" kern="1200">
                          <a:solidFill>
                            <a:schemeClr val="dk1"/>
                          </a:solidFill>
                          <a:latin typeface="Calibri" panose="020F0502020204030204"/>
                        </a:defRPr>
                      </a:lvl7pPr>
                      <a:lvl8pPr marL="3200421" algn="l" defTabSz="914406" rtl="0" eaLnBrk="1" latinLnBrk="0" hangingPunct="1">
                        <a:defRPr kumimoji="1" sz="1800" kern="1200">
                          <a:solidFill>
                            <a:schemeClr val="dk1"/>
                          </a:solidFill>
                          <a:latin typeface="Calibri" panose="020F0502020204030204"/>
                        </a:defRPr>
                      </a:lvl8pPr>
                      <a:lvl9pPr marL="3657624" algn="l" defTabSz="914406" rtl="0" eaLnBrk="1" latinLnBrk="0" hangingPunct="1">
                        <a:defRPr kumimoji="1" sz="1800" kern="1200">
                          <a:solidFill>
                            <a:schemeClr val="dk1"/>
                          </a:solidFill>
                          <a:latin typeface="Calibri" panose="020F0502020204030204"/>
                        </a:defRPr>
                      </a:lvl9pPr>
                    </a:lstStyle>
                    <a:p>
                      <a:pPr algn="ctr"/>
                      <a:endParaRPr kumimoji="1" lang="ja-JP" altLang="en-US" sz="500" dirty="0">
                        <a:latin typeface="BIZ UDゴシック" panose="020B0400000000000000" pitchFamily="49" charset="-128"/>
                        <a:ea typeface="BIZ UDゴシック" panose="020B0400000000000000" pitchFamily="49" charset="-128"/>
                      </a:endParaRPr>
                    </a:p>
                  </a:txBody>
                  <a:tcPr marL="64917" marR="64917" marT="32458" marB="32458">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alpha val="40000"/>
                      </a:srgbClr>
                    </a:solidFill>
                  </a:tcPr>
                </a:tc>
                <a:extLst>
                  <a:ext uri="{0D108BD9-81ED-4DB2-BD59-A6C34878D82A}">
                    <a16:rowId xmlns:a16="http://schemas.microsoft.com/office/drawing/2014/main" val="10003"/>
                  </a:ext>
                </a:extLst>
              </a:tr>
              <a:tr h="163976">
                <a:tc>
                  <a:txBody>
                    <a:bodyPr/>
                    <a:lstStyle>
                      <a:lvl1pPr marL="0" algn="l" defTabSz="914406" rtl="0" eaLnBrk="1" latinLnBrk="0" hangingPunct="1">
                        <a:defRPr kumimoji="1" sz="1800" kern="1200">
                          <a:solidFill>
                            <a:schemeClr val="dk1"/>
                          </a:solidFill>
                          <a:latin typeface="Calibri" panose="020F0502020204030204"/>
                        </a:defRPr>
                      </a:lvl1pPr>
                      <a:lvl2pPr marL="457203" algn="l" defTabSz="914406" rtl="0" eaLnBrk="1" latinLnBrk="0" hangingPunct="1">
                        <a:defRPr kumimoji="1" sz="1800" kern="1200">
                          <a:solidFill>
                            <a:schemeClr val="dk1"/>
                          </a:solidFill>
                          <a:latin typeface="Calibri" panose="020F0502020204030204"/>
                        </a:defRPr>
                      </a:lvl2pPr>
                      <a:lvl3pPr marL="914406" algn="l" defTabSz="914406" rtl="0" eaLnBrk="1" latinLnBrk="0" hangingPunct="1">
                        <a:defRPr kumimoji="1" sz="1800" kern="1200">
                          <a:solidFill>
                            <a:schemeClr val="dk1"/>
                          </a:solidFill>
                          <a:latin typeface="Calibri" panose="020F0502020204030204"/>
                        </a:defRPr>
                      </a:lvl3pPr>
                      <a:lvl4pPr marL="1371609" algn="l" defTabSz="914406" rtl="0" eaLnBrk="1" latinLnBrk="0" hangingPunct="1">
                        <a:defRPr kumimoji="1" sz="1800" kern="1200">
                          <a:solidFill>
                            <a:schemeClr val="dk1"/>
                          </a:solidFill>
                          <a:latin typeface="Calibri" panose="020F0502020204030204"/>
                        </a:defRPr>
                      </a:lvl4pPr>
                      <a:lvl5pPr marL="1828812" algn="l" defTabSz="914406" rtl="0" eaLnBrk="1" latinLnBrk="0" hangingPunct="1">
                        <a:defRPr kumimoji="1" sz="1800" kern="1200">
                          <a:solidFill>
                            <a:schemeClr val="dk1"/>
                          </a:solidFill>
                          <a:latin typeface="Calibri" panose="020F0502020204030204"/>
                        </a:defRPr>
                      </a:lvl5pPr>
                      <a:lvl6pPr marL="2286015" algn="l" defTabSz="914406" rtl="0" eaLnBrk="1" latinLnBrk="0" hangingPunct="1">
                        <a:defRPr kumimoji="1" sz="1800" kern="1200">
                          <a:solidFill>
                            <a:schemeClr val="dk1"/>
                          </a:solidFill>
                          <a:latin typeface="Calibri" panose="020F0502020204030204"/>
                        </a:defRPr>
                      </a:lvl6pPr>
                      <a:lvl7pPr marL="2743218" algn="l" defTabSz="914406" rtl="0" eaLnBrk="1" latinLnBrk="0" hangingPunct="1">
                        <a:defRPr kumimoji="1" sz="1800" kern="1200">
                          <a:solidFill>
                            <a:schemeClr val="dk1"/>
                          </a:solidFill>
                          <a:latin typeface="Calibri" panose="020F0502020204030204"/>
                        </a:defRPr>
                      </a:lvl7pPr>
                      <a:lvl8pPr marL="3200421" algn="l" defTabSz="914406" rtl="0" eaLnBrk="1" latinLnBrk="0" hangingPunct="1">
                        <a:defRPr kumimoji="1" sz="1800" kern="1200">
                          <a:solidFill>
                            <a:schemeClr val="dk1"/>
                          </a:solidFill>
                          <a:latin typeface="Calibri" panose="020F0502020204030204"/>
                        </a:defRPr>
                      </a:lvl8pPr>
                      <a:lvl9pPr marL="3657624" algn="l" defTabSz="914406" rtl="0" eaLnBrk="1" latinLnBrk="0" hangingPunct="1">
                        <a:defRPr kumimoji="1" sz="1800" kern="1200">
                          <a:solidFill>
                            <a:schemeClr val="dk1"/>
                          </a:solidFill>
                          <a:latin typeface="Calibri" panose="020F0502020204030204"/>
                        </a:defRPr>
                      </a:lvl9pPr>
                    </a:lstStyle>
                    <a:p>
                      <a:pPr algn="ctr"/>
                      <a:r>
                        <a:rPr kumimoji="1" lang="en-US" altLang="ja-JP" sz="700" dirty="0">
                          <a:latin typeface="BIZ UDゴシック" panose="020B0400000000000000" pitchFamily="49" charset="-128"/>
                          <a:ea typeface="BIZ UDゴシック" panose="020B0400000000000000" pitchFamily="49" charset="-128"/>
                        </a:rPr>
                        <a:t>D</a:t>
                      </a:r>
                      <a:r>
                        <a:rPr kumimoji="1" lang="ja-JP" altLang="en-US" sz="700" dirty="0">
                          <a:latin typeface="BIZ UDゴシック" panose="020B0400000000000000" pitchFamily="49" charset="-128"/>
                          <a:ea typeface="BIZ UDゴシック" panose="020B0400000000000000" pitchFamily="49" charset="-128"/>
                        </a:rPr>
                        <a:t>社</a:t>
                      </a:r>
                    </a:p>
                  </a:txBody>
                  <a:tcPr marL="64917" marR="64917" marT="32458" marB="32458">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noFill/>
                  </a:tcPr>
                </a:tc>
                <a:tc>
                  <a:txBody>
                    <a:bodyPr/>
                    <a:lstStyle>
                      <a:lvl1pPr marL="0" algn="l" defTabSz="914406" rtl="0" eaLnBrk="1" latinLnBrk="0" hangingPunct="1">
                        <a:defRPr kumimoji="1" sz="1800" kern="1200">
                          <a:solidFill>
                            <a:schemeClr val="dk1"/>
                          </a:solidFill>
                          <a:latin typeface="Calibri" panose="020F0502020204030204"/>
                        </a:defRPr>
                      </a:lvl1pPr>
                      <a:lvl2pPr marL="457203" algn="l" defTabSz="914406" rtl="0" eaLnBrk="1" latinLnBrk="0" hangingPunct="1">
                        <a:defRPr kumimoji="1" sz="1800" kern="1200">
                          <a:solidFill>
                            <a:schemeClr val="dk1"/>
                          </a:solidFill>
                          <a:latin typeface="Calibri" panose="020F0502020204030204"/>
                        </a:defRPr>
                      </a:lvl2pPr>
                      <a:lvl3pPr marL="914406" algn="l" defTabSz="914406" rtl="0" eaLnBrk="1" latinLnBrk="0" hangingPunct="1">
                        <a:defRPr kumimoji="1" sz="1800" kern="1200">
                          <a:solidFill>
                            <a:schemeClr val="dk1"/>
                          </a:solidFill>
                          <a:latin typeface="Calibri" panose="020F0502020204030204"/>
                        </a:defRPr>
                      </a:lvl3pPr>
                      <a:lvl4pPr marL="1371609" algn="l" defTabSz="914406" rtl="0" eaLnBrk="1" latinLnBrk="0" hangingPunct="1">
                        <a:defRPr kumimoji="1" sz="1800" kern="1200">
                          <a:solidFill>
                            <a:schemeClr val="dk1"/>
                          </a:solidFill>
                          <a:latin typeface="Calibri" panose="020F0502020204030204"/>
                        </a:defRPr>
                      </a:lvl4pPr>
                      <a:lvl5pPr marL="1828812" algn="l" defTabSz="914406" rtl="0" eaLnBrk="1" latinLnBrk="0" hangingPunct="1">
                        <a:defRPr kumimoji="1" sz="1800" kern="1200">
                          <a:solidFill>
                            <a:schemeClr val="dk1"/>
                          </a:solidFill>
                          <a:latin typeface="Calibri" panose="020F0502020204030204"/>
                        </a:defRPr>
                      </a:lvl5pPr>
                      <a:lvl6pPr marL="2286015" algn="l" defTabSz="914406" rtl="0" eaLnBrk="1" latinLnBrk="0" hangingPunct="1">
                        <a:defRPr kumimoji="1" sz="1800" kern="1200">
                          <a:solidFill>
                            <a:schemeClr val="dk1"/>
                          </a:solidFill>
                          <a:latin typeface="Calibri" panose="020F0502020204030204"/>
                        </a:defRPr>
                      </a:lvl6pPr>
                      <a:lvl7pPr marL="2743218" algn="l" defTabSz="914406" rtl="0" eaLnBrk="1" latinLnBrk="0" hangingPunct="1">
                        <a:defRPr kumimoji="1" sz="1800" kern="1200">
                          <a:solidFill>
                            <a:schemeClr val="dk1"/>
                          </a:solidFill>
                          <a:latin typeface="Calibri" panose="020F0502020204030204"/>
                        </a:defRPr>
                      </a:lvl7pPr>
                      <a:lvl8pPr marL="3200421" algn="l" defTabSz="914406" rtl="0" eaLnBrk="1" latinLnBrk="0" hangingPunct="1">
                        <a:defRPr kumimoji="1" sz="1800" kern="1200">
                          <a:solidFill>
                            <a:schemeClr val="dk1"/>
                          </a:solidFill>
                          <a:latin typeface="Calibri" panose="020F0502020204030204"/>
                        </a:defRPr>
                      </a:lvl8pPr>
                      <a:lvl9pPr marL="3657624" algn="l" defTabSz="914406" rtl="0" eaLnBrk="1" latinLnBrk="0" hangingPunct="1">
                        <a:defRPr kumimoji="1" sz="1800" kern="1200">
                          <a:solidFill>
                            <a:schemeClr val="dk1"/>
                          </a:solidFill>
                          <a:latin typeface="Calibri" panose="020F0502020204030204"/>
                        </a:defRPr>
                      </a:lvl9pPr>
                    </a:lstStyle>
                    <a:p>
                      <a:pPr algn="ctr"/>
                      <a:endParaRPr kumimoji="1" lang="ja-JP" altLang="en-US" sz="500" dirty="0">
                        <a:latin typeface="BIZ UDゴシック" panose="020B0400000000000000" pitchFamily="49" charset="-128"/>
                        <a:ea typeface="BIZ UDゴシック" panose="020B0400000000000000" pitchFamily="49" charset="-128"/>
                      </a:endParaRPr>
                    </a:p>
                  </a:txBody>
                  <a:tcPr marL="64917" marR="64917" marT="32458" marB="32458">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127" name="正方形/長方形 126">
            <a:extLst>
              <a:ext uri="{FF2B5EF4-FFF2-40B4-BE49-F238E27FC236}">
                <a16:creationId xmlns:a16="http://schemas.microsoft.com/office/drawing/2014/main" id="{93ED06CB-14D1-43FD-98A6-69EDD9154061}"/>
              </a:ext>
            </a:extLst>
          </p:cNvPr>
          <p:cNvSpPr/>
          <p:nvPr/>
        </p:nvSpPr>
        <p:spPr>
          <a:xfrm>
            <a:off x="94064" y="2889416"/>
            <a:ext cx="8943685" cy="1233950"/>
          </a:xfrm>
          <a:prstGeom prst="rect">
            <a:avLst/>
          </a:prstGeom>
          <a:noFill/>
          <a:ln w="28575" cap="flat" cmpd="dbl" algn="ctr">
            <a:noFill/>
            <a:prstDash val="solid"/>
            <a:miter lim="800000"/>
          </a:ln>
          <a:effectLst/>
        </p:spPr>
        <p:txBody>
          <a:bodyPr rtlCol="0" anchor="t"/>
          <a:lstStyle/>
          <a:p>
            <a:pPr defTabSz="630484">
              <a:defRPr/>
            </a:pPr>
            <a:r>
              <a:rPr kumimoji="0" lang="ja-JP" altLang="en-US" sz="1600" kern="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　収集した様々なデータを、ＢＡツール・プログラミング言語を用いて統計分析・機械学習等の手法により分析することで、申告漏れの可能性が高い納税者等を判定し、その分析結果を活用することで、効率的な調査・行政指導を実施し、調査必要度の高い納税者には深度ある調査を行う取組を進めています。</a:t>
            </a:r>
            <a:endParaRPr kumimoji="0" lang="en-US" altLang="ja-JP" sz="1600" kern="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grpSp>
        <p:nvGrpSpPr>
          <p:cNvPr id="6" name="グループ化 5">
            <a:extLst>
              <a:ext uri="{FF2B5EF4-FFF2-40B4-BE49-F238E27FC236}">
                <a16:creationId xmlns:a16="http://schemas.microsoft.com/office/drawing/2014/main" id="{A54A9778-0D47-4B0B-9874-6147B6ED8BBA}"/>
              </a:ext>
            </a:extLst>
          </p:cNvPr>
          <p:cNvGrpSpPr/>
          <p:nvPr/>
        </p:nvGrpSpPr>
        <p:grpSpPr>
          <a:xfrm>
            <a:off x="6600651" y="3994545"/>
            <a:ext cx="2276409" cy="2112191"/>
            <a:chOff x="6565280" y="1748899"/>
            <a:chExt cx="2276409" cy="2112191"/>
          </a:xfrm>
        </p:grpSpPr>
        <p:sp>
          <p:nvSpPr>
            <p:cNvPr id="138" name="角丸四角形 48">
              <a:extLst>
                <a:ext uri="{FF2B5EF4-FFF2-40B4-BE49-F238E27FC236}">
                  <a16:creationId xmlns:a16="http://schemas.microsoft.com/office/drawing/2014/main" id="{E80E0234-2590-4EF1-9473-247FE6568338}"/>
                </a:ext>
              </a:extLst>
            </p:cNvPr>
            <p:cNvSpPr/>
            <p:nvPr/>
          </p:nvSpPr>
          <p:spPr>
            <a:xfrm>
              <a:off x="6615098" y="1748900"/>
              <a:ext cx="2226591" cy="2112190"/>
            </a:xfrm>
            <a:prstGeom prst="roundRect">
              <a:avLst>
                <a:gd name="adj" fmla="val 3210"/>
              </a:avLst>
            </a:prstGeom>
            <a:noFill/>
            <a:ln w="28575" cap="flat" cmpd="sng" algn="ctr">
              <a:solidFill>
                <a:srgbClr val="00B050"/>
              </a:solidFill>
              <a:prstDash val="sysDash"/>
              <a:miter lim="800000"/>
            </a:ln>
            <a:effectLst/>
          </p:spPr>
          <p:txBody>
            <a:bodyPr rtlCol="0" anchor="ctr"/>
            <a:lstStyle/>
            <a:p>
              <a:pPr algn="ctr" defTabSz="715570">
                <a:defRPr/>
              </a:pPr>
              <a:endParaRPr kumimoji="0" lang="ja-JP" altLang="en-US" sz="1278" kern="0" dirty="0">
                <a:solidFill>
                  <a:prstClr val="white"/>
                </a:solidFill>
                <a:latin typeface="BIZ UDゴシック" panose="020B0400000000000000" pitchFamily="49" charset="-128"/>
                <a:ea typeface="BIZ UDゴシック" panose="020B0400000000000000" pitchFamily="49" charset="-128"/>
              </a:endParaRPr>
            </a:p>
          </p:txBody>
        </p:sp>
        <p:sp>
          <p:nvSpPr>
            <p:cNvPr id="139" name="テキスト ボックス 138">
              <a:extLst>
                <a:ext uri="{FF2B5EF4-FFF2-40B4-BE49-F238E27FC236}">
                  <a16:creationId xmlns:a16="http://schemas.microsoft.com/office/drawing/2014/main" id="{A87BD5C2-4511-47E9-8D67-386FA28D7BC7}"/>
                </a:ext>
              </a:extLst>
            </p:cNvPr>
            <p:cNvSpPr txBox="1"/>
            <p:nvPr/>
          </p:nvSpPr>
          <p:spPr>
            <a:xfrm>
              <a:off x="6565280" y="1748899"/>
              <a:ext cx="2226592" cy="738664"/>
            </a:xfrm>
            <a:prstGeom prst="rect">
              <a:avLst/>
            </a:prstGeom>
            <a:noFill/>
          </p:spPr>
          <p:txBody>
            <a:bodyPr wrap="square" rtlCol="0">
              <a:spAutoFit/>
            </a:bodyPr>
            <a:lstStyle/>
            <a:p>
              <a:pPr marL="76673" indent="-76673" algn="just" defTabSz="715570">
                <a:buFont typeface="Wingdings" panose="05000000000000000000" pitchFamily="2" charset="2"/>
                <a:buChar char="u"/>
                <a:defRPr/>
              </a:pPr>
              <a:r>
                <a:rPr lang="ja-JP" altLang="en-US" sz="140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データ分析を活用し</a:t>
              </a:r>
              <a:endParaRPr lang="en-US" altLang="ja-JP" sz="140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endParaRPr>
            </a:p>
            <a:p>
              <a:pPr algn="just" defTabSz="715570">
                <a:defRPr/>
              </a:pPr>
              <a:r>
                <a:rPr lang="ja-JP" altLang="en-US" sz="140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　効率的で深度ある</a:t>
              </a:r>
              <a:endParaRPr lang="en-US" altLang="ja-JP" sz="140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endParaRPr>
            </a:p>
            <a:p>
              <a:pPr algn="just" defTabSz="715570">
                <a:defRPr/>
              </a:pPr>
              <a:r>
                <a:rPr lang="ja-JP" altLang="en-US" sz="140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　調査・行政指導を実施</a:t>
              </a:r>
            </a:p>
          </p:txBody>
        </p:sp>
      </p:grpSp>
      <p:graphicFrame>
        <p:nvGraphicFramePr>
          <p:cNvPr id="152" name="表 151">
            <a:extLst>
              <a:ext uri="{FF2B5EF4-FFF2-40B4-BE49-F238E27FC236}">
                <a16:creationId xmlns:a16="http://schemas.microsoft.com/office/drawing/2014/main" id="{0E7861D7-260F-48B8-AF73-1563CE4DA5A8}"/>
              </a:ext>
            </a:extLst>
          </p:cNvPr>
          <p:cNvGraphicFramePr>
            <a:graphicFrameLocks noGrp="1"/>
          </p:cNvGraphicFramePr>
          <p:nvPr>
            <p:extLst>
              <p:ext uri="{D42A27DB-BD31-4B8C-83A1-F6EECF244321}">
                <p14:modId xmlns:p14="http://schemas.microsoft.com/office/powerpoint/2010/main" val="2529648251"/>
              </p:ext>
            </p:extLst>
          </p:nvPr>
        </p:nvGraphicFramePr>
        <p:xfrm>
          <a:off x="7152078" y="5073135"/>
          <a:ext cx="928759" cy="857980"/>
        </p:xfrm>
        <a:graphic>
          <a:graphicData uri="http://schemas.openxmlformats.org/drawingml/2006/table">
            <a:tbl>
              <a:tblPr firstRow="1" bandRow="1">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effectLst/>
              </a:tblPr>
              <a:tblGrid>
                <a:gridCol w="536926">
                  <a:extLst>
                    <a:ext uri="{9D8B030D-6E8A-4147-A177-3AD203B41FA5}">
                      <a16:colId xmlns:a16="http://schemas.microsoft.com/office/drawing/2014/main" val="20000"/>
                    </a:ext>
                  </a:extLst>
                </a:gridCol>
                <a:gridCol w="391833">
                  <a:extLst>
                    <a:ext uri="{9D8B030D-6E8A-4147-A177-3AD203B41FA5}">
                      <a16:colId xmlns:a16="http://schemas.microsoft.com/office/drawing/2014/main" val="20001"/>
                    </a:ext>
                  </a:extLst>
                </a:gridCol>
              </a:tblGrid>
              <a:tr h="163976">
                <a:tc>
                  <a:txBody>
                    <a:bodyPr/>
                    <a:lstStyle>
                      <a:lvl1pPr marL="0" algn="l" defTabSz="914406" rtl="0" eaLnBrk="1" latinLnBrk="0" hangingPunct="1">
                        <a:defRPr kumimoji="1" sz="1800" b="1" kern="1200">
                          <a:solidFill>
                            <a:schemeClr val="lt1"/>
                          </a:solidFill>
                          <a:latin typeface="Calibri" panose="020F0502020204030204"/>
                        </a:defRPr>
                      </a:lvl1pPr>
                      <a:lvl2pPr marL="457203" algn="l" defTabSz="914406" rtl="0" eaLnBrk="1" latinLnBrk="0" hangingPunct="1">
                        <a:defRPr kumimoji="1" sz="1800" b="1" kern="1200">
                          <a:solidFill>
                            <a:schemeClr val="lt1"/>
                          </a:solidFill>
                          <a:latin typeface="Calibri" panose="020F0502020204030204"/>
                        </a:defRPr>
                      </a:lvl2pPr>
                      <a:lvl3pPr marL="914406" algn="l" defTabSz="914406" rtl="0" eaLnBrk="1" latinLnBrk="0" hangingPunct="1">
                        <a:defRPr kumimoji="1" sz="1800" b="1" kern="1200">
                          <a:solidFill>
                            <a:schemeClr val="lt1"/>
                          </a:solidFill>
                          <a:latin typeface="Calibri" panose="020F0502020204030204"/>
                        </a:defRPr>
                      </a:lvl3pPr>
                      <a:lvl4pPr marL="1371609" algn="l" defTabSz="914406" rtl="0" eaLnBrk="1" latinLnBrk="0" hangingPunct="1">
                        <a:defRPr kumimoji="1" sz="1800" b="1" kern="1200">
                          <a:solidFill>
                            <a:schemeClr val="lt1"/>
                          </a:solidFill>
                          <a:latin typeface="Calibri" panose="020F0502020204030204"/>
                        </a:defRPr>
                      </a:lvl4pPr>
                      <a:lvl5pPr marL="1828812" algn="l" defTabSz="914406" rtl="0" eaLnBrk="1" latinLnBrk="0" hangingPunct="1">
                        <a:defRPr kumimoji="1" sz="1800" b="1" kern="1200">
                          <a:solidFill>
                            <a:schemeClr val="lt1"/>
                          </a:solidFill>
                          <a:latin typeface="Calibri" panose="020F0502020204030204"/>
                        </a:defRPr>
                      </a:lvl5pPr>
                      <a:lvl6pPr marL="2286015" algn="l" defTabSz="914406" rtl="0" eaLnBrk="1" latinLnBrk="0" hangingPunct="1">
                        <a:defRPr kumimoji="1" sz="1800" b="1" kern="1200">
                          <a:solidFill>
                            <a:schemeClr val="lt1"/>
                          </a:solidFill>
                          <a:latin typeface="Calibri" panose="020F0502020204030204"/>
                        </a:defRPr>
                      </a:lvl6pPr>
                      <a:lvl7pPr marL="2743218" algn="l" defTabSz="914406" rtl="0" eaLnBrk="1" latinLnBrk="0" hangingPunct="1">
                        <a:defRPr kumimoji="1" sz="1800" b="1" kern="1200">
                          <a:solidFill>
                            <a:schemeClr val="lt1"/>
                          </a:solidFill>
                          <a:latin typeface="Calibri" panose="020F0502020204030204"/>
                        </a:defRPr>
                      </a:lvl7pPr>
                      <a:lvl8pPr marL="3200421" algn="l" defTabSz="914406" rtl="0" eaLnBrk="1" latinLnBrk="0" hangingPunct="1">
                        <a:defRPr kumimoji="1" sz="1800" b="1" kern="1200">
                          <a:solidFill>
                            <a:schemeClr val="lt1"/>
                          </a:solidFill>
                          <a:latin typeface="Calibri" panose="020F0502020204030204"/>
                        </a:defRPr>
                      </a:lvl8pPr>
                      <a:lvl9pPr marL="3657624" algn="l" defTabSz="914406" rtl="0" eaLnBrk="1" latinLnBrk="0" hangingPunct="1">
                        <a:defRPr kumimoji="1" sz="1800" b="1" kern="1200">
                          <a:solidFill>
                            <a:schemeClr val="lt1"/>
                          </a:solidFill>
                          <a:latin typeface="Calibri" panose="020F0502020204030204"/>
                        </a:defRPr>
                      </a:lvl9pPr>
                    </a:lstStyle>
                    <a:p>
                      <a:pPr algn="ctr"/>
                      <a:r>
                        <a:rPr kumimoji="1" lang="ja-JP" altLang="en-US" sz="700" dirty="0">
                          <a:latin typeface="BIZ UDゴシック" panose="020B0400000000000000" pitchFamily="49" charset="-128"/>
                          <a:ea typeface="BIZ UDゴシック" panose="020B0400000000000000" pitchFamily="49" charset="-128"/>
                        </a:rPr>
                        <a:t>法人名</a:t>
                      </a:r>
                    </a:p>
                  </a:txBody>
                  <a:tcPr marL="36000" marR="36000" marT="32458" marB="32458">
                    <a:lnL w="6350" cap="flat" cmpd="sng" algn="ctr">
                      <a:solidFill>
                        <a:srgbClr val="70AD47"/>
                      </a:solidFill>
                      <a:prstDash val="solid"/>
                      <a:miter lim="800000"/>
                    </a:lnL>
                    <a:lnR>
                      <a:noFill/>
                    </a:lnR>
                    <a:lnT w="6350" cap="flat" cmpd="sng" algn="ctr">
                      <a:solidFill>
                        <a:srgbClr val="70AD47"/>
                      </a:solidFill>
                      <a:prstDash val="solid"/>
                      <a:miter lim="800000"/>
                    </a:lnT>
                    <a:lnB w="12700" cap="flat" cmpd="sng" algn="ctr">
                      <a:solidFill>
                        <a:sysClr val="window" lastClr="FFFFFF"/>
                      </a:solidFill>
                      <a:prstDash val="solid"/>
                      <a:miter lim="800000"/>
                    </a:lnB>
                    <a:lnTlToBr w="12700" cmpd="sng">
                      <a:noFill/>
                      <a:prstDash val="solid"/>
                    </a:lnTlToBr>
                    <a:lnBlToTr w="12700" cmpd="sng">
                      <a:noFill/>
                      <a:prstDash val="solid"/>
                    </a:lnBlToTr>
                    <a:solidFill>
                      <a:srgbClr val="70AD47"/>
                    </a:solidFill>
                  </a:tcPr>
                </a:tc>
                <a:tc>
                  <a:txBody>
                    <a:bodyPr/>
                    <a:lstStyle>
                      <a:lvl1pPr marL="0" algn="l" defTabSz="914406" rtl="0" eaLnBrk="1" latinLnBrk="0" hangingPunct="1">
                        <a:defRPr kumimoji="1" sz="1800" b="1" kern="1200">
                          <a:solidFill>
                            <a:schemeClr val="lt1"/>
                          </a:solidFill>
                          <a:latin typeface="Calibri" panose="020F0502020204030204"/>
                        </a:defRPr>
                      </a:lvl1pPr>
                      <a:lvl2pPr marL="457203" algn="l" defTabSz="914406" rtl="0" eaLnBrk="1" latinLnBrk="0" hangingPunct="1">
                        <a:defRPr kumimoji="1" sz="1800" b="1" kern="1200">
                          <a:solidFill>
                            <a:schemeClr val="lt1"/>
                          </a:solidFill>
                          <a:latin typeface="Calibri" panose="020F0502020204030204"/>
                        </a:defRPr>
                      </a:lvl2pPr>
                      <a:lvl3pPr marL="914406" algn="l" defTabSz="914406" rtl="0" eaLnBrk="1" latinLnBrk="0" hangingPunct="1">
                        <a:defRPr kumimoji="1" sz="1800" b="1" kern="1200">
                          <a:solidFill>
                            <a:schemeClr val="lt1"/>
                          </a:solidFill>
                          <a:latin typeface="Calibri" panose="020F0502020204030204"/>
                        </a:defRPr>
                      </a:lvl3pPr>
                      <a:lvl4pPr marL="1371609" algn="l" defTabSz="914406" rtl="0" eaLnBrk="1" latinLnBrk="0" hangingPunct="1">
                        <a:defRPr kumimoji="1" sz="1800" b="1" kern="1200">
                          <a:solidFill>
                            <a:schemeClr val="lt1"/>
                          </a:solidFill>
                          <a:latin typeface="Calibri" panose="020F0502020204030204"/>
                        </a:defRPr>
                      </a:lvl4pPr>
                      <a:lvl5pPr marL="1828812" algn="l" defTabSz="914406" rtl="0" eaLnBrk="1" latinLnBrk="0" hangingPunct="1">
                        <a:defRPr kumimoji="1" sz="1800" b="1" kern="1200">
                          <a:solidFill>
                            <a:schemeClr val="lt1"/>
                          </a:solidFill>
                          <a:latin typeface="Calibri" panose="020F0502020204030204"/>
                        </a:defRPr>
                      </a:lvl5pPr>
                      <a:lvl6pPr marL="2286015" algn="l" defTabSz="914406" rtl="0" eaLnBrk="1" latinLnBrk="0" hangingPunct="1">
                        <a:defRPr kumimoji="1" sz="1800" b="1" kern="1200">
                          <a:solidFill>
                            <a:schemeClr val="lt1"/>
                          </a:solidFill>
                          <a:latin typeface="Calibri" panose="020F0502020204030204"/>
                        </a:defRPr>
                      </a:lvl6pPr>
                      <a:lvl7pPr marL="2743218" algn="l" defTabSz="914406" rtl="0" eaLnBrk="1" latinLnBrk="0" hangingPunct="1">
                        <a:defRPr kumimoji="1" sz="1800" b="1" kern="1200">
                          <a:solidFill>
                            <a:schemeClr val="lt1"/>
                          </a:solidFill>
                          <a:latin typeface="Calibri" panose="020F0502020204030204"/>
                        </a:defRPr>
                      </a:lvl7pPr>
                      <a:lvl8pPr marL="3200421" algn="l" defTabSz="914406" rtl="0" eaLnBrk="1" latinLnBrk="0" hangingPunct="1">
                        <a:defRPr kumimoji="1" sz="1800" b="1" kern="1200">
                          <a:solidFill>
                            <a:schemeClr val="lt1"/>
                          </a:solidFill>
                          <a:latin typeface="Calibri" panose="020F0502020204030204"/>
                        </a:defRPr>
                      </a:lvl8pPr>
                      <a:lvl9pPr marL="3657624" algn="l" defTabSz="914406" rtl="0" eaLnBrk="1" latinLnBrk="0" hangingPunct="1">
                        <a:defRPr kumimoji="1" sz="1800" b="1" kern="1200">
                          <a:solidFill>
                            <a:schemeClr val="lt1"/>
                          </a:solidFill>
                          <a:latin typeface="Calibri" panose="020F0502020204030204"/>
                        </a:defRPr>
                      </a:lvl9pPr>
                    </a:lstStyle>
                    <a:p>
                      <a:pPr algn="ctr"/>
                      <a:r>
                        <a:rPr kumimoji="1" lang="ja-JP" altLang="en-US" sz="700" dirty="0">
                          <a:latin typeface="BIZ UDゴシック" panose="020B0400000000000000" pitchFamily="49" charset="-128"/>
                          <a:ea typeface="BIZ UDゴシック" panose="020B0400000000000000" pitchFamily="49" charset="-128"/>
                        </a:rPr>
                        <a:t>リスク</a:t>
                      </a:r>
                    </a:p>
                  </a:txBody>
                  <a:tcPr marL="36000" marR="36000" marT="32458" marB="32458">
                    <a:lnL>
                      <a:noFill/>
                    </a:lnL>
                    <a:lnR w="6350" cap="flat" cmpd="sng" algn="ctr">
                      <a:solidFill>
                        <a:srgbClr val="70AD47"/>
                      </a:solidFill>
                      <a:prstDash val="solid"/>
                      <a:miter lim="800000"/>
                    </a:lnR>
                    <a:lnT w="6350" cap="flat" cmpd="sng" algn="ctr">
                      <a:solidFill>
                        <a:srgbClr val="70AD47"/>
                      </a:solidFill>
                      <a:prstDash val="solid"/>
                      <a:miter lim="800000"/>
                    </a:lnT>
                    <a:lnB w="12700" cap="flat" cmpd="sng" algn="ctr">
                      <a:solidFill>
                        <a:sysClr val="window" lastClr="FFFFFF"/>
                      </a:solidFill>
                      <a:prstDash val="solid"/>
                      <a:miter lim="800000"/>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10000"/>
                  </a:ext>
                </a:extLst>
              </a:tr>
              <a:tr h="163976">
                <a:tc>
                  <a:txBody>
                    <a:bodyPr/>
                    <a:lstStyle>
                      <a:lvl1pPr marL="0" algn="l" defTabSz="914406" rtl="0" eaLnBrk="1" latinLnBrk="0" hangingPunct="1">
                        <a:defRPr kumimoji="1" sz="1800" kern="1200">
                          <a:solidFill>
                            <a:schemeClr val="dk1"/>
                          </a:solidFill>
                          <a:latin typeface="Calibri" panose="020F0502020204030204"/>
                        </a:defRPr>
                      </a:lvl1pPr>
                      <a:lvl2pPr marL="457203" algn="l" defTabSz="914406" rtl="0" eaLnBrk="1" latinLnBrk="0" hangingPunct="1">
                        <a:defRPr kumimoji="1" sz="1800" kern="1200">
                          <a:solidFill>
                            <a:schemeClr val="dk1"/>
                          </a:solidFill>
                          <a:latin typeface="Calibri" panose="020F0502020204030204"/>
                        </a:defRPr>
                      </a:lvl2pPr>
                      <a:lvl3pPr marL="914406" algn="l" defTabSz="914406" rtl="0" eaLnBrk="1" latinLnBrk="0" hangingPunct="1">
                        <a:defRPr kumimoji="1" sz="1800" kern="1200">
                          <a:solidFill>
                            <a:schemeClr val="dk1"/>
                          </a:solidFill>
                          <a:latin typeface="Calibri" panose="020F0502020204030204"/>
                        </a:defRPr>
                      </a:lvl3pPr>
                      <a:lvl4pPr marL="1371609" algn="l" defTabSz="914406" rtl="0" eaLnBrk="1" latinLnBrk="0" hangingPunct="1">
                        <a:defRPr kumimoji="1" sz="1800" kern="1200">
                          <a:solidFill>
                            <a:schemeClr val="dk1"/>
                          </a:solidFill>
                          <a:latin typeface="Calibri" panose="020F0502020204030204"/>
                        </a:defRPr>
                      </a:lvl4pPr>
                      <a:lvl5pPr marL="1828812" algn="l" defTabSz="914406" rtl="0" eaLnBrk="1" latinLnBrk="0" hangingPunct="1">
                        <a:defRPr kumimoji="1" sz="1800" kern="1200">
                          <a:solidFill>
                            <a:schemeClr val="dk1"/>
                          </a:solidFill>
                          <a:latin typeface="Calibri" panose="020F0502020204030204"/>
                        </a:defRPr>
                      </a:lvl5pPr>
                      <a:lvl6pPr marL="2286015" algn="l" defTabSz="914406" rtl="0" eaLnBrk="1" latinLnBrk="0" hangingPunct="1">
                        <a:defRPr kumimoji="1" sz="1800" kern="1200">
                          <a:solidFill>
                            <a:schemeClr val="dk1"/>
                          </a:solidFill>
                          <a:latin typeface="Calibri" panose="020F0502020204030204"/>
                        </a:defRPr>
                      </a:lvl6pPr>
                      <a:lvl7pPr marL="2743218" algn="l" defTabSz="914406" rtl="0" eaLnBrk="1" latinLnBrk="0" hangingPunct="1">
                        <a:defRPr kumimoji="1" sz="1800" kern="1200">
                          <a:solidFill>
                            <a:schemeClr val="dk1"/>
                          </a:solidFill>
                          <a:latin typeface="Calibri" panose="020F0502020204030204"/>
                        </a:defRPr>
                      </a:lvl7pPr>
                      <a:lvl8pPr marL="3200421" algn="l" defTabSz="914406" rtl="0" eaLnBrk="1" latinLnBrk="0" hangingPunct="1">
                        <a:defRPr kumimoji="1" sz="1800" kern="1200">
                          <a:solidFill>
                            <a:schemeClr val="dk1"/>
                          </a:solidFill>
                          <a:latin typeface="Calibri" panose="020F0502020204030204"/>
                        </a:defRPr>
                      </a:lvl8pPr>
                      <a:lvl9pPr marL="3657624" algn="l" defTabSz="914406" rtl="0" eaLnBrk="1" latinLnBrk="0" hangingPunct="1">
                        <a:defRPr kumimoji="1" sz="1800" kern="1200">
                          <a:solidFill>
                            <a:schemeClr val="dk1"/>
                          </a:solidFill>
                          <a:latin typeface="Calibri" panose="020F0502020204030204"/>
                        </a:defRPr>
                      </a:lvl9pPr>
                    </a:lstStyle>
                    <a:p>
                      <a:pPr algn="ctr"/>
                      <a:r>
                        <a:rPr kumimoji="1" lang="en-US" altLang="ja-JP" sz="700" dirty="0">
                          <a:latin typeface="BIZ UDゴシック" panose="020B0400000000000000" pitchFamily="49" charset="-128"/>
                          <a:ea typeface="BIZ UDゴシック" panose="020B0400000000000000" pitchFamily="49" charset="-128"/>
                        </a:rPr>
                        <a:t>A</a:t>
                      </a:r>
                      <a:r>
                        <a:rPr kumimoji="1" lang="ja-JP" altLang="en-US" sz="700" dirty="0">
                          <a:latin typeface="BIZ UDゴシック" panose="020B0400000000000000" pitchFamily="49" charset="-128"/>
                          <a:ea typeface="BIZ UDゴシック" panose="020B0400000000000000" pitchFamily="49" charset="-128"/>
                        </a:rPr>
                        <a:t>社</a:t>
                      </a:r>
                    </a:p>
                  </a:txBody>
                  <a:tcPr marL="36000" marR="36000" marT="32458" marB="32458">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 lastClr="FFFFFF"/>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alpha val="40000"/>
                      </a:srgbClr>
                    </a:solidFill>
                  </a:tcPr>
                </a:tc>
                <a:tc>
                  <a:txBody>
                    <a:bodyPr/>
                    <a:lstStyle>
                      <a:lvl1pPr marL="0" algn="l" defTabSz="914406" rtl="0" eaLnBrk="1" latinLnBrk="0" hangingPunct="1">
                        <a:defRPr kumimoji="1" sz="1800" kern="1200">
                          <a:solidFill>
                            <a:schemeClr val="dk1"/>
                          </a:solidFill>
                          <a:latin typeface="Calibri" panose="020F0502020204030204"/>
                        </a:defRPr>
                      </a:lvl1pPr>
                      <a:lvl2pPr marL="457203" algn="l" defTabSz="914406" rtl="0" eaLnBrk="1" latinLnBrk="0" hangingPunct="1">
                        <a:defRPr kumimoji="1" sz="1800" kern="1200">
                          <a:solidFill>
                            <a:schemeClr val="dk1"/>
                          </a:solidFill>
                          <a:latin typeface="Calibri" panose="020F0502020204030204"/>
                        </a:defRPr>
                      </a:lvl2pPr>
                      <a:lvl3pPr marL="914406" algn="l" defTabSz="914406" rtl="0" eaLnBrk="1" latinLnBrk="0" hangingPunct="1">
                        <a:defRPr kumimoji="1" sz="1800" kern="1200">
                          <a:solidFill>
                            <a:schemeClr val="dk1"/>
                          </a:solidFill>
                          <a:latin typeface="Calibri" panose="020F0502020204030204"/>
                        </a:defRPr>
                      </a:lvl3pPr>
                      <a:lvl4pPr marL="1371609" algn="l" defTabSz="914406" rtl="0" eaLnBrk="1" latinLnBrk="0" hangingPunct="1">
                        <a:defRPr kumimoji="1" sz="1800" kern="1200">
                          <a:solidFill>
                            <a:schemeClr val="dk1"/>
                          </a:solidFill>
                          <a:latin typeface="Calibri" panose="020F0502020204030204"/>
                        </a:defRPr>
                      </a:lvl4pPr>
                      <a:lvl5pPr marL="1828812" algn="l" defTabSz="914406" rtl="0" eaLnBrk="1" latinLnBrk="0" hangingPunct="1">
                        <a:defRPr kumimoji="1" sz="1800" kern="1200">
                          <a:solidFill>
                            <a:schemeClr val="dk1"/>
                          </a:solidFill>
                          <a:latin typeface="Calibri" panose="020F0502020204030204"/>
                        </a:defRPr>
                      </a:lvl5pPr>
                      <a:lvl6pPr marL="2286015" algn="l" defTabSz="914406" rtl="0" eaLnBrk="1" latinLnBrk="0" hangingPunct="1">
                        <a:defRPr kumimoji="1" sz="1800" kern="1200">
                          <a:solidFill>
                            <a:schemeClr val="dk1"/>
                          </a:solidFill>
                          <a:latin typeface="Calibri" panose="020F0502020204030204"/>
                        </a:defRPr>
                      </a:lvl6pPr>
                      <a:lvl7pPr marL="2743218" algn="l" defTabSz="914406" rtl="0" eaLnBrk="1" latinLnBrk="0" hangingPunct="1">
                        <a:defRPr kumimoji="1" sz="1800" kern="1200">
                          <a:solidFill>
                            <a:schemeClr val="dk1"/>
                          </a:solidFill>
                          <a:latin typeface="Calibri" panose="020F0502020204030204"/>
                        </a:defRPr>
                      </a:lvl7pPr>
                      <a:lvl8pPr marL="3200421" algn="l" defTabSz="914406" rtl="0" eaLnBrk="1" latinLnBrk="0" hangingPunct="1">
                        <a:defRPr kumimoji="1" sz="1800" kern="1200">
                          <a:solidFill>
                            <a:schemeClr val="dk1"/>
                          </a:solidFill>
                          <a:latin typeface="Calibri" panose="020F0502020204030204"/>
                        </a:defRPr>
                      </a:lvl8pPr>
                      <a:lvl9pPr marL="3657624" algn="l" defTabSz="914406" rtl="0" eaLnBrk="1" latinLnBrk="0" hangingPunct="1">
                        <a:defRPr kumimoji="1" sz="1800" kern="1200">
                          <a:solidFill>
                            <a:schemeClr val="dk1"/>
                          </a:solidFill>
                          <a:latin typeface="Calibri" panose="020F0502020204030204"/>
                        </a:defRPr>
                      </a:lvl9pPr>
                    </a:lstStyle>
                    <a:p>
                      <a:pPr algn="ctr"/>
                      <a:r>
                        <a:rPr kumimoji="1" lang="ja-JP" altLang="en-US" sz="700" dirty="0">
                          <a:latin typeface="BIZ UDゴシック" panose="020B0400000000000000" pitchFamily="49" charset="-128"/>
                          <a:ea typeface="BIZ UDゴシック" panose="020B0400000000000000" pitchFamily="49" charset="-128"/>
                        </a:rPr>
                        <a:t>高</a:t>
                      </a:r>
                    </a:p>
                  </a:txBody>
                  <a:tcPr marL="36000" marR="36000" marT="32458" marB="32458">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 lastClr="FFFFFF"/>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alpha val="40000"/>
                      </a:srgbClr>
                    </a:solidFill>
                  </a:tcPr>
                </a:tc>
                <a:extLst>
                  <a:ext uri="{0D108BD9-81ED-4DB2-BD59-A6C34878D82A}">
                    <a16:rowId xmlns:a16="http://schemas.microsoft.com/office/drawing/2014/main" val="10001"/>
                  </a:ext>
                </a:extLst>
              </a:tr>
              <a:tr h="163976">
                <a:tc>
                  <a:txBody>
                    <a:bodyPr/>
                    <a:lstStyle>
                      <a:lvl1pPr marL="0" algn="l" defTabSz="914406" rtl="0" eaLnBrk="1" latinLnBrk="0" hangingPunct="1">
                        <a:defRPr kumimoji="1" sz="1800" kern="1200">
                          <a:solidFill>
                            <a:schemeClr val="dk1"/>
                          </a:solidFill>
                          <a:latin typeface="Calibri" panose="020F0502020204030204"/>
                        </a:defRPr>
                      </a:lvl1pPr>
                      <a:lvl2pPr marL="457203" algn="l" defTabSz="914406" rtl="0" eaLnBrk="1" latinLnBrk="0" hangingPunct="1">
                        <a:defRPr kumimoji="1" sz="1800" kern="1200">
                          <a:solidFill>
                            <a:schemeClr val="dk1"/>
                          </a:solidFill>
                          <a:latin typeface="Calibri" panose="020F0502020204030204"/>
                        </a:defRPr>
                      </a:lvl2pPr>
                      <a:lvl3pPr marL="914406" algn="l" defTabSz="914406" rtl="0" eaLnBrk="1" latinLnBrk="0" hangingPunct="1">
                        <a:defRPr kumimoji="1" sz="1800" kern="1200">
                          <a:solidFill>
                            <a:schemeClr val="dk1"/>
                          </a:solidFill>
                          <a:latin typeface="Calibri" panose="020F0502020204030204"/>
                        </a:defRPr>
                      </a:lvl3pPr>
                      <a:lvl4pPr marL="1371609" algn="l" defTabSz="914406" rtl="0" eaLnBrk="1" latinLnBrk="0" hangingPunct="1">
                        <a:defRPr kumimoji="1" sz="1800" kern="1200">
                          <a:solidFill>
                            <a:schemeClr val="dk1"/>
                          </a:solidFill>
                          <a:latin typeface="Calibri" panose="020F0502020204030204"/>
                        </a:defRPr>
                      </a:lvl4pPr>
                      <a:lvl5pPr marL="1828812" algn="l" defTabSz="914406" rtl="0" eaLnBrk="1" latinLnBrk="0" hangingPunct="1">
                        <a:defRPr kumimoji="1" sz="1800" kern="1200">
                          <a:solidFill>
                            <a:schemeClr val="dk1"/>
                          </a:solidFill>
                          <a:latin typeface="Calibri" panose="020F0502020204030204"/>
                        </a:defRPr>
                      </a:lvl5pPr>
                      <a:lvl6pPr marL="2286015" algn="l" defTabSz="914406" rtl="0" eaLnBrk="1" latinLnBrk="0" hangingPunct="1">
                        <a:defRPr kumimoji="1" sz="1800" kern="1200">
                          <a:solidFill>
                            <a:schemeClr val="dk1"/>
                          </a:solidFill>
                          <a:latin typeface="Calibri" panose="020F0502020204030204"/>
                        </a:defRPr>
                      </a:lvl6pPr>
                      <a:lvl7pPr marL="2743218" algn="l" defTabSz="914406" rtl="0" eaLnBrk="1" latinLnBrk="0" hangingPunct="1">
                        <a:defRPr kumimoji="1" sz="1800" kern="1200">
                          <a:solidFill>
                            <a:schemeClr val="dk1"/>
                          </a:solidFill>
                          <a:latin typeface="Calibri" panose="020F0502020204030204"/>
                        </a:defRPr>
                      </a:lvl7pPr>
                      <a:lvl8pPr marL="3200421" algn="l" defTabSz="914406" rtl="0" eaLnBrk="1" latinLnBrk="0" hangingPunct="1">
                        <a:defRPr kumimoji="1" sz="1800" kern="1200">
                          <a:solidFill>
                            <a:schemeClr val="dk1"/>
                          </a:solidFill>
                          <a:latin typeface="Calibri" panose="020F0502020204030204"/>
                        </a:defRPr>
                      </a:lvl8pPr>
                      <a:lvl9pPr marL="3657624" algn="l" defTabSz="914406" rtl="0" eaLnBrk="1" latinLnBrk="0" hangingPunct="1">
                        <a:defRPr kumimoji="1" sz="1800" kern="1200">
                          <a:solidFill>
                            <a:schemeClr val="dk1"/>
                          </a:solidFill>
                          <a:latin typeface="Calibri" panose="020F0502020204030204"/>
                        </a:defRPr>
                      </a:lvl9pPr>
                    </a:lstStyle>
                    <a:p>
                      <a:pPr algn="ctr"/>
                      <a:r>
                        <a:rPr kumimoji="1" lang="en-US" altLang="ja-JP" sz="700" dirty="0">
                          <a:latin typeface="BIZ UDゴシック" panose="020B0400000000000000" pitchFamily="49" charset="-128"/>
                          <a:ea typeface="BIZ UDゴシック" panose="020B0400000000000000" pitchFamily="49" charset="-128"/>
                        </a:rPr>
                        <a:t>B</a:t>
                      </a:r>
                      <a:r>
                        <a:rPr kumimoji="1" lang="ja-JP" altLang="en-US" sz="700" dirty="0">
                          <a:latin typeface="BIZ UDゴシック" panose="020B0400000000000000" pitchFamily="49" charset="-128"/>
                          <a:ea typeface="BIZ UDゴシック" panose="020B0400000000000000" pitchFamily="49" charset="-128"/>
                        </a:rPr>
                        <a:t>社</a:t>
                      </a:r>
                    </a:p>
                  </a:txBody>
                  <a:tcPr marL="36000" marR="36000" marT="32458" marB="32458">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noFill/>
                  </a:tcPr>
                </a:tc>
                <a:tc>
                  <a:txBody>
                    <a:bodyPr/>
                    <a:lstStyle>
                      <a:lvl1pPr marL="0" algn="l" defTabSz="914406" rtl="0" eaLnBrk="1" latinLnBrk="0" hangingPunct="1">
                        <a:defRPr kumimoji="1" sz="1800" kern="1200">
                          <a:solidFill>
                            <a:schemeClr val="dk1"/>
                          </a:solidFill>
                          <a:latin typeface="Calibri" panose="020F0502020204030204"/>
                        </a:defRPr>
                      </a:lvl1pPr>
                      <a:lvl2pPr marL="457203" algn="l" defTabSz="914406" rtl="0" eaLnBrk="1" latinLnBrk="0" hangingPunct="1">
                        <a:defRPr kumimoji="1" sz="1800" kern="1200">
                          <a:solidFill>
                            <a:schemeClr val="dk1"/>
                          </a:solidFill>
                          <a:latin typeface="Calibri" panose="020F0502020204030204"/>
                        </a:defRPr>
                      </a:lvl2pPr>
                      <a:lvl3pPr marL="914406" algn="l" defTabSz="914406" rtl="0" eaLnBrk="1" latinLnBrk="0" hangingPunct="1">
                        <a:defRPr kumimoji="1" sz="1800" kern="1200">
                          <a:solidFill>
                            <a:schemeClr val="dk1"/>
                          </a:solidFill>
                          <a:latin typeface="Calibri" panose="020F0502020204030204"/>
                        </a:defRPr>
                      </a:lvl3pPr>
                      <a:lvl4pPr marL="1371609" algn="l" defTabSz="914406" rtl="0" eaLnBrk="1" latinLnBrk="0" hangingPunct="1">
                        <a:defRPr kumimoji="1" sz="1800" kern="1200">
                          <a:solidFill>
                            <a:schemeClr val="dk1"/>
                          </a:solidFill>
                          <a:latin typeface="Calibri" panose="020F0502020204030204"/>
                        </a:defRPr>
                      </a:lvl4pPr>
                      <a:lvl5pPr marL="1828812" algn="l" defTabSz="914406" rtl="0" eaLnBrk="1" latinLnBrk="0" hangingPunct="1">
                        <a:defRPr kumimoji="1" sz="1800" kern="1200">
                          <a:solidFill>
                            <a:schemeClr val="dk1"/>
                          </a:solidFill>
                          <a:latin typeface="Calibri" panose="020F0502020204030204"/>
                        </a:defRPr>
                      </a:lvl5pPr>
                      <a:lvl6pPr marL="2286015" algn="l" defTabSz="914406" rtl="0" eaLnBrk="1" latinLnBrk="0" hangingPunct="1">
                        <a:defRPr kumimoji="1" sz="1800" kern="1200">
                          <a:solidFill>
                            <a:schemeClr val="dk1"/>
                          </a:solidFill>
                          <a:latin typeface="Calibri" panose="020F0502020204030204"/>
                        </a:defRPr>
                      </a:lvl6pPr>
                      <a:lvl7pPr marL="2743218" algn="l" defTabSz="914406" rtl="0" eaLnBrk="1" latinLnBrk="0" hangingPunct="1">
                        <a:defRPr kumimoji="1" sz="1800" kern="1200">
                          <a:solidFill>
                            <a:schemeClr val="dk1"/>
                          </a:solidFill>
                          <a:latin typeface="Calibri" panose="020F0502020204030204"/>
                        </a:defRPr>
                      </a:lvl7pPr>
                      <a:lvl8pPr marL="3200421" algn="l" defTabSz="914406" rtl="0" eaLnBrk="1" latinLnBrk="0" hangingPunct="1">
                        <a:defRPr kumimoji="1" sz="1800" kern="1200">
                          <a:solidFill>
                            <a:schemeClr val="dk1"/>
                          </a:solidFill>
                          <a:latin typeface="Calibri" panose="020F0502020204030204"/>
                        </a:defRPr>
                      </a:lvl8pPr>
                      <a:lvl9pPr marL="3657624" algn="l" defTabSz="914406" rtl="0" eaLnBrk="1" latinLnBrk="0" hangingPunct="1">
                        <a:defRPr kumimoji="1" sz="1800" kern="1200">
                          <a:solidFill>
                            <a:schemeClr val="dk1"/>
                          </a:solidFill>
                          <a:latin typeface="Calibri" panose="020F0502020204030204"/>
                        </a:defRPr>
                      </a:lvl9pPr>
                    </a:lstStyle>
                    <a:p>
                      <a:pPr algn="ctr"/>
                      <a:r>
                        <a:rPr kumimoji="1" lang="ja-JP" altLang="en-US" sz="700" dirty="0">
                          <a:latin typeface="BIZ UDゴシック" panose="020B0400000000000000" pitchFamily="49" charset="-128"/>
                          <a:ea typeface="BIZ UDゴシック" panose="020B0400000000000000" pitchFamily="49" charset="-128"/>
                        </a:rPr>
                        <a:t>高</a:t>
                      </a:r>
                    </a:p>
                  </a:txBody>
                  <a:tcPr marL="36000" marR="36000" marT="32458" marB="32458">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63976">
                <a:tc>
                  <a:txBody>
                    <a:bodyPr/>
                    <a:lstStyle>
                      <a:lvl1pPr marL="0" algn="l" defTabSz="914406" rtl="0" eaLnBrk="1" latinLnBrk="0" hangingPunct="1">
                        <a:defRPr kumimoji="1" sz="1800" kern="1200">
                          <a:solidFill>
                            <a:schemeClr val="dk1"/>
                          </a:solidFill>
                          <a:latin typeface="Calibri" panose="020F0502020204030204"/>
                        </a:defRPr>
                      </a:lvl1pPr>
                      <a:lvl2pPr marL="457203" algn="l" defTabSz="914406" rtl="0" eaLnBrk="1" latinLnBrk="0" hangingPunct="1">
                        <a:defRPr kumimoji="1" sz="1800" kern="1200">
                          <a:solidFill>
                            <a:schemeClr val="dk1"/>
                          </a:solidFill>
                          <a:latin typeface="Calibri" panose="020F0502020204030204"/>
                        </a:defRPr>
                      </a:lvl2pPr>
                      <a:lvl3pPr marL="914406" algn="l" defTabSz="914406" rtl="0" eaLnBrk="1" latinLnBrk="0" hangingPunct="1">
                        <a:defRPr kumimoji="1" sz="1800" kern="1200">
                          <a:solidFill>
                            <a:schemeClr val="dk1"/>
                          </a:solidFill>
                          <a:latin typeface="Calibri" panose="020F0502020204030204"/>
                        </a:defRPr>
                      </a:lvl3pPr>
                      <a:lvl4pPr marL="1371609" algn="l" defTabSz="914406" rtl="0" eaLnBrk="1" latinLnBrk="0" hangingPunct="1">
                        <a:defRPr kumimoji="1" sz="1800" kern="1200">
                          <a:solidFill>
                            <a:schemeClr val="dk1"/>
                          </a:solidFill>
                          <a:latin typeface="Calibri" panose="020F0502020204030204"/>
                        </a:defRPr>
                      </a:lvl4pPr>
                      <a:lvl5pPr marL="1828812" algn="l" defTabSz="914406" rtl="0" eaLnBrk="1" latinLnBrk="0" hangingPunct="1">
                        <a:defRPr kumimoji="1" sz="1800" kern="1200">
                          <a:solidFill>
                            <a:schemeClr val="dk1"/>
                          </a:solidFill>
                          <a:latin typeface="Calibri" panose="020F0502020204030204"/>
                        </a:defRPr>
                      </a:lvl5pPr>
                      <a:lvl6pPr marL="2286015" algn="l" defTabSz="914406" rtl="0" eaLnBrk="1" latinLnBrk="0" hangingPunct="1">
                        <a:defRPr kumimoji="1" sz="1800" kern="1200">
                          <a:solidFill>
                            <a:schemeClr val="dk1"/>
                          </a:solidFill>
                          <a:latin typeface="Calibri" panose="020F0502020204030204"/>
                        </a:defRPr>
                      </a:lvl6pPr>
                      <a:lvl7pPr marL="2743218" algn="l" defTabSz="914406" rtl="0" eaLnBrk="1" latinLnBrk="0" hangingPunct="1">
                        <a:defRPr kumimoji="1" sz="1800" kern="1200">
                          <a:solidFill>
                            <a:schemeClr val="dk1"/>
                          </a:solidFill>
                          <a:latin typeface="Calibri" panose="020F0502020204030204"/>
                        </a:defRPr>
                      </a:lvl7pPr>
                      <a:lvl8pPr marL="3200421" algn="l" defTabSz="914406" rtl="0" eaLnBrk="1" latinLnBrk="0" hangingPunct="1">
                        <a:defRPr kumimoji="1" sz="1800" kern="1200">
                          <a:solidFill>
                            <a:schemeClr val="dk1"/>
                          </a:solidFill>
                          <a:latin typeface="Calibri" panose="020F0502020204030204"/>
                        </a:defRPr>
                      </a:lvl8pPr>
                      <a:lvl9pPr marL="3657624" algn="l" defTabSz="914406" rtl="0" eaLnBrk="1" latinLnBrk="0" hangingPunct="1">
                        <a:defRPr kumimoji="1" sz="1800" kern="1200">
                          <a:solidFill>
                            <a:schemeClr val="dk1"/>
                          </a:solidFill>
                          <a:latin typeface="Calibri" panose="020F0502020204030204"/>
                        </a:defRPr>
                      </a:lvl9pPr>
                    </a:lstStyle>
                    <a:p>
                      <a:pPr algn="ctr"/>
                      <a:r>
                        <a:rPr kumimoji="1" lang="en-US" altLang="ja-JP" sz="700" dirty="0">
                          <a:latin typeface="BIZ UDゴシック" panose="020B0400000000000000" pitchFamily="49" charset="-128"/>
                          <a:ea typeface="BIZ UDゴシック" panose="020B0400000000000000" pitchFamily="49" charset="-128"/>
                        </a:rPr>
                        <a:t>C</a:t>
                      </a:r>
                      <a:r>
                        <a:rPr kumimoji="1" lang="ja-JP" altLang="en-US" sz="700" dirty="0">
                          <a:latin typeface="BIZ UDゴシック" panose="020B0400000000000000" pitchFamily="49" charset="-128"/>
                          <a:ea typeface="BIZ UDゴシック" panose="020B0400000000000000" pitchFamily="49" charset="-128"/>
                        </a:rPr>
                        <a:t>社</a:t>
                      </a:r>
                    </a:p>
                  </a:txBody>
                  <a:tcPr marL="36000" marR="36000" marT="32458" marB="32458">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alpha val="40000"/>
                      </a:srgbClr>
                    </a:solidFill>
                  </a:tcPr>
                </a:tc>
                <a:tc>
                  <a:txBody>
                    <a:bodyPr/>
                    <a:lstStyle>
                      <a:lvl1pPr marL="0" algn="l" defTabSz="914406" rtl="0" eaLnBrk="1" latinLnBrk="0" hangingPunct="1">
                        <a:defRPr kumimoji="1" sz="1800" kern="1200">
                          <a:solidFill>
                            <a:schemeClr val="dk1"/>
                          </a:solidFill>
                          <a:latin typeface="Calibri" panose="020F0502020204030204"/>
                        </a:defRPr>
                      </a:lvl1pPr>
                      <a:lvl2pPr marL="457203" algn="l" defTabSz="914406" rtl="0" eaLnBrk="1" latinLnBrk="0" hangingPunct="1">
                        <a:defRPr kumimoji="1" sz="1800" kern="1200">
                          <a:solidFill>
                            <a:schemeClr val="dk1"/>
                          </a:solidFill>
                          <a:latin typeface="Calibri" panose="020F0502020204030204"/>
                        </a:defRPr>
                      </a:lvl2pPr>
                      <a:lvl3pPr marL="914406" algn="l" defTabSz="914406" rtl="0" eaLnBrk="1" latinLnBrk="0" hangingPunct="1">
                        <a:defRPr kumimoji="1" sz="1800" kern="1200">
                          <a:solidFill>
                            <a:schemeClr val="dk1"/>
                          </a:solidFill>
                          <a:latin typeface="Calibri" panose="020F0502020204030204"/>
                        </a:defRPr>
                      </a:lvl3pPr>
                      <a:lvl4pPr marL="1371609" algn="l" defTabSz="914406" rtl="0" eaLnBrk="1" latinLnBrk="0" hangingPunct="1">
                        <a:defRPr kumimoji="1" sz="1800" kern="1200">
                          <a:solidFill>
                            <a:schemeClr val="dk1"/>
                          </a:solidFill>
                          <a:latin typeface="Calibri" panose="020F0502020204030204"/>
                        </a:defRPr>
                      </a:lvl4pPr>
                      <a:lvl5pPr marL="1828812" algn="l" defTabSz="914406" rtl="0" eaLnBrk="1" latinLnBrk="0" hangingPunct="1">
                        <a:defRPr kumimoji="1" sz="1800" kern="1200">
                          <a:solidFill>
                            <a:schemeClr val="dk1"/>
                          </a:solidFill>
                          <a:latin typeface="Calibri" panose="020F0502020204030204"/>
                        </a:defRPr>
                      </a:lvl5pPr>
                      <a:lvl6pPr marL="2286015" algn="l" defTabSz="914406" rtl="0" eaLnBrk="1" latinLnBrk="0" hangingPunct="1">
                        <a:defRPr kumimoji="1" sz="1800" kern="1200">
                          <a:solidFill>
                            <a:schemeClr val="dk1"/>
                          </a:solidFill>
                          <a:latin typeface="Calibri" panose="020F0502020204030204"/>
                        </a:defRPr>
                      </a:lvl6pPr>
                      <a:lvl7pPr marL="2743218" algn="l" defTabSz="914406" rtl="0" eaLnBrk="1" latinLnBrk="0" hangingPunct="1">
                        <a:defRPr kumimoji="1" sz="1800" kern="1200">
                          <a:solidFill>
                            <a:schemeClr val="dk1"/>
                          </a:solidFill>
                          <a:latin typeface="Calibri" panose="020F0502020204030204"/>
                        </a:defRPr>
                      </a:lvl7pPr>
                      <a:lvl8pPr marL="3200421" algn="l" defTabSz="914406" rtl="0" eaLnBrk="1" latinLnBrk="0" hangingPunct="1">
                        <a:defRPr kumimoji="1" sz="1800" kern="1200">
                          <a:solidFill>
                            <a:schemeClr val="dk1"/>
                          </a:solidFill>
                          <a:latin typeface="Calibri" panose="020F0502020204030204"/>
                        </a:defRPr>
                      </a:lvl8pPr>
                      <a:lvl9pPr marL="3657624" algn="l" defTabSz="914406" rtl="0" eaLnBrk="1" latinLnBrk="0" hangingPunct="1">
                        <a:defRPr kumimoji="1" sz="1800" kern="1200">
                          <a:solidFill>
                            <a:schemeClr val="dk1"/>
                          </a:solidFill>
                          <a:latin typeface="Calibri" panose="020F0502020204030204"/>
                        </a:defRPr>
                      </a:lvl9pPr>
                    </a:lstStyle>
                    <a:p>
                      <a:pPr algn="ctr"/>
                      <a:r>
                        <a:rPr kumimoji="1" lang="ja-JP" altLang="en-US" sz="500" dirty="0">
                          <a:latin typeface="BIZ UDゴシック" panose="020B0400000000000000" pitchFamily="49" charset="-128"/>
                          <a:ea typeface="BIZ UDゴシック" panose="020B0400000000000000" pitchFamily="49" charset="-128"/>
                        </a:rPr>
                        <a:t>ー</a:t>
                      </a:r>
                    </a:p>
                  </a:txBody>
                  <a:tcPr marL="36000" marR="36000" marT="32458" marB="32458">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alpha val="40000"/>
                      </a:srgbClr>
                    </a:solidFill>
                  </a:tcPr>
                </a:tc>
                <a:extLst>
                  <a:ext uri="{0D108BD9-81ED-4DB2-BD59-A6C34878D82A}">
                    <a16:rowId xmlns:a16="http://schemas.microsoft.com/office/drawing/2014/main" val="10003"/>
                  </a:ext>
                </a:extLst>
              </a:tr>
              <a:tr h="163976">
                <a:tc>
                  <a:txBody>
                    <a:bodyPr/>
                    <a:lstStyle>
                      <a:lvl1pPr marL="0" algn="l" defTabSz="914406" rtl="0" eaLnBrk="1" latinLnBrk="0" hangingPunct="1">
                        <a:defRPr kumimoji="1" sz="1800" kern="1200">
                          <a:solidFill>
                            <a:schemeClr val="dk1"/>
                          </a:solidFill>
                          <a:latin typeface="Calibri" panose="020F0502020204030204"/>
                        </a:defRPr>
                      </a:lvl1pPr>
                      <a:lvl2pPr marL="457203" algn="l" defTabSz="914406" rtl="0" eaLnBrk="1" latinLnBrk="0" hangingPunct="1">
                        <a:defRPr kumimoji="1" sz="1800" kern="1200">
                          <a:solidFill>
                            <a:schemeClr val="dk1"/>
                          </a:solidFill>
                          <a:latin typeface="Calibri" panose="020F0502020204030204"/>
                        </a:defRPr>
                      </a:lvl2pPr>
                      <a:lvl3pPr marL="914406" algn="l" defTabSz="914406" rtl="0" eaLnBrk="1" latinLnBrk="0" hangingPunct="1">
                        <a:defRPr kumimoji="1" sz="1800" kern="1200">
                          <a:solidFill>
                            <a:schemeClr val="dk1"/>
                          </a:solidFill>
                          <a:latin typeface="Calibri" panose="020F0502020204030204"/>
                        </a:defRPr>
                      </a:lvl3pPr>
                      <a:lvl4pPr marL="1371609" algn="l" defTabSz="914406" rtl="0" eaLnBrk="1" latinLnBrk="0" hangingPunct="1">
                        <a:defRPr kumimoji="1" sz="1800" kern="1200">
                          <a:solidFill>
                            <a:schemeClr val="dk1"/>
                          </a:solidFill>
                          <a:latin typeface="Calibri" panose="020F0502020204030204"/>
                        </a:defRPr>
                      </a:lvl4pPr>
                      <a:lvl5pPr marL="1828812" algn="l" defTabSz="914406" rtl="0" eaLnBrk="1" latinLnBrk="0" hangingPunct="1">
                        <a:defRPr kumimoji="1" sz="1800" kern="1200">
                          <a:solidFill>
                            <a:schemeClr val="dk1"/>
                          </a:solidFill>
                          <a:latin typeface="Calibri" panose="020F0502020204030204"/>
                        </a:defRPr>
                      </a:lvl5pPr>
                      <a:lvl6pPr marL="2286015" algn="l" defTabSz="914406" rtl="0" eaLnBrk="1" latinLnBrk="0" hangingPunct="1">
                        <a:defRPr kumimoji="1" sz="1800" kern="1200">
                          <a:solidFill>
                            <a:schemeClr val="dk1"/>
                          </a:solidFill>
                          <a:latin typeface="Calibri" panose="020F0502020204030204"/>
                        </a:defRPr>
                      </a:lvl6pPr>
                      <a:lvl7pPr marL="2743218" algn="l" defTabSz="914406" rtl="0" eaLnBrk="1" latinLnBrk="0" hangingPunct="1">
                        <a:defRPr kumimoji="1" sz="1800" kern="1200">
                          <a:solidFill>
                            <a:schemeClr val="dk1"/>
                          </a:solidFill>
                          <a:latin typeface="Calibri" panose="020F0502020204030204"/>
                        </a:defRPr>
                      </a:lvl7pPr>
                      <a:lvl8pPr marL="3200421" algn="l" defTabSz="914406" rtl="0" eaLnBrk="1" latinLnBrk="0" hangingPunct="1">
                        <a:defRPr kumimoji="1" sz="1800" kern="1200">
                          <a:solidFill>
                            <a:schemeClr val="dk1"/>
                          </a:solidFill>
                          <a:latin typeface="Calibri" panose="020F0502020204030204"/>
                        </a:defRPr>
                      </a:lvl8pPr>
                      <a:lvl9pPr marL="3657624" algn="l" defTabSz="914406" rtl="0" eaLnBrk="1" latinLnBrk="0" hangingPunct="1">
                        <a:defRPr kumimoji="1" sz="1800" kern="1200">
                          <a:solidFill>
                            <a:schemeClr val="dk1"/>
                          </a:solidFill>
                          <a:latin typeface="Calibri" panose="020F0502020204030204"/>
                        </a:defRPr>
                      </a:lvl9pPr>
                    </a:lstStyle>
                    <a:p>
                      <a:pPr algn="ctr"/>
                      <a:r>
                        <a:rPr kumimoji="1" lang="en-US" altLang="ja-JP" sz="700" dirty="0">
                          <a:latin typeface="BIZ UDゴシック" panose="020B0400000000000000" pitchFamily="49" charset="-128"/>
                          <a:ea typeface="BIZ UDゴシック" panose="020B0400000000000000" pitchFamily="49" charset="-128"/>
                        </a:rPr>
                        <a:t>D</a:t>
                      </a:r>
                      <a:r>
                        <a:rPr kumimoji="1" lang="ja-JP" altLang="en-US" sz="700" dirty="0">
                          <a:latin typeface="BIZ UDゴシック" panose="020B0400000000000000" pitchFamily="49" charset="-128"/>
                          <a:ea typeface="BIZ UDゴシック" panose="020B0400000000000000" pitchFamily="49" charset="-128"/>
                        </a:rPr>
                        <a:t>社</a:t>
                      </a:r>
                    </a:p>
                  </a:txBody>
                  <a:tcPr marL="36000" marR="36000" marT="32458" marB="32458">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noFill/>
                  </a:tcPr>
                </a:tc>
                <a:tc>
                  <a:txBody>
                    <a:bodyPr/>
                    <a:lstStyle>
                      <a:lvl1pPr marL="0" algn="l" defTabSz="914406" rtl="0" eaLnBrk="1" latinLnBrk="0" hangingPunct="1">
                        <a:defRPr kumimoji="1" sz="1800" kern="1200">
                          <a:solidFill>
                            <a:schemeClr val="dk1"/>
                          </a:solidFill>
                          <a:latin typeface="Calibri" panose="020F0502020204030204"/>
                        </a:defRPr>
                      </a:lvl1pPr>
                      <a:lvl2pPr marL="457203" algn="l" defTabSz="914406" rtl="0" eaLnBrk="1" latinLnBrk="0" hangingPunct="1">
                        <a:defRPr kumimoji="1" sz="1800" kern="1200">
                          <a:solidFill>
                            <a:schemeClr val="dk1"/>
                          </a:solidFill>
                          <a:latin typeface="Calibri" panose="020F0502020204030204"/>
                        </a:defRPr>
                      </a:lvl2pPr>
                      <a:lvl3pPr marL="914406" algn="l" defTabSz="914406" rtl="0" eaLnBrk="1" latinLnBrk="0" hangingPunct="1">
                        <a:defRPr kumimoji="1" sz="1800" kern="1200">
                          <a:solidFill>
                            <a:schemeClr val="dk1"/>
                          </a:solidFill>
                          <a:latin typeface="Calibri" panose="020F0502020204030204"/>
                        </a:defRPr>
                      </a:lvl3pPr>
                      <a:lvl4pPr marL="1371609" algn="l" defTabSz="914406" rtl="0" eaLnBrk="1" latinLnBrk="0" hangingPunct="1">
                        <a:defRPr kumimoji="1" sz="1800" kern="1200">
                          <a:solidFill>
                            <a:schemeClr val="dk1"/>
                          </a:solidFill>
                          <a:latin typeface="Calibri" panose="020F0502020204030204"/>
                        </a:defRPr>
                      </a:lvl4pPr>
                      <a:lvl5pPr marL="1828812" algn="l" defTabSz="914406" rtl="0" eaLnBrk="1" latinLnBrk="0" hangingPunct="1">
                        <a:defRPr kumimoji="1" sz="1800" kern="1200">
                          <a:solidFill>
                            <a:schemeClr val="dk1"/>
                          </a:solidFill>
                          <a:latin typeface="Calibri" panose="020F0502020204030204"/>
                        </a:defRPr>
                      </a:lvl5pPr>
                      <a:lvl6pPr marL="2286015" algn="l" defTabSz="914406" rtl="0" eaLnBrk="1" latinLnBrk="0" hangingPunct="1">
                        <a:defRPr kumimoji="1" sz="1800" kern="1200">
                          <a:solidFill>
                            <a:schemeClr val="dk1"/>
                          </a:solidFill>
                          <a:latin typeface="Calibri" panose="020F0502020204030204"/>
                        </a:defRPr>
                      </a:lvl6pPr>
                      <a:lvl7pPr marL="2743218" algn="l" defTabSz="914406" rtl="0" eaLnBrk="1" latinLnBrk="0" hangingPunct="1">
                        <a:defRPr kumimoji="1" sz="1800" kern="1200">
                          <a:solidFill>
                            <a:schemeClr val="dk1"/>
                          </a:solidFill>
                          <a:latin typeface="Calibri" panose="020F0502020204030204"/>
                        </a:defRPr>
                      </a:lvl7pPr>
                      <a:lvl8pPr marL="3200421" algn="l" defTabSz="914406" rtl="0" eaLnBrk="1" latinLnBrk="0" hangingPunct="1">
                        <a:defRPr kumimoji="1" sz="1800" kern="1200">
                          <a:solidFill>
                            <a:schemeClr val="dk1"/>
                          </a:solidFill>
                          <a:latin typeface="Calibri" panose="020F0502020204030204"/>
                        </a:defRPr>
                      </a:lvl8pPr>
                      <a:lvl9pPr marL="3657624" algn="l" defTabSz="914406" rtl="0" eaLnBrk="1" latinLnBrk="0" hangingPunct="1">
                        <a:defRPr kumimoji="1" sz="1800" kern="1200">
                          <a:solidFill>
                            <a:schemeClr val="dk1"/>
                          </a:solidFill>
                          <a:latin typeface="Calibri" panose="020F0502020204030204"/>
                        </a:defRPr>
                      </a:lvl9pPr>
                    </a:lstStyle>
                    <a:p>
                      <a:pPr algn="ctr"/>
                      <a:endParaRPr kumimoji="1" lang="ja-JP" altLang="en-US" sz="500" dirty="0">
                        <a:latin typeface="BIZ UDゴシック" panose="020B0400000000000000" pitchFamily="49" charset="-128"/>
                        <a:ea typeface="BIZ UDゴシック" panose="020B0400000000000000" pitchFamily="49" charset="-128"/>
                      </a:endParaRPr>
                    </a:p>
                  </a:txBody>
                  <a:tcPr marL="36000" marR="36000" marT="32458" marB="32458">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153" name="正方形/長方形 152">
            <a:extLst>
              <a:ext uri="{FF2B5EF4-FFF2-40B4-BE49-F238E27FC236}">
                <a16:creationId xmlns:a16="http://schemas.microsoft.com/office/drawing/2014/main" id="{3C93CBEF-982A-4D27-8088-BD52DCAF0406}"/>
              </a:ext>
            </a:extLst>
          </p:cNvPr>
          <p:cNvSpPr/>
          <p:nvPr/>
        </p:nvSpPr>
        <p:spPr>
          <a:xfrm>
            <a:off x="7697436" y="5254576"/>
            <a:ext cx="381022" cy="295991"/>
          </a:xfrm>
          <a:prstGeom prst="rect">
            <a:avLst/>
          </a:prstGeom>
          <a:noFill/>
          <a:ln w="12700" cap="flat" cmpd="sng" algn="ctr">
            <a:solidFill>
              <a:srgbClr val="70AD47">
                <a:lumMod val="50000"/>
              </a:srgbClr>
            </a:solidFill>
            <a:prstDash val="solid"/>
            <a:miter lim="800000"/>
          </a:ln>
          <a:effectLst/>
        </p:spPr>
        <p:txBody>
          <a:bodyPr rtlCol="0" anchor="ctr"/>
          <a:lstStyle/>
          <a:p>
            <a:pPr marL="0" marR="0" lvl="0" indent="0" algn="ctr" defTabSz="715570" eaLnBrk="1" fontAlgn="auto" latinLnBrk="0" hangingPunct="1">
              <a:lnSpc>
                <a:spcPct val="100000"/>
              </a:lnSpc>
              <a:spcBef>
                <a:spcPts val="0"/>
              </a:spcBef>
              <a:spcAft>
                <a:spcPts val="0"/>
              </a:spcAft>
              <a:buClrTx/>
              <a:buSzTx/>
              <a:buFontTx/>
              <a:buNone/>
              <a:tabLst/>
              <a:defRPr/>
            </a:pPr>
            <a:endParaRPr kumimoji="0" lang="ja-JP" altLang="en-US" sz="1278" b="0" i="0" u="none" strike="noStrike" kern="0" cap="none" spc="0" normalizeH="0" baseline="0" noProof="0">
              <a:ln>
                <a:noFill/>
              </a:ln>
              <a:solidFill>
                <a:prstClr val="white"/>
              </a:solidFill>
              <a:effectLst/>
              <a:uLnTx/>
              <a:uFillTx/>
              <a:latin typeface="BIZ UDゴシック" panose="020B0400000000000000" pitchFamily="49" charset="-128"/>
              <a:ea typeface="BIZ UDゴシック" panose="020B0400000000000000" pitchFamily="49" charset="-128"/>
            </a:endParaRPr>
          </a:p>
        </p:txBody>
      </p:sp>
      <p:grpSp>
        <p:nvGrpSpPr>
          <p:cNvPr id="154" name="グループ化 153">
            <a:extLst>
              <a:ext uri="{FF2B5EF4-FFF2-40B4-BE49-F238E27FC236}">
                <a16:creationId xmlns:a16="http://schemas.microsoft.com/office/drawing/2014/main" id="{9CA9B539-A8B9-4EBA-97FD-4AB5AC6334FE}"/>
              </a:ext>
            </a:extLst>
          </p:cNvPr>
          <p:cNvGrpSpPr/>
          <p:nvPr/>
        </p:nvGrpSpPr>
        <p:grpSpPr>
          <a:xfrm flipH="1">
            <a:off x="8098303" y="5323344"/>
            <a:ext cx="96591" cy="231011"/>
            <a:chOff x="4584687" y="1243687"/>
            <a:chExt cx="177806" cy="409084"/>
          </a:xfrm>
        </p:grpSpPr>
        <p:cxnSp>
          <p:nvCxnSpPr>
            <p:cNvPr id="155" name="直線コネクタ 154">
              <a:extLst>
                <a:ext uri="{FF2B5EF4-FFF2-40B4-BE49-F238E27FC236}">
                  <a16:creationId xmlns:a16="http://schemas.microsoft.com/office/drawing/2014/main" id="{41F5A219-2E3E-486C-8C38-76FD4AA54334}"/>
                </a:ext>
              </a:extLst>
            </p:cNvPr>
            <p:cNvCxnSpPr/>
            <p:nvPr/>
          </p:nvCxnSpPr>
          <p:spPr>
            <a:xfrm>
              <a:off x="4584693" y="1243687"/>
              <a:ext cx="177800" cy="106178"/>
            </a:xfrm>
            <a:prstGeom prst="line">
              <a:avLst/>
            </a:prstGeom>
            <a:noFill/>
            <a:ln w="38100" cap="flat" cmpd="sng" algn="ctr">
              <a:solidFill>
                <a:srgbClr val="FFFF00"/>
              </a:solidFill>
              <a:prstDash val="solid"/>
              <a:miter lim="800000"/>
            </a:ln>
            <a:effectLst/>
          </p:spPr>
        </p:cxnSp>
        <p:cxnSp>
          <p:nvCxnSpPr>
            <p:cNvPr id="156" name="直線コネクタ 155">
              <a:extLst>
                <a:ext uri="{FF2B5EF4-FFF2-40B4-BE49-F238E27FC236}">
                  <a16:creationId xmlns:a16="http://schemas.microsoft.com/office/drawing/2014/main" id="{4D4540DC-F5D9-495E-8EFD-4AF70BDA11BF}"/>
                </a:ext>
              </a:extLst>
            </p:cNvPr>
            <p:cNvCxnSpPr/>
            <p:nvPr/>
          </p:nvCxnSpPr>
          <p:spPr>
            <a:xfrm>
              <a:off x="4584687" y="1448196"/>
              <a:ext cx="165100" cy="0"/>
            </a:xfrm>
            <a:prstGeom prst="line">
              <a:avLst/>
            </a:prstGeom>
            <a:noFill/>
            <a:ln w="38100" cap="flat" cmpd="sng" algn="ctr">
              <a:solidFill>
                <a:srgbClr val="FFFF00"/>
              </a:solidFill>
              <a:prstDash val="solid"/>
              <a:miter lim="800000"/>
            </a:ln>
            <a:effectLst/>
          </p:spPr>
        </p:cxnSp>
        <p:cxnSp>
          <p:nvCxnSpPr>
            <p:cNvPr id="157" name="直線コネクタ 156">
              <a:extLst>
                <a:ext uri="{FF2B5EF4-FFF2-40B4-BE49-F238E27FC236}">
                  <a16:creationId xmlns:a16="http://schemas.microsoft.com/office/drawing/2014/main" id="{E1427BF0-D30E-48DE-AF4E-31119A8C7021}"/>
                </a:ext>
              </a:extLst>
            </p:cNvPr>
            <p:cNvCxnSpPr/>
            <p:nvPr/>
          </p:nvCxnSpPr>
          <p:spPr>
            <a:xfrm flipV="1">
              <a:off x="4584700" y="1544771"/>
              <a:ext cx="162762" cy="108000"/>
            </a:xfrm>
            <a:prstGeom prst="line">
              <a:avLst/>
            </a:prstGeom>
            <a:noFill/>
            <a:ln w="38100" cap="flat" cmpd="sng" algn="ctr">
              <a:solidFill>
                <a:srgbClr val="FFFF00"/>
              </a:solidFill>
              <a:prstDash val="solid"/>
              <a:miter lim="800000"/>
            </a:ln>
            <a:effectLst/>
          </p:spPr>
        </p:cxnSp>
      </p:grpSp>
      <p:sp>
        <p:nvSpPr>
          <p:cNvPr id="160" name="二等辺三角形 159">
            <a:extLst>
              <a:ext uri="{FF2B5EF4-FFF2-40B4-BE49-F238E27FC236}">
                <a16:creationId xmlns:a16="http://schemas.microsoft.com/office/drawing/2014/main" id="{2DE4B7E8-CB88-4854-A053-D34E11C8755E}"/>
              </a:ext>
            </a:extLst>
          </p:cNvPr>
          <p:cNvSpPr/>
          <p:nvPr/>
        </p:nvSpPr>
        <p:spPr>
          <a:xfrm rot="5400000">
            <a:off x="6066799" y="5008455"/>
            <a:ext cx="554405" cy="103734"/>
          </a:xfrm>
          <a:prstGeom prst="triangle">
            <a:avLst/>
          </a:prstGeom>
          <a:solidFill>
            <a:srgbClr val="00B050"/>
          </a:solidFill>
          <a:ln w="12700" cap="flat" cmpd="sng" algn="ctr">
            <a:noFill/>
            <a:prstDash val="solid"/>
            <a:miter lim="800000"/>
          </a:ln>
          <a:effectLst/>
        </p:spPr>
        <p:txBody>
          <a:bodyPr rtlCol="0" anchor="ctr"/>
          <a:lstStyle/>
          <a:p>
            <a:pPr algn="ctr" defTabSz="715570">
              <a:defRPr/>
            </a:pPr>
            <a:endParaRPr kumimoji="0" lang="ja-JP" altLang="en-US" sz="1409" kern="0">
              <a:solidFill>
                <a:prstClr val="white"/>
              </a:solidFill>
              <a:latin typeface="BIZ UDゴシック" panose="020B0400000000000000" pitchFamily="49" charset="-128"/>
              <a:ea typeface="BIZ UDゴシック" panose="020B0400000000000000" pitchFamily="49" charset="-128"/>
            </a:endParaRPr>
          </a:p>
        </p:txBody>
      </p:sp>
      <p:sp>
        <p:nvSpPr>
          <p:cNvPr id="161" name="テキスト ボックス 160">
            <a:extLst>
              <a:ext uri="{FF2B5EF4-FFF2-40B4-BE49-F238E27FC236}">
                <a16:creationId xmlns:a16="http://schemas.microsoft.com/office/drawing/2014/main" id="{823BC8FE-7E81-4ABD-8A39-5C141E97359E}"/>
              </a:ext>
            </a:extLst>
          </p:cNvPr>
          <p:cNvSpPr txBox="1"/>
          <p:nvPr/>
        </p:nvSpPr>
        <p:spPr>
          <a:xfrm>
            <a:off x="152583" y="6153464"/>
            <a:ext cx="9062519" cy="523220"/>
          </a:xfrm>
          <a:prstGeom prst="rect">
            <a:avLst/>
          </a:prstGeom>
          <a:noFill/>
        </p:spPr>
        <p:txBody>
          <a:bodyPr wrap="square" rtlCol="0">
            <a:spAutoFit/>
          </a:bodyPr>
          <a:lstStyle/>
          <a:p>
            <a:pPr defTabSz="729131">
              <a:defRPr/>
            </a:pPr>
            <a:r>
              <a:rPr lang="en-US" altLang="ja-JP" sz="1400" dirty="0">
                <a:solidFill>
                  <a:prstClr val="black"/>
                </a:solidFill>
                <a:latin typeface="BIZ UDゴシック" panose="020B0400000000000000" pitchFamily="49" charset="-128"/>
                <a:ea typeface="BIZ UDゴシック" panose="020B0400000000000000" pitchFamily="49" charset="-128"/>
              </a:rPr>
              <a:t>※</a:t>
            </a:r>
            <a:r>
              <a:rPr lang="ja-JP" altLang="en-US" sz="1400" dirty="0">
                <a:solidFill>
                  <a:prstClr val="black"/>
                </a:solidFill>
                <a:latin typeface="BIZ UDゴシック" panose="020B0400000000000000" pitchFamily="49" charset="-128"/>
                <a:ea typeface="BIZ UDゴシック" panose="020B0400000000000000" pitchFamily="49" charset="-128"/>
              </a:rPr>
              <a:t>　ＢＡ（</a:t>
            </a:r>
            <a:r>
              <a:rPr lang="en-US" altLang="ja-JP" sz="1400" dirty="0">
                <a:solidFill>
                  <a:prstClr val="black"/>
                </a:solidFill>
                <a:latin typeface="BIZ UDゴシック" panose="020B0400000000000000" pitchFamily="49" charset="-128"/>
                <a:ea typeface="BIZ UDゴシック" panose="020B0400000000000000" pitchFamily="49" charset="-128"/>
              </a:rPr>
              <a:t>Business Analytics</a:t>
            </a:r>
            <a:r>
              <a:rPr lang="ja-JP" altLang="en-US" sz="1400" dirty="0">
                <a:solidFill>
                  <a:prstClr val="black"/>
                </a:solidFill>
                <a:latin typeface="BIZ UDゴシック" panose="020B0400000000000000" pitchFamily="49" charset="-128"/>
                <a:ea typeface="BIZ UDゴシック" panose="020B0400000000000000" pitchFamily="49" charset="-128"/>
              </a:rPr>
              <a:t>）ツール</a:t>
            </a:r>
            <a:r>
              <a:rPr lang="en-US" altLang="ja-JP" sz="1400" dirty="0">
                <a:solidFill>
                  <a:prstClr val="black"/>
                </a:solidFill>
                <a:latin typeface="BIZ UDゴシック" panose="020B0400000000000000" pitchFamily="49" charset="-128"/>
                <a:ea typeface="BIZ UDゴシック" panose="020B0400000000000000" pitchFamily="49" charset="-128"/>
              </a:rPr>
              <a:t>…</a:t>
            </a:r>
            <a:r>
              <a:rPr lang="ja-JP" altLang="en-US" sz="1400" dirty="0">
                <a:solidFill>
                  <a:prstClr val="black"/>
                </a:solidFill>
                <a:latin typeface="BIZ UDゴシック" panose="020B0400000000000000" pitchFamily="49" charset="-128"/>
                <a:ea typeface="BIZ UDゴシック" panose="020B0400000000000000" pitchFamily="49" charset="-128"/>
              </a:rPr>
              <a:t>蓄積された大量データから統計分析・機械学習等の高度な分析手法</a:t>
            </a:r>
            <a:endParaRPr lang="en-US" altLang="ja-JP" sz="1400" dirty="0">
              <a:solidFill>
                <a:prstClr val="black"/>
              </a:solidFill>
              <a:latin typeface="BIZ UDゴシック" panose="020B0400000000000000" pitchFamily="49" charset="-128"/>
              <a:ea typeface="BIZ UDゴシック" panose="020B0400000000000000" pitchFamily="49" charset="-128"/>
            </a:endParaRPr>
          </a:p>
          <a:p>
            <a:pPr defTabSz="729131">
              <a:defRPr/>
            </a:pPr>
            <a:r>
              <a:rPr lang="ja-JP" altLang="en-US" sz="1400" dirty="0">
                <a:solidFill>
                  <a:prstClr val="black"/>
                </a:solidFill>
                <a:latin typeface="BIZ UDゴシック" panose="020B0400000000000000" pitchFamily="49" charset="-128"/>
                <a:ea typeface="BIZ UDゴシック" panose="020B0400000000000000" pitchFamily="49" charset="-128"/>
              </a:rPr>
              <a:t>　を用いて、法則性を発見し、将来の予測を行うツール</a:t>
            </a:r>
          </a:p>
        </p:txBody>
      </p:sp>
      <p:grpSp>
        <p:nvGrpSpPr>
          <p:cNvPr id="162" name="グループ化 161">
            <a:extLst>
              <a:ext uri="{FF2B5EF4-FFF2-40B4-BE49-F238E27FC236}">
                <a16:creationId xmlns:a16="http://schemas.microsoft.com/office/drawing/2014/main" id="{3017401A-5FE5-4AE1-93E0-1322203048E8}"/>
              </a:ext>
            </a:extLst>
          </p:cNvPr>
          <p:cNvGrpSpPr/>
          <p:nvPr/>
        </p:nvGrpSpPr>
        <p:grpSpPr>
          <a:xfrm>
            <a:off x="152583" y="2125369"/>
            <a:ext cx="6677292" cy="608738"/>
            <a:chOff x="912747" y="1476370"/>
            <a:chExt cx="4228132" cy="413737"/>
          </a:xfrm>
        </p:grpSpPr>
        <p:grpSp>
          <p:nvGrpSpPr>
            <p:cNvPr id="163" name="グループ化 162">
              <a:extLst>
                <a:ext uri="{FF2B5EF4-FFF2-40B4-BE49-F238E27FC236}">
                  <a16:creationId xmlns:a16="http://schemas.microsoft.com/office/drawing/2014/main" id="{193F939E-31C9-4E28-98FE-532B7E7507DC}"/>
                </a:ext>
              </a:extLst>
            </p:cNvPr>
            <p:cNvGrpSpPr/>
            <p:nvPr/>
          </p:nvGrpSpPr>
          <p:grpSpPr>
            <a:xfrm>
              <a:off x="912747" y="1476370"/>
              <a:ext cx="402473" cy="387450"/>
              <a:chOff x="586628" y="1584369"/>
              <a:chExt cx="402473" cy="414308"/>
            </a:xfrm>
          </p:grpSpPr>
          <p:sp>
            <p:nvSpPr>
              <p:cNvPr id="166" name="タイトル 1">
                <a:extLst>
                  <a:ext uri="{FF2B5EF4-FFF2-40B4-BE49-F238E27FC236}">
                    <a16:creationId xmlns:a16="http://schemas.microsoft.com/office/drawing/2014/main" id="{2EA50CAB-9FA7-4FA0-8D90-591C2C6B94FD}"/>
                  </a:ext>
                </a:extLst>
              </p:cNvPr>
              <p:cNvSpPr txBox="1">
                <a:spLocks/>
              </p:cNvSpPr>
              <p:nvPr/>
            </p:nvSpPr>
            <p:spPr>
              <a:xfrm>
                <a:off x="586628" y="1584640"/>
                <a:ext cx="402473" cy="414037"/>
              </a:xfrm>
              <a:prstGeom prst="ellipse">
                <a:avLst/>
              </a:prstGeom>
              <a:solidFill>
                <a:srgbClr val="70AD47">
                  <a:lumMod val="60000"/>
                  <a:lumOff val="40000"/>
                </a:srgbClr>
              </a:solidFill>
              <a:ln w="12700" cap="flat" cmpd="sng" algn="ctr">
                <a:noFill/>
                <a:prstDash val="solid"/>
                <a:miter lim="800000"/>
              </a:ln>
              <a:effectLst/>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en-US" altLang="ja-JP" sz="1223"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j-cs"/>
                </a:endParaRPr>
              </a:p>
            </p:txBody>
          </p:sp>
          <p:sp>
            <p:nvSpPr>
              <p:cNvPr id="167" name="タイトル 1">
                <a:extLst>
                  <a:ext uri="{FF2B5EF4-FFF2-40B4-BE49-F238E27FC236}">
                    <a16:creationId xmlns:a16="http://schemas.microsoft.com/office/drawing/2014/main" id="{5456318A-58A7-4D2B-A86E-3548C47D4FEC}"/>
                  </a:ext>
                </a:extLst>
              </p:cNvPr>
              <p:cNvSpPr txBox="1">
                <a:spLocks/>
              </p:cNvSpPr>
              <p:nvPr/>
            </p:nvSpPr>
            <p:spPr>
              <a:xfrm>
                <a:off x="636270" y="1584369"/>
                <a:ext cx="338602" cy="338602"/>
              </a:xfrm>
              <a:prstGeom prst="ellipse">
                <a:avLst/>
              </a:prstGeom>
              <a:noFill/>
              <a:ln w="12700" cap="flat" cmpd="sng" algn="ctr">
                <a:noFill/>
                <a:prstDash val="solid"/>
                <a:miter lim="800000"/>
              </a:ln>
              <a:effectLst/>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j-cs"/>
                  </a:rPr>
                  <a:t>1</a:t>
                </a:r>
              </a:p>
            </p:txBody>
          </p:sp>
        </p:grpSp>
        <p:cxnSp>
          <p:nvCxnSpPr>
            <p:cNvPr id="164" name="直線コネクタ 163">
              <a:extLst>
                <a:ext uri="{FF2B5EF4-FFF2-40B4-BE49-F238E27FC236}">
                  <a16:creationId xmlns:a16="http://schemas.microsoft.com/office/drawing/2014/main" id="{87CE1290-9833-4639-B9D4-7F300CCC3DAA}"/>
                </a:ext>
              </a:extLst>
            </p:cNvPr>
            <p:cNvCxnSpPr/>
            <p:nvPr/>
          </p:nvCxnSpPr>
          <p:spPr>
            <a:xfrm>
              <a:off x="1044780" y="1828227"/>
              <a:ext cx="3805718" cy="0"/>
            </a:xfrm>
            <a:prstGeom prst="line">
              <a:avLst/>
            </a:prstGeom>
            <a:noFill/>
            <a:ln w="38100" cap="flat" cmpd="sng" algn="ctr">
              <a:solidFill>
                <a:srgbClr val="70AD47">
                  <a:lumMod val="60000"/>
                  <a:lumOff val="40000"/>
                </a:srgbClr>
              </a:solidFill>
              <a:prstDash val="solid"/>
              <a:miter lim="800000"/>
            </a:ln>
            <a:effectLst/>
          </p:spPr>
        </p:cxnSp>
        <p:sp>
          <p:nvSpPr>
            <p:cNvPr id="165" name="タイトル 1">
              <a:extLst>
                <a:ext uri="{FF2B5EF4-FFF2-40B4-BE49-F238E27FC236}">
                  <a16:creationId xmlns:a16="http://schemas.microsoft.com/office/drawing/2014/main" id="{07376245-51B2-4768-B3E6-3F68F300B9F7}"/>
                </a:ext>
              </a:extLst>
            </p:cNvPr>
            <p:cNvSpPr txBox="1">
              <a:spLocks/>
            </p:cNvSpPr>
            <p:nvPr/>
          </p:nvSpPr>
          <p:spPr>
            <a:xfrm>
              <a:off x="1257053" y="1491828"/>
              <a:ext cx="3883826" cy="398279"/>
            </a:xfrm>
            <a:prstGeom prst="roundRect">
              <a:avLst/>
            </a:prstGeom>
            <a:noFill/>
            <a:ln w="12700" cap="flat" cmpd="sng" algn="ctr">
              <a:noFill/>
              <a:prstDash val="solid"/>
              <a:miter lim="800000"/>
            </a:ln>
            <a:effectLst/>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j-cs"/>
                </a:rPr>
                <a:t>申告漏れの可能性が高い納税者の判定</a:t>
              </a:r>
              <a:endParaRPr kumimoji="1" lang="en-US" altLang="ja-JP" sz="2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j-cs"/>
              </a:endParaRPr>
            </a:p>
          </p:txBody>
        </p:sp>
      </p:grpSp>
      <p:sp>
        <p:nvSpPr>
          <p:cNvPr id="174" name="二等辺三角形 173">
            <a:extLst>
              <a:ext uri="{FF2B5EF4-FFF2-40B4-BE49-F238E27FC236}">
                <a16:creationId xmlns:a16="http://schemas.microsoft.com/office/drawing/2014/main" id="{033C8A86-65D7-46B6-A6CF-7A3D7131B9B4}"/>
              </a:ext>
            </a:extLst>
          </p:cNvPr>
          <p:cNvSpPr/>
          <p:nvPr/>
        </p:nvSpPr>
        <p:spPr>
          <a:xfrm rot="5400000">
            <a:off x="1982036" y="5020273"/>
            <a:ext cx="554405" cy="103734"/>
          </a:xfrm>
          <a:prstGeom prst="triangle">
            <a:avLst/>
          </a:prstGeom>
          <a:solidFill>
            <a:srgbClr val="00B050"/>
          </a:solidFill>
          <a:ln w="12700" cap="flat" cmpd="sng" algn="ctr">
            <a:noFill/>
            <a:prstDash val="solid"/>
            <a:miter lim="800000"/>
          </a:ln>
          <a:effectLst/>
        </p:spPr>
        <p:txBody>
          <a:bodyPr rtlCol="0" anchor="ctr"/>
          <a:lstStyle/>
          <a:p>
            <a:pPr algn="ctr" defTabSz="715570">
              <a:defRPr/>
            </a:pPr>
            <a:endParaRPr kumimoji="0" lang="ja-JP" altLang="en-US" sz="1409" kern="0">
              <a:solidFill>
                <a:prstClr val="white"/>
              </a:solidFill>
              <a:latin typeface="BIZ UDゴシック" panose="020B0400000000000000" pitchFamily="49" charset="-128"/>
              <a:ea typeface="BIZ UDゴシック" panose="020B0400000000000000" pitchFamily="49" charset="-128"/>
            </a:endParaRPr>
          </a:p>
        </p:txBody>
      </p:sp>
      <p:sp>
        <p:nvSpPr>
          <p:cNvPr id="128" name="角丸四角形 13">
            <a:extLst>
              <a:ext uri="{FF2B5EF4-FFF2-40B4-BE49-F238E27FC236}">
                <a16:creationId xmlns:a16="http://schemas.microsoft.com/office/drawing/2014/main" id="{B8607117-5B40-482A-BBC0-A0094E305D23}"/>
              </a:ext>
            </a:extLst>
          </p:cNvPr>
          <p:cNvSpPr/>
          <p:nvPr/>
        </p:nvSpPr>
        <p:spPr>
          <a:xfrm>
            <a:off x="210366" y="3994545"/>
            <a:ext cx="1891584" cy="2112191"/>
          </a:xfrm>
          <a:prstGeom prst="roundRect">
            <a:avLst>
              <a:gd name="adj" fmla="val 3210"/>
            </a:avLst>
          </a:prstGeom>
          <a:noFill/>
          <a:ln w="28575" cap="flat" cmpd="sng" algn="ctr">
            <a:solidFill>
              <a:srgbClr val="00B050"/>
            </a:solidFill>
            <a:prstDash val="sysDash"/>
            <a:miter lim="800000"/>
          </a:ln>
          <a:effectLst/>
        </p:spPr>
        <p:txBody>
          <a:bodyPr rtlCol="0" anchor="ctr"/>
          <a:lstStyle/>
          <a:p>
            <a:pPr algn="ctr" defTabSz="715570">
              <a:defRPr/>
            </a:pPr>
            <a:endParaRPr kumimoji="0" lang="ja-JP" altLang="en-US" sz="1278" kern="0" dirty="0">
              <a:solidFill>
                <a:prstClr val="white"/>
              </a:solidFill>
              <a:latin typeface="BIZ UDゴシック" panose="020B0400000000000000" pitchFamily="49" charset="-128"/>
              <a:ea typeface="BIZ UDゴシック" panose="020B0400000000000000" pitchFamily="49" charset="-128"/>
            </a:endParaRPr>
          </a:p>
        </p:txBody>
      </p:sp>
      <p:sp>
        <p:nvSpPr>
          <p:cNvPr id="130" name="角丸四角形 35">
            <a:extLst>
              <a:ext uri="{FF2B5EF4-FFF2-40B4-BE49-F238E27FC236}">
                <a16:creationId xmlns:a16="http://schemas.microsoft.com/office/drawing/2014/main" id="{B19F67C0-B7D6-460A-8D4F-699C56E86A4E}"/>
              </a:ext>
            </a:extLst>
          </p:cNvPr>
          <p:cNvSpPr/>
          <p:nvPr/>
        </p:nvSpPr>
        <p:spPr>
          <a:xfrm>
            <a:off x="1090404" y="5216734"/>
            <a:ext cx="1064007" cy="265218"/>
          </a:xfrm>
          <a:prstGeom prst="roundRect">
            <a:avLst>
              <a:gd name="adj" fmla="val 7421"/>
            </a:avLst>
          </a:prstGeom>
          <a:solidFill>
            <a:sysClr val="window" lastClr="FFFFFF"/>
          </a:solidFill>
          <a:ln w="12700" cap="flat" cmpd="sng" algn="ctr">
            <a:solidFill>
              <a:sysClr val="window" lastClr="FFFFFF"/>
            </a:solidFill>
            <a:prstDash val="solid"/>
            <a:miter lim="800000"/>
          </a:ln>
          <a:effectLst>
            <a:softEdge rad="63500"/>
          </a:effectLst>
        </p:spPr>
        <p:txBody>
          <a:bodyPr rtlCol="0" anchor="ctr"/>
          <a:lstStyle/>
          <a:p>
            <a:pPr algn="ctr" defTabSz="715570">
              <a:defRPr/>
            </a:pPr>
            <a:r>
              <a:rPr kumimoji="0" lang="ja-JP" altLang="en-US" sz="1200" kern="0" dirty="0">
                <a:solidFill>
                  <a:prstClr val="black"/>
                </a:solidFill>
                <a:latin typeface="BIZ UDゴシック" panose="020B0400000000000000" pitchFamily="49" charset="-128"/>
                <a:ea typeface="BIZ UDゴシック" panose="020B0400000000000000" pitchFamily="49" charset="-128"/>
              </a:rPr>
              <a:t>データ加工</a:t>
            </a:r>
          </a:p>
        </p:txBody>
      </p:sp>
      <p:grpSp>
        <p:nvGrpSpPr>
          <p:cNvPr id="131" name="グループ化 130">
            <a:extLst>
              <a:ext uri="{FF2B5EF4-FFF2-40B4-BE49-F238E27FC236}">
                <a16:creationId xmlns:a16="http://schemas.microsoft.com/office/drawing/2014/main" id="{9BDB56F8-7091-4DE0-81B8-97FC68A35747}"/>
              </a:ext>
            </a:extLst>
          </p:cNvPr>
          <p:cNvGrpSpPr/>
          <p:nvPr/>
        </p:nvGrpSpPr>
        <p:grpSpPr>
          <a:xfrm>
            <a:off x="355573" y="4560478"/>
            <a:ext cx="698021" cy="1445148"/>
            <a:chOff x="1310174" y="5856352"/>
            <a:chExt cx="817578" cy="1386922"/>
          </a:xfrm>
          <a:solidFill>
            <a:sysClr val="window" lastClr="FFFFFF"/>
          </a:solidFill>
        </p:grpSpPr>
        <p:sp>
          <p:nvSpPr>
            <p:cNvPr id="132" name="円柱 131">
              <a:extLst>
                <a:ext uri="{FF2B5EF4-FFF2-40B4-BE49-F238E27FC236}">
                  <a16:creationId xmlns:a16="http://schemas.microsoft.com/office/drawing/2014/main" id="{7BE83264-4ABD-4664-A127-FF9509A33561}"/>
                </a:ext>
              </a:extLst>
            </p:cNvPr>
            <p:cNvSpPr/>
            <p:nvPr/>
          </p:nvSpPr>
          <p:spPr>
            <a:xfrm>
              <a:off x="1310174" y="6743370"/>
              <a:ext cx="816883" cy="499904"/>
            </a:xfrm>
            <a:prstGeom prst="can">
              <a:avLst>
                <a:gd name="adj" fmla="val 25893"/>
              </a:avLst>
            </a:prstGeom>
            <a:grpFill/>
            <a:ln w="19050" cap="flat" cmpd="sng" algn="ctr">
              <a:solidFill>
                <a:srgbClr val="70AD47">
                  <a:lumMod val="75000"/>
                </a:srgbClr>
              </a:solidFill>
              <a:prstDash val="solid"/>
              <a:miter lim="800000"/>
            </a:ln>
            <a:effectLst/>
          </p:spPr>
          <p:txBody>
            <a:bodyPr rtlCol="0" anchor="ctr"/>
            <a:lstStyle/>
            <a:p>
              <a:pPr marL="0" marR="0" lvl="0" indent="0" algn="ctr" defTabSz="715570" eaLnBrk="1" fontAlgn="auto" latinLnBrk="0" hangingPunct="1">
                <a:lnSpc>
                  <a:spcPct val="100000"/>
                </a:lnSpc>
                <a:spcBef>
                  <a:spcPts val="0"/>
                </a:spcBef>
                <a:spcAft>
                  <a:spcPts val="0"/>
                </a:spcAft>
                <a:buClrTx/>
                <a:buSzTx/>
                <a:buFontTx/>
                <a:buNone/>
                <a:tabLst/>
                <a:defRPr/>
              </a:pPr>
              <a:endParaRPr kumimoji="0" lang="en-US" altLang="ja-JP" sz="939" b="0" i="0" u="none" strike="noStrike" kern="0" cap="none" spc="0" normalizeH="0" baseline="30000" noProof="0" dirty="0">
                <a:ln>
                  <a:noFill/>
                </a:ln>
                <a:solidFill>
                  <a:srgbClr val="E7E6E6">
                    <a:lumMod val="25000"/>
                  </a:srgbClr>
                </a:solidFill>
                <a:effectLst/>
                <a:uLnTx/>
                <a:uFillTx/>
                <a:latin typeface="BIZ UDゴシック" panose="020B0400000000000000" pitchFamily="49" charset="-128"/>
                <a:ea typeface="BIZ UDゴシック" panose="020B0400000000000000" pitchFamily="49" charset="-128"/>
              </a:endParaRPr>
            </a:p>
            <a:p>
              <a:pPr marL="0" marR="0" lvl="0" indent="0" algn="ctr" defTabSz="71557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30000" noProof="0" dirty="0">
                  <a:ln>
                    <a:noFill/>
                  </a:ln>
                  <a:solidFill>
                    <a:srgbClr val="E7E6E6">
                      <a:lumMod val="25000"/>
                    </a:srgbClr>
                  </a:solidFill>
                  <a:effectLst/>
                  <a:uLnTx/>
                  <a:uFillTx/>
                  <a:latin typeface="BIZ UDゴシック" panose="020B0400000000000000" pitchFamily="49" charset="-128"/>
                  <a:ea typeface="BIZ UDゴシック" panose="020B0400000000000000" pitchFamily="49" charset="-128"/>
                </a:rPr>
                <a:t>調査事績</a:t>
              </a:r>
              <a:endParaRPr kumimoji="0" lang="en-US" altLang="ja-JP" sz="1200" b="0" i="0" u="none" strike="noStrike" kern="0" cap="none" spc="0" normalizeH="0" baseline="30000" noProof="0" dirty="0">
                <a:ln>
                  <a:noFill/>
                </a:ln>
                <a:solidFill>
                  <a:srgbClr val="E7E6E6">
                    <a:lumMod val="25000"/>
                  </a:srgbClr>
                </a:solidFill>
                <a:effectLst/>
                <a:uLnTx/>
                <a:uFillTx/>
                <a:latin typeface="BIZ UDゴシック" panose="020B0400000000000000" pitchFamily="49" charset="-128"/>
                <a:ea typeface="BIZ UDゴシック" panose="020B0400000000000000" pitchFamily="49" charset="-128"/>
              </a:endParaRPr>
            </a:p>
          </p:txBody>
        </p:sp>
        <p:sp>
          <p:nvSpPr>
            <p:cNvPr id="133" name="円柱 132">
              <a:extLst>
                <a:ext uri="{FF2B5EF4-FFF2-40B4-BE49-F238E27FC236}">
                  <a16:creationId xmlns:a16="http://schemas.microsoft.com/office/drawing/2014/main" id="{B1FF92CD-4A0E-4D50-AA8C-BB32C8EFC94E}"/>
                </a:ext>
              </a:extLst>
            </p:cNvPr>
            <p:cNvSpPr/>
            <p:nvPr/>
          </p:nvSpPr>
          <p:spPr>
            <a:xfrm>
              <a:off x="1310175" y="6286766"/>
              <a:ext cx="816883" cy="503745"/>
            </a:xfrm>
            <a:prstGeom prst="can">
              <a:avLst>
                <a:gd name="adj" fmla="val 25893"/>
              </a:avLst>
            </a:prstGeom>
            <a:grpFill/>
            <a:ln w="19050" cap="flat" cmpd="sng" algn="ctr">
              <a:solidFill>
                <a:srgbClr val="70AD47">
                  <a:lumMod val="75000"/>
                </a:srgbClr>
              </a:solidFill>
              <a:prstDash val="solid"/>
              <a:miter lim="800000"/>
            </a:ln>
            <a:effectLst/>
          </p:spPr>
          <p:txBody>
            <a:bodyPr rtlCol="0" anchor="ctr"/>
            <a:lstStyle/>
            <a:p>
              <a:pPr marL="0" marR="0" lvl="0" indent="0" algn="ctr" defTabSz="715570" eaLnBrk="1" fontAlgn="auto" latinLnBrk="0" hangingPunct="1">
                <a:lnSpc>
                  <a:spcPct val="100000"/>
                </a:lnSpc>
                <a:spcBef>
                  <a:spcPts val="0"/>
                </a:spcBef>
                <a:spcAft>
                  <a:spcPts val="0"/>
                </a:spcAft>
                <a:buClrTx/>
                <a:buSzTx/>
                <a:buFontTx/>
                <a:buNone/>
                <a:tabLst/>
                <a:defRPr/>
              </a:pPr>
              <a:endParaRPr kumimoji="0" lang="en-US" altLang="ja-JP" sz="1056" b="0" i="0" u="none" strike="noStrike" kern="0" cap="none" spc="0" normalizeH="0" baseline="30000" noProof="0" dirty="0">
                <a:ln>
                  <a:noFill/>
                </a:ln>
                <a:solidFill>
                  <a:srgbClr val="E7E6E6">
                    <a:lumMod val="25000"/>
                  </a:srgbClr>
                </a:solidFill>
                <a:effectLst/>
                <a:uLnTx/>
                <a:uFillTx/>
                <a:latin typeface="BIZ UDゴシック" panose="020B0400000000000000" pitchFamily="49" charset="-128"/>
                <a:ea typeface="BIZ UDゴシック" panose="020B0400000000000000" pitchFamily="49" charset="-128"/>
              </a:endParaRPr>
            </a:p>
            <a:p>
              <a:pPr marL="0" marR="0" lvl="0" indent="0" algn="ctr" defTabSz="71557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30000" noProof="0" dirty="0">
                  <a:ln>
                    <a:noFill/>
                  </a:ln>
                  <a:solidFill>
                    <a:srgbClr val="E7E6E6">
                      <a:lumMod val="25000"/>
                    </a:srgbClr>
                  </a:solidFill>
                  <a:effectLst/>
                  <a:uLnTx/>
                  <a:uFillTx/>
                  <a:latin typeface="BIZ UDゴシック" panose="020B0400000000000000" pitchFamily="49" charset="-128"/>
                  <a:ea typeface="BIZ UDゴシック" panose="020B0400000000000000" pitchFamily="49" charset="-128"/>
                </a:rPr>
                <a:t>資料情報</a:t>
              </a:r>
              <a:endParaRPr kumimoji="0" lang="en-US" altLang="ja-JP" sz="1200" b="0" i="0" u="none" strike="noStrike" kern="0" cap="none" spc="0" normalizeH="0" baseline="30000" noProof="0" dirty="0">
                <a:ln>
                  <a:noFill/>
                </a:ln>
                <a:solidFill>
                  <a:srgbClr val="E7E6E6">
                    <a:lumMod val="25000"/>
                  </a:srgbClr>
                </a:solidFill>
                <a:effectLst/>
                <a:uLnTx/>
                <a:uFillTx/>
                <a:latin typeface="BIZ UDゴシック" panose="020B0400000000000000" pitchFamily="49" charset="-128"/>
                <a:ea typeface="BIZ UDゴシック" panose="020B0400000000000000" pitchFamily="49" charset="-128"/>
              </a:endParaRPr>
            </a:p>
          </p:txBody>
        </p:sp>
        <p:sp>
          <p:nvSpPr>
            <p:cNvPr id="134" name="円柱 133">
              <a:extLst>
                <a:ext uri="{FF2B5EF4-FFF2-40B4-BE49-F238E27FC236}">
                  <a16:creationId xmlns:a16="http://schemas.microsoft.com/office/drawing/2014/main" id="{67D9BECA-DF57-4346-AF2F-38957836C956}"/>
                </a:ext>
              </a:extLst>
            </p:cNvPr>
            <p:cNvSpPr/>
            <p:nvPr/>
          </p:nvSpPr>
          <p:spPr>
            <a:xfrm>
              <a:off x="1310869" y="5856352"/>
              <a:ext cx="816883" cy="490085"/>
            </a:xfrm>
            <a:prstGeom prst="can">
              <a:avLst>
                <a:gd name="adj" fmla="val 17941"/>
              </a:avLst>
            </a:prstGeom>
            <a:grpFill/>
            <a:ln w="19050" cap="flat" cmpd="sng" algn="ctr">
              <a:solidFill>
                <a:srgbClr val="70AD47">
                  <a:lumMod val="75000"/>
                </a:srgbClr>
              </a:solidFill>
              <a:prstDash val="solid"/>
              <a:miter lim="800000"/>
            </a:ln>
            <a:effectLst/>
          </p:spPr>
          <p:txBody>
            <a:bodyPr rtlCol="0" anchor="ctr"/>
            <a:lstStyle/>
            <a:p>
              <a:pPr marL="0" marR="0" lvl="0" indent="0" algn="ctr" defTabSz="715570" eaLnBrk="1" fontAlgn="auto" latinLnBrk="0" hangingPunct="1">
                <a:lnSpc>
                  <a:spcPct val="100000"/>
                </a:lnSpc>
                <a:spcBef>
                  <a:spcPts val="0"/>
                </a:spcBef>
                <a:spcAft>
                  <a:spcPts val="0"/>
                </a:spcAft>
                <a:buClrTx/>
                <a:buSzTx/>
                <a:buFontTx/>
                <a:buNone/>
                <a:tabLst/>
                <a:defRPr/>
              </a:pPr>
              <a:endParaRPr kumimoji="0" lang="en-US" altLang="ja-JP" sz="1200" b="0" i="0" u="none" strike="noStrike" kern="0" cap="none" spc="0" normalizeH="0" baseline="30000" noProof="0" dirty="0">
                <a:ln>
                  <a:noFill/>
                </a:ln>
                <a:solidFill>
                  <a:srgbClr val="E7E6E6">
                    <a:lumMod val="25000"/>
                  </a:srgbClr>
                </a:solidFill>
                <a:effectLst/>
                <a:uLnTx/>
                <a:uFillTx/>
                <a:latin typeface="BIZ UDゴシック" panose="020B0400000000000000" pitchFamily="49" charset="-128"/>
                <a:ea typeface="BIZ UDゴシック" panose="020B0400000000000000" pitchFamily="49" charset="-128"/>
              </a:endParaRPr>
            </a:p>
            <a:p>
              <a:pPr marL="0" marR="0" lvl="0" indent="0" algn="ctr" defTabSz="71557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30000" noProof="0" dirty="0">
                  <a:ln>
                    <a:noFill/>
                  </a:ln>
                  <a:solidFill>
                    <a:srgbClr val="E7E6E6">
                      <a:lumMod val="25000"/>
                    </a:srgbClr>
                  </a:solidFill>
                  <a:effectLst/>
                  <a:uLnTx/>
                  <a:uFillTx/>
                  <a:latin typeface="BIZ UDゴシック" panose="020B0400000000000000" pitchFamily="49" charset="-128"/>
                  <a:ea typeface="BIZ UDゴシック" panose="020B0400000000000000" pitchFamily="49" charset="-128"/>
                </a:rPr>
                <a:t>申告・決算</a:t>
              </a:r>
              <a:endParaRPr kumimoji="0" lang="en-US" altLang="ja-JP" sz="1200" b="0" i="0" u="none" strike="noStrike" kern="0" cap="none" spc="0" normalizeH="0" baseline="30000" noProof="0" dirty="0">
                <a:ln>
                  <a:noFill/>
                </a:ln>
                <a:solidFill>
                  <a:srgbClr val="E7E6E6">
                    <a:lumMod val="25000"/>
                  </a:srgbClr>
                </a:solidFill>
                <a:effectLst/>
                <a:uLnTx/>
                <a:uFillTx/>
                <a:latin typeface="BIZ UDゴシック" panose="020B0400000000000000" pitchFamily="49" charset="-128"/>
                <a:ea typeface="BIZ UDゴシック" panose="020B0400000000000000" pitchFamily="49" charset="-128"/>
              </a:endParaRPr>
            </a:p>
            <a:p>
              <a:pPr marL="0" marR="0" lvl="0" indent="0" algn="ctr" defTabSz="715570" eaLnBrk="1" fontAlgn="auto" latinLnBrk="0" hangingPunct="1">
                <a:lnSpc>
                  <a:spcPct val="100000"/>
                </a:lnSpc>
                <a:spcBef>
                  <a:spcPts val="0"/>
                </a:spcBef>
                <a:spcAft>
                  <a:spcPts val="0"/>
                </a:spcAft>
                <a:buClrTx/>
                <a:buSzTx/>
                <a:buFontTx/>
                <a:buNone/>
                <a:tabLst/>
                <a:defRPr/>
              </a:pPr>
              <a:r>
                <a:rPr kumimoji="0" lang="ja-JP" altLang="en-US" sz="1056" b="0" i="0" u="none" strike="noStrike" kern="0" cap="none" spc="0" normalizeH="0" baseline="30000" noProof="0" dirty="0">
                  <a:ln>
                    <a:noFill/>
                  </a:ln>
                  <a:solidFill>
                    <a:srgbClr val="E7E6E6">
                      <a:lumMod val="25000"/>
                    </a:srgbClr>
                  </a:solidFill>
                  <a:effectLst/>
                  <a:uLnTx/>
                  <a:uFillTx/>
                  <a:latin typeface="BIZ UDゴシック" panose="020B0400000000000000" pitchFamily="49" charset="-128"/>
                  <a:ea typeface="BIZ UDゴシック" panose="020B0400000000000000" pitchFamily="49" charset="-128"/>
                </a:rPr>
                <a:t>情報</a:t>
              </a:r>
              <a:endParaRPr kumimoji="0" lang="en-US" altLang="ja-JP" sz="1056" b="0" i="0" u="none" strike="noStrike" kern="0" cap="none" spc="0" normalizeH="0" baseline="30000" noProof="0" dirty="0">
                <a:ln>
                  <a:noFill/>
                </a:ln>
                <a:solidFill>
                  <a:srgbClr val="E7E6E6">
                    <a:lumMod val="25000"/>
                  </a:srgbClr>
                </a:solidFill>
                <a:effectLst/>
                <a:uLnTx/>
                <a:uFillTx/>
                <a:latin typeface="BIZ UDゴシック" panose="020B0400000000000000" pitchFamily="49" charset="-128"/>
                <a:ea typeface="BIZ UDゴシック" panose="020B0400000000000000" pitchFamily="49" charset="-128"/>
              </a:endParaRPr>
            </a:p>
          </p:txBody>
        </p:sp>
      </p:grpSp>
      <p:sp>
        <p:nvSpPr>
          <p:cNvPr id="135" name="テキスト ボックス 134">
            <a:extLst>
              <a:ext uri="{FF2B5EF4-FFF2-40B4-BE49-F238E27FC236}">
                <a16:creationId xmlns:a16="http://schemas.microsoft.com/office/drawing/2014/main" id="{F2C3F00B-BAC7-4E8C-817A-B324B098004B}"/>
              </a:ext>
            </a:extLst>
          </p:cNvPr>
          <p:cNvSpPr txBox="1"/>
          <p:nvPr/>
        </p:nvSpPr>
        <p:spPr>
          <a:xfrm>
            <a:off x="167493" y="4012931"/>
            <a:ext cx="2005833" cy="461665"/>
          </a:xfrm>
          <a:prstGeom prst="rect">
            <a:avLst/>
          </a:prstGeom>
          <a:noFill/>
        </p:spPr>
        <p:txBody>
          <a:bodyPr wrap="square" rtlCol="0">
            <a:spAutoFit/>
          </a:bodyPr>
          <a:lstStyle/>
          <a:p>
            <a:pPr marL="76673" indent="-76673" algn="just" defTabSz="715570">
              <a:buFont typeface="Wingdings" panose="05000000000000000000" pitchFamily="2" charset="2"/>
              <a:buChar char="u"/>
              <a:defRPr/>
            </a:pPr>
            <a:r>
              <a:rPr lang="ja-JP" altLang="en-US" sz="120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様々なデータを収集し</a:t>
            </a:r>
            <a:endParaRPr lang="en-US" altLang="ja-JP" sz="120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endParaRPr>
          </a:p>
          <a:p>
            <a:pPr algn="just" defTabSz="715570">
              <a:defRPr/>
            </a:pPr>
            <a:r>
              <a:rPr lang="ja-JP" altLang="en-US" sz="120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　分析用に加工</a:t>
            </a:r>
          </a:p>
        </p:txBody>
      </p:sp>
      <p:sp>
        <p:nvSpPr>
          <p:cNvPr id="175" name="円弧 174">
            <a:extLst>
              <a:ext uri="{FF2B5EF4-FFF2-40B4-BE49-F238E27FC236}">
                <a16:creationId xmlns:a16="http://schemas.microsoft.com/office/drawing/2014/main" id="{77FB0DD6-612A-4D2F-8DF7-2651EF81B994}"/>
              </a:ext>
            </a:extLst>
          </p:cNvPr>
          <p:cNvSpPr/>
          <p:nvPr/>
        </p:nvSpPr>
        <p:spPr>
          <a:xfrm rot="2575802">
            <a:off x="157711" y="4791818"/>
            <a:ext cx="1143522" cy="1255325"/>
          </a:xfrm>
          <a:prstGeom prst="arc">
            <a:avLst>
              <a:gd name="adj1" fmla="val 15949935"/>
              <a:gd name="adj2" fmla="val 220527"/>
            </a:avLst>
          </a:prstGeom>
          <a:noFill/>
          <a:ln w="6350" cap="flat" cmpd="sng" algn="ctr">
            <a:solidFill>
              <a:srgbClr val="70AD47">
                <a:lumMod val="75000"/>
              </a:srgbClr>
            </a:solidFill>
            <a:prstDash val="solid"/>
            <a:miter lim="800000"/>
          </a:ln>
          <a:effectLst/>
        </p:spPr>
        <p:txBody>
          <a:bodyPr rtlCol="0" anchor="ctr"/>
          <a:lstStyle/>
          <a:p>
            <a:pPr marL="0" marR="0" lvl="0" indent="0" algn="ctr" defTabSz="371475" eaLnBrk="1" fontAlgn="auto" latinLnBrk="0" hangingPunct="1">
              <a:lnSpc>
                <a:spcPct val="100000"/>
              </a:lnSpc>
              <a:spcBef>
                <a:spcPts val="0"/>
              </a:spcBef>
              <a:spcAft>
                <a:spcPts val="0"/>
              </a:spcAft>
              <a:buClrTx/>
              <a:buSzTx/>
              <a:buFontTx/>
              <a:buNone/>
              <a:tabLst/>
              <a:defRPr/>
            </a:pPr>
            <a:endParaRPr kumimoji="0" lang="ja-JP" altLang="en-US" sz="1463" b="0" i="0" u="none" strike="noStrike" kern="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grpSp>
        <p:nvGrpSpPr>
          <p:cNvPr id="148" name="Group 22">
            <a:extLst>
              <a:ext uri="{FF2B5EF4-FFF2-40B4-BE49-F238E27FC236}">
                <a16:creationId xmlns:a16="http://schemas.microsoft.com/office/drawing/2014/main" id="{3BF0B573-A4DC-4AC4-883D-42B063CB04ED}"/>
              </a:ext>
            </a:extLst>
          </p:cNvPr>
          <p:cNvGrpSpPr/>
          <p:nvPr/>
        </p:nvGrpSpPr>
        <p:grpSpPr>
          <a:xfrm>
            <a:off x="2880971" y="5181221"/>
            <a:ext cx="775283" cy="719464"/>
            <a:chOff x="-517256" y="987131"/>
            <a:chExt cx="746124" cy="692152"/>
          </a:xfrm>
          <a:solidFill>
            <a:srgbClr val="70AD47">
              <a:lumMod val="60000"/>
              <a:lumOff val="40000"/>
            </a:srgbClr>
          </a:solidFill>
        </p:grpSpPr>
        <p:sp>
          <p:nvSpPr>
            <p:cNvPr id="149" name="Freeform 5">
              <a:extLst>
                <a:ext uri="{FF2B5EF4-FFF2-40B4-BE49-F238E27FC236}">
                  <a16:creationId xmlns:a16="http://schemas.microsoft.com/office/drawing/2014/main" id="{807BF904-3628-492C-A5C0-5B8F2CE245BD}"/>
                </a:ext>
              </a:extLst>
            </p:cNvPr>
            <p:cNvSpPr>
              <a:spLocks noEditPoints="1"/>
            </p:cNvSpPr>
            <p:nvPr/>
          </p:nvSpPr>
          <p:spPr bwMode="auto">
            <a:xfrm>
              <a:off x="-187056" y="987131"/>
              <a:ext cx="415924" cy="419100"/>
            </a:xfrm>
            <a:custGeom>
              <a:avLst/>
              <a:gdLst>
                <a:gd name="T0" fmla="*/ 481 w 524"/>
                <a:gd name="T1" fmla="*/ 256 h 528"/>
                <a:gd name="T2" fmla="*/ 510 w 524"/>
                <a:gd name="T3" fmla="*/ 171 h 528"/>
                <a:gd name="T4" fmla="*/ 456 w 524"/>
                <a:gd name="T5" fmla="*/ 164 h 528"/>
                <a:gd name="T6" fmla="*/ 420 w 524"/>
                <a:gd name="T7" fmla="*/ 114 h 528"/>
                <a:gd name="T8" fmla="*/ 378 w 524"/>
                <a:gd name="T9" fmla="*/ 79 h 528"/>
                <a:gd name="T10" fmla="*/ 342 w 524"/>
                <a:gd name="T11" fmla="*/ 61 h 528"/>
                <a:gd name="T12" fmla="*/ 305 w 524"/>
                <a:gd name="T13" fmla="*/ 3 h 528"/>
                <a:gd name="T14" fmla="*/ 248 w 524"/>
                <a:gd name="T15" fmla="*/ 47 h 528"/>
                <a:gd name="T16" fmla="*/ 187 w 524"/>
                <a:gd name="T17" fmla="*/ 59 h 528"/>
                <a:gd name="T18" fmla="*/ 97 w 524"/>
                <a:gd name="T19" fmla="*/ 57 h 528"/>
                <a:gd name="T20" fmla="*/ 107 w 524"/>
                <a:gd name="T21" fmla="*/ 111 h 528"/>
                <a:gd name="T22" fmla="*/ 71 w 524"/>
                <a:gd name="T23" fmla="*/ 160 h 528"/>
                <a:gd name="T24" fmla="*/ 51 w 524"/>
                <a:gd name="T25" fmla="*/ 211 h 528"/>
                <a:gd name="T26" fmla="*/ 44 w 524"/>
                <a:gd name="T27" fmla="*/ 251 h 528"/>
                <a:gd name="T28" fmla="*/ 46 w 524"/>
                <a:gd name="T29" fmla="*/ 292 h 528"/>
                <a:gd name="T30" fmla="*/ 59 w 524"/>
                <a:gd name="T31" fmla="*/ 345 h 528"/>
                <a:gd name="T32" fmla="*/ 78 w 524"/>
                <a:gd name="T33" fmla="*/ 382 h 528"/>
                <a:gd name="T34" fmla="*/ 74 w 524"/>
                <a:gd name="T35" fmla="*/ 450 h 528"/>
                <a:gd name="T36" fmla="*/ 146 w 524"/>
                <a:gd name="T37" fmla="*/ 449 h 528"/>
                <a:gd name="T38" fmla="*/ 202 w 524"/>
                <a:gd name="T39" fmla="*/ 474 h 528"/>
                <a:gd name="T40" fmla="*/ 274 w 524"/>
                <a:gd name="T41" fmla="*/ 528 h 528"/>
                <a:gd name="T42" fmla="*/ 297 w 524"/>
                <a:gd name="T43" fmla="*/ 479 h 528"/>
                <a:gd name="T44" fmla="*/ 356 w 524"/>
                <a:gd name="T45" fmla="*/ 461 h 528"/>
                <a:gd name="T46" fmla="*/ 402 w 524"/>
                <a:gd name="T47" fmla="*/ 432 h 528"/>
                <a:gd name="T48" fmla="*/ 431 w 524"/>
                <a:gd name="T49" fmla="*/ 402 h 528"/>
                <a:gd name="T50" fmla="*/ 498 w 524"/>
                <a:gd name="T51" fmla="*/ 385 h 528"/>
                <a:gd name="T52" fmla="*/ 473 w 524"/>
                <a:gd name="T53" fmla="*/ 317 h 528"/>
                <a:gd name="T54" fmla="*/ 480 w 524"/>
                <a:gd name="T55" fmla="*/ 277 h 528"/>
                <a:gd name="T56" fmla="*/ 248 w 524"/>
                <a:gd name="T57" fmla="*/ 351 h 528"/>
                <a:gd name="T58" fmla="*/ 223 w 524"/>
                <a:gd name="T59" fmla="*/ 343 h 528"/>
                <a:gd name="T60" fmla="*/ 202 w 524"/>
                <a:gd name="T61" fmla="*/ 329 h 528"/>
                <a:gd name="T62" fmla="*/ 186 w 524"/>
                <a:gd name="T63" fmla="*/ 309 h 528"/>
                <a:gd name="T64" fmla="*/ 177 w 524"/>
                <a:gd name="T65" fmla="*/ 286 h 528"/>
                <a:gd name="T66" fmla="*/ 174 w 524"/>
                <a:gd name="T67" fmla="*/ 259 h 528"/>
                <a:gd name="T68" fmla="*/ 177 w 524"/>
                <a:gd name="T69" fmla="*/ 241 h 528"/>
                <a:gd name="T70" fmla="*/ 187 w 524"/>
                <a:gd name="T71" fmla="*/ 218 h 528"/>
                <a:gd name="T72" fmla="*/ 203 w 524"/>
                <a:gd name="T73" fmla="*/ 198 h 528"/>
                <a:gd name="T74" fmla="*/ 224 w 524"/>
                <a:gd name="T75" fmla="*/ 184 h 528"/>
                <a:gd name="T76" fmla="*/ 250 w 524"/>
                <a:gd name="T77" fmla="*/ 177 h 528"/>
                <a:gd name="T78" fmla="*/ 267 w 524"/>
                <a:gd name="T79" fmla="*/ 176 h 528"/>
                <a:gd name="T80" fmla="*/ 293 w 524"/>
                <a:gd name="T81" fmla="*/ 181 h 528"/>
                <a:gd name="T82" fmla="*/ 315 w 524"/>
                <a:gd name="T83" fmla="*/ 194 h 528"/>
                <a:gd name="T84" fmla="*/ 333 w 524"/>
                <a:gd name="T85" fmla="*/ 212 h 528"/>
                <a:gd name="T86" fmla="*/ 345 w 524"/>
                <a:gd name="T87" fmla="*/ 235 h 528"/>
                <a:gd name="T88" fmla="*/ 350 w 524"/>
                <a:gd name="T89" fmla="*/ 260 h 528"/>
                <a:gd name="T90" fmla="*/ 349 w 524"/>
                <a:gd name="T91" fmla="*/ 278 h 528"/>
                <a:gd name="T92" fmla="*/ 342 w 524"/>
                <a:gd name="T93" fmla="*/ 304 h 528"/>
                <a:gd name="T94" fmla="*/ 327 w 524"/>
                <a:gd name="T95" fmla="*/ 324 h 528"/>
                <a:gd name="T96" fmla="*/ 307 w 524"/>
                <a:gd name="T97" fmla="*/ 340 h 528"/>
                <a:gd name="T98" fmla="*/ 284 w 524"/>
                <a:gd name="T99" fmla="*/ 350 h 528"/>
                <a:gd name="T100" fmla="*/ 257 w 524"/>
                <a:gd name="T101" fmla="*/ 352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24" h="528">
                  <a:moveTo>
                    <a:pt x="480" y="277"/>
                  </a:moveTo>
                  <a:lnTo>
                    <a:pt x="480" y="277"/>
                  </a:lnTo>
                  <a:lnTo>
                    <a:pt x="481" y="256"/>
                  </a:lnTo>
                  <a:lnTo>
                    <a:pt x="478" y="236"/>
                  </a:lnTo>
                  <a:lnTo>
                    <a:pt x="524" y="224"/>
                  </a:lnTo>
                  <a:lnTo>
                    <a:pt x="510" y="171"/>
                  </a:lnTo>
                  <a:lnTo>
                    <a:pt x="465" y="183"/>
                  </a:lnTo>
                  <a:lnTo>
                    <a:pt x="465" y="183"/>
                  </a:lnTo>
                  <a:lnTo>
                    <a:pt x="456" y="164"/>
                  </a:lnTo>
                  <a:lnTo>
                    <a:pt x="446" y="146"/>
                  </a:lnTo>
                  <a:lnTo>
                    <a:pt x="434" y="130"/>
                  </a:lnTo>
                  <a:lnTo>
                    <a:pt x="420" y="114"/>
                  </a:lnTo>
                  <a:lnTo>
                    <a:pt x="450" y="78"/>
                  </a:lnTo>
                  <a:lnTo>
                    <a:pt x="408" y="43"/>
                  </a:lnTo>
                  <a:lnTo>
                    <a:pt x="378" y="79"/>
                  </a:lnTo>
                  <a:lnTo>
                    <a:pt x="378" y="79"/>
                  </a:lnTo>
                  <a:lnTo>
                    <a:pt x="361" y="70"/>
                  </a:lnTo>
                  <a:lnTo>
                    <a:pt x="342" y="61"/>
                  </a:lnTo>
                  <a:lnTo>
                    <a:pt x="323" y="55"/>
                  </a:lnTo>
                  <a:lnTo>
                    <a:pt x="303" y="50"/>
                  </a:lnTo>
                  <a:lnTo>
                    <a:pt x="305" y="3"/>
                  </a:lnTo>
                  <a:lnTo>
                    <a:pt x="250" y="0"/>
                  </a:lnTo>
                  <a:lnTo>
                    <a:pt x="248" y="47"/>
                  </a:lnTo>
                  <a:lnTo>
                    <a:pt x="248" y="47"/>
                  </a:lnTo>
                  <a:lnTo>
                    <a:pt x="227" y="49"/>
                  </a:lnTo>
                  <a:lnTo>
                    <a:pt x="206" y="53"/>
                  </a:lnTo>
                  <a:lnTo>
                    <a:pt x="187" y="59"/>
                  </a:lnTo>
                  <a:lnTo>
                    <a:pt x="168" y="67"/>
                  </a:lnTo>
                  <a:lnTo>
                    <a:pt x="143" y="28"/>
                  </a:lnTo>
                  <a:lnTo>
                    <a:pt x="97" y="57"/>
                  </a:lnTo>
                  <a:lnTo>
                    <a:pt x="122" y="96"/>
                  </a:lnTo>
                  <a:lnTo>
                    <a:pt x="122" y="96"/>
                  </a:lnTo>
                  <a:lnTo>
                    <a:pt x="107" y="111"/>
                  </a:lnTo>
                  <a:lnTo>
                    <a:pt x="93" y="126"/>
                  </a:lnTo>
                  <a:lnTo>
                    <a:pt x="82" y="142"/>
                  </a:lnTo>
                  <a:lnTo>
                    <a:pt x="71" y="160"/>
                  </a:lnTo>
                  <a:lnTo>
                    <a:pt x="26" y="143"/>
                  </a:lnTo>
                  <a:lnTo>
                    <a:pt x="6" y="194"/>
                  </a:lnTo>
                  <a:lnTo>
                    <a:pt x="51" y="211"/>
                  </a:lnTo>
                  <a:lnTo>
                    <a:pt x="51" y="211"/>
                  </a:lnTo>
                  <a:lnTo>
                    <a:pt x="47" y="231"/>
                  </a:lnTo>
                  <a:lnTo>
                    <a:pt x="44" y="251"/>
                  </a:lnTo>
                  <a:lnTo>
                    <a:pt x="44" y="251"/>
                  </a:lnTo>
                  <a:lnTo>
                    <a:pt x="44" y="272"/>
                  </a:lnTo>
                  <a:lnTo>
                    <a:pt x="46" y="292"/>
                  </a:lnTo>
                  <a:lnTo>
                    <a:pt x="0" y="304"/>
                  </a:lnTo>
                  <a:lnTo>
                    <a:pt x="14" y="358"/>
                  </a:lnTo>
                  <a:lnTo>
                    <a:pt x="59" y="345"/>
                  </a:lnTo>
                  <a:lnTo>
                    <a:pt x="59" y="345"/>
                  </a:lnTo>
                  <a:lnTo>
                    <a:pt x="68" y="364"/>
                  </a:lnTo>
                  <a:lnTo>
                    <a:pt x="78" y="382"/>
                  </a:lnTo>
                  <a:lnTo>
                    <a:pt x="90" y="398"/>
                  </a:lnTo>
                  <a:lnTo>
                    <a:pt x="104" y="414"/>
                  </a:lnTo>
                  <a:lnTo>
                    <a:pt x="74" y="450"/>
                  </a:lnTo>
                  <a:lnTo>
                    <a:pt x="116" y="485"/>
                  </a:lnTo>
                  <a:lnTo>
                    <a:pt x="146" y="449"/>
                  </a:lnTo>
                  <a:lnTo>
                    <a:pt x="146" y="449"/>
                  </a:lnTo>
                  <a:lnTo>
                    <a:pt x="164" y="458"/>
                  </a:lnTo>
                  <a:lnTo>
                    <a:pt x="182" y="467"/>
                  </a:lnTo>
                  <a:lnTo>
                    <a:pt x="202" y="474"/>
                  </a:lnTo>
                  <a:lnTo>
                    <a:pt x="222" y="478"/>
                  </a:lnTo>
                  <a:lnTo>
                    <a:pt x="219" y="525"/>
                  </a:lnTo>
                  <a:lnTo>
                    <a:pt x="274" y="528"/>
                  </a:lnTo>
                  <a:lnTo>
                    <a:pt x="277" y="482"/>
                  </a:lnTo>
                  <a:lnTo>
                    <a:pt x="277" y="482"/>
                  </a:lnTo>
                  <a:lnTo>
                    <a:pt x="297" y="479"/>
                  </a:lnTo>
                  <a:lnTo>
                    <a:pt x="318" y="475"/>
                  </a:lnTo>
                  <a:lnTo>
                    <a:pt x="337" y="469"/>
                  </a:lnTo>
                  <a:lnTo>
                    <a:pt x="356" y="461"/>
                  </a:lnTo>
                  <a:lnTo>
                    <a:pt x="381" y="501"/>
                  </a:lnTo>
                  <a:lnTo>
                    <a:pt x="428" y="471"/>
                  </a:lnTo>
                  <a:lnTo>
                    <a:pt x="402" y="432"/>
                  </a:lnTo>
                  <a:lnTo>
                    <a:pt x="402" y="432"/>
                  </a:lnTo>
                  <a:lnTo>
                    <a:pt x="417" y="418"/>
                  </a:lnTo>
                  <a:lnTo>
                    <a:pt x="431" y="402"/>
                  </a:lnTo>
                  <a:lnTo>
                    <a:pt x="442" y="386"/>
                  </a:lnTo>
                  <a:lnTo>
                    <a:pt x="454" y="368"/>
                  </a:lnTo>
                  <a:lnTo>
                    <a:pt x="498" y="385"/>
                  </a:lnTo>
                  <a:lnTo>
                    <a:pt x="518" y="334"/>
                  </a:lnTo>
                  <a:lnTo>
                    <a:pt x="473" y="317"/>
                  </a:lnTo>
                  <a:lnTo>
                    <a:pt x="473" y="317"/>
                  </a:lnTo>
                  <a:lnTo>
                    <a:pt x="477" y="297"/>
                  </a:lnTo>
                  <a:lnTo>
                    <a:pt x="480" y="277"/>
                  </a:lnTo>
                  <a:lnTo>
                    <a:pt x="480" y="277"/>
                  </a:lnTo>
                  <a:close/>
                  <a:moveTo>
                    <a:pt x="257" y="352"/>
                  </a:moveTo>
                  <a:lnTo>
                    <a:pt x="257" y="352"/>
                  </a:lnTo>
                  <a:lnTo>
                    <a:pt x="248" y="351"/>
                  </a:lnTo>
                  <a:lnTo>
                    <a:pt x="239" y="349"/>
                  </a:lnTo>
                  <a:lnTo>
                    <a:pt x="231" y="347"/>
                  </a:lnTo>
                  <a:lnTo>
                    <a:pt x="223" y="343"/>
                  </a:lnTo>
                  <a:lnTo>
                    <a:pt x="216" y="340"/>
                  </a:lnTo>
                  <a:lnTo>
                    <a:pt x="209" y="334"/>
                  </a:lnTo>
                  <a:lnTo>
                    <a:pt x="202" y="329"/>
                  </a:lnTo>
                  <a:lnTo>
                    <a:pt x="196" y="323"/>
                  </a:lnTo>
                  <a:lnTo>
                    <a:pt x="191" y="316"/>
                  </a:lnTo>
                  <a:lnTo>
                    <a:pt x="186" y="309"/>
                  </a:lnTo>
                  <a:lnTo>
                    <a:pt x="182" y="302"/>
                  </a:lnTo>
                  <a:lnTo>
                    <a:pt x="179" y="294"/>
                  </a:lnTo>
                  <a:lnTo>
                    <a:pt x="177" y="286"/>
                  </a:lnTo>
                  <a:lnTo>
                    <a:pt x="175" y="277"/>
                  </a:lnTo>
                  <a:lnTo>
                    <a:pt x="174" y="268"/>
                  </a:lnTo>
                  <a:lnTo>
                    <a:pt x="174" y="259"/>
                  </a:lnTo>
                  <a:lnTo>
                    <a:pt x="174" y="259"/>
                  </a:lnTo>
                  <a:lnTo>
                    <a:pt x="175" y="250"/>
                  </a:lnTo>
                  <a:lnTo>
                    <a:pt x="177" y="241"/>
                  </a:lnTo>
                  <a:lnTo>
                    <a:pt x="179" y="233"/>
                  </a:lnTo>
                  <a:lnTo>
                    <a:pt x="183" y="225"/>
                  </a:lnTo>
                  <a:lnTo>
                    <a:pt x="187" y="218"/>
                  </a:lnTo>
                  <a:lnTo>
                    <a:pt x="192" y="211"/>
                  </a:lnTo>
                  <a:lnTo>
                    <a:pt x="197" y="204"/>
                  </a:lnTo>
                  <a:lnTo>
                    <a:pt x="203" y="198"/>
                  </a:lnTo>
                  <a:lnTo>
                    <a:pt x="210" y="193"/>
                  </a:lnTo>
                  <a:lnTo>
                    <a:pt x="217" y="188"/>
                  </a:lnTo>
                  <a:lnTo>
                    <a:pt x="224" y="184"/>
                  </a:lnTo>
                  <a:lnTo>
                    <a:pt x="233" y="181"/>
                  </a:lnTo>
                  <a:lnTo>
                    <a:pt x="240" y="178"/>
                  </a:lnTo>
                  <a:lnTo>
                    <a:pt x="250" y="177"/>
                  </a:lnTo>
                  <a:lnTo>
                    <a:pt x="258" y="176"/>
                  </a:lnTo>
                  <a:lnTo>
                    <a:pt x="267" y="176"/>
                  </a:lnTo>
                  <a:lnTo>
                    <a:pt x="267" y="176"/>
                  </a:lnTo>
                  <a:lnTo>
                    <a:pt x="276" y="177"/>
                  </a:lnTo>
                  <a:lnTo>
                    <a:pt x="285" y="179"/>
                  </a:lnTo>
                  <a:lnTo>
                    <a:pt x="293" y="181"/>
                  </a:lnTo>
                  <a:lnTo>
                    <a:pt x="302" y="185"/>
                  </a:lnTo>
                  <a:lnTo>
                    <a:pt x="309" y="189"/>
                  </a:lnTo>
                  <a:lnTo>
                    <a:pt x="315" y="194"/>
                  </a:lnTo>
                  <a:lnTo>
                    <a:pt x="322" y="199"/>
                  </a:lnTo>
                  <a:lnTo>
                    <a:pt x="328" y="205"/>
                  </a:lnTo>
                  <a:lnTo>
                    <a:pt x="333" y="212"/>
                  </a:lnTo>
                  <a:lnTo>
                    <a:pt x="338" y="219"/>
                  </a:lnTo>
                  <a:lnTo>
                    <a:pt x="342" y="226"/>
                  </a:lnTo>
                  <a:lnTo>
                    <a:pt x="345" y="235"/>
                  </a:lnTo>
                  <a:lnTo>
                    <a:pt x="348" y="242"/>
                  </a:lnTo>
                  <a:lnTo>
                    <a:pt x="349" y="252"/>
                  </a:lnTo>
                  <a:lnTo>
                    <a:pt x="350" y="260"/>
                  </a:lnTo>
                  <a:lnTo>
                    <a:pt x="350" y="269"/>
                  </a:lnTo>
                  <a:lnTo>
                    <a:pt x="350" y="269"/>
                  </a:lnTo>
                  <a:lnTo>
                    <a:pt x="349" y="278"/>
                  </a:lnTo>
                  <a:lnTo>
                    <a:pt x="347" y="287"/>
                  </a:lnTo>
                  <a:lnTo>
                    <a:pt x="345" y="295"/>
                  </a:lnTo>
                  <a:lnTo>
                    <a:pt x="342" y="304"/>
                  </a:lnTo>
                  <a:lnTo>
                    <a:pt x="338" y="311"/>
                  </a:lnTo>
                  <a:lnTo>
                    <a:pt x="332" y="317"/>
                  </a:lnTo>
                  <a:lnTo>
                    <a:pt x="327" y="324"/>
                  </a:lnTo>
                  <a:lnTo>
                    <a:pt x="321" y="330"/>
                  </a:lnTo>
                  <a:lnTo>
                    <a:pt x="314" y="335"/>
                  </a:lnTo>
                  <a:lnTo>
                    <a:pt x="307" y="340"/>
                  </a:lnTo>
                  <a:lnTo>
                    <a:pt x="300" y="344"/>
                  </a:lnTo>
                  <a:lnTo>
                    <a:pt x="292" y="347"/>
                  </a:lnTo>
                  <a:lnTo>
                    <a:pt x="284" y="350"/>
                  </a:lnTo>
                  <a:lnTo>
                    <a:pt x="275" y="351"/>
                  </a:lnTo>
                  <a:lnTo>
                    <a:pt x="266" y="352"/>
                  </a:lnTo>
                  <a:lnTo>
                    <a:pt x="257" y="352"/>
                  </a:lnTo>
                  <a:lnTo>
                    <a:pt x="257" y="35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715410" eaLnBrk="1" fontAlgn="base" latinLnBrk="0" hangingPunct="1">
                <a:lnSpc>
                  <a:spcPct val="100000"/>
                </a:lnSpc>
                <a:spcBef>
                  <a:spcPct val="0"/>
                </a:spcBef>
                <a:spcAft>
                  <a:spcPct val="0"/>
                </a:spcAft>
                <a:buClrTx/>
                <a:buSzTx/>
                <a:buFontTx/>
                <a:buNone/>
                <a:tabLst/>
                <a:defRPr/>
              </a:pPr>
              <a:endParaRPr kumimoji="0" lang="ja-JP" altLang="en-US" sz="704"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150" name="Freeform 6">
              <a:extLst>
                <a:ext uri="{FF2B5EF4-FFF2-40B4-BE49-F238E27FC236}">
                  <a16:creationId xmlns:a16="http://schemas.microsoft.com/office/drawing/2014/main" id="{D736D76E-C2A0-4894-9844-99545F93324C}"/>
                </a:ext>
              </a:extLst>
            </p:cNvPr>
            <p:cNvSpPr>
              <a:spLocks noEditPoints="1"/>
            </p:cNvSpPr>
            <p:nvPr/>
          </p:nvSpPr>
          <p:spPr bwMode="auto">
            <a:xfrm>
              <a:off x="-517256" y="1212556"/>
              <a:ext cx="393700" cy="393700"/>
            </a:xfrm>
            <a:custGeom>
              <a:avLst/>
              <a:gdLst>
                <a:gd name="T0" fmla="*/ 439 w 496"/>
                <a:gd name="T1" fmla="*/ 322 h 496"/>
                <a:gd name="T2" fmla="*/ 496 w 496"/>
                <a:gd name="T3" fmla="*/ 260 h 496"/>
                <a:gd name="T4" fmla="*/ 453 w 496"/>
                <a:gd name="T5" fmla="*/ 234 h 496"/>
                <a:gd name="T6" fmla="*/ 441 w 496"/>
                <a:gd name="T7" fmla="*/ 177 h 496"/>
                <a:gd name="T8" fmla="*/ 418 w 496"/>
                <a:gd name="T9" fmla="*/ 132 h 496"/>
                <a:gd name="T10" fmla="*/ 394 w 496"/>
                <a:gd name="T11" fmla="*/ 102 h 496"/>
                <a:gd name="T12" fmla="*/ 383 w 496"/>
                <a:gd name="T13" fmla="*/ 39 h 496"/>
                <a:gd name="T14" fmla="*/ 318 w 496"/>
                <a:gd name="T15" fmla="*/ 55 h 496"/>
                <a:gd name="T16" fmla="*/ 260 w 496"/>
                <a:gd name="T17" fmla="*/ 43 h 496"/>
                <a:gd name="T18" fmla="*/ 184 w 496"/>
                <a:gd name="T19" fmla="*/ 8 h 496"/>
                <a:gd name="T20" fmla="*/ 173 w 496"/>
                <a:gd name="T21" fmla="*/ 58 h 496"/>
                <a:gd name="T22" fmla="*/ 123 w 496"/>
                <a:gd name="T23" fmla="*/ 86 h 496"/>
                <a:gd name="T24" fmla="*/ 87 w 496"/>
                <a:gd name="T25" fmla="*/ 122 h 496"/>
                <a:gd name="T26" fmla="*/ 66 w 496"/>
                <a:gd name="T27" fmla="*/ 155 h 496"/>
                <a:gd name="T28" fmla="*/ 52 w 496"/>
                <a:gd name="T29" fmla="*/ 191 h 496"/>
                <a:gd name="T30" fmla="*/ 43 w 496"/>
                <a:gd name="T31" fmla="*/ 242 h 496"/>
                <a:gd name="T32" fmla="*/ 47 w 496"/>
                <a:gd name="T33" fmla="*/ 280 h 496"/>
                <a:gd name="T34" fmla="*/ 17 w 496"/>
                <a:gd name="T35" fmla="*/ 337 h 496"/>
                <a:gd name="T36" fmla="*/ 79 w 496"/>
                <a:gd name="T37" fmla="*/ 364 h 496"/>
                <a:gd name="T38" fmla="*/ 119 w 496"/>
                <a:gd name="T39" fmla="*/ 405 h 496"/>
                <a:gd name="T40" fmla="*/ 160 w 496"/>
                <a:gd name="T41" fmla="*/ 480 h 496"/>
                <a:gd name="T42" fmla="*/ 199 w 496"/>
                <a:gd name="T43" fmla="*/ 446 h 496"/>
                <a:gd name="T44" fmla="*/ 255 w 496"/>
                <a:gd name="T45" fmla="*/ 453 h 496"/>
                <a:gd name="T46" fmla="*/ 306 w 496"/>
                <a:gd name="T47" fmla="*/ 444 h 496"/>
                <a:gd name="T48" fmla="*/ 342 w 496"/>
                <a:gd name="T49" fmla="*/ 430 h 496"/>
                <a:gd name="T50" fmla="*/ 405 w 496"/>
                <a:gd name="T51" fmla="*/ 440 h 496"/>
                <a:gd name="T52" fmla="*/ 411 w 496"/>
                <a:gd name="T53" fmla="*/ 372 h 496"/>
                <a:gd name="T54" fmla="*/ 432 w 496"/>
                <a:gd name="T55" fmla="*/ 340 h 496"/>
                <a:gd name="T56" fmla="*/ 203 w 496"/>
                <a:gd name="T57" fmla="*/ 317 h 496"/>
                <a:gd name="T58" fmla="*/ 185 w 496"/>
                <a:gd name="T59" fmla="*/ 301 h 496"/>
                <a:gd name="T60" fmla="*/ 173 w 496"/>
                <a:gd name="T61" fmla="*/ 281 h 496"/>
                <a:gd name="T62" fmla="*/ 166 w 496"/>
                <a:gd name="T63" fmla="*/ 258 h 496"/>
                <a:gd name="T64" fmla="*/ 167 w 496"/>
                <a:gd name="T65" fmla="*/ 234 h 496"/>
                <a:gd name="T66" fmla="*/ 175 w 496"/>
                <a:gd name="T67" fmla="*/ 210 h 496"/>
                <a:gd name="T68" fmla="*/ 183 w 496"/>
                <a:gd name="T69" fmla="*/ 195 h 496"/>
                <a:gd name="T70" fmla="*/ 201 w 496"/>
                <a:gd name="T71" fmla="*/ 180 h 496"/>
                <a:gd name="T72" fmla="*/ 222 w 496"/>
                <a:gd name="T73" fmla="*/ 169 h 496"/>
                <a:gd name="T74" fmla="*/ 247 w 496"/>
                <a:gd name="T75" fmla="*/ 165 h 496"/>
                <a:gd name="T76" fmla="*/ 270 w 496"/>
                <a:gd name="T77" fmla="*/ 168 h 496"/>
                <a:gd name="T78" fmla="*/ 286 w 496"/>
                <a:gd name="T79" fmla="*/ 173 h 496"/>
                <a:gd name="T80" fmla="*/ 307 w 496"/>
                <a:gd name="T81" fmla="*/ 188 h 496"/>
                <a:gd name="T82" fmla="*/ 321 w 496"/>
                <a:gd name="T83" fmla="*/ 207 h 496"/>
                <a:gd name="T84" fmla="*/ 329 w 496"/>
                <a:gd name="T85" fmla="*/ 229 h 496"/>
                <a:gd name="T86" fmla="*/ 331 w 496"/>
                <a:gd name="T87" fmla="*/ 254 h 496"/>
                <a:gd name="T88" fmla="*/ 326 w 496"/>
                <a:gd name="T89" fmla="*/ 277 h 496"/>
                <a:gd name="T90" fmla="*/ 319 w 496"/>
                <a:gd name="T91" fmla="*/ 293 h 496"/>
                <a:gd name="T92" fmla="*/ 303 w 496"/>
                <a:gd name="T93" fmla="*/ 311 h 496"/>
                <a:gd name="T94" fmla="*/ 282 w 496"/>
                <a:gd name="T95" fmla="*/ 323 h 496"/>
                <a:gd name="T96" fmla="*/ 259 w 496"/>
                <a:gd name="T97" fmla="*/ 330 h 496"/>
                <a:gd name="T98" fmla="*/ 235 w 496"/>
                <a:gd name="T99" fmla="*/ 330 h 496"/>
                <a:gd name="T100" fmla="*/ 211 w 496"/>
                <a:gd name="T101" fmla="*/ 321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96" h="496">
                  <a:moveTo>
                    <a:pt x="432" y="340"/>
                  </a:moveTo>
                  <a:lnTo>
                    <a:pt x="432" y="340"/>
                  </a:lnTo>
                  <a:lnTo>
                    <a:pt x="439" y="322"/>
                  </a:lnTo>
                  <a:lnTo>
                    <a:pt x="446" y="304"/>
                  </a:lnTo>
                  <a:lnTo>
                    <a:pt x="489" y="311"/>
                  </a:lnTo>
                  <a:lnTo>
                    <a:pt x="496" y="260"/>
                  </a:lnTo>
                  <a:lnTo>
                    <a:pt x="453" y="254"/>
                  </a:lnTo>
                  <a:lnTo>
                    <a:pt x="453" y="254"/>
                  </a:lnTo>
                  <a:lnTo>
                    <a:pt x="453" y="234"/>
                  </a:lnTo>
                  <a:lnTo>
                    <a:pt x="451" y="214"/>
                  </a:lnTo>
                  <a:lnTo>
                    <a:pt x="447" y="197"/>
                  </a:lnTo>
                  <a:lnTo>
                    <a:pt x="441" y="177"/>
                  </a:lnTo>
                  <a:lnTo>
                    <a:pt x="481" y="157"/>
                  </a:lnTo>
                  <a:lnTo>
                    <a:pt x="457" y="112"/>
                  </a:lnTo>
                  <a:lnTo>
                    <a:pt x="418" y="132"/>
                  </a:lnTo>
                  <a:lnTo>
                    <a:pt x="418" y="132"/>
                  </a:lnTo>
                  <a:lnTo>
                    <a:pt x="406" y="117"/>
                  </a:lnTo>
                  <a:lnTo>
                    <a:pt x="394" y="102"/>
                  </a:lnTo>
                  <a:lnTo>
                    <a:pt x="379" y="90"/>
                  </a:lnTo>
                  <a:lnTo>
                    <a:pt x="363" y="78"/>
                  </a:lnTo>
                  <a:lnTo>
                    <a:pt x="383" y="39"/>
                  </a:lnTo>
                  <a:lnTo>
                    <a:pt x="338" y="16"/>
                  </a:lnTo>
                  <a:lnTo>
                    <a:pt x="318" y="55"/>
                  </a:lnTo>
                  <a:lnTo>
                    <a:pt x="318" y="55"/>
                  </a:lnTo>
                  <a:lnTo>
                    <a:pt x="299" y="49"/>
                  </a:lnTo>
                  <a:lnTo>
                    <a:pt x="279" y="45"/>
                  </a:lnTo>
                  <a:lnTo>
                    <a:pt x="260" y="43"/>
                  </a:lnTo>
                  <a:lnTo>
                    <a:pt x="241" y="43"/>
                  </a:lnTo>
                  <a:lnTo>
                    <a:pt x="235" y="0"/>
                  </a:lnTo>
                  <a:lnTo>
                    <a:pt x="184" y="8"/>
                  </a:lnTo>
                  <a:lnTo>
                    <a:pt x="191" y="52"/>
                  </a:lnTo>
                  <a:lnTo>
                    <a:pt x="191" y="52"/>
                  </a:lnTo>
                  <a:lnTo>
                    <a:pt x="173" y="58"/>
                  </a:lnTo>
                  <a:lnTo>
                    <a:pt x="156" y="65"/>
                  </a:lnTo>
                  <a:lnTo>
                    <a:pt x="139" y="75"/>
                  </a:lnTo>
                  <a:lnTo>
                    <a:pt x="123" y="86"/>
                  </a:lnTo>
                  <a:lnTo>
                    <a:pt x="92" y="55"/>
                  </a:lnTo>
                  <a:lnTo>
                    <a:pt x="55" y="92"/>
                  </a:lnTo>
                  <a:lnTo>
                    <a:pt x="87" y="122"/>
                  </a:lnTo>
                  <a:lnTo>
                    <a:pt x="87" y="122"/>
                  </a:lnTo>
                  <a:lnTo>
                    <a:pt x="75" y="138"/>
                  </a:lnTo>
                  <a:lnTo>
                    <a:pt x="66" y="155"/>
                  </a:lnTo>
                  <a:lnTo>
                    <a:pt x="66" y="155"/>
                  </a:lnTo>
                  <a:lnTo>
                    <a:pt x="58" y="173"/>
                  </a:lnTo>
                  <a:lnTo>
                    <a:pt x="52" y="191"/>
                  </a:lnTo>
                  <a:lnTo>
                    <a:pt x="8" y="184"/>
                  </a:lnTo>
                  <a:lnTo>
                    <a:pt x="0" y="235"/>
                  </a:lnTo>
                  <a:lnTo>
                    <a:pt x="43" y="242"/>
                  </a:lnTo>
                  <a:lnTo>
                    <a:pt x="43" y="242"/>
                  </a:lnTo>
                  <a:lnTo>
                    <a:pt x="44" y="261"/>
                  </a:lnTo>
                  <a:lnTo>
                    <a:pt x="47" y="280"/>
                  </a:lnTo>
                  <a:lnTo>
                    <a:pt x="51" y="299"/>
                  </a:lnTo>
                  <a:lnTo>
                    <a:pt x="56" y="317"/>
                  </a:lnTo>
                  <a:lnTo>
                    <a:pt x="17" y="337"/>
                  </a:lnTo>
                  <a:lnTo>
                    <a:pt x="40" y="384"/>
                  </a:lnTo>
                  <a:lnTo>
                    <a:pt x="79" y="364"/>
                  </a:lnTo>
                  <a:lnTo>
                    <a:pt x="79" y="364"/>
                  </a:lnTo>
                  <a:lnTo>
                    <a:pt x="91" y="379"/>
                  </a:lnTo>
                  <a:lnTo>
                    <a:pt x="104" y="392"/>
                  </a:lnTo>
                  <a:lnTo>
                    <a:pt x="119" y="405"/>
                  </a:lnTo>
                  <a:lnTo>
                    <a:pt x="133" y="417"/>
                  </a:lnTo>
                  <a:lnTo>
                    <a:pt x="114" y="457"/>
                  </a:lnTo>
                  <a:lnTo>
                    <a:pt x="160" y="480"/>
                  </a:lnTo>
                  <a:lnTo>
                    <a:pt x="180" y="441"/>
                  </a:lnTo>
                  <a:lnTo>
                    <a:pt x="180" y="441"/>
                  </a:lnTo>
                  <a:lnTo>
                    <a:pt x="199" y="446"/>
                  </a:lnTo>
                  <a:lnTo>
                    <a:pt x="217" y="450"/>
                  </a:lnTo>
                  <a:lnTo>
                    <a:pt x="236" y="452"/>
                  </a:lnTo>
                  <a:lnTo>
                    <a:pt x="255" y="453"/>
                  </a:lnTo>
                  <a:lnTo>
                    <a:pt x="263" y="496"/>
                  </a:lnTo>
                  <a:lnTo>
                    <a:pt x="313" y="488"/>
                  </a:lnTo>
                  <a:lnTo>
                    <a:pt x="306" y="444"/>
                  </a:lnTo>
                  <a:lnTo>
                    <a:pt x="306" y="444"/>
                  </a:lnTo>
                  <a:lnTo>
                    <a:pt x="325" y="438"/>
                  </a:lnTo>
                  <a:lnTo>
                    <a:pt x="342" y="430"/>
                  </a:lnTo>
                  <a:lnTo>
                    <a:pt x="359" y="420"/>
                  </a:lnTo>
                  <a:lnTo>
                    <a:pt x="375" y="409"/>
                  </a:lnTo>
                  <a:lnTo>
                    <a:pt x="405" y="440"/>
                  </a:lnTo>
                  <a:lnTo>
                    <a:pt x="442" y="404"/>
                  </a:lnTo>
                  <a:lnTo>
                    <a:pt x="411" y="372"/>
                  </a:lnTo>
                  <a:lnTo>
                    <a:pt x="411" y="372"/>
                  </a:lnTo>
                  <a:lnTo>
                    <a:pt x="421" y="357"/>
                  </a:lnTo>
                  <a:lnTo>
                    <a:pt x="432" y="340"/>
                  </a:lnTo>
                  <a:lnTo>
                    <a:pt x="432" y="340"/>
                  </a:lnTo>
                  <a:close/>
                  <a:moveTo>
                    <a:pt x="211" y="321"/>
                  </a:moveTo>
                  <a:lnTo>
                    <a:pt x="211" y="321"/>
                  </a:lnTo>
                  <a:lnTo>
                    <a:pt x="203" y="317"/>
                  </a:lnTo>
                  <a:lnTo>
                    <a:pt x="197" y="313"/>
                  </a:lnTo>
                  <a:lnTo>
                    <a:pt x="191" y="308"/>
                  </a:lnTo>
                  <a:lnTo>
                    <a:pt x="185" y="301"/>
                  </a:lnTo>
                  <a:lnTo>
                    <a:pt x="180" y="295"/>
                  </a:lnTo>
                  <a:lnTo>
                    <a:pt x="176" y="289"/>
                  </a:lnTo>
                  <a:lnTo>
                    <a:pt x="173" y="281"/>
                  </a:lnTo>
                  <a:lnTo>
                    <a:pt x="169" y="274"/>
                  </a:lnTo>
                  <a:lnTo>
                    <a:pt x="167" y="265"/>
                  </a:lnTo>
                  <a:lnTo>
                    <a:pt x="166" y="258"/>
                  </a:lnTo>
                  <a:lnTo>
                    <a:pt x="165" y="250"/>
                  </a:lnTo>
                  <a:lnTo>
                    <a:pt x="166" y="242"/>
                  </a:lnTo>
                  <a:lnTo>
                    <a:pt x="167" y="234"/>
                  </a:lnTo>
                  <a:lnTo>
                    <a:pt x="168" y="226"/>
                  </a:lnTo>
                  <a:lnTo>
                    <a:pt x="171" y="218"/>
                  </a:lnTo>
                  <a:lnTo>
                    <a:pt x="175" y="210"/>
                  </a:lnTo>
                  <a:lnTo>
                    <a:pt x="175" y="210"/>
                  </a:lnTo>
                  <a:lnTo>
                    <a:pt x="179" y="203"/>
                  </a:lnTo>
                  <a:lnTo>
                    <a:pt x="183" y="195"/>
                  </a:lnTo>
                  <a:lnTo>
                    <a:pt x="189" y="190"/>
                  </a:lnTo>
                  <a:lnTo>
                    <a:pt x="195" y="184"/>
                  </a:lnTo>
                  <a:lnTo>
                    <a:pt x="201" y="180"/>
                  </a:lnTo>
                  <a:lnTo>
                    <a:pt x="209" y="175"/>
                  </a:lnTo>
                  <a:lnTo>
                    <a:pt x="215" y="171"/>
                  </a:lnTo>
                  <a:lnTo>
                    <a:pt x="222" y="169"/>
                  </a:lnTo>
                  <a:lnTo>
                    <a:pt x="231" y="167"/>
                  </a:lnTo>
                  <a:lnTo>
                    <a:pt x="238" y="165"/>
                  </a:lnTo>
                  <a:lnTo>
                    <a:pt x="247" y="165"/>
                  </a:lnTo>
                  <a:lnTo>
                    <a:pt x="254" y="165"/>
                  </a:lnTo>
                  <a:lnTo>
                    <a:pt x="263" y="166"/>
                  </a:lnTo>
                  <a:lnTo>
                    <a:pt x="270" y="168"/>
                  </a:lnTo>
                  <a:lnTo>
                    <a:pt x="278" y="170"/>
                  </a:lnTo>
                  <a:lnTo>
                    <a:pt x="286" y="173"/>
                  </a:lnTo>
                  <a:lnTo>
                    <a:pt x="286" y="173"/>
                  </a:lnTo>
                  <a:lnTo>
                    <a:pt x="293" y="177"/>
                  </a:lnTo>
                  <a:lnTo>
                    <a:pt x="301" y="183"/>
                  </a:lnTo>
                  <a:lnTo>
                    <a:pt x="307" y="188"/>
                  </a:lnTo>
                  <a:lnTo>
                    <a:pt x="312" y="194"/>
                  </a:lnTo>
                  <a:lnTo>
                    <a:pt x="317" y="201"/>
                  </a:lnTo>
                  <a:lnTo>
                    <a:pt x="321" y="207"/>
                  </a:lnTo>
                  <a:lnTo>
                    <a:pt x="325" y="214"/>
                  </a:lnTo>
                  <a:lnTo>
                    <a:pt x="327" y="222"/>
                  </a:lnTo>
                  <a:lnTo>
                    <a:pt x="329" y="229"/>
                  </a:lnTo>
                  <a:lnTo>
                    <a:pt x="331" y="238"/>
                  </a:lnTo>
                  <a:lnTo>
                    <a:pt x="331" y="245"/>
                  </a:lnTo>
                  <a:lnTo>
                    <a:pt x="331" y="254"/>
                  </a:lnTo>
                  <a:lnTo>
                    <a:pt x="330" y="261"/>
                  </a:lnTo>
                  <a:lnTo>
                    <a:pt x="329" y="270"/>
                  </a:lnTo>
                  <a:lnTo>
                    <a:pt x="326" y="277"/>
                  </a:lnTo>
                  <a:lnTo>
                    <a:pt x="323" y="285"/>
                  </a:lnTo>
                  <a:lnTo>
                    <a:pt x="323" y="285"/>
                  </a:lnTo>
                  <a:lnTo>
                    <a:pt x="319" y="293"/>
                  </a:lnTo>
                  <a:lnTo>
                    <a:pt x="313" y="299"/>
                  </a:lnTo>
                  <a:lnTo>
                    <a:pt x="308" y="306"/>
                  </a:lnTo>
                  <a:lnTo>
                    <a:pt x="303" y="311"/>
                  </a:lnTo>
                  <a:lnTo>
                    <a:pt x="296" y="316"/>
                  </a:lnTo>
                  <a:lnTo>
                    <a:pt x="289" y="320"/>
                  </a:lnTo>
                  <a:lnTo>
                    <a:pt x="282" y="323"/>
                  </a:lnTo>
                  <a:lnTo>
                    <a:pt x="274" y="327"/>
                  </a:lnTo>
                  <a:lnTo>
                    <a:pt x="267" y="329"/>
                  </a:lnTo>
                  <a:lnTo>
                    <a:pt x="259" y="330"/>
                  </a:lnTo>
                  <a:lnTo>
                    <a:pt x="251" y="331"/>
                  </a:lnTo>
                  <a:lnTo>
                    <a:pt x="242" y="331"/>
                  </a:lnTo>
                  <a:lnTo>
                    <a:pt x="235" y="330"/>
                  </a:lnTo>
                  <a:lnTo>
                    <a:pt x="227" y="328"/>
                  </a:lnTo>
                  <a:lnTo>
                    <a:pt x="219" y="326"/>
                  </a:lnTo>
                  <a:lnTo>
                    <a:pt x="211" y="321"/>
                  </a:lnTo>
                  <a:lnTo>
                    <a:pt x="211" y="32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715410" eaLnBrk="1" fontAlgn="base" latinLnBrk="0" hangingPunct="1">
                <a:lnSpc>
                  <a:spcPct val="100000"/>
                </a:lnSpc>
                <a:spcBef>
                  <a:spcPct val="0"/>
                </a:spcBef>
                <a:spcAft>
                  <a:spcPct val="0"/>
                </a:spcAft>
                <a:buClrTx/>
                <a:buSzTx/>
                <a:buFontTx/>
                <a:buNone/>
                <a:tabLst/>
                <a:defRPr/>
              </a:pPr>
              <a:endParaRPr kumimoji="0" lang="ja-JP" altLang="en-US" sz="704" b="0" i="0" u="none" strike="noStrike" kern="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151" name="Freeform 7">
              <a:extLst>
                <a:ext uri="{FF2B5EF4-FFF2-40B4-BE49-F238E27FC236}">
                  <a16:creationId xmlns:a16="http://schemas.microsoft.com/office/drawing/2014/main" id="{BBDEC552-69E3-4444-A212-9E3F6CFFDC17}"/>
                </a:ext>
              </a:extLst>
            </p:cNvPr>
            <p:cNvSpPr>
              <a:spLocks noEditPoints="1"/>
            </p:cNvSpPr>
            <p:nvPr/>
          </p:nvSpPr>
          <p:spPr bwMode="auto">
            <a:xfrm>
              <a:off x="-147368" y="1399883"/>
              <a:ext cx="282575" cy="279400"/>
            </a:xfrm>
            <a:custGeom>
              <a:avLst/>
              <a:gdLst>
                <a:gd name="T0" fmla="*/ 312 w 354"/>
                <a:gd name="T1" fmla="*/ 230 h 351"/>
                <a:gd name="T2" fmla="*/ 321 w 354"/>
                <a:gd name="T3" fmla="*/ 204 h 351"/>
                <a:gd name="T4" fmla="*/ 354 w 354"/>
                <a:gd name="T5" fmla="*/ 170 h 351"/>
                <a:gd name="T6" fmla="*/ 324 w 354"/>
                <a:gd name="T7" fmla="*/ 168 h 351"/>
                <a:gd name="T8" fmla="*/ 320 w 354"/>
                <a:gd name="T9" fmla="*/ 140 h 351"/>
                <a:gd name="T10" fmla="*/ 310 w 354"/>
                <a:gd name="T11" fmla="*/ 115 h 351"/>
                <a:gd name="T12" fmla="*/ 317 w 354"/>
                <a:gd name="T13" fmla="*/ 66 h 351"/>
                <a:gd name="T14" fmla="*/ 291 w 354"/>
                <a:gd name="T15" fmla="*/ 83 h 351"/>
                <a:gd name="T16" fmla="*/ 272 w 354"/>
                <a:gd name="T17" fmla="*/ 64 h 351"/>
                <a:gd name="T18" fmla="*/ 250 w 354"/>
                <a:gd name="T19" fmla="*/ 48 h 351"/>
                <a:gd name="T20" fmla="*/ 227 w 354"/>
                <a:gd name="T21" fmla="*/ 5 h 351"/>
                <a:gd name="T22" fmla="*/ 215 w 354"/>
                <a:gd name="T23" fmla="*/ 35 h 351"/>
                <a:gd name="T24" fmla="*/ 188 w 354"/>
                <a:gd name="T25" fmla="*/ 29 h 351"/>
                <a:gd name="T26" fmla="*/ 161 w 354"/>
                <a:gd name="T27" fmla="*/ 30 h 351"/>
                <a:gd name="T28" fmla="*/ 117 w 354"/>
                <a:gd name="T29" fmla="*/ 8 h 351"/>
                <a:gd name="T30" fmla="*/ 125 w 354"/>
                <a:gd name="T31" fmla="*/ 39 h 351"/>
                <a:gd name="T32" fmla="*/ 100 w 354"/>
                <a:gd name="T33" fmla="*/ 50 h 351"/>
                <a:gd name="T34" fmla="*/ 78 w 354"/>
                <a:gd name="T35" fmla="*/ 67 h 351"/>
                <a:gd name="T36" fmla="*/ 31 w 354"/>
                <a:gd name="T37" fmla="*/ 75 h 351"/>
                <a:gd name="T38" fmla="*/ 55 w 354"/>
                <a:gd name="T39" fmla="*/ 96 h 351"/>
                <a:gd name="T40" fmla="*/ 42 w 354"/>
                <a:gd name="T41" fmla="*/ 120 h 351"/>
                <a:gd name="T42" fmla="*/ 38 w 354"/>
                <a:gd name="T43" fmla="*/ 133 h 351"/>
                <a:gd name="T44" fmla="*/ 3 w 354"/>
                <a:gd name="T45" fmla="*/ 144 h 351"/>
                <a:gd name="T46" fmla="*/ 32 w 354"/>
                <a:gd name="T47" fmla="*/ 183 h 351"/>
                <a:gd name="T48" fmla="*/ 33 w 354"/>
                <a:gd name="T49" fmla="*/ 196 h 351"/>
                <a:gd name="T50" fmla="*/ 39 w 354"/>
                <a:gd name="T51" fmla="*/ 223 h 351"/>
                <a:gd name="T52" fmla="*/ 18 w 354"/>
                <a:gd name="T53" fmla="*/ 253 h 351"/>
                <a:gd name="T54" fmla="*/ 63 w 354"/>
                <a:gd name="T55" fmla="*/ 267 h 351"/>
                <a:gd name="T56" fmla="*/ 73 w 354"/>
                <a:gd name="T57" fmla="*/ 277 h 351"/>
                <a:gd name="T58" fmla="*/ 94 w 354"/>
                <a:gd name="T59" fmla="*/ 295 h 351"/>
                <a:gd name="T60" fmla="*/ 93 w 354"/>
                <a:gd name="T61" fmla="*/ 331 h 351"/>
                <a:gd name="T62" fmla="*/ 140 w 354"/>
                <a:gd name="T63" fmla="*/ 316 h 351"/>
                <a:gd name="T64" fmla="*/ 153 w 354"/>
                <a:gd name="T65" fmla="*/ 319 h 351"/>
                <a:gd name="T66" fmla="*/ 181 w 354"/>
                <a:gd name="T67" fmla="*/ 321 h 351"/>
                <a:gd name="T68" fmla="*/ 201 w 354"/>
                <a:gd name="T69" fmla="*/ 351 h 351"/>
                <a:gd name="T70" fmla="*/ 230 w 354"/>
                <a:gd name="T71" fmla="*/ 312 h 351"/>
                <a:gd name="T72" fmla="*/ 242 w 354"/>
                <a:gd name="T73" fmla="*/ 305 h 351"/>
                <a:gd name="T74" fmla="*/ 266 w 354"/>
                <a:gd name="T75" fmla="*/ 292 h 351"/>
                <a:gd name="T76" fmla="*/ 300 w 354"/>
                <a:gd name="T77" fmla="*/ 303 h 351"/>
                <a:gd name="T78" fmla="*/ 299 w 354"/>
                <a:gd name="T79" fmla="*/ 255 h 351"/>
                <a:gd name="T80" fmla="*/ 307 w 354"/>
                <a:gd name="T81" fmla="*/ 243 h 351"/>
                <a:gd name="T82" fmla="*/ 312 w 354"/>
                <a:gd name="T83" fmla="*/ 230 h 351"/>
                <a:gd name="T84" fmla="*/ 155 w 354"/>
                <a:gd name="T85" fmla="*/ 230 h 351"/>
                <a:gd name="T86" fmla="*/ 135 w 354"/>
                <a:gd name="T87" fmla="*/ 217 h 351"/>
                <a:gd name="T88" fmla="*/ 123 w 354"/>
                <a:gd name="T89" fmla="*/ 198 h 351"/>
                <a:gd name="T90" fmla="*/ 118 w 354"/>
                <a:gd name="T91" fmla="*/ 175 h 351"/>
                <a:gd name="T92" fmla="*/ 123 w 354"/>
                <a:gd name="T93" fmla="*/ 153 h 351"/>
                <a:gd name="T94" fmla="*/ 128 w 354"/>
                <a:gd name="T95" fmla="*/ 143 h 351"/>
                <a:gd name="T96" fmla="*/ 145 w 354"/>
                <a:gd name="T97" fmla="*/ 126 h 351"/>
                <a:gd name="T98" fmla="*/ 165 w 354"/>
                <a:gd name="T99" fmla="*/ 117 h 351"/>
                <a:gd name="T100" fmla="*/ 188 w 354"/>
                <a:gd name="T101" fmla="*/ 117 h 351"/>
                <a:gd name="T102" fmla="*/ 200 w 354"/>
                <a:gd name="T103" fmla="*/ 120 h 351"/>
                <a:gd name="T104" fmla="*/ 219 w 354"/>
                <a:gd name="T105" fmla="*/ 133 h 351"/>
                <a:gd name="T106" fmla="*/ 232 w 354"/>
                <a:gd name="T107" fmla="*/ 152 h 351"/>
                <a:gd name="T108" fmla="*/ 237 w 354"/>
                <a:gd name="T109" fmla="*/ 174 h 351"/>
                <a:gd name="T110" fmla="*/ 232 w 354"/>
                <a:gd name="T111" fmla="*/ 198 h 351"/>
                <a:gd name="T112" fmla="*/ 226 w 354"/>
                <a:gd name="T113" fmla="*/ 208 h 351"/>
                <a:gd name="T114" fmla="*/ 210 w 354"/>
                <a:gd name="T115" fmla="*/ 224 h 351"/>
                <a:gd name="T116" fmla="*/ 189 w 354"/>
                <a:gd name="T117" fmla="*/ 234 h 351"/>
                <a:gd name="T118" fmla="*/ 166 w 354"/>
                <a:gd name="T119" fmla="*/ 234 h 351"/>
                <a:gd name="T120" fmla="*/ 155 w 354"/>
                <a:gd name="T121" fmla="*/ 23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54" h="351">
                  <a:moveTo>
                    <a:pt x="312" y="230"/>
                  </a:moveTo>
                  <a:lnTo>
                    <a:pt x="312" y="230"/>
                  </a:lnTo>
                  <a:lnTo>
                    <a:pt x="317" y="218"/>
                  </a:lnTo>
                  <a:lnTo>
                    <a:pt x="321" y="204"/>
                  </a:lnTo>
                  <a:lnTo>
                    <a:pt x="352" y="207"/>
                  </a:lnTo>
                  <a:lnTo>
                    <a:pt x="354" y="170"/>
                  </a:lnTo>
                  <a:lnTo>
                    <a:pt x="324" y="168"/>
                  </a:lnTo>
                  <a:lnTo>
                    <a:pt x="324" y="168"/>
                  </a:lnTo>
                  <a:lnTo>
                    <a:pt x="322" y="154"/>
                  </a:lnTo>
                  <a:lnTo>
                    <a:pt x="320" y="140"/>
                  </a:lnTo>
                  <a:lnTo>
                    <a:pt x="315" y="128"/>
                  </a:lnTo>
                  <a:lnTo>
                    <a:pt x="310" y="115"/>
                  </a:lnTo>
                  <a:lnTo>
                    <a:pt x="338" y="98"/>
                  </a:lnTo>
                  <a:lnTo>
                    <a:pt x="317" y="66"/>
                  </a:lnTo>
                  <a:lnTo>
                    <a:pt x="291" y="83"/>
                  </a:lnTo>
                  <a:lnTo>
                    <a:pt x="291" y="83"/>
                  </a:lnTo>
                  <a:lnTo>
                    <a:pt x="282" y="73"/>
                  </a:lnTo>
                  <a:lnTo>
                    <a:pt x="272" y="64"/>
                  </a:lnTo>
                  <a:lnTo>
                    <a:pt x="261" y="56"/>
                  </a:lnTo>
                  <a:lnTo>
                    <a:pt x="250" y="48"/>
                  </a:lnTo>
                  <a:lnTo>
                    <a:pt x="261" y="19"/>
                  </a:lnTo>
                  <a:lnTo>
                    <a:pt x="227" y="5"/>
                  </a:lnTo>
                  <a:lnTo>
                    <a:pt x="215" y="35"/>
                  </a:lnTo>
                  <a:lnTo>
                    <a:pt x="215" y="35"/>
                  </a:lnTo>
                  <a:lnTo>
                    <a:pt x="202" y="31"/>
                  </a:lnTo>
                  <a:lnTo>
                    <a:pt x="188" y="29"/>
                  </a:lnTo>
                  <a:lnTo>
                    <a:pt x="174" y="29"/>
                  </a:lnTo>
                  <a:lnTo>
                    <a:pt x="161" y="30"/>
                  </a:lnTo>
                  <a:lnTo>
                    <a:pt x="153" y="0"/>
                  </a:lnTo>
                  <a:lnTo>
                    <a:pt x="117" y="8"/>
                  </a:lnTo>
                  <a:lnTo>
                    <a:pt x="125" y="39"/>
                  </a:lnTo>
                  <a:lnTo>
                    <a:pt x="125" y="39"/>
                  </a:lnTo>
                  <a:lnTo>
                    <a:pt x="112" y="44"/>
                  </a:lnTo>
                  <a:lnTo>
                    <a:pt x="100" y="50"/>
                  </a:lnTo>
                  <a:lnTo>
                    <a:pt x="89" y="59"/>
                  </a:lnTo>
                  <a:lnTo>
                    <a:pt x="78" y="67"/>
                  </a:lnTo>
                  <a:lnTo>
                    <a:pt x="55" y="47"/>
                  </a:lnTo>
                  <a:lnTo>
                    <a:pt x="31" y="75"/>
                  </a:lnTo>
                  <a:lnTo>
                    <a:pt x="55" y="96"/>
                  </a:lnTo>
                  <a:lnTo>
                    <a:pt x="55" y="96"/>
                  </a:lnTo>
                  <a:lnTo>
                    <a:pt x="47" y="108"/>
                  </a:lnTo>
                  <a:lnTo>
                    <a:pt x="42" y="120"/>
                  </a:lnTo>
                  <a:lnTo>
                    <a:pt x="42" y="120"/>
                  </a:lnTo>
                  <a:lnTo>
                    <a:pt x="38" y="133"/>
                  </a:lnTo>
                  <a:lnTo>
                    <a:pt x="34" y="146"/>
                  </a:lnTo>
                  <a:lnTo>
                    <a:pt x="3" y="144"/>
                  </a:lnTo>
                  <a:lnTo>
                    <a:pt x="0" y="181"/>
                  </a:lnTo>
                  <a:lnTo>
                    <a:pt x="32" y="183"/>
                  </a:lnTo>
                  <a:lnTo>
                    <a:pt x="32" y="183"/>
                  </a:lnTo>
                  <a:lnTo>
                    <a:pt x="33" y="196"/>
                  </a:lnTo>
                  <a:lnTo>
                    <a:pt x="36" y="210"/>
                  </a:lnTo>
                  <a:lnTo>
                    <a:pt x="39" y="223"/>
                  </a:lnTo>
                  <a:lnTo>
                    <a:pt x="44" y="236"/>
                  </a:lnTo>
                  <a:lnTo>
                    <a:pt x="18" y="253"/>
                  </a:lnTo>
                  <a:lnTo>
                    <a:pt x="37" y="283"/>
                  </a:lnTo>
                  <a:lnTo>
                    <a:pt x="63" y="267"/>
                  </a:lnTo>
                  <a:lnTo>
                    <a:pt x="63" y="267"/>
                  </a:lnTo>
                  <a:lnTo>
                    <a:pt x="73" y="277"/>
                  </a:lnTo>
                  <a:lnTo>
                    <a:pt x="82" y="286"/>
                  </a:lnTo>
                  <a:lnTo>
                    <a:pt x="94" y="295"/>
                  </a:lnTo>
                  <a:lnTo>
                    <a:pt x="106" y="302"/>
                  </a:lnTo>
                  <a:lnTo>
                    <a:pt x="93" y="331"/>
                  </a:lnTo>
                  <a:lnTo>
                    <a:pt x="128" y="346"/>
                  </a:lnTo>
                  <a:lnTo>
                    <a:pt x="140" y="316"/>
                  </a:lnTo>
                  <a:lnTo>
                    <a:pt x="140" y="316"/>
                  </a:lnTo>
                  <a:lnTo>
                    <a:pt x="153" y="319"/>
                  </a:lnTo>
                  <a:lnTo>
                    <a:pt x="167" y="320"/>
                  </a:lnTo>
                  <a:lnTo>
                    <a:pt x="181" y="321"/>
                  </a:lnTo>
                  <a:lnTo>
                    <a:pt x="194" y="320"/>
                  </a:lnTo>
                  <a:lnTo>
                    <a:pt x="201" y="351"/>
                  </a:lnTo>
                  <a:lnTo>
                    <a:pt x="237" y="343"/>
                  </a:lnTo>
                  <a:lnTo>
                    <a:pt x="230" y="312"/>
                  </a:lnTo>
                  <a:lnTo>
                    <a:pt x="230" y="312"/>
                  </a:lnTo>
                  <a:lnTo>
                    <a:pt x="242" y="305"/>
                  </a:lnTo>
                  <a:lnTo>
                    <a:pt x="254" y="299"/>
                  </a:lnTo>
                  <a:lnTo>
                    <a:pt x="266" y="292"/>
                  </a:lnTo>
                  <a:lnTo>
                    <a:pt x="276" y="283"/>
                  </a:lnTo>
                  <a:lnTo>
                    <a:pt x="300" y="303"/>
                  </a:lnTo>
                  <a:lnTo>
                    <a:pt x="324" y="275"/>
                  </a:lnTo>
                  <a:lnTo>
                    <a:pt x="299" y="255"/>
                  </a:lnTo>
                  <a:lnTo>
                    <a:pt x="299" y="255"/>
                  </a:lnTo>
                  <a:lnTo>
                    <a:pt x="307" y="243"/>
                  </a:lnTo>
                  <a:lnTo>
                    <a:pt x="312" y="230"/>
                  </a:lnTo>
                  <a:lnTo>
                    <a:pt x="312" y="230"/>
                  </a:lnTo>
                  <a:close/>
                  <a:moveTo>
                    <a:pt x="155" y="230"/>
                  </a:moveTo>
                  <a:lnTo>
                    <a:pt x="155" y="230"/>
                  </a:lnTo>
                  <a:lnTo>
                    <a:pt x="145" y="224"/>
                  </a:lnTo>
                  <a:lnTo>
                    <a:pt x="135" y="217"/>
                  </a:lnTo>
                  <a:lnTo>
                    <a:pt x="128" y="208"/>
                  </a:lnTo>
                  <a:lnTo>
                    <a:pt x="123" y="198"/>
                  </a:lnTo>
                  <a:lnTo>
                    <a:pt x="119" y="187"/>
                  </a:lnTo>
                  <a:lnTo>
                    <a:pt x="118" y="175"/>
                  </a:lnTo>
                  <a:lnTo>
                    <a:pt x="119" y="164"/>
                  </a:lnTo>
                  <a:lnTo>
                    <a:pt x="123" y="153"/>
                  </a:lnTo>
                  <a:lnTo>
                    <a:pt x="123" y="153"/>
                  </a:lnTo>
                  <a:lnTo>
                    <a:pt x="128" y="143"/>
                  </a:lnTo>
                  <a:lnTo>
                    <a:pt x="135" y="133"/>
                  </a:lnTo>
                  <a:lnTo>
                    <a:pt x="145" y="126"/>
                  </a:lnTo>
                  <a:lnTo>
                    <a:pt x="154" y="120"/>
                  </a:lnTo>
                  <a:lnTo>
                    <a:pt x="165" y="117"/>
                  </a:lnTo>
                  <a:lnTo>
                    <a:pt x="177" y="116"/>
                  </a:lnTo>
                  <a:lnTo>
                    <a:pt x="188" y="117"/>
                  </a:lnTo>
                  <a:lnTo>
                    <a:pt x="200" y="120"/>
                  </a:lnTo>
                  <a:lnTo>
                    <a:pt x="200" y="120"/>
                  </a:lnTo>
                  <a:lnTo>
                    <a:pt x="210" y="126"/>
                  </a:lnTo>
                  <a:lnTo>
                    <a:pt x="219" y="133"/>
                  </a:lnTo>
                  <a:lnTo>
                    <a:pt x="226" y="143"/>
                  </a:lnTo>
                  <a:lnTo>
                    <a:pt x="232" y="152"/>
                  </a:lnTo>
                  <a:lnTo>
                    <a:pt x="236" y="163"/>
                  </a:lnTo>
                  <a:lnTo>
                    <a:pt x="237" y="174"/>
                  </a:lnTo>
                  <a:lnTo>
                    <a:pt x="236" y="186"/>
                  </a:lnTo>
                  <a:lnTo>
                    <a:pt x="232" y="198"/>
                  </a:lnTo>
                  <a:lnTo>
                    <a:pt x="232" y="198"/>
                  </a:lnTo>
                  <a:lnTo>
                    <a:pt x="226" y="208"/>
                  </a:lnTo>
                  <a:lnTo>
                    <a:pt x="219" y="218"/>
                  </a:lnTo>
                  <a:lnTo>
                    <a:pt x="210" y="224"/>
                  </a:lnTo>
                  <a:lnTo>
                    <a:pt x="200" y="229"/>
                  </a:lnTo>
                  <a:lnTo>
                    <a:pt x="189" y="234"/>
                  </a:lnTo>
                  <a:lnTo>
                    <a:pt x="178" y="235"/>
                  </a:lnTo>
                  <a:lnTo>
                    <a:pt x="166" y="234"/>
                  </a:lnTo>
                  <a:lnTo>
                    <a:pt x="155" y="230"/>
                  </a:lnTo>
                  <a:lnTo>
                    <a:pt x="155" y="23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715410" eaLnBrk="1" fontAlgn="base" latinLnBrk="0" hangingPunct="1">
                <a:lnSpc>
                  <a:spcPct val="100000"/>
                </a:lnSpc>
                <a:spcBef>
                  <a:spcPct val="0"/>
                </a:spcBef>
                <a:spcAft>
                  <a:spcPct val="0"/>
                </a:spcAft>
                <a:buClrTx/>
                <a:buSzTx/>
                <a:buFontTx/>
                <a:buNone/>
                <a:tabLst/>
                <a:defRPr/>
              </a:pPr>
              <a:endParaRPr kumimoji="0" lang="ja-JP" altLang="en-US" sz="704" b="0" i="0" u="none" strike="noStrike" kern="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grpSp>
      <p:sp>
        <p:nvSpPr>
          <p:cNvPr id="129" name="角丸四角形 14">
            <a:extLst>
              <a:ext uri="{FF2B5EF4-FFF2-40B4-BE49-F238E27FC236}">
                <a16:creationId xmlns:a16="http://schemas.microsoft.com/office/drawing/2014/main" id="{DFBED7E3-30A8-4DCE-B675-EA33F1072FD1}"/>
              </a:ext>
            </a:extLst>
          </p:cNvPr>
          <p:cNvSpPr/>
          <p:nvPr/>
        </p:nvSpPr>
        <p:spPr>
          <a:xfrm>
            <a:off x="2417171" y="3994546"/>
            <a:ext cx="3754117" cy="2112190"/>
          </a:xfrm>
          <a:prstGeom prst="roundRect">
            <a:avLst>
              <a:gd name="adj" fmla="val 3210"/>
            </a:avLst>
          </a:prstGeom>
          <a:noFill/>
          <a:ln w="28575" cap="flat" cmpd="sng" algn="ctr">
            <a:solidFill>
              <a:srgbClr val="00B050"/>
            </a:solidFill>
            <a:prstDash val="sysDash"/>
            <a:miter lim="800000"/>
          </a:ln>
          <a:effectLst/>
        </p:spPr>
        <p:txBody>
          <a:bodyPr rtlCol="0" anchor="ctr"/>
          <a:lstStyle/>
          <a:p>
            <a:pPr algn="ctr" defTabSz="715570">
              <a:defRPr/>
            </a:pPr>
            <a:endParaRPr kumimoji="0" lang="ja-JP" altLang="en-US" sz="1278" kern="0" dirty="0">
              <a:solidFill>
                <a:prstClr val="white"/>
              </a:solidFill>
              <a:latin typeface="BIZ UDゴシック" panose="020B0400000000000000" pitchFamily="49" charset="-128"/>
              <a:ea typeface="BIZ UDゴシック" panose="020B0400000000000000" pitchFamily="49" charset="-128"/>
            </a:endParaRPr>
          </a:p>
        </p:txBody>
      </p:sp>
      <p:sp>
        <p:nvSpPr>
          <p:cNvPr id="136" name="円柱 135">
            <a:extLst>
              <a:ext uri="{FF2B5EF4-FFF2-40B4-BE49-F238E27FC236}">
                <a16:creationId xmlns:a16="http://schemas.microsoft.com/office/drawing/2014/main" id="{5AE6AB18-2875-4EBA-8C42-F0D4C196409A}"/>
              </a:ext>
            </a:extLst>
          </p:cNvPr>
          <p:cNvSpPr/>
          <p:nvPr/>
        </p:nvSpPr>
        <p:spPr>
          <a:xfrm>
            <a:off x="2543003" y="4933257"/>
            <a:ext cx="811259" cy="1023923"/>
          </a:xfrm>
          <a:prstGeom prst="can">
            <a:avLst>
              <a:gd name="adj" fmla="val 17941"/>
            </a:avLst>
          </a:prstGeom>
          <a:solidFill>
            <a:sysClr val="window" lastClr="FFFFFF"/>
          </a:solidFill>
          <a:ln w="19050" cap="flat" cmpd="sng" algn="ctr">
            <a:solidFill>
              <a:srgbClr val="70AD47">
                <a:lumMod val="75000"/>
              </a:srgbClr>
            </a:solidFill>
            <a:prstDash val="solid"/>
            <a:miter lim="800000"/>
          </a:ln>
          <a:effectLst/>
        </p:spPr>
        <p:txBody>
          <a:bodyPr rtlCol="0" anchor="ctr"/>
          <a:lstStyle/>
          <a:p>
            <a:pPr marL="0" marR="0" lvl="0" indent="0" algn="ctr" defTabSz="715570" eaLnBrk="1" fontAlgn="auto" latinLnBrk="0" hangingPunct="1">
              <a:lnSpc>
                <a:spcPct val="100000"/>
              </a:lnSpc>
              <a:spcBef>
                <a:spcPts val="0"/>
              </a:spcBef>
              <a:spcAft>
                <a:spcPts val="0"/>
              </a:spcAft>
              <a:buClrTx/>
              <a:buSzTx/>
              <a:buFontTx/>
              <a:buNone/>
              <a:tabLst/>
              <a:defRPr/>
            </a:pPr>
            <a:r>
              <a:rPr kumimoji="0" lang="ja-JP" altLang="en-US" sz="1200" i="0" u="none" strike="noStrike" kern="0" cap="none" spc="0" normalizeH="0" baseline="30000" noProof="0" dirty="0">
                <a:ln>
                  <a:noFill/>
                </a:ln>
                <a:solidFill>
                  <a:srgbClr val="E7E6E6">
                    <a:lumMod val="25000"/>
                  </a:srgbClr>
                </a:solidFill>
                <a:effectLst/>
                <a:uLnTx/>
                <a:uFillTx/>
                <a:latin typeface="BIZ UDゴシック" panose="020B0400000000000000" pitchFamily="49" charset="-128"/>
                <a:ea typeface="BIZ UDゴシック" panose="020B0400000000000000" pitchFamily="49" charset="-128"/>
              </a:rPr>
              <a:t>分析用</a:t>
            </a:r>
            <a:endParaRPr kumimoji="0" lang="en-US" altLang="ja-JP" sz="1200" i="0" u="none" strike="noStrike" kern="0" cap="none" spc="0" normalizeH="0" baseline="30000" noProof="0" dirty="0">
              <a:ln>
                <a:noFill/>
              </a:ln>
              <a:solidFill>
                <a:srgbClr val="E7E6E6">
                  <a:lumMod val="25000"/>
                </a:srgbClr>
              </a:solidFill>
              <a:effectLst/>
              <a:uLnTx/>
              <a:uFillTx/>
              <a:latin typeface="BIZ UDゴシック" panose="020B0400000000000000" pitchFamily="49" charset="-128"/>
              <a:ea typeface="BIZ UDゴシック" panose="020B0400000000000000" pitchFamily="49" charset="-128"/>
            </a:endParaRPr>
          </a:p>
          <a:p>
            <a:pPr marL="0" marR="0" lvl="0" indent="0" algn="ctr" defTabSz="715570" eaLnBrk="1" fontAlgn="auto" latinLnBrk="0" hangingPunct="1">
              <a:lnSpc>
                <a:spcPct val="100000"/>
              </a:lnSpc>
              <a:spcBef>
                <a:spcPts val="0"/>
              </a:spcBef>
              <a:spcAft>
                <a:spcPts val="0"/>
              </a:spcAft>
              <a:buClrTx/>
              <a:buSzTx/>
              <a:buFontTx/>
              <a:buNone/>
              <a:tabLst/>
              <a:defRPr/>
            </a:pPr>
            <a:r>
              <a:rPr kumimoji="0" lang="ja-JP" altLang="en-US" sz="1200" i="0" u="none" strike="noStrike" kern="0" cap="none" spc="0" normalizeH="0" baseline="30000" noProof="0" dirty="0">
                <a:ln>
                  <a:noFill/>
                </a:ln>
                <a:solidFill>
                  <a:srgbClr val="E7E6E6">
                    <a:lumMod val="25000"/>
                  </a:srgbClr>
                </a:solidFill>
                <a:effectLst/>
                <a:uLnTx/>
                <a:uFillTx/>
                <a:latin typeface="BIZ UDゴシック" panose="020B0400000000000000" pitchFamily="49" charset="-128"/>
                <a:ea typeface="BIZ UDゴシック" panose="020B0400000000000000" pitchFamily="49" charset="-128"/>
              </a:rPr>
              <a:t>データベース</a:t>
            </a:r>
            <a:endParaRPr kumimoji="0" lang="en-US" altLang="ja-JP" sz="1200" i="0" u="none" strike="noStrike" kern="0" cap="none" spc="0" normalizeH="0" baseline="30000" noProof="0" dirty="0">
              <a:ln>
                <a:noFill/>
              </a:ln>
              <a:solidFill>
                <a:srgbClr val="E7E6E6">
                  <a:lumMod val="25000"/>
                </a:srgbClr>
              </a:solidFill>
              <a:effectLst/>
              <a:uLnTx/>
              <a:uFillTx/>
              <a:latin typeface="BIZ UDゴシック" panose="020B0400000000000000" pitchFamily="49" charset="-128"/>
              <a:ea typeface="BIZ UDゴシック" panose="020B0400000000000000" pitchFamily="49" charset="-128"/>
            </a:endParaRPr>
          </a:p>
        </p:txBody>
      </p:sp>
      <p:sp>
        <p:nvSpPr>
          <p:cNvPr id="137" name="テキスト ボックス 136">
            <a:extLst>
              <a:ext uri="{FF2B5EF4-FFF2-40B4-BE49-F238E27FC236}">
                <a16:creationId xmlns:a16="http://schemas.microsoft.com/office/drawing/2014/main" id="{D2E1329C-6146-4E31-B0A1-E5CE22A9C821}"/>
              </a:ext>
            </a:extLst>
          </p:cNvPr>
          <p:cNvSpPr txBox="1"/>
          <p:nvPr/>
        </p:nvSpPr>
        <p:spPr>
          <a:xfrm>
            <a:off x="2424012" y="4004045"/>
            <a:ext cx="3747277" cy="830997"/>
          </a:xfrm>
          <a:prstGeom prst="rect">
            <a:avLst/>
          </a:prstGeom>
          <a:noFill/>
        </p:spPr>
        <p:txBody>
          <a:bodyPr wrap="square" rtlCol="0">
            <a:spAutoFit/>
          </a:bodyPr>
          <a:lstStyle/>
          <a:p>
            <a:pPr marL="76673" indent="-76673" algn="just" defTabSz="715570">
              <a:buFont typeface="Wingdings" panose="05000000000000000000" pitchFamily="2" charset="2"/>
              <a:buChar char="u"/>
              <a:defRPr/>
            </a:pPr>
            <a:r>
              <a:rPr lang="ja-JP" altLang="en-US" sz="120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ＢＡツール・プログラミング言語を用いて</a:t>
            </a:r>
            <a:endParaRPr lang="en-US" altLang="ja-JP" sz="120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endParaRPr>
          </a:p>
          <a:p>
            <a:pPr algn="just" defTabSz="715570">
              <a:defRPr/>
            </a:pPr>
            <a:r>
              <a:rPr lang="ja-JP" altLang="en-US" sz="120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　データを分析</a:t>
            </a:r>
            <a:r>
              <a:rPr lang="en-US" altLang="ja-JP" sz="120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a:t>
            </a:r>
            <a:r>
              <a:rPr lang="ja-JP" altLang="en-US" sz="120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ＡＩ・機械学習</a:t>
            </a:r>
            <a:r>
              <a:rPr lang="en-US" altLang="ja-JP" sz="120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a:t>
            </a:r>
          </a:p>
          <a:p>
            <a:pPr marL="76673" indent="-76673" algn="just" defTabSz="715570">
              <a:buFont typeface="Wingdings" panose="05000000000000000000" pitchFamily="2" charset="2"/>
              <a:buChar char="u"/>
              <a:defRPr/>
            </a:pPr>
            <a:r>
              <a:rPr lang="ja-JP" altLang="en-US" sz="120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過去の調査事績等の傾向から、申告漏れの</a:t>
            </a:r>
            <a:endParaRPr lang="en-US" altLang="ja-JP" sz="120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endParaRPr>
          </a:p>
          <a:p>
            <a:pPr algn="just" defTabSz="715570">
              <a:defRPr/>
            </a:pPr>
            <a:r>
              <a:rPr lang="ja-JP" altLang="en-US" sz="120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　可能性が高い納税者を判定</a:t>
            </a:r>
          </a:p>
        </p:txBody>
      </p:sp>
      <p:grpSp>
        <p:nvGrpSpPr>
          <p:cNvPr id="140" name="グループ化 139">
            <a:extLst>
              <a:ext uri="{FF2B5EF4-FFF2-40B4-BE49-F238E27FC236}">
                <a16:creationId xmlns:a16="http://schemas.microsoft.com/office/drawing/2014/main" id="{4975F014-1CC5-4A94-BCA6-73EDEA7431E0}"/>
              </a:ext>
            </a:extLst>
          </p:cNvPr>
          <p:cNvGrpSpPr/>
          <p:nvPr/>
        </p:nvGrpSpPr>
        <p:grpSpPr>
          <a:xfrm>
            <a:off x="4582995" y="4922672"/>
            <a:ext cx="1132642" cy="966418"/>
            <a:chOff x="5432303" y="2480279"/>
            <a:chExt cx="1202934" cy="1031473"/>
          </a:xfrm>
        </p:grpSpPr>
        <p:sp>
          <p:nvSpPr>
            <p:cNvPr id="141" name="フリーフォーム 57">
              <a:extLst>
                <a:ext uri="{FF2B5EF4-FFF2-40B4-BE49-F238E27FC236}">
                  <a16:creationId xmlns:a16="http://schemas.microsoft.com/office/drawing/2014/main" id="{275AE7BB-4C23-4685-BC06-5CC4AD84BAAA}"/>
                </a:ext>
              </a:extLst>
            </p:cNvPr>
            <p:cNvSpPr/>
            <p:nvPr/>
          </p:nvSpPr>
          <p:spPr>
            <a:xfrm>
              <a:off x="5432303" y="2534537"/>
              <a:ext cx="1202934" cy="977215"/>
            </a:xfrm>
            <a:custGeom>
              <a:avLst/>
              <a:gdLst>
                <a:gd name="connsiteX0" fmla="*/ 1102563 w 2205126"/>
                <a:gd name="connsiteY0" fmla="*/ 0 h 1990270"/>
                <a:gd name="connsiteX1" fmla="*/ 2205126 w 2205126"/>
                <a:gd name="connsiteY1" fmla="*/ 297041 h 1990270"/>
                <a:gd name="connsiteX2" fmla="*/ 2200843 w 2205126"/>
                <a:gd name="connsiteY2" fmla="*/ 319891 h 1990270"/>
                <a:gd name="connsiteX3" fmla="*/ 2205125 w 2205126"/>
                <a:gd name="connsiteY3" fmla="*/ 319891 h 1990270"/>
                <a:gd name="connsiteX4" fmla="*/ 1367140 w 2205126"/>
                <a:gd name="connsiteY4" fmla="*/ 1935626 h 1990270"/>
                <a:gd name="connsiteX5" fmla="*/ 1354379 w 2205126"/>
                <a:gd name="connsiteY5" fmla="*/ 1935626 h 1990270"/>
                <a:gd name="connsiteX6" fmla="*/ 1355312 w 2205126"/>
                <a:gd name="connsiteY6" fmla="*/ 1936151 h 1990270"/>
                <a:gd name="connsiteX7" fmla="*/ 1360558 w 2205126"/>
                <a:gd name="connsiteY7" fmla="*/ 1945228 h 1990270"/>
                <a:gd name="connsiteX8" fmla="*/ 1102344 w 2205126"/>
                <a:gd name="connsiteY8" fmla="*/ 1990270 h 1990270"/>
                <a:gd name="connsiteX9" fmla="*/ 844130 w 2205126"/>
                <a:gd name="connsiteY9" fmla="*/ 1945228 h 1990270"/>
                <a:gd name="connsiteX10" fmla="*/ 849376 w 2205126"/>
                <a:gd name="connsiteY10" fmla="*/ 1936151 h 1990270"/>
                <a:gd name="connsiteX11" fmla="*/ 850310 w 2205126"/>
                <a:gd name="connsiteY11" fmla="*/ 1935626 h 1990270"/>
                <a:gd name="connsiteX12" fmla="*/ 837986 w 2205126"/>
                <a:gd name="connsiteY12" fmla="*/ 1935626 h 1990270"/>
                <a:gd name="connsiteX13" fmla="*/ 1 w 2205126"/>
                <a:gd name="connsiteY13" fmla="*/ 319891 h 1990270"/>
                <a:gd name="connsiteX14" fmla="*/ 4283 w 2205126"/>
                <a:gd name="connsiteY14" fmla="*/ 319891 h 1990270"/>
                <a:gd name="connsiteX15" fmla="*/ 0 w 2205126"/>
                <a:gd name="connsiteY15" fmla="*/ 297041 h 1990270"/>
                <a:gd name="connsiteX16" fmla="*/ 1102563 w 2205126"/>
                <a:gd name="connsiteY16" fmla="*/ 0 h 199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05126" h="1990270">
                  <a:moveTo>
                    <a:pt x="1102563" y="0"/>
                  </a:moveTo>
                  <a:cubicBezTo>
                    <a:pt x="1711492" y="0"/>
                    <a:pt x="2205126" y="132990"/>
                    <a:pt x="2205126" y="297041"/>
                  </a:cubicBezTo>
                  <a:lnTo>
                    <a:pt x="2200843" y="319891"/>
                  </a:lnTo>
                  <a:lnTo>
                    <a:pt x="2205125" y="319891"/>
                  </a:lnTo>
                  <a:lnTo>
                    <a:pt x="1367140" y="1935626"/>
                  </a:lnTo>
                  <a:lnTo>
                    <a:pt x="1354379" y="1935626"/>
                  </a:lnTo>
                  <a:lnTo>
                    <a:pt x="1355312" y="1936151"/>
                  </a:lnTo>
                  <a:cubicBezTo>
                    <a:pt x="1358752" y="1939083"/>
                    <a:pt x="1360558" y="1942119"/>
                    <a:pt x="1360558" y="1945228"/>
                  </a:cubicBezTo>
                  <a:cubicBezTo>
                    <a:pt x="1360558" y="1970104"/>
                    <a:pt x="1244952" y="1990270"/>
                    <a:pt x="1102344" y="1990270"/>
                  </a:cubicBezTo>
                  <a:cubicBezTo>
                    <a:pt x="959736" y="1990270"/>
                    <a:pt x="844130" y="1970104"/>
                    <a:pt x="844130" y="1945228"/>
                  </a:cubicBezTo>
                  <a:cubicBezTo>
                    <a:pt x="844130" y="1942119"/>
                    <a:pt x="845937" y="1939083"/>
                    <a:pt x="849376" y="1936151"/>
                  </a:cubicBezTo>
                  <a:lnTo>
                    <a:pt x="850310" y="1935626"/>
                  </a:lnTo>
                  <a:lnTo>
                    <a:pt x="837986" y="1935626"/>
                  </a:lnTo>
                  <a:lnTo>
                    <a:pt x="1" y="319891"/>
                  </a:lnTo>
                  <a:lnTo>
                    <a:pt x="4283" y="319891"/>
                  </a:lnTo>
                  <a:lnTo>
                    <a:pt x="0" y="297041"/>
                  </a:lnTo>
                  <a:cubicBezTo>
                    <a:pt x="0" y="132990"/>
                    <a:pt x="493634" y="0"/>
                    <a:pt x="1102563" y="0"/>
                  </a:cubicBezTo>
                  <a:close/>
                </a:path>
              </a:pathLst>
            </a:custGeom>
            <a:solidFill>
              <a:srgbClr val="FFFFFF"/>
            </a:solidFill>
            <a:ln w="12700" cap="flat" cmpd="sng" algn="ctr">
              <a:solidFill>
                <a:srgbClr val="70AD47">
                  <a:lumMod val="75000"/>
                </a:srgbClr>
              </a:solidFill>
              <a:prstDash val="solid"/>
              <a:miter lim="800000"/>
            </a:ln>
            <a:effectLst/>
          </p:spPr>
          <p:txBody>
            <a:bodyPr rtlCol="0" anchor="ctr"/>
            <a:lstStyle/>
            <a:p>
              <a:pPr marL="0" marR="0" lvl="0" indent="0" algn="ctr" defTabSz="715570" eaLnBrk="1" fontAlgn="auto" latinLnBrk="0" hangingPunct="1">
                <a:lnSpc>
                  <a:spcPct val="100000"/>
                </a:lnSpc>
                <a:spcBef>
                  <a:spcPts val="0"/>
                </a:spcBef>
                <a:spcAft>
                  <a:spcPts val="0"/>
                </a:spcAft>
                <a:buClrTx/>
                <a:buSzTx/>
                <a:buFontTx/>
                <a:buNone/>
                <a:tabLst/>
                <a:defRPr/>
              </a:pPr>
              <a:endParaRPr kumimoji="0" lang="ja-JP" altLang="en-US" sz="1409" b="0" i="0" u="none" strike="noStrike" kern="0" cap="none" spc="0" normalizeH="0" baseline="0" noProof="0">
                <a:ln>
                  <a:noFill/>
                </a:ln>
                <a:solidFill>
                  <a:prstClr val="white"/>
                </a:solidFill>
                <a:effectLst/>
                <a:uLnTx/>
                <a:uFillTx/>
                <a:latin typeface="BIZ UDゴシック" panose="020B0400000000000000" pitchFamily="49" charset="-128"/>
                <a:ea typeface="BIZ UDゴシック" panose="020B0400000000000000" pitchFamily="49" charset="-128"/>
              </a:endParaRPr>
            </a:p>
          </p:txBody>
        </p:sp>
        <p:sp>
          <p:nvSpPr>
            <p:cNvPr id="142" name="円/楕円 61">
              <a:extLst>
                <a:ext uri="{FF2B5EF4-FFF2-40B4-BE49-F238E27FC236}">
                  <a16:creationId xmlns:a16="http://schemas.microsoft.com/office/drawing/2014/main" id="{9F201B97-4237-4273-8F20-C4D9ED1D3DC9}"/>
                </a:ext>
              </a:extLst>
            </p:cNvPr>
            <p:cNvSpPr/>
            <p:nvPr/>
          </p:nvSpPr>
          <p:spPr>
            <a:xfrm>
              <a:off x="5596476" y="2615058"/>
              <a:ext cx="435955" cy="451184"/>
            </a:xfrm>
            <a:prstGeom prst="ellipse">
              <a:avLst/>
            </a:prstGeom>
            <a:solidFill>
              <a:srgbClr val="70AD47">
                <a:lumMod val="60000"/>
                <a:lumOff val="40000"/>
              </a:srgbClr>
            </a:solidFill>
            <a:ln w="12700" cap="flat" cmpd="sng" algn="ctr">
              <a:noFill/>
              <a:prstDash val="solid"/>
              <a:miter lim="800000"/>
            </a:ln>
            <a:effectLst>
              <a:outerShdw blurRad="44450" dist="27940" dir="5400000" algn="ctr">
                <a:srgbClr val="4472C4">
                  <a:lumMod val="20000"/>
                  <a:lumOff val="8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715570" eaLnBrk="1" fontAlgn="auto" latinLnBrk="0" hangingPunct="1">
                <a:lnSpc>
                  <a:spcPct val="100000"/>
                </a:lnSpc>
                <a:spcBef>
                  <a:spcPts val="0"/>
                </a:spcBef>
                <a:spcAft>
                  <a:spcPts val="0"/>
                </a:spcAft>
                <a:buClrTx/>
                <a:buSzTx/>
                <a:buFontTx/>
                <a:buNone/>
                <a:tabLst/>
                <a:defRPr/>
              </a:pPr>
              <a:endParaRPr kumimoji="0" lang="ja-JP" altLang="en-US" sz="1409" b="0" i="0" u="none" strike="noStrike" kern="0" cap="none" spc="0" normalizeH="0" baseline="0" noProof="0">
                <a:ln>
                  <a:noFill/>
                </a:ln>
                <a:solidFill>
                  <a:prstClr val="white"/>
                </a:solidFill>
                <a:effectLst/>
                <a:uLnTx/>
                <a:uFillTx/>
                <a:latin typeface="BIZ UDゴシック" panose="020B0400000000000000" pitchFamily="49" charset="-128"/>
                <a:ea typeface="BIZ UDゴシック" panose="020B0400000000000000" pitchFamily="49" charset="-128"/>
              </a:endParaRPr>
            </a:p>
          </p:txBody>
        </p:sp>
        <p:sp>
          <p:nvSpPr>
            <p:cNvPr id="143" name="円/楕円 58">
              <a:extLst>
                <a:ext uri="{FF2B5EF4-FFF2-40B4-BE49-F238E27FC236}">
                  <a16:creationId xmlns:a16="http://schemas.microsoft.com/office/drawing/2014/main" id="{B5BB38BA-1A39-424B-A521-E792A00DFDB7}"/>
                </a:ext>
              </a:extLst>
            </p:cNvPr>
            <p:cNvSpPr/>
            <p:nvPr/>
          </p:nvSpPr>
          <p:spPr>
            <a:xfrm>
              <a:off x="5473453" y="2562303"/>
              <a:ext cx="1161783" cy="293341"/>
            </a:xfrm>
            <a:prstGeom prst="ellipse">
              <a:avLst/>
            </a:prstGeom>
            <a:noFill/>
            <a:ln w="12700" cap="flat" cmpd="sng" algn="ctr">
              <a:solidFill>
                <a:srgbClr val="70AD47">
                  <a:lumMod val="75000"/>
                </a:srgbClr>
              </a:solidFill>
              <a:prstDash val="solid"/>
              <a:miter lim="800000"/>
            </a:ln>
            <a:effectLst/>
          </p:spPr>
          <p:txBody>
            <a:bodyPr rtlCol="0" anchor="ctr"/>
            <a:lstStyle/>
            <a:p>
              <a:pPr marL="0" marR="0" lvl="0" indent="0" algn="ctr" defTabSz="715570" eaLnBrk="1" fontAlgn="auto" latinLnBrk="0" hangingPunct="1">
                <a:lnSpc>
                  <a:spcPct val="100000"/>
                </a:lnSpc>
                <a:spcBef>
                  <a:spcPts val="0"/>
                </a:spcBef>
                <a:spcAft>
                  <a:spcPts val="0"/>
                </a:spcAft>
                <a:buClrTx/>
                <a:buSzTx/>
                <a:buFontTx/>
                <a:buNone/>
                <a:tabLst/>
                <a:defRPr/>
              </a:pPr>
              <a:endParaRPr kumimoji="0" lang="ja-JP" altLang="en-US" sz="1409" b="0" i="0" u="none" strike="noStrike" kern="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endParaRPr>
            </a:p>
          </p:txBody>
        </p:sp>
        <p:sp>
          <p:nvSpPr>
            <p:cNvPr id="144" name="円/楕円 60">
              <a:extLst>
                <a:ext uri="{FF2B5EF4-FFF2-40B4-BE49-F238E27FC236}">
                  <a16:creationId xmlns:a16="http://schemas.microsoft.com/office/drawing/2014/main" id="{56320B51-8D7D-44E9-BF05-01F5E2484710}"/>
                </a:ext>
              </a:extLst>
            </p:cNvPr>
            <p:cNvSpPr/>
            <p:nvPr/>
          </p:nvSpPr>
          <p:spPr>
            <a:xfrm>
              <a:off x="5951771" y="2480279"/>
              <a:ext cx="455509" cy="390372"/>
            </a:xfrm>
            <a:prstGeom prst="ellipse">
              <a:avLst/>
            </a:prstGeom>
            <a:solidFill>
              <a:srgbClr val="70AD47">
                <a:lumMod val="60000"/>
                <a:lumOff val="40000"/>
              </a:srgbClr>
            </a:solidFill>
            <a:ln w="12700" cap="flat" cmpd="sng" algn="ctr">
              <a:noFill/>
              <a:prstDash val="solid"/>
              <a:miter lim="800000"/>
            </a:ln>
            <a:effectLst>
              <a:outerShdw blurRad="44450" dist="27940" dir="5400000" algn="ctr">
                <a:srgbClr val="4472C4">
                  <a:lumMod val="20000"/>
                  <a:lumOff val="8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715570" eaLnBrk="1" fontAlgn="auto" latinLnBrk="0" hangingPunct="1">
                <a:lnSpc>
                  <a:spcPct val="100000"/>
                </a:lnSpc>
                <a:spcBef>
                  <a:spcPts val="0"/>
                </a:spcBef>
                <a:spcAft>
                  <a:spcPts val="0"/>
                </a:spcAft>
                <a:buClrTx/>
                <a:buSzTx/>
                <a:buFontTx/>
                <a:buNone/>
                <a:tabLst/>
                <a:defRPr/>
              </a:pPr>
              <a:endParaRPr kumimoji="0" lang="ja-JP" altLang="en-US" sz="1409" b="0" i="0" u="none" strike="noStrike" kern="0" cap="none" spc="0" normalizeH="0" baseline="0" noProof="0">
                <a:ln>
                  <a:noFill/>
                </a:ln>
                <a:solidFill>
                  <a:prstClr val="white"/>
                </a:solidFill>
                <a:effectLst/>
                <a:uLnTx/>
                <a:uFillTx/>
                <a:latin typeface="BIZ UDゴシック" panose="020B0400000000000000" pitchFamily="49" charset="-128"/>
                <a:ea typeface="BIZ UDゴシック" panose="020B0400000000000000" pitchFamily="49" charset="-128"/>
              </a:endParaRPr>
            </a:p>
          </p:txBody>
        </p:sp>
        <p:sp>
          <p:nvSpPr>
            <p:cNvPr id="145" name="円/楕円 62">
              <a:extLst>
                <a:ext uri="{FF2B5EF4-FFF2-40B4-BE49-F238E27FC236}">
                  <a16:creationId xmlns:a16="http://schemas.microsoft.com/office/drawing/2014/main" id="{3C2F1933-30B6-4285-A81F-10ADF658A88D}"/>
                </a:ext>
              </a:extLst>
            </p:cNvPr>
            <p:cNvSpPr/>
            <p:nvPr/>
          </p:nvSpPr>
          <p:spPr>
            <a:xfrm>
              <a:off x="5941619" y="2813563"/>
              <a:ext cx="435955" cy="427112"/>
            </a:xfrm>
            <a:prstGeom prst="ellipse">
              <a:avLst/>
            </a:prstGeom>
            <a:solidFill>
              <a:srgbClr val="70AD47">
                <a:lumMod val="60000"/>
                <a:lumOff val="40000"/>
              </a:srgbClr>
            </a:solidFill>
            <a:ln w="12700" cap="flat" cmpd="sng" algn="ctr">
              <a:noFill/>
              <a:prstDash val="solid"/>
              <a:miter lim="800000"/>
            </a:ln>
            <a:effectLst>
              <a:outerShdw blurRad="44450" dist="27940" dir="5400000" algn="ctr">
                <a:srgbClr val="4472C4">
                  <a:lumMod val="20000"/>
                  <a:lumOff val="8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715570" eaLnBrk="1" fontAlgn="auto" latinLnBrk="0" hangingPunct="1">
                <a:lnSpc>
                  <a:spcPct val="100000"/>
                </a:lnSpc>
                <a:spcBef>
                  <a:spcPts val="0"/>
                </a:spcBef>
                <a:spcAft>
                  <a:spcPts val="0"/>
                </a:spcAft>
                <a:buClrTx/>
                <a:buSzTx/>
                <a:buFontTx/>
                <a:buNone/>
                <a:tabLst/>
                <a:defRPr/>
              </a:pPr>
              <a:endParaRPr kumimoji="0" lang="ja-JP" altLang="en-US" sz="1409" b="0" i="0" u="none" strike="noStrike" kern="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endParaRPr>
            </a:p>
          </p:txBody>
        </p:sp>
      </p:grpSp>
      <p:pic>
        <p:nvPicPr>
          <p:cNvPr id="146" name="図 145">
            <a:extLst>
              <a:ext uri="{FF2B5EF4-FFF2-40B4-BE49-F238E27FC236}">
                <a16:creationId xmlns:a16="http://schemas.microsoft.com/office/drawing/2014/main" id="{EC23BA75-55CF-4490-9D80-C3932E5FA871}"/>
              </a:ext>
            </a:extLst>
          </p:cNvPr>
          <p:cNvPicPr>
            <a:picLocks noChangeAspect="1"/>
          </p:cNvPicPr>
          <p:nvPr/>
        </p:nvPicPr>
        <p:blipFill>
          <a:blip r:embed="rId3">
            <a:duotone>
              <a:prstClr val="black"/>
              <a:srgbClr val="70AD47">
                <a:tint val="45000"/>
                <a:satMod val="400000"/>
              </a:srgbClr>
            </a:duotone>
          </a:blip>
          <a:stretch>
            <a:fillRect/>
          </a:stretch>
        </p:blipFill>
        <p:spPr>
          <a:xfrm>
            <a:off x="3935480" y="5427373"/>
            <a:ext cx="1077852" cy="519474"/>
          </a:xfrm>
          <a:prstGeom prst="rect">
            <a:avLst/>
          </a:prstGeom>
          <a:effectLst>
            <a:outerShdw blurRad="50800" dist="50800" dir="5400000" algn="ctr" rotWithShape="0">
              <a:srgbClr val="000000">
                <a:alpha val="0"/>
              </a:srgbClr>
            </a:outerShdw>
          </a:effectLst>
        </p:spPr>
      </p:pic>
      <p:sp>
        <p:nvSpPr>
          <p:cNvPr id="147" name="二等辺三角形 146">
            <a:extLst>
              <a:ext uri="{FF2B5EF4-FFF2-40B4-BE49-F238E27FC236}">
                <a16:creationId xmlns:a16="http://schemas.microsoft.com/office/drawing/2014/main" id="{1099708A-9E84-4B9B-8264-10541DB55231}"/>
              </a:ext>
            </a:extLst>
          </p:cNvPr>
          <p:cNvSpPr/>
          <p:nvPr/>
        </p:nvSpPr>
        <p:spPr>
          <a:xfrm rot="5400000">
            <a:off x="3756438" y="5476321"/>
            <a:ext cx="554405" cy="94303"/>
          </a:xfrm>
          <a:prstGeom prst="triangle">
            <a:avLst/>
          </a:prstGeom>
          <a:solidFill>
            <a:srgbClr val="70AD47">
              <a:lumMod val="75000"/>
            </a:srgbClr>
          </a:solidFill>
          <a:ln w="12700" cap="flat" cmpd="sng" algn="ctr">
            <a:noFill/>
            <a:prstDash val="solid"/>
            <a:miter lim="800000"/>
          </a:ln>
          <a:effectLst/>
        </p:spPr>
        <p:txBody>
          <a:bodyPr rtlCol="0" anchor="ctr"/>
          <a:lstStyle/>
          <a:p>
            <a:pPr marL="0" marR="0" lvl="0" indent="0" algn="ctr" defTabSz="715570" eaLnBrk="1" fontAlgn="auto" latinLnBrk="0" hangingPunct="1">
              <a:lnSpc>
                <a:spcPct val="100000"/>
              </a:lnSpc>
              <a:spcBef>
                <a:spcPts val="0"/>
              </a:spcBef>
              <a:spcAft>
                <a:spcPts val="0"/>
              </a:spcAft>
              <a:buClrTx/>
              <a:buSzTx/>
              <a:buFontTx/>
              <a:buNone/>
              <a:tabLst/>
              <a:defRPr/>
            </a:pPr>
            <a:endParaRPr kumimoji="0" lang="ja-JP" altLang="en-US" sz="1409" b="0" i="0" u="none" strike="noStrike" kern="0" cap="none" spc="0" normalizeH="0" baseline="0" noProof="0">
              <a:ln>
                <a:noFill/>
              </a:ln>
              <a:solidFill>
                <a:prstClr val="white"/>
              </a:solidFill>
              <a:effectLst/>
              <a:uLnTx/>
              <a:uFillTx/>
              <a:latin typeface="BIZ UDゴシック" panose="020B0400000000000000" pitchFamily="49" charset="-128"/>
              <a:ea typeface="BIZ UDゴシック" panose="020B0400000000000000" pitchFamily="49" charset="-128"/>
            </a:endParaRPr>
          </a:p>
        </p:txBody>
      </p:sp>
      <p:sp>
        <p:nvSpPr>
          <p:cNvPr id="158" name="テキスト ボックス 157">
            <a:extLst>
              <a:ext uri="{FF2B5EF4-FFF2-40B4-BE49-F238E27FC236}">
                <a16:creationId xmlns:a16="http://schemas.microsoft.com/office/drawing/2014/main" id="{63E52A6A-5D2C-4D88-A80F-34A22B8B4540}"/>
              </a:ext>
            </a:extLst>
          </p:cNvPr>
          <p:cNvSpPr txBox="1"/>
          <p:nvPr/>
        </p:nvSpPr>
        <p:spPr>
          <a:xfrm>
            <a:off x="2487963" y="5619385"/>
            <a:ext cx="1627796" cy="400110"/>
          </a:xfrm>
          <a:prstGeom prst="rect">
            <a:avLst/>
          </a:prstGeom>
          <a:solidFill>
            <a:sysClr val="window" lastClr="FFFFFF"/>
          </a:solidFill>
          <a:effectLst>
            <a:softEdge rad="63500"/>
          </a:effectLst>
        </p:spPr>
        <p:txBody>
          <a:bodyPr wrap="square" rtlCol="0">
            <a:spAutoFit/>
          </a:bodyPr>
          <a:lstStyle/>
          <a:p>
            <a:pPr algn="ctr" defTabSz="715570">
              <a:defRPr/>
            </a:pPr>
            <a:r>
              <a:rPr kumimoji="0" lang="en-US" altLang="ja-JP" sz="1000" kern="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BA</a:t>
            </a:r>
            <a:r>
              <a:rPr kumimoji="0" lang="ja-JP" altLang="en-US" sz="1000" kern="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ツール</a:t>
            </a:r>
            <a:endParaRPr kumimoji="0" lang="en-US" altLang="ja-JP" sz="1000" kern="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endParaRPr>
          </a:p>
          <a:p>
            <a:pPr algn="ctr" defTabSz="715570">
              <a:defRPr/>
            </a:pPr>
            <a:r>
              <a:rPr kumimoji="0" lang="ja-JP" altLang="en-US" sz="1000" kern="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プログラミング言語</a:t>
            </a:r>
            <a:endParaRPr kumimoji="0" lang="en-US" altLang="ja-JP" sz="1000" kern="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159" name="テキスト ボックス 158">
            <a:extLst>
              <a:ext uri="{FF2B5EF4-FFF2-40B4-BE49-F238E27FC236}">
                <a16:creationId xmlns:a16="http://schemas.microsoft.com/office/drawing/2014/main" id="{301F5A35-A385-4403-9700-9E7BB7F95464}"/>
              </a:ext>
            </a:extLst>
          </p:cNvPr>
          <p:cNvSpPr txBox="1"/>
          <p:nvPr/>
        </p:nvSpPr>
        <p:spPr>
          <a:xfrm>
            <a:off x="4561705" y="5544852"/>
            <a:ext cx="1451482" cy="415498"/>
          </a:xfrm>
          <a:prstGeom prst="rect">
            <a:avLst/>
          </a:prstGeom>
          <a:solidFill>
            <a:sysClr val="window" lastClr="FFFFFF"/>
          </a:solidFill>
          <a:effectLst>
            <a:softEdge rad="63500"/>
          </a:effectLst>
        </p:spPr>
        <p:txBody>
          <a:bodyPr wrap="square" rtlCol="0">
            <a:spAutoFit/>
          </a:bodyPr>
          <a:lstStyle/>
          <a:p>
            <a:pPr algn="ctr" defTabSz="715570">
              <a:defRPr/>
            </a:pPr>
            <a:r>
              <a:rPr kumimoji="0" lang="ja-JP" altLang="en-US" sz="1050" kern="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申告漏れの可能性の高い納税者を判定</a:t>
            </a:r>
            <a:endParaRPr kumimoji="0" lang="en-US" altLang="ja-JP" sz="1050" kern="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176" name="テキスト ボックス 175">
            <a:extLst>
              <a:ext uri="{FF2B5EF4-FFF2-40B4-BE49-F238E27FC236}">
                <a16:creationId xmlns:a16="http://schemas.microsoft.com/office/drawing/2014/main" id="{AF1BE463-3FAA-459A-8017-B93CEBDDA86C}"/>
              </a:ext>
            </a:extLst>
          </p:cNvPr>
          <p:cNvSpPr txBox="1"/>
          <p:nvPr/>
        </p:nvSpPr>
        <p:spPr>
          <a:xfrm>
            <a:off x="3605067" y="4815383"/>
            <a:ext cx="1032251" cy="430887"/>
          </a:xfrm>
          <a:prstGeom prst="rect">
            <a:avLst/>
          </a:prstGeom>
          <a:noFill/>
        </p:spPr>
        <p:txBody>
          <a:bodyPr wrap="square" rtlCol="0">
            <a:spAutoFit/>
          </a:bodyPr>
          <a:lstStyle/>
          <a:p>
            <a:pPr algn="just" defTabSz="715570">
              <a:defRPr/>
            </a:pPr>
            <a:r>
              <a:rPr lang="ja-JP" altLang="en-US" sz="1050" dirty="0">
                <a:solidFill>
                  <a:schemeClr val="accent6">
                    <a:lumMod val="75000"/>
                  </a:schemeClr>
                </a:solidFill>
                <a:latin typeface="BIZ UDゴシック" panose="020B0400000000000000" pitchFamily="49" charset="-128"/>
                <a:ea typeface="BIZ UDゴシック" panose="020B0400000000000000" pitchFamily="49" charset="-128"/>
                <a:cs typeface="Meiryo UI" panose="020B0604030504040204" pitchFamily="50" charset="-128"/>
              </a:rPr>
              <a:t>統計分析・</a:t>
            </a:r>
            <a:endParaRPr lang="en-US" altLang="ja-JP" sz="1050" dirty="0">
              <a:solidFill>
                <a:schemeClr val="accent6">
                  <a:lumMod val="75000"/>
                </a:schemeClr>
              </a:solidFill>
              <a:latin typeface="BIZ UDゴシック" panose="020B0400000000000000" pitchFamily="49" charset="-128"/>
              <a:ea typeface="BIZ UDゴシック" panose="020B0400000000000000" pitchFamily="49" charset="-128"/>
              <a:cs typeface="Meiryo UI" panose="020B0604030504040204" pitchFamily="50" charset="-128"/>
            </a:endParaRPr>
          </a:p>
          <a:p>
            <a:pPr algn="just" defTabSz="715570">
              <a:defRPr/>
            </a:pPr>
            <a:r>
              <a:rPr lang="ja-JP" altLang="en-US" sz="1050" dirty="0">
                <a:solidFill>
                  <a:schemeClr val="accent6">
                    <a:lumMod val="75000"/>
                  </a:schemeClr>
                </a:solidFill>
                <a:latin typeface="BIZ UDゴシック" panose="020B0400000000000000" pitchFamily="49" charset="-128"/>
                <a:ea typeface="BIZ UDゴシック" panose="020B0400000000000000" pitchFamily="49" charset="-128"/>
                <a:cs typeface="Meiryo UI" panose="020B0604030504040204" pitchFamily="50" charset="-128"/>
              </a:rPr>
              <a:t>機械学習等</a:t>
            </a:r>
          </a:p>
        </p:txBody>
      </p:sp>
      <p:sp>
        <p:nvSpPr>
          <p:cNvPr id="103" name="スライド番号プレースホルダー 4">
            <a:extLst>
              <a:ext uri="{FF2B5EF4-FFF2-40B4-BE49-F238E27FC236}">
                <a16:creationId xmlns:a16="http://schemas.microsoft.com/office/drawing/2014/main" id="{DC910E39-DEFC-474C-B48A-19A0CDA97621}"/>
              </a:ext>
            </a:extLst>
          </p:cNvPr>
          <p:cNvSpPr>
            <a:spLocks noGrp="1"/>
          </p:cNvSpPr>
          <p:nvPr>
            <p:ph type="sldNum" sz="quarter" idx="12"/>
          </p:nvPr>
        </p:nvSpPr>
        <p:spPr>
          <a:xfrm>
            <a:off x="7080582" y="6474151"/>
            <a:ext cx="2057400" cy="365125"/>
          </a:xfrm>
        </p:spPr>
        <p:txBody>
          <a:bodyPr/>
          <a:lstStyle/>
          <a:p>
            <a:fld id="{B0FF6F17-0D75-4A52-9621-CC0F8D8CB105}" type="slidenum">
              <a:rPr kumimoji="1" lang="ja-JP" altLang="en-US" smtClean="0"/>
              <a:t>23</a:t>
            </a:fld>
            <a:endParaRPr kumimoji="1" lang="ja-JP" altLang="en-US" dirty="0"/>
          </a:p>
        </p:txBody>
      </p:sp>
      <p:sp>
        <p:nvSpPr>
          <p:cNvPr id="104" name="Rectangle 9"/>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1122265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8" name="Group 22">
            <a:extLst>
              <a:ext uri="{FF2B5EF4-FFF2-40B4-BE49-F238E27FC236}">
                <a16:creationId xmlns:a16="http://schemas.microsoft.com/office/drawing/2014/main" id="{1D48971D-7758-4817-A821-F1ECBF3F1CFF}"/>
              </a:ext>
            </a:extLst>
          </p:cNvPr>
          <p:cNvGrpSpPr/>
          <p:nvPr/>
        </p:nvGrpSpPr>
        <p:grpSpPr>
          <a:xfrm>
            <a:off x="5142134" y="4981117"/>
            <a:ext cx="600916" cy="662357"/>
            <a:chOff x="328613" y="469900"/>
            <a:chExt cx="746125" cy="692150"/>
          </a:xfrm>
          <a:solidFill>
            <a:srgbClr val="70AD47">
              <a:lumMod val="60000"/>
              <a:lumOff val="40000"/>
              <a:alpha val="58000"/>
            </a:srgbClr>
          </a:solidFill>
        </p:grpSpPr>
        <p:sp>
          <p:nvSpPr>
            <p:cNvPr id="209" name="Freeform 5">
              <a:extLst>
                <a:ext uri="{FF2B5EF4-FFF2-40B4-BE49-F238E27FC236}">
                  <a16:creationId xmlns:a16="http://schemas.microsoft.com/office/drawing/2014/main" id="{32E7737A-707F-4348-82E8-F55767F7E8EC}"/>
                </a:ext>
              </a:extLst>
            </p:cNvPr>
            <p:cNvSpPr>
              <a:spLocks noEditPoints="1"/>
            </p:cNvSpPr>
            <p:nvPr/>
          </p:nvSpPr>
          <p:spPr bwMode="auto">
            <a:xfrm>
              <a:off x="658813" y="469900"/>
              <a:ext cx="415925" cy="419100"/>
            </a:xfrm>
            <a:custGeom>
              <a:avLst/>
              <a:gdLst>
                <a:gd name="T0" fmla="*/ 481 w 524"/>
                <a:gd name="T1" fmla="*/ 256 h 528"/>
                <a:gd name="T2" fmla="*/ 510 w 524"/>
                <a:gd name="T3" fmla="*/ 171 h 528"/>
                <a:gd name="T4" fmla="*/ 456 w 524"/>
                <a:gd name="T5" fmla="*/ 164 h 528"/>
                <a:gd name="T6" fmla="*/ 420 w 524"/>
                <a:gd name="T7" fmla="*/ 114 h 528"/>
                <a:gd name="T8" fmla="*/ 378 w 524"/>
                <a:gd name="T9" fmla="*/ 79 h 528"/>
                <a:gd name="T10" fmla="*/ 342 w 524"/>
                <a:gd name="T11" fmla="*/ 61 h 528"/>
                <a:gd name="T12" fmla="*/ 305 w 524"/>
                <a:gd name="T13" fmla="*/ 3 h 528"/>
                <a:gd name="T14" fmla="*/ 248 w 524"/>
                <a:gd name="T15" fmla="*/ 47 h 528"/>
                <a:gd name="T16" fmla="*/ 187 w 524"/>
                <a:gd name="T17" fmla="*/ 59 h 528"/>
                <a:gd name="T18" fmla="*/ 97 w 524"/>
                <a:gd name="T19" fmla="*/ 57 h 528"/>
                <a:gd name="T20" fmla="*/ 107 w 524"/>
                <a:gd name="T21" fmla="*/ 111 h 528"/>
                <a:gd name="T22" fmla="*/ 71 w 524"/>
                <a:gd name="T23" fmla="*/ 160 h 528"/>
                <a:gd name="T24" fmla="*/ 51 w 524"/>
                <a:gd name="T25" fmla="*/ 211 h 528"/>
                <a:gd name="T26" fmla="*/ 44 w 524"/>
                <a:gd name="T27" fmla="*/ 251 h 528"/>
                <a:gd name="T28" fmla="*/ 46 w 524"/>
                <a:gd name="T29" fmla="*/ 292 h 528"/>
                <a:gd name="T30" fmla="*/ 59 w 524"/>
                <a:gd name="T31" fmla="*/ 345 h 528"/>
                <a:gd name="T32" fmla="*/ 78 w 524"/>
                <a:gd name="T33" fmla="*/ 382 h 528"/>
                <a:gd name="T34" fmla="*/ 74 w 524"/>
                <a:gd name="T35" fmla="*/ 450 h 528"/>
                <a:gd name="T36" fmla="*/ 146 w 524"/>
                <a:gd name="T37" fmla="*/ 449 h 528"/>
                <a:gd name="T38" fmla="*/ 202 w 524"/>
                <a:gd name="T39" fmla="*/ 474 h 528"/>
                <a:gd name="T40" fmla="*/ 274 w 524"/>
                <a:gd name="T41" fmla="*/ 528 h 528"/>
                <a:gd name="T42" fmla="*/ 297 w 524"/>
                <a:gd name="T43" fmla="*/ 479 h 528"/>
                <a:gd name="T44" fmla="*/ 356 w 524"/>
                <a:gd name="T45" fmla="*/ 461 h 528"/>
                <a:gd name="T46" fmla="*/ 402 w 524"/>
                <a:gd name="T47" fmla="*/ 432 h 528"/>
                <a:gd name="T48" fmla="*/ 431 w 524"/>
                <a:gd name="T49" fmla="*/ 402 h 528"/>
                <a:gd name="T50" fmla="*/ 498 w 524"/>
                <a:gd name="T51" fmla="*/ 385 h 528"/>
                <a:gd name="T52" fmla="*/ 473 w 524"/>
                <a:gd name="T53" fmla="*/ 317 h 528"/>
                <a:gd name="T54" fmla="*/ 480 w 524"/>
                <a:gd name="T55" fmla="*/ 277 h 528"/>
                <a:gd name="T56" fmla="*/ 248 w 524"/>
                <a:gd name="T57" fmla="*/ 351 h 528"/>
                <a:gd name="T58" fmla="*/ 223 w 524"/>
                <a:gd name="T59" fmla="*/ 343 h 528"/>
                <a:gd name="T60" fmla="*/ 202 w 524"/>
                <a:gd name="T61" fmla="*/ 329 h 528"/>
                <a:gd name="T62" fmla="*/ 186 w 524"/>
                <a:gd name="T63" fmla="*/ 309 h 528"/>
                <a:gd name="T64" fmla="*/ 177 w 524"/>
                <a:gd name="T65" fmla="*/ 286 h 528"/>
                <a:gd name="T66" fmla="*/ 174 w 524"/>
                <a:gd name="T67" fmla="*/ 259 h 528"/>
                <a:gd name="T68" fmla="*/ 177 w 524"/>
                <a:gd name="T69" fmla="*/ 241 h 528"/>
                <a:gd name="T70" fmla="*/ 187 w 524"/>
                <a:gd name="T71" fmla="*/ 218 h 528"/>
                <a:gd name="T72" fmla="*/ 203 w 524"/>
                <a:gd name="T73" fmla="*/ 198 h 528"/>
                <a:gd name="T74" fmla="*/ 224 w 524"/>
                <a:gd name="T75" fmla="*/ 184 h 528"/>
                <a:gd name="T76" fmla="*/ 250 w 524"/>
                <a:gd name="T77" fmla="*/ 177 h 528"/>
                <a:gd name="T78" fmla="*/ 267 w 524"/>
                <a:gd name="T79" fmla="*/ 176 h 528"/>
                <a:gd name="T80" fmla="*/ 293 w 524"/>
                <a:gd name="T81" fmla="*/ 181 h 528"/>
                <a:gd name="T82" fmla="*/ 315 w 524"/>
                <a:gd name="T83" fmla="*/ 194 h 528"/>
                <a:gd name="T84" fmla="*/ 333 w 524"/>
                <a:gd name="T85" fmla="*/ 212 h 528"/>
                <a:gd name="T86" fmla="*/ 345 w 524"/>
                <a:gd name="T87" fmla="*/ 235 h 528"/>
                <a:gd name="T88" fmla="*/ 350 w 524"/>
                <a:gd name="T89" fmla="*/ 260 h 528"/>
                <a:gd name="T90" fmla="*/ 349 w 524"/>
                <a:gd name="T91" fmla="*/ 278 h 528"/>
                <a:gd name="T92" fmla="*/ 342 w 524"/>
                <a:gd name="T93" fmla="*/ 304 h 528"/>
                <a:gd name="T94" fmla="*/ 327 w 524"/>
                <a:gd name="T95" fmla="*/ 324 h 528"/>
                <a:gd name="T96" fmla="*/ 307 w 524"/>
                <a:gd name="T97" fmla="*/ 340 h 528"/>
                <a:gd name="T98" fmla="*/ 284 w 524"/>
                <a:gd name="T99" fmla="*/ 350 h 528"/>
                <a:gd name="T100" fmla="*/ 257 w 524"/>
                <a:gd name="T101" fmla="*/ 352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24" h="528">
                  <a:moveTo>
                    <a:pt x="480" y="277"/>
                  </a:moveTo>
                  <a:lnTo>
                    <a:pt x="480" y="277"/>
                  </a:lnTo>
                  <a:lnTo>
                    <a:pt x="481" y="256"/>
                  </a:lnTo>
                  <a:lnTo>
                    <a:pt x="478" y="236"/>
                  </a:lnTo>
                  <a:lnTo>
                    <a:pt x="524" y="224"/>
                  </a:lnTo>
                  <a:lnTo>
                    <a:pt x="510" y="171"/>
                  </a:lnTo>
                  <a:lnTo>
                    <a:pt x="465" y="183"/>
                  </a:lnTo>
                  <a:lnTo>
                    <a:pt x="465" y="183"/>
                  </a:lnTo>
                  <a:lnTo>
                    <a:pt x="456" y="164"/>
                  </a:lnTo>
                  <a:lnTo>
                    <a:pt x="446" y="146"/>
                  </a:lnTo>
                  <a:lnTo>
                    <a:pt x="434" y="130"/>
                  </a:lnTo>
                  <a:lnTo>
                    <a:pt x="420" y="114"/>
                  </a:lnTo>
                  <a:lnTo>
                    <a:pt x="450" y="78"/>
                  </a:lnTo>
                  <a:lnTo>
                    <a:pt x="408" y="43"/>
                  </a:lnTo>
                  <a:lnTo>
                    <a:pt x="378" y="79"/>
                  </a:lnTo>
                  <a:lnTo>
                    <a:pt x="378" y="79"/>
                  </a:lnTo>
                  <a:lnTo>
                    <a:pt x="361" y="70"/>
                  </a:lnTo>
                  <a:lnTo>
                    <a:pt x="342" y="61"/>
                  </a:lnTo>
                  <a:lnTo>
                    <a:pt x="323" y="55"/>
                  </a:lnTo>
                  <a:lnTo>
                    <a:pt x="303" y="50"/>
                  </a:lnTo>
                  <a:lnTo>
                    <a:pt x="305" y="3"/>
                  </a:lnTo>
                  <a:lnTo>
                    <a:pt x="250" y="0"/>
                  </a:lnTo>
                  <a:lnTo>
                    <a:pt x="248" y="47"/>
                  </a:lnTo>
                  <a:lnTo>
                    <a:pt x="248" y="47"/>
                  </a:lnTo>
                  <a:lnTo>
                    <a:pt x="227" y="49"/>
                  </a:lnTo>
                  <a:lnTo>
                    <a:pt x="206" y="53"/>
                  </a:lnTo>
                  <a:lnTo>
                    <a:pt x="187" y="59"/>
                  </a:lnTo>
                  <a:lnTo>
                    <a:pt x="168" y="67"/>
                  </a:lnTo>
                  <a:lnTo>
                    <a:pt x="143" y="28"/>
                  </a:lnTo>
                  <a:lnTo>
                    <a:pt x="97" y="57"/>
                  </a:lnTo>
                  <a:lnTo>
                    <a:pt x="122" y="96"/>
                  </a:lnTo>
                  <a:lnTo>
                    <a:pt x="122" y="96"/>
                  </a:lnTo>
                  <a:lnTo>
                    <a:pt x="107" y="111"/>
                  </a:lnTo>
                  <a:lnTo>
                    <a:pt x="93" y="126"/>
                  </a:lnTo>
                  <a:lnTo>
                    <a:pt x="82" y="142"/>
                  </a:lnTo>
                  <a:lnTo>
                    <a:pt x="71" y="160"/>
                  </a:lnTo>
                  <a:lnTo>
                    <a:pt x="26" y="143"/>
                  </a:lnTo>
                  <a:lnTo>
                    <a:pt x="6" y="194"/>
                  </a:lnTo>
                  <a:lnTo>
                    <a:pt x="51" y="211"/>
                  </a:lnTo>
                  <a:lnTo>
                    <a:pt x="51" y="211"/>
                  </a:lnTo>
                  <a:lnTo>
                    <a:pt x="47" y="231"/>
                  </a:lnTo>
                  <a:lnTo>
                    <a:pt x="44" y="251"/>
                  </a:lnTo>
                  <a:lnTo>
                    <a:pt x="44" y="251"/>
                  </a:lnTo>
                  <a:lnTo>
                    <a:pt x="44" y="272"/>
                  </a:lnTo>
                  <a:lnTo>
                    <a:pt x="46" y="292"/>
                  </a:lnTo>
                  <a:lnTo>
                    <a:pt x="0" y="304"/>
                  </a:lnTo>
                  <a:lnTo>
                    <a:pt x="14" y="358"/>
                  </a:lnTo>
                  <a:lnTo>
                    <a:pt x="59" y="345"/>
                  </a:lnTo>
                  <a:lnTo>
                    <a:pt x="59" y="345"/>
                  </a:lnTo>
                  <a:lnTo>
                    <a:pt x="68" y="364"/>
                  </a:lnTo>
                  <a:lnTo>
                    <a:pt x="78" y="382"/>
                  </a:lnTo>
                  <a:lnTo>
                    <a:pt x="90" y="398"/>
                  </a:lnTo>
                  <a:lnTo>
                    <a:pt x="104" y="414"/>
                  </a:lnTo>
                  <a:lnTo>
                    <a:pt x="74" y="450"/>
                  </a:lnTo>
                  <a:lnTo>
                    <a:pt x="116" y="485"/>
                  </a:lnTo>
                  <a:lnTo>
                    <a:pt x="146" y="449"/>
                  </a:lnTo>
                  <a:lnTo>
                    <a:pt x="146" y="449"/>
                  </a:lnTo>
                  <a:lnTo>
                    <a:pt x="164" y="458"/>
                  </a:lnTo>
                  <a:lnTo>
                    <a:pt x="182" y="467"/>
                  </a:lnTo>
                  <a:lnTo>
                    <a:pt x="202" y="474"/>
                  </a:lnTo>
                  <a:lnTo>
                    <a:pt x="222" y="478"/>
                  </a:lnTo>
                  <a:lnTo>
                    <a:pt x="219" y="525"/>
                  </a:lnTo>
                  <a:lnTo>
                    <a:pt x="274" y="528"/>
                  </a:lnTo>
                  <a:lnTo>
                    <a:pt x="277" y="482"/>
                  </a:lnTo>
                  <a:lnTo>
                    <a:pt x="277" y="482"/>
                  </a:lnTo>
                  <a:lnTo>
                    <a:pt x="297" y="479"/>
                  </a:lnTo>
                  <a:lnTo>
                    <a:pt x="318" y="475"/>
                  </a:lnTo>
                  <a:lnTo>
                    <a:pt x="337" y="469"/>
                  </a:lnTo>
                  <a:lnTo>
                    <a:pt x="356" y="461"/>
                  </a:lnTo>
                  <a:lnTo>
                    <a:pt x="381" y="501"/>
                  </a:lnTo>
                  <a:lnTo>
                    <a:pt x="428" y="471"/>
                  </a:lnTo>
                  <a:lnTo>
                    <a:pt x="402" y="432"/>
                  </a:lnTo>
                  <a:lnTo>
                    <a:pt x="402" y="432"/>
                  </a:lnTo>
                  <a:lnTo>
                    <a:pt x="417" y="418"/>
                  </a:lnTo>
                  <a:lnTo>
                    <a:pt x="431" y="402"/>
                  </a:lnTo>
                  <a:lnTo>
                    <a:pt x="442" y="386"/>
                  </a:lnTo>
                  <a:lnTo>
                    <a:pt x="454" y="368"/>
                  </a:lnTo>
                  <a:lnTo>
                    <a:pt x="498" y="385"/>
                  </a:lnTo>
                  <a:lnTo>
                    <a:pt x="518" y="334"/>
                  </a:lnTo>
                  <a:lnTo>
                    <a:pt x="473" y="317"/>
                  </a:lnTo>
                  <a:lnTo>
                    <a:pt x="473" y="317"/>
                  </a:lnTo>
                  <a:lnTo>
                    <a:pt x="477" y="297"/>
                  </a:lnTo>
                  <a:lnTo>
                    <a:pt x="480" y="277"/>
                  </a:lnTo>
                  <a:lnTo>
                    <a:pt x="480" y="277"/>
                  </a:lnTo>
                  <a:close/>
                  <a:moveTo>
                    <a:pt x="257" y="352"/>
                  </a:moveTo>
                  <a:lnTo>
                    <a:pt x="257" y="352"/>
                  </a:lnTo>
                  <a:lnTo>
                    <a:pt x="248" y="351"/>
                  </a:lnTo>
                  <a:lnTo>
                    <a:pt x="239" y="349"/>
                  </a:lnTo>
                  <a:lnTo>
                    <a:pt x="231" y="347"/>
                  </a:lnTo>
                  <a:lnTo>
                    <a:pt x="223" y="343"/>
                  </a:lnTo>
                  <a:lnTo>
                    <a:pt x="216" y="340"/>
                  </a:lnTo>
                  <a:lnTo>
                    <a:pt x="209" y="334"/>
                  </a:lnTo>
                  <a:lnTo>
                    <a:pt x="202" y="329"/>
                  </a:lnTo>
                  <a:lnTo>
                    <a:pt x="196" y="323"/>
                  </a:lnTo>
                  <a:lnTo>
                    <a:pt x="191" y="316"/>
                  </a:lnTo>
                  <a:lnTo>
                    <a:pt x="186" y="309"/>
                  </a:lnTo>
                  <a:lnTo>
                    <a:pt x="182" y="302"/>
                  </a:lnTo>
                  <a:lnTo>
                    <a:pt x="179" y="294"/>
                  </a:lnTo>
                  <a:lnTo>
                    <a:pt x="177" y="286"/>
                  </a:lnTo>
                  <a:lnTo>
                    <a:pt x="175" y="277"/>
                  </a:lnTo>
                  <a:lnTo>
                    <a:pt x="174" y="268"/>
                  </a:lnTo>
                  <a:lnTo>
                    <a:pt x="174" y="259"/>
                  </a:lnTo>
                  <a:lnTo>
                    <a:pt x="174" y="259"/>
                  </a:lnTo>
                  <a:lnTo>
                    <a:pt x="175" y="250"/>
                  </a:lnTo>
                  <a:lnTo>
                    <a:pt x="177" y="241"/>
                  </a:lnTo>
                  <a:lnTo>
                    <a:pt x="179" y="233"/>
                  </a:lnTo>
                  <a:lnTo>
                    <a:pt x="183" y="225"/>
                  </a:lnTo>
                  <a:lnTo>
                    <a:pt x="187" y="218"/>
                  </a:lnTo>
                  <a:lnTo>
                    <a:pt x="192" y="211"/>
                  </a:lnTo>
                  <a:lnTo>
                    <a:pt x="197" y="204"/>
                  </a:lnTo>
                  <a:lnTo>
                    <a:pt x="203" y="198"/>
                  </a:lnTo>
                  <a:lnTo>
                    <a:pt x="210" y="193"/>
                  </a:lnTo>
                  <a:lnTo>
                    <a:pt x="217" y="188"/>
                  </a:lnTo>
                  <a:lnTo>
                    <a:pt x="224" y="184"/>
                  </a:lnTo>
                  <a:lnTo>
                    <a:pt x="233" y="181"/>
                  </a:lnTo>
                  <a:lnTo>
                    <a:pt x="240" y="178"/>
                  </a:lnTo>
                  <a:lnTo>
                    <a:pt x="250" y="177"/>
                  </a:lnTo>
                  <a:lnTo>
                    <a:pt x="258" y="176"/>
                  </a:lnTo>
                  <a:lnTo>
                    <a:pt x="267" y="176"/>
                  </a:lnTo>
                  <a:lnTo>
                    <a:pt x="267" y="176"/>
                  </a:lnTo>
                  <a:lnTo>
                    <a:pt x="276" y="177"/>
                  </a:lnTo>
                  <a:lnTo>
                    <a:pt x="285" y="179"/>
                  </a:lnTo>
                  <a:lnTo>
                    <a:pt x="293" y="181"/>
                  </a:lnTo>
                  <a:lnTo>
                    <a:pt x="302" y="185"/>
                  </a:lnTo>
                  <a:lnTo>
                    <a:pt x="309" y="189"/>
                  </a:lnTo>
                  <a:lnTo>
                    <a:pt x="315" y="194"/>
                  </a:lnTo>
                  <a:lnTo>
                    <a:pt x="322" y="199"/>
                  </a:lnTo>
                  <a:lnTo>
                    <a:pt x="328" y="205"/>
                  </a:lnTo>
                  <a:lnTo>
                    <a:pt x="333" y="212"/>
                  </a:lnTo>
                  <a:lnTo>
                    <a:pt x="338" y="219"/>
                  </a:lnTo>
                  <a:lnTo>
                    <a:pt x="342" y="226"/>
                  </a:lnTo>
                  <a:lnTo>
                    <a:pt x="345" y="235"/>
                  </a:lnTo>
                  <a:lnTo>
                    <a:pt x="348" y="242"/>
                  </a:lnTo>
                  <a:lnTo>
                    <a:pt x="349" y="252"/>
                  </a:lnTo>
                  <a:lnTo>
                    <a:pt x="350" y="260"/>
                  </a:lnTo>
                  <a:lnTo>
                    <a:pt x="350" y="269"/>
                  </a:lnTo>
                  <a:lnTo>
                    <a:pt x="350" y="269"/>
                  </a:lnTo>
                  <a:lnTo>
                    <a:pt x="349" y="278"/>
                  </a:lnTo>
                  <a:lnTo>
                    <a:pt x="347" y="287"/>
                  </a:lnTo>
                  <a:lnTo>
                    <a:pt x="345" y="295"/>
                  </a:lnTo>
                  <a:lnTo>
                    <a:pt x="342" y="304"/>
                  </a:lnTo>
                  <a:lnTo>
                    <a:pt x="338" y="311"/>
                  </a:lnTo>
                  <a:lnTo>
                    <a:pt x="332" y="317"/>
                  </a:lnTo>
                  <a:lnTo>
                    <a:pt x="327" y="324"/>
                  </a:lnTo>
                  <a:lnTo>
                    <a:pt x="321" y="330"/>
                  </a:lnTo>
                  <a:lnTo>
                    <a:pt x="314" y="335"/>
                  </a:lnTo>
                  <a:lnTo>
                    <a:pt x="307" y="340"/>
                  </a:lnTo>
                  <a:lnTo>
                    <a:pt x="300" y="344"/>
                  </a:lnTo>
                  <a:lnTo>
                    <a:pt x="292" y="347"/>
                  </a:lnTo>
                  <a:lnTo>
                    <a:pt x="284" y="350"/>
                  </a:lnTo>
                  <a:lnTo>
                    <a:pt x="275" y="351"/>
                  </a:lnTo>
                  <a:lnTo>
                    <a:pt x="266" y="352"/>
                  </a:lnTo>
                  <a:lnTo>
                    <a:pt x="257" y="352"/>
                  </a:lnTo>
                  <a:lnTo>
                    <a:pt x="257" y="35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715410" fontAlgn="base">
                <a:spcBef>
                  <a:spcPct val="0"/>
                </a:spcBef>
                <a:spcAft>
                  <a:spcPct val="0"/>
                </a:spcAft>
                <a:defRPr/>
              </a:pPr>
              <a:endParaRPr lang="ja-JP" altLang="en-US" sz="704" kern="0">
                <a:solidFill>
                  <a:prstClr val="black"/>
                </a:solidFill>
                <a:latin typeface="BIZ UDゴシック" panose="020B0400000000000000" pitchFamily="49" charset="-128"/>
                <a:ea typeface="BIZ UDゴシック" panose="020B0400000000000000" pitchFamily="49" charset="-128"/>
              </a:endParaRPr>
            </a:p>
          </p:txBody>
        </p:sp>
        <p:sp>
          <p:nvSpPr>
            <p:cNvPr id="210" name="Freeform 6">
              <a:extLst>
                <a:ext uri="{FF2B5EF4-FFF2-40B4-BE49-F238E27FC236}">
                  <a16:creationId xmlns:a16="http://schemas.microsoft.com/office/drawing/2014/main" id="{4CE5A420-FE65-4D16-8A52-F449E9DF43E8}"/>
                </a:ext>
              </a:extLst>
            </p:cNvPr>
            <p:cNvSpPr>
              <a:spLocks noEditPoints="1"/>
            </p:cNvSpPr>
            <p:nvPr/>
          </p:nvSpPr>
          <p:spPr bwMode="auto">
            <a:xfrm>
              <a:off x="328613" y="695325"/>
              <a:ext cx="393700" cy="393700"/>
            </a:xfrm>
            <a:custGeom>
              <a:avLst/>
              <a:gdLst>
                <a:gd name="T0" fmla="*/ 439 w 496"/>
                <a:gd name="T1" fmla="*/ 322 h 496"/>
                <a:gd name="T2" fmla="*/ 496 w 496"/>
                <a:gd name="T3" fmla="*/ 260 h 496"/>
                <a:gd name="T4" fmla="*/ 453 w 496"/>
                <a:gd name="T5" fmla="*/ 234 h 496"/>
                <a:gd name="T6" fmla="*/ 441 w 496"/>
                <a:gd name="T7" fmla="*/ 177 h 496"/>
                <a:gd name="T8" fmla="*/ 418 w 496"/>
                <a:gd name="T9" fmla="*/ 132 h 496"/>
                <a:gd name="T10" fmla="*/ 394 w 496"/>
                <a:gd name="T11" fmla="*/ 102 h 496"/>
                <a:gd name="T12" fmla="*/ 383 w 496"/>
                <a:gd name="T13" fmla="*/ 39 h 496"/>
                <a:gd name="T14" fmla="*/ 318 w 496"/>
                <a:gd name="T15" fmla="*/ 55 h 496"/>
                <a:gd name="T16" fmla="*/ 260 w 496"/>
                <a:gd name="T17" fmla="*/ 43 h 496"/>
                <a:gd name="T18" fmla="*/ 184 w 496"/>
                <a:gd name="T19" fmla="*/ 8 h 496"/>
                <a:gd name="T20" fmla="*/ 173 w 496"/>
                <a:gd name="T21" fmla="*/ 58 h 496"/>
                <a:gd name="T22" fmla="*/ 123 w 496"/>
                <a:gd name="T23" fmla="*/ 86 h 496"/>
                <a:gd name="T24" fmla="*/ 87 w 496"/>
                <a:gd name="T25" fmla="*/ 122 h 496"/>
                <a:gd name="T26" fmla="*/ 66 w 496"/>
                <a:gd name="T27" fmla="*/ 155 h 496"/>
                <a:gd name="T28" fmla="*/ 52 w 496"/>
                <a:gd name="T29" fmla="*/ 191 h 496"/>
                <a:gd name="T30" fmla="*/ 43 w 496"/>
                <a:gd name="T31" fmla="*/ 242 h 496"/>
                <a:gd name="T32" fmla="*/ 47 w 496"/>
                <a:gd name="T33" fmla="*/ 280 h 496"/>
                <a:gd name="T34" fmla="*/ 17 w 496"/>
                <a:gd name="T35" fmla="*/ 337 h 496"/>
                <a:gd name="T36" fmla="*/ 79 w 496"/>
                <a:gd name="T37" fmla="*/ 364 h 496"/>
                <a:gd name="T38" fmla="*/ 119 w 496"/>
                <a:gd name="T39" fmla="*/ 405 h 496"/>
                <a:gd name="T40" fmla="*/ 160 w 496"/>
                <a:gd name="T41" fmla="*/ 480 h 496"/>
                <a:gd name="T42" fmla="*/ 199 w 496"/>
                <a:gd name="T43" fmla="*/ 446 h 496"/>
                <a:gd name="T44" fmla="*/ 255 w 496"/>
                <a:gd name="T45" fmla="*/ 453 h 496"/>
                <a:gd name="T46" fmla="*/ 306 w 496"/>
                <a:gd name="T47" fmla="*/ 444 h 496"/>
                <a:gd name="T48" fmla="*/ 342 w 496"/>
                <a:gd name="T49" fmla="*/ 430 h 496"/>
                <a:gd name="T50" fmla="*/ 405 w 496"/>
                <a:gd name="T51" fmla="*/ 440 h 496"/>
                <a:gd name="T52" fmla="*/ 411 w 496"/>
                <a:gd name="T53" fmla="*/ 372 h 496"/>
                <a:gd name="T54" fmla="*/ 432 w 496"/>
                <a:gd name="T55" fmla="*/ 340 h 496"/>
                <a:gd name="T56" fmla="*/ 203 w 496"/>
                <a:gd name="T57" fmla="*/ 317 h 496"/>
                <a:gd name="T58" fmla="*/ 185 w 496"/>
                <a:gd name="T59" fmla="*/ 301 h 496"/>
                <a:gd name="T60" fmla="*/ 173 w 496"/>
                <a:gd name="T61" fmla="*/ 281 h 496"/>
                <a:gd name="T62" fmla="*/ 166 w 496"/>
                <a:gd name="T63" fmla="*/ 258 h 496"/>
                <a:gd name="T64" fmla="*/ 167 w 496"/>
                <a:gd name="T65" fmla="*/ 234 h 496"/>
                <a:gd name="T66" fmla="*/ 175 w 496"/>
                <a:gd name="T67" fmla="*/ 210 h 496"/>
                <a:gd name="T68" fmla="*/ 183 w 496"/>
                <a:gd name="T69" fmla="*/ 195 h 496"/>
                <a:gd name="T70" fmla="*/ 201 w 496"/>
                <a:gd name="T71" fmla="*/ 180 h 496"/>
                <a:gd name="T72" fmla="*/ 222 w 496"/>
                <a:gd name="T73" fmla="*/ 169 h 496"/>
                <a:gd name="T74" fmla="*/ 247 w 496"/>
                <a:gd name="T75" fmla="*/ 165 h 496"/>
                <a:gd name="T76" fmla="*/ 270 w 496"/>
                <a:gd name="T77" fmla="*/ 168 h 496"/>
                <a:gd name="T78" fmla="*/ 286 w 496"/>
                <a:gd name="T79" fmla="*/ 173 h 496"/>
                <a:gd name="T80" fmla="*/ 307 w 496"/>
                <a:gd name="T81" fmla="*/ 188 h 496"/>
                <a:gd name="T82" fmla="*/ 321 w 496"/>
                <a:gd name="T83" fmla="*/ 207 h 496"/>
                <a:gd name="T84" fmla="*/ 329 w 496"/>
                <a:gd name="T85" fmla="*/ 229 h 496"/>
                <a:gd name="T86" fmla="*/ 331 w 496"/>
                <a:gd name="T87" fmla="*/ 254 h 496"/>
                <a:gd name="T88" fmla="*/ 326 w 496"/>
                <a:gd name="T89" fmla="*/ 277 h 496"/>
                <a:gd name="T90" fmla="*/ 319 w 496"/>
                <a:gd name="T91" fmla="*/ 293 h 496"/>
                <a:gd name="T92" fmla="*/ 303 w 496"/>
                <a:gd name="T93" fmla="*/ 311 h 496"/>
                <a:gd name="T94" fmla="*/ 282 w 496"/>
                <a:gd name="T95" fmla="*/ 323 h 496"/>
                <a:gd name="T96" fmla="*/ 259 w 496"/>
                <a:gd name="T97" fmla="*/ 330 h 496"/>
                <a:gd name="T98" fmla="*/ 235 w 496"/>
                <a:gd name="T99" fmla="*/ 330 h 496"/>
                <a:gd name="T100" fmla="*/ 211 w 496"/>
                <a:gd name="T101" fmla="*/ 321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96" h="496">
                  <a:moveTo>
                    <a:pt x="432" y="340"/>
                  </a:moveTo>
                  <a:lnTo>
                    <a:pt x="432" y="340"/>
                  </a:lnTo>
                  <a:lnTo>
                    <a:pt x="439" y="322"/>
                  </a:lnTo>
                  <a:lnTo>
                    <a:pt x="446" y="304"/>
                  </a:lnTo>
                  <a:lnTo>
                    <a:pt x="489" y="311"/>
                  </a:lnTo>
                  <a:lnTo>
                    <a:pt x="496" y="260"/>
                  </a:lnTo>
                  <a:lnTo>
                    <a:pt x="453" y="254"/>
                  </a:lnTo>
                  <a:lnTo>
                    <a:pt x="453" y="254"/>
                  </a:lnTo>
                  <a:lnTo>
                    <a:pt x="453" y="234"/>
                  </a:lnTo>
                  <a:lnTo>
                    <a:pt x="451" y="214"/>
                  </a:lnTo>
                  <a:lnTo>
                    <a:pt x="447" y="197"/>
                  </a:lnTo>
                  <a:lnTo>
                    <a:pt x="441" y="177"/>
                  </a:lnTo>
                  <a:lnTo>
                    <a:pt x="481" y="157"/>
                  </a:lnTo>
                  <a:lnTo>
                    <a:pt x="457" y="112"/>
                  </a:lnTo>
                  <a:lnTo>
                    <a:pt x="418" y="132"/>
                  </a:lnTo>
                  <a:lnTo>
                    <a:pt x="418" y="132"/>
                  </a:lnTo>
                  <a:lnTo>
                    <a:pt x="406" y="117"/>
                  </a:lnTo>
                  <a:lnTo>
                    <a:pt x="394" y="102"/>
                  </a:lnTo>
                  <a:lnTo>
                    <a:pt x="379" y="90"/>
                  </a:lnTo>
                  <a:lnTo>
                    <a:pt x="363" y="78"/>
                  </a:lnTo>
                  <a:lnTo>
                    <a:pt x="383" y="39"/>
                  </a:lnTo>
                  <a:lnTo>
                    <a:pt x="338" y="16"/>
                  </a:lnTo>
                  <a:lnTo>
                    <a:pt x="318" y="55"/>
                  </a:lnTo>
                  <a:lnTo>
                    <a:pt x="318" y="55"/>
                  </a:lnTo>
                  <a:lnTo>
                    <a:pt x="299" y="49"/>
                  </a:lnTo>
                  <a:lnTo>
                    <a:pt x="279" y="45"/>
                  </a:lnTo>
                  <a:lnTo>
                    <a:pt x="260" y="43"/>
                  </a:lnTo>
                  <a:lnTo>
                    <a:pt x="241" y="43"/>
                  </a:lnTo>
                  <a:lnTo>
                    <a:pt x="235" y="0"/>
                  </a:lnTo>
                  <a:lnTo>
                    <a:pt x="184" y="8"/>
                  </a:lnTo>
                  <a:lnTo>
                    <a:pt x="191" y="52"/>
                  </a:lnTo>
                  <a:lnTo>
                    <a:pt x="191" y="52"/>
                  </a:lnTo>
                  <a:lnTo>
                    <a:pt x="173" y="58"/>
                  </a:lnTo>
                  <a:lnTo>
                    <a:pt x="156" y="65"/>
                  </a:lnTo>
                  <a:lnTo>
                    <a:pt x="139" y="75"/>
                  </a:lnTo>
                  <a:lnTo>
                    <a:pt x="123" y="86"/>
                  </a:lnTo>
                  <a:lnTo>
                    <a:pt x="92" y="55"/>
                  </a:lnTo>
                  <a:lnTo>
                    <a:pt x="55" y="92"/>
                  </a:lnTo>
                  <a:lnTo>
                    <a:pt x="87" y="122"/>
                  </a:lnTo>
                  <a:lnTo>
                    <a:pt x="87" y="122"/>
                  </a:lnTo>
                  <a:lnTo>
                    <a:pt x="75" y="138"/>
                  </a:lnTo>
                  <a:lnTo>
                    <a:pt x="66" y="155"/>
                  </a:lnTo>
                  <a:lnTo>
                    <a:pt x="66" y="155"/>
                  </a:lnTo>
                  <a:lnTo>
                    <a:pt x="58" y="173"/>
                  </a:lnTo>
                  <a:lnTo>
                    <a:pt x="52" y="191"/>
                  </a:lnTo>
                  <a:lnTo>
                    <a:pt x="8" y="184"/>
                  </a:lnTo>
                  <a:lnTo>
                    <a:pt x="0" y="235"/>
                  </a:lnTo>
                  <a:lnTo>
                    <a:pt x="43" y="242"/>
                  </a:lnTo>
                  <a:lnTo>
                    <a:pt x="43" y="242"/>
                  </a:lnTo>
                  <a:lnTo>
                    <a:pt x="44" y="261"/>
                  </a:lnTo>
                  <a:lnTo>
                    <a:pt x="47" y="280"/>
                  </a:lnTo>
                  <a:lnTo>
                    <a:pt x="51" y="299"/>
                  </a:lnTo>
                  <a:lnTo>
                    <a:pt x="56" y="317"/>
                  </a:lnTo>
                  <a:lnTo>
                    <a:pt x="17" y="337"/>
                  </a:lnTo>
                  <a:lnTo>
                    <a:pt x="40" y="384"/>
                  </a:lnTo>
                  <a:lnTo>
                    <a:pt x="79" y="364"/>
                  </a:lnTo>
                  <a:lnTo>
                    <a:pt x="79" y="364"/>
                  </a:lnTo>
                  <a:lnTo>
                    <a:pt x="91" y="379"/>
                  </a:lnTo>
                  <a:lnTo>
                    <a:pt x="104" y="392"/>
                  </a:lnTo>
                  <a:lnTo>
                    <a:pt x="119" y="405"/>
                  </a:lnTo>
                  <a:lnTo>
                    <a:pt x="133" y="417"/>
                  </a:lnTo>
                  <a:lnTo>
                    <a:pt x="114" y="457"/>
                  </a:lnTo>
                  <a:lnTo>
                    <a:pt x="160" y="480"/>
                  </a:lnTo>
                  <a:lnTo>
                    <a:pt x="180" y="441"/>
                  </a:lnTo>
                  <a:lnTo>
                    <a:pt x="180" y="441"/>
                  </a:lnTo>
                  <a:lnTo>
                    <a:pt x="199" y="446"/>
                  </a:lnTo>
                  <a:lnTo>
                    <a:pt x="217" y="450"/>
                  </a:lnTo>
                  <a:lnTo>
                    <a:pt x="236" y="452"/>
                  </a:lnTo>
                  <a:lnTo>
                    <a:pt x="255" y="453"/>
                  </a:lnTo>
                  <a:lnTo>
                    <a:pt x="263" y="496"/>
                  </a:lnTo>
                  <a:lnTo>
                    <a:pt x="313" y="488"/>
                  </a:lnTo>
                  <a:lnTo>
                    <a:pt x="306" y="444"/>
                  </a:lnTo>
                  <a:lnTo>
                    <a:pt x="306" y="444"/>
                  </a:lnTo>
                  <a:lnTo>
                    <a:pt x="325" y="438"/>
                  </a:lnTo>
                  <a:lnTo>
                    <a:pt x="342" y="430"/>
                  </a:lnTo>
                  <a:lnTo>
                    <a:pt x="359" y="420"/>
                  </a:lnTo>
                  <a:lnTo>
                    <a:pt x="375" y="409"/>
                  </a:lnTo>
                  <a:lnTo>
                    <a:pt x="405" y="440"/>
                  </a:lnTo>
                  <a:lnTo>
                    <a:pt x="442" y="404"/>
                  </a:lnTo>
                  <a:lnTo>
                    <a:pt x="411" y="372"/>
                  </a:lnTo>
                  <a:lnTo>
                    <a:pt x="411" y="372"/>
                  </a:lnTo>
                  <a:lnTo>
                    <a:pt x="421" y="357"/>
                  </a:lnTo>
                  <a:lnTo>
                    <a:pt x="432" y="340"/>
                  </a:lnTo>
                  <a:lnTo>
                    <a:pt x="432" y="340"/>
                  </a:lnTo>
                  <a:close/>
                  <a:moveTo>
                    <a:pt x="211" y="321"/>
                  </a:moveTo>
                  <a:lnTo>
                    <a:pt x="211" y="321"/>
                  </a:lnTo>
                  <a:lnTo>
                    <a:pt x="203" y="317"/>
                  </a:lnTo>
                  <a:lnTo>
                    <a:pt x="197" y="313"/>
                  </a:lnTo>
                  <a:lnTo>
                    <a:pt x="191" y="308"/>
                  </a:lnTo>
                  <a:lnTo>
                    <a:pt x="185" y="301"/>
                  </a:lnTo>
                  <a:lnTo>
                    <a:pt x="180" y="295"/>
                  </a:lnTo>
                  <a:lnTo>
                    <a:pt x="176" y="289"/>
                  </a:lnTo>
                  <a:lnTo>
                    <a:pt x="173" y="281"/>
                  </a:lnTo>
                  <a:lnTo>
                    <a:pt x="169" y="274"/>
                  </a:lnTo>
                  <a:lnTo>
                    <a:pt x="167" y="265"/>
                  </a:lnTo>
                  <a:lnTo>
                    <a:pt x="166" y="258"/>
                  </a:lnTo>
                  <a:lnTo>
                    <a:pt x="165" y="250"/>
                  </a:lnTo>
                  <a:lnTo>
                    <a:pt x="166" y="242"/>
                  </a:lnTo>
                  <a:lnTo>
                    <a:pt x="167" y="234"/>
                  </a:lnTo>
                  <a:lnTo>
                    <a:pt x="168" y="226"/>
                  </a:lnTo>
                  <a:lnTo>
                    <a:pt x="171" y="218"/>
                  </a:lnTo>
                  <a:lnTo>
                    <a:pt x="175" y="210"/>
                  </a:lnTo>
                  <a:lnTo>
                    <a:pt x="175" y="210"/>
                  </a:lnTo>
                  <a:lnTo>
                    <a:pt x="179" y="203"/>
                  </a:lnTo>
                  <a:lnTo>
                    <a:pt x="183" y="195"/>
                  </a:lnTo>
                  <a:lnTo>
                    <a:pt x="189" y="190"/>
                  </a:lnTo>
                  <a:lnTo>
                    <a:pt x="195" y="184"/>
                  </a:lnTo>
                  <a:lnTo>
                    <a:pt x="201" y="180"/>
                  </a:lnTo>
                  <a:lnTo>
                    <a:pt x="209" y="175"/>
                  </a:lnTo>
                  <a:lnTo>
                    <a:pt x="215" y="171"/>
                  </a:lnTo>
                  <a:lnTo>
                    <a:pt x="222" y="169"/>
                  </a:lnTo>
                  <a:lnTo>
                    <a:pt x="231" y="167"/>
                  </a:lnTo>
                  <a:lnTo>
                    <a:pt x="238" y="165"/>
                  </a:lnTo>
                  <a:lnTo>
                    <a:pt x="247" y="165"/>
                  </a:lnTo>
                  <a:lnTo>
                    <a:pt x="254" y="165"/>
                  </a:lnTo>
                  <a:lnTo>
                    <a:pt x="263" y="166"/>
                  </a:lnTo>
                  <a:lnTo>
                    <a:pt x="270" y="168"/>
                  </a:lnTo>
                  <a:lnTo>
                    <a:pt x="278" y="170"/>
                  </a:lnTo>
                  <a:lnTo>
                    <a:pt x="286" y="173"/>
                  </a:lnTo>
                  <a:lnTo>
                    <a:pt x="286" y="173"/>
                  </a:lnTo>
                  <a:lnTo>
                    <a:pt x="293" y="177"/>
                  </a:lnTo>
                  <a:lnTo>
                    <a:pt x="301" y="183"/>
                  </a:lnTo>
                  <a:lnTo>
                    <a:pt x="307" y="188"/>
                  </a:lnTo>
                  <a:lnTo>
                    <a:pt x="312" y="194"/>
                  </a:lnTo>
                  <a:lnTo>
                    <a:pt x="317" y="201"/>
                  </a:lnTo>
                  <a:lnTo>
                    <a:pt x="321" y="207"/>
                  </a:lnTo>
                  <a:lnTo>
                    <a:pt x="325" y="214"/>
                  </a:lnTo>
                  <a:lnTo>
                    <a:pt x="327" y="222"/>
                  </a:lnTo>
                  <a:lnTo>
                    <a:pt x="329" y="229"/>
                  </a:lnTo>
                  <a:lnTo>
                    <a:pt x="331" y="238"/>
                  </a:lnTo>
                  <a:lnTo>
                    <a:pt x="331" y="245"/>
                  </a:lnTo>
                  <a:lnTo>
                    <a:pt x="331" y="254"/>
                  </a:lnTo>
                  <a:lnTo>
                    <a:pt x="330" y="261"/>
                  </a:lnTo>
                  <a:lnTo>
                    <a:pt x="329" y="270"/>
                  </a:lnTo>
                  <a:lnTo>
                    <a:pt x="326" y="277"/>
                  </a:lnTo>
                  <a:lnTo>
                    <a:pt x="323" y="285"/>
                  </a:lnTo>
                  <a:lnTo>
                    <a:pt x="323" y="285"/>
                  </a:lnTo>
                  <a:lnTo>
                    <a:pt x="319" y="293"/>
                  </a:lnTo>
                  <a:lnTo>
                    <a:pt x="313" y="299"/>
                  </a:lnTo>
                  <a:lnTo>
                    <a:pt x="308" y="306"/>
                  </a:lnTo>
                  <a:lnTo>
                    <a:pt x="303" y="311"/>
                  </a:lnTo>
                  <a:lnTo>
                    <a:pt x="296" y="316"/>
                  </a:lnTo>
                  <a:lnTo>
                    <a:pt x="289" y="320"/>
                  </a:lnTo>
                  <a:lnTo>
                    <a:pt x="282" y="323"/>
                  </a:lnTo>
                  <a:lnTo>
                    <a:pt x="274" y="327"/>
                  </a:lnTo>
                  <a:lnTo>
                    <a:pt x="267" y="329"/>
                  </a:lnTo>
                  <a:lnTo>
                    <a:pt x="259" y="330"/>
                  </a:lnTo>
                  <a:lnTo>
                    <a:pt x="251" y="331"/>
                  </a:lnTo>
                  <a:lnTo>
                    <a:pt x="242" y="331"/>
                  </a:lnTo>
                  <a:lnTo>
                    <a:pt x="235" y="330"/>
                  </a:lnTo>
                  <a:lnTo>
                    <a:pt x="227" y="328"/>
                  </a:lnTo>
                  <a:lnTo>
                    <a:pt x="219" y="326"/>
                  </a:lnTo>
                  <a:lnTo>
                    <a:pt x="211" y="321"/>
                  </a:lnTo>
                  <a:lnTo>
                    <a:pt x="211" y="32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715410" fontAlgn="base">
                <a:spcBef>
                  <a:spcPct val="0"/>
                </a:spcBef>
                <a:spcAft>
                  <a:spcPct val="0"/>
                </a:spcAft>
                <a:defRPr/>
              </a:pPr>
              <a:endParaRPr lang="ja-JP" altLang="en-US" sz="704" kern="0">
                <a:solidFill>
                  <a:prstClr val="black"/>
                </a:solidFill>
                <a:latin typeface="BIZ UDゴシック" panose="020B0400000000000000" pitchFamily="49" charset="-128"/>
                <a:ea typeface="BIZ UDゴシック" panose="020B0400000000000000" pitchFamily="49" charset="-128"/>
              </a:endParaRPr>
            </a:p>
          </p:txBody>
        </p:sp>
        <p:sp>
          <p:nvSpPr>
            <p:cNvPr id="211" name="Freeform 7">
              <a:extLst>
                <a:ext uri="{FF2B5EF4-FFF2-40B4-BE49-F238E27FC236}">
                  <a16:creationId xmlns:a16="http://schemas.microsoft.com/office/drawing/2014/main" id="{443291DE-6A85-41BB-88E0-86258F0258C7}"/>
                </a:ext>
              </a:extLst>
            </p:cNvPr>
            <p:cNvSpPr>
              <a:spLocks noEditPoints="1"/>
            </p:cNvSpPr>
            <p:nvPr/>
          </p:nvSpPr>
          <p:spPr bwMode="auto">
            <a:xfrm>
              <a:off x="698501" y="882650"/>
              <a:ext cx="282575" cy="279400"/>
            </a:xfrm>
            <a:custGeom>
              <a:avLst/>
              <a:gdLst>
                <a:gd name="T0" fmla="*/ 312 w 354"/>
                <a:gd name="T1" fmla="*/ 230 h 351"/>
                <a:gd name="T2" fmla="*/ 321 w 354"/>
                <a:gd name="T3" fmla="*/ 204 h 351"/>
                <a:gd name="T4" fmla="*/ 354 w 354"/>
                <a:gd name="T5" fmla="*/ 170 h 351"/>
                <a:gd name="T6" fmla="*/ 324 w 354"/>
                <a:gd name="T7" fmla="*/ 168 h 351"/>
                <a:gd name="T8" fmla="*/ 320 w 354"/>
                <a:gd name="T9" fmla="*/ 140 h 351"/>
                <a:gd name="T10" fmla="*/ 310 w 354"/>
                <a:gd name="T11" fmla="*/ 115 h 351"/>
                <a:gd name="T12" fmla="*/ 317 w 354"/>
                <a:gd name="T13" fmla="*/ 66 h 351"/>
                <a:gd name="T14" fmla="*/ 291 w 354"/>
                <a:gd name="T15" fmla="*/ 83 h 351"/>
                <a:gd name="T16" fmla="*/ 272 w 354"/>
                <a:gd name="T17" fmla="*/ 64 h 351"/>
                <a:gd name="T18" fmla="*/ 250 w 354"/>
                <a:gd name="T19" fmla="*/ 48 h 351"/>
                <a:gd name="T20" fmla="*/ 227 w 354"/>
                <a:gd name="T21" fmla="*/ 5 h 351"/>
                <a:gd name="T22" fmla="*/ 215 w 354"/>
                <a:gd name="T23" fmla="*/ 35 h 351"/>
                <a:gd name="T24" fmla="*/ 188 w 354"/>
                <a:gd name="T25" fmla="*/ 29 h 351"/>
                <a:gd name="T26" fmla="*/ 161 w 354"/>
                <a:gd name="T27" fmla="*/ 30 h 351"/>
                <a:gd name="T28" fmla="*/ 117 w 354"/>
                <a:gd name="T29" fmla="*/ 8 h 351"/>
                <a:gd name="T30" fmla="*/ 125 w 354"/>
                <a:gd name="T31" fmla="*/ 39 h 351"/>
                <a:gd name="T32" fmla="*/ 100 w 354"/>
                <a:gd name="T33" fmla="*/ 50 h 351"/>
                <a:gd name="T34" fmla="*/ 78 w 354"/>
                <a:gd name="T35" fmla="*/ 67 h 351"/>
                <a:gd name="T36" fmla="*/ 31 w 354"/>
                <a:gd name="T37" fmla="*/ 75 h 351"/>
                <a:gd name="T38" fmla="*/ 55 w 354"/>
                <a:gd name="T39" fmla="*/ 96 h 351"/>
                <a:gd name="T40" fmla="*/ 42 w 354"/>
                <a:gd name="T41" fmla="*/ 120 h 351"/>
                <a:gd name="T42" fmla="*/ 38 w 354"/>
                <a:gd name="T43" fmla="*/ 133 h 351"/>
                <a:gd name="T44" fmla="*/ 3 w 354"/>
                <a:gd name="T45" fmla="*/ 144 h 351"/>
                <a:gd name="T46" fmla="*/ 32 w 354"/>
                <a:gd name="T47" fmla="*/ 183 h 351"/>
                <a:gd name="T48" fmla="*/ 33 w 354"/>
                <a:gd name="T49" fmla="*/ 196 h 351"/>
                <a:gd name="T50" fmla="*/ 39 w 354"/>
                <a:gd name="T51" fmla="*/ 223 h 351"/>
                <a:gd name="T52" fmla="*/ 18 w 354"/>
                <a:gd name="T53" fmla="*/ 253 h 351"/>
                <a:gd name="T54" fmla="*/ 63 w 354"/>
                <a:gd name="T55" fmla="*/ 267 h 351"/>
                <a:gd name="T56" fmla="*/ 73 w 354"/>
                <a:gd name="T57" fmla="*/ 277 h 351"/>
                <a:gd name="T58" fmla="*/ 94 w 354"/>
                <a:gd name="T59" fmla="*/ 295 h 351"/>
                <a:gd name="T60" fmla="*/ 93 w 354"/>
                <a:gd name="T61" fmla="*/ 331 h 351"/>
                <a:gd name="T62" fmla="*/ 140 w 354"/>
                <a:gd name="T63" fmla="*/ 316 h 351"/>
                <a:gd name="T64" fmla="*/ 153 w 354"/>
                <a:gd name="T65" fmla="*/ 319 h 351"/>
                <a:gd name="T66" fmla="*/ 181 w 354"/>
                <a:gd name="T67" fmla="*/ 321 h 351"/>
                <a:gd name="T68" fmla="*/ 201 w 354"/>
                <a:gd name="T69" fmla="*/ 351 h 351"/>
                <a:gd name="T70" fmla="*/ 230 w 354"/>
                <a:gd name="T71" fmla="*/ 312 h 351"/>
                <a:gd name="T72" fmla="*/ 242 w 354"/>
                <a:gd name="T73" fmla="*/ 305 h 351"/>
                <a:gd name="T74" fmla="*/ 266 w 354"/>
                <a:gd name="T75" fmla="*/ 292 h 351"/>
                <a:gd name="T76" fmla="*/ 300 w 354"/>
                <a:gd name="T77" fmla="*/ 303 h 351"/>
                <a:gd name="T78" fmla="*/ 299 w 354"/>
                <a:gd name="T79" fmla="*/ 255 h 351"/>
                <a:gd name="T80" fmla="*/ 307 w 354"/>
                <a:gd name="T81" fmla="*/ 243 h 351"/>
                <a:gd name="T82" fmla="*/ 312 w 354"/>
                <a:gd name="T83" fmla="*/ 230 h 351"/>
                <a:gd name="T84" fmla="*/ 155 w 354"/>
                <a:gd name="T85" fmla="*/ 230 h 351"/>
                <a:gd name="T86" fmla="*/ 135 w 354"/>
                <a:gd name="T87" fmla="*/ 217 h 351"/>
                <a:gd name="T88" fmla="*/ 123 w 354"/>
                <a:gd name="T89" fmla="*/ 198 h 351"/>
                <a:gd name="T90" fmla="*/ 118 w 354"/>
                <a:gd name="T91" fmla="*/ 175 h 351"/>
                <a:gd name="T92" fmla="*/ 123 w 354"/>
                <a:gd name="T93" fmla="*/ 153 h 351"/>
                <a:gd name="T94" fmla="*/ 128 w 354"/>
                <a:gd name="T95" fmla="*/ 143 h 351"/>
                <a:gd name="T96" fmla="*/ 145 w 354"/>
                <a:gd name="T97" fmla="*/ 126 h 351"/>
                <a:gd name="T98" fmla="*/ 165 w 354"/>
                <a:gd name="T99" fmla="*/ 117 h 351"/>
                <a:gd name="T100" fmla="*/ 188 w 354"/>
                <a:gd name="T101" fmla="*/ 117 h 351"/>
                <a:gd name="T102" fmla="*/ 200 w 354"/>
                <a:gd name="T103" fmla="*/ 120 h 351"/>
                <a:gd name="T104" fmla="*/ 219 w 354"/>
                <a:gd name="T105" fmla="*/ 133 h 351"/>
                <a:gd name="T106" fmla="*/ 232 w 354"/>
                <a:gd name="T107" fmla="*/ 152 h 351"/>
                <a:gd name="T108" fmla="*/ 237 w 354"/>
                <a:gd name="T109" fmla="*/ 174 h 351"/>
                <a:gd name="T110" fmla="*/ 232 w 354"/>
                <a:gd name="T111" fmla="*/ 198 h 351"/>
                <a:gd name="T112" fmla="*/ 226 w 354"/>
                <a:gd name="T113" fmla="*/ 208 h 351"/>
                <a:gd name="T114" fmla="*/ 210 w 354"/>
                <a:gd name="T115" fmla="*/ 224 h 351"/>
                <a:gd name="T116" fmla="*/ 189 w 354"/>
                <a:gd name="T117" fmla="*/ 234 h 351"/>
                <a:gd name="T118" fmla="*/ 166 w 354"/>
                <a:gd name="T119" fmla="*/ 234 h 351"/>
                <a:gd name="T120" fmla="*/ 155 w 354"/>
                <a:gd name="T121" fmla="*/ 23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54" h="351">
                  <a:moveTo>
                    <a:pt x="312" y="230"/>
                  </a:moveTo>
                  <a:lnTo>
                    <a:pt x="312" y="230"/>
                  </a:lnTo>
                  <a:lnTo>
                    <a:pt x="317" y="218"/>
                  </a:lnTo>
                  <a:lnTo>
                    <a:pt x="321" y="204"/>
                  </a:lnTo>
                  <a:lnTo>
                    <a:pt x="352" y="207"/>
                  </a:lnTo>
                  <a:lnTo>
                    <a:pt x="354" y="170"/>
                  </a:lnTo>
                  <a:lnTo>
                    <a:pt x="324" y="168"/>
                  </a:lnTo>
                  <a:lnTo>
                    <a:pt x="324" y="168"/>
                  </a:lnTo>
                  <a:lnTo>
                    <a:pt x="322" y="154"/>
                  </a:lnTo>
                  <a:lnTo>
                    <a:pt x="320" y="140"/>
                  </a:lnTo>
                  <a:lnTo>
                    <a:pt x="315" y="128"/>
                  </a:lnTo>
                  <a:lnTo>
                    <a:pt x="310" y="115"/>
                  </a:lnTo>
                  <a:lnTo>
                    <a:pt x="338" y="98"/>
                  </a:lnTo>
                  <a:lnTo>
                    <a:pt x="317" y="66"/>
                  </a:lnTo>
                  <a:lnTo>
                    <a:pt x="291" y="83"/>
                  </a:lnTo>
                  <a:lnTo>
                    <a:pt x="291" y="83"/>
                  </a:lnTo>
                  <a:lnTo>
                    <a:pt x="282" y="73"/>
                  </a:lnTo>
                  <a:lnTo>
                    <a:pt x="272" y="64"/>
                  </a:lnTo>
                  <a:lnTo>
                    <a:pt x="261" y="56"/>
                  </a:lnTo>
                  <a:lnTo>
                    <a:pt x="250" y="48"/>
                  </a:lnTo>
                  <a:lnTo>
                    <a:pt x="261" y="19"/>
                  </a:lnTo>
                  <a:lnTo>
                    <a:pt x="227" y="5"/>
                  </a:lnTo>
                  <a:lnTo>
                    <a:pt x="215" y="35"/>
                  </a:lnTo>
                  <a:lnTo>
                    <a:pt x="215" y="35"/>
                  </a:lnTo>
                  <a:lnTo>
                    <a:pt x="202" y="31"/>
                  </a:lnTo>
                  <a:lnTo>
                    <a:pt x="188" y="29"/>
                  </a:lnTo>
                  <a:lnTo>
                    <a:pt x="174" y="29"/>
                  </a:lnTo>
                  <a:lnTo>
                    <a:pt x="161" y="30"/>
                  </a:lnTo>
                  <a:lnTo>
                    <a:pt x="153" y="0"/>
                  </a:lnTo>
                  <a:lnTo>
                    <a:pt x="117" y="8"/>
                  </a:lnTo>
                  <a:lnTo>
                    <a:pt x="125" y="39"/>
                  </a:lnTo>
                  <a:lnTo>
                    <a:pt x="125" y="39"/>
                  </a:lnTo>
                  <a:lnTo>
                    <a:pt x="112" y="44"/>
                  </a:lnTo>
                  <a:lnTo>
                    <a:pt x="100" y="50"/>
                  </a:lnTo>
                  <a:lnTo>
                    <a:pt x="89" y="59"/>
                  </a:lnTo>
                  <a:lnTo>
                    <a:pt x="78" y="67"/>
                  </a:lnTo>
                  <a:lnTo>
                    <a:pt x="55" y="47"/>
                  </a:lnTo>
                  <a:lnTo>
                    <a:pt x="31" y="75"/>
                  </a:lnTo>
                  <a:lnTo>
                    <a:pt x="55" y="96"/>
                  </a:lnTo>
                  <a:lnTo>
                    <a:pt x="55" y="96"/>
                  </a:lnTo>
                  <a:lnTo>
                    <a:pt x="47" y="108"/>
                  </a:lnTo>
                  <a:lnTo>
                    <a:pt x="42" y="120"/>
                  </a:lnTo>
                  <a:lnTo>
                    <a:pt x="42" y="120"/>
                  </a:lnTo>
                  <a:lnTo>
                    <a:pt x="38" y="133"/>
                  </a:lnTo>
                  <a:lnTo>
                    <a:pt x="34" y="146"/>
                  </a:lnTo>
                  <a:lnTo>
                    <a:pt x="3" y="144"/>
                  </a:lnTo>
                  <a:lnTo>
                    <a:pt x="0" y="181"/>
                  </a:lnTo>
                  <a:lnTo>
                    <a:pt x="32" y="183"/>
                  </a:lnTo>
                  <a:lnTo>
                    <a:pt x="32" y="183"/>
                  </a:lnTo>
                  <a:lnTo>
                    <a:pt x="33" y="196"/>
                  </a:lnTo>
                  <a:lnTo>
                    <a:pt x="36" y="210"/>
                  </a:lnTo>
                  <a:lnTo>
                    <a:pt x="39" y="223"/>
                  </a:lnTo>
                  <a:lnTo>
                    <a:pt x="44" y="236"/>
                  </a:lnTo>
                  <a:lnTo>
                    <a:pt x="18" y="253"/>
                  </a:lnTo>
                  <a:lnTo>
                    <a:pt x="37" y="283"/>
                  </a:lnTo>
                  <a:lnTo>
                    <a:pt x="63" y="267"/>
                  </a:lnTo>
                  <a:lnTo>
                    <a:pt x="63" y="267"/>
                  </a:lnTo>
                  <a:lnTo>
                    <a:pt x="73" y="277"/>
                  </a:lnTo>
                  <a:lnTo>
                    <a:pt x="82" y="286"/>
                  </a:lnTo>
                  <a:lnTo>
                    <a:pt x="94" y="295"/>
                  </a:lnTo>
                  <a:lnTo>
                    <a:pt x="106" y="302"/>
                  </a:lnTo>
                  <a:lnTo>
                    <a:pt x="93" y="331"/>
                  </a:lnTo>
                  <a:lnTo>
                    <a:pt x="128" y="346"/>
                  </a:lnTo>
                  <a:lnTo>
                    <a:pt x="140" y="316"/>
                  </a:lnTo>
                  <a:lnTo>
                    <a:pt x="140" y="316"/>
                  </a:lnTo>
                  <a:lnTo>
                    <a:pt x="153" y="319"/>
                  </a:lnTo>
                  <a:lnTo>
                    <a:pt x="167" y="320"/>
                  </a:lnTo>
                  <a:lnTo>
                    <a:pt x="181" y="321"/>
                  </a:lnTo>
                  <a:lnTo>
                    <a:pt x="194" y="320"/>
                  </a:lnTo>
                  <a:lnTo>
                    <a:pt x="201" y="351"/>
                  </a:lnTo>
                  <a:lnTo>
                    <a:pt x="237" y="343"/>
                  </a:lnTo>
                  <a:lnTo>
                    <a:pt x="230" y="312"/>
                  </a:lnTo>
                  <a:lnTo>
                    <a:pt x="230" y="312"/>
                  </a:lnTo>
                  <a:lnTo>
                    <a:pt x="242" y="305"/>
                  </a:lnTo>
                  <a:lnTo>
                    <a:pt x="254" y="299"/>
                  </a:lnTo>
                  <a:lnTo>
                    <a:pt x="266" y="292"/>
                  </a:lnTo>
                  <a:lnTo>
                    <a:pt x="276" y="283"/>
                  </a:lnTo>
                  <a:lnTo>
                    <a:pt x="300" y="303"/>
                  </a:lnTo>
                  <a:lnTo>
                    <a:pt x="324" y="275"/>
                  </a:lnTo>
                  <a:lnTo>
                    <a:pt x="299" y="255"/>
                  </a:lnTo>
                  <a:lnTo>
                    <a:pt x="299" y="255"/>
                  </a:lnTo>
                  <a:lnTo>
                    <a:pt x="307" y="243"/>
                  </a:lnTo>
                  <a:lnTo>
                    <a:pt x="312" y="230"/>
                  </a:lnTo>
                  <a:lnTo>
                    <a:pt x="312" y="230"/>
                  </a:lnTo>
                  <a:close/>
                  <a:moveTo>
                    <a:pt x="155" y="230"/>
                  </a:moveTo>
                  <a:lnTo>
                    <a:pt x="155" y="230"/>
                  </a:lnTo>
                  <a:lnTo>
                    <a:pt x="145" y="224"/>
                  </a:lnTo>
                  <a:lnTo>
                    <a:pt x="135" y="217"/>
                  </a:lnTo>
                  <a:lnTo>
                    <a:pt x="128" y="208"/>
                  </a:lnTo>
                  <a:lnTo>
                    <a:pt x="123" y="198"/>
                  </a:lnTo>
                  <a:lnTo>
                    <a:pt x="119" y="187"/>
                  </a:lnTo>
                  <a:lnTo>
                    <a:pt x="118" y="175"/>
                  </a:lnTo>
                  <a:lnTo>
                    <a:pt x="119" y="164"/>
                  </a:lnTo>
                  <a:lnTo>
                    <a:pt x="123" y="153"/>
                  </a:lnTo>
                  <a:lnTo>
                    <a:pt x="123" y="153"/>
                  </a:lnTo>
                  <a:lnTo>
                    <a:pt x="128" y="143"/>
                  </a:lnTo>
                  <a:lnTo>
                    <a:pt x="135" y="133"/>
                  </a:lnTo>
                  <a:lnTo>
                    <a:pt x="145" y="126"/>
                  </a:lnTo>
                  <a:lnTo>
                    <a:pt x="154" y="120"/>
                  </a:lnTo>
                  <a:lnTo>
                    <a:pt x="165" y="117"/>
                  </a:lnTo>
                  <a:lnTo>
                    <a:pt x="177" y="116"/>
                  </a:lnTo>
                  <a:lnTo>
                    <a:pt x="188" y="117"/>
                  </a:lnTo>
                  <a:lnTo>
                    <a:pt x="200" y="120"/>
                  </a:lnTo>
                  <a:lnTo>
                    <a:pt x="200" y="120"/>
                  </a:lnTo>
                  <a:lnTo>
                    <a:pt x="210" y="126"/>
                  </a:lnTo>
                  <a:lnTo>
                    <a:pt x="219" y="133"/>
                  </a:lnTo>
                  <a:lnTo>
                    <a:pt x="226" y="143"/>
                  </a:lnTo>
                  <a:lnTo>
                    <a:pt x="232" y="152"/>
                  </a:lnTo>
                  <a:lnTo>
                    <a:pt x="236" y="163"/>
                  </a:lnTo>
                  <a:lnTo>
                    <a:pt x="237" y="174"/>
                  </a:lnTo>
                  <a:lnTo>
                    <a:pt x="236" y="186"/>
                  </a:lnTo>
                  <a:lnTo>
                    <a:pt x="232" y="198"/>
                  </a:lnTo>
                  <a:lnTo>
                    <a:pt x="232" y="198"/>
                  </a:lnTo>
                  <a:lnTo>
                    <a:pt x="226" y="208"/>
                  </a:lnTo>
                  <a:lnTo>
                    <a:pt x="219" y="218"/>
                  </a:lnTo>
                  <a:lnTo>
                    <a:pt x="210" y="224"/>
                  </a:lnTo>
                  <a:lnTo>
                    <a:pt x="200" y="229"/>
                  </a:lnTo>
                  <a:lnTo>
                    <a:pt x="189" y="234"/>
                  </a:lnTo>
                  <a:lnTo>
                    <a:pt x="178" y="235"/>
                  </a:lnTo>
                  <a:lnTo>
                    <a:pt x="166" y="234"/>
                  </a:lnTo>
                  <a:lnTo>
                    <a:pt x="155" y="230"/>
                  </a:lnTo>
                  <a:lnTo>
                    <a:pt x="155" y="23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715410" fontAlgn="base">
                <a:spcBef>
                  <a:spcPct val="0"/>
                </a:spcBef>
                <a:spcAft>
                  <a:spcPct val="0"/>
                </a:spcAft>
                <a:defRPr/>
              </a:pPr>
              <a:endParaRPr lang="ja-JP" altLang="en-US" sz="704" kern="0">
                <a:solidFill>
                  <a:prstClr val="black"/>
                </a:solidFill>
                <a:latin typeface="BIZ UDゴシック" panose="020B0400000000000000" pitchFamily="49" charset="-128"/>
                <a:ea typeface="BIZ UDゴシック" panose="020B0400000000000000" pitchFamily="49" charset="-128"/>
              </a:endParaRPr>
            </a:p>
          </p:txBody>
        </p:sp>
      </p:grpSp>
      <p:sp>
        <p:nvSpPr>
          <p:cNvPr id="198" name="テキスト ボックス 197">
            <a:extLst>
              <a:ext uri="{FF2B5EF4-FFF2-40B4-BE49-F238E27FC236}">
                <a16:creationId xmlns:a16="http://schemas.microsoft.com/office/drawing/2014/main" id="{1A80EB84-8471-4F33-9AAD-4D3BF3357EEF}"/>
              </a:ext>
            </a:extLst>
          </p:cNvPr>
          <p:cNvSpPr txBox="1"/>
          <p:nvPr/>
        </p:nvSpPr>
        <p:spPr>
          <a:xfrm>
            <a:off x="4835030" y="5099774"/>
            <a:ext cx="1364132" cy="461665"/>
          </a:xfrm>
          <a:prstGeom prst="rect">
            <a:avLst/>
          </a:prstGeom>
          <a:noFill/>
          <a:effectLst>
            <a:softEdge rad="63500"/>
          </a:effectLst>
        </p:spPr>
        <p:txBody>
          <a:bodyPr wrap="square" rtlCol="0">
            <a:spAutoFit/>
          </a:bodyPr>
          <a:lstStyle/>
          <a:p>
            <a:pPr algn="ctr" defTabSz="715570">
              <a:defRPr/>
            </a:pPr>
            <a:r>
              <a:rPr lang="ja-JP" altLang="en-US" sz="1200" kern="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プログラミング</a:t>
            </a:r>
            <a:endParaRPr lang="en-US" altLang="ja-JP" sz="1200" kern="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endParaRPr>
          </a:p>
          <a:p>
            <a:pPr algn="ctr" defTabSz="715570">
              <a:defRPr/>
            </a:pPr>
            <a:r>
              <a:rPr lang="ja-JP" altLang="en-US" sz="1200" kern="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言語</a:t>
            </a:r>
            <a:endParaRPr lang="en-US" altLang="ja-JP" sz="1200" kern="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30" name="タイトル 1"/>
          <p:cNvSpPr txBox="1">
            <a:spLocks/>
          </p:cNvSpPr>
          <p:nvPr/>
        </p:nvSpPr>
        <p:spPr>
          <a:xfrm>
            <a:off x="157500" y="363265"/>
            <a:ext cx="8934219" cy="562013"/>
          </a:xfrm>
          <a:prstGeom prst="rect">
            <a:avLst/>
          </a:prstGeom>
        </p:spPr>
        <p:txBody>
          <a:bodyPr vert="horz" lIns="146635" tIns="73317" rIns="146635" bIns="73317" rtlCol="0">
            <a:noAutofit/>
          </a:bodyPr>
          <a:lstStyle/>
          <a:p>
            <a:pPr marL="549882" indent="-549882" algn="ctr" defTabSz="844087">
              <a:spcBef>
                <a:spcPct val="20000"/>
              </a:spcBef>
            </a:pPr>
            <a:r>
              <a:rPr lang="ja-JP" altLang="en-US" sz="2257" dirty="0">
                <a:solidFill>
                  <a:prstClr val="black"/>
                </a:solidFill>
                <a:latin typeface="ＭＳ Ｐゴシック" panose="020B0600070205080204" pitchFamily="50" charset="-128"/>
                <a:cs typeface="Meiryo UI" panose="020B0604030504040204" pitchFamily="50" charset="-128"/>
              </a:rPr>
              <a:t>ＡＩ・データ分析の活用</a:t>
            </a:r>
            <a:endParaRPr lang="en-US" altLang="ja-JP" sz="2257" dirty="0">
              <a:solidFill>
                <a:prstClr val="black"/>
              </a:solidFill>
              <a:latin typeface="ＭＳ Ｐゴシック" panose="020B0600070205080204" pitchFamily="50" charset="-128"/>
              <a:cs typeface="Meiryo UI" panose="020B0604030504040204" pitchFamily="50" charset="-128"/>
            </a:endParaRPr>
          </a:p>
        </p:txBody>
      </p:sp>
      <p:cxnSp>
        <p:nvCxnSpPr>
          <p:cNvPr id="116" name="直線コネクタ 115"/>
          <p:cNvCxnSpPr/>
          <p:nvPr/>
        </p:nvCxnSpPr>
        <p:spPr>
          <a:xfrm>
            <a:off x="0" y="824163"/>
            <a:ext cx="914400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125" name="タイトル 1"/>
          <p:cNvSpPr txBox="1">
            <a:spLocks/>
          </p:cNvSpPr>
          <p:nvPr/>
        </p:nvSpPr>
        <p:spPr>
          <a:xfrm>
            <a:off x="30633" y="237900"/>
            <a:ext cx="1544978" cy="22737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rgbClr val="0070C0"/>
            </a:solidFill>
          </a:ln>
        </p:spPr>
        <p:txBody>
          <a:bodyPr lIns="85965" tIns="42983" rIns="85965" bIns="42983" anchor="ctr" anchorCtr="1"/>
          <a:lstStyle/>
          <a:p>
            <a:pPr defTabSz="859688">
              <a:defRPr/>
            </a:pPr>
            <a:r>
              <a:rPr lang="ja-JP" altLang="en-US" sz="1129" dirty="0">
                <a:solidFill>
                  <a:prstClr val="black"/>
                </a:solidFill>
                <a:latin typeface="ＭＳ Ｐゴシック" panose="020B0600070205080204" pitchFamily="50" charset="-128"/>
              </a:rPr>
              <a:t>３ 税務行政の</a:t>
            </a:r>
            <a:r>
              <a:rPr lang="en-US" altLang="ja-JP" sz="1129" dirty="0">
                <a:solidFill>
                  <a:prstClr val="black"/>
                </a:solidFill>
                <a:latin typeface="ＭＳ Ｐゴシック" panose="020B0600070205080204" pitchFamily="50" charset="-128"/>
              </a:rPr>
              <a:t>DX</a:t>
            </a:r>
            <a:endParaRPr lang="ja-JP" altLang="en-US" sz="1129" dirty="0">
              <a:solidFill>
                <a:prstClr val="black"/>
              </a:solidFill>
              <a:latin typeface="ＭＳ Ｐゴシック" panose="020B0600070205080204" pitchFamily="50" charset="-128"/>
            </a:endParaRPr>
          </a:p>
        </p:txBody>
      </p:sp>
      <p:sp>
        <p:nvSpPr>
          <p:cNvPr id="119" name="タイトル 1"/>
          <p:cNvSpPr txBox="1">
            <a:spLocks/>
          </p:cNvSpPr>
          <p:nvPr/>
        </p:nvSpPr>
        <p:spPr>
          <a:xfrm>
            <a:off x="0" y="2"/>
            <a:ext cx="9140400" cy="972000"/>
          </a:xfrm>
          <a:prstGeom prst="rect">
            <a:avLst/>
          </a:prstGeom>
          <a:solidFill>
            <a:srgbClr val="0070C0"/>
          </a:solidFill>
          <a:effectLst/>
        </p:spPr>
        <p:txBody>
          <a:bodyPr vert="horz" lIns="91440" tIns="45720" rIns="91440" bIns="45720" rtlCol="0" anchor="ctr">
            <a:normAutofit/>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r>
              <a:rPr lang="ja-JP" altLang="en-US" sz="2800" dirty="0">
                <a:latin typeface="メイリオ" panose="020B0604030504040204" pitchFamily="50" charset="-128"/>
                <a:ea typeface="メイリオ" panose="020B0604030504040204" pitchFamily="50" charset="-128"/>
              </a:rPr>
              <a:t>税務行政の将来像</a:t>
            </a:r>
            <a:br>
              <a:rPr lang="en-US" altLang="ja-JP" sz="2800" dirty="0">
                <a:latin typeface="メイリオ" panose="020B0604030504040204" pitchFamily="50" charset="-128"/>
                <a:ea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rPr>
              <a:t>～</a:t>
            </a:r>
            <a:r>
              <a:rPr lang="en-US" altLang="ja-JP" sz="2400" dirty="0">
                <a:latin typeface="メイリオ" panose="020B0604030504040204" pitchFamily="50" charset="-128"/>
                <a:ea typeface="メイリオ" panose="020B0604030504040204" pitchFamily="50" charset="-128"/>
              </a:rPr>
              <a:t>AI</a:t>
            </a:r>
            <a:r>
              <a:rPr lang="ja-JP" altLang="en-US" sz="2400" dirty="0">
                <a:latin typeface="メイリオ" panose="020B0604030504040204" pitchFamily="50" charset="-128"/>
                <a:ea typeface="メイリオ" panose="020B0604030504040204" pitchFamily="50" charset="-128"/>
              </a:rPr>
              <a:t>・データ分析の活用～</a:t>
            </a:r>
          </a:p>
        </p:txBody>
      </p:sp>
      <p:pic>
        <p:nvPicPr>
          <p:cNvPr id="177" name="図 176">
            <a:extLst>
              <a:ext uri="{FF2B5EF4-FFF2-40B4-BE49-F238E27FC236}">
                <a16:creationId xmlns:a16="http://schemas.microsoft.com/office/drawing/2014/main" id="{206FB13B-B5D7-4D23-B0B6-6CF0A33AC1A9}"/>
              </a:ext>
            </a:extLst>
          </p:cNvPr>
          <p:cNvPicPr>
            <a:picLocks/>
          </p:cNvPicPr>
          <p:nvPr/>
        </p:nvPicPr>
        <p:blipFill>
          <a:blip r:embed="rId3" cstate="print">
            <a:extLst>
              <a:ext uri="{BEBA8EAE-BF5A-486C-A8C5-ECC9F3942E4B}">
                <a14:imgProps xmlns:a14="http://schemas.microsoft.com/office/drawing/2010/main">
                  <a14:imgLayer r:embed="rId4">
                    <a14:imgEffect>
                      <a14:backgroundRemoval t="2353" b="92941" l="8889" r="90000">
                        <a14:foregroundMark x1="40000" y1="12941" x2="40000" y2="12941"/>
                        <a14:foregroundMark x1="40000" y1="2353" x2="40000" y2="2353"/>
                        <a14:foregroundMark x1="41111" y1="25882" x2="41111" y2="25882"/>
                        <a14:foregroundMark x1="8889" y1="49412" x2="8889" y2="49412"/>
                        <a14:foregroundMark x1="20000" y1="47059" x2="20000" y2="47059"/>
                        <a14:foregroundMark x1="77778" y1="61176" x2="77778" y2="61176"/>
                        <a14:foregroundMark x1="91111" y1="69412" x2="91111" y2="69412"/>
                        <a14:foregroundMark x1="72222" y1="89412" x2="72222" y2="89412"/>
                        <a14:foregroundMark x1="64444" y1="80000" x2="64444" y2="80000"/>
                        <a14:foregroundMark x1="32222" y1="78824" x2="32222" y2="78824"/>
                        <a14:foregroundMark x1="26667" y1="92941" x2="26667" y2="92941"/>
                        <a14:backgroundMark x1="83333" y1="27059" x2="83333" y2="27059"/>
                        <a14:backgroundMark x1="80000" y1="56471" x2="80000" y2="56471"/>
                        <a14:backgroundMark x1="77778" y1="56471" x2="77778" y2="56471"/>
                        <a14:backgroundMark x1="23333" y1="20000" x2="23333" y2="20000"/>
                        <a14:backgroundMark x1="27778" y1="24706" x2="27778" y2="24706"/>
                        <a14:backgroundMark x1="31111" y1="21176" x2="31111" y2="21176"/>
                      </a14:backgroundRemoval>
                    </a14:imgEffect>
                  </a14:imgLayer>
                </a14:imgProps>
              </a:ext>
              <a:ext uri="{28A0092B-C50C-407E-A947-70E740481C1C}">
                <a14:useLocalDpi xmlns:a14="http://schemas.microsoft.com/office/drawing/2010/main" val="0"/>
              </a:ext>
            </a:extLst>
          </a:blip>
          <a:stretch>
            <a:fillRect/>
          </a:stretch>
        </p:blipFill>
        <p:spPr>
          <a:xfrm flipH="1">
            <a:off x="4130311" y="5782734"/>
            <a:ext cx="612698" cy="643495"/>
          </a:xfrm>
          <a:prstGeom prst="rect">
            <a:avLst/>
          </a:prstGeom>
        </p:spPr>
      </p:pic>
      <p:sp>
        <p:nvSpPr>
          <p:cNvPr id="178" name="テキスト ボックス 177">
            <a:extLst>
              <a:ext uri="{FF2B5EF4-FFF2-40B4-BE49-F238E27FC236}">
                <a16:creationId xmlns:a16="http://schemas.microsoft.com/office/drawing/2014/main" id="{4B47911C-8B54-46FD-ADD1-0082EE850A13}"/>
              </a:ext>
            </a:extLst>
          </p:cNvPr>
          <p:cNvSpPr txBox="1"/>
          <p:nvPr/>
        </p:nvSpPr>
        <p:spPr>
          <a:xfrm>
            <a:off x="1754317" y="3738598"/>
            <a:ext cx="2047177" cy="523220"/>
          </a:xfrm>
          <a:prstGeom prst="rect">
            <a:avLst/>
          </a:prstGeom>
          <a:noFill/>
        </p:spPr>
        <p:txBody>
          <a:bodyPr wrap="square" rtlCol="0">
            <a:spAutoFit/>
          </a:bodyPr>
          <a:lstStyle/>
          <a:p>
            <a:pPr defTabSz="371475">
              <a:defRPr/>
            </a:pPr>
            <a:r>
              <a:rPr lang="ja-JP" altLang="en-US" sz="1400" dirty="0">
                <a:solidFill>
                  <a:prstClr val="black"/>
                </a:solidFill>
                <a:latin typeface="BIZ UDゴシック" panose="020B0400000000000000" pitchFamily="49" charset="-128"/>
                <a:ea typeface="BIZ UDゴシック" panose="020B0400000000000000" pitchFamily="49" charset="-128"/>
              </a:rPr>
              <a:t>◆接触方法の予測結果</a:t>
            </a:r>
            <a:endParaRPr lang="en-US" altLang="ja-JP" sz="1400" dirty="0">
              <a:solidFill>
                <a:prstClr val="black"/>
              </a:solidFill>
              <a:latin typeface="BIZ UDゴシック" panose="020B0400000000000000" pitchFamily="49" charset="-128"/>
              <a:ea typeface="BIZ UDゴシック" panose="020B0400000000000000" pitchFamily="49" charset="-128"/>
            </a:endParaRPr>
          </a:p>
          <a:p>
            <a:pPr defTabSz="371475">
              <a:defRPr/>
            </a:pPr>
            <a:r>
              <a:rPr lang="ja-JP" altLang="en-US" sz="1400" dirty="0">
                <a:solidFill>
                  <a:prstClr val="black"/>
                </a:solidFill>
                <a:latin typeface="BIZ UDゴシック" panose="020B0400000000000000" pitchFamily="49" charset="-128"/>
                <a:ea typeface="BIZ UDゴシック" panose="020B0400000000000000" pitchFamily="49" charset="-128"/>
              </a:rPr>
              <a:t>　のイメージ</a:t>
            </a:r>
          </a:p>
        </p:txBody>
      </p:sp>
      <p:graphicFrame>
        <p:nvGraphicFramePr>
          <p:cNvPr id="179" name="表 178">
            <a:extLst>
              <a:ext uri="{FF2B5EF4-FFF2-40B4-BE49-F238E27FC236}">
                <a16:creationId xmlns:a16="http://schemas.microsoft.com/office/drawing/2014/main" id="{D4865ACF-D3D1-4595-B8DB-1C55C02C9710}"/>
              </a:ext>
            </a:extLst>
          </p:cNvPr>
          <p:cNvGraphicFramePr>
            <a:graphicFrameLocks noGrp="1"/>
          </p:cNvGraphicFramePr>
          <p:nvPr/>
        </p:nvGraphicFramePr>
        <p:xfrm>
          <a:off x="1642352" y="4334534"/>
          <a:ext cx="2186523" cy="1470852"/>
        </p:xfrm>
        <a:graphic>
          <a:graphicData uri="http://schemas.openxmlformats.org/drawingml/2006/table">
            <a:tbl>
              <a:tblPr firstRow="1" bandRow="1"/>
              <a:tblGrid>
                <a:gridCol w="481776">
                  <a:extLst>
                    <a:ext uri="{9D8B030D-6E8A-4147-A177-3AD203B41FA5}">
                      <a16:colId xmlns:a16="http://schemas.microsoft.com/office/drawing/2014/main" val="20000"/>
                    </a:ext>
                  </a:extLst>
                </a:gridCol>
                <a:gridCol w="592955">
                  <a:extLst>
                    <a:ext uri="{9D8B030D-6E8A-4147-A177-3AD203B41FA5}">
                      <a16:colId xmlns:a16="http://schemas.microsoft.com/office/drawing/2014/main" val="20001"/>
                    </a:ext>
                  </a:extLst>
                </a:gridCol>
                <a:gridCol w="555896">
                  <a:extLst>
                    <a:ext uri="{9D8B030D-6E8A-4147-A177-3AD203B41FA5}">
                      <a16:colId xmlns:a16="http://schemas.microsoft.com/office/drawing/2014/main" val="20002"/>
                    </a:ext>
                  </a:extLst>
                </a:gridCol>
                <a:gridCol w="555896">
                  <a:extLst>
                    <a:ext uri="{9D8B030D-6E8A-4147-A177-3AD203B41FA5}">
                      <a16:colId xmlns:a16="http://schemas.microsoft.com/office/drawing/2014/main" val="1010878919"/>
                    </a:ext>
                  </a:extLst>
                </a:gridCol>
              </a:tblGrid>
              <a:tr h="361926">
                <a:tc>
                  <a:txBody>
                    <a:bodyPr/>
                    <a:lstStyle>
                      <a:lvl1pPr marL="0" algn="l" defTabSz="914400" rtl="0" eaLnBrk="1" latinLnBrk="0" hangingPunct="1">
                        <a:defRPr kumimoji="1" sz="1800" b="1" kern="1200">
                          <a:solidFill>
                            <a:schemeClr val="lt1"/>
                          </a:solidFill>
                          <a:latin typeface="Calibri" panose="020F0502020204030204"/>
                        </a:defRPr>
                      </a:lvl1pPr>
                      <a:lvl2pPr marL="457200" algn="l" defTabSz="914400" rtl="0" eaLnBrk="1" latinLnBrk="0" hangingPunct="1">
                        <a:defRPr kumimoji="1" sz="1800" b="1" kern="1200">
                          <a:solidFill>
                            <a:schemeClr val="lt1"/>
                          </a:solidFill>
                          <a:latin typeface="Calibri" panose="020F0502020204030204"/>
                        </a:defRPr>
                      </a:lvl2pPr>
                      <a:lvl3pPr marL="914400" algn="l" defTabSz="914400" rtl="0" eaLnBrk="1" latinLnBrk="0" hangingPunct="1">
                        <a:defRPr kumimoji="1" sz="1800" b="1" kern="1200">
                          <a:solidFill>
                            <a:schemeClr val="lt1"/>
                          </a:solidFill>
                          <a:latin typeface="Calibri" panose="020F0502020204030204"/>
                        </a:defRPr>
                      </a:lvl3pPr>
                      <a:lvl4pPr marL="1371600" algn="l" defTabSz="914400" rtl="0" eaLnBrk="1" latinLnBrk="0" hangingPunct="1">
                        <a:defRPr kumimoji="1" sz="1800" b="1" kern="1200">
                          <a:solidFill>
                            <a:schemeClr val="lt1"/>
                          </a:solidFill>
                          <a:latin typeface="Calibri" panose="020F0502020204030204"/>
                        </a:defRPr>
                      </a:lvl4pPr>
                      <a:lvl5pPr marL="1828800" algn="l" defTabSz="914400" rtl="0" eaLnBrk="1" latinLnBrk="0" hangingPunct="1">
                        <a:defRPr kumimoji="1" sz="1800" b="1" kern="1200">
                          <a:solidFill>
                            <a:schemeClr val="lt1"/>
                          </a:solidFill>
                          <a:latin typeface="Calibri" panose="020F0502020204030204"/>
                        </a:defRPr>
                      </a:lvl5pPr>
                      <a:lvl6pPr marL="2286000" algn="l" defTabSz="914400" rtl="0" eaLnBrk="1" latinLnBrk="0" hangingPunct="1">
                        <a:defRPr kumimoji="1" sz="1800" b="1" kern="1200">
                          <a:solidFill>
                            <a:schemeClr val="lt1"/>
                          </a:solidFill>
                          <a:latin typeface="Calibri" panose="020F0502020204030204"/>
                        </a:defRPr>
                      </a:lvl6pPr>
                      <a:lvl7pPr marL="2743200" algn="l" defTabSz="914400" rtl="0" eaLnBrk="1" latinLnBrk="0" hangingPunct="1">
                        <a:defRPr kumimoji="1" sz="1800" b="1" kern="1200">
                          <a:solidFill>
                            <a:schemeClr val="lt1"/>
                          </a:solidFill>
                          <a:latin typeface="Calibri" panose="020F0502020204030204"/>
                        </a:defRPr>
                      </a:lvl7pPr>
                      <a:lvl8pPr marL="3200400" algn="l" defTabSz="914400" rtl="0" eaLnBrk="1" latinLnBrk="0" hangingPunct="1">
                        <a:defRPr kumimoji="1" sz="1800" b="1" kern="1200">
                          <a:solidFill>
                            <a:schemeClr val="lt1"/>
                          </a:solidFill>
                          <a:latin typeface="Calibri" panose="020F0502020204030204"/>
                        </a:defRPr>
                      </a:lvl8pPr>
                      <a:lvl9pPr marL="3657600" algn="l" defTabSz="914400" rtl="0" eaLnBrk="1" latinLnBrk="0" hangingPunct="1">
                        <a:defRPr kumimoji="1" sz="1800" b="1" kern="1200">
                          <a:solidFill>
                            <a:schemeClr val="lt1"/>
                          </a:solidFill>
                          <a:latin typeface="Calibri" panose="020F0502020204030204"/>
                        </a:defRPr>
                      </a:lvl9pPr>
                    </a:lstStyle>
                    <a:p>
                      <a:pPr algn="ctr"/>
                      <a:r>
                        <a:rPr kumimoji="1" lang="ja-JP" altLang="en-US" sz="900" dirty="0">
                          <a:latin typeface="BIZ UDゴシック" panose="020B0400000000000000" pitchFamily="49" charset="-128"/>
                          <a:ea typeface="BIZ UDゴシック" panose="020B0400000000000000" pitchFamily="49" charset="-128"/>
                        </a:rPr>
                        <a:t>滞納者</a:t>
                      </a:r>
                      <a:endParaRPr kumimoji="1" lang="ja-JP" altLang="en-US" sz="900" dirty="0">
                        <a:solidFill>
                          <a:schemeClr val="bg1"/>
                        </a:solidFill>
                        <a:latin typeface="BIZ UDゴシック" panose="020B0400000000000000" pitchFamily="49" charset="-128"/>
                        <a:ea typeface="BIZ UDゴシック" panose="020B0400000000000000" pitchFamily="49" charset="-128"/>
                      </a:endParaRPr>
                    </a:p>
                  </a:txBody>
                  <a:tcPr marL="0" marR="0" marT="37148" marB="37148"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0AD47"/>
                    </a:solidFill>
                  </a:tcPr>
                </a:tc>
                <a:tc>
                  <a:txBody>
                    <a:bodyPr/>
                    <a:lstStyle>
                      <a:lvl1pPr marL="0" algn="l" defTabSz="914400" rtl="0" eaLnBrk="1" latinLnBrk="0" hangingPunct="1">
                        <a:defRPr kumimoji="1" sz="1800" b="1" kern="1200">
                          <a:solidFill>
                            <a:schemeClr val="lt1"/>
                          </a:solidFill>
                          <a:latin typeface="Calibri" panose="020F0502020204030204"/>
                        </a:defRPr>
                      </a:lvl1pPr>
                      <a:lvl2pPr marL="457200" algn="l" defTabSz="914400" rtl="0" eaLnBrk="1" latinLnBrk="0" hangingPunct="1">
                        <a:defRPr kumimoji="1" sz="1800" b="1" kern="1200">
                          <a:solidFill>
                            <a:schemeClr val="lt1"/>
                          </a:solidFill>
                          <a:latin typeface="Calibri" panose="020F0502020204030204"/>
                        </a:defRPr>
                      </a:lvl2pPr>
                      <a:lvl3pPr marL="914400" algn="l" defTabSz="914400" rtl="0" eaLnBrk="1" latinLnBrk="0" hangingPunct="1">
                        <a:defRPr kumimoji="1" sz="1800" b="1" kern="1200">
                          <a:solidFill>
                            <a:schemeClr val="lt1"/>
                          </a:solidFill>
                          <a:latin typeface="Calibri" panose="020F0502020204030204"/>
                        </a:defRPr>
                      </a:lvl3pPr>
                      <a:lvl4pPr marL="1371600" algn="l" defTabSz="914400" rtl="0" eaLnBrk="1" latinLnBrk="0" hangingPunct="1">
                        <a:defRPr kumimoji="1" sz="1800" b="1" kern="1200">
                          <a:solidFill>
                            <a:schemeClr val="lt1"/>
                          </a:solidFill>
                          <a:latin typeface="Calibri" panose="020F0502020204030204"/>
                        </a:defRPr>
                      </a:lvl4pPr>
                      <a:lvl5pPr marL="1828800" algn="l" defTabSz="914400" rtl="0" eaLnBrk="1" latinLnBrk="0" hangingPunct="1">
                        <a:defRPr kumimoji="1" sz="1800" b="1" kern="1200">
                          <a:solidFill>
                            <a:schemeClr val="lt1"/>
                          </a:solidFill>
                          <a:latin typeface="Calibri" panose="020F0502020204030204"/>
                        </a:defRPr>
                      </a:lvl5pPr>
                      <a:lvl6pPr marL="2286000" algn="l" defTabSz="914400" rtl="0" eaLnBrk="1" latinLnBrk="0" hangingPunct="1">
                        <a:defRPr kumimoji="1" sz="1800" b="1" kern="1200">
                          <a:solidFill>
                            <a:schemeClr val="lt1"/>
                          </a:solidFill>
                          <a:latin typeface="Calibri" panose="020F0502020204030204"/>
                        </a:defRPr>
                      </a:lvl6pPr>
                      <a:lvl7pPr marL="2743200" algn="l" defTabSz="914400" rtl="0" eaLnBrk="1" latinLnBrk="0" hangingPunct="1">
                        <a:defRPr kumimoji="1" sz="1800" b="1" kern="1200">
                          <a:solidFill>
                            <a:schemeClr val="lt1"/>
                          </a:solidFill>
                          <a:latin typeface="Calibri" panose="020F0502020204030204"/>
                        </a:defRPr>
                      </a:lvl7pPr>
                      <a:lvl8pPr marL="3200400" algn="l" defTabSz="914400" rtl="0" eaLnBrk="1" latinLnBrk="0" hangingPunct="1">
                        <a:defRPr kumimoji="1" sz="1800" b="1" kern="1200">
                          <a:solidFill>
                            <a:schemeClr val="lt1"/>
                          </a:solidFill>
                          <a:latin typeface="Calibri" panose="020F0502020204030204"/>
                        </a:defRPr>
                      </a:lvl8pPr>
                      <a:lvl9pPr marL="3657600" algn="l" defTabSz="914400" rtl="0" eaLnBrk="1" latinLnBrk="0" hangingPunct="1">
                        <a:defRPr kumimoji="1" sz="1800" b="1" kern="1200">
                          <a:solidFill>
                            <a:schemeClr val="lt1"/>
                          </a:solidFill>
                          <a:latin typeface="Calibri" panose="020F0502020204030204"/>
                        </a:defRPr>
                      </a:lvl9pPr>
                    </a:lstStyle>
                    <a:p>
                      <a:pPr algn="ctr"/>
                      <a:r>
                        <a:rPr kumimoji="1" lang="ja-JP" altLang="en-US" sz="900" dirty="0">
                          <a:latin typeface="BIZ UDゴシック" panose="020B0400000000000000" pitchFamily="49" charset="-128"/>
                          <a:ea typeface="BIZ UDゴシック" panose="020B0400000000000000" pitchFamily="49" charset="-128"/>
                        </a:rPr>
                        <a:t>電話催告</a:t>
                      </a:r>
                      <a:endParaRPr kumimoji="1" lang="ja-JP" altLang="en-US" sz="900" dirty="0">
                        <a:solidFill>
                          <a:schemeClr val="bg1"/>
                        </a:solidFill>
                        <a:latin typeface="BIZ UDゴシック" panose="020B0400000000000000" pitchFamily="49" charset="-128"/>
                        <a:ea typeface="BIZ UDゴシック" panose="020B0400000000000000" pitchFamily="49" charset="-128"/>
                      </a:endParaRPr>
                    </a:p>
                  </a:txBody>
                  <a:tcPr marL="0" marR="0" marT="37148" marB="37148"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0AD47"/>
                    </a:solidFill>
                  </a:tcPr>
                </a:tc>
                <a:tc>
                  <a:txBody>
                    <a:bodyPr/>
                    <a:lstStyle>
                      <a:lvl1pPr marL="0" algn="l" defTabSz="914400" rtl="0" eaLnBrk="1" latinLnBrk="0" hangingPunct="1">
                        <a:defRPr kumimoji="1" sz="1800" b="1" kern="1200">
                          <a:solidFill>
                            <a:schemeClr val="lt1"/>
                          </a:solidFill>
                          <a:latin typeface="Calibri" panose="020F0502020204030204"/>
                        </a:defRPr>
                      </a:lvl1pPr>
                      <a:lvl2pPr marL="457200" algn="l" defTabSz="914400" rtl="0" eaLnBrk="1" latinLnBrk="0" hangingPunct="1">
                        <a:defRPr kumimoji="1" sz="1800" b="1" kern="1200">
                          <a:solidFill>
                            <a:schemeClr val="lt1"/>
                          </a:solidFill>
                          <a:latin typeface="Calibri" panose="020F0502020204030204"/>
                        </a:defRPr>
                      </a:lvl2pPr>
                      <a:lvl3pPr marL="914400" algn="l" defTabSz="914400" rtl="0" eaLnBrk="1" latinLnBrk="0" hangingPunct="1">
                        <a:defRPr kumimoji="1" sz="1800" b="1" kern="1200">
                          <a:solidFill>
                            <a:schemeClr val="lt1"/>
                          </a:solidFill>
                          <a:latin typeface="Calibri" panose="020F0502020204030204"/>
                        </a:defRPr>
                      </a:lvl3pPr>
                      <a:lvl4pPr marL="1371600" algn="l" defTabSz="914400" rtl="0" eaLnBrk="1" latinLnBrk="0" hangingPunct="1">
                        <a:defRPr kumimoji="1" sz="1800" b="1" kern="1200">
                          <a:solidFill>
                            <a:schemeClr val="lt1"/>
                          </a:solidFill>
                          <a:latin typeface="Calibri" panose="020F0502020204030204"/>
                        </a:defRPr>
                      </a:lvl4pPr>
                      <a:lvl5pPr marL="1828800" algn="l" defTabSz="914400" rtl="0" eaLnBrk="1" latinLnBrk="0" hangingPunct="1">
                        <a:defRPr kumimoji="1" sz="1800" b="1" kern="1200">
                          <a:solidFill>
                            <a:schemeClr val="lt1"/>
                          </a:solidFill>
                          <a:latin typeface="Calibri" panose="020F0502020204030204"/>
                        </a:defRPr>
                      </a:lvl5pPr>
                      <a:lvl6pPr marL="2286000" algn="l" defTabSz="914400" rtl="0" eaLnBrk="1" latinLnBrk="0" hangingPunct="1">
                        <a:defRPr kumimoji="1" sz="1800" b="1" kern="1200">
                          <a:solidFill>
                            <a:schemeClr val="lt1"/>
                          </a:solidFill>
                          <a:latin typeface="Calibri" panose="020F0502020204030204"/>
                        </a:defRPr>
                      </a:lvl6pPr>
                      <a:lvl7pPr marL="2743200" algn="l" defTabSz="914400" rtl="0" eaLnBrk="1" latinLnBrk="0" hangingPunct="1">
                        <a:defRPr kumimoji="1" sz="1800" b="1" kern="1200">
                          <a:solidFill>
                            <a:schemeClr val="lt1"/>
                          </a:solidFill>
                          <a:latin typeface="Calibri" panose="020F0502020204030204"/>
                        </a:defRPr>
                      </a:lvl7pPr>
                      <a:lvl8pPr marL="3200400" algn="l" defTabSz="914400" rtl="0" eaLnBrk="1" latinLnBrk="0" hangingPunct="1">
                        <a:defRPr kumimoji="1" sz="1800" b="1" kern="1200">
                          <a:solidFill>
                            <a:schemeClr val="lt1"/>
                          </a:solidFill>
                          <a:latin typeface="Calibri" panose="020F0502020204030204"/>
                        </a:defRPr>
                      </a:lvl8pPr>
                      <a:lvl9pPr marL="3657600" algn="l" defTabSz="914400" rtl="0" eaLnBrk="1" latinLnBrk="0" hangingPunct="1">
                        <a:defRPr kumimoji="1" sz="1800" b="1" kern="1200">
                          <a:solidFill>
                            <a:schemeClr val="lt1"/>
                          </a:solidFill>
                          <a:latin typeface="Calibri" panose="020F0502020204030204"/>
                        </a:defRPr>
                      </a:lvl9pPr>
                    </a:lstStyle>
                    <a:p>
                      <a:pPr algn="ctr"/>
                      <a:r>
                        <a:rPr kumimoji="1" lang="ja-JP" altLang="en-US" sz="900" dirty="0">
                          <a:latin typeface="BIZ UDゴシック" panose="020B0400000000000000" pitchFamily="49" charset="-128"/>
                          <a:ea typeface="BIZ UDゴシック" panose="020B0400000000000000" pitchFamily="49" charset="-128"/>
                        </a:rPr>
                        <a:t>臨場催告</a:t>
                      </a:r>
                      <a:endParaRPr kumimoji="1" lang="ja-JP" altLang="en-US" sz="900" dirty="0">
                        <a:solidFill>
                          <a:schemeClr val="bg1"/>
                        </a:solidFill>
                        <a:latin typeface="BIZ UDゴシック" panose="020B0400000000000000" pitchFamily="49" charset="-128"/>
                        <a:ea typeface="BIZ UDゴシック" panose="020B0400000000000000" pitchFamily="49" charset="-128"/>
                      </a:endParaRPr>
                    </a:p>
                  </a:txBody>
                  <a:tcPr marL="0" marR="0" marT="37148" marB="37148"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0AD47"/>
                    </a:solidFill>
                  </a:tcPr>
                </a:tc>
                <a:tc>
                  <a:txBody>
                    <a:bodyPr/>
                    <a:lstStyle>
                      <a:lvl1pPr marL="0" algn="l" defTabSz="914400" rtl="0" eaLnBrk="1" latinLnBrk="0" hangingPunct="1">
                        <a:defRPr kumimoji="1" sz="1800" b="1" kern="1200">
                          <a:solidFill>
                            <a:schemeClr val="lt1"/>
                          </a:solidFill>
                          <a:latin typeface="Calibri" panose="020F0502020204030204"/>
                        </a:defRPr>
                      </a:lvl1pPr>
                      <a:lvl2pPr marL="457200" algn="l" defTabSz="914400" rtl="0" eaLnBrk="1" latinLnBrk="0" hangingPunct="1">
                        <a:defRPr kumimoji="1" sz="1800" b="1" kern="1200">
                          <a:solidFill>
                            <a:schemeClr val="lt1"/>
                          </a:solidFill>
                          <a:latin typeface="Calibri" panose="020F0502020204030204"/>
                        </a:defRPr>
                      </a:lvl2pPr>
                      <a:lvl3pPr marL="914400" algn="l" defTabSz="914400" rtl="0" eaLnBrk="1" latinLnBrk="0" hangingPunct="1">
                        <a:defRPr kumimoji="1" sz="1800" b="1" kern="1200">
                          <a:solidFill>
                            <a:schemeClr val="lt1"/>
                          </a:solidFill>
                          <a:latin typeface="Calibri" panose="020F0502020204030204"/>
                        </a:defRPr>
                      </a:lvl3pPr>
                      <a:lvl4pPr marL="1371600" algn="l" defTabSz="914400" rtl="0" eaLnBrk="1" latinLnBrk="0" hangingPunct="1">
                        <a:defRPr kumimoji="1" sz="1800" b="1" kern="1200">
                          <a:solidFill>
                            <a:schemeClr val="lt1"/>
                          </a:solidFill>
                          <a:latin typeface="Calibri" panose="020F0502020204030204"/>
                        </a:defRPr>
                      </a:lvl4pPr>
                      <a:lvl5pPr marL="1828800" algn="l" defTabSz="914400" rtl="0" eaLnBrk="1" latinLnBrk="0" hangingPunct="1">
                        <a:defRPr kumimoji="1" sz="1800" b="1" kern="1200">
                          <a:solidFill>
                            <a:schemeClr val="lt1"/>
                          </a:solidFill>
                          <a:latin typeface="Calibri" panose="020F0502020204030204"/>
                        </a:defRPr>
                      </a:lvl5pPr>
                      <a:lvl6pPr marL="2286000" algn="l" defTabSz="914400" rtl="0" eaLnBrk="1" latinLnBrk="0" hangingPunct="1">
                        <a:defRPr kumimoji="1" sz="1800" b="1" kern="1200">
                          <a:solidFill>
                            <a:schemeClr val="lt1"/>
                          </a:solidFill>
                          <a:latin typeface="Calibri" panose="020F0502020204030204"/>
                        </a:defRPr>
                      </a:lvl6pPr>
                      <a:lvl7pPr marL="2743200" algn="l" defTabSz="914400" rtl="0" eaLnBrk="1" latinLnBrk="0" hangingPunct="1">
                        <a:defRPr kumimoji="1" sz="1800" b="1" kern="1200">
                          <a:solidFill>
                            <a:schemeClr val="lt1"/>
                          </a:solidFill>
                          <a:latin typeface="Calibri" panose="020F0502020204030204"/>
                        </a:defRPr>
                      </a:lvl7pPr>
                      <a:lvl8pPr marL="3200400" algn="l" defTabSz="914400" rtl="0" eaLnBrk="1" latinLnBrk="0" hangingPunct="1">
                        <a:defRPr kumimoji="1" sz="1800" b="1" kern="1200">
                          <a:solidFill>
                            <a:schemeClr val="lt1"/>
                          </a:solidFill>
                          <a:latin typeface="Calibri" panose="020F0502020204030204"/>
                        </a:defRPr>
                      </a:lvl8pPr>
                      <a:lvl9pPr marL="3657600" algn="l" defTabSz="914400" rtl="0" eaLnBrk="1" latinLnBrk="0" hangingPunct="1">
                        <a:defRPr kumimoji="1" sz="1800" b="1" kern="1200">
                          <a:solidFill>
                            <a:schemeClr val="lt1"/>
                          </a:solidFill>
                          <a:latin typeface="Calibri" panose="020F0502020204030204"/>
                        </a:defRPr>
                      </a:lvl9pPr>
                    </a:lstStyle>
                    <a:p>
                      <a:pPr algn="ctr"/>
                      <a:r>
                        <a:rPr kumimoji="1" lang="ja-JP" altLang="en-US" sz="900" dirty="0">
                          <a:latin typeface="BIZ UDゴシック" panose="020B0400000000000000" pitchFamily="49" charset="-128"/>
                          <a:ea typeface="BIZ UDゴシック" panose="020B0400000000000000" pitchFamily="49" charset="-128"/>
                        </a:rPr>
                        <a:t>文書催告</a:t>
                      </a:r>
                      <a:endParaRPr kumimoji="1" lang="ja-JP" altLang="en-US" sz="900" dirty="0">
                        <a:solidFill>
                          <a:schemeClr val="bg1"/>
                        </a:solidFill>
                        <a:latin typeface="BIZ UDゴシック" panose="020B0400000000000000" pitchFamily="49" charset="-128"/>
                        <a:ea typeface="BIZ UDゴシック" panose="020B0400000000000000" pitchFamily="49" charset="-128"/>
                      </a:endParaRPr>
                    </a:p>
                  </a:txBody>
                  <a:tcPr marL="0" marR="0" marT="37148" marB="37148"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10000"/>
                  </a:ext>
                </a:extLst>
              </a:tr>
              <a:tr h="369642">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r>
                        <a:rPr kumimoji="1" lang="ja-JP" altLang="en-US" sz="1000" dirty="0">
                          <a:latin typeface="BIZ UDゴシック" panose="020B0400000000000000" pitchFamily="49" charset="-128"/>
                          <a:ea typeface="BIZ UDゴシック" panose="020B0400000000000000" pitchFamily="49" charset="-128"/>
                        </a:rPr>
                        <a:t>Ａ社</a:t>
                      </a:r>
                      <a:endParaRPr kumimoji="1" lang="ja-JP" altLang="en-US" sz="1000" dirty="0">
                        <a:solidFill>
                          <a:srgbClr val="FF0000"/>
                        </a:solidFill>
                        <a:latin typeface="BIZ UDゴシック" panose="020B0400000000000000" pitchFamily="49" charset="-128"/>
                        <a:ea typeface="BIZ UDゴシック" panose="020B0400000000000000" pitchFamily="49" charset="-128"/>
                      </a:endParaRPr>
                    </a:p>
                  </a:txBody>
                  <a:tcPr marL="74295" marR="74295" marT="37148" marB="37148"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r"/>
                      <a:r>
                        <a:rPr kumimoji="1" lang="en-US" altLang="ja-JP" sz="1000" dirty="0">
                          <a:latin typeface="BIZ UDゴシック" panose="020B0400000000000000" pitchFamily="49" charset="-128"/>
                          <a:ea typeface="BIZ UDゴシック" panose="020B0400000000000000" pitchFamily="49" charset="-128"/>
                        </a:rPr>
                        <a:t>0.925</a:t>
                      </a:r>
                      <a:endParaRPr kumimoji="1" lang="ja-JP" altLang="en-US" sz="1000" dirty="0">
                        <a:solidFill>
                          <a:srgbClr val="FF0000"/>
                        </a:solidFill>
                        <a:latin typeface="BIZ UDゴシック" panose="020B0400000000000000" pitchFamily="49" charset="-128"/>
                        <a:ea typeface="BIZ UDゴシック" panose="020B0400000000000000" pitchFamily="49" charset="-128"/>
                      </a:endParaRPr>
                    </a:p>
                  </a:txBody>
                  <a:tcPr marL="74295" marR="74295" marT="37148" marB="37148"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r"/>
                      <a:r>
                        <a:rPr kumimoji="1" lang="en-US" altLang="ja-JP" sz="1000" dirty="0">
                          <a:latin typeface="BIZ UDゴシック" panose="020B0400000000000000" pitchFamily="49" charset="-128"/>
                          <a:ea typeface="BIZ UDゴシック" panose="020B0400000000000000" pitchFamily="49" charset="-128"/>
                        </a:rPr>
                        <a:t>0.103</a:t>
                      </a:r>
                      <a:endParaRPr kumimoji="1" lang="ja-JP" altLang="en-US" sz="1000" dirty="0">
                        <a:solidFill>
                          <a:schemeClr val="tx1"/>
                        </a:solidFill>
                        <a:latin typeface="BIZ UDゴシック" panose="020B0400000000000000" pitchFamily="49" charset="-128"/>
                        <a:ea typeface="BIZ UDゴシック" panose="020B0400000000000000" pitchFamily="49" charset="-128"/>
                      </a:endParaRPr>
                    </a:p>
                  </a:txBody>
                  <a:tcPr marL="74295" marR="74295" marT="37148" marB="37148"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r"/>
                      <a:r>
                        <a:rPr kumimoji="1" lang="en-US" altLang="ja-JP" sz="1000" dirty="0">
                          <a:latin typeface="BIZ UDゴシック" panose="020B0400000000000000" pitchFamily="49" charset="-128"/>
                          <a:ea typeface="BIZ UDゴシック" panose="020B0400000000000000" pitchFamily="49" charset="-128"/>
                        </a:rPr>
                        <a:t>0.412</a:t>
                      </a:r>
                      <a:endParaRPr kumimoji="1" lang="ja-JP" altLang="en-US" sz="1000" dirty="0">
                        <a:solidFill>
                          <a:schemeClr val="tx1"/>
                        </a:solidFill>
                        <a:latin typeface="BIZ UDゴシック" panose="020B0400000000000000" pitchFamily="49" charset="-128"/>
                        <a:ea typeface="BIZ UDゴシック" panose="020B0400000000000000" pitchFamily="49" charset="-128"/>
                      </a:endParaRPr>
                    </a:p>
                  </a:txBody>
                  <a:tcPr marL="74295" marR="74295" marT="37148" marB="37148"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tint val="40000"/>
                      </a:srgbClr>
                    </a:solidFill>
                  </a:tcPr>
                </a:tc>
                <a:extLst>
                  <a:ext uri="{0D108BD9-81ED-4DB2-BD59-A6C34878D82A}">
                    <a16:rowId xmlns:a16="http://schemas.microsoft.com/office/drawing/2014/main" val="10001"/>
                  </a:ext>
                </a:extLst>
              </a:tr>
              <a:tr h="369642">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r>
                        <a:rPr kumimoji="1" lang="ja-JP" altLang="en-US" sz="1000" dirty="0">
                          <a:latin typeface="BIZ UDゴシック" panose="020B0400000000000000" pitchFamily="49" charset="-128"/>
                          <a:ea typeface="BIZ UDゴシック" panose="020B0400000000000000" pitchFamily="49" charset="-128"/>
                        </a:rPr>
                        <a:t>Ｂ社</a:t>
                      </a:r>
                    </a:p>
                  </a:txBody>
                  <a:tcPr marL="74295" marR="74295" marT="37148" marB="37148"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r"/>
                      <a:r>
                        <a:rPr kumimoji="1" lang="en-US" altLang="ja-JP" sz="1000" dirty="0">
                          <a:latin typeface="BIZ UDゴシック" panose="020B0400000000000000" pitchFamily="49" charset="-128"/>
                          <a:ea typeface="BIZ UDゴシック" panose="020B0400000000000000" pitchFamily="49" charset="-128"/>
                        </a:rPr>
                        <a:t>0.516</a:t>
                      </a:r>
                      <a:endParaRPr kumimoji="1" lang="ja-JP" altLang="en-US" sz="1000" dirty="0">
                        <a:solidFill>
                          <a:schemeClr val="tx1"/>
                        </a:solidFill>
                        <a:latin typeface="BIZ UDゴシック" panose="020B0400000000000000" pitchFamily="49" charset="-128"/>
                        <a:ea typeface="BIZ UDゴシック" panose="020B0400000000000000" pitchFamily="49" charset="-128"/>
                      </a:endParaRPr>
                    </a:p>
                  </a:txBody>
                  <a:tcPr marL="74295" marR="74295" marT="37148" marB="37148"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r"/>
                      <a:r>
                        <a:rPr kumimoji="1" lang="en-US" altLang="ja-JP" sz="1000" dirty="0">
                          <a:latin typeface="BIZ UDゴシック" panose="020B0400000000000000" pitchFamily="49" charset="-128"/>
                          <a:ea typeface="BIZ UDゴシック" panose="020B0400000000000000" pitchFamily="49" charset="-128"/>
                        </a:rPr>
                        <a:t>0.109</a:t>
                      </a:r>
                      <a:endParaRPr kumimoji="1" lang="ja-JP" altLang="en-US" sz="1000" dirty="0">
                        <a:solidFill>
                          <a:schemeClr val="tx1"/>
                        </a:solidFill>
                        <a:latin typeface="BIZ UDゴシック" panose="020B0400000000000000" pitchFamily="49" charset="-128"/>
                        <a:ea typeface="BIZ UDゴシック" panose="020B0400000000000000" pitchFamily="49" charset="-128"/>
                      </a:endParaRPr>
                    </a:p>
                  </a:txBody>
                  <a:tcPr marL="74295" marR="74295" marT="37148" marB="37148"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r"/>
                      <a:r>
                        <a:rPr kumimoji="1" lang="en-US" altLang="ja-JP" sz="1000" dirty="0">
                          <a:latin typeface="BIZ UDゴシック" panose="020B0400000000000000" pitchFamily="49" charset="-128"/>
                          <a:ea typeface="BIZ UDゴシック" panose="020B0400000000000000" pitchFamily="49" charset="-128"/>
                        </a:rPr>
                        <a:t>0.801</a:t>
                      </a:r>
                      <a:endParaRPr kumimoji="1" lang="ja-JP" altLang="en-US" sz="1000" dirty="0">
                        <a:solidFill>
                          <a:srgbClr val="FF0000"/>
                        </a:solidFill>
                        <a:latin typeface="BIZ UDゴシック" panose="020B0400000000000000" pitchFamily="49" charset="-128"/>
                        <a:ea typeface="BIZ UDゴシック" panose="020B0400000000000000" pitchFamily="49" charset="-128"/>
                      </a:endParaRPr>
                    </a:p>
                  </a:txBody>
                  <a:tcPr marL="74295" marR="74295" marT="37148" marB="37148"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tint val="20000"/>
                      </a:srgbClr>
                    </a:solidFill>
                  </a:tcPr>
                </a:tc>
                <a:extLst>
                  <a:ext uri="{0D108BD9-81ED-4DB2-BD59-A6C34878D82A}">
                    <a16:rowId xmlns:a16="http://schemas.microsoft.com/office/drawing/2014/main" val="10002"/>
                  </a:ext>
                </a:extLst>
              </a:tr>
              <a:tr h="369642">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r>
                        <a:rPr kumimoji="1" lang="ja-JP" altLang="en-US" sz="1000" dirty="0">
                          <a:latin typeface="BIZ UDゴシック" panose="020B0400000000000000" pitchFamily="49" charset="-128"/>
                          <a:ea typeface="BIZ UDゴシック" panose="020B0400000000000000" pitchFamily="49" charset="-128"/>
                        </a:rPr>
                        <a:t>Ｃ社</a:t>
                      </a:r>
                      <a:endParaRPr kumimoji="1" lang="ja-JP" altLang="en-US" sz="1000" dirty="0">
                        <a:solidFill>
                          <a:srgbClr val="FF0000"/>
                        </a:solidFill>
                        <a:latin typeface="BIZ UDゴシック" panose="020B0400000000000000" pitchFamily="49" charset="-128"/>
                        <a:ea typeface="BIZ UDゴシック" panose="020B0400000000000000" pitchFamily="49" charset="-128"/>
                      </a:endParaRPr>
                    </a:p>
                  </a:txBody>
                  <a:tcPr marL="74295" marR="74295" marT="37148" marB="37148"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r"/>
                      <a:r>
                        <a:rPr kumimoji="1" lang="en-US" altLang="ja-JP" sz="1000" dirty="0">
                          <a:latin typeface="BIZ UDゴシック" panose="020B0400000000000000" pitchFamily="49" charset="-128"/>
                          <a:ea typeface="BIZ UDゴシック" panose="020B0400000000000000" pitchFamily="49" charset="-128"/>
                        </a:rPr>
                        <a:t>0.103</a:t>
                      </a:r>
                      <a:endParaRPr kumimoji="1" lang="ja-JP" altLang="en-US" sz="1000" dirty="0">
                        <a:latin typeface="BIZ UDゴシック" panose="020B0400000000000000" pitchFamily="49" charset="-128"/>
                        <a:ea typeface="BIZ UDゴシック" panose="020B0400000000000000" pitchFamily="49" charset="-128"/>
                      </a:endParaRPr>
                    </a:p>
                  </a:txBody>
                  <a:tcPr marL="74295" marR="74295" marT="37148" marB="37148"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5E3CF"/>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r"/>
                      <a:r>
                        <a:rPr kumimoji="1" lang="en-US" altLang="ja-JP" sz="1000" dirty="0">
                          <a:latin typeface="BIZ UDゴシック" panose="020B0400000000000000" pitchFamily="49" charset="-128"/>
                          <a:ea typeface="BIZ UDゴシック" panose="020B0400000000000000" pitchFamily="49" charset="-128"/>
                        </a:rPr>
                        <a:t>0.789</a:t>
                      </a:r>
                      <a:endParaRPr kumimoji="1" lang="ja-JP" altLang="en-US" sz="1000" dirty="0">
                        <a:solidFill>
                          <a:srgbClr val="FF0000"/>
                        </a:solidFill>
                        <a:latin typeface="BIZ UDゴシック" panose="020B0400000000000000" pitchFamily="49" charset="-128"/>
                        <a:ea typeface="BIZ UDゴシック" panose="020B0400000000000000" pitchFamily="49" charset="-128"/>
                      </a:endParaRPr>
                    </a:p>
                  </a:txBody>
                  <a:tcPr marL="74295" marR="74295" marT="37148" marB="37148"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r"/>
                      <a:r>
                        <a:rPr kumimoji="1" lang="en-US" altLang="ja-JP" sz="1000" dirty="0">
                          <a:latin typeface="BIZ UDゴシック" panose="020B0400000000000000" pitchFamily="49" charset="-128"/>
                          <a:ea typeface="BIZ UDゴシック" panose="020B0400000000000000" pitchFamily="49" charset="-128"/>
                        </a:rPr>
                        <a:t>0.320</a:t>
                      </a:r>
                      <a:endParaRPr kumimoji="1" lang="ja-JP" altLang="en-US" sz="1000" dirty="0">
                        <a:solidFill>
                          <a:schemeClr val="tx1"/>
                        </a:solidFill>
                        <a:latin typeface="BIZ UDゴシック" panose="020B0400000000000000" pitchFamily="49" charset="-128"/>
                        <a:ea typeface="BIZ UDゴシック" panose="020B0400000000000000" pitchFamily="49" charset="-128"/>
                      </a:endParaRPr>
                    </a:p>
                  </a:txBody>
                  <a:tcPr marL="74295" marR="74295" marT="37148" marB="37148"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5E3CF"/>
                    </a:solidFill>
                  </a:tcPr>
                </a:tc>
                <a:extLst>
                  <a:ext uri="{0D108BD9-81ED-4DB2-BD59-A6C34878D82A}">
                    <a16:rowId xmlns:a16="http://schemas.microsoft.com/office/drawing/2014/main" val="10003"/>
                  </a:ext>
                </a:extLst>
              </a:tr>
            </a:tbl>
          </a:graphicData>
        </a:graphic>
      </p:graphicFrame>
      <p:sp>
        <p:nvSpPr>
          <p:cNvPr id="181" name="テキスト ボックス 180">
            <a:extLst>
              <a:ext uri="{FF2B5EF4-FFF2-40B4-BE49-F238E27FC236}">
                <a16:creationId xmlns:a16="http://schemas.microsoft.com/office/drawing/2014/main" id="{12CA1B2B-3610-4A18-AB4F-56720B487547}"/>
              </a:ext>
            </a:extLst>
          </p:cNvPr>
          <p:cNvSpPr txBox="1"/>
          <p:nvPr/>
        </p:nvSpPr>
        <p:spPr>
          <a:xfrm>
            <a:off x="3908075" y="5549441"/>
            <a:ext cx="1129835" cy="276999"/>
          </a:xfrm>
          <a:prstGeom prst="rect">
            <a:avLst/>
          </a:prstGeom>
          <a:noFill/>
        </p:spPr>
        <p:txBody>
          <a:bodyPr wrap="square" rtlCol="0">
            <a:spAutoFit/>
          </a:bodyPr>
          <a:lstStyle/>
          <a:p>
            <a:pPr algn="ctr" defTabSz="371475">
              <a:defRPr/>
            </a:pPr>
            <a:r>
              <a:rPr lang="ja-JP" altLang="en-US" sz="1200" dirty="0">
                <a:solidFill>
                  <a:prstClr val="black"/>
                </a:solidFill>
                <a:latin typeface="BIZ UDゴシック" panose="020B0400000000000000" pitchFamily="49" charset="-128"/>
                <a:ea typeface="BIZ UDゴシック" panose="020B0400000000000000" pitchFamily="49" charset="-128"/>
              </a:rPr>
              <a:t>税務署</a:t>
            </a:r>
          </a:p>
        </p:txBody>
      </p:sp>
      <p:sp>
        <p:nvSpPr>
          <p:cNvPr id="183" name="テキスト ボックス 182">
            <a:extLst>
              <a:ext uri="{FF2B5EF4-FFF2-40B4-BE49-F238E27FC236}">
                <a16:creationId xmlns:a16="http://schemas.microsoft.com/office/drawing/2014/main" id="{C64E7725-162B-4B8E-9D34-C3C5B3D5C8DD}"/>
              </a:ext>
            </a:extLst>
          </p:cNvPr>
          <p:cNvSpPr txBox="1"/>
          <p:nvPr/>
        </p:nvSpPr>
        <p:spPr>
          <a:xfrm>
            <a:off x="3883013" y="6362529"/>
            <a:ext cx="1129835" cy="323165"/>
          </a:xfrm>
          <a:prstGeom prst="rect">
            <a:avLst/>
          </a:prstGeom>
          <a:noFill/>
        </p:spPr>
        <p:txBody>
          <a:bodyPr wrap="square" rtlCol="0">
            <a:spAutoFit/>
          </a:bodyPr>
          <a:lstStyle/>
          <a:p>
            <a:pPr algn="ctr" defTabSz="371475">
              <a:defRPr/>
            </a:pPr>
            <a:r>
              <a:rPr lang="ja-JP" altLang="en-US" sz="1500" b="1" dirty="0">
                <a:solidFill>
                  <a:schemeClr val="accent6">
                    <a:lumMod val="75000"/>
                  </a:schemeClr>
                </a:solidFill>
                <a:latin typeface="BIZ UDゴシック" panose="020B0400000000000000" pitchFamily="49" charset="-128"/>
                <a:ea typeface="BIZ UDゴシック" panose="020B0400000000000000" pitchFamily="49" charset="-128"/>
              </a:rPr>
              <a:t>臨場催告</a:t>
            </a:r>
          </a:p>
        </p:txBody>
      </p:sp>
      <p:sp>
        <p:nvSpPr>
          <p:cNvPr id="184" name="吹き出し: 四角形 79">
            <a:extLst>
              <a:ext uri="{FF2B5EF4-FFF2-40B4-BE49-F238E27FC236}">
                <a16:creationId xmlns:a16="http://schemas.microsoft.com/office/drawing/2014/main" id="{9CAEDA5C-2796-45CF-B73F-FDEC70EF9D2E}"/>
              </a:ext>
            </a:extLst>
          </p:cNvPr>
          <p:cNvSpPr/>
          <p:nvPr/>
        </p:nvSpPr>
        <p:spPr>
          <a:xfrm>
            <a:off x="6836864" y="4283667"/>
            <a:ext cx="1959431" cy="1429221"/>
          </a:xfrm>
          <a:prstGeom prst="wedgeRectCallout">
            <a:avLst>
              <a:gd name="adj1" fmla="val -42680"/>
              <a:gd name="adj2" fmla="val -1463"/>
            </a:avLst>
          </a:prstGeom>
          <a:solidFill>
            <a:sysClr val="window" lastClr="FFFFFF"/>
          </a:solidFill>
          <a:ln w="6350" cap="flat" cmpd="sng" algn="ctr">
            <a:solidFill>
              <a:sysClr val="windowText" lastClr="000000"/>
            </a:solidFill>
            <a:prstDash val="solid"/>
            <a:miter lim="800000"/>
          </a:ln>
          <a:effectLst/>
        </p:spPr>
        <p:txBody>
          <a:bodyPr rot="0" spcFirstLastPara="0" vertOverflow="overflow" horzOverflow="overflow" vert="horz" wrap="square" lIns="16084" tIns="16084" rIns="16084" bIns="16084" numCol="1" spcCol="0" rtlCol="0" fromWordArt="0" anchor="t" anchorCtr="0" forceAA="0" compatLnSpc="1">
            <a:prstTxWarp prst="textNoShape">
              <a:avLst/>
            </a:prstTxWarp>
            <a:noAutofit/>
          </a:bodyPr>
          <a:lstStyle/>
          <a:p>
            <a:pPr defTabSz="742607">
              <a:defRPr/>
            </a:pPr>
            <a:r>
              <a:rPr lang="ja-JP" altLang="en-US" sz="714" kern="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　</a:t>
            </a:r>
            <a:r>
              <a:rPr lang="ja-JP" altLang="en-US" sz="1000" kern="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Ｅ社の応答予測</a:t>
            </a:r>
          </a:p>
        </p:txBody>
      </p:sp>
      <p:sp>
        <p:nvSpPr>
          <p:cNvPr id="185" name="吹き出し: 四角形 184">
            <a:extLst>
              <a:ext uri="{FF2B5EF4-FFF2-40B4-BE49-F238E27FC236}">
                <a16:creationId xmlns:a16="http://schemas.microsoft.com/office/drawing/2014/main" id="{D6F187AA-EC3F-4AF7-8520-AF280B05DF9B}"/>
              </a:ext>
            </a:extLst>
          </p:cNvPr>
          <p:cNvSpPr/>
          <p:nvPr/>
        </p:nvSpPr>
        <p:spPr>
          <a:xfrm>
            <a:off x="6639404" y="4473612"/>
            <a:ext cx="1972853" cy="1473249"/>
          </a:xfrm>
          <a:prstGeom prst="wedgeRectCallout">
            <a:avLst>
              <a:gd name="adj1" fmla="val -37712"/>
              <a:gd name="adj2" fmla="val -6147"/>
            </a:avLst>
          </a:prstGeom>
          <a:solidFill>
            <a:sysClr val="window" lastClr="FFFFFF"/>
          </a:solidFill>
          <a:ln w="6350" cap="flat" cmpd="sng" algn="ctr">
            <a:solidFill>
              <a:sysClr val="windowText" lastClr="000000"/>
            </a:solidFill>
            <a:prstDash val="solid"/>
            <a:miter lim="800000"/>
          </a:ln>
          <a:effectLst/>
        </p:spPr>
        <p:txBody>
          <a:bodyPr rot="0" spcFirstLastPara="0" vertOverflow="overflow" horzOverflow="overflow" vert="horz" wrap="square" lIns="16084" tIns="16084" rIns="16084" bIns="16084" numCol="1" spcCol="0" rtlCol="0" fromWordArt="0" anchor="t" anchorCtr="0" forceAA="0" compatLnSpc="1">
            <a:prstTxWarp prst="textNoShape">
              <a:avLst/>
            </a:prstTxWarp>
            <a:noAutofit/>
          </a:bodyPr>
          <a:lstStyle/>
          <a:p>
            <a:pPr defTabSz="742607">
              <a:defRPr/>
            </a:pPr>
            <a:r>
              <a:rPr lang="ja-JP" altLang="en-US" sz="1000" kern="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　Ｄ社の応答予測</a:t>
            </a:r>
          </a:p>
        </p:txBody>
      </p:sp>
      <p:sp>
        <p:nvSpPr>
          <p:cNvPr id="186" name="吹き出し: 四角形 73">
            <a:extLst>
              <a:ext uri="{FF2B5EF4-FFF2-40B4-BE49-F238E27FC236}">
                <a16:creationId xmlns:a16="http://schemas.microsoft.com/office/drawing/2014/main" id="{F24F779A-3B85-43E5-BAAC-50519C6AEC57}"/>
              </a:ext>
            </a:extLst>
          </p:cNvPr>
          <p:cNvSpPr/>
          <p:nvPr/>
        </p:nvSpPr>
        <p:spPr>
          <a:xfrm>
            <a:off x="6359889" y="4686930"/>
            <a:ext cx="2042417" cy="1544538"/>
          </a:xfrm>
          <a:prstGeom prst="wedgeRectCallout">
            <a:avLst>
              <a:gd name="adj1" fmla="val -38713"/>
              <a:gd name="adj2" fmla="val -2030"/>
            </a:avLst>
          </a:prstGeom>
          <a:solidFill>
            <a:sysClr val="window" lastClr="FFFFFF"/>
          </a:solidFill>
          <a:ln w="6350" cap="flat" cmpd="sng" algn="ctr">
            <a:solidFill>
              <a:sysClr val="windowText" lastClr="000000"/>
            </a:solidFill>
            <a:prstDash val="solid"/>
            <a:miter lim="800000"/>
          </a:ln>
          <a:effectLst/>
        </p:spPr>
        <p:txBody>
          <a:bodyPr rot="0" spcFirstLastPara="0" vertOverflow="overflow" horzOverflow="overflow" vert="horz" wrap="square" lIns="16084" tIns="16084" rIns="16084" bIns="16084" numCol="1" spcCol="0" rtlCol="0" fromWordArt="0" anchor="t" anchorCtr="0" forceAA="0" compatLnSpc="1">
            <a:prstTxWarp prst="textNoShape">
              <a:avLst/>
            </a:prstTxWarp>
            <a:noAutofit/>
          </a:bodyPr>
          <a:lstStyle/>
          <a:p>
            <a:pPr defTabSz="742607">
              <a:defRPr/>
            </a:pPr>
            <a:r>
              <a:rPr lang="ja-JP" altLang="en-US" sz="813" kern="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　</a:t>
            </a:r>
            <a:r>
              <a:rPr lang="ja-JP" altLang="en-US" sz="1000" kern="0" dirty="0">
                <a:solidFill>
                  <a:srgbClr val="FF0000"/>
                </a:solidFill>
                <a:latin typeface="BIZ UDゴシック" panose="020B0400000000000000" pitchFamily="49" charset="-128"/>
                <a:ea typeface="BIZ UDゴシック" panose="020B0400000000000000" pitchFamily="49" charset="-128"/>
                <a:cs typeface="Meiryo UI" panose="020B0604030504040204" pitchFamily="50" charset="-128"/>
              </a:rPr>
              <a:t>Ａ社</a:t>
            </a:r>
            <a:r>
              <a:rPr lang="ja-JP" altLang="en-US" sz="1000" kern="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の応答予測</a:t>
            </a:r>
          </a:p>
        </p:txBody>
      </p:sp>
      <p:graphicFrame>
        <p:nvGraphicFramePr>
          <p:cNvPr id="187" name="表 186">
            <a:extLst>
              <a:ext uri="{FF2B5EF4-FFF2-40B4-BE49-F238E27FC236}">
                <a16:creationId xmlns:a16="http://schemas.microsoft.com/office/drawing/2014/main" id="{40B04BAB-919B-47F5-98A7-A3525BB5CA76}"/>
              </a:ext>
            </a:extLst>
          </p:cNvPr>
          <p:cNvGraphicFramePr>
            <a:graphicFrameLocks noGrp="1"/>
          </p:cNvGraphicFramePr>
          <p:nvPr/>
        </p:nvGraphicFramePr>
        <p:xfrm>
          <a:off x="6454412" y="5007498"/>
          <a:ext cx="1789028" cy="1171337"/>
        </p:xfrm>
        <a:graphic>
          <a:graphicData uri="http://schemas.openxmlformats.org/drawingml/2006/table">
            <a:tbl>
              <a:tblPr firstRow="1" bandRow="1"/>
              <a:tblGrid>
                <a:gridCol w="447257">
                  <a:extLst>
                    <a:ext uri="{9D8B030D-6E8A-4147-A177-3AD203B41FA5}">
                      <a16:colId xmlns:a16="http://schemas.microsoft.com/office/drawing/2014/main" val="3292545408"/>
                    </a:ext>
                  </a:extLst>
                </a:gridCol>
                <a:gridCol w="447257">
                  <a:extLst>
                    <a:ext uri="{9D8B030D-6E8A-4147-A177-3AD203B41FA5}">
                      <a16:colId xmlns:a16="http://schemas.microsoft.com/office/drawing/2014/main" val="1553785201"/>
                    </a:ext>
                  </a:extLst>
                </a:gridCol>
                <a:gridCol w="447257">
                  <a:extLst>
                    <a:ext uri="{9D8B030D-6E8A-4147-A177-3AD203B41FA5}">
                      <a16:colId xmlns:a16="http://schemas.microsoft.com/office/drawing/2014/main" val="3715470410"/>
                    </a:ext>
                  </a:extLst>
                </a:gridCol>
                <a:gridCol w="447257">
                  <a:extLst>
                    <a:ext uri="{9D8B030D-6E8A-4147-A177-3AD203B41FA5}">
                      <a16:colId xmlns:a16="http://schemas.microsoft.com/office/drawing/2014/main" val="3230477907"/>
                    </a:ext>
                  </a:extLst>
                </a:gridCol>
              </a:tblGrid>
              <a:tr h="257897">
                <a:tc>
                  <a:txBody>
                    <a:bodyPr/>
                    <a:lstStyle>
                      <a:lvl1pPr marL="0" algn="l" defTabSz="729190" rtl="0" eaLnBrk="1" latinLnBrk="0" hangingPunct="1">
                        <a:defRPr kumimoji="1" sz="1435" b="1" kern="1200">
                          <a:solidFill>
                            <a:schemeClr val="bg1"/>
                          </a:solidFill>
                          <a:latin typeface="游ゴシック" panose="020F0502020204030204"/>
                        </a:defRPr>
                      </a:lvl1pPr>
                      <a:lvl2pPr marL="364595" algn="l" defTabSz="729190" rtl="0" eaLnBrk="1" latinLnBrk="0" hangingPunct="1">
                        <a:defRPr kumimoji="1" sz="1435" b="1" kern="1200">
                          <a:solidFill>
                            <a:schemeClr val="bg1"/>
                          </a:solidFill>
                          <a:latin typeface="游ゴシック" panose="020F0502020204030204"/>
                        </a:defRPr>
                      </a:lvl2pPr>
                      <a:lvl3pPr marL="729190" algn="l" defTabSz="729190" rtl="0" eaLnBrk="1" latinLnBrk="0" hangingPunct="1">
                        <a:defRPr kumimoji="1" sz="1435" b="1" kern="1200">
                          <a:solidFill>
                            <a:schemeClr val="bg1"/>
                          </a:solidFill>
                          <a:latin typeface="游ゴシック" panose="020F0502020204030204"/>
                        </a:defRPr>
                      </a:lvl3pPr>
                      <a:lvl4pPr marL="1093785" algn="l" defTabSz="729190" rtl="0" eaLnBrk="1" latinLnBrk="0" hangingPunct="1">
                        <a:defRPr kumimoji="1" sz="1435" b="1" kern="1200">
                          <a:solidFill>
                            <a:schemeClr val="bg1"/>
                          </a:solidFill>
                          <a:latin typeface="游ゴシック" panose="020F0502020204030204"/>
                        </a:defRPr>
                      </a:lvl4pPr>
                      <a:lvl5pPr marL="1458380" algn="l" defTabSz="729190" rtl="0" eaLnBrk="1" latinLnBrk="0" hangingPunct="1">
                        <a:defRPr kumimoji="1" sz="1435" b="1" kern="1200">
                          <a:solidFill>
                            <a:schemeClr val="bg1"/>
                          </a:solidFill>
                          <a:latin typeface="游ゴシック" panose="020F0502020204030204"/>
                        </a:defRPr>
                      </a:lvl5pPr>
                      <a:lvl6pPr marL="1822975" algn="l" defTabSz="729190" rtl="0" eaLnBrk="1" latinLnBrk="0" hangingPunct="1">
                        <a:defRPr kumimoji="1" sz="1435" b="1" kern="1200">
                          <a:solidFill>
                            <a:schemeClr val="bg1"/>
                          </a:solidFill>
                          <a:latin typeface="游ゴシック" panose="020F0502020204030204"/>
                        </a:defRPr>
                      </a:lvl6pPr>
                      <a:lvl7pPr marL="2187570" algn="l" defTabSz="729190" rtl="0" eaLnBrk="1" latinLnBrk="0" hangingPunct="1">
                        <a:defRPr kumimoji="1" sz="1435" b="1" kern="1200">
                          <a:solidFill>
                            <a:schemeClr val="bg1"/>
                          </a:solidFill>
                          <a:latin typeface="游ゴシック" panose="020F0502020204030204"/>
                        </a:defRPr>
                      </a:lvl7pPr>
                      <a:lvl8pPr marL="2552165" algn="l" defTabSz="729190" rtl="0" eaLnBrk="1" latinLnBrk="0" hangingPunct="1">
                        <a:defRPr kumimoji="1" sz="1435" b="1" kern="1200">
                          <a:solidFill>
                            <a:schemeClr val="bg1"/>
                          </a:solidFill>
                          <a:latin typeface="游ゴシック" panose="020F0502020204030204"/>
                        </a:defRPr>
                      </a:lvl8pPr>
                      <a:lvl9pPr marL="2916760" algn="l" defTabSz="729190" rtl="0" eaLnBrk="1" latinLnBrk="0" hangingPunct="1">
                        <a:defRPr kumimoji="1" sz="1435" b="1" kern="1200">
                          <a:solidFill>
                            <a:schemeClr val="bg1"/>
                          </a:solidFill>
                          <a:latin typeface="游ゴシック" panose="020F0502020204030204"/>
                        </a:defRPr>
                      </a:lvl9pPr>
                    </a:lstStyle>
                    <a:p>
                      <a:pPr marL="0" indent="0" algn="ctr">
                        <a:spcBef>
                          <a:spcPts val="20"/>
                        </a:spcBef>
                        <a:spcAft>
                          <a:spcPts val="0"/>
                        </a:spcAft>
                      </a:pPr>
                      <a:endParaRPr kumimoji="1" lang="ja-JP" altLang="en-US" sz="7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0AD47"/>
                    </a:solidFill>
                  </a:tcPr>
                </a:tc>
                <a:tc>
                  <a:txBody>
                    <a:bodyPr/>
                    <a:lstStyle>
                      <a:lvl1pPr marL="0" algn="l" defTabSz="729190" rtl="0" eaLnBrk="1" latinLnBrk="0" hangingPunct="1">
                        <a:defRPr kumimoji="1" sz="1435" b="1" kern="1200">
                          <a:solidFill>
                            <a:schemeClr val="bg1"/>
                          </a:solidFill>
                          <a:latin typeface="游ゴシック" panose="020F0502020204030204"/>
                        </a:defRPr>
                      </a:lvl1pPr>
                      <a:lvl2pPr marL="364595" algn="l" defTabSz="729190" rtl="0" eaLnBrk="1" latinLnBrk="0" hangingPunct="1">
                        <a:defRPr kumimoji="1" sz="1435" b="1" kern="1200">
                          <a:solidFill>
                            <a:schemeClr val="bg1"/>
                          </a:solidFill>
                          <a:latin typeface="游ゴシック" panose="020F0502020204030204"/>
                        </a:defRPr>
                      </a:lvl2pPr>
                      <a:lvl3pPr marL="729190" algn="l" defTabSz="729190" rtl="0" eaLnBrk="1" latinLnBrk="0" hangingPunct="1">
                        <a:defRPr kumimoji="1" sz="1435" b="1" kern="1200">
                          <a:solidFill>
                            <a:schemeClr val="bg1"/>
                          </a:solidFill>
                          <a:latin typeface="游ゴシック" panose="020F0502020204030204"/>
                        </a:defRPr>
                      </a:lvl3pPr>
                      <a:lvl4pPr marL="1093785" algn="l" defTabSz="729190" rtl="0" eaLnBrk="1" latinLnBrk="0" hangingPunct="1">
                        <a:defRPr kumimoji="1" sz="1435" b="1" kern="1200">
                          <a:solidFill>
                            <a:schemeClr val="bg1"/>
                          </a:solidFill>
                          <a:latin typeface="游ゴシック" panose="020F0502020204030204"/>
                        </a:defRPr>
                      </a:lvl4pPr>
                      <a:lvl5pPr marL="1458380" algn="l" defTabSz="729190" rtl="0" eaLnBrk="1" latinLnBrk="0" hangingPunct="1">
                        <a:defRPr kumimoji="1" sz="1435" b="1" kern="1200">
                          <a:solidFill>
                            <a:schemeClr val="bg1"/>
                          </a:solidFill>
                          <a:latin typeface="游ゴシック" panose="020F0502020204030204"/>
                        </a:defRPr>
                      </a:lvl5pPr>
                      <a:lvl6pPr marL="1822975" algn="l" defTabSz="729190" rtl="0" eaLnBrk="1" latinLnBrk="0" hangingPunct="1">
                        <a:defRPr kumimoji="1" sz="1435" b="1" kern="1200">
                          <a:solidFill>
                            <a:schemeClr val="bg1"/>
                          </a:solidFill>
                          <a:latin typeface="游ゴシック" panose="020F0502020204030204"/>
                        </a:defRPr>
                      </a:lvl6pPr>
                      <a:lvl7pPr marL="2187570" algn="l" defTabSz="729190" rtl="0" eaLnBrk="1" latinLnBrk="0" hangingPunct="1">
                        <a:defRPr kumimoji="1" sz="1435" b="1" kern="1200">
                          <a:solidFill>
                            <a:schemeClr val="bg1"/>
                          </a:solidFill>
                          <a:latin typeface="游ゴシック" panose="020F0502020204030204"/>
                        </a:defRPr>
                      </a:lvl7pPr>
                      <a:lvl8pPr marL="2552165" algn="l" defTabSz="729190" rtl="0" eaLnBrk="1" latinLnBrk="0" hangingPunct="1">
                        <a:defRPr kumimoji="1" sz="1435" b="1" kern="1200">
                          <a:solidFill>
                            <a:schemeClr val="bg1"/>
                          </a:solidFill>
                          <a:latin typeface="游ゴシック" panose="020F0502020204030204"/>
                        </a:defRPr>
                      </a:lvl8pPr>
                      <a:lvl9pPr marL="2916760" algn="l" defTabSz="729190" rtl="0" eaLnBrk="1" latinLnBrk="0" hangingPunct="1">
                        <a:defRPr kumimoji="1" sz="1435" b="1" kern="1200">
                          <a:solidFill>
                            <a:schemeClr val="bg1"/>
                          </a:solidFill>
                          <a:latin typeface="游ゴシック" panose="020F0502020204030204"/>
                        </a:defRPr>
                      </a:lvl9pPr>
                    </a:lstStyle>
                    <a:p>
                      <a:pPr marL="0" indent="0" algn="ctr">
                        <a:spcBef>
                          <a:spcPts val="20"/>
                        </a:spcBef>
                        <a:spcAft>
                          <a:spcPts val="0"/>
                        </a:spcAft>
                      </a:pPr>
                      <a:r>
                        <a:rPr kumimoji="1" lang="ja-JP" altLang="en-US" sz="700" dirty="0">
                          <a:latin typeface="BIZ UDゴシック" panose="020B0400000000000000" pitchFamily="49" charset="-128"/>
                          <a:ea typeface="BIZ UDゴシック" panose="020B0400000000000000" pitchFamily="49" charset="-128"/>
                        </a:rPr>
                        <a:t>月</a:t>
                      </a:r>
                      <a:endParaRPr kumimoji="1" lang="ja-JP" altLang="en-US" sz="700" b="1"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0AD47"/>
                    </a:solidFill>
                  </a:tcPr>
                </a:tc>
                <a:tc>
                  <a:txBody>
                    <a:bodyPr/>
                    <a:lstStyle>
                      <a:lvl1pPr marL="0" algn="l" defTabSz="729190" rtl="0" eaLnBrk="1" latinLnBrk="0" hangingPunct="1">
                        <a:defRPr kumimoji="1" sz="1435" b="1" kern="1200">
                          <a:solidFill>
                            <a:schemeClr val="bg1"/>
                          </a:solidFill>
                          <a:latin typeface="游ゴシック" panose="020F0502020204030204"/>
                        </a:defRPr>
                      </a:lvl1pPr>
                      <a:lvl2pPr marL="364595" algn="l" defTabSz="729190" rtl="0" eaLnBrk="1" latinLnBrk="0" hangingPunct="1">
                        <a:defRPr kumimoji="1" sz="1435" b="1" kern="1200">
                          <a:solidFill>
                            <a:schemeClr val="bg1"/>
                          </a:solidFill>
                          <a:latin typeface="游ゴシック" panose="020F0502020204030204"/>
                        </a:defRPr>
                      </a:lvl2pPr>
                      <a:lvl3pPr marL="729190" algn="l" defTabSz="729190" rtl="0" eaLnBrk="1" latinLnBrk="0" hangingPunct="1">
                        <a:defRPr kumimoji="1" sz="1435" b="1" kern="1200">
                          <a:solidFill>
                            <a:schemeClr val="bg1"/>
                          </a:solidFill>
                          <a:latin typeface="游ゴシック" panose="020F0502020204030204"/>
                        </a:defRPr>
                      </a:lvl3pPr>
                      <a:lvl4pPr marL="1093785" algn="l" defTabSz="729190" rtl="0" eaLnBrk="1" latinLnBrk="0" hangingPunct="1">
                        <a:defRPr kumimoji="1" sz="1435" b="1" kern="1200">
                          <a:solidFill>
                            <a:schemeClr val="bg1"/>
                          </a:solidFill>
                          <a:latin typeface="游ゴシック" panose="020F0502020204030204"/>
                        </a:defRPr>
                      </a:lvl4pPr>
                      <a:lvl5pPr marL="1458380" algn="l" defTabSz="729190" rtl="0" eaLnBrk="1" latinLnBrk="0" hangingPunct="1">
                        <a:defRPr kumimoji="1" sz="1435" b="1" kern="1200">
                          <a:solidFill>
                            <a:schemeClr val="bg1"/>
                          </a:solidFill>
                          <a:latin typeface="游ゴシック" panose="020F0502020204030204"/>
                        </a:defRPr>
                      </a:lvl5pPr>
                      <a:lvl6pPr marL="1822975" algn="l" defTabSz="729190" rtl="0" eaLnBrk="1" latinLnBrk="0" hangingPunct="1">
                        <a:defRPr kumimoji="1" sz="1435" b="1" kern="1200">
                          <a:solidFill>
                            <a:schemeClr val="bg1"/>
                          </a:solidFill>
                          <a:latin typeface="游ゴシック" panose="020F0502020204030204"/>
                        </a:defRPr>
                      </a:lvl6pPr>
                      <a:lvl7pPr marL="2187570" algn="l" defTabSz="729190" rtl="0" eaLnBrk="1" latinLnBrk="0" hangingPunct="1">
                        <a:defRPr kumimoji="1" sz="1435" b="1" kern="1200">
                          <a:solidFill>
                            <a:schemeClr val="bg1"/>
                          </a:solidFill>
                          <a:latin typeface="游ゴシック" panose="020F0502020204030204"/>
                        </a:defRPr>
                      </a:lvl7pPr>
                      <a:lvl8pPr marL="2552165" algn="l" defTabSz="729190" rtl="0" eaLnBrk="1" latinLnBrk="0" hangingPunct="1">
                        <a:defRPr kumimoji="1" sz="1435" b="1" kern="1200">
                          <a:solidFill>
                            <a:schemeClr val="bg1"/>
                          </a:solidFill>
                          <a:latin typeface="游ゴシック" panose="020F0502020204030204"/>
                        </a:defRPr>
                      </a:lvl8pPr>
                      <a:lvl9pPr marL="2916760" algn="l" defTabSz="729190" rtl="0" eaLnBrk="1" latinLnBrk="0" hangingPunct="1">
                        <a:defRPr kumimoji="1" sz="1435" b="1" kern="1200">
                          <a:solidFill>
                            <a:schemeClr val="bg1"/>
                          </a:solidFill>
                          <a:latin typeface="游ゴシック" panose="020F0502020204030204"/>
                        </a:defRPr>
                      </a:lvl9pPr>
                    </a:lstStyle>
                    <a:p>
                      <a:pPr marL="0" indent="0" algn="ctr">
                        <a:spcBef>
                          <a:spcPts val="20"/>
                        </a:spcBef>
                        <a:spcAft>
                          <a:spcPts val="0"/>
                        </a:spcAft>
                      </a:pPr>
                      <a:r>
                        <a:rPr kumimoji="1" lang="ja-JP" altLang="en-US" sz="700" dirty="0">
                          <a:latin typeface="BIZ UDゴシック" panose="020B0400000000000000" pitchFamily="49" charset="-128"/>
                          <a:ea typeface="BIZ UDゴシック" panose="020B0400000000000000" pitchFamily="49" charset="-128"/>
                        </a:rPr>
                        <a:t>火</a:t>
                      </a:r>
                      <a:endParaRPr kumimoji="1" lang="ja-JP" altLang="en-US" sz="700" b="1"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0AD47"/>
                    </a:solidFill>
                  </a:tcPr>
                </a:tc>
                <a:tc>
                  <a:txBody>
                    <a:bodyPr/>
                    <a:lstStyle>
                      <a:lvl1pPr marL="0" algn="l" defTabSz="729190" rtl="0" eaLnBrk="1" latinLnBrk="0" hangingPunct="1">
                        <a:defRPr kumimoji="1" sz="1435" b="1" kern="1200">
                          <a:solidFill>
                            <a:schemeClr val="bg1"/>
                          </a:solidFill>
                          <a:latin typeface="游ゴシック" panose="020F0502020204030204"/>
                        </a:defRPr>
                      </a:lvl1pPr>
                      <a:lvl2pPr marL="364595" algn="l" defTabSz="729190" rtl="0" eaLnBrk="1" latinLnBrk="0" hangingPunct="1">
                        <a:defRPr kumimoji="1" sz="1435" b="1" kern="1200">
                          <a:solidFill>
                            <a:schemeClr val="bg1"/>
                          </a:solidFill>
                          <a:latin typeface="游ゴシック" panose="020F0502020204030204"/>
                        </a:defRPr>
                      </a:lvl2pPr>
                      <a:lvl3pPr marL="729190" algn="l" defTabSz="729190" rtl="0" eaLnBrk="1" latinLnBrk="0" hangingPunct="1">
                        <a:defRPr kumimoji="1" sz="1435" b="1" kern="1200">
                          <a:solidFill>
                            <a:schemeClr val="bg1"/>
                          </a:solidFill>
                          <a:latin typeface="游ゴシック" panose="020F0502020204030204"/>
                        </a:defRPr>
                      </a:lvl3pPr>
                      <a:lvl4pPr marL="1093785" algn="l" defTabSz="729190" rtl="0" eaLnBrk="1" latinLnBrk="0" hangingPunct="1">
                        <a:defRPr kumimoji="1" sz="1435" b="1" kern="1200">
                          <a:solidFill>
                            <a:schemeClr val="bg1"/>
                          </a:solidFill>
                          <a:latin typeface="游ゴシック" panose="020F0502020204030204"/>
                        </a:defRPr>
                      </a:lvl4pPr>
                      <a:lvl5pPr marL="1458380" algn="l" defTabSz="729190" rtl="0" eaLnBrk="1" latinLnBrk="0" hangingPunct="1">
                        <a:defRPr kumimoji="1" sz="1435" b="1" kern="1200">
                          <a:solidFill>
                            <a:schemeClr val="bg1"/>
                          </a:solidFill>
                          <a:latin typeface="游ゴシック" panose="020F0502020204030204"/>
                        </a:defRPr>
                      </a:lvl5pPr>
                      <a:lvl6pPr marL="1822975" algn="l" defTabSz="729190" rtl="0" eaLnBrk="1" latinLnBrk="0" hangingPunct="1">
                        <a:defRPr kumimoji="1" sz="1435" b="1" kern="1200">
                          <a:solidFill>
                            <a:schemeClr val="bg1"/>
                          </a:solidFill>
                          <a:latin typeface="游ゴシック" panose="020F0502020204030204"/>
                        </a:defRPr>
                      </a:lvl6pPr>
                      <a:lvl7pPr marL="2187570" algn="l" defTabSz="729190" rtl="0" eaLnBrk="1" latinLnBrk="0" hangingPunct="1">
                        <a:defRPr kumimoji="1" sz="1435" b="1" kern="1200">
                          <a:solidFill>
                            <a:schemeClr val="bg1"/>
                          </a:solidFill>
                          <a:latin typeface="游ゴシック" panose="020F0502020204030204"/>
                        </a:defRPr>
                      </a:lvl7pPr>
                      <a:lvl8pPr marL="2552165" algn="l" defTabSz="729190" rtl="0" eaLnBrk="1" latinLnBrk="0" hangingPunct="1">
                        <a:defRPr kumimoji="1" sz="1435" b="1" kern="1200">
                          <a:solidFill>
                            <a:schemeClr val="bg1"/>
                          </a:solidFill>
                          <a:latin typeface="游ゴシック" panose="020F0502020204030204"/>
                        </a:defRPr>
                      </a:lvl8pPr>
                      <a:lvl9pPr marL="2916760" algn="l" defTabSz="729190" rtl="0" eaLnBrk="1" latinLnBrk="0" hangingPunct="1">
                        <a:defRPr kumimoji="1" sz="1435" b="1" kern="1200">
                          <a:solidFill>
                            <a:schemeClr val="bg1"/>
                          </a:solidFill>
                          <a:latin typeface="游ゴシック" panose="020F0502020204030204"/>
                        </a:defRPr>
                      </a:lvl9pPr>
                    </a:lstStyle>
                    <a:p>
                      <a:pPr marL="0" indent="0" algn="ctr">
                        <a:spcBef>
                          <a:spcPts val="20"/>
                        </a:spcBef>
                        <a:spcAft>
                          <a:spcPts val="0"/>
                        </a:spcAft>
                      </a:pPr>
                      <a:r>
                        <a:rPr kumimoji="1" lang="en-US" altLang="ja-JP" sz="700" dirty="0">
                          <a:latin typeface="BIZ UDゴシック" panose="020B0400000000000000" pitchFamily="49" charset="-128"/>
                          <a:ea typeface="BIZ UDゴシック" panose="020B0400000000000000" pitchFamily="49" charset="-128"/>
                        </a:rPr>
                        <a:t>…</a:t>
                      </a:r>
                      <a:endParaRPr kumimoji="1" lang="ja-JP" altLang="en-US" sz="7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699556294"/>
                  </a:ext>
                </a:extLst>
              </a:tr>
              <a:tr h="304480">
                <a:tc>
                  <a:txBody>
                    <a:bodyPr/>
                    <a:lstStyle>
                      <a:lvl1pPr marL="0" algn="l" defTabSz="729190" rtl="0" eaLnBrk="1" latinLnBrk="0" hangingPunct="1">
                        <a:defRPr kumimoji="1" sz="1435" kern="1200">
                          <a:solidFill>
                            <a:schemeClr val="tx1"/>
                          </a:solidFill>
                          <a:latin typeface="游ゴシック" panose="020F0502020204030204"/>
                        </a:defRPr>
                      </a:lvl1pPr>
                      <a:lvl2pPr marL="364595" algn="l" defTabSz="729190" rtl="0" eaLnBrk="1" latinLnBrk="0" hangingPunct="1">
                        <a:defRPr kumimoji="1" sz="1435" kern="1200">
                          <a:solidFill>
                            <a:schemeClr val="tx1"/>
                          </a:solidFill>
                          <a:latin typeface="游ゴシック" panose="020F0502020204030204"/>
                        </a:defRPr>
                      </a:lvl2pPr>
                      <a:lvl3pPr marL="729190" algn="l" defTabSz="729190" rtl="0" eaLnBrk="1" latinLnBrk="0" hangingPunct="1">
                        <a:defRPr kumimoji="1" sz="1435" kern="1200">
                          <a:solidFill>
                            <a:schemeClr val="tx1"/>
                          </a:solidFill>
                          <a:latin typeface="游ゴシック" panose="020F0502020204030204"/>
                        </a:defRPr>
                      </a:lvl3pPr>
                      <a:lvl4pPr marL="1093785" algn="l" defTabSz="729190" rtl="0" eaLnBrk="1" latinLnBrk="0" hangingPunct="1">
                        <a:defRPr kumimoji="1" sz="1435" kern="1200">
                          <a:solidFill>
                            <a:schemeClr val="tx1"/>
                          </a:solidFill>
                          <a:latin typeface="游ゴシック" panose="020F0502020204030204"/>
                        </a:defRPr>
                      </a:lvl4pPr>
                      <a:lvl5pPr marL="1458380" algn="l" defTabSz="729190" rtl="0" eaLnBrk="1" latinLnBrk="0" hangingPunct="1">
                        <a:defRPr kumimoji="1" sz="1435" kern="1200">
                          <a:solidFill>
                            <a:schemeClr val="tx1"/>
                          </a:solidFill>
                          <a:latin typeface="游ゴシック" panose="020F0502020204030204"/>
                        </a:defRPr>
                      </a:lvl5pPr>
                      <a:lvl6pPr marL="1822975" algn="l" defTabSz="729190" rtl="0" eaLnBrk="1" latinLnBrk="0" hangingPunct="1">
                        <a:defRPr kumimoji="1" sz="1435" kern="1200">
                          <a:solidFill>
                            <a:schemeClr val="tx1"/>
                          </a:solidFill>
                          <a:latin typeface="游ゴシック" panose="020F0502020204030204"/>
                        </a:defRPr>
                      </a:lvl6pPr>
                      <a:lvl7pPr marL="2187570" algn="l" defTabSz="729190" rtl="0" eaLnBrk="1" latinLnBrk="0" hangingPunct="1">
                        <a:defRPr kumimoji="1" sz="1435" kern="1200">
                          <a:solidFill>
                            <a:schemeClr val="tx1"/>
                          </a:solidFill>
                          <a:latin typeface="游ゴシック" panose="020F0502020204030204"/>
                        </a:defRPr>
                      </a:lvl7pPr>
                      <a:lvl8pPr marL="2552165" algn="l" defTabSz="729190" rtl="0" eaLnBrk="1" latinLnBrk="0" hangingPunct="1">
                        <a:defRPr kumimoji="1" sz="1435" kern="1200">
                          <a:solidFill>
                            <a:schemeClr val="tx1"/>
                          </a:solidFill>
                          <a:latin typeface="游ゴシック" panose="020F0502020204030204"/>
                        </a:defRPr>
                      </a:lvl8pPr>
                      <a:lvl9pPr marL="2916760" algn="l" defTabSz="729190" rtl="0" eaLnBrk="1" latinLnBrk="0" hangingPunct="1">
                        <a:defRPr kumimoji="1" sz="1435" kern="1200">
                          <a:solidFill>
                            <a:schemeClr val="tx1"/>
                          </a:solidFill>
                          <a:latin typeface="游ゴシック" panose="020F0502020204030204"/>
                        </a:defRPr>
                      </a:lvl9pPr>
                    </a:lstStyle>
                    <a:p>
                      <a:pPr marL="0" indent="0" algn="ctr">
                        <a:spcBef>
                          <a:spcPts val="20"/>
                        </a:spcBef>
                        <a:spcAft>
                          <a:spcPts val="0"/>
                        </a:spcAft>
                      </a:pPr>
                      <a:r>
                        <a:rPr kumimoji="1" lang="en-US" altLang="ja-JP" sz="800" dirty="0">
                          <a:latin typeface="BIZ UDゴシック" panose="020B0400000000000000" pitchFamily="49" charset="-128"/>
                          <a:ea typeface="BIZ UDゴシック" panose="020B0400000000000000" pitchFamily="49" charset="-128"/>
                        </a:rPr>
                        <a:t>8</a:t>
                      </a:r>
                      <a:r>
                        <a:rPr kumimoji="1" lang="ja-JP" altLang="en-US" sz="800" dirty="0">
                          <a:latin typeface="BIZ UDゴシック" panose="020B0400000000000000" pitchFamily="49" charset="-128"/>
                          <a:ea typeface="BIZ UDゴシック" panose="020B0400000000000000" pitchFamily="49" charset="-128"/>
                        </a:rPr>
                        <a:t>時</a:t>
                      </a:r>
                      <a:endParaRPr kumimoji="1" lang="en-US" altLang="ja-JP" sz="800" b="1"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0" marR="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729190" rtl="0" eaLnBrk="1" latinLnBrk="0" hangingPunct="1">
                        <a:defRPr kumimoji="1" sz="1435" kern="1200">
                          <a:solidFill>
                            <a:schemeClr val="tx1"/>
                          </a:solidFill>
                          <a:latin typeface="游ゴシック" panose="020F0502020204030204"/>
                        </a:defRPr>
                      </a:lvl1pPr>
                      <a:lvl2pPr marL="364595" algn="l" defTabSz="729190" rtl="0" eaLnBrk="1" latinLnBrk="0" hangingPunct="1">
                        <a:defRPr kumimoji="1" sz="1435" kern="1200">
                          <a:solidFill>
                            <a:schemeClr val="tx1"/>
                          </a:solidFill>
                          <a:latin typeface="游ゴシック" panose="020F0502020204030204"/>
                        </a:defRPr>
                      </a:lvl2pPr>
                      <a:lvl3pPr marL="729190" algn="l" defTabSz="729190" rtl="0" eaLnBrk="1" latinLnBrk="0" hangingPunct="1">
                        <a:defRPr kumimoji="1" sz="1435" kern="1200">
                          <a:solidFill>
                            <a:schemeClr val="tx1"/>
                          </a:solidFill>
                          <a:latin typeface="游ゴシック" panose="020F0502020204030204"/>
                        </a:defRPr>
                      </a:lvl3pPr>
                      <a:lvl4pPr marL="1093785" algn="l" defTabSz="729190" rtl="0" eaLnBrk="1" latinLnBrk="0" hangingPunct="1">
                        <a:defRPr kumimoji="1" sz="1435" kern="1200">
                          <a:solidFill>
                            <a:schemeClr val="tx1"/>
                          </a:solidFill>
                          <a:latin typeface="游ゴシック" panose="020F0502020204030204"/>
                        </a:defRPr>
                      </a:lvl4pPr>
                      <a:lvl5pPr marL="1458380" algn="l" defTabSz="729190" rtl="0" eaLnBrk="1" latinLnBrk="0" hangingPunct="1">
                        <a:defRPr kumimoji="1" sz="1435" kern="1200">
                          <a:solidFill>
                            <a:schemeClr val="tx1"/>
                          </a:solidFill>
                          <a:latin typeface="游ゴシック" panose="020F0502020204030204"/>
                        </a:defRPr>
                      </a:lvl5pPr>
                      <a:lvl6pPr marL="1822975" algn="l" defTabSz="729190" rtl="0" eaLnBrk="1" latinLnBrk="0" hangingPunct="1">
                        <a:defRPr kumimoji="1" sz="1435" kern="1200">
                          <a:solidFill>
                            <a:schemeClr val="tx1"/>
                          </a:solidFill>
                          <a:latin typeface="游ゴシック" panose="020F0502020204030204"/>
                        </a:defRPr>
                      </a:lvl6pPr>
                      <a:lvl7pPr marL="2187570" algn="l" defTabSz="729190" rtl="0" eaLnBrk="1" latinLnBrk="0" hangingPunct="1">
                        <a:defRPr kumimoji="1" sz="1435" kern="1200">
                          <a:solidFill>
                            <a:schemeClr val="tx1"/>
                          </a:solidFill>
                          <a:latin typeface="游ゴシック" panose="020F0502020204030204"/>
                        </a:defRPr>
                      </a:lvl7pPr>
                      <a:lvl8pPr marL="2552165" algn="l" defTabSz="729190" rtl="0" eaLnBrk="1" latinLnBrk="0" hangingPunct="1">
                        <a:defRPr kumimoji="1" sz="1435" kern="1200">
                          <a:solidFill>
                            <a:schemeClr val="tx1"/>
                          </a:solidFill>
                          <a:latin typeface="游ゴシック" panose="020F0502020204030204"/>
                        </a:defRPr>
                      </a:lvl8pPr>
                      <a:lvl9pPr marL="2916760" algn="l" defTabSz="729190" rtl="0" eaLnBrk="1" latinLnBrk="0" hangingPunct="1">
                        <a:defRPr kumimoji="1" sz="1435" kern="1200">
                          <a:solidFill>
                            <a:schemeClr val="tx1"/>
                          </a:solidFill>
                          <a:latin typeface="游ゴシック" panose="020F0502020204030204"/>
                        </a:defRPr>
                      </a:lvl9pPr>
                    </a:lstStyle>
                    <a:p>
                      <a:pPr marL="0" indent="0" algn="ctr">
                        <a:spcBef>
                          <a:spcPts val="20"/>
                        </a:spcBef>
                        <a:spcAft>
                          <a:spcPts val="0"/>
                        </a:spcAft>
                      </a:pPr>
                      <a:r>
                        <a:rPr kumimoji="1" lang="en-US" altLang="ja-JP" sz="800" dirty="0">
                          <a:latin typeface="BIZ UDゴシック" panose="020B0400000000000000" pitchFamily="49" charset="-128"/>
                          <a:ea typeface="BIZ UDゴシック" panose="020B0400000000000000" pitchFamily="49" charset="-128"/>
                        </a:rPr>
                        <a:t>0.728</a:t>
                      </a:r>
                      <a:endParaRPr kumimoji="1" lang="ja-JP" altLang="en-US" sz="8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0" marR="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729190" rtl="0" eaLnBrk="1" latinLnBrk="0" hangingPunct="1">
                        <a:defRPr kumimoji="1" sz="1435" kern="1200">
                          <a:solidFill>
                            <a:schemeClr val="tx1"/>
                          </a:solidFill>
                          <a:latin typeface="游ゴシック" panose="020F0502020204030204"/>
                        </a:defRPr>
                      </a:lvl1pPr>
                      <a:lvl2pPr marL="364595" algn="l" defTabSz="729190" rtl="0" eaLnBrk="1" latinLnBrk="0" hangingPunct="1">
                        <a:defRPr kumimoji="1" sz="1435" kern="1200">
                          <a:solidFill>
                            <a:schemeClr val="tx1"/>
                          </a:solidFill>
                          <a:latin typeface="游ゴシック" panose="020F0502020204030204"/>
                        </a:defRPr>
                      </a:lvl2pPr>
                      <a:lvl3pPr marL="729190" algn="l" defTabSz="729190" rtl="0" eaLnBrk="1" latinLnBrk="0" hangingPunct="1">
                        <a:defRPr kumimoji="1" sz="1435" kern="1200">
                          <a:solidFill>
                            <a:schemeClr val="tx1"/>
                          </a:solidFill>
                          <a:latin typeface="游ゴシック" panose="020F0502020204030204"/>
                        </a:defRPr>
                      </a:lvl3pPr>
                      <a:lvl4pPr marL="1093785" algn="l" defTabSz="729190" rtl="0" eaLnBrk="1" latinLnBrk="0" hangingPunct="1">
                        <a:defRPr kumimoji="1" sz="1435" kern="1200">
                          <a:solidFill>
                            <a:schemeClr val="tx1"/>
                          </a:solidFill>
                          <a:latin typeface="游ゴシック" panose="020F0502020204030204"/>
                        </a:defRPr>
                      </a:lvl4pPr>
                      <a:lvl5pPr marL="1458380" algn="l" defTabSz="729190" rtl="0" eaLnBrk="1" latinLnBrk="0" hangingPunct="1">
                        <a:defRPr kumimoji="1" sz="1435" kern="1200">
                          <a:solidFill>
                            <a:schemeClr val="tx1"/>
                          </a:solidFill>
                          <a:latin typeface="游ゴシック" panose="020F0502020204030204"/>
                        </a:defRPr>
                      </a:lvl5pPr>
                      <a:lvl6pPr marL="1822975" algn="l" defTabSz="729190" rtl="0" eaLnBrk="1" latinLnBrk="0" hangingPunct="1">
                        <a:defRPr kumimoji="1" sz="1435" kern="1200">
                          <a:solidFill>
                            <a:schemeClr val="tx1"/>
                          </a:solidFill>
                          <a:latin typeface="游ゴシック" panose="020F0502020204030204"/>
                        </a:defRPr>
                      </a:lvl6pPr>
                      <a:lvl7pPr marL="2187570" algn="l" defTabSz="729190" rtl="0" eaLnBrk="1" latinLnBrk="0" hangingPunct="1">
                        <a:defRPr kumimoji="1" sz="1435" kern="1200">
                          <a:solidFill>
                            <a:schemeClr val="tx1"/>
                          </a:solidFill>
                          <a:latin typeface="游ゴシック" panose="020F0502020204030204"/>
                        </a:defRPr>
                      </a:lvl7pPr>
                      <a:lvl8pPr marL="2552165" algn="l" defTabSz="729190" rtl="0" eaLnBrk="1" latinLnBrk="0" hangingPunct="1">
                        <a:defRPr kumimoji="1" sz="1435" kern="1200">
                          <a:solidFill>
                            <a:schemeClr val="tx1"/>
                          </a:solidFill>
                          <a:latin typeface="游ゴシック" panose="020F0502020204030204"/>
                        </a:defRPr>
                      </a:lvl8pPr>
                      <a:lvl9pPr marL="2916760" algn="l" defTabSz="729190" rtl="0" eaLnBrk="1" latinLnBrk="0" hangingPunct="1">
                        <a:defRPr kumimoji="1" sz="1435" kern="1200">
                          <a:solidFill>
                            <a:schemeClr val="tx1"/>
                          </a:solidFill>
                          <a:latin typeface="游ゴシック" panose="020F0502020204030204"/>
                        </a:defRPr>
                      </a:lvl9pPr>
                    </a:lstStyle>
                    <a:p>
                      <a:pPr marL="0" indent="0" algn="ctr">
                        <a:spcBef>
                          <a:spcPts val="20"/>
                        </a:spcBef>
                        <a:spcAft>
                          <a:spcPts val="0"/>
                        </a:spcAft>
                      </a:pPr>
                      <a:r>
                        <a:rPr kumimoji="1" lang="en-US" altLang="ja-JP" sz="800" dirty="0">
                          <a:latin typeface="BIZ UDゴシック" panose="020B0400000000000000" pitchFamily="49" charset="-128"/>
                          <a:ea typeface="BIZ UDゴシック" panose="020B0400000000000000" pitchFamily="49" charset="-128"/>
                        </a:rPr>
                        <a:t>0.834</a:t>
                      </a:r>
                      <a:endParaRPr kumimoji="1" lang="ja-JP" altLang="en-US" sz="8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0" marR="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729190" rtl="0" eaLnBrk="1" latinLnBrk="0" hangingPunct="1">
                        <a:defRPr kumimoji="1" sz="1435" kern="1200">
                          <a:solidFill>
                            <a:schemeClr val="tx1"/>
                          </a:solidFill>
                          <a:latin typeface="游ゴシック" panose="020F0502020204030204"/>
                        </a:defRPr>
                      </a:lvl1pPr>
                      <a:lvl2pPr marL="364595" algn="l" defTabSz="729190" rtl="0" eaLnBrk="1" latinLnBrk="0" hangingPunct="1">
                        <a:defRPr kumimoji="1" sz="1435" kern="1200">
                          <a:solidFill>
                            <a:schemeClr val="tx1"/>
                          </a:solidFill>
                          <a:latin typeface="游ゴシック" panose="020F0502020204030204"/>
                        </a:defRPr>
                      </a:lvl2pPr>
                      <a:lvl3pPr marL="729190" algn="l" defTabSz="729190" rtl="0" eaLnBrk="1" latinLnBrk="0" hangingPunct="1">
                        <a:defRPr kumimoji="1" sz="1435" kern="1200">
                          <a:solidFill>
                            <a:schemeClr val="tx1"/>
                          </a:solidFill>
                          <a:latin typeface="游ゴシック" panose="020F0502020204030204"/>
                        </a:defRPr>
                      </a:lvl3pPr>
                      <a:lvl4pPr marL="1093785" algn="l" defTabSz="729190" rtl="0" eaLnBrk="1" latinLnBrk="0" hangingPunct="1">
                        <a:defRPr kumimoji="1" sz="1435" kern="1200">
                          <a:solidFill>
                            <a:schemeClr val="tx1"/>
                          </a:solidFill>
                          <a:latin typeface="游ゴシック" panose="020F0502020204030204"/>
                        </a:defRPr>
                      </a:lvl4pPr>
                      <a:lvl5pPr marL="1458380" algn="l" defTabSz="729190" rtl="0" eaLnBrk="1" latinLnBrk="0" hangingPunct="1">
                        <a:defRPr kumimoji="1" sz="1435" kern="1200">
                          <a:solidFill>
                            <a:schemeClr val="tx1"/>
                          </a:solidFill>
                          <a:latin typeface="游ゴシック" panose="020F0502020204030204"/>
                        </a:defRPr>
                      </a:lvl5pPr>
                      <a:lvl6pPr marL="1822975" algn="l" defTabSz="729190" rtl="0" eaLnBrk="1" latinLnBrk="0" hangingPunct="1">
                        <a:defRPr kumimoji="1" sz="1435" kern="1200">
                          <a:solidFill>
                            <a:schemeClr val="tx1"/>
                          </a:solidFill>
                          <a:latin typeface="游ゴシック" panose="020F0502020204030204"/>
                        </a:defRPr>
                      </a:lvl6pPr>
                      <a:lvl7pPr marL="2187570" algn="l" defTabSz="729190" rtl="0" eaLnBrk="1" latinLnBrk="0" hangingPunct="1">
                        <a:defRPr kumimoji="1" sz="1435" kern="1200">
                          <a:solidFill>
                            <a:schemeClr val="tx1"/>
                          </a:solidFill>
                          <a:latin typeface="游ゴシック" panose="020F0502020204030204"/>
                        </a:defRPr>
                      </a:lvl7pPr>
                      <a:lvl8pPr marL="2552165" algn="l" defTabSz="729190" rtl="0" eaLnBrk="1" latinLnBrk="0" hangingPunct="1">
                        <a:defRPr kumimoji="1" sz="1435" kern="1200">
                          <a:solidFill>
                            <a:schemeClr val="tx1"/>
                          </a:solidFill>
                          <a:latin typeface="游ゴシック" panose="020F0502020204030204"/>
                        </a:defRPr>
                      </a:lvl8pPr>
                      <a:lvl9pPr marL="2916760" algn="l" defTabSz="729190" rtl="0" eaLnBrk="1" latinLnBrk="0" hangingPunct="1">
                        <a:defRPr kumimoji="1" sz="1435" kern="1200">
                          <a:solidFill>
                            <a:schemeClr val="tx1"/>
                          </a:solidFill>
                          <a:latin typeface="游ゴシック" panose="020F0502020204030204"/>
                        </a:defRPr>
                      </a:lvl9pPr>
                    </a:lstStyle>
                    <a:p>
                      <a:pPr marL="0" indent="0" algn="ctr">
                        <a:spcBef>
                          <a:spcPts val="20"/>
                        </a:spcBef>
                        <a:spcAft>
                          <a:spcPts val="0"/>
                        </a:spcAft>
                      </a:pPr>
                      <a:r>
                        <a:rPr kumimoji="1" lang="en-US" altLang="ja-JP" sz="800" dirty="0">
                          <a:latin typeface="BIZ UDゴシック" panose="020B0400000000000000" pitchFamily="49" charset="-128"/>
                          <a:ea typeface="BIZ UDゴシック" panose="020B0400000000000000" pitchFamily="49" charset="-128"/>
                        </a:rPr>
                        <a:t>…</a:t>
                      </a:r>
                      <a:endParaRPr kumimoji="1" lang="ja-JP" altLang="en-US" sz="8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0" marR="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extLst>
                  <a:ext uri="{0D108BD9-81ED-4DB2-BD59-A6C34878D82A}">
                    <a16:rowId xmlns:a16="http://schemas.microsoft.com/office/drawing/2014/main" val="2027988711"/>
                  </a:ext>
                </a:extLst>
              </a:tr>
              <a:tr h="304480">
                <a:tc>
                  <a:txBody>
                    <a:bodyPr/>
                    <a:lstStyle>
                      <a:lvl1pPr marL="0" algn="l" defTabSz="729190" rtl="0" eaLnBrk="1" latinLnBrk="0" hangingPunct="1">
                        <a:defRPr kumimoji="1" sz="1435" kern="1200">
                          <a:solidFill>
                            <a:schemeClr val="tx1"/>
                          </a:solidFill>
                          <a:latin typeface="游ゴシック" panose="020F0502020204030204"/>
                        </a:defRPr>
                      </a:lvl1pPr>
                      <a:lvl2pPr marL="364595" algn="l" defTabSz="729190" rtl="0" eaLnBrk="1" latinLnBrk="0" hangingPunct="1">
                        <a:defRPr kumimoji="1" sz="1435" kern="1200">
                          <a:solidFill>
                            <a:schemeClr val="tx1"/>
                          </a:solidFill>
                          <a:latin typeface="游ゴシック" panose="020F0502020204030204"/>
                        </a:defRPr>
                      </a:lvl2pPr>
                      <a:lvl3pPr marL="729190" algn="l" defTabSz="729190" rtl="0" eaLnBrk="1" latinLnBrk="0" hangingPunct="1">
                        <a:defRPr kumimoji="1" sz="1435" kern="1200">
                          <a:solidFill>
                            <a:schemeClr val="tx1"/>
                          </a:solidFill>
                          <a:latin typeface="游ゴシック" panose="020F0502020204030204"/>
                        </a:defRPr>
                      </a:lvl3pPr>
                      <a:lvl4pPr marL="1093785" algn="l" defTabSz="729190" rtl="0" eaLnBrk="1" latinLnBrk="0" hangingPunct="1">
                        <a:defRPr kumimoji="1" sz="1435" kern="1200">
                          <a:solidFill>
                            <a:schemeClr val="tx1"/>
                          </a:solidFill>
                          <a:latin typeface="游ゴシック" panose="020F0502020204030204"/>
                        </a:defRPr>
                      </a:lvl4pPr>
                      <a:lvl5pPr marL="1458380" algn="l" defTabSz="729190" rtl="0" eaLnBrk="1" latinLnBrk="0" hangingPunct="1">
                        <a:defRPr kumimoji="1" sz="1435" kern="1200">
                          <a:solidFill>
                            <a:schemeClr val="tx1"/>
                          </a:solidFill>
                          <a:latin typeface="游ゴシック" panose="020F0502020204030204"/>
                        </a:defRPr>
                      </a:lvl5pPr>
                      <a:lvl6pPr marL="1822975" algn="l" defTabSz="729190" rtl="0" eaLnBrk="1" latinLnBrk="0" hangingPunct="1">
                        <a:defRPr kumimoji="1" sz="1435" kern="1200">
                          <a:solidFill>
                            <a:schemeClr val="tx1"/>
                          </a:solidFill>
                          <a:latin typeface="游ゴシック" panose="020F0502020204030204"/>
                        </a:defRPr>
                      </a:lvl6pPr>
                      <a:lvl7pPr marL="2187570" algn="l" defTabSz="729190" rtl="0" eaLnBrk="1" latinLnBrk="0" hangingPunct="1">
                        <a:defRPr kumimoji="1" sz="1435" kern="1200">
                          <a:solidFill>
                            <a:schemeClr val="tx1"/>
                          </a:solidFill>
                          <a:latin typeface="游ゴシック" panose="020F0502020204030204"/>
                        </a:defRPr>
                      </a:lvl7pPr>
                      <a:lvl8pPr marL="2552165" algn="l" defTabSz="729190" rtl="0" eaLnBrk="1" latinLnBrk="0" hangingPunct="1">
                        <a:defRPr kumimoji="1" sz="1435" kern="1200">
                          <a:solidFill>
                            <a:schemeClr val="tx1"/>
                          </a:solidFill>
                          <a:latin typeface="游ゴシック" panose="020F0502020204030204"/>
                        </a:defRPr>
                      </a:lvl8pPr>
                      <a:lvl9pPr marL="2916760" algn="l" defTabSz="729190" rtl="0" eaLnBrk="1" latinLnBrk="0" hangingPunct="1">
                        <a:defRPr kumimoji="1" sz="1435" kern="1200">
                          <a:solidFill>
                            <a:schemeClr val="tx1"/>
                          </a:solidFill>
                          <a:latin typeface="游ゴシック" panose="020F0502020204030204"/>
                        </a:defRPr>
                      </a:lvl9pPr>
                    </a:lstStyle>
                    <a:p>
                      <a:pPr marL="0" indent="0" algn="ctr">
                        <a:spcBef>
                          <a:spcPts val="20"/>
                        </a:spcBef>
                        <a:spcAft>
                          <a:spcPts val="0"/>
                        </a:spcAft>
                      </a:pPr>
                      <a:r>
                        <a:rPr kumimoji="1" lang="en-US" altLang="ja-JP" sz="800" dirty="0">
                          <a:latin typeface="BIZ UDゴシック" panose="020B0400000000000000" pitchFamily="49" charset="-128"/>
                          <a:ea typeface="BIZ UDゴシック" panose="020B0400000000000000" pitchFamily="49" charset="-128"/>
                        </a:rPr>
                        <a:t>9</a:t>
                      </a:r>
                      <a:r>
                        <a:rPr kumimoji="1" lang="ja-JP" altLang="en-US" sz="800" dirty="0">
                          <a:latin typeface="BIZ UDゴシック" panose="020B0400000000000000" pitchFamily="49" charset="-128"/>
                          <a:ea typeface="BIZ UDゴシック" panose="020B0400000000000000" pitchFamily="49" charset="-128"/>
                        </a:rPr>
                        <a:t>時</a:t>
                      </a:r>
                      <a:endParaRPr kumimoji="1" lang="en-US" altLang="ja-JP" sz="800" b="1"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a:txBody>
                    <a:bodyPr/>
                    <a:lstStyle>
                      <a:lvl1pPr marL="0" algn="l" defTabSz="729190" rtl="0" eaLnBrk="1" latinLnBrk="0" hangingPunct="1">
                        <a:defRPr kumimoji="1" sz="1435" kern="1200">
                          <a:solidFill>
                            <a:schemeClr val="tx1"/>
                          </a:solidFill>
                          <a:latin typeface="游ゴシック" panose="020F0502020204030204"/>
                        </a:defRPr>
                      </a:lvl1pPr>
                      <a:lvl2pPr marL="364595" algn="l" defTabSz="729190" rtl="0" eaLnBrk="1" latinLnBrk="0" hangingPunct="1">
                        <a:defRPr kumimoji="1" sz="1435" kern="1200">
                          <a:solidFill>
                            <a:schemeClr val="tx1"/>
                          </a:solidFill>
                          <a:latin typeface="游ゴシック" panose="020F0502020204030204"/>
                        </a:defRPr>
                      </a:lvl2pPr>
                      <a:lvl3pPr marL="729190" algn="l" defTabSz="729190" rtl="0" eaLnBrk="1" latinLnBrk="0" hangingPunct="1">
                        <a:defRPr kumimoji="1" sz="1435" kern="1200">
                          <a:solidFill>
                            <a:schemeClr val="tx1"/>
                          </a:solidFill>
                          <a:latin typeface="游ゴシック" panose="020F0502020204030204"/>
                        </a:defRPr>
                      </a:lvl3pPr>
                      <a:lvl4pPr marL="1093785" algn="l" defTabSz="729190" rtl="0" eaLnBrk="1" latinLnBrk="0" hangingPunct="1">
                        <a:defRPr kumimoji="1" sz="1435" kern="1200">
                          <a:solidFill>
                            <a:schemeClr val="tx1"/>
                          </a:solidFill>
                          <a:latin typeface="游ゴシック" panose="020F0502020204030204"/>
                        </a:defRPr>
                      </a:lvl4pPr>
                      <a:lvl5pPr marL="1458380" algn="l" defTabSz="729190" rtl="0" eaLnBrk="1" latinLnBrk="0" hangingPunct="1">
                        <a:defRPr kumimoji="1" sz="1435" kern="1200">
                          <a:solidFill>
                            <a:schemeClr val="tx1"/>
                          </a:solidFill>
                          <a:latin typeface="游ゴシック" panose="020F0502020204030204"/>
                        </a:defRPr>
                      </a:lvl5pPr>
                      <a:lvl6pPr marL="1822975" algn="l" defTabSz="729190" rtl="0" eaLnBrk="1" latinLnBrk="0" hangingPunct="1">
                        <a:defRPr kumimoji="1" sz="1435" kern="1200">
                          <a:solidFill>
                            <a:schemeClr val="tx1"/>
                          </a:solidFill>
                          <a:latin typeface="游ゴシック" panose="020F0502020204030204"/>
                        </a:defRPr>
                      </a:lvl6pPr>
                      <a:lvl7pPr marL="2187570" algn="l" defTabSz="729190" rtl="0" eaLnBrk="1" latinLnBrk="0" hangingPunct="1">
                        <a:defRPr kumimoji="1" sz="1435" kern="1200">
                          <a:solidFill>
                            <a:schemeClr val="tx1"/>
                          </a:solidFill>
                          <a:latin typeface="游ゴシック" panose="020F0502020204030204"/>
                        </a:defRPr>
                      </a:lvl7pPr>
                      <a:lvl8pPr marL="2552165" algn="l" defTabSz="729190" rtl="0" eaLnBrk="1" latinLnBrk="0" hangingPunct="1">
                        <a:defRPr kumimoji="1" sz="1435" kern="1200">
                          <a:solidFill>
                            <a:schemeClr val="tx1"/>
                          </a:solidFill>
                          <a:latin typeface="游ゴシック" panose="020F0502020204030204"/>
                        </a:defRPr>
                      </a:lvl8pPr>
                      <a:lvl9pPr marL="2916760" algn="l" defTabSz="729190" rtl="0" eaLnBrk="1" latinLnBrk="0" hangingPunct="1">
                        <a:defRPr kumimoji="1" sz="1435" kern="1200">
                          <a:solidFill>
                            <a:schemeClr val="tx1"/>
                          </a:solidFill>
                          <a:latin typeface="游ゴシック" panose="020F0502020204030204"/>
                        </a:defRPr>
                      </a:lvl9pPr>
                    </a:lstStyle>
                    <a:p>
                      <a:pPr marL="0" indent="0" algn="ctr">
                        <a:spcBef>
                          <a:spcPts val="20"/>
                        </a:spcBef>
                        <a:spcAft>
                          <a:spcPts val="0"/>
                        </a:spcAft>
                      </a:pPr>
                      <a:r>
                        <a:rPr kumimoji="1" lang="en-US" altLang="ja-JP" sz="800" dirty="0">
                          <a:latin typeface="BIZ UDゴシック" panose="020B0400000000000000" pitchFamily="49" charset="-128"/>
                          <a:ea typeface="BIZ UDゴシック" panose="020B0400000000000000" pitchFamily="49" charset="-128"/>
                        </a:rPr>
                        <a:t>0.553</a:t>
                      </a:r>
                      <a:endParaRPr kumimoji="1" lang="ja-JP" altLang="en-US" sz="8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a:txBody>
                    <a:bodyPr/>
                    <a:lstStyle>
                      <a:lvl1pPr marL="0" algn="l" defTabSz="729190" rtl="0" eaLnBrk="1" latinLnBrk="0" hangingPunct="1">
                        <a:defRPr kumimoji="1" sz="1435" kern="1200">
                          <a:solidFill>
                            <a:schemeClr val="tx1"/>
                          </a:solidFill>
                          <a:latin typeface="游ゴシック" panose="020F0502020204030204"/>
                        </a:defRPr>
                      </a:lvl1pPr>
                      <a:lvl2pPr marL="364595" algn="l" defTabSz="729190" rtl="0" eaLnBrk="1" latinLnBrk="0" hangingPunct="1">
                        <a:defRPr kumimoji="1" sz="1435" kern="1200">
                          <a:solidFill>
                            <a:schemeClr val="tx1"/>
                          </a:solidFill>
                          <a:latin typeface="游ゴシック" panose="020F0502020204030204"/>
                        </a:defRPr>
                      </a:lvl2pPr>
                      <a:lvl3pPr marL="729190" algn="l" defTabSz="729190" rtl="0" eaLnBrk="1" latinLnBrk="0" hangingPunct="1">
                        <a:defRPr kumimoji="1" sz="1435" kern="1200">
                          <a:solidFill>
                            <a:schemeClr val="tx1"/>
                          </a:solidFill>
                          <a:latin typeface="游ゴシック" panose="020F0502020204030204"/>
                        </a:defRPr>
                      </a:lvl3pPr>
                      <a:lvl4pPr marL="1093785" algn="l" defTabSz="729190" rtl="0" eaLnBrk="1" latinLnBrk="0" hangingPunct="1">
                        <a:defRPr kumimoji="1" sz="1435" kern="1200">
                          <a:solidFill>
                            <a:schemeClr val="tx1"/>
                          </a:solidFill>
                          <a:latin typeface="游ゴシック" panose="020F0502020204030204"/>
                        </a:defRPr>
                      </a:lvl4pPr>
                      <a:lvl5pPr marL="1458380" algn="l" defTabSz="729190" rtl="0" eaLnBrk="1" latinLnBrk="0" hangingPunct="1">
                        <a:defRPr kumimoji="1" sz="1435" kern="1200">
                          <a:solidFill>
                            <a:schemeClr val="tx1"/>
                          </a:solidFill>
                          <a:latin typeface="游ゴシック" panose="020F0502020204030204"/>
                        </a:defRPr>
                      </a:lvl5pPr>
                      <a:lvl6pPr marL="1822975" algn="l" defTabSz="729190" rtl="0" eaLnBrk="1" latinLnBrk="0" hangingPunct="1">
                        <a:defRPr kumimoji="1" sz="1435" kern="1200">
                          <a:solidFill>
                            <a:schemeClr val="tx1"/>
                          </a:solidFill>
                          <a:latin typeface="游ゴシック" panose="020F0502020204030204"/>
                        </a:defRPr>
                      </a:lvl6pPr>
                      <a:lvl7pPr marL="2187570" algn="l" defTabSz="729190" rtl="0" eaLnBrk="1" latinLnBrk="0" hangingPunct="1">
                        <a:defRPr kumimoji="1" sz="1435" kern="1200">
                          <a:solidFill>
                            <a:schemeClr val="tx1"/>
                          </a:solidFill>
                          <a:latin typeface="游ゴシック" panose="020F0502020204030204"/>
                        </a:defRPr>
                      </a:lvl7pPr>
                      <a:lvl8pPr marL="2552165" algn="l" defTabSz="729190" rtl="0" eaLnBrk="1" latinLnBrk="0" hangingPunct="1">
                        <a:defRPr kumimoji="1" sz="1435" kern="1200">
                          <a:solidFill>
                            <a:schemeClr val="tx1"/>
                          </a:solidFill>
                          <a:latin typeface="游ゴシック" panose="020F0502020204030204"/>
                        </a:defRPr>
                      </a:lvl8pPr>
                      <a:lvl9pPr marL="2916760" algn="l" defTabSz="729190" rtl="0" eaLnBrk="1" latinLnBrk="0" hangingPunct="1">
                        <a:defRPr kumimoji="1" sz="1435" kern="1200">
                          <a:solidFill>
                            <a:schemeClr val="tx1"/>
                          </a:solidFill>
                          <a:latin typeface="游ゴシック" panose="020F0502020204030204"/>
                        </a:defRPr>
                      </a:lvl9pPr>
                    </a:lstStyle>
                    <a:p>
                      <a:pPr marL="0" indent="0" algn="ctr">
                        <a:spcBef>
                          <a:spcPts val="20"/>
                        </a:spcBef>
                        <a:spcAft>
                          <a:spcPts val="0"/>
                        </a:spcAft>
                      </a:pPr>
                      <a:r>
                        <a:rPr kumimoji="1" lang="en-US" altLang="ja-JP" sz="800" dirty="0">
                          <a:latin typeface="BIZ UDゴシック" panose="020B0400000000000000" pitchFamily="49" charset="-128"/>
                          <a:ea typeface="BIZ UDゴシック" panose="020B0400000000000000" pitchFamily="49" charset="-128"/>
                        </a:rPr>
                        <a:t>0.915</a:t>
                      </a:r>
                      <a:endParaRPr kumimoji="1" lang="ja-JP" altLang="en-US" sz="8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F00"/>
                    </a:solidFill>
                  </a:tcPr>
                </a:tc>
                <a:tc>
                  <a:txBody>
                    <a:bodyPr/>
                    <a:lstStyle>
                      <a:lvl1pPr marL="0" algn="l" defTabSz="729190" rtl="0" eaLnBrk="1" latinLnBrk="0" hangingPunct="1">
                        <a:defRPr kumimoji="1" sz="1435" kern="1200">
                          <a:solidFill>
                            <a:schemeClr val="tx1"/>
                          </a:solidFill>
                          <a:latin typeface="游ゴシック" panose="020F0502020204030204"/>
                        </a:defRPr>
                      </a:lvl1pPr>
                      <a:lvl2pPr marL="364595" algn="l" defTabSz="729190" rtl="0" eaLnBrk="1" latinLnBrk="0" hangingPunct="1">
                        <a:defRPr kumimoji="1" sz="1435" kern="1200">
                          <a:solidFill>
                            <a:schemeClr val="tx1"/>
                          </a:solidFill>
                          <a:latin typeface="游ゴシック" panose="020F0502020204030204"/>
                        </a:defRPr>
                      </a:lvl2pPr>
                      <a:lvl3pPr marL="729190" algn="l" defTabSz="729190" rtl="0" eaLnBrk="1" latinLnBrk="0" hangingPunct="1">
                        <a:defRPr kumimoji="1" sz="1435" kern="1200">
                          <a:solidFill>
                            <a:schemeClr val="tx1"/>
                          </a:solidFill>
                          <a:latin typeface="游ゴシック" panose="020F0502020204030204"/>
                        </a:defRPr>
                      </a:lvl3pPr>
                      <a:lvl4pPr marL="1093785" algn="l" defTabSz="729190" rtl="0" eaLnBrk="1" latinLnBrk="0" hangingPunct="1">
                        <a:defRPr kumimoji="1" sz="1435" kern="1200">
                          <a:solidFill>
                            <a:schemeClr val="tx1"/>
                          </a:solidFill>
                          <a:latin typeface="游ゴシック" panose="020F0502020204030204"/>
                        </a:defRPr>
                      </a:lvl4pPr>
                      <a:lvl5pPr marL="1458380" algn="l" defTabSz="729190" rtl="0" eaLnBrk="1" latinLnBrk="0" hangingPunct="1">
                        <a:defRPr kumimoji="1" sz="1435" kern="1200">
                          <a:solidFill>
                            <a:schemeClr val="tx1"/>
                          </a:solidFill>
                          <a:latin typeface="游ゴシック" panose="020F0502020204030204"/>
                        </a:defRPr>
                      </a:lvl5pPr>
                      <a:lvl6pPr marL="1822975" algn="l" defTabSz="729190" rtl="0" eaLnBrk="1" latinLnBrk="0" hangingPunct="1">
                        <a:defRPr kumimoji="1" sz="1435" kern="1200">
                          <a:solidFill>
                            <a:schemeClr val="tx1"/>
                          </a:solidFill>
                          <a:latin typeface="游ゴシック" panose="020F0502020204030204"/>
                        </a:defRPr>
                      </a:lvl6pPr>
                      <a:lvl7pPr marL="2187570" algn="l" defTabSz="729190" rtl="0" eaLnBrk="1" latinLnBrk="0" hangingPunct="1">
                        <a:defRPr kumimoji="1" sz="1435" kern="1200">
                          <a:solidFill>
                            <a:schemeClr val="tx1"/>
                          </a:solidFill>
                          <a:latin typeface="游ゴシック" panose="020F0502020204030204"/>
                        </a:defRPr>
                      </a:lvl7pPr>
                      <a:lvl8pPr marL="2552165" algn="l" defTabSz="729190" rtl="0" eaLnBrk="1" latinLnBrk="0" hangingPunct="1">
                        <a:defRPr kumimoji="1" sz="1435" kern="1200">
                          <a:solidFill>
                            <a:schemeClr val="tx1"/>
                          </a:solidFill>
                          <a:latin typeface="游ゴシック" panose="020F0502020204030204"/>
                        </a:defRPr>
                      </a:lvl8pPr>
                      <a:lvl9pPr marL="2916760" algn="l" defTabSz="729190" rtl="0" eaLnBrk="1" latinLnBrk="0" hangingPunct="1">
                        <a:defRPr kumimoji="1" sz="1435" kern="1200">
                          <a:solidFill>
                            <a:schemeClr val="tx1"/>
                          </a:solidFill>
                          <a:latin typeface="游ゴシック" panose="020F0502020204030204"/>
                        </a:defRPr>
                      </a:lvl9pPr>
                    </a:lstStyle>
                    <a:p>
                      <a:pPr marL="0" indent="0" algn="ctr">
                        <a:spcBef>
                          <a:spcPts val="20"/>
                        </a:spcBef>
                        <a:spcAft>
                          <a:spcPts val="0"/>
                        </a:spcAft>
                      </a:pPr>
                      <a:r>
                        <a:rPr kumimoji="1" lang="en-US" altLang="ja-JP" sz="800" dirty="0">
                          <a:latin typeface="BIZ UDゴシック" panose="020B0400000000000000" pitchFamily="49" charset="-128"/>
                          <a:ea typeface="BIZ UDゴシック" panose="020B0400000000000000" pitchFamily="49" charset="-128"/>
                        </a:rPr>
                        <a:t>…</a:t>
                      </a:r>
                      <a:endParaRPr kumimoji="1" lang="ja-JP" altLang="en-US" sz="8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extLst>
                  <a:ext uri="{0D108BD9-81ED-4DB2-BD59-A6C34878D82A}">
                    <a16:rowId xmlns:a16="http://schemas.microsoft.com/office/drawing/2014/main" val="10002"/>
                  </a:ext>
                </a:extLst>
              </a:tr>
              <a:tr h="304480">
                <a:tc>
                  <a:txBody>
                    <a:bodyPr/>
                    <a:lstStyle>
                      <a:lvl1pPr marL="0" algn="l" defTabSz="729190" rtl="0" eaLnBrk="1" latinLnBrk="0" hangingPunct="1">
                        <a:defRPr kumimoji="1" sz="1435" kern="1200">
                          <a:solidFill>
                            <a:schemeClr val="tx1"/>
                          </a:solidFill>
                          <a:latin typeface="游ゴシック" panose="020F0502020204030204"/>
                        </a:defRPr>
                      </a:lvl1pPr>
                      <a:lvl2pPr marL="364595" algn="l" defTabSz="729190" rtl="0" eaLnBrk="1" latinLnBrk="0" hangingPunct="1">
                        <a:defRPr kumimoji="1" sz="1435" kern="1200">
                          <a:solidFill>
                            <a:schemeClr val="tx1"/>
                          </a:solidFill>
                          <a:latin typeface="游ゴシック" panose="020F0502020204030204"/>
                        </a:defRPr>
                      </a:lvl2pPr>
                      <a:lvl3pPr marL="729190" algn="l" defTabSz="729190" rtl="0" eaLnBrk="1" latinLnBrk="0" hangingPunct="1">
                        <a:defRPr kumimoji="1" sz="1435" kern="1200">
                          <a:solidFill>
                            <a:schemeClr val="tx1"/>
                          </a:solidFill>
                          <a:latin typeface="游ゴシック" panose="020F0502020204030204"/>
                        </a:defRPr>
                      </a:lvl3pPr>
                      <a:lvl4pPr marL="1093785" algn="l" defTabSz="729190" rtl="0" eaLnBrk="1" latinLnBrk="0" hangingPunct="1">
                        <a:defRPr kumimoji="1" sz="1435" kern="1200">
                          <a:solidFill>
                            <a:schemeClr val="tx1"/>
                          </a:solidFill>
                          <a:latin typeface="游ゴシック" panose="020F0502020204030204"/>
                        </a:defRPr>
                      </a:lvl4pPr>
                      <a:lvl5pPr marL="1458380" algn="l" defTabSz="729190" rtl="0" eaLnBrk="1" latinLnBrk="0" hangingPunct="1">
                        <a:defRPr kumimoji="1" sz="1435" kern="1200">
                          <a:solidFill>
                            <a:schemeClr val="tx1"/>
                          </a:solidFill>
                          <a:latin typeface="游ゴシック" panose="020F0502020204030204"/>
                        </a:defRPr>
                      </a:lvl5pPr>
                      <a:lvl6pPr marL="1822975" algn="l" defTabSz="729190" rtl="0" eaLnBrk="1" latinLnBrk="0" hangingPunct="1">
                        <a:defRPr kumimoji="1" sz="1435" kern="1200">
                          <a:solidFill>
                            <a:schemeClr val="tx1"/>
                          </a:solidFill>
                          <a:latin typeface="游ゴシック" panose="020F0502020204030204"/>
                        </a:defRPr>
                      </a:lvl6pPr>
                      <a:lvl7pPr marL="2187570" algn="l" defTabSz="729190" rtl="0" eaLnBrk="1" latinLnBrk="0" hangingPunct="1">
                        <a:defRPr kumimoji="1" sz="1435" kern="1200">
                          <a:solidFill>
                            <a:schemeClr val="tx1"/>
                          </a:solidFill>
                          <a:latin typeface="游ゴシック" panose="020F0502020204030204"/>
                        </a:defRPr>
                      </a:lvl7pPr>
                      <a:lvl8pPr marL="2552165" algn="l" defTabSz="729190" rtl="0" eaLnBrk="1" latinLnBrk="0" hangingPunct="1">
                        <a:defRPr kumimoji="1" sz="1435" kern="1200">
                          <a:solidFill>
                            <a:schemeClr val="tx1"/>
                          </a:solidFill>
                          <a:latin typeface="游ゴシック" panose="020F0502020204030204"/>
                        </a:defRPr>
                      </a:lvl8pPr>
                      <a:lvl9pPr marL="2916760" algn="l" defTabSz="729190" rtl="0" eaLnBrk="1" latinLnBrk="0" hangingPunct="1">
                        <a:defRPr kumimoji="1" sz="1435" kern="1200">
                          <a:solidFill>
                            <a:schemeClr val="tx1"/>
                          </a:solidFill>
                          <a:latin typeface="游ゴシック" panose="020F0502020204030204"/>
                        </a:defRPr>
                      </a:lvl9pPr>
                    </a:lstStyle>
                    <a:p>
                      <a:pPr marL="0" indent="0" algn="ctr">
                        <a:spcBef>
                          <a:spcPts val="20"/>
                        </a:spcBef>
                        <a:spcAft>
                          <a:spcPts val="0"/>
                        </a:spcAft>
                      </a:pPr>
                      <a:r>
                        <a:rPr kumimoji="1" lang="en-US" altLang="ja-JP" sz="800" dirty="0">
                          <a:latin typeface="BIZ UDゴシック" panose="020B0400000000000000" pitchFamily="49" charset="-128"/>
                          <a:ea typeface="BIZ UDゴシック" panose="020B0400000000000000" pitchFamily="49" charset="-128"/>
                        </a:rPr>
                        <a:t>…</a:t>
                      </a:r>
                      <a:endParaRPr kumimoji="1" lang="ja-JP" altLang="en-US" sz="8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729190" rtl="0" eaLnBrk="1" latinLnBrk="0" hangingPunct="1">
                        <a:defRPr kumimoji="1" sz="1435" kern="1200">
                          <a:solidFill>
                            <a:schemeClr val="tx1"/>
                          </a:solidFill>
                          <a:latin typeface="游ゴシック" panose="020F0502020204030204"/>
                        </a:defRPr>
                      </a:lvl1pPr>
                      <a:lvl2pPr marL="364595" algn="l" defTabSz="729190" rtl="0" eaLnBrk="1" latinLnBrk="0" hangingPunct="1">
                        <a:defRPr kumimoji="1" sz="1435" kern="1200">
                          <a:solidFill>
                            <a:schemeClr val="tx1"/>
                          </a:solidFill>
                          <a:latin typeface="游ゴシック" panose="020F0502020204030204"/>
                        </a:defRPr>
                      </a:lvl2pPr>
                      <a:lvl3pPr marL="729190" algn="l" defTabSz="729190" rtl="0" eaLnBrk="1" latinLnBrk="0" hangingPunct="1">
                        <a:defRPr kumimoji="1" sz="1435" kern="1200">
                          <a:solidFill>
                            <a:schemeClr val="tx1"/>
                          </a:solidFill>
                          <a:latin typeface="游ゴシック" panose="020F0502020204030204"/>
                        </a:defRPr>
                      </a:lvl3pPr>
                      <a:lvl4pPr marL="1093785" algn="l" defTabSz="729190" rtl="0" eaLnBrk="1" latinLnBrk="0" hangingPunct="1">
                        <a:defRPr kumimoji="1" sz="1435" kern="1200">
                          <a:solidFill>
                            <a:schemeClr val="tx1"/>
                          </a:solidFill>
                          <a:latin typeface="游ゴシック" panose="020F0502020204030204"/>
                        </a:defRPr>
                      </a:lvl4pPr>
                      <a:lvl5pPr marL="1458380" algn="l" defTabSz="729190" rtl="0" eaLnBrk="1" latinLnBrk="0" hangingPunct="1">
                        <a:defRPr kumimoji="1" sz="1435" kern="1200">
                          <a:solidFill>
                            <a:schemeClr val="tx1"/>
                          </a:solidFill>
                          <a:latin typeface="游ゴシック" panose="020F0502020204030204"/>
                        </a:defRPr>
                      </a:lvl5pPr>
                      <a:lvl6pPr marL="1822975" algn="l" defTabSz="729190" rtl="0" eaLnBrk="1" latinLnBrk="0" hangingPunct="1">
                        <a:defRPr kumimoji="1" sz="1435" kern="1200">
                          <a:solidFill>
                            <a:schemeClr val="tx1"/>
                          </a:solidFill>
                          <a:latin typeface="游ゴシック" panose="020F0502020204030204"/>
                        </a:defRPr>
                      </a:lvl6pPr>
                      <a:lvl7pPr marL="2187570" algn="l" defTabSz="729190" rtl="0" eaLnBrk="1" latinLnBrk="0" hangingPunct="1">
                        <a:defRPr kumimoji="1" sz="1435" kern="1200">
                          <a:solidFill>
                            <a:schemeClr val="tx1"/>
                          </a:solidFill>
                          <a:latin typeface="游ゴシック" panose="020F0502020204030204"/>
                        </a:defRPr>
                      </a:lvl7pPr>
                      <a:lvl8pPr marL="2552165" algn="l" defTabSz="729190" rtl="0" eaLnBrk="1" latinLnBrk="0" hangingPunct="1">
                        <a:defRPr kumimoji="1" sz="1435" kern="1200">
                          <a:solidFill>
                            <a:schemeClr val="tx1"/>
                          </a:solidFill>
                          <a:latin typeface="游ゴシック" panose="020F0502020204030204"/>
                        </a:defRPr>
                      </a:lvl8pPr>
                      <a:lvl9pPr marL="2916760" algn="l" defTabSz="729190" rtl="0" eaLnBrk="1" latinLnBrk="0" hangingPunct="1">
                        <a:defRPr kumimoji="1" sz="1435" kern="1200">
                          <a:solidFill>
                            <a:schemeClr val="tx1"/>
                          </a:solidFill>
                          <a:latin typeface="游ゴシック" panose="020F0502020204030204"/>
                        </a:defRPr>
                      </a:lvl9pPr>
                    </a:lstStyle>
                    <a:p>
                      <a:pPr marL="0" indent="0" algn="ctr">
                        <a:spcBef>
                          <a:spcPts val="20"/>
                        </a:spcBef>
                        <a:spcAft>
                          <a:spcPts val="0"/>
                        </a:spcAft>
                      </a:pPr>
                      <a:r>
                        <a:rPr kumimoji="1" lang="en-US" altLang="ja-JP" sz="800" dirty="0">
                          <a:latin typeface="BIZ UDゴシック" panose="020B0400000000000000" pitchFamily="49" charset="-128"/>
                          <a:ea typeface="BIZ UDゴシック" panose="020B0400000000000000" pitchFamily="49" charset="-128"/>
                        </a:rPr>
                        <a:t>…</a:t>
                      </a:r>
                      <a:endParaRPr kumimoji="1" lang="ja-JP" altLang="en-US" sz="8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729190" rtl="0" eaLnBrk="1" latinLnBrk="0" hangingPunct="1">
                        <a:defRPr kumimoji="1" sz="1435" kern="1200">
                          <a:solidFill>
                            <a:schemeClr val="tx1"/>
                          </a:solidFill>
                          <a:latin typeface="游ゴシック" panose="020F0502020204030204"/>
                        </a:defRPr>
                      </a:lvl1pPr>
                      <a:lvl2pPr marL="364595" algn="l" defTabSz="729190" rtl="0" eaLnBrk="1" latinLnBrk="0" hangingPunct="1">
                        <a:defRPr kumimoji="1" sz="1435" kern="1200">
                          <a:solidFill>
                            <a:schemeClr val="tx1"/>
                          </a:solidFill>
                          <a:latin typeface="游ゴシック" panose="020F0502020204030204"/>
                        </a:defRPr>
                      </a:lvl2pPr>
                      <a:lvl3pPr marL="729190" algn="l" defTabSz="729190" rtl="0" eaLnBrk="1" latinLnBrk="0" hangingPunct="1">
                        <a:defRPr kumimoji="1" sz="1435" kern="1200">
                          <a:solidFill>
                            <a:schemeClr val="tx1"/>
                          </a:solidFill>
                          <a:latin typeface="游ゴシック" panose="020F0502020204030204"/>
                        </a:defRPr>
                      </a:lvl3pPr>
                      <a:lvl4pPr marL="1093785" algn="l" defTabSz="729190" rtl="0" eaLnBrk="1" latinLnBrk="0" hangingPunct="1">
                        <a:defRPr kumimoji="1" sz="1435" kern="1200">
                          <a:solidFill>
                            <a:schemeClr val="tx1"/>
                          </a:solidFill>
                          <a:latin typeface="游ゴシック" panose="020F0502020204030204"/>
                        </a:defRPr>
                      </a:lvl4pPr>
                      <a:lvl5pPr marL="1458380" algn="l" defTabSz="729190" rtl="0" eaLnBrk="1" latinLnBrk="0" hangingPunct="1">
                        <a:defRPr kumimoji="1" sz="1435" kern="1200">
                          <a:solidFill>
                            <a:schemeClr val="tx1"/>
                          </a:solidFill>
                          <a:latin typeface="游ゴシック" panose="020F0502020204030204"/>
                        </a:defRPr>
                      </a:lvl5pPr>
                      <a:lvl6pPr marL="1822975" algn="l" defTabSz="729190" rtl="0" eaLnBrk="1" latinLnBrk="0" hangingPunct="1">
                        <a:defRPr kumimoji="1" sz="1435" kern="1200">
                          <a:solidFill>
                            <a:schemeClr val="tx1"/>
                          </a:solidFill>
                          <a:latin typeface="游ゴシック" panose="020F0502020204030204"/>
                        </a:defRPr>
                      </a:lvl6pPr>
                      <a:lvl7pPr marL="2187570" algn="l" defTabSz="729190" rtl="0" eaLnBrk="1" latinLnBrk="0" hangingPunct="1">
                        <a:defRPr kumimoji="1" sz="1435" kern="1200">
                          <a:solidFill>
                            <a:schemeClr val="tx1"/>
                          </a:solidFill>
                          <a:latin typeface="游ゴシック" panose="020F0502020204030204"/>
                        </a:defRPr>
                      </a:lvl7pPr>
                      <a:lvl8pPr marL="2552165" algn="l" defTabSz="729190" rtl="0" eaLnBrk="1" latinLnBrk="0" hangingPunct="1">
                        <a:defRPr kumimoji="1" sz="1435" kern="1200">
                          <a:solidFill>
                            <a:schemeClr val="tx1"/>
                          </a:solidFill>
                          <a:latin typeface="游ゴシック" panose="020F0502020204030204"/>
                        </a:defRPr>
                      </a:lvl8pPr>
                      <a:lvl9pPr marL="2916760" algn="l" defTabSz="729190" rtl="0" eaLnBrk="1" latinLnBrk="0" hangingPunct="1">
                        <a:defRPr kumimoji="1" sz="1435" kern="1200">
                          <a:solidFill>
                            <a:schemeClr val="tx1"/>
                          </a:solidFill>
                          <a:latin typeface="游ゴシック" panose="020F0502020204030204"/>
                        </a:defRPr>
                      </a:lvl9pPr>
                    </a:lstStyle>
                    <a:p>
                      <a:pPr marL="0" indent="0" algn="ctr">
                        <a:spcBef>
                          <a:spcPts val="20"/>
                        </a:spcBef>
                        <a:spcAft>
                          <a:spcPts val="0"/>
                        </a:spcAft>
                      </a:pPr>
                      <a:r>
                        <a:rPr kumimoji="1" lang="en-US" altLang="ja-JP" sz="800" dirty="0">
                          <a:latin typeface="BIZ UDゴシック" panose="020B0400000000000000" pitchFamily="49" charset="-128"/>
                          <a:ea typeface="BIZ UDゴシック" panose="020B0400000000000000" pitchFamily="49" charset="-128"/>
                        </a:rPr>
                        <a:t>…</a:t>
                      </a:r>
                      <a:endParaRPr kumimoji="1" lang="ja-JP" altLang="en-US" sz="8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729190" rtl="0" eaLnBrk="1" latinLnBrk="0" hangingPunct="1">
                        <a:defRPr kumimoji="1" sz="1435" kern="1200">
                          <a:solidFill>
                            <a:schemeClr val="tx1"/>
                          </a:solidFill>
                          <a:latin typeface="游ゴシック" panose="020F0502020204030204"/>
                        </a:defRPr>
                      </a:lvl1pPr>
                      <a:lvl2pPr marL="364595" algn="l" defTabSz="729190" rtl="0" eaLnBrk="1" latinLnBrk="0" hangingPunct="1">
                        <a:defRPr kumimoji="1" sz="1435" kern="1200">
                          <a:solidFill>
                            <a:schemeClr val="tx1"/>
                          </a:solidFill>
                          <a:latin typeface="游ゴシック" panose="020F0502020204030204"/>
                        </a:defRPr>
                      </a:lvl2pPr>
                      <a:lvl3pPr marL="729190" algn="l" defTabSz="729190" rtl="0" eaLnBrk="1" latinLnBrk="0" hangingPunct="1">
                        <a:defRPr kumimoji="1" sz="1435" kern="1200">
                          <a:solidFill>
                            <a:schemeClr val="tx1"/>
                          </a:solidFill>
                          <a:latin typeface="游ゴシック" panose="020F0502020204030204"/>
                        </a:defRPr>
                      </a:lvl3pPr>
                      <a:lvl4pPr marL="1093785" algn="l" defTabSz="729190" rtl="0" eaLnBrk="1" latinLnBrk="0" hangingPunct="1">
                        <a:defRPr kumimoji="1" sz="1435" kern="1200">
                          <a:solidFill>
                            <a:schemeClr val="tx1"/>
                          </a:solidFill>
                          <a:latin typeface="游ゴシック" panose="020F0502020204030204"/>
                        </a:defRPr>
                      </a:lvl4pPr>
                      <a:lvl5pPr marL="1458380" algn="l" defTabSz="729190" rtl="0" eaLnBrk="1" latinLnBrk="0" hangingPunct="1">
                        <a:defRPr kumimoji="1" sz="1435" kern="1200">
                          <a:solidFill>
                            <a:schemeClr val="tx1"/>
                          </a:solidFill>
                          <a:latin typeface="游ゴシック" panose="020F0502020204030204"/>
                        </a:defRPr>
                      </a:lvl5pPr>
                      <a:lvl6pPr marL="1822975" algn="l" defTabSz="729190" rtl="0" eaLnBrk="1" latinLnBrk="0" hangingPunct="1">
                        <a:defRPr kumimoji="1" sz="1435" kern="1200">
                          <a:solidFill>
                            <a:schemeClr val="tx1"/>
                          </a:solidFill>
                          <a:latin typeface="游ゴシック" panose="020F0502020204030204"/>
                        </a:defRPr>
                      </a:lvl6pPr>
                      <a:lvl7pPr marL="2187570" algn="l" defTabSz="729190" rtl="0" eaLnBrk="1" latinLnBrk="0" hangingPunct="1">
                        <a:defRPr kumimoji="1" sz="1435" kern="1200">
                          <a:solidFill>
                            <a:schemeClr val="tx1"/>
                          </a:solidFill>
                          <a:latin typeface="游ゴシック" panose="020F0502020204030204"/>
                        </a:defRPr>
                      </a:lvl7pPr>
                      <a:lvl8pPr marL="2552165" algn="l" defTabSz="729190" rtl="0" eaLnBrk="1" latinLnBrk="0" hangingPunct="1">
                        <a:defRPr kumimoji="1" sz="1435" kern="1200">
                          <a:solidFill>
                            <a:schemeClr val="tx1"/>
                          </a:solidFill>
                          <a:latin typeface="游ゴシック" panose="020F0502020204030204"/>
                        </a:defRPr>
                      </a:lvl8pPr>
                      <a:lvl9pPr marL="2916760" algn="l" defTabSz="729190" rtl="0" eaLnBrk="1" latinLnBrk="0" hangingPunct="1">
                        <a:defRPr kumimoji="1" sz="1435" kern="1200">
                          <a:solidFill>
                            <a:schemeClr val="tx1"/>
                          </a:solidFill>
                          <a:latin typeface="游ゴシック" panose="020F0502020204030204"/>
                        </a:defRPr>
                      </a:lvl9pPr>
                    </a:lstStyle>
                    <a:p>
                      <a:pPr marL="0" indent="0" algn="ctr">
                        <a:spcBef>
                          <a:spcPts val="20"/>
                        </a:spcBef>
                        <a:spcAft>
                          <a:spcPts val="0"/>
                        </a:spcAft>
                      </a:pPr>
                      <a:r>
                        <a:rPr kumimoji="1" lang="en-US" altLang="ja-JP" sz="800" dirty="0">
                          <a:latin typeface="BIZ UDゴシック" panose="020B0400000000000000" pitchFamily="49" charset="-128"/>
                          <a:ea typeface="BIZ UDゴシック" panose="020B0400000000000000" pitchFamily="49" charset="-128"/>
                        </a:rPr>
                        <a:t>…</a:t>
                      </a:r>
                      <a:endParaRPr kumimoji="1" lang="ja-JP" altLang="en-US" sz="8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extLst>
                  <a:ext uri="{0D108BD9-81ED-4DB2-BD59-A6C34878D82A}">
                    <a16:rowId xmlns:a16="http://schemas.microsoft.com/office/drawing/2014/main" val="1158520644"/>
                  </a:ext>
                </a:extLst>
              </a:tr>
            </a:tbl>
          </a:graphicData>
        </a:graphic>
      </p:graphicFrame>
      <p:grpSp>
        <p:nvGrpSpPr>
          <p:cNvPr id="188" name="グループ化 187">
            <a:extLst>
              <a:ext uri="{FF2B5EF4-FFF2-40B4-BE49-F238E27FC236}">
                <a16:creationId xmlns:a16="http://schemas.microsoft.com/office/drawing/2014/main" id="{21E75D6D-7B1B-46B5-AB75-5B9DC59B8C78}"/>
              </a:ext>
            </a:extLst>
          </p:cNvPr>
          <p:cNvGrpSpPr/>
          <p:nvPr/>
        </p:nvGrpSpPr>
        <p:grpSpPr>
          <a:xfrm flipH="1">
            <a:off x="7809752" y="5621369"/>
            <a:ext cx="96588" cy="231010"/>
            <a:chOff x="4584700" y="1243688"/>
            <a:chExt cx="177800" cy="409083"/>
          </a:xfrm>
        </p:grpSpPr>
        <p:cxnSp>
          <p:nvCxnSpPr>
            <p:cNvPr id="189" name="直線コネクタ 188">
              <a:extLst>
                <a:ext uri="{FF2B5EF4-FFF2-40B4-BE49-F238E27FC236}">
                  <a16:creationId xmlns:a16="http://schemas.microsoft.com/office/drawing/2014/main" id="{07316AA5-5421-4E35-935B-F0936648BF2E}"/>
                </a:ext>
              </a:extLst>
            </p:cNvPr>
            <p:cNvCxnSpPr/>
            <p:nvPr/>
          </p:nvCxnSpPr>
          <p:spPr>
            <a:xfrm>
              <a:off x="4584700" y="1243688"/>
              <a:ext cx="177800" cy="106178"/>
            </a:xfrm>
            <a:prstGeom prst="line">
              <a:avLst/>
            </a:prstGeom>
            <a:noFill/>
            <a:ln w="38100" cap="flat" cmpd="sng" algn="ctr">
              <a:solidFill>
                <a:srgbClr val="FFFF00"/>
              </a:solidFill>
              <a:prstDash val="solid"/>
              <a:miter lim="800000"/>
            </a:ln>
            <a:effectLst/>
          </p:spPr>
        </p:cxnSp>
        <p:cxnSp>
          <p:nvCxnSpPr>
            <p:cNvPr id="190" name="直線コネクタ 189">
              <a:extLst>
                <a:ext uri="{FF2B5EF4-FFF2-40B4-BE49-F238E27FC236}">
                  <a16:creationId xmlns:a16="http://schemas.microsoft.com/office/drawing/2014/main" id="{1A414443-50F9-4F7A-83C2-114AE812D2A2}"/>
                </a:ext>
              </a:extLst>
            </p:cNvPr>
            <p:cNvCxnSpPr/>
            <p:nvPr/>
          </p:nvCxnSpPr>
          <p:spPr>
            <a:xfrm>
              <a:off x="4584700" y="1448201"/>
              <a:ext cx="165100" cy="0"/>
            </a:xfrm>
            <a:prstGeom prst="line">
              <a:avLst/>
            </a:prstGeom>
            <a:noFill/>
            <a:ln w="38100" cap="flat" cmpd="sng" algn="ctr">
              <a:solidFill>
                <a:srgbClr val="FFFF00"/>
              </a:solidFill>
              <a:prstDash val="solid"/>
              <a:miter lim="800000"/>
            </a:ln>
            <a:effectLst/>
          </p:spPr>
        </p:cxnSp>
        <p:cxnSp>
          <p:nvCxnSpPr>
            <p:cNvPr id="191" name="直線コネクタ 190">
              <a:extLst>
                <a:ext uri="{FF2B5EF4-FFF2-40B4-BE49-F238E27FC236}">
                  <a16:creationId xmlns:a16="http://schemas.microsoft.com/office/drawing/2014/main" id="{1026F17B-28EF-4C88-BE36-13527A878002}"/>
                </a:ext>
              </a:extLst>
            </p:cNvPr>
            <p:cNvCxnSpPr/>
            <p:nvPr/>
          </p:nvCxnSpPr>
          <p:spPr>
            <a:xfrm flipV="1">
              <a:off x="4584700" y="1544771"/>
              <a:ext cx="162762" cy="108000"/>
            </a:xfrm>
            <a:prstGeom prst="line">
              <a:avLst/>
            </a:prstGeom>
            <a:noFill/>
            <a:ln w="38100" cap="flat" cmpd="sng" algn="ctr">
              <a:solidFill>
                <a:srgbClr val="FFFF00"/>
              </a:solidFill>
              <a:prstDash val="solid"/>
              <a:miter lim="800000"/>
            </a:ln>
            <a:effectLst/>
          </p:spPr>
        </p:cxnSp>
      </p:grpSp>
      <p:sp>
        <p:nvSpPr>
          <p:cNvPr id="192" name="テキスト ボックス 191">
            <a:extLst>
              <a:ext uri="{FF2B5EF4-FFF2-40B4-BE49-F238E27FC236}">
                <a16:creationId xmlns:a16="http://schemas.microsoft.com/office/drawing/2014/main" id="{7D57D87F-21C5-4E7A-9839-325FD75E36F5}"/>
              </a:ext>
            </a:extLst>
          </p:cNvPr>
          <p:cNvSpPr txBox="1"/>
          <p:nvPr/>
        </p:nvSpPr>
        <p:spPr>
          <a:xfrm>
            <a:off x="3924380" y="5190085"/>
            <a:ext cx="1021254" cy="323165"/>
          </a:xfrm>
          <a:prstGeom prst="rect">
            <a:avLst/>
          </a:prstGeom>
          <a:noFill/>
        </p:spPr>
        <p:txBody>
          <a:bodyPr wrap="square" rtlCol="0">
            <a:spAutoFit/>
          </a:bodyPr>
          <a:lstStyle/>
          <a:p>
            <a:pPr algn="ctr" defTabSz="371475">
              <a:defRPr/>
            </a:pPr>
            <a:r>
              <a:rPr lang="ja-JP" altLang="en-US" sz="1500" b="1" dirty="0">
                <a:ln w="3175">
                  <a:noFill/>
                </a:ln>
                <a:solidFill>
                  <a:schemeClr val="accent6">
                    <a:lumMod val="75000"/>
                  </a:schemeClr>
                </a:solidFill>
                <a:latin typeface="BIZ UDゴシック" panose="020B0400000000000000" pitchFamily="49" charset="-128"/>
                <a:ea typeface="BIZ UDゴシック" panose="020B0400000000000000" pitchFamily="49" charset="-128"/>
              </a:rPr>
              <a:t>電話催告</a:t>
            </a:r>
          </a:p>
        </p:txBody>
      </p:sp>
      <p:grpSp>
        <p:nvGrpSpPr>
          <p:cNvPr id="193" name="Group 22">
            <a:extLst>
              <a:ext uri="{FF2B5EF4-FFF2-40B4-BE49-F238E27FC236}">
                <a16:creationId xmlns:a16="http://schemas.microsoft.com/office/drawing/2014/main" id="{FE30BC98-DF6E-4D09-9356-90F7D7513348}"/>
              </a:ext>
            </a:extLst>
          </p:cNvPr>
          <p:cNvGrpSpPr/>
          <p:nvPr/>
        </p:nvGrpSpPr>
        <p:grpSpPr>
          <a:xfrm>
            <a:off x="256024" y="4780072"/>
            <a:ext cx="925148" cy="849944"/>
            <a:chOff x="328613" y="469900"/>
            <a:chExt cx="746125" cy="692150"/>
          </a:xfrm>
          <a:solidFill>
            <a:srgbClr val="70AD47">
              <a:lumMod val="60000"/>
              <a:lumOff val="40000"/>
            </a:srgbClr>
          </a:solidFill>
        </p:grpSpPr>
        <p:sp>
          <p:nvSpPr>
            <p:cNvPr id="194" name="Freeform 5">
              <a:extLst>
                <a:ext uri="{FF2B5EF4-FFF2-40B4-BE49-F238E27FC236}">
                  <a16:creationId xmlns:a16="http://schemas.microsoft.com/office/drawing/2014/main" id="{2F5A97E1-8FCF-49B5-91DD-CA2B8F67963A}"/>
                </a:ext>
              </a:extLst>
            </p:cNvPr>
            <p:cNvSpPr>
              <a:spLocks noEditPoints="1"/>
            </p:cNvSpPr>
            <p:nvPr/>
          </p:nvSpPr>
          <p:spPr bwMode="auto">
            <a:xfrm>
              <a:off x="658813" y="469900"/>
              <a:ext cx="415925" cy="419100"/>
            </a:xfrm>
            <a:custGeom>
              <a:avLst/>
              <a:gdLst>
                <a:gd name="T0" fmla="*/ 481 w 524"/>
                <a:gd name="T1" fmla="*/ 256 h 528"/>
                <a:gd name="T2" fmla="*/ 510 w 524"/>
                <a:gd name="T3" fmla="*/ 171 h 528"/>
                <a:gd name="T4" fmla="*/ 456 w 524"/>
                <a:gd name="T5" fmla="*/ 164 h 528"/>
                <a:gd name="T6" fmla="*/ 420 w 524"/>
                <a:gd name="T7" fmla="*/ 114 h 528"/>
                <a:gd name="T8" fmla="*/ 378 w 524"/>
                <a:gd name="T9" fmla="*/ 79 h 528"/>
                <a:gd name="T10" fmla="*/ 342 w 524"/>
                <a:gd name="T11" fmla="*/ 61 h 528"/>
                <a:gd name="T12" fmla="*/ 305 w 524"/>
                <a:gd name="T13" fmla="*/ 3 h 528"/>
                <a:gd name="T14" fmla="*/ 248 w 524"/>
                <a:gd name="T15" fmla="*/ 47 h 528"/>
                <a:gd name="T16" fmla="*/ 187 w 524"/>
                <a:gd name="T17" fmla="*/ 59 h 528"/>
                <a:gd name="T18" fmla="*/ 97 w 524"/>
                <a:gd name="T19" fmla="*/ 57 h 528"/>
                <a:gd name="T20" fmla="*/ 107 w 524"/>
                <a:gd name="T21" fmla="*/ 111 h 528"/>
                <a:gd name="T22" fmla="*/ 71 w 524"/>
                <a:gd name="T23" fmla="*/ 160 h 528"/>
                <a:gd name="T24" fmla="*/ 51 w 524"/>
                <a:gd name="T25" fmla="*/ 211 h 528"/>
                <a:gd name="T26" fmla="*/ 44 w 524"/>
                <a:gd name="T27" fmla="*/ 251 h 528"/>
                <a:gd name="T28" fmla="*/ 46 w 524"/>
                <a:gd name="T29" fmla="*/ 292 h 528"/>
                <a:gd name="T30" fmla="*/ 59 w 524"/>
                <a:gd name="T31" fmla="*/ 345 h 528"/>
                <a:gd name="T32" fmla="*/ 78 w 524"/>
                <a:gd name="T33" fmla="*/ 382 h 528"/>
                <a:gd name="T34" fmla="*/ 74 w 524"/>
                <a:gd name="T35" fmla="*/ 450 h 528"/>
                <a:gd name="T36" fmla="*/ 146 w 524"/>
                <a:gd name="T37" fmla="*/ 449 h 528"/>
                <a:gd name="T38" fmla="*/ 202 w 524"/>
                <a:gd name="T39" fmla="*/ 474 h 528"/>
                <a:gd name="T40" fmla="*/ 274 w 524"/>
                <a:gd name="T41" fmla="*/ 528 h 528"/>
                <a:gd name="T42" fmla="*/ 297 w 524"/>
                <a:gd name="T43" fmla="*/ 479 h 528"/>
                <a:gd name="T44" fmla="*/ 356 w 524"/>
                <a:gd name="T45" fmla="*/ 461 h 528"/>
                <a:gd name="T46" fmla="*/ 402 w 524"/>
                <a:gd name="T47" fmla="*/ 432 h 528"/>
                <a:gd name="T48" fmla="*/ 431 w 524"/>
                <a:gd name="T49" fmla="*/ 402 h 528"/>
                <a:gd name="T50" fmla="*/ 498 w 524"/>
                <a:gd name="T51" fmla="*/ 385 h 528"/>
                <a:gd name="T52" fmla="*/ 473 w 524"/>
                <a:gd name="T53" fmla="*/ 317 h 528"/>
                <a:gd name="T54" fmla="*/ 480 w 524"/>
                <a:gd name="T55" fmla="*/ 277 h 528"/>
                <a:gd name="T56" fmla="*/ 248 w 524"/>
                <a:gd name="T57" fmla="*/ 351 h 528"/>
                <a:gd name="T58" fmla="*/ 223 w 524"/>
                <a:gd name="T59" fmla="*/ 343 h 528"/>
                <a:gd name="T60" fmla="*/ 202 w 524"/>
                <a:gd name="T61" fmla="*/ 329 h 528"/>
                <a:gd name="T62" fmla="*/ 186 w 524"/>
                <a:gd name="T63" fmla="*/ 309 h 528"/>
                <a:gd name="T64" fmla="*/ 177 w 524"/>
                <a:gd name="T65" fmla="*/ 286 h 528"/>
                <a:gd name="T66" fmla="*/ 174 w 524"/>
                <a:gd name="T67" fmla="*/ 259 h 528"/>
                <a:gd name="T68" fmla="*/ 177 w 524"/>
                <a:gd name="T69" fmla="*/ 241 h 528"/>
                <a:gd name="T70" fmla="*/ 187 w 524"/>
                <a:gd name="T71" fmla="*/ 218 h 528"/>
                <a:gd name="T72" fmla="*/ 203 w 524"/>
                <a:gd name="T73" fmla="*/ 198 h 528"/>
                <a:gd name="T74" fmla="*/ 224 w 524"/>
                <a:gd name="T75" fmla="*/ 184 h 528"/>
                <a:gd name="T76" fmla="*/ 250 w 524"/>
                <a:gd name="T77" fmla="*/ 177 h 528"/>
                <a:gd name="T78" fmla="*/ 267 w 524"/>
                <a:gd name="T79" fmla="*/ 176 h 528"/>
                <a:gd name="T80" fmla="*/ 293 w 524"/>
                <a:gd name="T81" fmla="*/ 181 h 528"/>
                <a:gd name="T82" fmla="*/ 315 w 524"/>
                <a:gd name="T83" fmla="*/ 194 h 528"/>
                <a:gd name="T84" fmla="*/ 333 w 524"/>
                <a:gd name="T85" fmla="*/ 212 h 528"/>
                <a:gd name="T86" fmla="*/ 345 w 524"/>
                <a:gd name="T87" fmla="*/ 235 h 528"/>
                <a:gd name="T88" fmla="*/ 350 w 524"/>
                <a:gd name="T89" fmla="*/ 260 h 528"/>
                <a:gd name="T90" fmla="*/ 349 w 524"/>
                <a:gd name="T91" fmla="*/ 278 h 528"/>
                <a:gd name="T92" fmla="*/ 342 w 524"/>
                <a:gd name="T93" fmla="*/ 304 h 528"/>
                <a:gd name="T94" fmla="*/ 327 w 524"/>
                <a:gd name="T95" fmla="*/ 324 h 528"/>
                <a:gd name="T96" fmla="*/ 307 w 524"/>
                <a:gd name="T97" fmla="*/ 340 h 528"/>
                <a:gd name="T98" fmla="*/ 284 w 524"/>
                <a:gd name="T99" fmla="*/ 350 h 528"/>
                <a:gd name="T100" fmla="*/ 257 w 524"/>
                <a:gd name="T101" fmla="*/ 352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24" h="528">
                  <a:moveTo>
                    <a:pt x="480" y="277"/>
                  </a:moveTo>
                  <a:lnTo>
                    <a:pt x="480" y="277"/>
                  </a:lnTo>
                  <a:lnTo>
                    <a:pt x="481" y="256"/>
                  </a:lnTo>
                  <a:lnTo>
                    <a:pt x="478" y="236"/>
                  </a:lnTo>
                  <a:lnTo>
                    <a:pt x="524" y="224"/>
                  </a:lnTo>
                  <a:lnTo>
                    <a:pt x="510" y="171"/>
                  </a:lnTo>
                  <a:lnTo>
                    <a:pt x="465" y="183"/>
                  </a:lnTo>
                  <a:lnTo>
                    <a:pt x="465" y="183"/>
                  </a:lnTo>
                  <a:lnTo>
                    <a:pt x="456" y="164"/>
                  </a:lnTo>
                  <a:lnTo>
                    <a:pt x="446" y="146"/>
                  </a:lnTo>
                  <a:lnTo>
                    <a:pt x="434" y="130"/>
                  </a:lnTo>
                  <a:lnTo>
                    <a:pt x="420" y="114"/>
                  </a:lnTo>
                  <a:lnTo>
                    <a:pt x="450" y="78"/>
                  </a:lnTo>
                  <a:lnTo>
                    <a:pt x="408" y="43"/>
                  </a:lnTo>
                  <a:lnTo>
                    <a:pt x="378" y="79"/>
                  </a:lnTo>
                  <a:lnTo>
                    <a:pt x="378" y="79"/>
                  </a:lnTo>
                  <a:lnTo>
                    <a:pt x="361" y="70"/>
                  </a:lnTo>
                  <a:lnTo>
                    <a:pt x="342" y="61"/>
                  </a:lnTo>
                  <a:lnTo>
                    <a:pt x="323" y="55"/>
                  </a:lnTo>
                  <a:lnTo>
                    <a:pt x="303" y="50"/>
                  </a:lnTo>
                  <a:lnTo>
                    <a:pt x="305" y="3"/>
                  </a:lnTo>
                  <a:lnTo>
                    <a:pt x="250" y="0"/>
                  </a:lnTo>
                  <a:lnTo>
                    <a:pt x="248" y="47"/>
                  </a:lnTo>
                  <a:lnTo>
                    <a:pt x="248" y="47"/>
                  </a:lnTo>
                  <a:lnTo>
                    <a:pt x="227" y="49"/>
                  </a:lnTo>
                  <a:lnTo>
                    <a:pt x="206" y="53"/>
                  </a:lnTo>
                  <a:lnTo>
                    <a:pt x="187" y="59"/>
                  </a:lnTo>
                  <a:lnTo>
                    <a:pt x="168" y="67"/>
                  </a:lnTo>
                  <a:lnTo>
                    <a:pt x="143" y="28"/>
                  </a:lnTo>
                  <a:lnTo>
                    <a:pt x="97" y="57"/>
                  </a:lnTo>
                  <a:lnTo>
                    <a:pt x="122" y="96"/>
                  </a:lnTo>
                  <a:lnTo>
                    <a:pt x="122" y="96"/>
                  </a:lnTo>
                  <a:lnTo>
                    <a:pt x="107" y="111"/>
                  </a:lnTo>
                  <a:lnTo>
                    <a:pt x="93" y="126"/>
                  </a:lnTo>
                  <a:lnTo>
                    <a:pt x="82" y="142"/>
                  </a:lnTo>
                  <a:lnTo>
                    <a:pt x="71" y="160"/>
                  </a:lnTo>
                  <a:lnTo>
                    <a:pt x="26" y="143"/>
                  </a:lnTo>
                  <a:lnTo>
                    <a:pt x="6" y="194"/>
                  </a:lnTo>
                  <a:lnTo>
                    <a:pt x="51" y="211"/>
                  </a:lnTo>
                  <a:lnTo>
                    <a:pt x="51" y="211"/>
                  </a:lnTo>
                  <a:lnTo>
                    <a:pt x="47" y="231"/>
                  </a:lnTo>
                  <a:lnTo>
                    <a:pt x="44" y="251"/>
                  </a:lnTo>
                  <a:lnTo>
                    <a:pt x="44" y="251"/>
                  </a:lnTo>
                  <a:lnTo>
                    <a:pt x="44" y="272"/>
                  </a:lnTo>
                  <a:lnTo>
                    <a:pt x="46" y="292"/>
                  </a:lnTo>
                  <a:lnTo>
                    <a:pt x="0" y="304"/>
                  </a:lnTo>
                  <a:lnTo>
                    <a:pt x="14" y="358"/>
                  </a:lnTo>
                  <a:lnTo>
                    <a:pt x="59" y="345"/>
                  </a:lnTo>
                  <a:lnTo>
                    <a:pt x="59" y="345"/>
                  </a:lnTo>
                  <a:lnTo>
                    <a:pt x="68" y="364"/>
                  </a:lnTo>
                  <a:lnTo>
                    <a:pt x="78" y="382"/>
                  </a:lnTo>
                  <a:lnTo>
                    <a:pt x="90" y="398"/>
                  </a:lnTo>
                  <a:lnTo>
                    <a:pt x="104" y="414"/>
                  </a:lnTo>
                  <a:lnTo>
                    <a:pt x="74" y="450"/>
                  </a:lnTo>
                  <a:lnTo>
                    <a:pt x="116" y="485"/>
                  </a:lnTo>
                  <a:lnTo>
                    <a:pt x="146" y="449"/>
                  </a:lnTo>
                  <a:lnTo>
                    <a:pt x="146" y="449"/>
                  </a:lnTo>
                  <a:lnTo>
                    <a:pt x="164" y="458"/>
                  </a:lnTo>
                  <a:lnTo>
                    <a:pt x="182" y="467"/>
                  </a:lnTo>
                  <a:lnTo>
                    <a:pt x="202" y="474"/>
                  </a:lnTo>
                  <a:lnTo>
                    <a:pt x="222" y="478"/>
                  </a:lnTo>
                  <a:lnTo>
                    <a:pt x="219" y="525"/>
                  </a:lnTo>
                  <a:lnTo>
                    <a:pt x="274" y="528"/>
                  </a:lnTo>
                  <a:lnTo>
                    <a:pt x="277" y="482"/>
                  </a:lnTo>
                  <a:lnTo>
                    <a:pt x="277" y="482"/>
                  </a:lnTo>
                  <a:lnTo>
                    <a:pt x="297" y="479"/>
                  </a:lnTo>
                  <a:lnTo>
                    <a:pt x="318" y="475"/>
                  </a:lnTo>
                  <a:lnTo>
                    <a:pt x="337" y="469"/>
                  </a:lnTo>
                  <a:lnTo>
                    <a:pt x="356" y="461"/>
                  </a:lnTo>
                  <a:lnTo>
                    <a:pt x="381" y="501"/>
                  </a:lnTo>
                  <a:lnTo>
                    <a:pt x="428" y="471"/>
                  </a:lnTo>
                  <a:lnTo>
                    <a:pt x="402" y="432"/>
                  </a:lnTo>
                  <a:lnTo>
                    <a:pt x="402" y="432"/>
                  </a:lnTo>
                  <a:lnTo>
                    <a:pt x="417" y="418"/>
                  </a:lnTo>
                  <a:lnTo>
                    <a:pt x="431" y="402"/>
                  </a:lnTo>
                  <a:lnTo>
                    <a:pt x="442" y="386"/>
                  </a:lnTo>
                  <a:lnTo>
                    <a:pt x="454" y="368"/>
                  </a:lnTo>
                  <a:lnTo>
                    <a:pt x="498" y="385"/>
                  </a:lnTo>
                  <a:lnTo>
                    <a:pt x="518" y="334"/>
                  </a:lnTo>
                  <a:lnTo>
                    <a:pt x="473" y="317"/>
                  </a:lnTo>
                  <a:lnTo>
                    <a:pt x="473" y="317"/>
                  </a:lnTo>
                  <a:lnTo>
                    <a:pt x="477" y="297"/>
                  </a:lnTo>
                  <a:lnTo>
                    <a:pt x="480" y="277"/>
                  </a:lnTo>
                  <a:lnTo>
                    <a:pt x="480" y="277"/>
                  </a:lnTo>
                  <a:close/>
                  <a:moveTo>
                    <a:pt x="257" y="352"/>
                  </a:moveTo>
                  <a:lnTo>
                    <a:pt x="257" y="352"/>
                  </a:lnTo>
                  <a:lnTo>
                    <a:pt x="248" y="351"/>
                  </a:lnTo>
                  <a:lnTo>
                    <a:pt x="239" y="349"/>
                  </a:lnTo>
                  <a:lnTo>
                    <a:pt x="231" y="347"/>
                  </a:lnTo>
                  <a:lnTo>
                    <a:pt x="223" y="343"/>
                  </a:lnTo>
                  <a:lnTo>
                    <a:pt x="216" y="340"/>
                  </a:lnTo>
                  <a:lnTo>
                    <a:pt x="209" y="334"/>
                  </a:lnTo>
                  <a:lnTo>
                    <a:pt x="202" y="329"/>
                  </a:lnTo>
                  <a:lnTo>
                    <a:pt x="196" y="323"/>
                  </a:lnTo>
                  <a:lnTo>
                    <a:pt x="191" y="316"/>
                  </a:lnTo>
                  <a:lnTo>
                    <a:pt x="186" y="309"/>
                  </a:lnTo>
                  <a:lnTo>
                    <a:pt x="182" y="302"/>
                  </a:lnTo>
                  <a:lnTo>
                    <a:pt x="179" y="294"/>
                  </a:lnTo>
                  <a:lnTo>
                    <a:pt x="177" y="286"/>
                  </a:lnTo>
                  <a:lnTo>
                    <a:pt x="175" y="277"/>
                  </a:lnTo>
                  <a:lnTo>
                    <a:pt x="174" y="268"/>
                  </a:lnTo>
                  <a:lnTo>
                    <a:pt x="174" y="259"/>
                  </a:lnTo>
                  <a:lnTo>
                    <a:pt x="174" y="259"/>
                  </a:lnTo>
                  <a:lnTo>
                    <a:pt x="175" y="250"/>
                  </a:lnTo>
                  <a:lnTo>
                    <a:pt x="177" y="241"/>
                  </a:lnTo>
                  <a:lnTo>
                    <a:pt x="179" y="233"/>
                  </a:lnTo>
                  <a:lnTo>
                    <a:pt x="183" y="225"/>
                  </a:lnTo>
                  <a:lnTo>
                    <a:pt x="187" y="218"/>
                  </a:lnTo>
                  <a:lnTo>
                    <a:pt x="192" y="211"/>
                  </a:lnTo>
                  <a:lnTo>
                    <a:pt x="197" y="204"/>
                  </a:lnTo>
                  <a:lnTo>
                    <a:pt x="203" y="198"/>
                  </a:lnTo>
                  <a:lnTo>
                    <a:pt x="210" y="193"/>
                  </a:lnTo>
                  <a:lnTo>
                    <a:pt x="217" y="188"/>
                  </a:lnTo>
                  <a:lnTo>
                    <a:pt x="224" y="184"/>
                  </a:lnTo>
                  <a:lnTo>
                    <a:pt x="233" y="181"/>
                  </a:lnTo>
                  <a:lnTo>
                    <a:pt x="240" y="178"/>
                  </a:lnTo>
                  <a:lnTo>
                    <a:pt x="250" y="177"/>
                  </a:lnTo>
                  <a:lnTo>
                    <a:pt x="258" y="176"/>
                  </a:lnTo>
                  <a:lnTo>
                    <a:pt x="267" y="176"/>
                  </a:lnTo>
                  <a:lnTo>
                    <a:pt x="267" y="176"/>
                  </a:lnTo>
                  <a:lnTo>
                    <a:pt x="276" y="177"/>
                  </a:lnTo>
                  <a:lnTo>
                    <a:pt x="285" y="179"/>
                  </a:lnTo>
                  <a:lnTo>
                    <a:pt x="293" y="181"/>
                  </a:lnTo>
                  <a:lnTo>
                    <a:pt x="302" y="185"/>
                  </a:lnTo>
                  <a:lnTo>
                    <a:pt x="309" y="189"/>
                  </a:lnTo>
                  <a:lnTo>
                    <a:pt x="315" y="194"/>
                  </a:lnTo>
                  <a:lnTo>
                    <a:pt x="322" y="199"/>
                  </a:lnTo>
                  <a:lnTo>
                    <a:pt x="328" y="205"/>
                  </a:lnTo>
                  <a:lnTo>
                    <a:pt x="333" y="212"/>
                  </a:lnTo>
                  <a:lnTo>
                    <a:pt x="338" y="219"/>
                  </a:lnTo>
                  <a:lnTo>
                    <a:pt x="342" y="226"/>
                  </a:lnTo>
                  <a:lnTo>
                    <a:pt x="345" y="235"/>
                  </a:lnTo>
                  <a:lnTo>
                    <a:pt x="348" y="242"/>
                  </a:lnTo>
                  <a:lnTo>
                    <a:pt x="349" y="252"/>
                  </a:lnTo>
                  <a:lnTo>
                    <a:pt x="350" y="260"/>
                  </a:lnTo>
                  <a:lnTo>
                    <a:pt x="350" y="269"/>
                  </a:lnTo>
                  <a:lnTo>
                    <a:pt x="350" y="269"/>
                  </a:lnTo>
                  <a:lnTo>
                    <a:pt x="349" y="278"/>
                  </a:lnTo>
                  <a:lnTo>
                    <a:pt x="347" y="287"/>
                  </a:lnTo>
                  <a:lnTo>
                    <a:pt x="345" y="295"/>
                  </a:lnTo>
                  <a:lnTo>
                    <a:pt x="342" y="304"/>
                  </a:lnTo>
                  <a:lnTo>
                    <a:pt x="338" y="311"/>
                  </a:lnTo>
                  <a:lnTo>
                    <a:pt x="332" y="317"/>
                  </a:lnTo>
                  <a:lnTo>
                    <a:pt x="327" y="324"/>
                  </a:lnTo>
                  <a:lnTo>
                    <a:pt x="321" y="330"/>
                  </a:lnTo>
                  <a:lnTo>
                    <a:pt x="314" y="335"/>
                  </a:lnTo>
                  <a:lnTo>
                    <a:pt x="307" y="340"/>
                  </a:lnTo>
                  <a:lnTo>
                    <a:pt x="300" y="344"/>
                  </a:lnTo>
                  <a:lnTo>
                    <a:pt x="292" y="347"/>
                  </a:lnTo>
                  <a:lnTo>
                    <a:pt x="284" y="350"/>
                  </a:lnTo>
                  <a:lnTo>
                    <a:pt x="275" y="351"/>
                  </a:lnTo>
                  <a:lnTo>
                    <a:pt x="266" y="352"/>
                  </a:lnTo>
                  <a:lnTo>
                    <a:pt x="257" y="352"/>
                  </a:lnTo>
                  <a:lnTo>
                    <a:pt x="257" y="35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715410" fontAlgn="base">
                <a:spcBef>
                  <a:spcPct val="0"/>
                </a:spcBef>
                <a:spcAft>
                  <a:spcPct val="0"/>
                </a:spcAft>
                <a:defRPr/>
              </a:pPr>
              <a:endParaRPr lang="ja-JP" altLang="en-US" sz="704" kern="0">
                <a:solidFill>
                  <a:prstClr val="black"/>
                </a:solidFill>
                <a:latin typeface="BIZ UDゴシック" panose="020B0400000000000000" pitchFamily="49" charset="-128"/>
                <a:ea typeface="BIZ UDゴシック" panose="020B0400000000000000" pitchFamily="49" charset="-128"/>
              </a:endParaRPr>
            </a:p>
          </p:txBody>
        </p:sp>
        <p:sp>
          <p:nvSpPr>
            <p:cNvPr id="195" name="Freeform 6">
              <a:extLst>
                <a:ext uri="{FF2B5EF4-FFF2-40B4-BE49-F238E27FC236}">
                  <a16:creationId xmlns:a16="http://schemas.microsoft.com/office/drawing/2014/main" id="{6BBB1B2E-10B7-44E1-912F-3D171925C87B}"/>
                </a:ext>
              </a:extLst>
            </p:cNvPr>
            <p:cNvSpPr>
              <a:spLocks noEditPoints="1"/>
            </p:cNvSpPr>
            <p:nvPr/>
          </p:nvSpPr>
          <p:spPr bwMode="auto">
            <a:xfrm>
              <a:off x="328613" y="695325"/>
              <a:ext cx="393700" cy="393700"/>
            </a:xfrm>
            <a:custGeom>
              <a:avLst/>
              <a:gdLst>
                <a:gd name="T0" fmla="*/ 439 w 496"/>
                <a:gd name="T1" fmla="*/ 322 h 496"/>
                <a:gd name="T2" fmla="*/ 496 w 496"/>
                <a:gd name="T3" fmla="*/ 260 h 496"/>
                <a:gd name="T4" fmla="*/ 453 w 496"/>
                <a:gd name="T5" fmla="*/ 234 h 496"/>
                <a:gd name="T6" fmla="*/ 441 w 496"/>
                <a:gd name="T7" fmla="*/ 177 h 496"/>
                <a:gd name="T8" fmla="*/ 418 w 496"/>
                <a:gd name="T9" fmla="*/ 132 h 496"/>
                <a:gd name="T10" fmla="*/ 394 w 496"/>
                <a:gd name="T11" fmla="*/ 102 h 496"/>
                <a:gd name="T12" fmla="*/ 383 w 496"/>
                <a:gd name="T13" fmla="*/ 39 h 496"/>
                <a:gd name="T14" fmla="*/ 318 w 496"/>
                <a:gd name="T15" fmla="*/ 55 h 496"/>
                <a:gd name="T16" fmla="*/ 260 w 496"/>
                <a:gd name="T17" fmla="*/ 43 h 496"/>
                <a:gd name="T18" fmla="*/ 184 w 496"/>
                <a:gd name="T19" fmla="*/ 8 h 496"/>
                <a:gd name="T20" fmla="*/ 173 w 496"/>
                <a:gd name="T21" fmla="*/ 58 h 496"/>
                <a:gd name="T22" fmla="*/ 123 w 496"/>
                <a:gd name="T23" fmla="*/ 86 h 496"/>
                <a:gd name="T24" fmla="*/ 87 w 496"/>
                <a:gd name="T25" fmla="*/ 122 h 496"/>
                <a:gd name="T26" fmla="*/ 66 w 496"/>
                <a:gd name="T27" fmla="*/ 155 h 496"/>
                <a:gd name="T28" fmla="*/ 52 w 496"/>
                <a:gd name="T29" fmla="*/ 191 h 496"/>
                <a:gd name="T30" fmla="*/ 43 w 496"/>
                <a:gd name="T31" fmla="*/ 242 h 496"/>
                <a:gd name="T32" fmla="*/ 47 w 496"/>
                <a:gd name="T33" fmla="*/ 280 h 496"/>
                <a:gd name="T34" fmla="*/ 17 w 496"/>
                <a:gd name="T35" fmla="*/ 337 h 496"/>
                <a:gd name="T36" fmla="*/ 79 w 496"/>
                <a:gd name="T37" fmla="*/ 364 h 496"/>
                <a:gd name="T38" fmla="*/ 119 w 496"/>
                <a:gd name="T39" fmla="*/ 405 h 496"/>
                <a:gd name="T40" fmla="*/ 160 w 496"/>
                <a:gd name="T41" fmla="*/ 480 h 496"/>
                <a:gd name="T42" fmla="*/ 199 w 496"/>
                <a:gd name="T43" fmla="*/ 446 h 496"/>
                <a:gd name="T44" fmla="*/ 255 w 496"/>
                <a:gd name="T45" fmla="*/ 453 h 496"/>
                <a:gd name="T46" fmla="*/ 306 w 496"/>
                <a:gd name="T47" fmla="*/ 444 h 496"/>
                <a:gd name="T48" fmla="*/ 342 w 496"/>
                <a:gd name="T49" fmla="*/ 430 h 496"/>
                <a:gd name="T50" fmla="*/ 405 w 496"/>
                <a:gd name="T51" fmla="*/ 440 h 496"/>
                <a:gd name="T52" fmla="*/ 411 w 496"/>
                <a:gd name="T53" fmla="*/ 372 h 496"/>
                <a:gd name="T54" fmla="*/ 432 w 496"/>
                <a:gd name="T55" fmla="*/ 340 h 496"/>
                <a:gd name="T56" fmla="*/ 203 w 496"/>
                <a:gd name="T57" fmla="*/ 317 h 496"/>
                <a:gd name="T58" fmla="*/ 185 w 496"/>
                <a:gd name="T59" fmla="*/ 301 h 496"/>
                <a:gd name="T60" fmla="*/ 173 w 496"/>
                <a:gd name="T61" fmla="*/ 281 h 496"/>
                <a:gd name="T62" fmla="*/ 166 w 496"/>
                <a:gd name="T63" fmla="*/ 258 h 496"/>
                <a:gd name="T64" fmla="*/ 167 w 496"/>
                <a:gd name="T65" fmla="*/ 234 h 496"/>
                <a:gd name="T66" fmla="*/ 175 w 496"/>
                <a:gd name="T67" fmla="*/ 210 h 496"/>
                <a:gd name="T68" fmla="*/ 183 w 496"/>
                <a:gd name="T69" fmla="*/ 195 h 496"/>
                <a:gd name="T70" fmla="*/ 201 w 496"/>
                <a:gd name="T71" fmla="*/ 180 h 496"/>
                <a:gd name="T72" fmla="*/ 222 w 496"/>
                <a:gd name="T73" fmla="*/ 169 h 496"/>
                <a:gd name="T74" fmla="*/ 247 w 496"/>
                <a:gd name="T75" fmla="*/ 165 h 496"/>
                <a:gd name="T76" fmla="*/ 270 w 496"/>
                <a:gd name="T77" fmla="*/ 168 h 496"/>
                <a:gd name="T78" fmla="*/ 286 w 496"/>
                <a:gd name="T79" fmla="*/ 173 h 496"/>
                <a:gd name="T80" fmla="*/ 307 w 496"/>
                <a:gd name="T81" fmla="*/ 188 h 496"/>
                <a:gd name="T82" fmla="*/ 321 w 496"/>
                <a:gd name="T83" fmla="*/ 207 h 496"/>
                <a:gd name="T84" fmla="*/ 329 w 496"/>
                <a:gd name="T85" fmla="*/ 229 h 496"/>
                <a:gd name="T86" fmla="*/ 331 w 496"/>
                <a:gd name="T87" fmla="*/ 254 h 496"/>
                <a:gd name="T88" fmla="*/ 326 w 496"/>
                <a:gd name="T89" fmla="*/ 277 h 496"/>
                <a:gd name="T90" fmla="*/ 319 w 496"/>
                <a:gd name="T91" fmla="*/ 293 h 496"/>
                <a:gd name="T92" fmla="*/ 303 w 496"/>
                <a:gd name="T93" fmla="*/ 311 h 496"/>
                <a:gd name="T94" fmla="*/ 282 w 496"/>
                <a:gd name="T95" fmla="*/ 323 h 496"/>
                <a:gd name="T96" fmla="*/ 259 w 496"/>
                <a:gd name="T97" fmla="*/ 330 h 496"/>
                <a:gd name="T98" fmla="*/ 235 w 496"/>
                <a:gd name="T99" fmla="*/ 330 h 496"/>
                <a:gd name="T100" fmla="*/ 211 w 496"/>
                <a:gd name="T101" fmla="*/ 321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96" h="496">
                  <a:moveTo>
                    <a:pt x="432" y="340"/>
                  </a:moveTo>
                  <a:lnTo>
                    <a:pt x="432" y="340"/>
                  </a:lnTo>
                  <a:lnTo>
                    <a:pt x="439" y="322"/>
                  </a:lnTo>
                  <a:lnTo>
                    <a:pt x="446" y="304"/>
                  </a:lnTo>
                  <a:lnTo>
                    <a:pt x="489" y="311"/>
                  </a:lnTo>
                  <a:lnTo>
                    <a:pt x="496" y="260"/>
                  </a:lnTo>
                  <a:lnTo>
                    <a:pt x="453" y="254"/>
                  </a:lnTo>
                  <a:lnTo>
                    <a:pt x="453" y="254"/>
                  </a:lnTo>
                  <a:lnTo>
                    <a:pt x="453" y="234"/>
                  </a:lnTo>
                  <a:lnTo>
                    <a:pt x="451" y="214"/>
                  </a:lnTo>
                  <a:lnTo>
                    <a:pt x="447" y="197"/>
                  </a:lnTo>
                  <a:lnTo>
                    <a:pt x="441" y="177"/>
                  </a:lnTo>
                  <a:lnTo>
                    <a:pt x="481" y="157"/>
                  </a:lnTo>
                  <a:lnTo>
                    <a:pt x="457" y="112"/>
                  </a:lnTo>
                  <a:lnTo>
                    <a:pt x="418" y="132"/>
                  </a:lnTo>
                  <a:lnTo>
                    <a:pt x="418" y="132"/>
                  </a:lnTo>
                  <a:lnTo>
                    <a:pt x="406" y="117"/>
                  </a:lnTo>
                  <a:lnTo>
                    <a:pt x="394" y="102"/>
                  </a:lnTo>
                  <a:lnTo>
                    <a:pt x="379" y="90"/>
                  </a:lnTo>
                  <a:lnTo>
                    <a:pt x="363" y="78"/>
                  </a:lnTo>
                  <a:lnTo>
                    <a:pt x="383" y="39"/>
                  </a:lnTo>
                  <a:lnTo>
                    <a:pt x="338" y="16"/>
                  </a:lnTo>
                  <a:lnTo>
                    <a:pt x="318" y="55"/>
                  </a:lnTo>
                  <a:lnTo>
                    <a:pt x="318" y="55"/>
                  </a:lnTo>
                  <a:lnTo>
                    <a:pt x="299" y="49"/>
                  </a:lnTo>
                  <a:lnTo>
                    <a:pt x="279" y="45"/>
                  </a:lnTo>
                  <a:lnTo>
                    <a:pt x="260" y="43"/>
                  </a:lnTo>
                  <a:lnTo>
                    <a:pt x="241" y="43"/>
                  </a:lnTo>
                  <a:lnTo>
                    <a:pt x="235" y="0"/>
                  </a:lnTo>
                  <a:lnTo>
                    <a:pt x="184" y="8"/>
                  </a:lnTo>
                  <a:lnTo>
                    <a:pt x="191" y="52"/>
                  </a:lnTo>
                  <a:lnTo>
                    <a:pt x="191" y="52"/>
                  </a:lnTo>
                  <a:lnTo>
                    <a:pt x="173" y="58"/>
                  </a:lnTo>
                  <a:lnTo>
                    <a:pt x="156" y="65"/>
                  </a:lnTo>
                  <a:lnTo>
                    <a:pt x="139" y="75"/>
                  </a:lnTo>
                  <a:lnTo>
                    <a:pt x="123" y="86"/>
                  </a:lnTo>
                  <a:lnTo>
                    <a:pt x="92" y="55"/>
                  </a:lnTo>
                  <a:lnTo>
                    <a:pt x="55" y="92"/>
                  </a:lnTo>
                  <a:lnTo>
                    <a:pt x="87" y="122"/>
                  </a:lnTo>
                  <a:lnTo>
                    <a:pt x="87" y="122"/>
                  </a:lnTo>
                  <a:lnTo>
                    <a:pt x="75" y="138"/>
                  </a:lnTo>
                  <a:lnTo>
                    <a:pt x="66" y="155"/>
                  </a:lnTo>
                  <a:lnTo>
                    <a:pt x="66" y="155"/>
                  </a:lnTo>
                  <a:lnTo>
                    <a:pt x="58" y="173"/>
                  </a:lnTo>
                  <a:lnTo>
                    <a:pt x="52" y="191"/>
                  </a:lnTo>
                  <a:lnTo>
                    <a:pt x="8" y="184"/>
                  </a:lnTo>
                  <a:lnTo>
                    <a:pt x="0" y="235"/>
                  </a:lnTo>
                  <a:lnTo>
                    <a:pt x="43" y="242"/>
                  </a:lnTo>
                  <a:lnTo>
                    <a:pt x="43" y="242"/>
                  </a:lnTo>
                  <a:lnTo>
                    <a:pt x="44" y="261"/>
                  </a:lnTo>
                  <a:lnTo>
                    <a:pt x="47" y="280"/>
                  </a:lnTo>
                  <a:lnTo>
                    <a:pt x="51" y="299"/>
                  </a:lnTo>
                  <a:lnTo>
                    <a:pt x="56" y="317"/>
                  </a:lnTo>
                  <a:lnTo>
                    <a:pt x="17" y="337"/>
                  </a:lnTo>
                  <a:lnTo>
                    <a:pt x="40" y="384"/>
                  </a:lnTo>
                  <a:lnTo>
                    <a:pt x="79" y="364"/>
                  </a:lnTo>
                  <a:lnTo>
                    <a:pt x="79" y="364"/>
                  </a:lnTo>
                  <a:lnTo>
                    <a:pt x="91" y="379"/>
                  </a:lnTo>
                  <a:lnTo>
                    <a:pt x="104" y="392"/>
                  </a:lnTo>
                  <a:lnTo>
                    <a:pt x="119" y="405"/>
                  </a:lnTo>
                  <a:lnTo>
                    <a:pt x="133" y="417"/>
                  </a:lnTo>
                  <a:lnTo>
                    <a:pt x="114" y="457"/>
                  </a:lnTo>
                  <a:lnTo>
                    <a:pt x="160" y="480"/>
                  </a:lnTo>
                  <a:lnTo>
                    <a:pt x="180" y="441"/>
                  </a:lnTo>
                  <a:lnTo>
                    <a:pt x="180" y="441"/>
                  </a:lnTo>
                  <a:lnTo>
                    <a:pt x="199" y="446"/>
                  </a:lnTo>
                  <a:lnTo>
                    <a:pt x="217" y="450"/>
                  </a:lnTo>
                  <a:lnTo>
                    <a:pt x="236" y="452"/>
                  </a:lnTo>
                  <a:lnTo>
                    <a:pt x="255" y="453"/>
                  </a:lnTo>
                  <a:lnTo>
                    <a:pt x="263" y="496"/>
                  </a:lnTo>
                  <a:lnTo>
                    <a:pt x="313" y="488"/>
                  </a:lnTo>
                  <a:lnTo>
                    <a:pt x="306" y="444"/>
                  </a:lnTo>
                  <a:lnTo>
                    <a:pt x="306" y="444"/>
                  </a:lnTo>
                  <a:lnTo>
                    <a:pt x="325" y="438"/>
                  </a:lnTo>
                  <a:lnTo>
                    <a:pt x="342" y="430"/>
                  </a:lnTo>
                  <a:lnTo>
                    <a:pt x="359" y="420"/>
                  </a:lnTo>
                  <a:lnTo>
                    <a:pt x="375" y="409"/>
                  </a:lnTo>
                  <a:lnTo>
                    <a:pt x="405" y="440"/>
                  </a:lnTo>
                  <a:lnTo>
                    <a:pt x="442" y="404"/>
                  </a:lnTo>
                  <a:lnTo>
                    <a:pt x="411" y="372"/>
                  </a:lnTo>
                  <a:lnTo>
                    <a:pt x="411" y="372"/>
                  </a:lnTo>
                  <a:lnTo>
                    <a:pt x="421" y="357"/>
                  </a:lnTo>
                  <a:lnTo>
                    <a:pt x="432" y="340"/>
                  </a:lnTo>
                  <a:lnTo>
                    <a:pt x="432" y="340"/>
                  </a:lnTo>
                  <a:close/>
                  <a:moveTo>
                    <a:pt x="211" y="321"/>
                  </a:moveTo>
                  <a:lnTo>
                    <a:pt x="211" y="321"/>
                  </a:lnTo>
                  <a:lnTo>
                    <a:pt x="203" y="317"/>
                  </a:lnTo>
                  <a:lnTo>
                    <a:pt x="197" y="313"/>
                  </a:lnTo>
                  <a:lnTo>
                    <a:pt x="191" y="308"/>
                  </a:lnTo>
                  <a:lnTo>
                    <a:pt x="185" y="301"/>
                  </a:lnTo>
                  <a:lnTo>
                    <a:pt x="180" y="295"/>
                  </a:lnTo>
                  <a:lnTo>
                    <a:pt x="176" y="289"/>
                  </a:lnTo>
                  <a:lnTo>
                    <a:pt x="173" y="281"/>
                  </a:lnTo>
                  <a:lnTo>
                    <a:pt x="169" y="274"/>
                  </a:lnTo>
                  <a:lnTo>
                    <a:pt x="167" y="265"/>
                  </a:lnTo>
                  <a:lnTo>
                    <a:pt x="166" y="258"/>
                  </a:lnTo>
                  <a:lnTo>
                    <a:pt x="165" y="250"/>
                  </a:lnTo>
                  <a:lnTo>
                    <a:pt x="166" y="242"/>
                  </a:lnTo>
                  <a:lnTo>
                    <a:pt x="167" y="234"/>
                  </a:lnTo>
                  <a:lnTo>
                    <a:pt x="168" y="226"/>
                  </a:lnTo>
                  <a:lnTo>
                    <a:pt x="171" y="218"/>
                  </a:lnTo>
                  <a:lnTo>
                    <a:pt x="175" y="210"/>
                  </a:lnTo>
                  <a:lnTo>
                    <a:pt x="175" y="210"/>
                  </a:lnTo>
                  <a:lnTo>
                    <a:pt x="179" y="203"/>
                  </a:lnTo>
                  <a:lnTo>
                    <a:pt x="183" y="195"/>
                  </a:lnTo>
                  <a:lnTo>
                    <a:pt x="189" y="190"/>
                  </a:lnTo>
                  <a:lnTo>
                    <a:pt x="195" y="184"/>
                  </a:lnTo>
                  <a:lnTo>
                    <a:pt x="201" y="180"/>
                  </a:lnTo>
                  <a:lnTo>
                    <a:pt x="209" y="175"/>
                  </a:lnTo>
                  <a:lnTo>
                    <a:pt x="215" y="171"/>
                  </a:lnTo>
                  <a:lnTo>
                    <a:pt x="222" y="169"/>
                  </a:lnTo>
                  <a:lnTo>
                    <a:pt x="231" y="167"/>
                  </a:lnTo>
                  <a:lnTo>
                    <a:pt x="238" y="165"/>
                  </a:lnTo>
                  <a:lnTo>
                    <a:pt x="247" y="165"/>
                  </a:lnTo>
                  <a:lnTo>
                    <a:pt x="254" y="165"/>
                  </a:lnTo>
                  <a:lnTo>
                    <a:pt x="263" y="166"/>
                  </a:lnTo>
                  <a:lnTo>
                    <a:pt x="270" y="168"/>
                  </a:lnTo>
                  <a:lnTo>
                    <a:pt x="278" y="170"/>
                  </a:lnTo>
                  <a:lnTo>
                    <a:pt x="286" y="173"/>
                  </a:lnTo>
                  <a:lnTo>
                    <a:pt x="286" y="173"/>
                  </a:lnTo>
                  <a:lnTo>
                    <a:pt x="293" y="177"/>
                  </a:lnTo>
                  <a:lnTo>
                    <a:pt x="301" y="183"/>
                  </a:lnTo>
                  <a:lnTo>
                    <a:pt x="307" y="188"/>
                  </a:lnTo>
                  <a:lnTo>
                    <a:pt x="312" y="194"/>
                  </a:lnTo>
                  <a:lnTo>
                    <a:pt x="317" y="201"/>
                  </a:lnTo>
                  <a:lnTo>
                    <a:pt x="321" y="207"/>
                  </a:lnTo>
                  <a:lnTo>
                    <a:pt x="325" y="214"/>
                  </a:lnTo>
                  <a:lnTo>
                    <a:pt x="327" y="222"/>
                  </a:lnTo>
                  <a:lnTo>
                    <a:pt x="329" y="229"/>
                  </a:lnTo>
                  <a:lnTo>
                    <a:pt x="331" y="238"/>
                  </a:lnTo>
                  <a:lnTo>
                    <a:pt x="331" y="245"/>
                  </a:lnTo>
                  <a:lnTo>
                    <a:pt x="331" y="254"/>
                  </a:lnTo>
                  <a:lnTo>
                    <a:pt x="330" y="261"/>
                  </a:lnTo>
                  <a:lnTo>
                    <a:pt x="329" y="270"/>
                  </a:lnTo>
                  <a:lnTo>
                    <a:pt x="326" y="277"/>
                  </a:lnTo>
                  <a:lnTo>
                    <a:pt x="323" y="285"/>
                  </a:lnTo>
                  <a:lnTo>
                    <a:pt x="323" y="285"/>
                  </a:lnTo>
                  <a:lnTo>
                    <a:pt x="319" y="293"/>
                  </a:lnTo>
                  <a:lnTo>
                    <a:pt x="313" y="299"/>
                  </a:lnTo>
                  <a:lnTo>
                    <a:pt x="308" y="306"/>
                  </a:lnTo>
                  <a:lnTo>
                    <a:pt x="303" y="311"/>
                  </a:lnTo>
                  <a:lnTo>
                    <a:pt x="296" y="316"/>
                  </a:lnTo>
                  <a:lnTo>
                    <a:pt x="289" y="320"/>
                  </a:lnTo>
                  <a:lnTo>
                    <a:pt x="282" y="323"/>
                  </a:lnTo>
                  <a:lnTo>
                    <a:pt x="274" y="327"/>
                  </a:lnTo>
                  <a:lnTo>
                    <a:pt x="267" y="329"/>
                  </a:lnTo>
                  <a:lnTo>
                    <a:pt x="259" y="330"/>
                  </a:lnTo>
                  <a:lnTo>
                    <a:pt x="251" y="331"/>
                  </a:lnTo>
                  <a:lnTo>
                    <a:pt x="242" y="331"/>
                  </a:lnTo>
                  <a:lnTo>
                    <a:pt x="235" y="330"/>
                  </a:lnTo>
                  <a:lnTo>
                    <a:pt x="227" y="328"/>
                  </a:lnTo>
                  <a:lnTo>
                    <a:pt x="219" y="326"/>
                  </a:lnTo>
                  <a:lnTo>
                    <a:pt x="211" y="321"/>
                  </a:lnTo>
                  <a:lnTo>
                    <a:pt x="211" y="32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715410" fontAlgn="base">
                <a:spcBef>
                  <a:spcPct val="0"/>
                </a:spcBef>
                <a:spcAft>
                  <a:spcPct val="0"/>
                </a:spcAft>
                <a:defRPr/>
              </a:pPr>
              <a:endParaRPr lang="ja-JP" altLang="en-US" sz="704" kern="0">
                <a:solidFill>
                  <a:prstClr val="black"/>
                </a:solidFill>
                <a:latin typeface="BIZ UDゴシック" panose="020B0400000000000000" pitchFamily="49" charset="-128"/>
                <a:ea typeface="BIZ UDゴシック" panose="020B0400000000000000" pitchFamily="49" charset="-128"/>
              </a:endParaRPr>
            </a:p>
          </p:txBody>
        </p:sp>
        <p:sp>
          <p:nvSpPr>
            <p:cNvPr id="196" name="Freeform 7">
              <a:extLst>
                <a:ext uri="{FF2B5EF4-FFF2-40B4-BE49-F238E27FC236}">
                  <a16:creationId xmlns:a16="http://schemas.microsoft.com/office/drawing/2014/main" id="{856717FA-C23A-4300-9A94-22FC34DBA806}"/>
                </a:ext>
              </a:extLst>
            </p:cNvPr>
            <p:cNvSpPr>
              <a:spLocks noEditPoints="1"/>
            </p:cNvSpPr>
            <p:nvPr/>
          </p:nvSpPr>
          <p:spPr bwMode="auto">
            <a:xfrm>
              <a:off x="698501" y="882650"/>
              <a:ext cx="282575" cy="279400"/>
            </a:xfrm>
            <a:custGeom>
              <a:avLst/>
              <a:gdLst>
                <a:gd name="T0" fmla="*/ 312 w 354"/>
                <a:gd name="T1" fmla="*/ 230 h 351"/>
                <a:gd name="T2" fmla="*/ 321 w 354"/>
                <a:gd name="T3" fmla="*/ 204 h 351"/>
                <a:gd name="T4" fmla="*/ 354 w 354"/>
                <a:gd name="T5" fmla="*/ 170 h 351"/>
                <a:gd name="T6" fmla="*/ 324 w 354"/>
                <a:gd name="T7" fmla="*/ 168 h 351"/>
                <a:gd name="T8" fmla="*/ 320 w 354"/>
                <a:gd name="T9" fmla="*/ 140 h 351"/>
                <a:gd name="T10" fmla="*/ 310 w 354"/>
                <a:gd name="T11" fmla="*/ 115 h 351"/>
                <a:gd name="T12" fmla="*/ 317 w 354"/>
                <a:gd name="T13" fmla="*/ 66 h 351"/>
                <a:gd name="T14" fmla="*/ 291 w 354"/>
                <a:gd name="T15" fmla="*/ 83 h 351"/>
                <a:gd name="T16" fmla="*/ 272 w 354"/>
                <a:gd name="T17" fmla="*/ 64 h 351"/>
                <a:gd name="T18" fmla="*/ 250 w 354"/>
                <a:gd name="T19" fmla="*/ 48 h 351"/>
                <a:gd name="T20" fmla="*/ 227 w 354"/>
                <a:gd name="T21" fmla="*/ 5 h 351"/>
                <a:gd name="T22" fmla="*/ 215 w 354"/>
                <a:gd name="T23" fmla="*/ 35 h 351"/>
                <a:gd name="T24" fmla="*/ 188 w 354"/>
                <a:gd name="T25" fmla="*/ 29 h 351"/>
                <a:gd name="T26" fmla="*/ 161 w 354"/>
                <a:gd name="T27" fmla="*/ 30 h 351"/>
                <a:gd name="T28" fmla="*/ 117 w 354"/>
                <a:gd name="T29" fmla="*/ 8 h 351"/>
                <a:gd name="T30" fmla="*/ 125 w 354"/>
                <a:gd name="T31" fmla="*/ 39 h 351"/>
                <a:gd name="T32" fmla="*/ 100 w 354"/>
                <a:gd name="T33" fmla="*/ 50 h 351"/>
                <a:gd name="T34" fmla="*/ 78 w 354"/>
                <a:gd name="T35" fmla="*/ 67 h 351"/>
                <a:gd name="T36" fmla="*/ 31 w 354"/>
                <a:gd name="T37" fmla="*/ 75 h 351"/>
                <a:gd name="T38" fmla="*/ 55 w 354"/>
                <a:gd name="T39" fmla="*/ 96 h 351"/>
                <a:gd name="T40" fmla="*/ 42 w 354"/>
                <a:gd name="T41" fmla="*/ 120 h 351"/>
                <a:gd name="T42" fmla="*/ 38 w 354"/>
                <a:gd name="T43" fmla="*/ 133 h 351"/>
                <a:gd name="T44" fmla="*/ 3 w 354"/>
                <a:gd name="T45" fmla="*/ 144 h 351"/>
                <a:gd name="T46" fmla="*/ 32 w 354"/>
                <a:gd name="T47" fmla="*/ 183 h 351"/>
                <a:gd name="T48" fmla="*/ 33 w 354"/>
                <a:gd name="T49" fmla="*/ 196 h 351"/>
                <a:gd name="T50" fmla="*/ 39 w 354"/>
                <a:gd name="T51" fmla="*/ 223 h 351"/>
                <a:gd name="T52" fmla="*/ 18 w 354"/>
                <a:gd name="T53" fmla="*/ 253 h 351"/>
                <a:gd name="T54" fmla="*/ 63 w 354"/>
                <a:gd name="T55" fmla="*/ 267 h 351"/>
                <a:gd name="T56" fmla="*/ 73 w 354"/>
                <a:gd name="T57" fmla="*/ 277 h 351"/>
                <a:gd name="T58" fmla="*/ 94 w 354"/>
                <a:gd name="T59" fmla="*/ 295 h 351"/>
                <a:gd name="T60" fmla="*/ 93 w 354"/>
                <a:gd name="T61" fmla="*/ 331 h 351"/>
                <a:gd name="T62" fmla="*/ 140 w 354"/>
                <a:gd name="T63" fmla="*/ 316 h 351"/>
                <a:gd name="T64" fmla="*/ 153 w 354"/>
                <a:gd name="T65" fmla="*/ 319 h 351"/>
                <a:gd name="T66" fmla="*/ 181 w 354"/>
                <a:gd name="T67" fmla="*/ 321 h 351"/>
                <a:gd name="T68" fmla="*/ 201 w 354"/>
                <a:gd name="T69" fmla="*/ 351 h 351"/>
                <a:gd name="T70" fmla="*/ 230 w 354"/>
                <a:gd name="T71" fmla="*/ 312 h 351"/>
                <a:gd name="T72" fmla="*/ 242 w 354"/>
                <a:gd name="T73" fmla="*/ 305 h 351"/>
                <a:gd name="T74" fmla="*/ 266 w 354"/>
                <a:gd name="T75" fmla="*/ 292 h 351"/>
                <a:gd name="T76" fmla="*/ 300 w 354"/>
                <a:gd name="T77" fmla="*/ 303 h 351"/>
                <a:gd name="T78" fmla="*/ 299 w 354"/>
                <a:gd name="T79" fmla="*/ 255 h 351"/>
                <a:gd name="T80" fmla="*/ 307 w 354"/>
                <a:gd name="T81" fmla="*/ 243 h 351"/>
                <a:gd name="T82" fmla="*/ 312 w 354"/>
                <a:gd name="T83" fmla="*/ 230 h 351"/>
                <a:gd name="T84" fmla="*/ 155 w 354"/>
                <a:gd name="T85" fmla="*/ 230 h 351"/>
                <a:gd name="T86" fmla="*/ 135 w 354"/>
                <a:gd name="T87" fmla="*/ 217 h 351"/>
                <a:gd name="T88" fmla="*/ 123 w 354"/>
                <a:gd name="T89" fmla="*/ 198 h 351"/>
                <a:gd name="T90" fmla="*/ 118 w 354"/>
                <a:gd name="T91" fmla="*/ 175 h 351"/>
                <a:gd name="T92" fmla="*/ 123 w 354"/>
                <a:gd name="T93" fmla="*/ 153 h 351"/>
                <a:gd name="T94" fmla="*/ 128 w 354"/>
                <a:gd name="T95" fmla="*/ 143 h 351"/>
                <a:gd name="T96" fmla="*/ 145 w 354"/>
                <a:gd name="T97" fmla="*/ 126 h 351"/>
                <a:gd name="T98" fmla="*/ 165 w 354"/>
                <a:gd name="T99" fmla="*/ 117 h 351"/>
                <a:gd name="T100" fmla="*/ 188 w 354"/>
                <a:gd name="T101" fmla="*/ 117 h 351"/>
                <a:gd name="T102" fmla="*/ 200 w 354"/>
                <a:gd name="T103" fmla="*/ 120 h 351"/>
                <a:gd name="T104" fmla="*/ 219 w 354"/>
                <a:gd name="T105" fmla="*/ 133 h 351"/>
                <a:gd name="T106" fmla="*/ 232 w 354"/>
                <a:gd name="T107" fmla="*/ 152 h 351"/>
                <a:gd name="T108" fmla="*/ 237 w 354"/>
                <a:gd name="T109" fmla="*/ 174 h 351"/>
                <a:gd name="T110" fmla="*/ 232 w 354"/>
                <a:gd name="T111" fmla="*/ 198 h 351"/>
                <a:gd name="T112" fmla="*/ 226 w 354"/>
                <a:gd name="T113" fmla="*/ 208 h 351"/>
                <a:gd name="T114" fmla="*/ 210 w 354"/>
                <a:gd name="T115" fmla="*/ 224 h 351"/>
                <a:gd name="T116" fmla="*/ 189 w 354"/>
                <a:gd name="T117" fmla="*/ 234 h 351"/>
                <a:gd name="T118" fmla="*/ 166 w 354"/>
                <a:gd name="T119" fmla="*/ 234 h 351"/>
                <a:gd name="T120" fmla="*/ 155 w 354"/>
                <a:gd name="T121" fmla="*/ 23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54" h="351">
                  <a:moveTo>
                    <a:pt x="312" y="230"/>
                  </a:moveTo>
                  <a:lnTo>
                    <a:pt x="312" y="230"/>
                  </a:lnTo>
                  <a:lnTo>
                    <a:pt x="317" y="218"/>
                  </a:lnTo>
                  <a:lnTo>
                    <a:pt x="321" y="204"/>
                  </a:lnTo>
                  <a:lnTo>
                    <a:pt x="352" y="207"/>
                  </a:lnTo>
                  <a:lnTo>
                    <a:pt x="354" y="170"/>
                  </a:lnTo>
                  <a:lnTo>
                    <a:pt x="324" y="168"/>
                  </a:lnTo>
                  <a:lnTo>
                    <a:pt x="324" y="168"/>
                  </a:lnTo>
                  <a:lnTo>
                    <a:pt x="322" y="154"/>
                  </a:lnTo>
                  <a:lnTo>
                    <a:pt x="320" y="140"/>
                  </a:lnTo>
                  <a:lnTo>
                    <a:pt x="315" y="128"/>
                  </a:lnTo>
                  <a:lnTo>
                    <a:pt x="310" y="115"/>
                  </a:lnTo>
                  <a:lnTo>
                    <a:pt x="338" y="98"/>
                  </a:lnTo>
                  <a:lnTo>
                    <a:pt x="317" y="66"/>
                  </a:lnTo>
                  <a:lnTo>
                    <a:pt x="291" y="83"/>
                  </a:lnTo>
                  <a:lnTo>
                    <a:pt x="291" y="83"/>
                  </a:lnTo>
                  <a:lnTo>
                    <a:pt x="282" y="73"/>
                  </a:lnTo>
                  <a:lnTo>
                    <a:pt x="272" y="64"/>
                  </a:lnTo>
                  <a:lnTo>
                    <a:pt x="261" y="56"/>
                  </a:lnTo>
                  <a:lnTo>
                    <a:pt x="250" y="48"/>
                  </a:lnTo>
                  <a:lnTo>
                    <a:pt x="261" y="19"/>
                  </a:lnTo>
                  <a:lnTo>
                    <a:pt x="227" y="5"/>
                  </a:lnTo>
                  <a:lnTo>
                    <a:pt x="215" y="35"/>
                  </a:lnTo>
                  <a:lnTo>
                    <a:pt x="215" y="35"/>
                  </a:lnTo>
                  <a:lnTo>
                    <a:pt x="202" y="31"/>
                  </a:lnTo>
                  <a:lnTo>
                    <a:pt x="188" y="29"/>
                  </a:lnTo>
                  <a:lnTo>
                    <a:pt x="174" y="29"/>
                  </a:lnTo>
                  <a:lnTo>
                    <a:pt x="161" y="30"/>
                  </a:lnTo>
                  <a:lnTo>
                    <a:pt x="153" y="0"/>
                  </a:lnTo>
                  <a:lnTo>
                    <a:pt x="117" y="8"/>
                  </a:lnTo>
                  <a:lnTo>
                    <a:pt x="125" y="39"/>
                  </a:lnTo>
                  <a:lnTo>
                    <a:pt x="125" y="39"/>
                  </a:lnTo>
                  <a:lnTo>
                    <a:pt x="112" y="44"/>
                  </a:lnTo>
                  <a:lnTo>
                    <a:pt x="100" y="50"/>
                  </a:lnTo>
                  <a:lnTo>
                    <a:pt x="89" y="59"/>
                  </a:lnTo>
                  <a:lnTo>
                    <a:pt x="78" y="67"/>
                  </a:lnTo>
                  <a:lnTo>
                    <a:pt x="55" y="47"/>
                  </a:lnTo>
                  <a:lnTo>
                    <a:pt x="31" y="75"/>
                  </a:lnTo>
                  <a:lnTo>
                    <a:pt x="55" y="96"/>
                  </a:lnTo>
                  <a:lnTo>
                    <a:pt x="55" y="96"/>
                  </a:lnTo>
                  <a:lnTo>
                    <a:pt x="47" y="108"/>
                  </a:lnTo>
                  <a:lnTo>
                    <a:pt x="42" y="120"/>
                  </a:lnTo>
                  <a:lnTo>
                    <a:pt x="42" y="120"/>
                  </a:lnTo>
                  <a:lnTo>
                    <a:pt x="38" y="133"/>
                  </a:lnTo>
                  <a:lnTo>
                    <a:pt x="34" y="146"/>
                  </a:lnTo>
                  <a:lnTo>
                    <a:pt x="3" y="144"/>
                  </a:lnTo>
                  <a:lnTo>
                    <a:pt x="0" y="181"/>
                  </a:lnTo>
                  <a:lnTo>
                    <a:pt x="32" y="183"/>
                  </a:lnTo>
                  <a:lnTo>
                    <a:pt x="32" y="183"/>
                  </a:lnTo>
                  <a:lnTo>
                    <a:pt x="33" y="196"/>
                  </a:lnTo>
                  <a:lnTo>
                    <a:pt x="36" y="210"/>
                  </a:lnTo>
                  <a:lnTo>
                    <a:pt x="39" y="223"/>
                  </a:lnTo>
                  <a:lnTo>
                    <a:pt x="44" y="236"/>
                  </a:lnTo>
                  <a:lnTo>
                    <a:pt x="18" y="253"/>
                  </a:lnTo>
                  <a:lnTo>
                    <a:pt x="37" y="283"/>
                  </a:lnTo>
                  <a:lnTo>
                    <a:pt x="63" y="267"/>
                  </a:lnTo>
                  <a:lnTo>
                    <a:pt x="63" y="267"/>
                  </a:lnTo>
                  <a:lnTo>
                    <a:pt x="73" y="277"/>
                  </a:lnTo>
                  <a:lnTo>
                    <a:pt x="82" y="286"/>
                  </a:lnTo>
                  <a:lnTo>
                    <a:pt x="94" y="295"/>
                  </a:lnTo>
                  <a:lnTo>
                    <a:pt x="106" y="302"/>
                  </a:lnTo>
                  <a:lnTo>
                    <a:pt x="93" y="331"/>
                  </a:lnTo>
                  <a:lnTo>
                    <a:pt x="128" y="346"/>
                  </a:lnTo>
                  <a:lnTo>
                    <a:pt x="140" y="316"/>
                  </a:lnTo>
                  <a:lnTo>
                    <a:pt x="140" y="316"/>
                  </a:lnTo>
                  <a:lnTo>
                    <a:pt x="153" y="319"/>
                  </a:lnTo>
                  <a:lnTo>
                    <a:pt x="167" y="320"/>
                  </a:lnTo>
                  <a:lnTo>
                    <a:pt x="181" y="321"/>
                  </a:lnTo>
                  <a:lnTo>
                    <a:pt x="194" y="320"/>
                  </a:lnTo>
                  <a:lnTo>
                    <a:pt x="201" y="351"/>
                  </a:lnTo>
                  <a:lnTo>
                    <a:pt x="237" y="343"/>
                  </a:lnTo>
                  <a:lnTo>
                    <a:pt x="230" y="312"/>
                  </a:lnTo>
                  <a:lnTo>
                    <a:pt x="230" y="312"/>
                  </a:lnTo>
                  <a:lnTo>
                    <a:pt x="242" y="305"/>
                  </a:lnTo>
                  <a:lnTo>
                    <a:pt x="254" y="299"/>
                  </a:lnTo>
                  <a:lnTo>
                    <a:pt x="266" y="292"/>
                  </a:lnTo>
                  <a:lnTo>
                    <a:pt x="276" y="283"/>
                  </a:lnTo>
                  <a:lnTo>
                    <a:pt x="300" y="303"/>
                  </a:lnTo>
                  <a:lnTo>
                    <a:pt x="324" y="275"/>
                  </a:lnTo>
                  <a:lnTo>
                    <a:pt x="299" y="255"/>
                  </a:lnTo>
                  <a:lnTo>
                    <a:pt x="299" y="255"/>
                  </a:lnTo>
                  <a:lnTo>
                    <a:pt x="307" y="243"/>
                  </a:lnTo>
                  <a:lnTo>
                    <a:pt x="312" y="230"/>
                  </a:lnTo>
                  <a:lnTo>
                    <a:pt x="312" y="230"/>
                  </a:lnTo>
                  <a:close/>
                  <a:moveTo>
                    <a:pt x="155" y="230"/>
                  </a:moveTo>
                  <a:lnTo>
                    <a:pt x="155" y="230"/>
                  </a:lnTo>
                  <a:lnTo>
                    <a:pt x="145" y="224"/>
                  </a:lnTo>
                  <a:lnTo>
                    <a:pt x="135" y="217"/>
                  </a:lnTo>
                  <a:lnTo>
                    <a:pt x="128" y="208"/>
                  </a:lnTo>
                  <a:lnTo>
                    <a:pt x="123" y="198"/>
                  </a:lnTo>
                  <a:lnTo>
                    <a:pt x="119" y="187"/>
                  </a:lnTo>
                  <a:lnTo>
                    <a:pt x="118" y="175"/>
                  </a:lnTo>
                  <a:lnTo>
                    <a:pt x="119" y="164"/>
                  </a:lnTo>
                  <a:lnTo>
                    <a:pt x="123" y="153"/>
                  </a:lnTo>
                  <a:lnTo>
                    <a:pt x="123" y="153"/>
                  </a:lnTo>
                  <a:lnTo>
                    <a:pt x="128" y="143"/>
                  </a:lnTo>
                  <a:lnTo>
                    <a:pt x="135" y="133"/>
                  </a:lnTo>
                  <a:lnTo>
                    <a:pt x="145" y="126"/>
                  </a:lnTo>
                  <a:lnTo>
                    <a:pt x="154" y="120"/>
                  </a:lnTo>
                  <a:lnTo>
                    <a:pt x="165" y="117"/>
                  </a:lnTo>
                  <a:lnTo>
                    <a:pt x="177" y="116"/>
                  </a:lnTo>
                  <a:lnTo>
                    <a:pt x="188" y="117"/>
                  </a:lnTo>
                  <a:lnTo>
                    <a:pt x="200" y="120"/>
                  </a:lnTo>
                  <a:lnTo>
                    <a:pt x="200" y="120"/>
                  </a:lnTo>
                  <a:lnTo>
                    <a:pt x="210" y="126"/>
                  </a:lnTo>
                  <a:lnTo>
                    <a:pt x="219" y="133"/>
                  </a:lnTo>
                  <a:lnTo>
                    <a:pt x="226" y="143"/>
                  </a:lnTo>
                  <a:lnTo>
                    <a:pt x="232" y="152"/>
                  </a:lnTo>
                  <a:lnTo>
                    <a:pt x="236" y="163"/>
                  </a:lnTo>
                  <a:lnTo>
                    <a:pt x="237" y="174"/>
                  </a:lnTo>
                  <a:lnTo>
                    <a:pt x="236" y="186"/>
                  </a:lnTo>
                  <a:lnTo>
                    <a:pt x="232" y="198"/>
                  </a:lnTo>
                  <a:lnTo>
                    <a:pt x="232" y="198"/>
                  </a:lnTo>
                  <a:lnTo>
                    <a:pt x="226" y="208"/>
                  </a:lnTo>
                  <a:lnTo>
                    <a:pt x="219" y="218"/>
                  </a:lnTo>
                  <a:lnTo>
                    <a:pt x="210" y="224"/>
                  </a:lnTo>
                  <a:lnTo>
                    <a:pt x="200" y="229"/>
                  </a:lnTo>
                  <a:lnTo>
                    <a:pt x="189" y="234"/>
                  </a:lnTo>
                  <a:lnTo>
                    <a:pt x="178" y="235"/>
                  </a:lnTo>
                  <a:lnTo>
                    <a:pt x="166" y="234"/>
                  </a:lnTo>
                  <a:lnTo>
                    <a:pt x="155" y="230"/>
                  </a:lnTo>
                  <a:lnTo>
                    <a:pt x="155" y="23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715410" fontAlgn="base">
                <a:spcBef>
                  <a:spcPct val="0"/>
                </a:spcBef>
                <a:spcAft>
                  <a:spcPct val="0"/>
                </a:spcAft>
                <a:defRPr/>
              </a:pPr>
              <a:endParaRPr lang="ja-JP" altLang="en-US" sz="704" kern="0">
                <a:solidFill>
                  <a:prstClr val="black"/>
                </a:solidFill>
                <a:latin typeface="BIZ UDゴシック" panose="020B0400000000000000" pitchFamily="49" charset="-128"/>
                <a:ea typeface="BIZ UDゴシック" panose="020B0400000000000000" pitchFamily="49" charset="-128"/>
              </a:endParaRPr>
            </a:p>
          </p:txBody>
        </p:sp>
      </p:grpSp>
      <p:sp>
        <p:nvSpPr>
          <p:cNvPr id="197" name="テキスト ボックス 196">
            <a:extLst>
              <a:ext uri="{FF2B5EF4-FFF2-40B4-BE49-F238E27FC236}">
                <a16:creationId xmlns:a16="http://schemas.microsoft.com/office/drawing/2014/main" id="{4F460663-CC82-483F-8706-72370C50171A}"/>
              </a:ext>
            </a:extLst>
          </p:cNvPr>
          <p:cNvSpPr txBox="1"/>
          <p:nvPr/>
        </p:nvSpPr>
        <p:spPr>
          <a:xfrm>
            <a:off x="-7348" y="4152694"/>
            <a:ext cx="1561252" cy="461665"/>
          </a:xfrm>
          <a:prstGeom prst="rect">
            <a:avLst/>
          </a:prstGeom>
          <a:noFill/>
          <a:effectLst>
            <a:softEdge rad="63500"/>
          </a:effectLst>
        </p:spPr>
        <p:txBody>
          <a:bodyPr wrap="square" rtlCol="0">
            <a:spAutoFit/>
          </a:bodyPr>
          <a:lstStyle/>
          <a:p>
            <a:pPr algn="ctr" defTabSz="715570">
              <a:defRPr/>
            </a:pPr>
            <a:r>
              <a:rPr lang="ja-JP" altLang="en-US" sz="1200" kern="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ＢＡツール</a:t>
            </a:r>
            <a:endParaRPr lang="en-US" altLang="ja-JP" sz="1200" kern="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endParaRPr>
          </a:p>
          <a:p>
            <a:pPr algn="ctr" defTabSz="715570">
              <a:defRPr/>
            </a:pPr>
            <a:r>
              <a:rPr lang="ja-JP" altLang="en-US" sz="1200" kern="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プログラミング言語</a:t>
            </a:r>
            <a:endParaRPr lang="en-US" altLang="ja-JP" sz="1200" kern="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199" name="二等辺三角形 198">
            <a:extLst>
              <a:ext uri="{FF2B5EF4-FFF2-40B4-BE49-F238E27FC236}">
                <a16:creationId xmlns:a16="http://schemas.microsoft.com/office/drawing/2014/main" id="{016F0302-02F5-4B78-B58E-D2B414E12A38}"/>
              </a:ext>
            </a:extLst>
          </p:cNvPr>
          <p:cNvSpPr/>
          <p:nvPr/>
        </p:nvSpPr>
        <p:spPr>
          <a:xfrm rot="5400000">
            <a:off x="1307787" y="5249305"/>
            <a:ext cx="361359" cy="112132"/>
          </a:xfrm>
          <a:prstGeom prst="triangle">
            <a:avLst/>
          </a:prstGeom>
          <a:solidFill>
            <a:srgbClr val="00B050"/>
          </a:solidFill>
          <a:ln w="12700" cap="flat" cmpd="sng" algn="ctr">
            <a:noFill/>
            <a:prstDash val="solid"/>
            <a:miter lim="800000"/>
          </a:ln>
          <a:effectLst/>
        </p:spPr>
        <p:txBody>
          <a:bodyPr rtlCol="0" anchor="ctr"/>
          <a:lstStyle/>
          <a:p>
            <a:pPr algn="ctr" defTabSz="715570">
              <a:defRPr/>
            </a:pPr>
            <a:endParaRPr lang="ja-JP" altLang="en-US" sz="1409" kern="0">
              <a:solidFill>
                <a:prstClr val="white"/>
              </a:solidFill>
              <a:latin typeface="BIZ UDゴシック" panose="020B0400000000000000" pitchFamily="49" charset="-128"/>
              <a:ea typeface="BIZ UDゴシック" panose="020B0400000000000000" pitchFamily="49" charset="-128"/>
            </a:endParaRPr>
          </a:p>
        </p:txBody>
      </p:sp>
      <p:sp>
        <p:nvSpPr>
          <p:cNvPr id="200" name="二等辺三角形 199">
            <a:extLst>
              <a:ext uri="{FF2B5EF4-FFF2-40B4-BE49-F238E27FC236}">
                <a16:creationId xmlns:a16="http://schemas.microsoft.com/office/drawing/2014/main" id="{C57EE65A-881C-425A-B718-F0E06E4B2E7E}"/>
              </a:ext>
            </a:extLst>
          </p:cNvPr>
          <p:cNvSpPr/>
          <p:nvPr/>
        </p:nvSpPr>
        <p:spPr>
          <a:xfrm rot="5400000">
            <a:off x="6074857" y="5273042"/>
            <a:ext cx="361359" cy="112132"/>
          </a:xfrm>
          <a:prstGeom prst="triangle">
            <a:avLst/>
          </a:prstGeom>
          <a:solidFill>
            <a:srgbClr val="00B050"/>
          </a:solidFill>
          <a:ln w="12700" cap="flat" cmpd="sng" algn="ctr">
            <a:noFill/>
            <a:prstDash val="solid"/>
            <a:miter lim="800000"/>
          </a:ln>
          <a:effectLst/>
        </p:spPr>
        <p:txBody>
          <a:bodyPr rtlCol="0" anchor="ctr"/>
          <a:lstStyle/>
          <a:p>
            <a:pPr algn="ctr" defTabSz="715570">
              <a:defRPr/>
            </a:pPr>
            <a:endParaRPr lang="ja-JP" altLang="en-US" sz="1409" kern="0">
              <a:solidFill>
                <a:prstClr val="white"/>
              </a:solidFill>
              <a:latin typeface="BIZ UDゴシック" panose="020B0400000000000000" pitchFamily="49" charset="-128"/>
              <a:ea typeface="BIZ UDゴシック" panose="020B0400000000000000" pitchFamily="49" charset="-128"/>
            </a:endParaRPr>
          </a:p>
        </p:txBody>
      </p:sp>
      <p:sp>
        <p:nvSpPr>
          <p:cNvPr id="205" name="Freeform 226">
            <a:extLst>
              <a:ext uri="{FF2B5EF4-FFF2-40B4-BE49-F238E27FC236}">
                <a16:creationId xmlns:a16="http://schemas.microsoft.com/office/drawing/2014/main" id="{E778F53E-B88B-4364-B85F-F91CA3DA0516}"/>
              </a:ext>
            </a:extLst>
          </p:cNvPr>
          <p:cNvSpPr>
            <a:spLocks noEditPoints="1"/>
          </p:cNvSpPr>
          <p:nvPr/>
        </p:nvSpPr>
        <p:spPr bwMode="auto">
          <a:xfrm>
            <a:off x="4242407" y="4672599"/>
            <a:ext cx="396250" cy="525110"/>
          </a:xfrm>
          <a:custGeom>
            <a:avLst/>
            <a:gdLst>
              <a:gd name="T0" fmla="*/ 279 w 366"/>
              <a:gd name="T1" fmla="*/ 128 h 400"/>
              <a:gd name="T2" fmla="*/ 183 w 366"/>
              <a:gd name="T3" fmla="*/ 31 h 400"/>
              <a:gd name="T4" fmla="*/ 87 w 366"/>
              <a:gd name="T5" fmla="*/ 128 h 400"/>
              <a:gd name="T6" fmla="*/ 183 w 366"/>
              <a:gd name="T7" fmla="*/ 248 h 400"/>
              <a:gd name="T8" fmla="*/ 279 w 366"/>
              <a:gd name="T9" fmla="*/ 128 h 400"/>
              <a:gd name="T10" fmla="*/ 263 w 366"/>
              <a:gd name="T11" fmla="*/ 282 h 400"/>
              <a:gd name="T12" fmla="*/ 235 w 366"/>
              <a:gd name="T13" fmla="*/ 299 h 400"/>
              <a:gd name="T14" fmla="*/ 250 w 366"/>
              <a:gd name="T15" fmla="*/ 351 h 400"/>
              <a:gd name="T16" fmla="*/ 183 w 366"/>
              <a:gd name="T17" fmla="*/ 315 h 400"/>
              <a:gd name="T18" fmla="*/ 116 w 366"/>
              <a:gd name="T19" fmla="*/ 351 h 400"/>
              <a:gd name="T20" fmla="*/ 138 w 366"/>
              <a:gd name="T21" fmla="*/ 277 h 400"/>
              <a:gd name="T22" fmla="*/ 0 w 366"/>
              <a:gd name="T23" fmla="*/ 383 h 400"/>
              <a:gd name="T24" fmla="*/ 167 w 366"/>
              <a:gd name="T25" fmla="*/ 400 h 400"/>
              <a:gd name="T26" fmla="*/ 180 w 366"/>
              <a:gd name="T27" fmla="*/ 339 h 400"/>
              <a:gd name="T28" fmla="*/ 190 w 366"/>
              <a:gd name="T29" fmla="*/ 339 h 400"/>
              <a:gd name="T30" fmla="*/ 203 w 366"/>
              <a:gd name="T31" fmla="*/ 400 h 400"/>
              <a:gd name="T32" fmla="*/ 366 w 366"/>
              <a:gd name="T33" fmla="*/ 382 h 400"/>
              <a:gd name="T34" fmla="*/ 263 w 366"/>
              <a:gd name="T35" fmla="*/ 282 h 400"/>
              <a:gd name="T36" fmla="*/ 79 w 366"/>
              <a:gd name="T37" fmla="*/ 188 h 400"/>
              <a:gd name="T38" fmla="*/ 72 w 366"/>
              <a:gd name="T39" fmla="*/ 128 h 400"/>
              <a:gd name="T40" fmla="*/ 72 w 366"/>
              <a:gd name="T41" fmla="*/ 128 h 400"/>
              <a:gd name="T42" fmla="*/ 183 w 366"/>
              <a:gd name="T43" fmla="*/ 16 h 400"/>
              <a:gd name="T44" fmla="*/ 294 w 366"/>
              <a:gd name="T45" fmla="*/ 128 h 400"/>
              <a:gd name="T46" fmla="*/ 294 w 366"/>
              <a:gd name="T47" fmla="*/ 128 h 400"/>
              <a:gd name="T48" fmla="*/ 290 w 366"/>
              <a:gd name="T49" fmla="*/ 160 h 400"/>
              <a:gd name="T50" fmla="*/ 289 w 366"/>
              <a:gd name="T51" fmla="*/ 160 h 400"/>
              <a:gd name="T52" fmla="*/ 207 w 366"/>
              <a:gd name="T53" fmla="*/ 273 h 400"/>
              <a:gd name="T54" fmla="*/ 183 w 366"/>
              <a:gd name="T55" fmla="*/ 256 h 400"/>
              <a:gd name="T56" fmla="*/ 158 w 366"/>
              <a:gd name="T57" fmla="*/ 281 h 400"/>
              <a:gd name="T58" fmla="*/ 183 w 366"/>
              <a:gd name="T59" fmla="*/ 306 h 400"/>
              <a:gd name="T60" fmla="*/ 207 w 366"/>
              <a:gd name="T61" fmla="*/ 289 h 400"/>
              <a:gd name="T62" fmla="*/ 302 w 366"/>
              <a:gd name="T63" fmla="*/ 187 h 400"/>
              <a:gd name="T64" fmla="*/ 343 w 366"/>
              <a:gd name="T65" fmla="*/ 143 h 400"/>
              <a:gd name="T66" fmla="*/ 304 w 366"/>
              <a:gd name="T67" fmla="*/ 87 h 400"/>
              <a:gd name="T68" fmla="*/ 274 w 366"/>
              <a:gd name="T69" fmla="*/ 37 h 400"/>
              <a:gd name="T70" fmla="*/ 183 w 366"/>
              <a:gd name="T71" fmla="*/ 0 h 400"/>
              <a:gd name="T72" fmla="*/ 92 w 366"/>
              <a:gd name="T73" fmla="*/ 37 h 400"/>
              <a:gd name="T74" fmla="*/ 63 w 366"/>
              <a:gd name="T75" fmla="*/ 87 h 400"/>
              <a:gd name="T76" fmla="*/ 23 w 366"/>
              <a:gd name="T77" fmla="*/ 143 h 400"/>
              <a:gd name="T78" fmla="*/ 79 w 366"/>
              <a:gd name="T79" fmla="*/ 188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66" h="400">
                <a:moveTo>
                  <a:pt x="279" y="128"/>
                </a:moveTo>
                <a:cubicBezTo>
                  <a:pt x="279" y="68"/>
                  <a:pt x="236" y="31"/>
                  <a:pt x="183" y="31"/>
                </a:cubicBezTo>
                <a:cubicBezTo>
                  <a:pt x="130" y="31"/>
                  <a:pt x="87" y="68"/>
                  <a:pt x="87" y="128"/>
                </a:cubicBezTo>
                <a:cubicBezTo>
                  <a:pt x="87" y="188"/>
                  <a:pt x="130" y="248"/>
                  <a:pt x="183" y="248"/>
                </a:cubicBezTo>
                <a:cubicBezTo>
                  <a:pt x="236" y="248"/>
                  <a:pt x="279" y="188"/>
                  <a:pt x="279" y="128"/>
                </a:cubicBezTo>
                <a:close/>
                <a:moveTo>
                  <a:pt x="263" y="282"/>
                </a:moveTo>
                <a:cubicBezTo>
                  <a:pt x="254" y="290"/>
                  <a:pt x="244" y="295"/>
                  <a:pt x="235" y="299"/>
                </a:cubicBezTo>
                <a:cubicBezTo>
                  <a:pt x="250" y="351"/>
                  <a:pt x="250" y="351"/>
                  <a:pt x="250" y="351"/>
                </a:cubicBezTo>
                <a:cubicBezTo>
                  <a:pt x="183" y="315"/>
                  <a:pt x="183" y="315"/>
                  <a:pt x="183" y="315"/>
                </a:cubicBezTo>
                <a:cubicBezTo>
                  <a:pt x="116" y="351"/>
                  <a:pt x="116" y="351"/>
                  <a:pt x="116" y="351"/>
                </a:cubicBezTo>
                <a:cubicBezTo>
                  <a:pt x="138" y="277"/>
                  <a:pt x="138" y="277"/>
                  <a:pt x="138" y="277"/>
                </a:cubicBezTo>
                <a:cubicBezTo>
                  <a:pt x="39" y="287"/>
                  <a:pt x="11" y="329"/>
                  <a:pt x="0" y="383"/>
                </a:cubicBezTo>
                <a:cubicBezTo>
                  <a:pt x="43" y="393"/>
                  <a:pt x="102" y="399"/>
                  <a:pt x="167" y="400"/>
                </a:cubicBezTo>
                <a:cubicBezTo>
                  <a:pt x="180" y="339"/>
                  <a:pt x="180" y="339"/>
                  <a:pt x="180" y="339"/>
                </a:cubicBezTo>
                <a:cubicBezTo>
                  <a:pt x="190" y="339"/>
                  <a:pt x="190" y="339"/>
                  <a:pt x="190" y="339"/>
                </a:cubicBezTo>
                <a:cubicBezTo>
                  <a:pt x="203" y="400"/>
                  <a:pt x="203" y="400"/>
                  <a:pt x="203" y="400"/>
                </a:cubicBezTo>
                <a:cubicBezTo>
                  <a:pt x="267" y="399"/>
                  <a:pt x="324" y="392"/>
                  <a:pt x="366" y="382"/>
                </a:cubicBezTo>
                <a:cubicBezTo>
                  <a:pt x="356" y="335"/>
                  <a:pt x="333" y="298"/>
                  <a:pt x="263" y="282"/>
                </a:cubicBezTo>
                <a:close/>
                <a:moveTo>
                  <a:pt x="79" y="188"/>
                </a:moveTo>
                <a:cubicBezTo>
                  <a:pt x="72" y="128"/>
                  <a:pt x="72" y="128"/>
                  <a:pt x="72" y="128"/>
                </a:cubicBezTo>
                <a:cubicBezTo>
                  <a:pt x="72" y="128"/>
                  <a:pt x="72" y="128"/>
                  <a:pt x="72" y="128"/>
                </a:cubicBezTo>
                <a:cubicBezTo>
                  <a:pt x="73" y="62"/>
                  <a:pt x="118" y="16"/>
                  <a:pt x="183" y="16"/>
                </a:cubicBezTo>
                <a:cubicBezTo>
                  <a:pt x="248" y="16"/>
                  <a:pt x="293" y="62"/>
                  <a:pt x="294" y="128"/>
                </a:cubicBezTo>
                <a:cubicBezTo>
                  <a:pt x="294" y="128"/>
                  <a:pt x="294" y="128"/>
                  <a:pt x="294" y="128"/>
                </a:cubicBezTo>
                <a:cubicBezTo>
                  <a:pt x="290" y="160"/>
                  <a:pt x="290" y="160"/>
                  <a:pt x="290" y="160"/>
                </a:cubicBezTo>
                <a:cubicBezTo>
                  <a:pt x="289" y="160"/>
                  <a:pt x="289" y="160"/>
                  <a:pt x="289" y="160"/>
                </a:cubicBezTo>
                <a:cubicBezTo>
                  <a:pt x="288" y="215"/>
                  <a:pt x="255" y="260"/>
                  <a:pt x="207" y="273"/>
                </a:cubicBezTo>
                <a:cubicBezTo>
                  <a:pt x="204" y="263"/>
                  <a:pt x="194" y="256"/>
                  <a:pt x="183" y="256"/>
                </a:cubicBezTo>
                <a:cubicBezTo>
                  <a:pt x="169" y="256"/>
                  <a:pt x="158" y="267"/>
                  <a:pt x="158" y="281"/>
                </a:cubicBezTo>
                <a:cubicBezTo>
                  <a:pt x="158" y="294"/>
                  <a:pt x="169" y="306"/>
                  <a:pt x="183" y="306"/>
                </a:cubicBezTo>
                <a:cubicBezTo>
                  <a:pt x="194" y="306"/>
                  <a:pt x="203" y="299"/>
                  <a:pt x="207" y="289"/>
                </a:cubicBezTo>
                <a:cubicBezTo>
                  <a:pt x="255" y="278"/>
                  <a:pt x="291" y="238"/>
                  <a:pt x="302" y="187"/>
                </a:cubicBezTo>
                <a:cubicBezTo>
                  <a:pt x="323" y="183"/>
                  <a:pt x="340" y="165"/>
                  <a:pt x="343" y="143"/>
                </a:cubicBezTo>
                <a:cubicBezTo>
                  <a:pt x="346" y="117"/>
                  <a:pt x="328" y="93"/>
                  <a:pt x="304" y="87"/>
                </a:cubicBezTo>
                <a:cubicBezTo>
                  <a:pt x="298" y="68"/>
                  <a:pt x="287" y="50"/>
                  <a:pt x="274" y="37"/>
                </a:cubicBezTo>
                <a:cubicBezTo>
                  <a:pt x="251" y="14"/>
                  <a:pt x="219" y="0"/>
                  <a:pt x="183" y="0"/>
                </a:cubicBezTo>
                <a:cubicBezTo>
                  <a:pt x="147" y="0"/>
                  <a:pt x="115" y="14"/>
                  <a:pt x="92" y="37"/>
                </a:cubicBezTo>
                <a:cubicBezTo>
                  <a:pt x="79" y="50"/>
                  <a:pt x="69" y="68"/>
                  <a:pt x="63" y="87"/>
                </a:cubicBezTo>
                <a:cubicBezTo>
                  <a:pt x="38" y="93"/>
                  <a:pt x="20" y="116"/>
                  <a:pt x="23" y="143"/>
                </a:cubicBezTo>
                <a:cubicBezTo>
                  <a:pt x="26" y="170"/>
                  <a:pt x="51" y="191"/>
                  <a:pt x="79" y="188"/>
                </a:cubicBezTo>
                <a:close/>
              </a:path>
            </a:pathLst>
          </a:custGeom>
          <a:solidFill>
            <a:sysClr val="windowText" lastClr="000000"/>
          </a:solidFill>
          <a:ln>
            <a:noFill/>
          </a:ln>
        </p:spPr>
        <p:txBody>
          <a:bodyPr vert="horz" wrap="square" lIns="58498" tIns="29248" rIns="58498" bIns="29248" numCol="1" anchor="t" anchorCtr="0" compatLnSpc="1">
            <a:prstTxWarp prst="textNoShape">
              <a:avLst/>
            </a:prstTxWarp>
          </a:bodyPr>
          <a:lstStyle/>
          <a:p>
            <a:pPr defTabSz="584996" fontAlgn="base">
              <a:spcBef>
                <a:spcPct val="0"/>
              </a:spcBef>
              <a:spcAft>
                <a:spcPct val="0"/>
              </a:spcAft>
              <a:defRPr/>
            </a:pPr>
            <a:endParaRPr lang="en-IE" sz="1151" b="1" kern="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07" name="テキスト ボックス 206">
            <a:extLst>
              <a:ext uri="{FF2B5EF4-FFF2-40B4-BE49-F238E27FC236}">
                <a16:creationId xmlns:a16="http://schemas.microsoft.com/office/drawing/2014/main" id="{0F2C1349-2A81-4595-9DF0-5F0B3F4C5CC4}"/>
              </a:ext>
            </a:extLst>
          </p:cNvPr>
          <p:cNvSpPr txBox="1"/>
          <p:nvPr/>
        </p:nvSpPr>
        <p:spPr>
          <a:xfrm>
            <a:off x="6678222" y="3699396"/>
            <a:ext cx="1934035" cy="523220"/>
          </a:xfrm>
          <a:prstGeom prst="rect">
            <a:avLst/>
          </a:prstGeom>
          <a:noFill/>
        </p:spPr>
        <p:txBody>
          <a:bodyPr wrap="square" rtlCol="0">
            <a:spAutoFit/>
          </a:bodyPr>
          <a:lstStyle/>
          <a:p>
            <a:pPr defTabSz="371475">
              <a:defRPr/>
            </a:pPr>
            <a:r>
              <a:rPr lang="ja-JP" altLang="en-US" sz="1400" dirty="0">
                <a:solidFill>
                  <a:prstClr val="black"/>
                </a:solidFill>
                <a:latin typeface="BIZ UDゴシック" panose="020B0400000000000000" pitchFamily="49" charset="-128"/>
                <a:ea typeface="BIZ UDゴシック" panose="020B0400000000000000" pitchFamily="49" charset="-128"/>
              </a:rPr>
              <a:t>◆応答の予測結果</a:t>
            </a:r>
            <a:endParaRPr lang="en-US" altLang="ja-JP" sz="1400" dirty="0">
              <a:solidFill>
                <a:prstClr val="black"/>
              </a:solidFill>
              <a:latin typeface="BIZ UDゴシック" panose="020B0400000000000000" pitchFamily="49" charset="-128"/>
              <a:ea typeface="BIZ UDゴシック" panose="020B0400000000000000" pitchFamily="49" charset="-128"/>
            </a:endParaRPr>
          </a:p>
          <a:p>
            <a:pPr defTabSz="371475">
              <a:defRPr/>
            </a:pPr>
            <a:r>
              <a:rPr lang="ja-JP" altLang="en-US" sz="1400" dirty="0">
                <a:solidFill>
                  <a:prstClr val="black"/>
                </a:solidFill>
                <a:latin typeface="BIZ UDゴシック" panose="020B0400000000000000" pitchFamily="49" charset="-128"/>
                <a:ea typeface="BIZ UDゴシック" panose="020B0400000000000000" pitchFamily="49" charset="-128"/>
              </a:rPr>
              <a:t>　のイメージ</a:t>
            </a:r>
          </a:p>
        </p:txBody>
      </p:sp>
      <p:cxnSp>
        <p:nvCxnSpPr>
          <p:cNvPr id="216" name="コネクタ: カギ線 215">
            <a:extLst>
              <a:ext uri="{FF2B5EF4-FFF2-40B4-BE49-F238E27FC236}">
                <a16:creationId xmlns:a16="http://schemas.microsoft.com/office/drawing/2014/main" id="{EC1EE928-08C8-4D89-A1F5-383058FE3D81}"/>
              </a:ext>
            </a:extLst>
          </p:cNvPr>
          <p:cNvCxnSpPr>
            <a:cxnSpLocks/>
            <a:endCxn id="183" idx="1"/>
          </p:cNvCxnSpPr>
          <p:nvPr/>
        </p:nvCxnSpPr>
        <p:spPr>
          <a:xfrm>
            <a:off x="2952750" y="5826440"/>
            <a:ext cx="930263" cy="697672"/>
          </a:xfrm>
          <a:prstGeom prst="bentConnector3">
            <a:avLst>
              <a:gd name="adj1" fmla="val 853"/>
            </a:avLst>
          </a:prstGeom>
          <a:noFill/>
          <a:ln w="28575" cap="flat" cmpd="sng" algn="ctr">
            <a:solidFill>
              <a:srgbClr val="70AD47"/>
            </a:solidFill>
            <a:prstDash val="sysDash"/>
            <a:miter lim="800000"/>
            <a:tailEnd type="triangle" w="lg" len="med"/>
          </a:ln>
          <a:effectLst/>
        </p:spPr>
      </p:cxnSp>
      <p:cxnSp>
        <p:nvCxnSpPr>
          <p:cNvPr id="217" name="コネクタ: カギ線 216">
            <a:extLst>
              <a:ext uri="{FF2B5EF4-FFF2-40B4-BE49-F238E27FC236}">
                <a16:creationId xmlns:a16="http://schemas.microsoft.com/office/drawing/2014/main" id="{E6AE2AA8-320A-4AB5-87C9-814C647D7E60}"/>
              </a:ext>
            </a:extLst>
          </p:cNvPr>
          <p:cNvCxnSpPr>
            <a:cxnSpLocks/>
          </p:cNvCxnSpPr>
          <p:nvPr/>
        </p:nvCxnSpPr>
        <p:spPr>
          <a:xfrm>
            <a:off x="2386538" y="5099774"/>
            <a:ext cx="1599173" cy="261638"/>
          </a:xfrm>
          <a:prstGeom prst="bentConnector3">
            <a:avLst>
              <a:gd name="adj1" fmla="val -826"/>
            </a:avLst>
          </a:prstGeom>
          <a:noFill/>
          <a:ln w="28575" cap="flat" cmpd="sng" algn="ctr">
            <a:solidFill>
              <a:srgbClr val="70AD47"/>
            </a:solidFill>
            <a:prstDash val="sysDash"/>
            <a:miter lim="800000"/>
            <a:tailEnd type="triangle" w="lg" len="med"/>
          </a:ln>
          <a:effectLst/>
        </p:spPr>
      </p:cxnSp>
      <p:sp>
        <p:nvSpPr>
          <p:cNvPr id="218" name="吹き出し: 線 217">
            <a:extLst>
              <a:ext uri="{FF2B5EF4-FFF2-40B4-BE49-F238E27FC236}">
                <a16:creationId xmlns:a16="http://schemas.microsoft.com/office/drawing/2014/main" id="{976492CD-06E2-4464-8B2E-7A28C9862DFF}"/>
              </a:ext>
            </a:extLst>
          </p:cNvPr>
          <p:cNvSpPr/>
          <p:nvPr/>
        </p:nvSpPr>
        <p:spPr>
          <a:xfrm>
            <a:off x="7899512" y="5662822"/>
            <a:ext cx="930543" cy="811332"/>
          </a:xfrm>
          <a:prstGeom prst="borderCallout1">
            <a:avLst>
              <a:gd name="adj1" fmla="val 45626"/>
              <a:gd name="adj2" fmla="val -1161"/>
              <a:gd name="adj3" fmla="val -15582"/>
              <a:gd name="adj4" fmla="val -51476"/>
            </a:avLst>
          </a:prstGeom>
          <a:solidFill>
            <a:sysClr val="window" lastClr="FFFFFF"/>
          </a:solidFill>
          <a:ln w="19050" cap="flat" cmpd="sng" algn="ctr">
            <a:noFill/>
            <a:prstDash val="sysDash"/>
            <a:miter lim="800000"/>
          </a:ln>
          <a:effectLst/>
        </p:spPr>
        <p:txBody>
          <a:bodyPr lIns="36000" tIns="36000" rIns="36000" bIns="36000" rtlCol="0" anchor="ctr"/>
          <a:lstStyle/>
          <a:p>
            <a:pPr algn="ctr" defTabSz="371475">
              <a:defRPr/>
            </a:pPr>
            <a:r>
              <a:rPr lang="ja-JP" altLang="en-US" sz="1500" b="1" kern="0" dirty="0">
                <a:solidFill>
                  <a:srgbClr val="548235"/>
                </a:solidFill>
                <a:latin typeface="BIZ UDゴシック" panose="020B0400000000000000" pitchFamily="49" charset="-128"/>
                <a:ea typeface="BIZ UDゴシック" panose="020B0400000000000000" pitchFamily="49" charset="-128"/>
              </a:rPr>
              <a:t>火曜日</a:t>
            </a:r>
            <a:endParaRPr lang="en-US" altLang="ja-JP" sz="1500" b="1" kern="0" dirty="0">
              <a:solidFill>
                <a:srgbClr val="548235"/>
              </a:solidFill>
              <a:latin typeface="BIZ UDゴシック" panose="020B0400000000000000" pitchFamily="49" charset="-128"/>
              <a:ea typeface="BIZ UDゴシック" panose="020B0400000000000000" pitchFamily="49" charset="-128"/>
            </a:endParaRPr>
          </a:p>
          <a:p>
            <a:pPr algn="ctr" defTabSz="371475">
              <a:defRPr/>
            </a:pPr>
            <a:r>
              <a:rPr lang="ja-JP" altLang="en-US" sz="1500" b="1" kern="0" dirty="0">
                <a:solidFill>
                  <a:srgbClr val="548235"/>
                </a:solidFill>
                <a:latin typeface="BIZ UDゴシック" panose="020B0400000000000000" pitchFamily="49" charset="-128"/>
                <a:ea typeface="BIZ UDゴシック" panose="020B0400000000000000" pitchFamily="49" charset="-128"/>
              </a:rPr>
              <a:t>９時台</a:t>
            </a:r>
            <a:endParaRPr lang="en-US" altLang="ja-JP" sz="1500" b="1" kern="0" dirty="0">
              <a:solidFill>
                <a:srgbClr val="548235"/>
              </a:solidFill>
              <a:latin typeface="BIZ UDゴシック" panose="020B0400000000000000" pitchFamily="49" charset="-128"/>
              <a:ea typeface="BIZ UDゴシック" panose="020B0400000000000000" pitchFamily="49" charset="-128"/>
            </a:endParaRPr>
          </a:p>
          <a:p>
            <a:pPr algn="ctr" defTabSz="371475">
              <a:defRPr/>
            </a:pPr>
            <a:r>
              <a:rPr lang="ja-JP" altLang="en-US" sz="1500" b="1" kern="0" dirty="0">
                <a:solidFill>
                  <a:srgbClr val="548235"/>
                </a:solidFill>
                <a:latin typeface="BIZ UDゴシック" panose="020B0400000000000000" pitchFamily="49" charset="-128"/>
                <a:ea typeface="BIZ UDゴシック" panose="020B0400000000000000" pitchFamily="49" charset="-128"/>
              </a:rPr>
              <a:t>に架電</a:t>
            </a:r>
          </a:p>
        </p:txBody>
      </p:sp>
      <p:sp>
        <p:nvSpPr>
          <p:cNvPr id="313" name="正方形/長方形 312">
            <a:extLst>
              <a:ext uri="{FF2B5EF4-FFF2-40B4-BE49-F238E27FC236}">
                <a16:creationId xmlns:a16="http://schemas.microsoft.com/office/drawing/2014/main" id="{E4DC6537-46A4-43CA-A2C1-674B7B9D00BA}"/>
              </a:ext>
            </a:extLst>
          </p:cNvPr>
          <p:cNvSpPr/>
          <p:nvPr/>
        </p:nvSpPr>
        <p:spPr>
          <a:xfrm>
            <a:off x="266400" y="1620315"/>
            <a:ext cx="8607600" cy="1660709"/>
          </a:xfrm>
          <a:prstGeom prst="rect">
            <a:avLst/>
          </a:prstGeom>
          <a:noFill/>
          <a:ln w="28575" cap="flat" cmpd="dbl" algn="ctr">
            <a:noFill/>
            <a:prstDash val="solid"/>
            <a:miter lim="800000"/>
          </a:ln>
          <a:effectLst/>
        </p:spPr>
        <p:txBody>
          <a:bodyPr rtlCol="0" anchor="t"/>
          <a:lstStyle/>
          <a:p>
            <a:pPr algn="just" defTabSz="630484">
              <a:defRPr/>
            </a:pPr>
            <a:r>
              <a:rPr lang="ja-JP" altLang="en-US" sz="1800" kern="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　ＢＡツール・プログラミング言語を用いて、滞納者の各種情報（過去の接触事績、申告書データ、業種等）を基に、滞納者ごとに接触できる可能性の高い方法（電話催告、臨場催告、文書催告）を予測し、効率的な滞納整理を実施します。</a:t>
            </a:r>
            <a:endParaRPr lang="en-US" altLang="ja-JP" sz="1800" kern="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a:p>
            <a:pPr algn="just" defTabSz="630484">
              <a:defRPr/>
            </a:pPr>
            <a:r>
              <a:rPr lang="ja-JP" altLang="en-US" sz="1800" kern="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　集中電話催告センター室においては、滞納者の情報（規模・業種等）や過去の架電履歴等を分析し、曜日・時間帯ごとの応答予測モデルを構築した上で、応答予測の観点を追加したコールリスト（ＡＩコールリスト）に基づき架電する等により、応答率の向上を図ります。</a:t>
            </a:r>
          </a:p>
        </p:txBody>
      </p:sp>
      <p:sp>
        <p:nvSpPr>
          <p:cNvPr id="103" name="スライド番号プレースホルダー 4">
            <a:extLst>
              <a:ext uri="{FF2B5EF4-FFF2-40B4-BE49-F238E27FC236}">
                <a16:creationId xmlns:a16="http://schemas.microsoft.com/office/drawing/2014/main" id="{DC910E39-DEFC-474C-B48A-19A0CDA97621}"/>
              </a:ext>
            </a:extLst>
          </p:cNvPr>
          <p:cNvSpPr>
            <a:spLocks noGrp="1"/>
          </p:cNvSpPr>
          <p:nvPr>
            <p:ph type="sldNum" sz="quarter" idx="12"/>
          </p:nvPr>
        </p:nvSpPr>
        <p:spPr>
          <a:xfrm>
            <a:off x="7080582" y="6474154"/>
            <a:ext cx="2057400" cy="365125"/>
          </a:xfrm>
        </p:spPr>
        <p:txBody>
          <a:bodyPr/>
          <a:lstStyle/>
          <a:p>
            <a:fld id="{B0FF6F17-0D75-4A52-9621-CC0F8D8CB105}" type="slidenum">
              <a:rPr kumimoji="1" lang="ja-JP" altLang="en-US" smtClean="0"/>
              <a:t>24</a:t>
            </a:fld>
            <a:endParaRPr kumimoji="1" lang="ja-JP" altLang="en-US" dirty="0"/>
          </a:p>
        </p:txBody>
      </p:sp>
      <p:sp>
        <p:nvSpPr>
          <p:cNvPr id="104" name="Rectangle 9"/>
          <p:cNvSpPr>
            <a:spLocks noChangeArrowheads="1"/>
          </p:cNvSpPr>
          <p:nvPr/>
        </p:nvSpPr>
        <p:spPr bwMode="auto">
          <a:xfrm>
            <a:off x="1" y="5"/>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06" name="グループ化 105">
            <a:extLst>
              <a:ext uri="{FF2B5EF4-FFF2-40B4-BE49-F238E27FC236}">
                <a16:creationId xmlns:a16="http://schemas.microsoft.com/office/drawing/2014/main" id="{81CFA4C5-F9BA-40BF-B6CC-910316561ACE}"/>
              </a:ext>
            </a:extLst>
          </p:cNvPr>
          <p:cNvGrpSpPr/>
          <p:nvPr/>
        </p:nvGrpSpPr>
        <p:grpSpPr>
          <a:xfrm>
            <a:off x="256024" y="1005108"/>
            <a:ext cx="6677292" cy="634760"/>
            <a:chOff x="912747" y="1458684"/>
            <a:chExt cx="4228132" cy="431423"/>
          </a:xfrm>
        </p:grpSpPr>
        <p:grpSp>
          <p:nvGrpSpPr>
            <p:cNvPr id="107" name="グループ化 106">
              <a:extLst>
                <a:ext uri="{FF2B5EF4-FFF2-40B4-BE49-F238E27FC236}">
                  <a16:creationId xmlns:a16="http://schemas.microsoft.com/office/drawing/2014/main" id="{8680612A-D0BE-4973-9726-FCB2BE9B68E0}"/>
                </a:ext>
              </a:extLst>
            </p:cNvPr>
            <p:cNvGrpSpPr/>
            <p:nvPr/>
          </p:nvGrpSpPr>
          <p:grpSpPr>
            <a:xfrm>
              <a:off x="912747" y="1458684"/>
              <a:ext cx="402473" cy="405137"/>
              <a:chOff x="586628" y="1565456"/>
              <a:chExt cx="402473" cy="433221"/>
            </a:xfrm>
          </p:grpSpPr>
          <p:sp>
            <p:nvSpPr>
              <p:cNvPr id="110" name="タイトル 1">
                <a:extLst>
                  <a:ext uri="{FF2B5EF4-FFF2-40B4-BE49-F238E27FC236}">
                    <a16:creationId xmlns:a16="http://schemas.microsoft.com/office/drawing/2014/main" id="{D4749829-6505-4E63-91AA-F378E79F15F2}"/>
                  </a:ext>
                </a:extLst>
              </p:cNvPr>
              <p:cNvSpPr txBox="1">
                <a:spLocks/>
              </p:cNvSpPr>
              <p:nvPr/>
            </p:nvSpPr>
            <p:spPr>
              <a:xfrm>
                <a:off x="586628" y="1584640"/>
                <a:ext cx="402473" cy="414037"/>
              </a:xfrm>
              <a:prstGeom prst="ellipse">
                <a:avLst/>
              </a:prstGeom>
              <a:solidFill>
                <a:srgbClr val="70AD47">
                  <a:lumMod val="60000"/>
                  <a:lumOff val="40000"/>
                </a:srgbClr>
              </a:solidFill>
              <a:ln w="12700" cap="flat" cmpd="sng" algn="ctr">
                <a:noFill/>
                <a:prstDash val="solid"/>
                <a:miter lim="800000"/>
              </a:ln>
              <a:effectLst/>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defTabSz="742950">
                  <a:lnSpc>
                    <a:spcPct val="100000"/>
                  </a:lnSpc>
                  <a:spcBef>
                    <a:spcPts val="0"/>
                  </a:spcBef>
                  <a:defRPr/>
                </a:pPr>
                <a:endParaRPr lang="en-US" altLang="ja-JP" sz="1223" dirty="0">
                  <a:solidFill>
                    <a:prstClr val="white"/>
                  </a:solidFill>
                  <a:latin typeface="BIZ UDゴシック" panose="020B0400000000000000" pitchFamily="49" charset="-128"/>
                  <a:ea typeface="BIZ UDゴシック" panose="020B0400000000000000" pitchFamily="49" charset="-128"/>
                </a:endParaRPr>
              </a:p>
            </p:txBody>
          </p:sp>
          <p:sp>
            <p:nvSpPr>
              <p:cNvPr id="111" name="タイトル 1">
                <a:extLst>
                  <a:ext uri="{FF2B5EF4-FFF2-40B4-BE49-F238E27FC236}">
                    <a16:creationId xmlns:a16="http://schemas.microsoft.com/office/drawing/2014/main" id="{D9960AD3-34E5-4831-8E5B-E7B0454BF3B0}"/>
                  </a:ext>
                </a:extLst>
              </p:cNvPr>
              <p:cNvSpPr txBox="1">
                <a:spLocks/>
              </p:cNvSpPr>
              <p:nvPr/>
            </p:nvSpPr>
            <p:spPr>
              <a:xfrm>
                <a:off x="594482" y="1565456"/>
                <a:ext cx="338602" cy="406544"/>
              </a:xfrm>
              <a:prstGeom prst="ellipse">
                <a:avLst/>
              </a:prstGeom>
              <a:noFill/>
              <a:ln w="12700" cap="flat" cmpd="sng" algn="ctr">
                <a:noFill/>
                <a:prstDash val="solid"/>
                <a:miter lim="800000"/>
              </a:ln>
              <a:effectLst/>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defTabSz="742950">
                  <a:lnSpc>
                    <a:spcPct val="100000"/>
                  </a:lnSpc>
                  <a:spcBef>
                    <a:spcPts val="0"/>
                  </a:spcBef>
                  <a:defRPr/>
                </a:pPr>
                <a:r>
                  <a:rPr lang="ja-JP" altLang="en-US" sz="2000" b="1" dirty="0">
                    <a:solidFill>
                      <a:prstClr val="white"/>
                    </a:solidFill>
                    <a:latin typeface="BIZ UDゴシック" panose="020B0400000000000000" pitchFamily="49" charset="-128"/>
                    <a:ea typeface="BIZ UDゴシック" panose="020B0400000000000000" pitchFamily="49" charset="-128"/>
                  </a:rPr>
                  <a:t>２</a:t>
                </a:r>
                <a:endParaRPr lang="en-US" altLang="ja-JP" sz="2000" b="1" dirty="0">
                  <a:solidFill>
                    <a:prstClr val="white"/>
                  </a:solidFill>
                  <a:latin typeface="BIZ UDゴシック" panose="020B0400000000000000" pitchFamily="49" charset="-128"/>
                  <a:ea typeface="BIZ UDゴシック" panose="020B0400000000000000" pitchFamily="49" charset="-128"/>
                </a:endParaRPr>
              </a:p>
            </p:txBody>
          </p:sp>
        </p:grpSp>
        <p:cxnSp>
          <p:nvCxnSpPr>
            <p:cNvPr id="108" name="直線コネクタ 107">
              <a:extLst>
                <a:ext uri="{FF2B5EF4-FFF2-40B4-BE49-F238E27FC236}">
                  <a16:creationId xmlns:a16="http://schemas.microsoft.com/office/drawing/2014/main" id="{36AE0BE8-F32A-4D61-B7B8-34493F4D2D52}"/>
                </a:ext>
              </a:extLst>
            </p:cNvPr>
            <p:cNvCxnSpPr/>
            <p:nvPr/>
          </p:nvCxnSpPr>
          <p:spPr>
            <a:xfrm>
              <a:off x="1044780" y="1828227"/>
              <a:ext cx="3805718" cy="0"/>
            </a:xfrm>
            <a:prstGeom prst="line">
              <a:avLst/>
            </a:prstGeom>
            <a:noFill/>
            <a:ln w="38100" cap="flat" cmpd="sng" algn="ctr">
              <a:solidFill>
                <a:srgbClr val="70AD47">
                  <a:lumMod val="60000"/>
                  <a:lumOff val="40000"/>
                </a:srgbClr>
              </a:solidFill>
              <a:prstDash val="solid"/>
              <a:miter lim="800000"/>
            </a:ln>
            <a:effectLst/>
          </p:spPr>
        </p:cxnSp>
        <p:sp>
          <p:nvSpPr>
            <p:cNvPr id="109" name="タイトル 1">
              <a:extLst>
                <a:ext uri="{FF2B5EF4-FFF2-40B4-BE49-F238E27FC236}">
                  <a16:creationId xmlns:a16="http://schemas.microsoft.com/office/drawing/2014/main" id="{7FC2571B-B280-4823-AD9F-29870927A26B}"/>
                </a:ext>
              </a:extLst>
            </p:cNvPr>
            <p:cNvSpPr txBox="1">
              <a:spLocks/>
            </p:cNvSpPr>
            <p:nvPr/>
          </p:nvSpPr>
          <p:spPr>
            <a:xfrm>
              <a:off x="1257053" y="1491828"/>
              <a:ext cx="3883826" cy="398279"/>
            </a:xfrm>
            <a:prstGeom prst="roundRect">
              <a:avLst/>
            </a:prstGeom>
            <a:noFill/>
            <a:ln w="12700" cap="flat" cmpd="sng" algn="ctr">
              <a:noFill/>
              <a:prstDash val="solid"/>
              <a:miter lim="800000"/>
            </a:ln>
            <a:effectLst/>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defTabSz="742950">
                <a:lnSpc>
                  <a:spcPct val="100000"/>
                </a:lnSpc>
                <a:spcBef>
                  <a:spcPts val="0"/>
                </a:spcBef>
                <a:defRPr/>
              </a:pPr>
              <a:r>
                <a:rPr lang="ja-JP" altLang="en-US" sz="2400" b="1" dirty="0">
                  <a:solidFill>
                    <a:prstClr val="black"/>
                  </a:solidFill>
                  <a:latin typeface="BIZ UDゴシック" panose="020B0400000000000000" pitchFamily="49" charset="-128"/>
                  <a:ea typeface="BIZ UDゴシック" panose="020B0400000000000000" pitchFamily="49" charset="-128"/>
                </a:rPr>
                <a:t>滞納者への最適な接触方法等の予測</a:t>
              </a:r>
              <a:endParaRPr lang="en-US" altLang="ja-JP" sz="2400" b="1" dirty="0">
                <a:solidFill>
                  <a:prstClr val="black"/>
                </a:solidFill>
                <a:latin typeface="BIZ UDゴシック" panose="020B0400000000000000" pitchFamily="49" charset="-128"/>
                <a:ea typeface="BIZ UDゴシック" panose="020B0400000000000000" pitchFamily="49" charset="-128"/>
              </a:endParaRPr>
            </a:p>
          </p:txBody>
        </p:sp>
      </p:grpSp>
      <p:sp>
        <p:nvSpPr>
          <p:cNvPr id="11" name="吹き出し: 角を丸めた四角形 10">
            <a:extLst>
              <a:ext uri="{FF2B5EF4-FFF2-40B4-BE49-F238E27FC236}">
                <a16:creationId xmlns:a16="http://schemas.microsoft.com/office/drawing/2014/main" id="{55DD22AD-99BC-4EF7-9018-61B663DBD92D}"/>
              </a:ext>
            </a:extLst>
          </p:cNvPr>
          <p:cNvSpPr/>
          <p:nvPr/>
        </p:nvSpPr>
        <p:spPr>
          <a:xfrm>
            <a:off x="7423336" y="4389875"/>
            <a:ext cx="1544790" cy="473980"/>
          </a:xfrm>
          <a:prstGeom prst="wedgeRoundRectCallout">
            <a:avLst>
              <a:gd name="adj1" fmla="val -53177"/>
              <a:gd name="adj2" fmla="val 101228"/>
              <a:gd name="adj3" fmla="val 16667"/>
            </a:avLst>
          </a:prstGeom>
          <a:solidFill>
            <a:schemeClr val="bg1"/>
          </a:solidFill>
          <a:ln w="15875">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defTabSz="371475">
              <a:defRPr/>
            </a:pPr>
            <a:r>
              <a:rPr lang="ja-JP" altLang="en-US" sz="1200" kern="0" dirty="0">
                <a:solidFill>
                  <a:prstClr val="black"/>
                </a:solidFill>
                <a:latin typeface="BIZ UDゴシック" panose="020B0400000000000000" pitchFamily="49" charset="-128"/>
                <a:ea typeface="BIZ UDゴシック" panose="020B0400000000000000" pitchFamily="49" charset="-128"/>
              </a:rPr>
              <a:t>応答する可能性の</a:t>
            </a:r>
            <a:endParaRPr lang="en-US" altLang="ja-JP" sz="1200" kern="0" dirty="0">
              <a:solidFill>
                <a:prstClr val="black"/>
              </a:solidFill>
              <a:latin typeface="BIZ UDゴシック" panose="020B0400000000000000" pitchFamily="49" charset="-128"/>
              <a:ea typeface="BIZ UDゴシック" panose="020B0400000000000000" pitchFamily="49" charset="-128"/>
            </a:endParaRPr>
          </a:p>
          <a:p>
            <a:pPr algn="ctr" defTabSz="371475">
              <a:defRPr/>
            </a:pPr>
            <a:r>
              <a:rPr lang="ja-JP" altLang="en-US" sz="1200" kern="0" dirty="0">
                <a:solidFill>
                  <a:prstClr val="black"/>
                </a:solidFill>
                <a:latin typeface="BIZ UDゴシック" panose="020B0400000000000000" pitchFamily="49" charset="-128"/>
                <a:ea typeface="BIZ UDゴシック" panose="020B0400000000000000" pitchFamily="49" charset="-128"/>
              </a:rPr>
              <a:t>高さをスコアで提示</a:t>
            </a:r>
          </a:p>
        </p:txBody>
      </p:sp>
      <p:sp>
        <p:nvSpPr>
          <p:cNvPr id="71" name="吹き出し: 角を丸めた四角形 70">
            <a:extLst>
              <a:ext uri="{FF2B5EF4-FFF2-40B4-BE49-F238E27FC236}">
                <a16:creationId xmlns:a16="http://schemas.microsoft.com/office/drawing/2014/main" id="{96C118EC-2CCA-4E8D-9C72-678042619000}"/>
              </a:ext>
            </a:extLst>
          </p:cNvPr>
          <p:cNvSpPr/>
          <p:nvPr/>
        </p:nvSpPr>
        <p:spPr>
          <a:xfrm>
            <a:off x="670104" y="6024509"/>
            <a:ext cx="1639119" cy="661185"/>
          </a:xfrm>
          <a:prstGeom prst="wedgeRoundRectCallout">
            <a:avLst>
              <a:gd name="adj1" fmla="val 40536"/>
              <a:gd name="adj2" fmla="val -102687"/>
              <a:gd name="adj3" fmla="val 16667"/>
            </a:avLst>
          </a:prstGeom>
          <a:solidFill>
            <a:schemeClr val="bg1"/>
          </a:solidFill>
          <a:ln w="15875">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defTabSz="371475">
              <a:defRPr/>
            </a:pPr>
            <a:r>
              <a:rPr lang="ja-JP" altLang="en-US" sz="1100" kern="0" dirty="0">
                <a:solidFill>
                  <a:prstClr val="black"/>
                </a:solidFill>
                <a:latin typeface="BIZ UDゴシック" panose="020B0400000000000000" pitchFamily="49" charset="-128"/>
                <a:ea typeface="BIZ UDゴシック" panose="020B0400000000000000" pitchFamily="49" charset="-128"/>
              </a:rPr>
              <a:t>接触できる可能性の</a:t>
            </a:r>
            <a:endParaRPr lang="en-US" altLang="ja-JP" sz="1100" kern="0" dirty="0">
              <a:solidFill>
                <a:prstClr val="black"/>
              </a:solidFill>
              <a:latin typeface="BIZ UDゴシック" panose="020B0400000000000000" pitchFamily="49" charset="-128"/>
              <a:ea typeface="BIZ UDゴシック" panose="020B0400000000000000" pitchFamily="49" charset="-128"/>
            </a:endParaRPr>
          </a:p>
          <a:p>
            <a:pPr algn="ctr" defTabSz="371475">
              <a:defRPr/>
            </a:pPr>
            <a:r>
              <a:rPr lang="ja-JP" altLang="en-US" sz="1100" kern="0" dirty="0">
                <a:solidFill>
                  <a:prstClr val="black"/>
                </a:solidFill>
                <a:latin typeface="BIZ UDゴシック" panose="020B0400000000000000" pitchFamily="49" charset="-128"/>
                <a:ea typeface="BIZ UDゴシック" panose="020B0400000000000000" pitchFamily="49" charset="-128"/>
              </a:rPr>
              <a:t>高さをスコアで提示</a:t>
            </a:r>
          </a:p>
        </p:txBody>
      </p:sp>
      <p:cxnSp>
        <p:nvCxnSpPr>
          <p:cNvPr id="72" name="コネクタ: カギ線 71">
            <a:extLst>
              <a:ext uri="{FF2B5EF4-FFF2-40B4-BE49-F238E27FC236}">
                <a16:creationId xmlns:a16="http://schemas.microsoft.com/office/drawing/2014/main" id="{2DB9ADAB-8A1D-45BF-B473-ECD6FEFA889D}"/>
              </a:ext>
            </a:extLst>
          </p:cNvPr>
          <p:cNvCxnSpPr>
            <a:cxnSpLocks/>
          </p:cNvCxnSpPr>
          <p:nvPr/>
        </p:nvCxnSpPr>
        <p:spPr>
          <a:xfrm>
            <a:off x="7041027" y="5928666"/>
            <a:ext cx="775553" cy="217962"/>
          </a:xfrm>
          <a:prstGeom prst="bentConnector3">
            <a:avLst>
              <a:gd name="adj1" fmla="val 1365"/>
            </a:avLst>
          </a:prstGeom>
          <a:noFill/>
          <a:ln w="28575" cap="flat" cmpd="sng" algn="ctr">
            <a:solidFill>
              <a:srgbClr val="70AD47"/>
            </a:solidFill>
            <a:prstDash val="sysDash"/>
            <a:miter lim="800000"/>
            <a:tailEnd type="triangle" w="lg" len="med"/>
          </a:ln>
          <a:effectLst/>
        </p:spPr>
      </p:cxnSp>
      <p:grpSp>
        <p:nvGrpSpPr>
          <p:cNvPr id="89" name="グループ化 88">
            <a:extLst>
              <a:ext uri="{FF2B5EF4-FFF2-40B4-BE49-F238E27FC236}">
                <a16:creationId xmlns:a16="http://schemas.microsoft.com/office/drawing/2014/main" id="{F4E131FB-4649-4064-B5FF-4B9760EB6A94}"/>
              </a:ext>
            </a:extLst>
          </p:cNvPr>
          <p:cNvGrpSpPr/>
          <p:nvPr/>
        </p:nvGrpSpPr>
        <p:grpSpPr>
          <a:xfrm flipH="1">
            <a:off x="3295110" y="5514511"/>
            <a:ext cx="96588" cy="231010"/>
            <a:chOff x="4584700" y="1243688"/>
            <a:chExt cx="177800" cy="409083"/>
          </a:xfrm>
        </p:grpSpPr>
        <p:cxnSp>
          <p:nvCxnSpPr>
            <p:cNvPr id="90" name="直線コネクタ 89">
              <a:extLst>
                <a:ext uri="{FF2B5EF4-FFF2-40B4-BE49-F238E27FC236}">
                  <a16:creationId xmlns:a16="http://schemas.microsoft.com/office/drawing/2014/main" id="{658BAA1D-6192-431E-86B0-F4B7D4A2F460}"/>
                </a:ext>
              </a:extLst>
            </p:cNvPr>
            <p:cNvCxnSpPr/>
            <p:nvPr/>
          </p:nvCxnSpPr>
          <p:spPr>
            <a:xfrm>
              <a:off x="4584700" y="1243688"/>
              <a:ext cx="177800" cy="106178"/>
            </a:xfrm>
            <a:prstGeom prst="line">
              <a:avLst/>
            </a:prstGeom>
            <a:noFill/>
            <a:ln w="38100" cap="flat" cmpd="sng" algn="ctr">
              <a:solidFill>
                <a:srgbClr val="FFFF00"/>
              </a:solidFill>
              <a:prstDash val="solid"/>
              <a:miter lim="800000"/>
            </a:ln>
            <a:effectLst/>
          </p:spPr>
        </p:cxnSp>
        <p:cxnSp>
          <p:nvCxnSpPr>
            <p:cNvPr id="91" name="直線コネクタ 90">
              <a:extLst>
                <a:ext uri="{FF2B5EF4-FFF2-40B4-BE49-F238E27FC236}">
                  <a16:creationId xmlns:a16="http://schemas.microsoft.com/office/drawing/2014/main" id="{D5C5EEEC-D94F-49F8-82D4-C366ED0A19DB}"/>
                </a:ext>
              </a:extLst>
            </p:cNvPr>
            <p:cNvCxnSpPr/>
            <p:nvPr/>
          </p:nvCxnSpPr>
          <p:spPr>
            <a:xfrm>
              <a:off x="4584700" y="1448201"/>
              <a:ext cx="165100" cy="0"/>
            </a:xfrm>
            <a:prstGeom prst="line">
              <a:avLst/>
            </a:prstGeom>
            <a:noFill/>
            <a:ln w="38100" cap="flat" cmpd="sng" algn="ctr">
              <a:solidFill>
                <a:srgbClr val="FFFF00"/>
              </a:solidFill>
              <a:prstDash val="solid"/>
              <a:miter lim="800000"/>
            </a:ln>
            <a:effectLst/>
          </p:spPr>
        </p:cxnSp>
        <p:cxnSp>
          <p:nvCxnSpPr>
            <p:cNvPr id="92" name="直線コネクタ 91">
              <a:extLst>
                <a:ext uri="{FF2B5EF4-FFF2-40B4-BE49-F238E27FC236}">
                  <a16:creationId xmlns:a16="http://schemas.microsoft.com/office/drawing/2014/main" id="{3E2E7917-F832-4603-9756-3E086D708B31}"/>
                </a:ext>
              </a:extLst>
            </p:cNvPr>
            <p:cNvCxnSpPr/>
            <p:nvPr/>
          </p:nvCxnSpPr>
          <p:spPr>
            <a:xfrm flipV="1">
              <a:off x="4584700" y="1544771"/>
              <a:ext cx="162762" cy="108000"/>
            </a:xfrm>
            <a:prstGeom prst="line">
              <a:avLst/>
            </a:prstGeom>
            <a:noFill/>
            <a:ln w="38100" cap="flat" cmpd="sng" algn="ctr">
              <a:solidFill>
                <a:srgbClr val="FFFF00"/>
              </a:solidFill>
              <a:prstDash val="solid"/>
              <a:miter lim="800000"/>
            </a:ln>
            <a:effectLst/>
          </p:spPr>
        </p:cxnSp>
      </p:grpSp>
      <p:grpSp>
        <p:nvGrpSpPr>
          <p:cNvPr id="93" name="グループ化 92">
            <a:extLst>
              <a:ext uri="{FF2B5EF4-FFF2-40B4-BE49-F238E27FC236}">
                <a16:creationId xmlns:a16="http://schemas.microsoft.com/office/drawing/2014/main" id="{1AF762E5-6133-458D-A4DC-E12224E82D76}"/>
              </a:ext>
            </a:extLst>
          </p:cNvPr>
          <p:cNvGrpSpPr/>
          <p:nvPr/>
        </p:nvGrpSpPr>
        <p:grpSpPr>
          <a:xfrm flipH="1">
            <a:off x="2749758" y="4786446"/>
            <a:ext cx="96588" cy="231010"/>
            <a:chOff x="4584700" y="1243688"/>
            <a:chExt cx="177800" cy="409083"/>
          </a:xfrm>
        </p:grpSpPr>
        <p:cxnSp>
          <p:nvCxnSpPr>
            <p:cNvPr id="94" name="直線コネクタ 93">
              <a:extLst>
                <a:ext uri="{FF2B5EF4-FFF2-40B4-BE49-F238E27FC236}">
                  <a16:creationId xmlns:a16="http://schemas.microsoft.com/office/drawing/2014/main" id="{1C708F9D-9378-4A4F-A55D-0FE3D29F4F38}"/>
                </a:ext>
              </a:extLst>
            </p:cNvPr>
            <p:cNvCxnSpPr/>
            <p:nvPr/>
          </p:nvCxnSpPr>
          <p:spPr>
            <a:xfrm>
              <a:off x="4584700" y="1243688"/>
              <a:ext cx="177800" cy="106178"/>
            </a:xfrm>
            <a:prstGeom prst="line">
              <a:avLst/>
            </a:prstGeom>
            <a:noFill/>
            <a:ln w="38100" cap="flat" cmpd="sng" algn="ctr">
              <a:solidFill>
                <a:srgbClr val="FFFF00"/>
              </a:solidFill>
              <a:prstDash val="solid"/>
              <a:miter lim="800000"/>
            </a:ln>
            <a:effectLst/>
          </p:spPr>
        </p:cxnSp>
        <p:cxnSp>
          <p:nvCxnSpPr>
            <p:cNvPr id="95" name="直線コネクタ 94">
              <a:extLst>
                <a:ext uri="{FF2B5EF4-FFF2-40B4-BE49-F238E27FC236}">
                  <a16:creationId xmlns:a16="http://schemas.microsoft.com/office/drawing/2014/main" id="{90B32E08-31BE-40E5-A601-5D523383094A}"/>
                </a:ext>
              </a:extLst>
            </p:cNvPr>
            <p:cNvCxnSpPr/>
            <p:nvPr/>
          </p:nvCxnSpPr>
          <p:spPr>
            <a:xfrm>
              <a:off x="4584700" y="1448201"/>
              <a:ext cx="165100" cy="0"/>
            </a:xfrm>
            <a:prstGeom prst="line">
              <a:avLst/>
            </a:prstGeom>
            <a:noFill/>
            <a:ln w="38100" cap="flat" cmpd="sng" algn="ctr">
              <a:solidFill>
                <a:srgbClr val="FFFF00"/>
              </a:solidFill>
              <a:prstDash val="solid"/>
              <a:miter lim="800000"/>
            </a:ln>
            <a:effectLst/>
          </p:spPr>
        </p:cxnSp>
        <p:cxnSp>
          <p:nvCxnSpPr>
            <p:cNvPr id="96" name="直線コネクタ 95">
              <a:extLst>
                <a:ext uri="{FF2B5EF4-FFF2-40B4-BE49-F238E27FC236}">
                  <a16:creationId xmlns:a16="http://schemas.microsoft.com/office/drawing/2014/main" id="{6EA58765-4A62-4AC5-84AE-076001A2241E}"/>
                </a:ext>
              </a:extLst>
            </p:cNvPr>
            <p:cNvCxnSpPr/>
            <p:nvPr/>
          </p:nvCxnSpPr>
          <p:spPr>
            <a:xfrm flipV="1">
              <a:off x="4584700" y="1544771"/>
              <a:ext cx="162762" cy="108000"/>
            </a:xfrm>
            <a:prstGeom prst="line">
              <a:avLst/>
            </a:prstGeom>
            <a:noFill/>
            <a:ln w="38100" cap="flat" cmpd="sng" algn="ctr">
              <a:solidFill>
                <a:srgbClr val="FFFF00"/>
              </a:solidFill>
              <a:prstDash val="solid"/>
              <a:miter lim="800000"/>
            </a:ln>
            <a:effectLst/>
          </p:spPr>
        </p:cxnSp>
      </p:grpSp>
      <p:sp>
        <p:nvSpPr>
          <p:cNvPr id="62" name="テキスト ボックス 61">
            <a:extLst>
              <a:ext uri="{FF2B5EF4-FFF2-40B4-BE49-F238E27FC236}">
                <a16:creationId xmlns:a16="http://schemas.microsoft.com/office/drawing/2014/main" id="{C2945ADE-6FC2-4C19-A589-A674F6C83CCC}"/>
              </a:ext>
            </a:extLst>
          </p:cNvPr>
          <p:cNvSpPr txBox="1"/>
          <p:nvPr/>
        </p:nvSpPr>
        <p:spPr>
          <a:xfrm>
            <a:off x="3391745" y="4229537"/>
            <a:ext cx="2193750" cy="461665"/>
          </a:xfrm>
          <a:prstGeom prst="rect">
            <a:avLst/>
          </a:prstGeom>
          <a:noFill/>
        </p:spPr>
        <p:txBody>
          <a:bodyPr wrap="square" rtlCol="0">
            <a:spAutoFit/>
          </a:bodyPr>
          <a:lstStyle/>
          <a:p>
            <a:pPr algn="ctr" defTabSz="371475">
              <a:defRPr/>
            </a:pPr>
            <a:r>
              <a:rPr lang="ja-JP" altLang="en-US" sz="1200" dirty="0">
                <a:solidFill>
                  <a:prstClr val="black"/>
                </a:solidFill>
                <a:latin typeface="BIZ UDゴシック" panose="020B0400000000000000" pitchFamily="49" charset="-128"/>
                <a:ea typeface="BIZ UDゴシック" panose="020B0400000000000000" pitchFamily="49" charset="-128"/>
              </a:rPr>
              <a:t>集中電話</a:t>
            </a:r>
            <a:endParaRPr lang="en-US" altLang="ja-JP" sz="1200" dirty="0">
              <a:solidFill>
                <a:prstClr val="black"/>
              </a:solidFill>
              <a:latin typeface="BIZ UDゴシック" panose="020B0400000000000000" pitchFamily="49" charset="-128"/>
              <a:ea typeface="BIZ UDゴシック" panose="020B0400000000000000" pitchFamily="49" charset="-128"/>
            </a:endParaRPr>
          </a:p>
          <a:p>
            <a:pPr algn="ctr" defTabSz="371475">
              <a:defRPr/>
            </a:pPr>
            <a:r>
              <a:rPr lang="ja-JP" altLang="en-US" sz="1200" dirty="0">
                <a:solidFill>
                  <a:prstClr val="black"/>
                </a:solidFill>
                <a:latin typeface="BIZ UDゴシック" panose="020B0400000000000000" pitchFamily="49" charset="-128"/>
                <a:ea typeface="BIZ UDゴシック" panose="020B0400000000000000" pitchFamily="49" charset="-128"/>
              </a:rPr>
              <a:t>催告センター室</a:t>
            </a:r>
          </a:p>
        </p:txBody>
      </p:sp>
    </p:spTree>
    <p:extLst>
      <p:ext uri="{BB962C8B-B14F-4D97-AF65-F5344CB8AC3E}">
        <p14:creationId xmlns:p14="http://schemas.microsoft.com/office/powerpoint/2010/main" val="20967412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B0BE58AE-32E3-8112-5DE7-F16CD635B895}"/>
              </a:ext>
            </a:extLst>
          </p:cNvPr>
          <p:cNvSpPr/>
          <p:nvPr/>
        </p:nvSpPr>
        <p:spPr>
          <a:xfrm>
            <a:off x="0" y="0"/>
            <a:ext cx="3442447" cy="6858000"/>
          </a:xfrm>
          <a:prstGeom prst="rect">
            <a:avLst/>
          </a:prstGeom>
          <a:solidFill>
            <a:srgbClr val="FFFC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endParaRPr lang="en-US" altLang="ja-JP" sz="3600" b="1"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3600" b="1"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3600" b="1"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3600" b="1"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1600" b="1"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3600" b="1"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税務署の仕事</a:t>
            </a:r>
          </a:p>
          <a:p>
            <a:pPr algn="ctr"/>
            <a:endParaRPr kumimoji="1" lang="ja-JP" altLang="en-US" sz="3600" b="1" dirty="0">
              <a:solidFill>
                <a:schemeClr val="accent1">
                  <a:lumMod val="75000"/>
                </a:schemeClr>
              </a:solidFill>
            </a:endParaRPr>
          </a:p>
        </p:txBody>
      </p:sp>
      <p:sp>
        <p:nvSpPr>
          <p:cNvPr id="55299" name="Rectangle 5"/>
          <p:cNvSpPr>
            <a:spLocks noChangeArrowheads="1"/>
          </p:cNvSpPr>
          <p:nvPr/>
        </p:nvSpPr>
        <p:spPr bwMode="auto">
          <a:xfrm>
            <a:off x="2051050" y="2205038"/>
            <a:ext cx="662463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eaLnBrk="1" hangingPunct="1">
              <a:lnSpc>
                <a:spcPct val="150000"/>
              </a:lnSpc>
              <a:spcBef>
                <a:spcPct val="20000"/>
              </a:spcBef>
              <a:buClr>
                <a:schemeClr val="tx1"/>
              </a:buClr>
              <a:buSzPct val="60000"/>
              <a:buFont typeface="Wingdings" panose="05000000000000000000" pitchFamily="2" charset="2"/>
              <a:buNone/>
            </a:pP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5302" name="Rectangle 5"/>
          <p:cNvSpPr>
            <a:spLocks noChangeArrowheads="1"/>
          </p:cNvSpPr>
          <p:nvPr/>
        </p:nvSpPr>
        <p:spPr bwMode="auto">
          <a:xfrm>
            <a:off x="3419872" y="1207985"/>
            <a:ext cx="4968552" cy="444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marL="542925" indent="-361950" eaLnBrk="1" hangingPunct="1">
              <a:lnSpc>
                <a:spcPct val="200000"/>
              </a:lnSpc>
              <a:spcBef>
                <a:spcPct val="20000"/>
              </a:spcBef>
              <a:buClr>
                <a:schemeClr val="tx1"/>
              </a:buClr>
              <a:buSzPct val="100000"/>
              <a:buFont typeface="HG丸ｺﾞｼｯｸM-PRO" panose="020F0600000000000000" pitchFamily="50" charset="-128"/>
              <a:buChar cha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私たちの町の税務署の仕事</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lnSpc>
                <a:spcPct val="150000"/>
              </a:lnSpc>
              <a:spcBef>
                <a:spcPct val="20000"/>
              </a:spcBef>
              <a:buClr>
                <a:schemeClr val="tx1"/>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国税庁の組織の機構</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lnSpc>
                <a:spcPct val="150000"/>
              </a:lnSpc>
              <a:spcBef>
                <a:spcPct val="20000"/>
              </a:spcBef>
              <a:buClr>
                <a:schemeClr val="tx1"/>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管理運営部門（担当）の仕事</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lnSpc>
                <a:spcPct val="150000"/>
              </a:lnSpc>
              <a:spcBef>
                <a:spcPct val="20000"/>
              </a:spcBef>
              <a:buClr>
                <a:schemeClr val="tx1"/>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徴収部門の仕事</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lnSpc>
                <a:spcPct val="150000"/>
              </a:lnSpc>
              <a:spcBef>
                <a:spcPct val="20000"/>
              </a:spcBef>
              <a:buClr>
                <a:schemeClr val="tx1"/>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個人課税部門の仕事</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lnSpc>
                <a:spcPct val="150000"/>
              </a:lnSpc>
              <a:spcBef>
                <a:spcPct val="20000"/>
              </a:spcBef>
              <a:buClr>
                <a:schemeClr val="tx1"/>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資産課税部門の仕事</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lnSpc>
                <a:spcPct val="150000"/>
              </a:lnSpc>
              <a:spcBef>
                <a:spcPct val="20000"/>
              </a:spcBef>
              <a:buClr>
                <a:schemeClr val="tx1"/>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法人課税部門の仕事</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lnSpc>
                <a:spcPct val="150000"/>
              </a:lnSpc>
              <a:spcBef>
                <a:spcPct val="20000"/>
              </a:spcBef>
              <a:buClr>
                <a:schemeClr val="tx1"/>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酒類指導官の仕事</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lnSpc>
                <a:spcPct val="150000"/>
              </a:lnSpc>
              <a:spcBef>
                <a:spcPct val="20000"/>
              </a:spcBef>
              <a:buClr>
                <a:schemeClr val="tx1"/>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参考（内部事務のセンター化）</a:t>
            </a:r>
            <a:endParaRPr lang="en-US" altLang="ja-JP" sz="1800" strike="sngStrike"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スライド番号プレースホルダー 1"/>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25</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933BB0F4-9F7A-40B8-9DA0-FAE99A614DEA}"/>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 name="図 5" descr="ダイアグラム が含まれている画像&#10;&#10;自動的に生成された説明">
            <a:extLst>
              <a:ext uri="{FF2B5EF4-FFF2-40B4-BE49-F238E27FC236}">
                <a16:creationId xmlns:a16="http://schemas.microsoft.com/office/drawing/2014/main" id="{F54F997C-DA6B-F0CF-02E1-196074A5E51D}"/>
              </a:ext>
            </a:extLst>
          </p:cNvPr>
          <p:cNvPicPr>
            <a:picLocks noChangeAspect="1"/>
          </p:cNvPicPr>
          <p:nvPr/>
        </p:nvPicPr>
        <p:blipFill rotWithShape="1">
          <a:blip r:embed="rId3" cstate="print">
            <a:alphaModFix amt="30000"/>
            <a:extLst>
              <a:ext uri="{28A0092B-C50C-407E-A947-70E740481C1C}">
                <a14:useLocalDpi xmlns:a14="http://schemas.microsoft.com/office/drawing/2010/main" val="0"/>
              </a:ext>
            </a:extLst>
          </a:blip>
          <a:srcRect l="9871" r="10757"/>
          <a:stretch/>
        </p:blipFill>
        <p:spPr>
          <a:xfrm>
            <a:off x="0" y="3636738"/>
            <a:ext cx="3460376" cy="3221261"/>
          </a:xfrm>
          <a:prstGeom prst="rect">
            <a:avLst/>
          </a:prstGeom>
        </p:spPr>
      </p:pic>
    </p:spTree>
    <p:extLst>
      <p:ext uri="{BB962C8B-B14F-4D97-AF65-F5344CB8AC3E}">
        <p14:creationId xmlns:p14="http://schemas.microsoft.com/office/powerpoint/2010/main" val="147556561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AutoShape 26"/>
          <p:cNvSpPr>
            <a:spLocks noChangeArrowheads="1"/>
          </p:cNvSpPr>
          <p:nvPr/>
        </p:nvSpPr>
        <p:spPr bwMode="auto">
          <a:xfrm>
            <a:off x="287340" y="3500440"/>
            <a:ext cx="8569325" cy="2879725"/>
          </a:xfrm>
          <a:prstGeom prst="roundRect">
            <a:avLst>
              <a:gd name="adj" fmla="val 6338"/>
            </a:avLst>
          </a:prstGeom>
          <a:gradFill rotWithShape="1">
            <a:gsLst>
              <a:gs pos="0">
                <a:srgbClr val="465FAC"/>
              </a:gs>
              <a:gs pos="100000">
                <a:srgbClr val="FFFFFF"/>
              </a:gs>
            </a:gsLst>
            <a:lin ang="5400000" scaled="1"/>
          </a:gradFill>
          <a:ln>
            <a:noFill/>
          </a:ln>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buFont typeface="Wingdings" panose="05000000000000000000" pitchFamily="2" charset="2"/>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349" name="Line 13"/>
          <p:cNvSpPr>
            <a:spLocks noChangeShapeType="1"/>
          </p:cNvSpPr>
          <p:nvPr/>
        </p:nvSpPr>
        <p:spPr bwMode="auto">
          <a:xfrm>
            <a:off x="2482852" y="1566863"/>
            <a:ext cx="3814763" cy="0"/>
          </a:xfrm>
          <a:prstGeom prst="line">
            <a:avLst/>
          </a:prstGeom>
          <a:noFill/>
          <a:ln w="57150">
            <a:solidFill>
              <a:srgbClr val="7E2E83"/>
            </a:solidFill>
            <a:round/>
            <a:headEnd type="none" w="lg" len="lg"/>
            <a:tailEnd type="none" w="lg" len="lg"/>
          </a:ln>
          <a:extLst>
            <a:ext uri="{909E8E84-426E-40DD-AFC4-6F175D3DCCD1}">
              <a14:hiddenFill xmlns:a14="http://schemas.microsoft.com/office/drawing/2010/main">
                <a:noFill/>
              </a14:hiddenFill>
            </a:ext>
          </a:extLst>
        </p:spPr>
        <p:txBody>
          <a:bodyPr anchor="ctr"/>
          <a:lstStyle/>
          <a:p>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350" name="Line 14"/>
          <p:cNvSpPr>
            <a:spLocks noChangeShapeType="1"/>
          </p:cNvSpPr>
          <p:nvPr/>
        </p:nvSpPr>
        <p:spPr bwMode="auto">
          <a:xfrm>
            <a:off x="4427538" y="1844677"/>
            <a:ext cx="0" cy="1655763"/>
          </a:xfrm>
          <a:prstGeom prst="line">
            <a:avLst/>
          </a:prstGeom>
          <a:noFill/>
          <a:ln w="57150">
            <a:solidFill>
              <a:srgbClr val="7E2E83"/>
            </a:solidFill>
            <a:round/>
            <a:headEnd type="none" w="lg" len="lg"/>
            <a:tailEnd type="none" w="lg" len="lg"/>
          </a:ln>
          <a:extLst>
            <a:ext uri="{909E8E84-426E-40DD-AFC4-6F175D3DCCD1}">
              <a14:hiddenFill xmlns:a14="http://schemas.microsoft.com/office/drawing/2010/main">
                <a:noFill/>
              </a14:hiddenFill>
            </a:ext>
          </a:extLst>
        </p:spPr>
        <p:txBody>
          <a:bodyPr anchor="ctr"/>
          <a:lstStyle/>
          <a:p>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351" name="Freeform 15"/>
          <p:cNvSpPr>
            <a:spLocks/>
          </p:cNvSpPr>
          <p:nvPr/>
        </p:nvSpPr>
        <p:spPr bwMode="auto">
          <a:xfrm>
            <a:off x="5795963" y="1557338"/>
            <a:ext cx="792162" cy="1079500"/>
          </a:xfrm>
          <a:custGeom>
            <a:avLst/>
            <a:gdLst>
              <a:gd name="T0" fmla="*/ 0 w 499"/>
              <a:gd name="T1" fmla="*/ 0 h 499"/>
              <a:gd name="T2" fmla="*/ 0 w 499"/>
              <a:gd name="T3" fmla="*/ 2147483646 h 499"/>
              <a:gd name="T4" fmla="*/ 2147483646 w 499"/>
              <a:gd name="T5" fmla="*/ 2147483646 h 499"/>
              <a:gd name="T6" fmla="*/ 0 60000 65536"/>
              <a:gd name="T7" fmla="*/ 0 60000 65536"/>
              <a:gd name="T8" fmla="*/ 0 60000 65536"/>
              <a:gd name="T9" fmla="*/ 0 w 499"/>
              <a:gd name="T10" fmla="*/ 0 h 499"/>
              <a:gd name="T11" fmla="*/ 499 w 499"/>
              <a:gd name="T12" fmla="*/ 499 h 499"/>
            </a:gdLst>
            <a:ahLst/>
            <a:cxnLst>
              <a:cxn ang="T6">
                <a:pos x="T0" y="T1"/>
              </a:cxn>
              <a:cxn ang="T7">
                <a:pos x="T2" y="T3"/>
              </a:cxn>
              <a:cxn ang="T8">
                <a:pos x="T4" y="T5"/>
              </a:cxn>
            </a:cxnLst>
            <a:rect l="T9" t="T10" r="T11" b="T12"/>
            <a:pathLst>
              <a:path w="499" h="499">
                <a:moveTo>
                  <a:pt x="0" y="0"/>
                </a:moveTo>
                <a:lnTo>
                  <a:pt x="0" y="499"/>
                </a:lnTo>
                <a:lnTo>
                  <a:pt x="499" y="499"/>
                </a:lnTo>
              </a:path>
            </a:pathLst>
          </a:custGeom>
          <a:noFill/>
          <a:ln w="57150" cap="flat" cmpd="sng">
            <a:solidFill>
              <a:srgbClr val="7E2E83"/>
            </a:solidFill>
            <a:prstDash val="solid"/>
            <a:round/>
            <a:headEnd type="none" w="lg" len="lg"/>
            <a:tailEnd type="none" w="lg" len="lg"/>
          </a:ln>
        </p:spPr>
        <p:txBody>
          <a:bodyPr anchor="ctr"/>
          <a:lstStyle/>
          <a:p>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352" name="AutoShape 16"/>
          <p:cNvSpPr>
            <a:spLocks noChangeArrowheads="1"/>
          </p:cNvSpPr>
          <p:nvPr/>
        </p:nvSpPr>
        <p:spPr bwMode="auto">
          <a:xfrm>
            <a:off x="3419477" y="1209675"/>
            <a:ext cx="2017713" cy="647700"/>
          </a:xfrm>
          <a:prstGeom prst="roundRect">
            <a:avLst>
              <a:gd name="adj" fmla="val 16667"/>
            </a:avLst>
          </a:prstGeom>
          <a:solidFill>
            <a:srgbClr val="7E2E83"/>
          </a:solidFill>
          <a:ln>
            <a:solidFill>
              <a:srgbClr val="7E2E83"/>
            </a:solidFill>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353" name="AutoShape 17"/>
          <p:cNvSpPr>
            <a:spLocks noChangeArrowheads="1"/>
          </p:cNvSpPr>
          <p:nvPr/>
        </p:nvSpPr>
        <p:spPr bwMode="auto">
          <a:xfrm>
            <a:off x="3419477" y="2205040"/>
            <a:ext cx="2017713" cy="503237"/>
          </a:xfrm>
          <a:prstGeom prst="roundRect">
            <a:avLst>
              <a:gd name="adj" fmla="val 16667"/>
            </a:avLst>
          </a:prstGeom>
          <a:solidFill>
            <a:srgbClr val="7E2E83"/>
          </a:solidFill>
          <a:ln>
            <a:solidFill>
              <a:srgbClr val="7E2E83"/>
            </a:solidFill>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354" name="AutoShape 18"/>
          <p:cNvSpPr>
            <a:spLocks noChangeArrowheads="1"/>
          </p:cNvSpPr>
          <p:nvPr/>
        </p:nvSpPr>
        <p:spPr bwMode="auto">
          <a:xfrm>
            <a:off x="3419477" y="3192465"/>
            <a:ext cx="2017713" cy="503237"/>
          </a:xfrm>
          <a:prstGeom prst="roundRect">
            <a:avLst>
              <a:gd name="adj" fmla="val 16667"/>
            </a:avLst>
          </a:prstGeom>
          <a:solidFill>
            <a:srgbClr val="7E2E83"/>
          </a:solidFill>
          <a:ln>
            <a:solidFill>
              <a:srgbClr val="7E2E83"/>
            </a:solidFill>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355" name="AutoShape 19"/>
          <p:cNvSpPr>
            <a:spLocks noChangeArrowheads="1"/>
          </p:cNvSpPr>
          <p:nvPr/>
        </p:nvSpPr>
        <p:spPr bwMode="auto">
          <a:xfrm>
            <a:off x="539750" y="1209675"/>
            <a:ext cx="2160588" cy="647700"/>
          </a:xfrm>
          <a:prstGeom prst="roundRect">
            <a:avLst>
              <a:gd name="adj" fmla="val 16667"/>
            </a:avLst>
          </a:prstGeom>
          <a:solidFill>
            <a:srgbClr val="7E2E83"/>
          </a:solidFill>
          <a:ln>
            <a:solidFill>
              <a:srgbClr val="7E2E83"/>
            </a:solidFill>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356" name="AutoShape 20"/>
          <p:cNvSpPr>
            <a:spLocks noChangeArrowheads="1"/>
          </p:cNvSpPr>
          <p:nvPr/>
        </p:nvSpPr>
        <p:spPr bwMode="auto">
          <a:xfrm>
            <a:off x="6037265" y="1209675"/>
            <a:ext cx="2808287" cy="647700"/>
          </a:xfrm>
          <a:prstGeom prst="roundRect">
            <a:avLst>
              <a:gd name="adj" fmla="val 16667"/>
            </a:avLst>
          </a:prstGeom>
          <a:solidFill>
            <a:srgbClr val="7E2E83"/>
          </a:solidFill>
          <a:ln>
            <a:solidFill>
              <a:srgbClr val="7E2E83"/>
            </a:solidFill>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357" name="AutoShape 21"/>
          <p:cNvSpPr>
            <a:spLocks noChangeArrowheads="1"/>
          </p:cNvSpPr>
          <p:nvPr/>
        </p:nvSpPr>
        <p:spPr bwMode="auto">
          <a:xfrm>
            <a:off x="6037265" y="2276475"/>
            <a:ext cx="2808287" cy="647700"/>
          </a:xfrm>
          <a:prstGeom prst="roundRect">
            <a:avLst>
              <a:gd name="adj" fmla="val 16667"/>
            </a:avLst>
          </a:prstGeom>
          <a:solidFill>
            <a:srgbClr val="7E2E83"/>
          </a:solidFill>
          <a:ln>
            <a:solidFill>
              <a:srgbClr val="7E2E83"/>
            </a:solidFill>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57358" name="Picture 4" descr="misc-doc-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9827" y="5059365"/>
            <a:ext cx="2233613" cy="86518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9" name="Picture 5" descr="misc-doc-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9827" y="3932240"/>
            <a:ext cx="2233613" cy="86518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60" name="Picture 6" descr="misc-doc-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2613" y="5059365"/>
            <a:ext cx="2233612" cy="86518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61" name="Picture 7" descr="misc-doc-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2613" y="3932240"/>
            <a:ext cx="2233612" cy="86518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62" name="Picture 8" descr="misc-doc-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9202" y="5059365"/>
            <a:ext cx="2233613" cy="86518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63" name="Picture 10" descr="misc-doc-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5059365"/>
            <a:ext cx="2233612" cy="86518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64" name="Picture 11" descr="misc-doc-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932240"/>
            <a:ext cx="2233612" cy="86518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65" name="AutoShape 25"/>
          <p:cNvSpPr>
            <a:spLocks noChangeArrowheads="1"/>
          </p:cNvSpPr>
          <p:nvPr/>
        </p:nvSpPr>
        <p:spPr bwMode="auto">
          <a:xfrm>
            <a:off x="2795588" y="5581652"/>
            <a:ext cx="1439862" cy="144463"/>
          </a:xfrm>
          <a:prstGeom prst="roundRect">
            <a:avLst>
              <a:gd name="adj" fmla="val 50000"/>
            </a:avLst>
          </a:prstGeom>
          <a:solidFill>
            <a:srgbClr val="3366FF"/>
          </a:solidFill>
          <a:ln>
            <a:noFill/>
          </a:ln>
          <a:extLst>
            <a:ext uri="{91240B29-F687-4F45-9708-019B960494DF}">
              <a14:hiddenLine xmlns:a14="http://schemas.microsoft.com/office/drawing/2010/main" w="254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366" name="AutoShape 26"/>
          <p:cNvSpPr>
            <a:spLocks noChangeArrowheads="1"/>
          </p:cNvSpPr>
          <p:nvPr/>
        </p:nvSpPr>
        <p:spPr bwMode="auto">
          <a:xfrm>
            <a:off x="4776788" y="5581652"/>
            <a:ext cx="1439862" cy="144463"/>
          </a:xfrm>
          <a:prstGeom prst="roundRect">
            <a:avLst>
              <a:gd name="adj" fmla="val 50000"/>
            </a:avLst>
          </a:prstGeom>
          <a:solidFill>
            <a:srgbClr val="33CCCC"/>
          </a:solidFill>
          <a:ln>
            <a:noFill/>
          </a:ln>
          <a:extLst>
            <a:ext uri="{91240B29-F687-4F45-9708-019B960494DF}">
              <a14:hiddenLine xmlns:a14="http://schemas.microsoft.com/office/drawing/2010/main" w="254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367" name="AutoShape 27"/>
          <p:cNvSpPr>
            <a:spLocks noChangeArrowheads="1"/>
          </p:cNvSpPr>
          <p:nvPr/>
        </p:nvSpPr>
        <p:spPr bwMode="auto">
          <a:xfrm>
            <a:off x="6681788" y="5581652"/>
            <a:ext cx="1439862" cy="144463"/>
          </a:xfrm>
          <a:prstGeom prst="roundRect">
            <a:avLst>
              <a:gd name="adj" fmla="val 50000"/>
            </a:avLst>
          </a:prstGeom>
          <a:solidFill>
            <a:srgbClr val="FF99CC"/>
          </a:solidFill>
          <a:ln>
            <a:noFill/>
          </a:ln>
          <a:extLst>
            <a:ext uri="{91240B29-F687-4F45-9708-019B960494DF}">
              <a14:hiddenLine xmlns:a14="http://schemas.microsoft.com/office/drawing/2010/main" w="254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368" name="AutoShape 28"/>
          <p:cNvSpPr>
            <a:spLocks noChangeArrowheads="1"/>
          </p:cNvSpPr>
          <p:nvPr/>
        </p:nvSpPr>
        <p:spPr bwMode="auto">
          <a:xfrm>
            <a:off x="857252" y="5581652"/>
            <a:ext cx="1439863" cy="144463"/>
          </a:xfrm>
          <a:prstGeom prst="roundRect">
            <a:avLst>
              <a:gd name="adj" fmla="val 50000"/>
            </a:avLst>
          </a:prstGeom>
          <a:solidFill>
            <a:srgbClr val="008080"/>
          </a:solidFill>
          <a:ln>
            <a:noFill/>
          </a:ln>
          <a:extLst>
            <a:ext uri="{91240B29-F687-4F45-9708-019B960494DF}">
              <a14:hiddenLine xmlns:a14="http://schemas.microsoft.com/office/drawing/2010/main" w="254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369" name="AutoShape 29"/>
          <p:cNvSpPr>
            <a:spLocks noChangeArrowheads="1"/>
          </p:cNvSpPr>
          <p:nvPr/>
        </p:nvSpPr>
        <p:spPr bwMode="auto">
          <a:xfrm>
            <a:off x="2795588" y="4460877"/>
            <a:ext cx="1439862" cy="144463"/>
          </a:xfrm>
          <a:prstGeom prst="roundRect">
            <a:avLst>
              <a:gd name="adj" fmla="val 50000"/>
            </a:avLst>
          </a:prstGeom>
          <a:solidFill>
            <a:srgbClr val="176000"/>
          </a:solidFill>
          <a:ln>
            <a:noFill/>
          </a:ln>
          <a:extLst>
            <a:ext uri="{91240B29-F687-4F45-9708-019B960494DF}">
              <a14:hiddenLine xmlns:a14="http://schemas.microsoft.com/office/drawing/2010/main" w="254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370" name="AutoShape 30"/>
          <p:cNvSpPr>
            <a:spLocks noChangeArrowheads="1"/>
          </p:cNvSpPr>
          <p:nvPr/>
        </p:nvSpPr>
        <p:spPr bwMode="auto">
          <a:xfrm>
            <a:off x="4775202" y="4460877"/>
            <a:ext cx="1439863" cy="144463"/>
          </a:xfrm>
          <a:prstGeom prst="roundRect">
            <a:avLst>
              <a:gd name="adj" fmla="val 50000"/>
            </a:avLst>
          </a:prstGeom>
          <a:solidFill>
            <a:srgbClr val="FF6600"/>
          </a:solidFill>
          <a:ln>
            <a:noFill/>
          </a:ln>
          <a:extLst>
            <a:ext uri="{91240B29-F687-4F45-9708-019B960494DF}">
              <a14:hiddenLine xmlns:a14="http://schemas.microsoft.com/office/drawing/2010/main" w="254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371" name="AutoShape 32"/>
          <p:cNvSpPr>
            <a:spLocks noChangeArrowheads="1"/>
          </p:cNvSpPr>
          <p:nvPr/>
        </p:nvSpPr>
        <p:spPr bwMode="auto">
          <a:xfrm>
            <a:off x="855663" y="4460877"/>
            <a:ext cx="1439862" cy="144463"/>
          </a:xfrm>
          <a:prstGeom prst="roundRect">
            <a:avLst>
              <a:gd name="adj" fmla="val 50000"/>
            </a:avLst>
          </a:prstGeom>
          <a:solidFill>
            <a:srgbClr val="29AE00"/>
          </a:solidFill>
          <a:ln>
            <a:noFill/>
          </a:ln>
          <a:extLst>
            <a:ext uri="{91240B29-F687-4F45-9708-019B960494DF}">
              <a14:hiddenLine xmlns:a14="http://schemas.microsoft.com/office/drawing/2010/main" w="254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372" name="Rectangle 33"/>
          <p:cNvSpPr>
            <a:spLocks noChangeArrowheads="1"/>
          </p:cNvSpPr>
          <p:nvPr/>
        </p:nvSpPr>
        <p:spPr bwMode="auto">
          <a:xfrm>
            <a:off x="1190625" y="4076700"/>
            <a:ext cx="7937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総務課</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373" name="Rectangle 34"/>
          <p:cNvSpPr>
            <a:spLocks noChangeArrowheads="1"/>
          </p:cNvSpPr>
          <p:nvPr/>
        </p:nvSpPr>
        <p:spPr bwMode="auto">
          <a:xfrm>
            <a:off x="2724150" y="4076700"/>
            <a:ext cx="1606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税務広報広聴官</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57374" name="グループ化 51"/>
          <p:cNvGrpSpPr>
            <a:grpSpLocks/>
          </p:cNvGrpSpPr>
          <p:nvPr/>
        </p:nvGrpSpPr>
        <p:grpSpPr bwMode="auto">
          <a:xfrm>
            <a:off x="6299202" y="3932240"/>
            <a:ext cx="2233613" cy="865187"/>
            <a:chOff x="6299201" y="3932238"/>
            <a:chExt cx="2233613" cy="865187"/>
          </a:xfrm>
          <a:effectLst>
            <a:outerShdw blurRad="50800" dist="38100" dir="2700000" algn="tl" rotWithShape="0">
              <a:prstClr val="black">
                <a:alpha val="40000"/>
              </a:prstClr>
            </a:outerShdw>
          </a:effectLst>
        </p:grpSpPr>
        <p:pic>
          <p:nvPicPr>
            <p:cNvPr id="57393" name="Picture 9" descr="misc-doc-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9201" y="3932238"/>
              <a:ext cx="2233613"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94" name="AutoShape 31"/>
            <p:cNvSpPr>
              <a:spLocks noChangeArrowheads="1"/>
            </p:cNvSpPr>
            <p:nvPr/>
          </p:nvSpPr>
          <p:spPr bwMode="auto">
            <a:xfrm>
              <a:off x="6680201" y="4460875"/>
              <a:ext cx="1439863" cy="144462"/>
            </a:xfrm>
            <a:prstGeom prst="roundRect">
              <a:avLst>
                <a:gd name="adj" fmla="val 50000"/>
              </a:avLst>
            </a:prstGeom>
            <a:solidFill>
              <a:srgbClr val="99CCFF"/>
            </a:solidFill>
            <a:ln>
              <a:noFill/>
            </a:ln>
            <a:extLst>
              <a:ext uri="{91240B29-F687-4F45-9708-019B960494DF}">
                <a14:hiddenLine xmlns:a14="http://schemas.microsoft.com/office/drawing/2010/main" w="254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395" name="Rectangle 35"/>
            <p:cNvSpPr>
              <a:spLocks noChangeArrowheads="1"/>
            </p:cNvSpPr>
            <p:nvPr/>
          </p:nvSpPr>
          <p:spPr bwMode="auto">
            <a:xfrm>
              <a:off x="6913563" y="4076700"/>
              <a:ext cx="9969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徴収部門</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57375" name="Rectangle 36"/>
          <p:cNvSpPr>
            <a:spLocks noChangeArrowheads="1"/>
          </p:cNvSpPr>
          <p:nvPr/>
        </p:nvSpPr>
        <p:spPr bwMode="auto">
          <a:xfrm>
            <a:off x="4806950" y="5205413"/>
            <a:ext cx="1403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法人課税部門</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376" name="Rectangle 37"/>
          <p:cNvSpPr>
            <a:spLocks noChangeArrowheads="1"/>
          </p:cNvSpPr>
          <p:nvPr/>
        </p:nvSpPr>
        <p:spPr bwMode="auto">
          <a:xfrm>
            <a:off x="6813550" y="5205413"/>
            <a:ext cx="1200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酒類指導官</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377" name="Rectangle 38"/>
          <p:cNvSpPr>
            <a:spLocks noChangeArrowheads="1"/>
          </p:cNvSpPr>
          <p:nvPr/>
        </p:nvSpPr>
        <p:spPr bwMode="auto">
          <a:xfrm>
            <a:off x="2825750" y="5205413"/>
            <a:ext cx="1403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資産課税部門</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378" name="Rectangle 39"/>
          <p:cNvSpPr>
            <a:spLocks noChangeArrowheads="1"/>
          </p:cNvSpPr>
          <p:nvPr/>
        </p:nvSpPr>
        <p:spPr bwMode="auto">
          <a:xfrm>
            <a:off x="887413" y="5205413"/>
            <a:ext cx="1403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個人課税部門</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379" name="Rectangle 40"/>
          <p:cNvSpPr>
            <a:spLocks noChangeArrowheads="1"/>
          </p:cNvSpPr>
          <p:nvPr/>
        </p:nvSpPr>
        <p:spPr bwMode="auto">
          <a:xfrm>
            <a:off x="4805363" y="4076700"/>
            <a:ext cx="1403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管理運営部門</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380" name="Rectangle 41"/>
          <p:cNvSpPr>
            <a:spLocks noChangeArrowheads="1"/>
          </p:cNvSpPr>
          <p:nvPr/>
        </p:nvSpPr>
        <p:spPr bwMode="auto">
          <a:xfrm>
            <a:off x="1047750" y="1327150"/>
            <a:ext cx="1143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財務省</a:t>
            </a:r>
          </a:p>
        </p:txBody>
      </p:sp>
      <p:sp>
        <p:nvSpPr>
          <p:cNvPr id="57381" name="Rectangle 42"/>
          <p:cNvSpPr>
            <a:spLocks noChangeArrowheads="1"/>
          </p:cNvSpPr>
          <p:nvPr/>
        </p:nvSpPr>
        <p:spPr bwMode="auto">
          <a:xfrm>
            <a:off x="3438525" y="1146175"/>
            <a:ext cx="19812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国税庁</a:t>
            </a:r>
          </a:p>
        </p:txBody>
      </p:sp>
      <p:sp>
        <p:nvSpPr>
          <p:cNvPr id="57382" name="Rectangle 43"/>
          <p:cNvSpPr>
            <a:spLocks noChangeArrowheads="1"/>
          </p:cNvSpPr>
          <p:nvPr/>
        </p:nvSpPr>
        <p:spPr bwMode="auto">
          <a:xfrm>
            <a:off x="3276600" y="2212975"/>
            <a:ext cx="2590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国税局（</a:t>
            </a:r>
            <a:r>
              <a:rPr lang="en-US" altLang="ja-JP" sz="1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1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383" name="Rectangle 44"/>
          <p:cNvSpPr>
            <a:spLocks noChangeArrowheads="1"/>
          </p:cNvSpPr>
          <p:nvPr/>
        </p:nvSpPr>
        <p:spPr bwMode="auto">
          <a:xfrm>
            <a:off x="3276600" y="3208338"/>
            <a:ext cx="2590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税務署（</a:t>
            </a:r>
            <a:r>
              <a:rPr lang="en-US" altLang="ja-JP" sz="1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524</a:t>
            </a:r>
            <a:r>
              <a:rPr lang="ja-JP" altLang="en-US" sz="1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384" name="Rectangle 45"/>
          <p:cNvSpPr>
            <a:spLocks noChangeArrowheads="1"/>
          </p:cNvSpPr>
          <p:nvPr/>
        </p:nvSpPr>
        <p:spPr bwMode="auto">
          <a:xfrm>
            <a:off x="4402140" y="2708277"/>
            <a:ext cx="17235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FontTx/>
              <a:buNone/>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沖縄国税事務所を含む</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385" name="Rectangle 46"/>
          <p:cNvSpPr>
            <a:spLocks noChangeArrowheads="1"/>
          </p:cNvSpPr>
          <p:nvPr/>
        </p:nvSpPr>
        <p:spPr bwMode="auto">
          <a:xfrm>
            <a:off x="6375400" y="1260475"/>
            <a:ext cx="21336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税務大学校</a:t>
            </a:r>
            <a:endParaRPr lang="en-US" altLang="ja-JP" sz="1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spcBef>
                <a:spcPct val="0"/>
              </a:spcBef>
              <a:buClrTx/>
              <a:buFontTx/>
              <a:buNone/>
            </a:pPr>
            <a:r>
              <a:rPr lang="en-US" altLang="ja-JP" sz="1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本校と全国</a:t>
            </a:r>
            <a:r>
              <a:rPr lang="en-US" altLang="ja-JP" sz="1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1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の地方研修所）</a:t>
            </a:r>
            <a:endParaRPr lang="en-US" altLang="ja-JP" sz="1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386" name="Rectangle 47"/>
          <p:cNvSpPr>
            <a:spLocks noChangeArrowheads="1"/>
          </p:cNvSpPr>
          <p:nvPr/>
        </p:nvSpPr>
        <p:spPr bwMode="auto">
          <a:xfrm>
            <a:off x="6375400" y="2347913"/>
            <a:ext cx="21336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国税不服審判所</a:t>
            </a:r>
            <a:endParaRPr lang="en-US" altLang="ja-JP" sz="1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spcBef>
                <a:spcPct val="0"/>
              </a:spcBef>
              <a:buClrTx/>
              <a:buFontTx/>
              <a:buNone/>
            </a:pPr>
            <a:r>
              <a:rPr lang="en-US" altLang="ja-JP" sz="1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本部と全国</a:t>
            </a:r>
            <a:r>
              <a:rPr lang="en-US" altLang="ja-JP" sz="1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1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の支部等）</a:t>
            </a:r>
            <a:endParaRPr lang="en-US" altLang="ja-JP" sz="1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57387" name="Picture 48" descr="p13_国税局illu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777" y="2060575"/>
            <a:ext cx="792163"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88" name="Picture 49" descr="p13_税務署illus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7" y="3048000"/>
            <a:ext cx="792163"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92" name="Picture 52" descr="C:\Documents and Settings\A307961\デスクトップ\illust20130911\illust20130911\「税を考える週間」資料用イラスト本データ（20130911）\JPEG\P13-財務省建物.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9840" y="1889127"/>
            <a:ext cx="7905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タイトル 2"/>
          <p:cNvSpPr>
            <a:spLocks noGrp="1"/>
          </p:cNvSpPr>
          <p:nvPr>
            <p:ph type="title"/>
          </p:nvPr>
        </p:nvSpPr>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私たちの町の税務署の仕事</a:t>
            </a:r>
            <a:b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～国税庁の組織の機構～</a:t>
            </a:r>
            <a:endParaRPr lang="ja-JP" altLang="en-US" sz="2400" b="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スライド番号プレースホルダー 1"/>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26</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041DC522-C068-40DD-AEA3-221012DC4553}"/>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2818999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AutoShape 26"/>
          <p:cNvSpPr>
            <a:spLocks noChangeArrowheads="1"/>
          </p:cNvSpPr>
          <p:nvPr/>
        </p:nvSpPr>
        <p:spPr bwMode="auto">
          <a:xfrm>
            <a:off x="298452" y="1209677"/>
            <a:ext cx="1871663" cy="2879725"/>
          </a:xfrm>
          <a:prstGeom prst="roundRect">
            <a:avLst>
              <a:gd name="adj" fmla="val 6338"/>
            </a:avLst>
          </a:prstGeom>
          <a:gradFill rotWithShape="1">
            <a:gsLst>
              <a:gs pos="0">
                <a:srgbClr val="99CC00"/>
              </a:gs>
              <a:gs pos="100000">
                <a:srgbClr val="FFFFFF"/>
              </a:gs>
            </a:gsLst>
            <a:lin ang="5400000" scaled="1"/>
          </a:gra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buFont typeface="Wingdings" panose="05000000000000000000" pitchFamily="2" charset="2"/>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59396" name="Picture 13" descr="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4076702"/>
            <a:ext cx="84963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AutoShape 26"/>
          <p:cNvSpPr>
            <a:spLocks noChangeArrowheads="1"/>
          </p:cNvSpPr>
          <p:nvPr/>
        </p:nvSpPr>
        <p:spPr bwMode="auto">
          <a:xfrm>
            <a:off x="287340" y="4005265"/>
            <a:ext cx="8569325" cy="2414587"/>
          </a:xfrm>
          <a:prstGeom prst="roundRect">
            <a:avLst>
              <a:gd name="adj" fmla="val 6995"/>
            </a:avLst>
          </a:prstGeom>
          <a:solidFill>
            <a:srgbClr val="7E2E83"/>
          </a:solidFill>
          <a:ln w="19050" algn="ctr">
            <a:solidFill>
              <a:srgbClr val="7E2E83"/>
            </a:solidFill>
            <a:round/>
            <a:headEnd/>
            <a:tailEnd/>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9398" name="AutoShape 9"/>
          <p:cNvSpPr>
            <a:spLocks noChangeArrowheads="1"/>
          </p:cNvSpPr>
          <p:nvPr/>
        </p:nvSpPr>
        <p:spPr bwMode="auto">
          <a:xfrm>
            <a:off x="395290" y="4581525"/>
            <a:ext cx="8353425" cy="1727200"/>
          </a:xfrm>
          <a:prstGeom prst="roundRect">
            <a:avLst>
              <a:gd name="adj" fmla="val 5639"/>
            </a:avLst>
          </a:prstGeom>
          <a:solidFill>
            <a:schemeClr val="bg1"/>
          </a:solidFill>
          <a:ln w="12700" algn="ctr">
            <a:noFill/>
            <a:round/>
            <a:headEnd type="none" w="lg" len="lg"/>
            <a:tailEnd type="none" w="lg" len="lg"/>
          </a:ln>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9399" name="テキスト ボックス 6"/>
          <p:cNvSpPr txBox="1">
            <a:spLocks noChangeArrowheads="1"/>
          </p:cNvSpPr>
          <p:nvPr/>
        </p:nvSpPr>
        <p:spPr bwMode="auto">
          <a:xfrm>
            <a:off x="556313" y="4152900"/>
            <a:ext cx="8032968" cy="3070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lnSpc>
                <a:spcPct val="70000"/>
              </a:lnSpc>
              <a:spcBef>
                <a:spcPct val="40000"/>
              </a:spcBef>
              <a:buClr>
                <a:schemeClr val="accent1"/>
              </a:buClr>
              <a:buFont typeface="Wingdings" panose="05000000000000000000" pitchFamily="2" charset="2"/>
              <a:buNone/>
            </a:pPr>
            <a:r>
              <a:rPr lang="ja-JP" altLang="en-US" sz="1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納税者の利便性向上のため、受付窓口を「管理運営部門（担当）で一本化」</a:t>
            </a:r>
          </a:p>
        </p:txBody>
      </p:sp>
      <p:sp>
        <p:nvSpPr>
          <p:cNvPr id="59401" name="AutoShape 12"/>
          <p:cNvSpPr>
            <a:spLocks noChangeArrowheads="1"/>
          </p:cNvSpPr>
          <p:nvPr/>
        </p:nvSpPr>
        <p:spPr bwMode="auto">
          <a:xfrm>
            <a:off x="2268538" y="3082927"/>
            <a:ext cx="6551612" cy="792163"/>
          </a:xfrm>
          <a:prstGeom prst="roundRect">
            <a:avLst>
              <a:gd name="adj" fmla="val 16667"/>
            </a:avLst>
          </a:prstGeom>
          <a:solidFill>
            <a:schemeClr val="bg1"/>
          </a:solidFill>
          <a:ln w="28575" algn="ctr">
            <a:solidFill>
              <a:srgbClr val="0041FF"/>
            </a:solidFill>
            <a:round/>
            <a:headEnd type="none" w="lg" len="lg"/>
            <a:tailEnd type="none" w="lg" len="lg"/>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5" name="グループ化 4"/>
          <p:cNvGrpSpPr/>
          <p:nvPr/>
        </p:nvGrpSpPr>
        <p:grpSpPr>
          <a:xfrm>
            <a:off x="2268538" y="1262596"/>
            <a:ext cx="6551612" cy="792162"/>
            <a:chOff x="2268538" y="2163763"/>
            <a:chExt cx="6551612" cy="792162"/>
          </a:xfrm>
        </p:grpSpPr>
        <p:sp>
          <p:nvSpPr>
            <p:cNvPr id="59400" name="AutoShape 11"/>
            <p:cNvSpPr>
              <a:spLocks noChangeArrowheads="1"/>
            </p:cNvSpPr>
            <p:nvPr/>
          </p:nvSpPr>
          <p:spPr bwMode="auto">
            <a:xfrm>
              <a:off x="2268538" y="2163763"/>
              <a:ext cx="6551612" cy="792162"/>
            </a:xfrm>
            <a:prstGeom prst="roundRect">
              <a:avLst>
                <a:gd name="adj" fmla="val 16667"/>
              </a:avLst>
            </a:prstGeom>
            <a:solidFill>
              <a:schemeClr val="bg1"/>
            </a:solidFill>
            <a:ln w="28575" algn="ctr">
              <a:solidFill>
                <a:srgbClr val="0041FF"/>
              </a:solidFill>
              <a:round/>
              <a:headEnd type="none" w="lg" len="lg"/>
              <a:tailEnd type="none" w="lg" len="lg"/>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9403" name="Rectangle 14"/>
            <p:cNvSpPr>
              <a:spLocks noChangeArrowheads="1"/>
            </p:cNvSpPr>
            <p:nvPr/>
          </p:nvSpPr>
          <p:spPr bwMode="auto">
            <a:xfrm>
              <a:off x="2424115" y="2238487"/>
              <a:ext cx="639603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miter lim="800000"/>
                  <a:headEnd type="none" w="lg" len="lg"/>
                  <a:tailEnd type="none" w="lg" len="lg"/>
                </a14:hiddenLine>
              </a:ext>
            </a:extLst>
          </p:spPr>
          <p:txBody>
            <a:bodyPr wrap="squar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None/>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提出書類の収受、各種用紙の交付、納税証明書の発行、国税の領収、税に関する一般的な相談などの</a:t>
              </a:r>
              <a:r>
                <a:rPr lang="ja-JP" altLang="en-US" sz="18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窓口関係事務</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を担当</a:t>
              </a:r>
            </a:p>
          </p:txBody>
        </p:sp>
      </p:grpSp>
      <p:sp>
        <p:nvSpPr>
          <p:cNvPr id="59404" name="Rectangle 15"/>
          <p:cNvSpPr>
            <a:spLocks noChangeArrowheads="1"/>
          </p:cNvSpPr>
          <p:nvPr/>
        </p:nvSpPr>
        <p:spPr bwMode="auto">
          <a:xfrm>
            <a:off x="2424115" y="3426003"/>
            <a:ext cx="6421433" cy="307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miter lim="800000"/>
                <a:headEnd type="none" w="lg" len="lg"/>
                <a:tailEnd type="none" w="lg" len="lg"/>
              </a14:hiddenLine>
            </a:ext>
          </a:extLst>
        </p:spPr>
        <p:txBody>
          <a:bodyPr wrap="squar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ct val="70000"/>
              </a:lnSpc>
              <a:spcBef>
                <a:spcPct val="50000"/>
              </a:spcBef>
              <a:buFont typeface="Wingdings" panose="05000000000000000000" pitchFamily="2" charset="2"/>
              <a:buNone/>
            </a:pPr>
            <a:r>
              <a:rPr lang="ja-JP" altLang="en-US" sz="18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資産税納付に当たっての延納・物納に関する事務</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などを担当</a:t>
            </a:r>
          </a:p>
        </p:txBody>
      </p:sp>
      <p:grpSp>
        <p:nvGrpSpPr>
          <p:cNvPr id="6" name="グループ化 5"/>
          <p:cNvGrpSpPr/>
          <p:nvPr/>
        </p:nvGrpSpPr>
        <p:grpSpPr>
          <a:xfrm>
            <a:off x="2268538" y="2159178"/>
            <a:ext cx="6624637" cy="807681"/>
            <a:chOff x="2268538" y="-138291"/>
            <a:chExt cx="6624637" cy="807681"/>
          </a:xfrm>
        </p:grpSpPr>
        <p:sp>
          <p:nvSpPr>
            <p:cNvPr id="59402" name="AutoShape 13"/>
            <p:cNvSpPr>
              <a:spLocks noChangeArrowheads="1"/>
            </p:cNvSpPr>
            <p:nvPr/>
          </p:nvSpPr>
          <p:spPr bwMode="auto">
            <a:xfrm>
              <a:off x="2268538" y="-138291"/>
              <a:ext cx="6551612" cy="792163"/>
            </a:xfrm>
            <a:prstGeom prst="roundRect">
              <a:avLst>
                <a:gd name="adj" fmla="val 16667"/>
              </a:avLst>
            </a:prstGeom>
            <a:solidFill>
              <a:schemeClr val="bg1"/>
            </a:solidFill>
            <a:ln w="28575" algn="ctr">
              <a:solidFill>
                <a:srgbClr val="0041FF"/>
              </a:solidFill>
              <a:round/>
              <a:headEnd type="none" w="lg" len="lg"/>
              <a:tailEnd type="none" w="lg" len="lg"/>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9405" name="Rectangle 16"/>
            <p:cNvSpPr>
              <a:spLocks noChangeArrowheads="1"/>
            </p:cNvSpPr>
            <p:nvPr/>
          </p:nvSpPr>
          <p:spPr bwMode="auto">
            <a:xfrm>
              <a:off x="2424113" y="29984"/>
              <a:ext cx="6469062" cy="639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miter lim="800000"/>
                  <a:headEnd type="none" w="lg" len="lg"/>
                  <a:tailEnd type="none" w="lg" len="lg"/>
                </a14:hiddenLine>
              </a:ext>
            </a:extLst>
          </p:spPr>
          <p:txBody>
            <a:bodyPr>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ct val="70000"/>
                </a:lnSpc>
                <a:spcBef>
                  <a:spcPct val="50000"/>
                </a:spcBef>
                <a:buFont typeface="Wingdings" panose="05000000000000000000" pitchFamily="2" charset="2"/>
                <a:buNone/>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国税の債権管理、還付手続、申告書や届出書の入力などの</a:t>
              </a:r>
              <a:r>
                <a:rPr lang="ja-JP" altLang="en-US" sz="18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内</a:t>
              </a:r>
              <a:endParaRPr lang="en-US" altLang="ja-JP" sz="18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lnSpc>
                  <a:spcPct val="70000"/>
                </a:lnSpc>
                <a:spcBef>
                  <a:spcPct val="50000"/>
                </a:spcBef>
                <a:buFont typeface="Wingdings" panose="05000000000000000000" pitchFamily="2" charset="2"/>
                <a:buNone/>
              </a:pPr>
              <a:r>
                <a:rPr lang="ja-JP" altLang="en-US" sz="18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部事務</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を担当</a:t>
              </a:r>
            </a:p>
          </p:txBody>
        </p:sp>
      </p:grpSp>
      <p:pic>
        <p:nvPicPr>
          <p:cNvPr id="59406"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90" y="4805363"/>
            <a:ext cx="11207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7" name="AutoShape 18"/>
          <p:cNvSpPr>
            <a:spLocks noChangeAspect="1" noChangeArrowheads="1" noTextEdit="1"/>
          </p:cNvSpPr>
          <p:nvPr/>
        </p:nvSpPr>
        <p:spPr bwMode="auto">
          <a:xfrm>
            <a:off x="6227765" y="4797425"/>
            <a:ext cx="201612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59408" name="Picture 19" descr="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5900" y="4902200"/>
            <a:ext cx="20383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9" name="AutoShape 20"/>
          <p:cNvSpPr>
            <a:spLocks noChangeArrowheads="1"/>
          </p:cNvSpPr>
          <p:nvPr/>
        </p:nvSpPr>
        <p:spPr bwMode="auto">
          <a:xfrm>
            <a:off x="1835152" y="5262565"/>
            <a:ext cx="4752975" cy="504825"/>
          </a:xfrm>
          <a:prstGeom prst="rightArrow">
            <a:avLst>
              <a:gd name="adj1" fmla="val 49778"/>
              <a:gd name="adj2" fmla="val 91841"/>
            </a:avLst>
          </a:prstGeom>
          <a:solidFill>
            <a:srgbClr val="7E2E83"/>
          </a:solidFill>
          <a:ln w="57150" algn="ctr">
            <a:solidFill>
              <a:srgbClr val="7E2E83"/>
            </a:solidFill>
            <a:miter lim="800000"/>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9410" name="Rectangle 21"/>
          <p:cNvSpPr>
            <a:spLocks noChangeArrowheads="1"/>
          </p:cNvSpPr>
          <p:nvPr/>
        </p:nvSpPr>
        <p:spPr bwMode="auto">
          <a:xfrm>
            <a:off x="2573338" y="5358331"/>
            <a:ext cx="2286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spcBef>
                <a:spcPct val="0"/>
              </a:spcBef>
              <a:buClrTx/>
              <a:buFontTx/>
              <a:buNone/>
            </a:pPr>
            <a:r>
              <a:rPr lang="ja-JP" altLang="en-US"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ワンストップサービス</a:t>
            </a:r>
            <a:endParaRPr lang="en-US" altLang="ja-JP"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9411" name="Rectangle 22"/>
          <p:cNvSpPr>
            <a:spLocks noChangeArrowheads="1"/>
          </p:cNvSpPr>
          <p:nvPr/>
        </p:nvSpPr>
        <p:spPr bwMode="auto">
          <a:xfrm>
            <a:off x="2555877" y="4903788"/>
            <a:ext cx="23034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spcBef>
                <a:spcPct val="0"/>
              </a:spcBef>
              <a:buClrTx/>
              <a:buFontTx/>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電話相談センター</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9412" name="Rectangle 23"/>
          <p:cNvSpPr>
            <a:spLocks noChangeArrowheads="1"/>
          </p:cNvSpPr>
          <p:nvPr/>
        </p:nvSpPr>
        <p:spPr bwMode="auto">
          <a:xfrm>
            <a:off x="2555877" y="5808663"/>
            <a:ext cx="46656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spcBef>
                <a:spcPct val="0"/>
              </a:spcBef>
              <a:buClrTx/>
              <a:buFontTx/>
              <a:buNone/>
            </a:pPr>
            <a:r>
              <a:rPr lang="ja-JP" altLang="en-US" sz="1400">
                <a:latin typeface="メイリオ" panose="020B0604030504040204" pitchFamily="50" charset="-128"/>
                <a:ea typeface="メイリオ" panose="020B0604030504040204" pitchFamily="50" charset="-128"/>
                <a:cs typeface="メイリオ" panose="020B0604030504040204" pitchFamily="50" charset="-128"/>
              </a:rPr>
              <a:t>相談</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（事前予約制）</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9413" name="Freeform 24"/>
          <p:cNvSpPr>
            <a:spLocks/>
          </p:cNvSpPr>
          <p:nvPr/>
        </p:nvSpPr>
        <p:spPr bwMode="auto">
          <a:xfrm flipV="1">
            <a:off x="1809752" y="5762625"/>
            <a:ext cx="720725" cy="215900"/>
          </a:xfrm>
          <a:custGeom>
            <a:avLst/>
            <a:gdLst>
              <a:gd name="T0" fmla="*/ 0 w 454"/>
              <a:gd name="T1" fmla="*/ 2147483646 h 136"/>
              <a:gd name="T2" fmla="*/ 2147483646 w 454"/>
              <a:gd name="T3" fmla="*/ 2147483646 h 136"/>
              <a:gd name="T4" fmla="*/ 2147483646 w 454"/>
              <a:gd name="T5" fmla="*/ 0 h 136"/>
              <a:gd name="T6" fmla="*/ 2147483646 w 454"/>
              <a:gd name="T7" fmla="*/ 0 h 136"/>
              <a:gd name="T8" fmla="*/ 0 60000 65536"/>
              <a:gd name="T9" fmla="*/ 0 60000 65536"/>
              <a:gd name="T10" fmla="*/ 0 60000 65536"/>
              <a:gd name="T11" fmla="*/ 0 60000 65536"/>
              <a:gd name="T12" fmla="*/ 0 w 454"/>
              <a:gd name="T13" fmla="*/ 0 h 136"/>
              <a:gd name="T14" fmla="*/ 454 w 454"/>
              <a:gd name="T15" fmla="*/ 136 h 136"/>
            </a:gdLst>
            <a:ahLst/>
            <a:cxnLst>
              <a:cxn ang="T8">
                <a:pos x="T0" y="T1"/>
              </a:cxn>
              <a:cxn ang="T9">
                <a:pos x="T2" y="T3"/>
              </a:cxn>
              <a:cxn ang="T10">
                <a:pos x="T4" y="T5"/>
              </a:cxn>
              <a:cxn ang="T11">
                <a:pos x="T6" y="T7"/>
              </a:cxn>
            </a:cxnLst>
            <a:rect l="T12" t="T13" r="T14" b="T15"/>
            <a:pathLst>
              <a:path w="454" h="136">
                <a:moveTo>
                  <a:pt x="0" y="136"/>
                </a:moveTo>
                <a:lnTo>
                  <a:pt x="136" y="136"/>
                </a:lnTo>
                <a:lnTo>
                  <a:pt x="136" y="0"/>
                </a:lnTo>
                <a:lnTo>
                  <a:pt x="454" y="0"/>
                </a:lnTo>
              </a:path>
            </a:pathLst>
          </a:custGeom>
          <a:noFill/>
          <a:ln w="57150" cap="flat" cmpd="sng">
            <a:solidFill>
              <a:srgbClr val="7E2E83"/>
            </a:solidFill>
            <a:prstDash val="solid"/>
            <a:round/>
            <a:headEnd type="none" w="lg" len="lg"/>
            <a:tailEnd type="triangle" w="lg" len="lg"/>
          </a:ln>
          <a:extLst>
            <a:ext uri="{909E8E84-426E-40DD-AFC4-6F175D3DCCD1}">
              <a14:hiddenFill xmlns:a14="http://schemas.microsoft.com/office/drawing/2010/main">
                <a:solidFill>
                  <a:srgbClr val="FFFFFF"/>
                </a:solidFill>
              </a14:hiddenFill>
            </a:ext>
          </a:extLst>
        </p:spPr>
        <p:txBody>
          <a:bodyPr anchor="ctr"/>
          <a:lstStyle/>
          <a:p>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9414" name="Freeform 25"/>
          <p:cNvSpPr>
            <a:spLocks/>
          </p:cNvSpPr>
          <p:nvPr/>
        </p:nvSpPr>
        <p:spPr bwMode="auto">
          <a:xfrm>
            <a:off x="1809752" y="5072063"/>
            <a:ext cx="720725" cy="215900"/>
          </a:xfrm>
          <a:custGeom>
            <a:avLst/>
            <a:gdLst>
              <a:gd name="T0" fmla="*/ 0 w 454"/>
              <a:gd name="T1" fmla="*/ 2147483646 h 136"/>
              <a:gd name="T2" fmla="*/ 2147483646 w 454"/>
              <a:gd name="T3" fmla="*/ 2147483646 h 136"/>
              <a:gd name="T4" fmla="*/ 2147483646 w 454"/>
              <a:gd name="T5" fmla="*/ 0 h 136"/>
              <a:gd name="T6" fmla="*/ 2147483646 w 454"/>
              <a:gd name="T7" fmla="*/ 0 h 136"/>
              <a:gd name="T8" fmla="*/ 0 60000 65536"/>
              <a:gd name="T9" fmla="*/ 0 60000 65536"/>
              <a:gd name="T10" fmla="*/ 0 60000 65536"/>
              <a:gd name="T11" fmla="*/ 0 60000 65536"/>
              <a:gd name="T12" fmla="*/ 0 w 454"/>
              <a:gd name="T13" fmla="*/ 0 h 136"/>
              <a:gd name="T14" fmla="*/ 454 w 454"/>
              <a:gd name="T15" fmla="*/ 136 h 136"/>
            </a:gdLst>
            <a:ahLst/>
            <a:cxnLst>
              <a:cxn ang="T8">
                <a:pos x="T0" y="T1"/>
              </a:cxn>
              <a:cxn ang="T9">
                <a:pos x="T2" y="T3"/>
              </a:cxn>
              <a:cxn ang="T10">
                <a:pos x="T4" y="T5"/>
              </a:cxn>
              <a:cxn ang="T11">
                <a:pos x="T6" y="T7"/>
              </a:cxn>
            </a:cxnLst>
            <a:rect l="T12" t="T13" r="T14" b="T15"/>
            <a:pathLst>
              <a:path w="454" h="136">
                <a:moveTo>
                  <a:pt x="0" y="136"/>
                </a:moveTo>
                <a:lnTo>
                  <a:pt x="136" y="136"/>
                </a:lnTo>
                <a:lnTo>
                  <a:pt x="136" y="0"/>
                </a:lnTo>
                <a:lnTo>
                  <a:pt x="454" y="0"/>
                </a:lnTo>
              </a:path>
            </a:pathLst>
          </a:custGeom>
          <a:noFill/>
          <a:ln w="57150" cap="flat" cmpd="sng">
            <a:solidFill>
              <a:srgbClr val="7E2E83"/>
            </a:solidFill>
            <a:prstDash val="solid"/>
            <a:round/>
            <a:headEnd type="none" w="lg" len="lg"/>
            <a:tailEnd type="triangle" w="lg" len="lg"/>
          </a:ln>
          <a:extLst>
            <a:ext uri="{909E8E84-426E-40DD-AFC4-6F175D3DCCD1}">
              <a14:hiddenFill xmlns:a14="http://schemas.microsoft.com/office/drawing/2010/main">
                <a:solidFill>
                  <a:srgbClr val="FFFFFF"/>
                </a:solidFill>
              </a14:hiddenFill>
            </a:ext>
          </a:extLst>
        </p:spPr>
        <p:txBody>
          <a:bodyPr anchor="ctr"/>
          <a:lstStyle/>
          <a:p>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59415" name="Picture 26" descr="misc-doc-ic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652" y="1282700"/>
            <a:ext cx="2233613" cy="86518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16" name="AutoShape 27"/>
          <p:cNvSpPr>
            <a:spLocks noChangeArrowheads="1"/>
          </p:cNvSpPr>
          <p:nvPr/>
        </p:nvSpPr>
        <p:spPr bwMode="auto">
          <a:xfrm>
            <a:off x="508002" y="1811338"/>
            <a:ext cx="1439863" cy="144462"/>
          </a:xfrm>
          <a:prstGeom prst="roundRect">
            <a:avLst>
              <a:gd name="adj" fmla="val 50000"/>
            </a:avLst>
          </a:prstGeom>
          <a:solidFill>
            <a:srgbClr val="FF6600"/>
          </a:solidFill>
          <a:ln>
            <a:noFill/>
          </a:ln>
          <a:extLst>
            <a:ext uri="{91240B29-F687-4F45-9708-019B960494DF}">
              <a14:hiddenLine xmlns:a14="http://schemas.microsoft.com/office/drawing/2010/main" w="254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9417" name="Rectangle 28"/>
          <p:cNvSpPr>
            <a:spLocks noChangeArrowheads="1"/>
          </p:cNvSpPr>
          <p:nvPr/>
        </p:nvSpPr>
        <p:spPr bwMode="auto">
          <a:xfrm>
            <a:off x="461963" y="1400177"/>
            <a:ext cx="1555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管理運営部門</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タイトル 2"/>
          <p:cNvSpPr>
            <a:spLocks noGrp="1"/>
          </p:cNvSpPr>
          <p:nvPr>
            <p:ph type="title"/>
          </p:nvPr>
        </p:nvSpPr>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私たちの町の税務署の仕事</a:t>
            </a:r>
            <a:b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～管理運営部門（担当）の仕事～</a:t>
            </a:r>
          </a:p>
        </p:txBody>
      </p:sp>
      <p:sp>
        <p:nvSpPr>
          <p:cNvPr id="4" name="Rectangle 9">
            <a:extLst>
              <a:ext uri="{FF2B5EF4-FFF2-40B4-BE49-F238E27FC236}">
                <a16:creationId xmlns:a16="http://schemas.microsoft.com/office/drawing/2014/main" id="{E1DBDBD1-5E78-4BB2-846A-A8664C0B0F38}"/>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スライド番号プレースホルダー 1"/>
          <p:cNvSpPr>
            <a:spLocks noGrp="1"/>
          </p:cNvSpPr>
          <p:nvPr>
            <p:ph type="sldNum" sz="quarter" idx="12"/>
          </p:nvPr>
        </p:nvSpPr>
        <p:spPr>
          <a:xfrm>
            <a:off x="8618538" y="6469065"/>
            <a:ext cx="525462" cy="365125"/>
          </a:xfrm>
        </p:spPr>
        <p:txBody>
          <a:bodyPr/>
          <a:lstStyle/>
          <a:p>
            <a:fld id="{85B12045-A361-49A3-BA8E-0A65F883149C}"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t>27</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9339678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AutoShape 26"/>
          <p:cNvSpPr>
            <a:spLocks noChangeArrowheads="1"/>
          </p:cNvSpPr>
          <p:nvPr/>
        </p:nvSpPr>
        <p:spPr bwMode="auto">
          <a:xfrm>
            <a:off x="298452" y="1209677"/>
            <a:ext cx="1871663" cy="2879725"/>
          </a:xfrm>
          <a:prstGeom prst="roundRect">
            <a:avLst>
              <a:gd name="adj" fmla="val 6338"/>
            </a:avLst>
          </a:prstGeom>
          <a:gradFill rotWithShape="1">
            <a:gsLst>
              <a:gs pos="0">
                <a:srgbClr val="99CC00"/>
              </a:gs>
              <a:gs pos="100000">
                <a:srgbClr val="FFFFFF"/>
              </a:gs>
            </a:gsLst>
            <a:lin ang="5400000" scaled="1"/>
          </a:gra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buFont typeface="Wingdings" panose="05000000000000000000" pitchFamily="2" charset="2"/>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1444" name="AutoShape 7"/>
          <p:cNvSpPr>
            <a:spLocks noChangeArrowheads="1"/>
          </p:cNvSpPr>
          <p:nvPr/>
        </p:nvSpPr>
        <p:spPr bwMode="auto">
          <a:xfrm>
            <a:off x="2268538" y="1244600"/>
            <a:ext cx="6551612" cy="1320800"/>
          </a:xfrm>
          <a:prstGeom prst="roundRect">
            <a:avLst>
              <a:gd name="adj" fmla="val 11856"/>
            </a:avLst>
          </a:prstGeom>
          <a:solidFill>
            <a:schemeClr val="bg1"/>
          </a:solidFill>
          <a:ln w="28575" algn="ctr">
            <a:solidFill>
              <a:srgbClr val="0041FF"/>
            </a:solidFill>
            <a:round/>
            <a:headEnd type="none" w="lg" len="lg"/>
            <a:tailEnd type="none" w="lg" len="lg"/>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1445" name="Rectangle 8"/>
          <p:cNvSpPr>
            <a:spLocks noChangeArrowheads="1"/>
          </p:cNvSpPr>
          <p:nvPr/>
        </p:nvSpPr>
        <p:spPr bwMode="auto">
          <a:xfrm>
            <a:off x="2424115" y="1446197"/>
            <a:ext cx="6396035" cy="1082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miter lim="800000"/>
                <a:headEnd type="none" w="lg" len="lg"/>
                <a:tailEnd type="none" w="lg" len="lg"/>
              </a14:hiddenLine>
            </a:ext>
          </a:extLst>
        </p:spPr>
        <p:txBody>
          <a:bodyPr wrap="square" anchor="ctr" anchorCtr="1">
            <a:no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ct val="70000"/>
              </a:lnSpc>
              <a:spcBef>
                <a:spcPts val="1080"/>
              </a:spcBef>
              <a:spcAft>
                <a:spcPts val="0"/>
              </a:spcAft>
              <a:buFont typeface="Wingdings" panose="05000000000000000000" pitchFamily="2" charset="2"/>
              <a:buNone/>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国税が、その納期限までに納付されないときは督促を行い、</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lnSpc>
                <a:spcPct val="70000"/>
              </a:lnSpc>
              <a:spcBef>
                <a:spcPts val="1080"/>
              </a:spcBef>
              <a:spcAft>
                <a:spcPts val="0"/>
              </a:spcAft>
              <a:buFont typeface="Wingdings" panose="05000000000000000000" pitchFamily="2" charset="2"/>
              <a:buNone/>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なお納付されない場合には、</a:t>
            </a:r>
            <a:r>
              <a:rPr lang="ja-JP" altLang="en-US" sz="18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滞納整理</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を実施</a:t>
            </a:r>
          </a:p>
        </p:txBody>
      </p:sp>
      <p:sp>
        <p:nvSpPr>
          <p:cNvPr id="61446" name="AutoShape 26"/>
          <p:cNvSpPr>
            <a:spLocks noChangeArrowheads="1"/>
          </p:cNvSpPr>
          <p:nvPr/>
        </p:nvSpPr>
        <p:spPr bwMode="auto">
          <a:xfrm>
            <a:off x="287340" y="4652965"/>
            <a:ext cx="8569325" cy="1766887"/>
          </a:xfrm>
          <a:prstGeom prst="roundRect">
            <a:avLst>
              <a:gd name="adj" fmla="val 6995"/>
            </a:avLst>
          </a:prstGeom>
          <a:solidFill>
            <a:srgbClr val="7E2E83"/>
          </a:solidFill>
          <a:ln w="19050" algn="ctr">
            <a:solidFill>
              <a:srgbClr val="7E2E83"/>
            </a:solidFill>
            <a:round/>
            <a:headEnd/>
            <a:tailEnd/>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1447" name="AutoShape 12"/>
          <p:cNvSpPr>
            <a:spLocks noChangeArrowheads="1"/>
          </p:cNvSpPr>
          <p:nvPr/>
        </p:nvSpPr>
        <p:spPr bwMode="auto">
          <a:xfrm>
            <a:off x="573088" y="5157790"/>
            <a:ext cx="8031162" cy="1131887"/>
          </a:xfrm>
          <a:prstGeom prst="roundRect">
            <a:avLst>
              <a:gd name="adj" fmla="val 16667"/>
            </a:avLst>
          </a:prstGeom>
          <a:solidFill>
            <a:schemeClr val="bg1"/>
          </a:solidFill>
          <a:ln w="12700" algn="ctr">
            <a:noFill/>
            <a:round/>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1448" name="テキスト ボックス 6"/>
          <p:cNvSpPr txBox="1">
            <a:spLocks noChangeArrowheads="1"/>
          </p:cNvSpPr>
          <p:nvPr/>
        </p:nvSpPr>
        <p:spPr bwMode="auto">
          <a:xfrm>
            <a:off x="2261731" y="4787900"/>
            <a:ext cx="4493538" cy="264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lnSpc>
                <a:spcPct val="70000"/>
              </a:lnSpc>
              <a:spcBef>
                <a:spcPct val="40000"/>
              </a:spcBef>
              <a:buClr>
                <a:schemeClr val="accent1"/>
              </a:buClr>
              <a:buFont typeface="Wingdings" panose="05000000000000000000" pitchFamily="2" charset="2"/>
              <a:buNone/>
            </a:pPr>
            <a:r>
              <a:rPr lang="ja-JP" altLang="en-US"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納税者の状況によっては、納税緩和制度を適用</a:t>
            </a:r>
          </a:p>
        </p:txBody>
      </p:sp>
      <p:sp>
        <p:nvSpPr>
          <p:cNvPr id="61449" name="AutoShape 16"/>
          <p:cNvSpPr>
            <a:spLocks noChangeArrowheads="1"/>
          </p:cNvSpPr>
          <p:nvPr/>
        </p:nvSpPr>
        <p:spPr bwMode="auto">
          <a:xfrm>
            <a:off x="2268540" y="2781302"/>
            <a:ext cx="6569075" cy="1368425"/>
          </a:xfrm>
          <a:prstGeom prst="roundRect">
            <a:avLst>
              <a:gd name="adj" fmla="val 6329"/>
            </a:avLst>
          </a:prstGeom>
          <a:solidFill>
            <a:schemeClr val="bg1"/>
          </a:solidFill>
          <a:ln w="12700" algn="ctr">
            <a:solidFill>
              <a:srgbClr val="1E8000"/>
            </a:solidFill>
            <a:round/>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1450" name="AutoShape 17"/>
          <p:cNvSpPr>
            <a:spLocks noChangeArrowheads="1"/>
          </p:cNvSpPr>
          <p:nvPr/>
        </p:nvSpPr>
        <p:spPr bwMode="auto">
          <a:xfrm>
            <a:off x="7212015" y="3321050"/>
            <a:ext cx="1438275" cy="603250"/>
          </a:xfrm>
          <a:prstGeom prst="roundRect">
            <a:avLst>
              <a:gd name="adj" fmla="val 50000"/>
            </a:avLst>
          </a:prstGeom>
          <a:solidFill>
            <a:schemeClr val="bg1"/>
          </a:solidFill>
          <a:ln w="28575" algn="ctr">
            <a:solidFill>
              <a:srgbClr val="7E2E83"/>
            </a:solidFill>
            <a:round/>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1451" name="Rectangle 18"/>
          <p:cNvSpPr>
            <a:spLocks noChangeArrowheads="1"/>
          </p:cNvSpPr>
          <p:nvPr/>
        </p:nvSpPr>
        <p:spPr bwMode="auto">
          <a:xfrm>
            <a:off x="7300208" y="3351213"/>
            <a:ext cx="1261884" cy="54975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tIns="720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FontTx/>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換価代金等の</a:t>
            </a:r>
          </a:p>
          <a:p>
            <a:pPr algn="ctr">
              <a:spcBef>
                <a:spcPct val="0"/>
              </a:spcBef>
              <a:buClrTx/>
              <a:buFontTx/>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配当</a:t>
            </a:r>
          </a:p>
        </p:txBody>
      </p:sp>
      <p:sp>
        <p:nvSpPr>
          <p:cNvPr id="61452" name="Rectangle 19"/>
          <p:cNvSpPr>
            <a:spLocks noChangeArrowheads="1"/>
          </p:cNvSpPr>
          <p:nvPr/>
        </p:nvSpPr>
        <p:spPr bwMode="auto">
          <a:xfrm>
            <a:off x="2411415" y="2852738"/>
            <a:ext cx="29546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spcBef>
                <a:spcPct val="0"/>
              </a:spcBef>
              <a:buClrTx/>
              <a:buFontTx/>
              <a:buNone/>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滞納整理の具体的な進め方</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1453" name="Rectangle 20"/>
          <p:cNvSpPr>
            <a:spLocks noChangeArrowheads="1"/>
          </p:cNvSpPr>
          <p:nvPr/>
        </p:nvSpPr>
        <p:spPr bwMode="auto">
          <a:xfrm>
            <a:off x="1187452" y="5335590"/>
            <a:ext cx="6265863"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miter lim="800000"/>
                <a:headEnd type="none" w="lg" len="lg"/>
                <a:tailEnd type="none" w="lg" len="lg"/>
              </a14:hiddenLine>
            </a:ext>
          </a:extLst>
        </p:spPr>
        <p:txBody>
          <a:bodyPr>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ct val="70000"/>
              </a:lnSpc>
              <a:buFont typeface="Wingdings" panose="05000000000000000000" pitchFamily="2" charset="2"/>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・国税の納付を猶予する　　「納税の猶予」</a:t>
            </a:r>
          </a:p>
          <a:p>
            <a:pPr eaLnBrk="1" hangingPunct="1">
              <a:lnSpc>
                <a:spcPct val="70000"/>
              </a:lnSpc>
              <a:buFont typeface="Wingdings" panose="05000000000000000000" pitchFamily="2" charset="2"/>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・差押財産の換価を猶予する「換価の猶予」</a:t>
            </a:r>
          </a:p>
          <a:p>
            <a:pPr eaLnBrk="1" hangingPunct="1">
              <a:lnSpc>
                <a:spcPct val="70000"/>
              </a:lnSpc>
              <a:buFont typeface="Wingdings" panose="05000000000000000000" pitchFamily="2" charset="2"/>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・滞納処分の執行を停止する「滞納処分の停止」</a:t>
            </a:r>
          </a:p>
        </p:txBody>
      </p:sp>
      <p:sp>
        <p:nvSpPr>
          <p:cNvPr id="61454" name="AutoShape 22"/>
          <p:cNvSpPr>
            <a:spLocks noChangeArrowheads="1"/>
          </p:cNvSpPr>
          <p:nvPr/>
        </p:nvSpPr>
        <p:spPr bwMode="auto">
          <a:xfrm rot="5400000">
            <a:off x="6749261" y="3434559"/>
            <a:ext cx="433388" cy="360363"/>
          </a:xfrm>
          <a:prstGeom prst="triangle">
            <a:avLst>
              <a:gd name="adj" fmla="val 50000"/>
            </a:avLst>
          </a:prstGeom>
          <a:solidFill>
            <a:schemeClr val="folHlink"/>
          </a:solidFill>
          <a:ln w="57150" algn="ctr">
            <a:solidFill>
              <a:srgbClr val="7E2E83"/>
            </a:solidFill>
            <a:miter lim="800000"/>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1455" name="AutoShape 23"/>
          <p:cNvSpPr>
            <a:spLocks noChangeArrowheads="1"/>
          </p:cNvSpPr>
          <p:nvPr/>
        </p:nvSpPr>
        <p:spPr bwMode="auto">
          <a:xfrm>
            <a:off x="5605465" y="3306765"/>
            <a:ext cx="1438275" cy="606425"/>
          </a:xfrm>
          <a:prstGeom prst="roundRect">
            <a:avLst>
              <a:gd name="adj" fmla="val 50000"/>
            </a:avLst>
          </a:prstGeom>
          <a:solidFill>
            <a:schemeClr val="bg1"/>
          </a:solidFill>
          <a:ln w="28575" algn="ctr">
            <a:solidFill>
              <a:srgbClr val="7E2E83"/>
            </a:solidFill>
            <a:round/>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1456" name="Rectangle 24"/>
          <p:cNvSpPr>
            <a:spLocks noChangeArrowheads="1"/>
          </p:cNvSpPr>
          <p:nvPr/>
        </p:nvSpPr>
        <p:spPr bwMode="auto">
          <a:xfrm>
            <a:off x="5663202" y="3351213"/>
            <a:ext cx="1322798" cy="549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720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FontTx/>
              <a:buNone/>
            </a:pPr>
            <a:r>
              <a:rPr lang="ja-JP" altLang="ja-JP" sz="1400" dirty="0">
                <a:latin typeface="メイリオ" panose="020B0604030504040204" pitchFamily="50" charset="-128"/>
                <a:ea typeface="メイリオ" panose="020B0604030504040204" pitchFamily="50" charset="-128"/>
                <a:cs typeface="メイリオ" panose="020B0604030504040204" pitchFamily="50" charset="-128"/>
              </a:rPr>
              <a:t>差押財産の</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a:p>
            <a:pPr algn="ctr">
              <a:spcBef>
                <a:spcPct val="0"/>
              </a:spcBef>
              <a:buClrTx/>
              <a:buFontTx/>
              <a:buNone/>
            </a:pP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400" dirty="0">
                <a:latin typeface="メイリオ" panose="020B0604030504040204" pitchFamily="50" charset="-128"/>
                <a:ea typeface="メイリオ" panose="020B0604030504040204" pitchFamily="50" charset="-128"/>
                <a:cs typeface="メイリオ" panose="020B0604030504040204" pitchFamily="50" charset="-128"/>
              </a:rPr>
              <a:t>換価</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（売却）</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1457" name="AutoShape 25"/>
          <p:cNvSpPr>
            <a:spLocks noChangeArrowheads="1"/>
          </p:cNvSpPr>
          <p:nvPr/>
        </p:nvSpPr>
        <p:spPr bwMode="auto">
          <a:xfrm rot="5400000">
            <a:off x="5135570" y="3442494"/>
            <a:ext cx="433388" cy="360363"/>
          </a:xfrm>
          <a:prstGeom prst="triangle">
            <a:avLst>
              <a:gd name="adj" fmla="val 50000"/>
            </a:avLst>
          </a:prstGeom>
          <a:solidFill>
            <a:schemeClr val="folHlink"/>
          </a:solidFill>
          <a:ln w="57150" algn="ctr">
            <a:solidFill>
              <a:srgbClr val="7E2E83"/>
            </a:solidFill>
            <a:miter lim="800000"/>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1458" name="AutoShape 26"/>
          <p:cNvSpPr>
            <a:spLocks noChangeArrowheads="1"/>
          </p:cNvSpPr>
          <p:nvPr/>
        </p:nvSpPr>
        <p:spPr bwMode="auto">
          <a:xfrm>
            <a:off x="4021140" y="3308350"/>
            <a:ext cx="1438275" cy="603250"/>
          </a:xfrm>
          <a:prstGeom prst="roundRect">
            <a:avLst>
              <a:gd name="adj" fmla="val 50000"/>
            </a:avLst>
          </a:prstGeom>
          <a:solidFill>
            <a:schemeClr val="bg1"/>
          </a:solidFill>
          <a:ln w="28575" algn="ctr">
            <a:solidFill>
              <a:srgbClr val="7E2E83"/>
            </a:solidFill>
            <a:round/>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1459" name="Rectangle 27"/>
          <p:cNvSpPr>
            <a:spLocks noChangeArrowheads="1"/>
          </p:cNvSpPr>
          <p:nvPr/>
        </p:nvSpPr>
        <p:spPr bwMode="auto">
          <a:xfrm>
            <a:off x="4378640" y="3351213"/>
            <a:ext cx="723275" cy="549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720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FontTx/>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財産の</a:t>
            </a:r>
          </a:p>
          <a:p>
            <a:pPr algn="ctr">
              <a:spcBef>
                <a:spcPct val="0"/>
              </a:spcBef>
              <a:buClrTx/>
              <a:buFontTx/>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差押え</a:t>
            </a:r>
          </a:p>
        </p:txBody>
      </p:sp>
      <p:sp>
        <p:nvSpPr>
          <p:cNvPr id="61460" name="AutoShape 28"/>
          <p:cNvSpPr>
            <a:spLocks noChangeArrowheads="1"/>
          </p:cNvSpPr>
          <p:nvPr/>
        </p:nvSpPr>
        <p:spPr bwMode="auto">
          <a:xfrm rot="5400000">
            <a:off x="3548482" y="3442495"/>
            <a:ext cx="433388" cy="360363"/>
          </a:xfrm>
          <a:prstGeom prst="triangle">
            <a:avLst>
              <a:gd name="adj" fmla="val 50549"/>
            </a:avLst>
          </a:prstGeom>
          <a:solidFill>
            <a:schemeClr val="folHlink"/>
          </a:solidFill>
          <a:ln w="57150" algn="ctr">
            <a:solidFill>
              <a:srgbClr val="7E2E83"/>
            </a:solidFill>
            <a:miter lim="800000"/>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1461" name="AutoShape 29"/>
          <p:cNvSpPr>
            <a:spLocks noChangeArrowheads="1"/>
          </p:cNvSpPr>
          <p:nvPr/>
        </p:nvSpPr>
        <p:spPr bwMode="auto">
          <a:xfrm>
            <a:off x="2436815" y="3308350"/>
            <a:ext cx="1438275" cy="603250"/>
          </a:xfrm>
          <a:prstGeom prst="roundRect">
            <a:avLst>
              <a:gd name="adj" fmla="val 50000"/>
            </a:avLst>
          </a:prstGeom>
          <a:solidFill>
            <a:schemeClr val="bg1"/>
          </a:solidFill>
          <a:ln w="28575" algn="ctr">
            <a:solidFill>
              <a:srgbClr val="7E2E83"/>
            </a:solidFill>
            <a:round/>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1462" name="Rectangle 30"/>
          <p:cNvSpPr>
            <a:spLocks noChangeArrowheads="1"/>
          </p:cNvSpPr>
          <p:nvPr/>
        </p:nvSpPr>
        <p:spPr bwMode="auto">
          <a:xfrm>
            <a:off x="2794315" y="3351213"/>
            <a:ext cx="723275" cy="549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720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FontTx/>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財産の</a:t>
            </a:r>
          </a:p>
          <a:p>
            <a:pPr algn="ctr">
              <a:spcBef>
                <a:spcPct val="0"/>
              </a:spcBef>
              <a:buClrTx/>
              <a:buFontTx/>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調査</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1463" name="Picture 31" descr="misc-doc-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652" y="1282700"/>
            <a:ext cx="2233613" cy="86518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4" name="AutoShape 32"/>
          <p:cNvSpPr>
            <a:spLocks noChangeArrowheads="1"/>
          </p:cNvSpPr>
          <p:nvPr/>
        </p:nvSpPr>
        <p:spPr bwMode="auto">
          <a:xfrm>
            <a:off x="508002" y="1811338"/>
            <a:ext cx="1439863" cy="144462"/>
          </a:xfrm>
          <a:prstGeom prst="roundRect">
            <a:avLst>
              <a:gd name="adj" fmla="val 50000"/>
            </a:avLst>
          </a:prstGeom>
          <a:solidFill>
            <a:srgbClr val="99CCFF"/>
          </a:solidFill>
          <a:ln>
            <a:noFill/>
          </a:ln>
          <a:extLst>
            <a:ext uri="{91240B29-F687-4F45-9708-019B960494DF}">
              <a14:hiddenLine xmlns:a14="http://schemas.microsoft.com/office/drawing/2010/main" w="254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1465" name="Rectangle 33"/>
          <p:cNvSpPr>
            <a:spLocks noChangeArrowheads="1"/>
          </p:cNvSpPr>
          <p:nvPr/>
        </p:nvSpPr>
        <p:spPr bwMode="auto">
          <a:xfrm>
            <a:off x="690563" y="1400177"/>
            <a:ext cx="1098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徴収部門</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1469" name="Picture 38" descr="19-3"/>
          <p:cNvPicPr>
            <a:picLocks noChangeAspect="1" noChangeArrowheads="1"/>
          </p:cNvPicPr>
          <p:nvPr/>
        </p:nvPicPr>
        <p:blipFill>
          <a:blip r:embed="rId4">
            <a:extLst>
              <a:ext uri="{28A0092B-C50C-407E-A947-70E740481C1C}">
                <a14:useLocalDpi xmlns:a14="http://schemas.microsoft.com/office/drawing/2010/main" val="0"/>
              </a:ext>
            </a:extLst>
          </a:blip>
          <a:srcRect t="8966" b="11172"/>
          <a:stretch>
            <a:fillRect/>
          </a:stretch>
        </p:blipFill>
        <p:spPr bwMode="auto">
          <a:xfrm>
            <a:off x="7092950" y="5229227"/>
            <a:ext cx="123825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円/楕円 42"/>
          <p:cNvSpPr/>
          <p:nvPr/>
        </p:nvSpPr>
        <p:spPr bwMode="auto">
          <a:xfrm>
            <a:off x="323852" y="2276477"/>
            <a:ext cx="1223963" cy="1223963"/>
          </a:xfrm>
          <a:prstGeom prst="ellipse">
            <a:avLst/>
          </a:prstGeom>
          <a:gradFill>
            <a:gsLst>
              <a:gs pos="50000">
                <a:srgbClr val="FDFCC4"/>
              </a:gs>
              <a:gs pos="100000">
                <a:schemeClr val="accent1">
                  <a:tint val="23500"/>
                  <a:satMod val="160000"/>
                </a:schemeClr>
              </a:gs>
            </a:gsLst>
            <a:lin ang="0" scaled="0"/>
          </a:gradFill>
          <a:ln w="19050" cap="flat" cmpd="sng" algn="ctr">
            <a:solidFill>
              <a:srgbClr val="FDFCC4"/>
            </a:solidFill>
            <a:prstDash val="solid"/>
            <a:round/>
            <a:headEnd type="none" w="med" len="med"/>
            <a:tailEnd type="triangle" w="med" len="med"/>
          </a:ln>
          <a:effectLst/>
        </p:spPr>
        <p:txBody>
          <a:bodyPr anchor="ctr"/>
          <a:lstStyle/>
          <a:p>
            <a:pPr eaLnBrk="1" hangingPunct="1">
              <a:spcBef>
                <a:spcPct val="40000"/>
              </a:spcBef>
              <a:buClr>
                <a:schemeClr val="accent1"/>
              </a:buClr>
              <a:buFont typeface="Wingdings" pitchFamily="2" charset="2"/>
              <a:buNone/>
              <a:defRPr/>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1471" name="図 33" descr="イラストリニュー⑥_1.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0825" y="2205038"/>
            <a:ext cx="13843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2" name="円/楕円 45"/>
          <p:cNvSpPr>
            <a:spLocks noChangeArrowheads="1"/>
          </p:cNvSpPr>
          <p:nvPr/>
        </p:nvSpPr>
        <p:spPr bwMode="auto">
          <a:xfrm>
            <a:off x="971552" y="3429002"/>
            <a:ext cx="1209675" cy="1133475"/>
          </a:xfrm>
          <a:prstGeom prst="ellipse">
            <a:avLst/>
          </a:prstGeom>
          <a:solidFill>
            <a:srgbClr val="FFCCFF"/>
          </a:solidFill>
          <a:ln w="19050" algn="ctr">
            <a:solidFill>
              <a:srgbClr val="FFCCFF"/>
            </a:solidFill>
            <a:round/>
            <a:headEnd/>
            <a:tailEnd type="triangle" w="med" len="med"/>
          </a:ln>
        </p:spPr>
        <p:txBody>
          <a:bodyPr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1473" name="図 39" descr="イラストリニュー⑥_2.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71550" y="3429002"/>
            <a:ext cx="1157288"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タイトル 2"/>
          <p:cNvSpPr>
            <a:spLocks noGrp="1"/>
          </p:cNvSpPr>
          <p:nvPr>
            <p:ph type="title"/>
          </p:nvPr>
        </p:nvSpPr>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私たちの町の税務署の仕事</a:t>
            </a:r>
            <a:b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～徴収部門の仕事～</a:t>
            </a:r>
          </a:p>
        </p:txBody>
      </p:sp>
      <p:sp>
        <p:nvSpPr>
          <p:cNvPr id="33" name="スライド番号プレースホルダー 4">
            <a:extLst>
              <a:ext uri="{FF2B5EF4-FFF2-40B4-BE49-F238E27FC236}">
                <a16:creationId xmlns:a16="http://schemas.microsoft.com/office/drawing/2014/main" id="{DC910E39-DEFC-474C-B48A-19A0CDA97621}"/>
              </a:ext>
            </a:extLst>
          </p:cNvPr>
          <p:cNvSpPr>
            <a:spLocks noGrp="1"/>
          </p:cNvSpPr>
          <p:nvPr>
            <p:ph type="sldNum" sz="quarter" idx="12"/>
          </p:nvPr>
        </p:nvSpPr>
        <p:spPr>
          <a:xfrm>
            <a:off x="7080582" y="6474151"/>
            <a:ext cx="2057400" cy="365125"/>
          </a:xfrm>
        </p:spPr>
        <p:txBody>
          <a:bodyPr/>
          <a:lstStyle/>
          <a:p>
            <a:fld id="{B0FF6F17-0D75-4A52-9621-CC0F8D8CB105}" type="slidenum">
              <a:rPr kumimoji="1" lang="ja-JP" altLang="en-US" smtClean="0"/>
              <a:t>28</a:t>
            </a:fld>
            <a:endParaRPr kumimoji="1" lang="ja-JP" altLang="en-US" dirty="0"/>
          </a:p>
        </p:txBody>
      </p:sp>
      <p:sp>
        <p:nvSpPr>
          <p:cNvPr id="34" name="Rectangle 9"/>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8875853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4AD4874F-CAB9-6A6C-E458-2CA120F9BFA3}"/>
              </a:ext>
            </a:extLst>
          </p:cNvPr>
          <p:cNvSpPr/>
          <p:nvPr/>
        </p:nvSpPr>
        <p:spPr>
          <a:xfrm>
            <a:off x="0" y="0"/>
            <a:ext cx="3442447" cy="6858000"/>
          </a:xfrm>
          <a:prstGeom prst="rect">
            <a:avLst/>
          </a:prstGeom>
          <a:solidFill>
            <a:srgbClr val="FFFC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endParaRPr lang="en-US" altLang="ja-JP" sz="3600" b="1"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3600" b="1"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3600" b="1"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3600" b="1"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1600" b="1"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3600" b="1"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税の役割</a:t>
            </a:r>
          </a:p>
          <a:p>
            <a:pPr algn="ctr"/>
            <a:endParaRPr kumimoji="1" lang="ja-JP" altLang="en-US" sz="3600" b="1" dirty="0">
              <a:solidFill>
                <a:schemeClr val="accent1">
                  <a:lumMod val="75000"/>
                </a:schemeClr>
              </a:solidFill>
            </a:endParaRPr>
          </a:p>
        </p:txBody>
      </p:sp>
      <p:sp>
        <p:nvSpPr>
          <p:cNvPr id="14338" name="Rectangle 5"/>
          <p:cNvSpPr>
            <a:spLocks noChangeArrowheads="1"/>
          </p:cNvSpPr>
          <p:nvPr/>
        </p:nvSpPr>
        <p:spPr bwMode="auto">
          <a:xfrm>
            <a:off x="3419872" y="2104766"/>
            <a:ext cx="5112568" cy="2646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marL="542925" indent="-361950" eaLnBrk="1" hangingPunct="1">
              <a:lnSpc>
                <a:spcPct val="150000"/>
              </a:lnSpc>
              <a:spcBef>
                <a:spcPct val="20000"/>
              </a:spcBef>
              <a:buClr>
                <a:schemeClr val="tx1"/>
              </a:buClr>
              <a:buSzPct val="100000"/>
              <a:buFont typeface="HG丸ｺﾞｼｯｸM-PRO" panose="020F0600000000000000" pitchFamily="50" charset="-128"/>
              <a:buChar cha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「社会の会費」である税とそのゆくえ</a:t>
            </a:r>
          </a:p>
          <a:p>
            <a:pPr marL="542925" indent="-361950" eaLnBrk="1" hangingPunct="1">
              <a:lnSpc>
                <a:spcPct val="150000"/>
              </a:lnSpc>
              <a:spcBef>
                <a:spcPct val="20000"/>
              </a:spcBef>
              <a:buClr>
                <a:schemeClr val="tx1"/>
              </a:buClr>
              <a:buSzPct val="100000"/>
              <a:buFont typeface="HG丸ｺﾞｼｯｸM-PRO" panose="020F0600000000000000" pitchFamily="50" charset="-128"/>
              <a:buChar cha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財政の現状</a:t>
            </a:r>
          </a:p>
          <a:p>
            <a:pPr marL="542925" indent="-361950" eaLnBrk="1" hangingPunct="1">
              <a:lnSpc>
                <a:spcPct val="150000"/>
              </a:lnSpc>
              <a:spcBef>
                <a:spcPct val="20000"/>
              </a:spcBef>
              <a:buClr>
                <a:schemeClr val="tx1"/>
              </a:buClr>
              <a:buSzPct val="100000"/>
              <a:buFont typeface="HG丸ｺﾞｼｯｸM-PRO" panose="020F0600000000000000" pitchFamily="50" charset="-128"/>
              <a:buChar cha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社会資本整備と公共サービスの費用</a:t>
            </a:r>
          </a:p>
          <a:p>
            <a:pPr marL="542925" indent="-361950" eaLnBrk="1" hangingPunct="1">
              <a:lnSpc>
                <a:spcPct val="150000"/>
              </a:lnSpc>
              <a:spcBef>
                <a:spcPct val="20000"/>
              </a:spcBef>
              <a:buClr>
                <a:schemeClr val="tx1"/>
              </a:buClr>
              <a:buSzPct val="100000"/>
              <a:buFont typeface="HG丸ｺﾞｼｯｸM-PRO" panose="020F0600000000000000" pitchFamily="50" charset="-128"/>
              <a:buChar cha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教育費</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marL="542925" indent="-361950" eaLnBrk="1" hangingPunct="1">
              <a:lnSpc>
                <a:spcPct val="150000"/>
              </a:lnSpc>
              <a:spcBef>
                <a:spcPct val="20000"/>
              </a:spcBef>
              <a:buClr>
                <a:schemeClr val="tx1"/>
              </a:buClr>
              <a:buSzPct val="100000"/>
              <a:buFont typeface="HG丸ｺﾞｼｯｸM-PRO" panose="020F0600000000000000" pitchFamily="50" charset="-128"/>
              <a:buChar cha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税の歴史と変遷</a:t>
            </a:r>
          </a:p>
        </p:txBody>
      </p:sp>
      <p:sp>
        <p:nvSpPr>
          <p:cNvPr id="2" name="スライド番号プレースホルダー 1"/>
          <p:cNvSpPr>
            <a:spLocks noGrp="1"/>
          </p:cNvSpPr>
          <p:nvPr>
            <p:ph type="sldNum" sz="quarter" idx="12"/>
          </p:nvPr>
        </p:nvSpPr>
        <p:spPr>
          <a:xfrm>
            <a:off x="8618538" y="6469065"/>
            <a:ext cx="525462" cy="365125"/>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2</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Rectangle 9">
            <a:extLst>
              <a:ext uri="{FF2B5EF4-FFF2-40B4-BE49-F238E27FC236}">
                <a16:creationId xmlns:a16="http://schemas.microsoft.com/office/drawing/2014/main" id="{A813CB2E-9708-4857-9DA0-D5B927F97787}"/>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5" name="図 4" descr="ダイアグラム が含まれている画像&#10;&#10;自動的に生成された説明">
            <a:extLst>
              <a:ext uri="{FF2B5EF4-FFF2-40B4-BE49-F238E27FC236}">
                <a16:creationId xmlns:a16="http://schemas.microsoft.com/office/drawing/2014/main" id="{9B0E2D15-D678-5DA1-8EB1-4B5F5001B9DF}"/>
              </a:ext>
            </a:extLst>
          </p:cNvPr>
          <p:cNvPicPr>
            <a:picLocks noChangeAspect="1"/>
          </p:cNvPicPr>
          <p:nvPr/>
        </p:nvPicPr>
        <p:blipFill rotWithShape="1">
          <a:blip r:embed="rId3" cstate="print">
            <a:alphaModFix amt="30000"/>
            <a:extLst>
              <a:ext uri="{28A0092B-C50C-407E-A947-70E740481C1C}">
                <a14:useLocalDpi xmlns:a14="http://schemas.microsoft.com/office/drawing/2010/main" val="0"/>
              </a:ext>
            </a:extLst>
          </a:blip>
          <a:srcRect l="9871" r="10757"/>
          <a:stretch/>
        </p:blipFill>
        <p:spPr>
          <a:xfrm>
            <a:off x="0" y="3636738"/>
            <a:ext cx="3460376" cy="3221261"/>
          </a:xfrm>
          <a:prstGeom prst="rect">
            <a:avLst/>
          </a:prstGeom>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3" descr="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3068640"/>
            <a:ext cx="84963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AutoShape 26"/>
          <p:cNvSpPr>
            <a:spLocks noChangeArrowheads="1"/>
          </p:cNvSpPr>
          <p:nvPr/>
        </p:nvSpPr>
        <p:spPr bwMode="auto">
          <a:xfrm>
            <a:off x="298452" y="1209600"/>
            <a:ext cx="1871663" cy="2879725"/>
          </a:xfrm>
          <a:prstGeom prst="roundRect">
            <a:avLst>
              <a:gd name="adj" fmla="val 6338"/>
            </a:avLst>
          </a:prstGeom>
          <a:gradFill rotWithShape="1">
            <a:gsLst>
              <a:gs pos="0">
                <a:srgbClr val="99CC00"/>
              </a:gs>
              <a:gs pos="100000">
                <a:srgbClr val="FFFFFF"/>
              </a:gs>
            </a:gsLst>
            <a:lin ang="5400000" scaled="1"/>
          </a:gra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buFont typeface="Wingdings" panose="05000000000000000000" pitchFamily="2" charset="2"/>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3493" name="AutoShape 26"/>
          <p:cNvSpPr>
            <a:spLocks noChangeArrowheads="1"/>
          </p:cNvSpPr>
          <p:nvPr/>
        </p:nvSpPr>
        <p:spPr bwMode="auto">
          <a:xfrm>
            <a:off x="326234" y="3067053"/>
            <a:ext cx="8569325" cy="3336925"/>
          </a:xfrm>
          <a:prstGeom prst="roundRect">
            <a:avLst>
              <a:gd name="adj" fmla="val 3968"/>
            </a:avLst>
          </a:prstGeom>
          <a:solidFill>
            <a:srgbClr val="7E2E83"/>
          </a:solidFill>
          <a:ln w="19050" algn="ctr">
            <a:solidFill>
              <a:srgbClr val="7E2E83"/>
            </a:solidFill>
            <a:round/>
            <a:headEnd/>
            <a:tailEnd/>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3494" name="AutoShape 9"/>
          <p:cNvSpPr>
            <a:spLocks noChangeArrowheads="1"/>
          </p:cNvSpPr>
          <p:nvPr/>
        </p:nvSpPr>
        <p:spPr bwMode="auto">
          <a:xfrm>
            <a:off x="434183" y="3971967"/>
            <a:ext cx="8353425" cy="2357399"/>
          </a:xfrm>
          <a:prstGeom prst="roundRect">
            <a:avLst>
              <a:gd name="adj" fmla="val 4093"/>
            </a:avLst>
          </a:prstGeom>
          <a:solidFill>
            <a:schemeClr val="bg1"/>
          </a:solidFill>
          <a:ln w="12700" algn="ctr">
            <a:noFill/>
            <a:round/>
            <a:headEnd type="none" w="lg" len="lg"/>
            <a:tailEnd type="none" w="lg" len="lg"/>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3495" name="テキスト ボックス 6"/>
          <p:cNvSpPr txBox="1">
            <a:spLocks noChangeArrowheads="1"/>
          </p:cNvSpPr>
          <p:nvPr/>
        </p:nvSpPr>
        <p:spPr bwMode="auto">
          <a:xfrm>
            <a:off x="323850" y="3140970"/>
            <a:ext cx="8496300" cy="8309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just" eaLnBrk="1" hangingPunct="1">
              <a:spcBef>
                <a:spcPts val="600"/>
              </a:spcBef>
              <a:buClr>
                <a:schemeClr val="accent1"/>
              </a:buClr>
            </a:pPr>
            <a:r>
              <a:rPr lang="ja-JP" altLang="en-US"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毎年、所得税の確定申告期間（２月</a:t>
            </a:r>
            <a:r>
              <a:rPr lang="en-US" altLang="ja-JP"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16</a:t>
            </a:r>
            <a:r>
              <a:rPr lang="ja-JP" altLang="en-US"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日</a:t>
            </a:r>
            <a:r>
              <a:rPr lang="en-US" altLang="ja-JP"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３月</a:t>
            </a:r>
            <a:r>
              <a:rPr lang="en-US" altLang="ja-JP"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15</a:t>
            </a:r>
            <a:r>
              <a:rPr lang="ja-JP" altLang="en-US"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日）には、多くの納税者が確定申告を行っており、令和５年分の所得税及び復興特別所得税については、</a:t>
            </a:r>
            <a:r>
              <a:rPr lang="en-US" altLang="ja-JP"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2,324</a:t>
            </a:r>
            <a:r>
              <a:rPr lang="ja-JP" altLang="en-US"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万人が申告を行っています。</a:t>
            </a:r>
          </a:p>
        </p:txBody>
      </p:sp>
      <p:sp>
        <p:nvSpPr>
          <p:cNvPr id="63496" name="AutoShape 11"/>
          <p:cNvSpPr>
            <a:spLocks noChangeArrowheads="1"/>
          </p:cNvSpPr>
          <p:nvPr/>
        </p:nvSpPr>
        <p:spPr bwMode="auto">
          <a:xfrm>
            <a:off x="2268538" y="2163763"/>
            <a:ext cx="6551612" cy="792162"/>
          </a:xfrm>
          <a:prstGeom prst="roundRect">
            <a:avLst>
              <a:gd name="adj" fmla="val 16667"/>
            </a:avLst>
          </a:prstGeom>
          <a:solidFill>
            <a:schemeClr val="bg1"/>
          </a:solidFill>
          <a:ln w="28575" algn="ctr">
            <a:solidFill>
              <a:srgbClr val="0041FF"/>
            </a:solidFill>
            <a:round/>
            <a:headEnd type="none" w="lg" len="lg"/>
            <a:tailEnd type="none" w="lg" len="lg"/>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3497" name="AutoShape 12"/>
          <p:cNvSpPr>
            <a:spLocks noChangeArrowheads="1"/>
          </p:cNvSpPr>
          <p:nvPr/>
        </p:nvSpPr>
        <p:spPr bwMode="auto">
          <a:xfrm>
            <a:off x="2268538" y="1244602"/>
            <a:ext cx="6551612" cy="792163"/>
          </a:xfrm>
          <a:prstGeom prst="roundRect">
            <a:avLst>
              <a:gd name="adj" fmla="val 16667"/>
            </a:avLst>
          </a:prstGeom>
          <a:solidFill>
            <a:schemeClr val="bg1"/>
          </a:solidFill>
          <a:ln w="28575" algn="ctr">
            <a:solidFill>
              <a:srgbClr val="0041FF"/>
            </a:solidFill>
            <a:round/>
            <a:headEnd type="none" w="lg" len="lg"/>
            <a:tailEnd type="none" w="lg" len="lg"/>
          </a:ln>
          <a:effectLst>
            <a:outerShdw blurRad="50800" dist="38100" dir="2700000" algn="tl" rotWithShape="0">
              <a:prstClr val="black">
                <a:alpha val="40000"/>
              </a:prstClr>
            </a:outerShdw>
          </a:effectLst>
        </p:spPr>
        <p:txBody>
          <a:bodyPr wrap="none" tIns="7200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just"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3498" name="Rectangle 13"/>
          <p:cNvSpPr>
            <a:spLocks noChangeArrowheads="1"/>
          </p:cNvSpPr>
          <p:nvPr/>
        </p:nvSpPr>
        <p:spPr bwMode="auto">
          <a:xfrm>
            <a:off x="2422937" y="2429739"/>
            <a:ext cx="6124059" cy="333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miter lim="800000"/>
                <a:headEnd type="none" w="lg" len="lg"/>
                <a:tailEnd type="none" w="lg" len="lg"/>
              </a14:hiddenLine>
            </a:ext>
          </a:extLst>
        </p:spPr>
        <p:txBody>
          <a:bodyPr wrap="square" tIns="720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just" eaLnBrk="1" hangingPunct="1">
              <a:lnSpc>
                <a:spcPct val="70000"/>
              </a:lnSpc>
              <a:spcBef>
                <a:spcPct val="50000"/>
              </a:spcBef>
              <a:buFont typeface="Wingdings" panose="05000000000000000000" pitchFamily="2" charset="2"/>
              <a:buNone/>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個人事業者向けの各種説明会の開催や</a:t>
            </a:r>
            <a:r>
              <a:rPr lang="ja-JP" altLang="en-US" sz="18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記帳指導</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を担当</a:t>
            </a:r>
            <a:endParaRPr lang="ja-JP" altLang="en-US" sz="1800" dirty="0">
              <a:solidFill>
                <a:schemeClr val="accent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3499" name="Rectangle 14"/>
          <p:cNvSpPr>
            <a:spLocks noChangeArrowheads="1"/>
          </p:cNvSpPr>
          <p:nvPr/>
        </p:nvSpPr>
        <p:spPr bwMode="auto">
          <a:xfrm>
            <a:off x="2396420" y="1402967"/>
            <a:ext cx="6264000" cy="527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miter lim="800000"/>
                <a:headEnd type="none" w="lg" len="lg"/>
                <a:tailEnd type="none" w="lg" len="lg"/>
              </a14:hiddenLine>
            </a:ext>
          </a:extLst>
        </p:spPr>
        <p:txBody>
          <a:bodyPr tIns="72000">
            <a:no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ct val="70000"/>
              </a:lnSpc>
              <a:spcBef>
                <a:spcPct val="50000"/>
              </a:spcBef>
              <a:buNone/>
              <a:defRPr/>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3500" name="AutoShape 15"/>
          <p:cNvSpPr>
            <a:spLocks noChangeAspect="1" noChangeArrowheads="1" noTextEdit="1"/>
          </p:cNvSpPr>
          <p:nvPr/>
        </p:nvSpPr>
        <p:spPr bwMode="auto">
          <a:xfrm>
            <a:off x="6227765" y="4860925"/>
            <a:ext cx="201612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3501" name="Line 21"/>
          <p:cNvSpPr>
            <a:spLocks noChangeShapeType="1"/>
          </p:cNvSpPr>
          <p:nvPr/>
        </p:nvSpPr>
        <p:spPr bwMode="auto">
          <a:xfrm>
            <a:off x="4319588" y="4365627"/>
            <a:ext cx="0" cy="1800225"/>
          </a:xfrm>
          <a:prstGeom prst="line">
            <a:avLst/>
          </a:prstGeom>
          <a:noFill/>
          <a:ln w="28575">
            <a:solidFill>
              <a:srgbClr val="7E2E83"/>
            </a:solidFill>
            <a:round/>
            <a:headEnd type="none" w="lg" len="lg"/>
            <a:tailEnd type="none" w="lg" len="lg"/>
          </a:ln>
          <a:extLst>
            <a:ext uri="{909E8E84-426E-40DD-AFC4-6F175D3DCCD1}">
              <a14:hiddenFill xmlns:a14="http://schemas.microsoft.com/office/drawing/2010/main">
                <a:noFill/>
              </a14:hiddenFill>
            </a:ext>
          </a:extLst>
        </p:spPr>
        <p:txBody>
          <a:bodyPr anchor="ctr"/>
          <a:lstStyle/>
          <a:p>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3502" name="Picture 22" descr="misc-doc-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652" y="1282700"/>
            <a:ext cx="2233613" cy="86518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3" name="AutoShape 23"/>
          <p:cNvSpPr>
            <a:spLocks noChangeArrowheads="1"/>
          </p:cNvSpPr>
          <p:nvPr/>
        </p:nvSpPr>
        <p:spPr bwMode="auto">
          <a:xfrm>
            <a:off x="508002" y="1811338"/>
            <a:ext cx="1439863" cy="144462"/>
          </a:xfrm>
          <a:prstGeom prst="roundRect">
            <a:avLst>
              <a:gd name="adj" fmla="val 50000"/>
            </a:avLst>
          </a:prstGeom>
          <a:solidFill>
            <a:srgbClr val="008080"/>
          </a:solidFill>
          <a:ln>
            <a:noFill/>
          </a:ln>
          <a:extLst>
            <a:ext uri="{91240B29-F687-4F45-9708-019B960494DF}">
              <a14:hiddenLine xmlns:a14="http://schemas.microsoft.com/office/drawing/2010/main" w="254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3504" name="Rectangle 24"/>
          <p:cNvSpPr>
            <a:spLocks noChangeArrowheads="1"/>
          </p:cNvSpPr>
          <p:nvPr/>
        </p:nvSpPr>
        <p:spPr bwMode="auto">
          <a:xfrm>
            <a:off x="461963" y="1400177"/>
            <a:ext cx="1555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個人課税部門</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タイトル 2"/>
          <p:cNvSpPr>
            <a:spLocks noGrp="1"/>
          </p:cNvSpPr>
          <p:nvPr>
            <p:ph type="title"/>
          </p:nvPr>
        </p:nvSpPr>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私たちの町の税務署の仕事</a:t>
            </a:r>
            <a:b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～個人課税部門の仕事～</a:t>
            </a:r>
          </a:p>
        </p:txBody>
      </p:sp>
      <p:sp>
        <p:nvSpPr>
          <p:cNvPr id="2" name="Rectangle 9">
            <a:extLst>
              <a:ext uri="{FF2B5EF4-FFF2-40B4-BE49-F238E27FC236}">
                <a16:creationId xmlns:a16="http://schemas.microsoft.com/office/drawing/2014/main" id="{9431FB2B-FF43-4737-81CD-084305F21774}"/>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スライド番号プレースホルダー 2">
            <a:extLst>
              <a:ext uri="{FF2B5EF4-FFF2-40B4-BE49-F238E27FC236}">
                <a16:creationId xmlns:a16="http://schemas.microsoft.com/office/drawing/2014/main" id="{0C0B28C7-BB99-4B6D-947D-EADA0A8A6F8B}"/>
              </a:ext>
            </a:extLst>
          </p:cNvPr>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29</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Rectangle 19">
            <a:extLst>
              <a:ext uri="{FF2B5EF4-FFF2-40B4-BE49-F238E27FC236}">
                <a16:creationId xmlns:a16="http://schemas.microsoft.com/office/drawing/2014/main" id="{16CD2ABB-386D-4FE2-8E80-2D333D29DCA2}"/>
              </a:ext>
            </a:extLst>
          </p:cNvPr>
          <p:cNvSpPr>
            <a:spLocks noChangeArrowheads="1"/>
          </p:cNvSpPr>
          <p:nvPr/>
        </p:nvSpPr>
        <p:spPr bwMode="auto">
          <a:xfrm>
            <a:off x="511177" y="5326063"/>
            <a:ext cx="378301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miter lim="800000"/>
                <a:headEnd type="none" w="lg" len="lg"/>
                <a:tailEnd type="none" w="lg" len="lg"/>
              </a14:hiddenLine>
            </a:ext>
          </a:extLst>
        </p:spPr>
        <p:txBody>
          <a:bodyPr>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just" eaLnBrk="1" hangingPunct="1">
              <a:buFont typeface="Wingdings" panose="05000000000000000000" pitchFamily="2" charset="2"/>
              <a:buNone/>
            </a:pPr>
            <a:r>
              <a:rPr lang="en-US" altLang="ja-JP" sz="1400" b="1" dirty="0">
                <a:latin typeface="Yu Gothic" panose="020B0400000000000000" pitchFamily="50" charset="-128"/>
                <a:ea typeface="Yu Gothic" panose="020B0400000000000000" pitchFamily="50" charset="-128"/>
                <a:cs typeface="メイリオ" panose="020B0604030504040204" pitchFamily="50" charset="-128"/>
              </a:rPr>
              <a:t>e-Tax</a:t>
            </a:r>
            <a:r>
              <a:rPr lang="ja-JP" altLang="en-US" sz="1400" b="1" dirty="0">
                <a:latin typeface="Yu Gothic" panose="020B0400000000000000" pitchFamily="50" charset="-128"/>
                <a:ea typeface="Yu Gothic" panose="020B0400000000000000" pitchFamily="50" charset="-128"/>
                <a:cs typeface="メイリオ" panose="020B0604030504040204" pitchFamily="50" charset="-128"/>
              </a:rPr>
              <a:t>を利用すれば、自宅のパソコン・スマートフォンから申告・ 納税・申請等が行えます</a:t>
            </a:r>
          </a:p>
        </p:txBody>
      </p:sp>
      <p:pic>
        <p:nvPicPr>
          <p:cNvPr id="28" name="図 27">
            <a:extLst>
              <a:ext uri="{FF2B5EF4-FFF2-40B4-BE49-F238E27FC236}">
                <a16:creationId xmlns:a16="http://schemas.microsoft.com/office/drawing/2014/main" id="{BEA90342-8350-4E12-BA00-1BA1692104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40945" y="4268671"/>
            <a:ext cx="880038" cy="828000"/>
          </a:xfrm>
          <a:prstGeom prst="rect">
            <a:avLst/>
          </a:prstGeom>
          <a:ln w="6350">
            <a:noFill/>
          </a:ln>
        </p:spPr>
      </p:pic>
      <p:pic>
        <p:nvPicPr>
          <p:cNvPr id="29" name="図 28">
            <a:extLst>
              <a:ext uri="{FF2B5EF4-FFF2-40B4-BE49-F238E27FC236}">
                <a16:creationId xmlns:a16="http://schemas.microsoft.com/office/drawing/2014/main" id="{D03D1492-66F4-436D-A31E-F9B36A6D152E}"/>
              </a:ext>
            </a:extLst>
          </p:cNvPr>
          <p:cNvPicPr>
            <a:picLocks noChangeAspect="1"/>
          </p:cNvPicPr>
          <p:nvPr/>
        </p:nvPicPr>
        <p:blipFill>
          <a:blip r:embed="rId6"/>
          <a:stretch>
            <a:fillRect/>
          </a:stretch>
        </p:blipFill>
        <p:spPr>
          <a:xfrm>
            <a:off x="1171861" y="4267449"/>
            <a:ext cx="819491" cy="998288"/>
          </a:xfrm>
          <a:prstGeom prst="rect">
            <a:avLst/>
          </a:prstGeom>
        </p:spPr>
      </p:pic>
      <p:sp>
        <p:nvSpPr>
          <p:cNvPr id="30" name="Rectangle 20">
            <a:extLst>
              <a:ext uri="{FF2B5EF4-FFF2-40B4-BE49-F238E27FC236}">
                <a16:creationId xmlns:a16="http://schemas.microsoft.com/office/drawing/2014/main" id="{5EDB93D9-E5BF-491A-8D78-DDCBF20657F3}"/>
              </a:ext>
            </a:extLst>
          </p:cNvPr>
          <p:cNvSpPr>
            <a:spLocks noChangeArrowheads="1"/>
          </p:cNvSpPr>
          <p:nvPr/>
        </p:nvSpPr>
        <p:spPr bwMode="auto">
          <a:xfrm>
            <a:off x="4397375" y="5296419"/>
            <a:ext cx="4319589" cy="1056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miter lim="800000"/>
                <a:headEnd type="none" w="lg" len="lg"/>
                <a:tailEnd type="none" w="lg" len="lg"/>
              </a14:hiddenLine>
            </a:ext>
          </a:extLst>
        </p:spPr>
        <p:txBody>
          <a:bodyPr wrap="squar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just" eaLnBrk="1" hangingPunct="1">
              <a:lnSpc>
                <a:spcPts val="1500"/>
              </a:lnSpc>
              <a:spcBef>
                <a:spcPct val="0"/>
              </a:spcBef>
              <a:buNone/>
            </a:pPr>
            <a:r>
              <a:rPr lang="ja-JP" altLang="ja-JP" sz="1400" b="1" dirty="0">
                <a:latin typeface="Yu Gothic" panose="020B0400000000000000" pitchFamily="50" charset="-128"/>
                <a:ea typeface="Yu Gothic" panose="020B0400000000000000" pitchFamily="50" charset="-128"/>
              </a:rPr>
              <a:t>国税庁ホームページ「確定申告書等作成コーナー」からマイナンバーカードを利用して</a:t>
            </a:r>
            <a:r>
              <a:rPr lang="en-US" altLang="ja-JP" sz="1400" b="1" dirty="0">
                <a:latin typeface="Yu Gothic" panose="020B0400000000000000" pitchFamily="50" charset="-128"/>
                <a:ea typeface="Yu Gothic" panose="020B0400000000000000" pitchFamily="50" charset="-128"/>
              </a:rPr>
              <a:t>e-Tax</a:t>
            </a:r>
            <a:r>
              <a:rPr lang="ja-JP" altLang="ja-JP" sz="1400" b="1" dirty="0">
                <a:latin typeface="Yu Gothic" panose="020B0400000000000000" pitchFamily="50" charset="-128"/>
                <a:ea typeface="Yu Gothic" panose="020B0400000000000000" pitchFamily="50" charset="-128"/>
              </a:rPr>
              <a:t>で申告する際、マイナポータルと連携することにより、確定申告書の</a:t>
            </a:r>
            <a:r>
              <a:rPr lang="ja-JP" altLang="en-US" sz="1400" b="1" dirty="0">
                <a:latin typeface="Yu Gothic" panose="020B0400000000000000" pitchFamily="50" charset="-128"/>
                <a:ea typeface="Yu Gothic" panose="020B0400000000000000" pitchFamily="50" charset="-128"/>
              </a:rPr>
              <a:t>各</a:t>
            </a:r>
            <a:r>
              <a:rPr lang="ja-JP" altLang="ja-JP" sz="1400" b="1" dirty="0">
                <a:latin typeface="Yu Gothic" panose="020B0400000000000000" pitchFamily="50" charset="-128"/>
                <a:ea typeface="Yu Gothic" panose="020B0400000000000000" pitchFamily="50" charset="-128"/>
              </a:rPr>
              <a:t>項目</a:t>
            </a:r>
            <a:r>
              <a:rPr lang="ja-JP" altLang="en-US" sz="1400" b="1" dirty="0">
                <a:latin typeface="Yu Gothic" panose="020B0400000000000000" pitchFamily="50" charset="-128"/>
                <a:ea typeface="Yu Gothic" panose="020B0400000000000000" pitchFamily="50" charset="-128"/>
              </a:rPr>
              <a:t>に</a:t>
            </a:r>
            <a:r>
              <a:rPr lang="ja-JP" altLang="ja-JP" sz="1400" b="1" dirty="0">
                <a:latin typeface="Yu Gothic" panose="020B0400000000000000" pitchFamily="50" charset="-128"/>
                <a:ea typeface="Yu Gothic" panose="020B0400000000000000" pitchFamily="50" charset="-128"/>
              </a:rPr>
              <a:t>自動で入力</a:t>
            </a:r>
            <a:r>
              <a:rPr lang="ja-JP" altLang="en-US" sz="1400" b="1" dirty="0">
                <a:latin typeface="Yu Gothic" panose="020B0400000000000000" pitchFamily="50" charset="-128"/>
                <a:ea typeface="Yu Gothic" panose="020B0400000000000000" pitchFamily="50" charset="-128"/>
              </a:rPr>
              <a:t>・計算することができます</a:t>
            </a:r>
            <a:endParaRPr lang="en-US" altLang="ja-JP" sz="1050" b="1" dirty="0">
              <a:latin typeface="Yu Gothic" panose="020B0400000000000000" pitchFamily="50" charset="-128"/>
              <a:ea typeface="Yu Gothic" panose="020B0400000000000000" pitchFamily="50" charset="-128"/>
              <a:cs typeface="メイリオ" panose="020B0604030504040204" pitchFamily="50" charset="-128"/>
            </a:endParaRPr>
          </a:p>
        </p:txBody>
      </p:sp>
      <p:sp>
        <p:nvSpPr>
          <p:cNvPr id="33" name="Rectangle 8">
            <a:extLst>
              <a:ext uri="{FF2B5EF4-FFF2-40B4-BE49-F238E27FC236}">
                <a16:creationId xmlns:a16="http://schemas.microsoft.com/office/drawing/2014/main" id="{AA8371EB-F0D4-43C7-9AA1-0178DA1B0A65}"/>
              </a:ext>
            </a:extLst>
          </p:cNvPr>
          <p:cNvSpPr>
            <a:spLocks noChangeArrowheads="1"/>
          </p:cNvSpPr>
          <p:nvPr/>
        </p:nvSpPr>
        <p:spPr bwMode="auto">
          <a:xfrm>
            <a:off x="2289577" y="1312830"/>
            <a:ext cx="6396035" cy="1082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miter lim="800000"/>
                <a:headEnd type="none" w="lg" len="lg"/>
                <a:tailEnd type="none" w="lg" len="lg"/>
              </a14:hiddenLine>
            </a:ext>
          </a:extLst>
        </p:spPr>
        <p:txBody>
          <a:bodyPr wrap="square" anchor="ctr" anchorCtr="1">
            <a:no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just" eaLnBrk="1" hangingPunct="1">
              <a:lnSpc>
                <a:spcPct val="70000"/>
              </a:lnSpc>
              <a:spcBef>
                <a:spcPts val="1080"/>
              </a:spcBef>
              <a:spcAft>
                <a:spcPts val="0"/>
              </a:spcAft>
              <a:buNone/>
            </a:pPr>
            <a:r>
              <a:rPr lang="ja-JP" altLang="en-US" sz="1800" dirty="0">
                <a:solidFill>
                  <a:srgbClr val="3333FF"/>
                </a:solidFill>
                <a:latin typeface="メイリオ" panose="020B0604030504040204" pitchFamily="50" charset="-128"/>
                <a:ea typeface="メイリオ" panose="020B0604030504040204" pitchFamily="50" charset="-128"/>
                <a:cs typeface="メイリオ" panose="020B0604030504040204" pitchFamily="50" charset="-128"/>
              </a:rPr>
              <a:t>「所得税及び復興特別所得税」や個人事業者の「消費税及</a:t>
            </a:r>
            <a:endParaRPr lang="en-US" altLang="ja-JP" sz="1800" dirty="0">
              <a:solidFill>
                <a:srgbClr val="3333FF"/>
              </a:solidFill>
              <a:latin typeface="メイリオ" panose="020B0604030504040204" pitchFamily="50" charset="-128"/>
              <a:ea typeface="メイリオ" panose="020B0604030504040204" pitchFamily="50" charset="-128"/>
              <a:cs typeface="メイリオ" panose="020B0604030504040204" pitchFamily="50" charset="-128"/>
            </a:endParaRPr>
          </a:p>
          <a:p>
            <a:pPr algn="just" eaLnBrk="1" hangingPunct="1">
              <a:lnSpc>
                <a:spcPct val="70000"/>
              </a:lnSpc>
              <a:spcBef>
                <a:spcPts val="1080"/>
              </a:spcBef>
              <a:spcAft>
                <a:spcPts val="0"/>
              </a:spcAft>
              <a:buNone/>
            </a:pPr>
            <a:r>
              <a:rPr lang="ja-JP" altLang="en-US" sz="1800" dirty="0">
                <a:solidFill>
                  <a:srgbClr val="3333FF"/>
                </a:solidFill>
                <a:latin typeface="メイリオ" panose="020B0604030504040204" pitchFamily="50" charset="-128"/>
                <a:ea typeface="メイリオ" panose="020B0604030504040204" pitchFamily="50" charset="-128"/>
                <a:cs typeface="メイリオ" panose="020B0604030504040204" pitchFamily="50" charset="-128"/>
              </a:rPr>
              <a:t>び地方消費税」</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18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申告等の相談・指導・調査</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を担当</a:t>
            </a:r>
          </a:p>
          <a:p>
            <a:pPr algn="just" eaLnBrk="1" hangingPunct="1">
              <a:lnSpc>
                <a:spcPct val="70000"/>
              </a:lnSpc>
              <a:spcBef>
                <a:spcPts val="1080"/>
              </a:spcBef>
              <a:spcAft>
                <a:spcPts val="0"/>
              </a:spcAft>
              <a:buNone/>
            </a:pP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35" name="グループ化 34">
            <a:extLst>
              <a:ext uri="{FF2B5EF4-FFF2-40B4-BE49-F238E27FC236}">
                <a16:creationId xmlns:a16="http://schemas.microsoft.com/office/drawing/2014/main" id="{D9A8B3ED-7370-4B7D-B06A-CAE36619FB31}"/>
              </a:ext>
            </a:extLst>
          </p:cNvPr>
          <p:cNvGrpSpPr/>
          <p:nvPr/>
        </p:nvGrpSpPr>
        <p:grpSpPr>
          <a:xfrm>
            <a:off x="5043628" y="4113285"/>
            <a:ext cx="1187450" cy="1144271"/>
            <a:chOff x="0" y="0"/>
            <a:chExt cx="1187737" cy="1144276"/>
          </a:xfrm>
        </p:grpSpPr>
        <p:grpSp>
          <p:nvGrpSpPr>
            <p:cNvPr id="36" name="グループ化 35">
              <a:extLst>
                <a:ext uri="{FF2B5EF4-FFF2-40B4-BE49-F238E27FC236}">
                  <a16:creationId xmlns:a16="http://schemas.microsoft.com/office/drawing/2014/main" id="{1B6664E3-6EC9-4011-9BEA-4C520D4A87B2}"/>
                </a:ext>
              </a:extLst>
            </p:cNvPr>
            <p:cNvGrpSpPr>
              <a:grpSpLocks noChangeAspect="1"/>
            </p:cNvGrpSpPr>
            <p:nvPr/>
          </p:nvGrpSpPr>
          <p:grpSpPr>
            <a:xfrm>
              <a:off x="0" y="6675"/>
              <a:ext cx="1181696" cy="1137601"/>
              <a:chOff x="0" y="0"/>
              <a:chExt cx="2296160" cy="2210435"/>
            </a:xfrm>
          </p:grpSpPr>
          <p:pic>
            <p:nvPicPr>
              <p:cNvPr id="38" name="図 37">
                <a:extLst>
                  <a:ext uri="{FF2B5EF4-FFF2-40B4-BE49-F238E27FC236}">
                    <a16:creationId xmlns:a16="http://schemas.microsoft.com/office/drawing/2014/main" id="{BC48F10D-9C83-4A06-9406-1FB4EC0F93F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7466"/>
              <a:stretch/>
            </p:blipFill>
            <p:spPr bwMode="auto">
              <a:xfrm>
                <a:off x="0" y="596900"/>
                <a:ext cx="2296160" cy="1613535"/>
              </a:xfrm>
              <a:prstGeom prst="rect">
                <a:avLst/>
              </a:prstGeom>
              <a:ln>
                <a:noFill/>
              </a:ln>
              <a:extLst>
                <a:ext uri="{53640926-AAD7-44D8-BBD7-CCE9431645EC}">
                  <a14:shadowObscured xmlns:a14="http://schemas.microsoft.com/office/drawing/2010/main"/>
                </a:ext>
              </a:extLst>
            </p:spPr>
          </p:pic>
          <p:pic>
            <p:nvPicPr>
              <p:cNvPr id="39" name="図 38">
                <a:extLst>
                  <a:ext uri="{FF2B5EF4-FFF2-40B4-BE49-F238E27FC236}">
                    <a16:creationId xmlns:a16="http://schemas.microsoft.com/office/drawing/2014/main" id="{1748C554-8B40-4598-A55B-C11CB7E4011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80621"/>
              <a:stretch/>
            </p:blipFill>
            <p:spPr bwMode="auto">
              <a:xfrm>
                <a:off x="0" y="0"/>
                <a:ext cx="2296160" cy="594995"/>
              </a:xfrm>
              <a:prstGeom prst="rect">
                <a:avLst/>
              </a:prstGeom>
              <a:ln>
                <a:noFill/>
              </a:ln>
              <a:extLst>
                <a:ext uri="{53640926-AAD7-44D8-BBD7-CCE9431645EC}">
                  <a14:shadowObscured xmlns:a14="http://schemas.microsoft.com/office/drawing/2010/main"/>
                </a:ext>
              </a:extLst>
            </p:spPr>
          </p:pic>
        </p:grpSp>
        <p:sp>
          <p:nvSpPr>
            <p:cNvPr id="37" name="正方形/長方形 36">
              <a:extLst>
                <a:ext uri="{FF2B5EF4-FFF2-40B4-BE49-F238E27FC236}">
                  <a16:creationId xmlns:a16="http://schemas.microsoft.com/office/drawing/2014/main" id="{7CE034FD-66B6-4A62-97F0-FEBC36323798}"/>
                </a:ext>
              </a:extLst>
            </p:cNvPr>
            <p:cNvSpPr/>
            <p:nvPr/>
          </p:nvSpPr>
          <p:spPr>
            <a:xfrm>
              <a:off x="3337" y="0"/>
              <a:ext cx="1184400" cy="1137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pic>
        <p:nvPicPr>
          <p:cNvPr id="32" name="図 34">
            <a:extLst>
              <a:ext uri="{FF2B5EF4-FFF2-40B4-BE49-F238E27FC236}">
                <a16:creationId xmlns:a16="http://schemas.microsoft.com/office/drawing/2014/main" id="{64AF906B-99A8-46E1-A777-651103171E86}"/>
              </a:ext>
            </a:extLst>
          </p:cNvPr>
          <p:cNvPicPr>
            <a:picLocks noChangeAspect="1"/>
          </p:cNvPicPr>
          <p:nvPr/>
        </p:nvPicPr>
        <p:blipFill>
          <a:blip r:embed="rId9" cstate="print">
            <a:extLst>
              <a:ext uri="{28A0092B-C50C-407E-A947-70E740481C1C}">
                <a14:useLocalDpi xmlns:a14="http://schemas.microsoft.com/office/drawing/2010/main" val="0"/>
              </a:ext>
            </a:extLst>
          </a:blip>
          <a:srcRect l="13490" r="18620" b="13129"/>
          <a:stretch>
            <a:fillRect/>
          </a:stretch>
        </p:blipFill>
        <p:spPr bwMode="auto">
          <a:xfrm>
            <a:off x="7124953" y="4109771"/>
            <a:ext cx="742910" cy="10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テキスト ボックス 3">
            <a:extLst>
              <a:ext uri="{FF2B5EF4-FFF2-40B4-BE49-F238E27FC236}">
                <a16:creationId xmlns:a16="http://schemas.microsoft.com/office/drawing/2014/main" id="{3BF83DAB-9971-43A8-8EDA-B038C469DD65}"/>
              </a:ext>
            </a:extLst>
          </p:cNvPr>
          <p:cNvSpPr txBox="1"/>
          <p:nvPr/>
        </p:nvSpPr>
        <p:spPr>
          <a:xfrm>
            <a:off x="6729810" y="5074763"/>
            <a:ext cx="1541862" cy="261610"/>
          </a:xfrm>
          <a:prstGeom prst="rect">
            <a:avLst/>
          </a:prstGeom>
          <a:noFill/>
        </p:spPr>
        <p:txBody>
          <a:bodyPr wrap="square" rtlCol="0">
            <a:spAutoFit/>
          </a:bodyPr>
          <a:lstStyle/>
          <a:p>
            <a:pPr algn="ctr"/>
            <a:r>
              <a:rPr kumimoji="1" lang="ja-JP" altLang="en-US" sz="1100" dirty="0">
                <a:latin typeface="メイリオ" panose="020B0604030504040204" pitchFamily="50" charset="-128"/>
                <a:ea typeface="メイリオ" panose="020B0604030504040204" pitchFamily="50" charset="-128"/>
              </a:rPr>
              <a:t>マイナポータル</a:t>
            </a:r>
          </a:p>
        </p:txBody>
      </p:sp>
    </p:spTree>
    <p:extLst>
      <p:ext uri="{BB962C8B-B14F-4D97-AF65-F5344CB8AC3E}">
        <p14:creationId xmlns:p14="http://schemas.microsoft.com/office/powerpoint/2010/main" val="10276917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7" descr="C:\Documents and Settings\A307961\デスクトップ\illust20130911\illust20130911\「税を考える週間」資料用イラスト本データ（20130911）\JPEG\P17-確定申告相談.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7784" y="2475812"/>
            <a:ext cx="1584325"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AutoShape 26"/>
          <p:cNvSpPr>
            <a:spLocks noChangeArrowheads="1"/>
          </p:cNvSpPr>
          <p:nvPr/>
        </p:nvSpPr>
        <p:spPr bwMode="auto">
          <a:xfrm>
            <a:off x="298452" y="1209677"/>
            <a:ext cx="1871663" cy="2879725"/>
          </a:xfrm>
          <a:prstGeom prst="roundRect">
            <a:avLst>
              <a:gd name="adj" fmla="val 6338"/>
            </a:avLst>
          </a:prstGeom>
          <a:gradFill rotWithShape="1">
            <a:gsLst>
              <a:gs pos="0">
                <a:srgbClr val="99CC00"/>
              </a:gs>
              <a:gs pos="100000">
                <a:srgbClr val="FFFFFF"/>
              </a:gs>
            </a:gsLst>
            <a:lin ang="5400000" scaled="1"/>
          </a:gra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buFont typeface="Wingdings" panose="05000000000000000000" pitchFamily="2" charset="2"/>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5541" name="AutoShape 15"/>
          <p:cNvSpPr>
            <a:spLocks noChangeArrowheads="1"/>
          </p:cNvSpPr>
          <p:nvPr/>
        </p:nvSpPr>
        <p:spPr bwMode="auto">
          <a:xfrm>
            <a:off x="2268538" y="1244600"/>
            <a:ext cx="6551612" cy="960438"/>
          </a:xfrm>
          <a:prstGeom prst="roundRect">
            <a:avLst>
              <a:gd name="adj" fmla="val 11347"/>
            </a:avLst>
          </a:prstGeom>
          <a:solidFill>
            <a:schemeClr val="bg1"/>
          </a:solidFill>
          <a:ln w="28575" algn="ctr">
            <a:solidFill>
              <a:srgbClr val="0041FF"/>
            </a:solidFill>
            <a:round/>
            <a:headEnd type="none" w="lg" len="lg"/>
            <a:tailEnd type="none" w="lg" len="lg"/>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5542" name="Rectangle 16"/>
          <p:cNvSpPr>
            <a:spLocks noChangeArrowheads="1"/>
          </p:cNvSpPr>
          <p:nvPr/>
        </p:nvSpPr>
        <p:spPr bwMode="auto">
          <a:xfrm>
            <a:off x="2452689" y="1373672"/>
            <a:ext cx="6183310" cy="702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miter lim="800000"/>
                <a:headEnd type="none" w="lg" len="lg"/>
                <a:tailEnd type="none" w="lg" len="lg"/>
              </a14:hiddenLine>
            </a:ext>
          </a:extLst>
        </p:spPr>
        <p:txBody>
          <a:bodyPr wrap="square" tIns="1080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ct val="70000"/>
              </a:lnSpc>
              <a:spcBef>
                <a:spcPct val="50000"/>
              </a:spcBef>
              <a:buFont typeface="Wingdings" panose="05000000000000000000" pitchFamily="2" charset="2"/>
              <a:buNone/>
            </a:pPr>
            <a:r>
              <a:rPr lang="ja-JP" altLang="en-US" sz="18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相続税や贈与税</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のほか、所得税のうち</a:t>
            </a:r>
            <a:r>
              <a:rPr lang="ja-JP" altLang="en-US" sz="18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土地や株式等の譲渡</a:t>
            </a:r>
            <a:endParaRPr lang="en-US" altLang="ja-JP" sz="18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lnSpc>
                <a:spcPct val="70000"/>
              </a:lnSpc>
              <a:spcBef>
                <a:spcPct val="50000"/>
              </a:spcBef>
              <a:buFont typeface="Wingdings" panose="05000000000000000000" pitchFamily="2" charset="2"/>
              <a:buNone/>
            </a:pPr>
            <a:r>
              <a:rPr lang="ja-JP" altLang="en-US" sz="18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所得</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について、</a:t>
            </a:r>
            <a:r>
              <a:rPr lang="ja-JP" altLang="en-US" sz="18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申告等の相談・指導・調査</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を担当</a:t>
            </a:r>
          </a:p>
        </p:txBody>
      </p:sp>
      <p:sp>
        <p:nvSpPr>
          <p:cNvPr id="65544" name="AutoShape 26"/>
          <p:cNvSpPr>
            <a:spLocks noChangeArrowheads="1"/>
          </p:cNvSpPr>
          <p:nvPr/>
        </p:nvSpPr>
        <p:spPr bwMode="auto">
          <a:xfrm>
            <a:off x="6300788" y="4789490"/>
            <a:ext cx="2544762" cy="1519237"/>
          </a:xfrm>
          <a:prstGeom prst="roundRect">
            <a:avLst>
              <a:gd name="adj" fmla="val 6995"/>
            </a:avLst>
          </a:prstGeom>
          <a:solidFill>
            <a:srgbClr val="7E2E83"/>
          </a:solidFill>
          <a:ln w="19050" algn="ctr">
            <a:solidFill>
              <a:srgbClr val="7E2E83"/>
            </a:solidFill>
            <a:round/>
            <a:headEnd/>
            <a:tailEnd/>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5545" name="AutoShape 26"/>
          <p:cNvSpPr>
            <a:spLocks noChangeArrowheads="1"/>
          </p:cNvSpPr>
          <p:nvPr/>
        </p:nvSpPr>
        <p:spPr bwMode="auto">
          <a:xfrm>
            <a:off x="563565" y="4789490"/>
            <a:ext cx="5592763" cy="1519237"/>
          </a:xfrm>
          <a:prstGeom prst="roundRect">
            <a:avLst>
              <a:gd name="adj" fmla="val 6995"/>
            </a:avLst>
          </a:prstGeom>
          <a:solidFill>
            <a:srgbClr val="7E2E83"/>
          </a:solidFill>
          <a:ln w="19050" algn="ctr">
            <a:solidFill>
              <a:srgbClr val="7E2E83"/>
            </a:solidFill>
            <a:round/>
            <a:headEnd/>
            <a:tailEnd/>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5546" name="Rectangle 32"/>
          <p:cNvSpPr>
            <a:spLocks noChangeArrowheads="1"/>
          </p:cNvSpPr>
          <p:nvPr/>
        </p:nvSpPr>
        <p:spPr bwMode="auto">
          <a:xfrm>
            <a:off x="515940" y="4803773"/>
            <a:ext cx="5688013" cy="1504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rIns="180000" anchor="ctr" anchorCtr="0"/>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spcBef>
                <a:spcPct val="0"/>
              </a:spcBef>
              <a:buClrTx/>
              <a:buFontTx/>
              <a:buNone/>
            </a:pPr>
            <a:r>
              <a:rPr lang="ja-JP" altLang="en-US" sz="1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納税者の自宅・取引金融機関等に出向き調査を実施</a:t>
            </a:r>
            <a:endParaRPr lang="en-US" altLang="ja-JP" sz="1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spcBef>
                <a:spcPct val="0"/>
              </a:spcBef>
              <a:buClrTx/>
              <a:buFontTx/>
              <a:buNone/>
            </a:pPr>
            <a:r>
              <a:rPr lang="ja-JP" altLang="en-US" sz="1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申告内容に誤りがあれば、</a:t>
            </a:r>
            <a:endParaRPr lang="en-US" altLang="ja-JP" sz="1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spcBef>
                <a:spcPct val="0"/>
              </a:spcBef>
              <a:buClrTx/>
              <a:buFontTx/>
              <a:buNone/>
            </a:pPr>
            <a:r>
              <a:rPr lang="ja-JP" altLang="en-US" sz="1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・正しい申告を指導</a:t>
            </a:r>
            <a:endParaRPr lang="en-US" altLang="ja-JP" sz="1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spcBef>
                <a:spcPct val="0"/>
              </a:spcBef>
              <a:buClrTx/>
              <a:buFontTx/>
              <a:buNone/>
            </a:pPr>
            <a:r>
              <a:rPr lang="ja-JP" altLang="en-US" sz="1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・更正処分等を実施</a:t>
            </a:r>
          </a:p>
        </p:txBody>
      </p:sp>
      <p:sp>
        <p:nvSpPr>
          <p:cNvPr id="65547" name="Rectangle 32"/>
          <p:cNvSpPr>
            <a:spLocks noChangeArrowheads="1"/>
          </p:cNvSpPr>
          <p:nvPr/>
        </p:nvSpPr>
        <p:spPr bwMode="auto">
          <a:xfrm>
            <a:off x="6529388" y="4787905"/>
            <a:ext cx="2087562" cy="151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spcBef>
                <a:spcPct val="0"/>
              </a:spcBef>
              <a:buClrTx/>
              <a:buFontTx/>
              <a:buNone/>
            </a:pPr>
            <a:r>
              <a:rPr lang="ja-JP" altLang="ja-JP" sz="1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土地評価の基準となる路線価の決定</a:t>
            </a:r>
          </a:p>
        </p:txBody>
      </p:sp>
      <p:pic>
        <p:nvPicPr>
          <p:cNvPr id="65548" name="Picture 31" descr="misc-doc-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652" y="1282700"/>
            <a:ext cx="2233613" cy="86518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9" name="AutoShape 32"/>
          <p:cNvSpPr>
            <a:spLocks noChangeArrowheads="1"/>
          </p:cNvSpPr>
          <p:nvPr/>
        </p:nvSpPr>
        <p:spPr bwMode="auto">
          <a:xfrm>
            <a:off x="508002" y="1811338"/>
            <a:ext cx="1439863" cy="144462"/>
          </a:xfrm>
          <a:prstGeom prst="roundRect">
            <a:avLst>
              <a:gd name="adj" fmla="val 50000"/>
            </a:avLst>
          </a:prstGeom>
          <a:solidFill>
            <a:srgbClr val="3366FF"/>
          </a:solidFill>
          <a:ln>
            <a:noFill/>
          </a:ln>
          <a:extLst>
            <a:ext uri="{91240B29-F687-4F45-9708-019B960494DF}">
              <a14:hiddenLine xmlns:a14="http://schemas.microsoft.com/office/drawing/2010/main" w="254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5550" name="Rectangle 33"/>
          <p:cNvSpPr>
            <a:spLocks noChangeArrowheads="1"/>
          </p:cNvSpPr>
          <p:nvPr/>
        </p:nvSpPr>
        <p:spPr bwMode="auto">
          <a:xfrm>
            <a:off x="455008" y="1400177"/>
            <a:ext cx="15696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資産課税部門</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5554" name="Picture 38" descr="17-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44494" y="2441573"/>
            <a:ext cx="165735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55" name="AutoShape 25"/>
          <p:cNvSpPr>
            <a:spLocks noChangeArrowheads="1"/>
          </p:cNvSpPr>
          <p:nvPr/>
        </p:nvSpPr>
        <p:spPr bwMode="auto">
          <a:xfrm>
            <a:off x="6313488" y="4149725"/>
            <a:ext cx="2519362" cy="534988"/>
          </a:xfrm>
          <a:prstGeom prst="roundRect">
            <a:avLst>
              <a:gd name="adj" fmla="val 16667"/>
            </a:avLst>
          </a:prstGeom>
          <a:solidFill>
            <a:schemeClr val="bg1"/>
          </a:solidFill>
          <a:ln w="28575" algn="ctr">
            <a:solidFill>
              <a:srgbClr val="7E2E83"/>
            </a:solidFill>
            <a:round/>
            <a:headEnd type="none" w="lg" len="lg"/>
            <a:tailEnd type="none" w="lg" len="lg"/>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65556" name="グループ化 33"/>
          <p:cNvGrpSpPr>
            <a:grpSpLocks/>
          </p:cNvGrpSpPr>
          <p:nvPr/>
        </p:nvGrpSpPr>
        <p:grpSpPr bwMode="auto">
          <a:xfrm>
            <a:off x="563565" y="4149725"/>
            <a:ext cx="5592763" cy="534988"/>
            <a:chOff x="3042119" y="3805238"/>
            <a:chExt cx="2376190" cy="534987"/>
          </a:xfrm>
          <a:effectLst>
            <a:outerShdw blurRad="50800" dist="38100" dir="2700000" algn="tl" rotWithShape="0">
              <a:prstClr val="black">
                <a:alpha val="40000"/>
              </a:prstClr>
            </a:outerShdw>
          </a:effectLst>
        </p:grpSpPr>
        <p:sp>
          <p:nvSpPr>
            <p:cNvPr id="65558" name="AutoShape 23"/>
            <p:cNvSpPr>
              <a:spLocks noChangeArrowheads="1"/>
            </p:cNvSpPr>
            <p:nvPr/>
          </p:nvSpPr>
          <p:spPr bwMode="auto">
            <a:xfrm>
              <a:off x="3042119" y="3805238"/>
              <a:ext cx="2376190" cy="534987"/>
            </a:xfrm>
            <a:prstGeom prst="roundRect">
              <a:avLst>
                <a:gd name="adj" fmla="val 16667"/>
              </a:avLst>
            </a:prstGeom>
            <a:solidFill>
              <a:schemeClr val="bg1"/>
            </a:solidFill>
            <a:ln w="28575" algn="ctr">
              <a:solidFill>
                <a:srgbClr val="7E2E83"/>
              </a:solidFill>
              <a:round/>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5559" name="Rectangle 27"/>
            <p:cNvSpPr>
              <a:spLocks noChangeArrowheads="1"/>
            </p:cNvSpPr>
            <p:nvPr/>
          </p:nvSpPr>
          <p:spPr bwMode="auto">
            <a:xfrm>
              <a:off x="3042119" y="3924300"/>
              <a:ext cx="2373279" cy="36509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tIns="720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dist">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相続税・贈与税、土地や株式等の譲渡所得の申告相談等</a:t>
              </a:r>
            </a:p>
          </p:txBody>
        </p:sp>
      </p:grpSp>
      <p:sp>
        <p:nvSpPr>
          <p:cNvPr id="65557" name="Rectangle 29"/>
          <p:cNvSpPr>
            <a:spLocks noChangeArrowheads="1"/>
          </p:cNvSpPr>
          <p:nvPr/>
        </p:nvSpPr>
        <p:spPr bwMode="auto">
          <a:xfrm>
            <a:off x="6659565" y="4268788"/>
            <a:ext cx="1728787" cy="365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720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dist">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路線価図の作成</a:t>
            </a:r>
          </a:p>
        </p:txBody>
      </p:sp>
      <p:sp>
        <p:nvSpPr>
          <p:cNvPr id="3" name="タイトル 2"/>
          <p:cNvSpPr>
            <a:spLocks noGrp="1"/>
          </p:cNvSpPr>
          <p:nvPr>
            <p:ph type="title"/>
          </p:nvPr>
        </p:nvSpPr>
        <p:spPr>
          <a:xfrm>
            <a:off x="3600" y="0"/>
            <a:ext cx="9140400" cy="972000"/>
          </a:xfrm>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私たちの町の税務署の仕事</a:t>
            </a:r>
            <a:b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～資産課税部門の仕事～</a:t>
            </a:r>
            <a:endParaRPr lang="ja-JP" altLang="en-US" sz="2400" b="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スライド番号プレースホルダー 1"/>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30</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C2B9A3D4-7474-4EAE-906E-590D159E2E86}"/>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3431061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46" descr="16-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2290" y="3360740"/>
            <a:ext cx="1336675"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7" name="Picture 48" descr="16-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27315" y="3411540"/>
            <a:ext cx="1501775"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49" descr="16-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52977" y="3403602"/>
            <a:ext cx="1489075"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0" name="Rectangle 3"/>
          <p:cNvSpPr>
            <a:spLocks noChangeArrowheads="1"/>
          </p:cNvSpPr>
          <p:nvPr/>
        </p:nvSpPr>
        <p:spPr bwMode="auto">
          <a:xfrm>
            <a:off x="179390" y="5326063"/>
            <a:ext cx="8785225" cy="982662"/>
          </a:xfrm>
          <a:prstGeom prst="rect">
            <a:avLst/>
          </a:prstGeom>
          <a:solidFill>
            <a:schemeClr val="bg1"/>
          </a:solidFill>
          <a:ln>
            <a:noFill/>
          </a:ln>
          <a:extLst>
            <a:ext uri="{91240B29-F687-4F45-9708-019B960494DF}">
              <a14:hiddenLine xmlns:a14="http://schemas.microsoft.com/office/drawing/2010/main" w="57150" algn="ctr">
                <a:solidFill>
                  <a:srgbClr val="000000"/>
                </a:solidFill>
                <a:miter lim="800000"/>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591" name="Rectangle 4"/>
          <p:cNvSpPr>
            <a:spLocks noChangeArrowheads="1"/>
          </p:cNvSpPr>
          <p:nvPr/>
        </p:nvSpPr>
        <p:spPr bwMode="auto">
          <a:xfrm>
            <a:off x="1381127" y="5665788"/>
            <a:ext cx="6408737" cy="360362"/>
          </a:xfrm>
          <a:prstGeom prst="rect">
            <a:avLst/>
          </a:prstGeom>
          <a:gradFill rotWithShape="1">
            <a:gsLst>
              <a:gs pos="0">
                <a:srgbClr val="E7FFA3"/>
              </a:gs>
              <a:gs pos="100000">
                <a:srgbClr val="99CC00"/>
              </a:gs>
            </a:gsLst>
            <a:lin ang="0" scaled="1"/>
          </a:gradFill>
          <a:ln>
            <a:noFill/>
          </a:ln>
          <a:extLst>
            <a:ext uri="{91240B29-F687-4F45-9708-019B960494DF}">
              <a14:hiddenLine xmlns:a14="http://schemas.microsoft.com/office/drawing/2010/main" w="57150" algn="ctr">
                <a:solidFill>
                  <a:srgbClr val="000000"/>
                </a:solidFill>
                <a:miter lim="800000"/>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592" name="AutoShape 5"/>
          <p:cNvSpPr>
            <a:spLocks noChangeArrowheads="1"/>
          </p:cNvSpPr>
          <p:nvPr/>
        </p:nvSpPr>
        <p:spPr bwMode="auto">
          <a:xfrm>
            <a:off x="2171700" y="5386388"/>
            <a:ext cx="1439862" cy="863600"/>
          </a:xfrm>
          <a:prstGeom prst="roundRect">
            <a:avLst>
              <a:gd name="adj" fmla="val 9375"/>
            </a:avLst>
          </a:prstGeom>
          <a:solidFill>
            <a:srgbClr val="7E2E83"/>
          </a:solidFill>
          <a:ln w="57150" algn="ctr">
            <a:solidFill>
              <a:srgbClr val="7E2E83"/>
            </a:solidFill>
            <a:round/>
            <a:headEnd type="none" w="lg" len="lg"/>
            <a:tailEnd type="none" w="lg" len="lg"/>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593" name="AutoShape 6"/>
          <p:cNvSpPr>
            <a:spLocks noChangeArrowheads="1"/>
          </p:cNvSpPr>
          <p:nvPr/>
        </p:nvSpPr>
        <p:spPr bwMode="auto">
          <a:xfrm>
            <a:off x="3852864" y="5386388"/>
            <a:ext cx="1439863" cy="863600"/>
          </a:xfrm>
          <a:prstGeom prst="roundRect">
            <a:avLst>
              <a:gd name="adj" fmla="val 10847"/>
            </a:avLst>
          </a:prstGeom>
          <a:solidFill>
            <a:srgbClr val="7E2E83"/>
          </a:solidFill>
          <a:ln w="57150" algn="ctr">
            <a:solidFill>
              <a:srgbClr val="7E2E83"/>
            </a:solidFill>
            <a:round/>
            <a:headEnd type="none" w="lg" len="lg"/>
            <a:tailEnd type="none" w="lg" len="lg"/>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594" name="AutoShape 7"/>
          <p:cNvSpPr>
            <a:spLocks noChangeArrowheads="1"/>
          </p:cNvSpPr>
          <p:nvPr/>
        </p:nvSpPr>
        <p:spPr bwMode="auto">
          <a:xfrm>
            <a:off x="5534025" y="5386388"/>
            <a:ext cx="1439862" cy="863600"/>
          </a:xfrm>
          <a:prstGeom prst="roundRect">
            <a:avLst>
              <a:gd name="adj" fmla="val 9375"/>
            </a:avLst>
          </a:prstGeom>
          <a:solidFill>
            <a:srgbClr val="7E2E83"/>
          </a:solidFill>
          <a:ln w="57150" algn="ctr">
            <a:solidFill>
              <a:srgbClr val="7E2E83"/>
            </a:solidFill>
            <a:round/>
            <a:headEnd type="none" w="lg" len="lg"/>
            <a:tailEnd type="none" w="lg" len="lg"/>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595" name="AutoShape 8"/>
          <p:cNvSpPr>
            <a:spLocks noChangeArrowheads="1"/>
          </p:cNvSpPr>
          <p:nvPr/>
        </p:nvSpPr>
        <p:spPr bwMode="auto">
          <a:xfrm>
            <a:off x="7202489" y="5386388"/>
            <a:ext cx="1439863" cy="863600"/>
          </a:xfrm>
          <a:prstGeom prst="roundRect">
            <a:avLst>
              <a:gd name="adj" fmla="val 10847"/>
            </a:avLst>
          </a:prstGeom>
          <a:solidFill>
            <a:srgbClr val="7E2E83"/>
          </a:solidFill>
          <a:ln w="57150" algn="ctr">
            <a:solidFill>
              <a:srgbClr val="7E2E83"/>
            </a:solidFill>
            <a:round/>
            <a:headEnd type="none" w="lg" len="lg"/>
            <a:tailEnd type="none" w="lg" len="lg"/>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596" name="AutoShape 9"/>
          <p:cNvSpPr>
            <a:spLocks noChangeArrowheads="1"/>
          </p:cNvSpPr>
          <p:nvPr/>
        </p:nvSpPr>
        <p:spPr bwMode="auto">
          <a:xfrm>
            <a:off x="471489" y="5386388"/>
            <a:ext cx="1439863" cy="863600"/>
          </a:xfrm>
          <a:prstGeom prst="roundRect">
            <a:avLst>
              <a:gd name="adj" fmla="val 7903"/>
            </a:avLst>
          </a:prstGeom>
          <a:solidFill>
            <a:srgbClr val="7E2E83"/>
          </a:solidFill>
          <a:ln w="57150" algn="ctr">
            <a:solidFill>
              <a:srgbClr val="7E2E83"/>
            </a:solidFill>
            <a:round/>
            <a:headEnd type="none" w="lg" len="lg"/>
            <a:tailEnd type="none" w="lg" len="lg"/>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598" name="AutoShape 26"/>
          <p:cNvSpPr>
            <a:spLocks noChangeArrowheads="1"/>
          </p:cNvSpPr>
          <p:nvPr/>
        </p:nvSpPr>
        <p:spPr bwMode="auto">
          <a:xfrm>
            <a:off x="298452" y="1209677"/>
            <a:ext cx="1871663" cy="2879725"/>
          </a:xfrm>
          <a:prstGeom prst="roundRect">
            <a:avLst>
              <a:gd name="adj" fmla="val 6338"/>
            </a:avLst>
          </a:prstGeom>
          <a:gradFill rotWithShape="1">
            <a:gsLst>
              <a:gs pos="0">
                <a:srgbClr val="99CC00"/>
              </a:gs>
              <a:gs pos="100000">
                <a:srgbClr val="FFFFFF"/>
              </a:gs>
            </a:gsLst>
            <a:lin ang="5400000" scaled="1"/>
          </a:gra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buFont typeface="Wingdings" panose="05000000000000000000" pitchFamily="2" charset="2"/>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599" name="AutoShape 15"/>
          <p:cNvSpPr>
            <a:spLocks noChangeArrowheads="1"/>
          </p:cNvSpPr>
          <p:nvPr/>
        </p:nvSpPr>
        <p:spPr bwMode="auto">
          <a:xfrm>
            <a:off x="2268538" y="2307084"/>
            <a:ext cx="6551612" cy="977900"/>
          </a:xfrm>
          <a:prstGeom prst="roundRect">
            <a:avLst>
              <a:gd name="adj" fmla="val 9931"/>
            </a:avLst>
          </a:prstGeom>
          <a:solidFill>
            <a:schemeClr val="bg1"/>
          </a:solidFill>
          <a:ln w="28575" algn="ctr">
            <a:solidFill>
              <a:srgbClr val="0041FF"/>
            </a:solidFill>
            <a:round/>
            <a:headEnd type="none" w="lg" len="lg"/>
            <a:tailEnd type="none" w="lg" len="lg"/>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600" name="AutoShape 16"/>
          <p:cNvSpPr>
            <a:spLocks noChangeArrowheads="1"/>
          </p:cNvSpPr>
          <p:nvPr/>
        </p:nvSpPr>
        <p:spPr bwMode="auto">
          <a:xfrm>
            <a:off x="2268538" y="1244601"/>
            <a:ext cx="6551612" cy="979200"/>
          </a:xfrm>
          <a:prstGeom prst="roundRect">
            <a:avLst>
              <a:gd name="adj" fmla="val 16667"/>
            </a:avLst>
          </a:prstGeom>
          <a:solidFill>
            <a:schemeClr val="bg1"/>
          </a:solidFill>
          <a:ln w="28575" algn="ctr">
            <a:solidFill>
              <a:srgbClr val="0041FF"/>
            </a:solidFill>
            <a:round/>
            <a:headEnd type="none" w="lg" len="lg"/>
            <a:tailEnd type="none" w="lg" len="lg"/>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601" name="Rectangle 17"/>
          <p:cNvSpPr>
            <a:spLocks noChangeArrowheads="1"/>
          </p:cNvSpPr>
          <p:nvPr/>
        </p:nvSpPr>
        <p:spPr bwMode="auto">
          <a:xfrm>
            <a:off x="2382841" y="2491709"/>
            <a:ext cx="6437310" cy="66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miter lim="800000"/>
                <a:headEnd type="none" w="lg" len="lg"/>
                <a:tailEnd type="none" w="lg" len="lg"/>
              </a14:hiddenLine>
            </a:ext>
          </a:extLst>
        </p:spPr>
        <p:txBody>
          <a:bodyPr wrap="square" tIns="720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ct val="70000"/>
              </a:lnSpc>
              <a:spcBef>
                <a:spcPct val="50000"/>
              </a:spcBef>
              <a:buFont typeface="Wingdings" panose="05000000000000000000" pitchFamily="2" charset="2"/>
              <a:buNone/>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グローバル化・デジタル化の進展に対応するため、</a:t>
            </a:r>
            <a:r>
              <a:rPr lang="ja-JP" altLang="en-US" sz="18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国際税務</a:t>
            </a:r>
            <a:endParaRPr lang="en-US" altLang="ja-JP" sz="18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lnSpc>
                <a:spcPct val="70000"/>
              </a:lnSpc>
              <a:spcBef>
                <a:spcPct val="50000"/>
              </a:spcBef>
              <a:buFont typeface="Wingdings" panose="05000000000000000000" pitchFamily="2" charset="2"/>
              <a:buNone/>
            </a:pPr>
            <a:r>
              <a:rPr lang="ja-JP" altLang="en-US" sz="18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専門官</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や</a:t>
            </a:r>
            <a:r>
              <a:rPr lang="ja-JP" altLang="en-US" sz="18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情報技術専門官</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が配置され、</a:t>
            </a:r>
            <a:r>
              <a:rPr lang="ja-JP" altLang="en-US" sz="18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広域的な調査等</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を担当</a:t>
            </a:r>
          </a:p>
        </p:txBody>
      </p:sp>
      <p:sp>
        <p:nvSpPr>
          <p:cNvPr id="67602" name="Rectangle 18"/>
          <p:cNvSpPr>
            <a:spLocks noChangeArrowheads="1"/>
          </p:cNvSpPr>
          <p:nvPr/>
        </p:nvSpPr>
        <p:spPr bwMode="auto">
          <a:xfrm>
            <a:off x="2424116" y="1467770"/>
            <a:ext cx="6264275" cy="66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miter lim="800000"/>
                <a:headEnd type="none" w="lg" len="lg"/>
                <a:tailEnd type="none" w="lg" len="lg"/>
              </a14:hiddenLine>
            </a:ext>
          </a:extLst>
        </p:spPr>
        <p:txBody>
          <a:bodyPr tIns="720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ct val="70000"/>
              </a:lnSpc>
              <a:spcBef>
                <a:spcPct val="50000"/>
              </a:spcBef>
              <a:buFont typeface="Wingdings" panose="05000000000000000000" pitchFamily="2" charset="2"/>
              <a:buNone/>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株式会社等の企業における</a:t>
            </a:r>
            <a:r>
              <a:rPr lang="ja-JP" altLang="en-US" sz="18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法人税</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や</a:t>
            </a:r>
            <a:r>
              <a:rPr lang="ja-JP" altLang="en-US" sz="18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消費税、源泉所得税</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や</a:t>
            </a:r>
          </a:p>
          <a:p>
            <a:pPr eaLnBrk="1" hangingPunct="1">
              <a:lnSpc>
                <a:spcPct val="70000"/>
              </a:lnSpc>
              <a:spcBef>
                <a:spcPct val="50000"/>
              </a:spcBef>
              <a:buFont typeface="Wingdings" panose="05000000000000000000" pitchFamily="2" charset="2"/>
              <a:buNone/>
            </a:pPr>
            <a:r>
              <a:rPr lang="ja-JP" altLang="en-US" sz="18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印紙税等</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について、</a:t>
            </a:r>
            <a:r>
              <a:rPr lang="ja-JP" altLang="en-US" sz="18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申告等の相談・指導・調査</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を担当</a:t>
            </a:r>
          </a:p>
        </p:txBody>
      </p:sp>
      <p:sp>
        <p:nvSpPr>
          <p:cNvPr id="67603" name="Rectangle 19"/>
          <p:cNvSpPr>
            <a:spLocks noChangeArrowheads="1"/>
          </p:cNvSpPr>
          <p:nvPr/>
        </p:nvSpPr>
        <p:spPr bwMode="auto">
          <a:xfrm>
            <a:off x="555625" y="5680075"/>
            <a:ext cx="1250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FontTx/>
              <a:buNone/>
            </a:pPr>
            <a:r>
              <a:rPr lang="ja-JP" altLang="en-US" sz="1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申告等の相談</a:t>
            </a:r>
            <a:endParaRPr lang="en-US" altLang="ja-JP" sz="1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604" name="Rectangle 20"/>
          <p:cNvSpPr>
            <a:spLocks noChangeArrowheads="1"/>
          </p:cNvSpPr>
          <p:nvPr/>
        </p:nvSpPr>
        <p:spPr bwMode="auto">
          <a:xfrm>
            <a:off x="2332201" y="5565775"/>
            <a:ext cx="10823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FontTx/>
              <a:buNone/>
            </a:pPr>
            <a:r>
              <a:rPr lang="ja-JP" altLang="en-US" sz="1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内部で申告</a:t>
            </a:r>
            <a:endParaRPr lang="en-US" altLang="ja-JP" sz="1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spcBef>
                <a:spcPct val="0"/>
              </a:spcBef>
              <a:buClrTx/>
              <a:buFontTx/>
              <a:buNone/>
            </a:pPr>
            <a:r>
              <a:rPr lang="ja-JP" altLang="en-US" sz="1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内容の審査</a:t>
            </a:r>
            <a:endParaRPr lang="en-US" altLang="ja-JP" sz="1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605" name="Rectangle 21"/>
          <p:cNvSpPr>
            <a:spLocks noChangeArrowheads="1"/>
          </p:cNvSpPr>
          <p:nvPr/>
        </p:nvSpPr>
        <p:spPr bwMode="auto">
          <a:xfrm>
            <a:off x="3941058" y="5454650"/>
            <a:ext cx="126188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FontTx/>
              <a:buNone/>
            </a:pPr>
            <a:r>
              <a:rPr lang="ja-JP" altLang="en-US" sz="1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必要に応じて</a:t>
            </a:r>
          </a:p>
          <a:p>
            <a:pPr algn="ctr">
              <a:spcBef>
                <a:spcPct val="0"/>
              </a:spcBef>
              <a:buClrTx/>
              <a:buFontTx/>
              <a:buNone/>
            </a:pPr>
            <a:r>
              <a:rPr lang="ja-JP" altLang="en-US" sz="1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税務調査の</a:t>
            </a:r>
            <a:endParaRPr lang="en-US" altLang="ja-JP" sz="1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spcBef>
                <a:spcPct val="0"/>
              </a:spcBef>
              <a:buClrTx/>
              <a:buFontTx/>
              <a:buNone/>
            </a:pPr>
            <a:r>
              <a:rPr lang="ja-JP" altLang="en-US" sz="1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実施</a:t>
            </a:r>
            <a:endParaRPr lang="en-US" altLang="ja-JP" sz="1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606" name="Rectangle 22"/>
          <p:cNvSpPr>
            <a:spLocks noChangeArrowheads="1"/>
          </p:cNvSpPr>
          <p:nvPr/>
        </p:nvSpPr>
        <p:spPr bwMode="auto">
          <a:xfrm>
            <a:off x="5719926" y="5441950"/>
            <a:ext cx="108234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FontTx/>
              <a:buNone/>
            </a:pPr>
            <a:r>
              <a:rPr lang="ja-JP" altLang="en-US" sz="1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会計処理</a:t>
            </a:r>
            <a:endParaRPr lang="en-US" altLang="ja-JP" sz="1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spcBef>
                <a:spcPct val="0"/>
              </a:spcBef>
              <a:buClrTx/>
              <a:buFontTx/>
              <a:buNone/>
            </a:pPr>
            <a:r>
              <a:rPr lang="ja-JP" altLang="en-US" sz="1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税法適用の</a:t>
            </a:r>
          </a:p>
          <a:p>
            <a:pPr algn="ctr">
              <a:spcBef>
                <a:spcPct val="0"/>
              </a:spcBef>
              <a:buClrTx/>
              <a:buFontTx/>
              <a:buNone/>
            </a:pPr>
            <a:r>
              <a:rPr lang="ja-JP" altLang="en-US" sz="1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適否検討</a:t>
            </a:r>
            <a:endParaRPr lang="en-US" altLang="ja-JP" sz="1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607" name="Rectangle 23"/>
          <p:cNvSpPr>
            <a:spLocks noChangeArrowheads="1"/>
          </p:cNvSpPr>
          <p:nvPr/>
        </p:nvSpPr>
        <p:spPr bwMode="auto">
          <a:xfrm>
            <a:off x="7224714" y="5445125"/>
            <a:ext cx="143986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FontTx/>
              <a:buNone/>
            </a:pPr>
            <a:r>
              <a:rPr lang="ja-JP" altLang="en-US" sz="1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正しい申告</a:t>
            </a:r>
            <a:endParaRPr lang="en-US" altLang="ja-JP" sz="1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spcBef>
                <a:spcPct val="0"/>
              </a:spcBef>
              <a:buClrTx/>
              <a:buFontTx/>
              <a:buNone/>
            </a:pPr>
            <a:r>
              <a:rPr lang="ja-JP" altLang="en-US" sz="1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の指導</a:t>
            </a:r>
            <a:endParaRPr lang="en-US" altLang="ja-JP" sz="1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spcBef>
                <a:spcPct val="0"/>
              </a:spcBef>
              <a:buClrTx/>
              <a:buFontTx/>
              <a:buNone/>
            </a:pPr>
            <a:r>
              <a:rPr lang="ja-JP" altLang="en-US" sz="1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更正処分等</a:t>
            </a:r>
            <a:endParaRPr lang="en-US" altLang="ja-JP" sz="1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608" name="AutoShape 29"/>
          <p:cNvSpPr>
            <a:spLocks noChangeArrowheads="1"/>
          </p:cNvSpPr>
          <p:nvPr/>
        </p:nvSpPr>
        <p:spPr bwMode="auto">
          <a:xfrm>
            <a:off x="2655888" y="4394200"/>
            <a:ext cx="1657350" cy="534988"/>
          </a:xfrm>
          <a:prstGeom prst="roundRect">
            <a:avLst>
              <a:gd name="adj" fmla="val 16667"/>
            </a:avLst>
          </a:prstGeom>
          <a:solidFill>
            <a:schemeClr val="bg1"/>
          </a:solidFill>
          <a:ln w="28575" algn="ctr">
            <a:solidFill>
              <a:schemeClr val="folHlink"/>
            </a:solidFill>
            <a:round/>
            <a:headEnd type="none" w="lg" len="lg"/>
            <a:tailEnd type="none" w="lg" len="lg"/>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609" name="AutoShape 30"/>
          <p:cNvSpPr>
            <a:spLocks noChangeArrowheads="1"/>
          </p:cNvSpPr>
          <p:nvPr/>
        </p:nvSpPr>
        <p:spPr bwMode="auto">
          <a:xfrm>
            <a:off x="4694238" y="4381500"/>
            <a:ext cx="1657350" cy="560388"/>
          </a:xfrm>
          <a:prstGeom prst="roundRect">
            <a:avLst>
              <a:gd name="adj" fmla="val 16667"/>
            </a:avLst>
          </a:prstGeom>
          <a:solidFill>
            <a:schemeClr val="bg1"/>
          </a:solidFill>
          <a:ln w="28575" algn="ctr">
            <a:solidFill>
              <a:schemeClr val="folHlink"/>
            </a:solidFill>
            <a:round/>
            <a:headEnd type="none" w="lg" len="lg"/>
            <a:tailEnd type="none" w="lg" len="lg"/>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610" name="AutoShape 31"/>
          <p:cNvSpPr>
            <a:spLocks noChangeArrowheads="1"/>
          </p:cNvSpPr>
          <p:nvPr/>
        </p:nvSpPr>
        <p:spPr bwMode="auto">
          <a:xfrm>
            <a:off x="6710363" y="4394200"/>
            <a:ext cx="1657350" cy="534988"/>
          </a:xfrm>
          <a:prstGeom prst="roundRect">
            <a:avLst>
              <a:gd name="adj" fmla="val 16667"/>
            </a:avLst>
          </a:prstGeom>
          <a:solidFill>
            <a:schemeClr val="bg1"/>
          </a:solidFill>
          <a:ln w="28575" algn="ctr">
            <a:solidFill>
              <a:schemeClr val="folHlink"/>
            </a:solidFill>
            <a:round/>
            <a:headEnd type="none" w="lg" len="lg"/>
            <a:tailEnd type="none" w="lg" len="lg"/>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611" name="Rectangle 33"/>
          <p:cNvSpPr>
            <a:spLocks noChangeArrowheads="1"/>
          </p:cNvSpPr>
          <p:nvPr/>
        </p:nvSpPr>
        <p:spPr bwMode="auto">
          <a:xfrm>
            <a:off x="2751843" y="4403724"/>
            <a:ext cx="14526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FontTx/>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グローバル化に</a:t>
            </a:r>
          </a:p>
          <a:p>
            <a:pPr algn="ctr">
              <a:spcBef>
                <a:spcPct val="0"/>
              </a:spcBef>
              <a:buClrTx/>
              <a:buFontTx/>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対応した調査</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612" name="Rectangle 34"/>
          <p:cNvSpPr>
            <a:spLocks noChangeArrowheads="1"/>
          </p:cNvSpPr>
          <p:nvPr/>
        </p:nvSpPr>
        <p:spPr bwMode="auto">
          <a:xfrm>
            <a:off x="4787900" y="4391025"/>
            <a:ext cx="15128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FontTx/>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デジタル化に</a:t>
            </a:r>
          </a:p>
          <a:p>
            <a:pPr algn="ctr">
              <a:spcBef>
                <a:spcPct val="0"/>
              </a:spcBef>
              <a:buClrTx/>
              <a:buFontTx/>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対応した調査</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613" name="Rectangle 35"/>
          <p:cNvSpPr>
            <a:spLocks noChangeArrowheads="1"/>
          </p:cNvSpPr>
          <p:nvPr/>
        </p:nvSpPr>
        <p:spPr bwMode="auto">
          <a:xfrm>
            <a:off x="6908096" y="4403725"/>
            <a:ext cx="12618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FontTx/>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大規模法人の</a:t>
            </a:r>
          </a:p>
          <a:p>
            <a:pPr algn="ctr">
              <a:spcBef>
                <a:spcPct val="0"/>
              </a:spcBef>
              <a:buClrTx/>
              <a:buFontTx/>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調査</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614" name="Rectangle 37"/>
          <p:cNvSpPr>
            <a:spLocks noChangeArrowheads="1"/>
          </p:cNvSpPr>
          <p:nvPr/>
        </p:nvSpPr>
        <p:spPr bwMode="auto">
          <a:xfrm>
            <a:off x="6185456" y="3475040"/>
            <a:ext cx="369332" cy="1169551"/>
          </a:xfrm>
          <a:prstGeom prst="rect">
            <a:avLst/>
          </a:prstGeom>
          <a:solidFill>
            <a:srgbClr val="7E2E83"/>
          </a:solidFill>
          <a:ln>
            <a:solidFill>
              <a:srgbClr val="7E2E83"/>
            </a:solidFill>
          </a:ln>
          <a:effectLst>
            <a:outerShdw blurRad="50800" dist="38100" dir="2700000" algn="tl" rotWithShape="0">
              <a:prstClr val="black">
                <a:alpha val="40000"/>
              </a:prstClr>
            </a:outerShdw>
          </a:effectLst>
        </p:spPr>
        <p:txBody>
          <a:bodyPr vert="eaVert"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spcBef>
                <a:spcPct val="0"/>
              </a:spcBef>
              <a:buClrTx/>
              <a:buFontTx/>
              <a:buNone/>
            </a:pPr>
            <a:r>
              <a:rPr lang="ja-JP" altLang="en-US" sz="1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情報技術専門官</a:t>
            </a:r>
            <a:endParaRPr lang="en-US" altLang="ja-JP" sz="1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615" name="Rectangle 38"/>
          <p:cNvSpPr>
            <a:spLocks noChangeArrowheads="1"/>
          </p:cNvSpPr>
          <p:nvPr/>
        </p:nvSpPr>
        <p:spPr bwMode="auto">
          <a:xfrm>
            <a:off x="8169831" y="3462340"/>
            <a:ext cx="369332" cy="1169551"/>
          </a:xfrm>
          <a:prstGeom prst="rect">
            <a:avLst/>
          </a:prstGeom>
          <a:solidFill>
            <a:srgbClr val="7E2E83"/>
          </a:solidFill>
          <a:ln>
            <a:solidFill>
              <a:srgbClr val="7E2E83"/>
            </a:solidFill>
          </a:ln>
          <a:effectLst>
            <a:outerShdw blurRad="50800" dist="38100" dir="2700000" algn="tl" rotWithShape="0">
              <a:prstClr val="black">
                <a:alpha val="40000"/>
              </a:prstClr>
            </a:outerShdw>
          </a:effectLst>
        </p:spPr>
        <p:txBody>
          <a:bodyPr vert="eaVert"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spcBef>
                <a:spcPct val="0"/>
              </a:spcBef>
              <a:buClrTx/>
              <a:buFontTx/>
              <a:buNone/>
            </a:pPr>
            <a:r>
              <a:rPr lang="ja-JP" altLang="en-US" sz="1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特別国税調査官</a:t>
            </a:r>
            <a:endParaRPr lang="en-US" altLang="ja-JP" sz="1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7616" name="Picture 39" descr="misc-doc-ic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652" y="1282700"/>
            <a:ext cx="2233613" cy="86518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617" name="AutoShape 40"/>
          <p:cNvSpPr>
            <a:spLocks noChangeArrowheads="1"/>
          </p:cNvSpPr>
          <p:nvPr/>
        </p:nvSpPr>
        <p:spPr bwMode="auto">
          <a:xfrm>
            <a:off x="508002" y="1811338"/>
            <a:ext cx="1439863" cy="144462"/>
          </a:xfrm>
          <a:prstGeom prst="roundRect">
            <a:avLst>
              <a:gd name="adj" fmla="val 50000"/>
            </a:avLst>
          </a:prstGeom>
          <a:solidFill>
            <a:srgbClr val="33CCCC"/>
          </a:solidFill>
          <a:ln>
            <a:noFill/>
          </a:ln>
          <a:extLst>
            <a:ext uri="{91240B29-F687-4F45-9708-019B960494DF}">
              <a14:hiddenLine xmlns:a14="http://schemas.microsoft.com/office/drawing/2010/main" w="254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618" name="Rectangle 41"/>
          <p:cNvSpPr>
            <a:spLocks noChangeArrowheads="1"/>
          </p:cNvSpPr>
          <p:nvPr/>
        </p:nvSpPr>
        <p:spPr bwMode="auto">
          <a:xfrm>
            <a:off x="461963" y="1400177"/>
            <a:ext cx="1555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法人課税部門</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7622" name="Picture 47" descr="16-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4213" y="3259138"/>
            <a:ext cx="1560512" cy="156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623" name="AutoShape 32"/>
          <p:cNvSpPr>
            <a:spLocks noChangeArrowheads="1"/>
          </p:cNvSpPr>
          <p:nvPr/>
        </p:nvSpPr>
        <p:spPr bwMode="auto">
          <a:xfrm>
            <a:off x="661988" y="4394200"/>
            <a:ext cx="1657350" cy="534988"/>
          </a:xfrm>
          <a:prstGeom prst="roundRect">
            <a:avLst>
              <a:gd name="adj" fmla="val 16667"/>
            </a:avLst>
          </a:prstGeom>
          <a:solidFill>
            <a:schemeClr val="bg1"/>
          </a:solidFill>
          <a:ln w="28575" algn="ctr">
            <a:solidFill>
              <a:schemeClr val="folHlink"/>
            </a:solidFill>
            <a:round/>
            <a:headEnd type="none" w="lg" len="lg"/>
            <a:tailEnd type="none" w="lg" len="lg"/>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624" name="Rectangle 36"/>
          <p:cNvSpPr>
            <a:spLocks noChangeArrowheads="1"/>
          </p:cNvSpPr>
          <p:nvPr/>
        </p:nvSpPr>
        <p:spPr bwMode="auto">
          <a:xfrm>
            <a:off x="859721" y="4403725"/>
            <a:ext cx="12618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FontTx/>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法人税などの</a:t>
            </a:r>
          </a:p>
          <a:p>
            <a:pPr algn="ctr">
              <a:spcBef>
                <a:spcPct val="0"/>
              </a:spcBef>
              <a:buClrTx/>
              <a:buFontTx/>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申告相談</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625" name="Rectangle 37"/>
          <p:cNvSpPr>
            <a:spLocks noChangeArrowheads="1"/>
          </p:cNvSpPr>
          <p:nvPr/>
        </p:nvSpPr>
        <p:spPr bwMode="auto">
          <a:xfrm>
            <a:off x="4131231" y="3482977"/>
            <a:ext cx="369332" cy="1169551"/>
          </a:xfrm>
          <a:prstGeom prst="rect">
            <a:avLst/>
          </a:prstGeom>
          <a:solidFill>
            <a:srgbClr val="7E2E83"/>
          </a:solidFill>
          <a:ln>
            <a:solidFill>
              <a:srgbClr val="7E2E83"/>
            </a:solidFill>
          </a:ln>
          <a:effectLst>
            <a:outerShdw blurRad="50800" dist="38100" dir="2700000" algn="tl" rotWithShape="0">
              <a:prstClr val="black">
                <a:alpha val="40000"/>
              </a:prstClr>
            </a:outerShdw>
          </a:effectLst>
        </p:spPr>
        <p:txBody>
          <a:bodyPr vert="eaVert"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spcBef>
                <a:spcPct val="0"/>
              </a:spcBef>
              <a:buClrTx/>
              <a:buFontTx/>
              <a:buNone/>
            </a:pPr>
            <a:r>
              <a:rPr lang="ja-JP" altLang="en-US" sz="1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国際税務専門官</a:t>
            </a:r>
            <a:endParaRPr lang="en-US" altLang="ja-JP" sz="1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タイトル 2"/>
          <p:cNvSpPr>
            <a:spLocks noGrp="1"/>
          </p:cNvSpPr>
          <p:nvPr>
            <p:ph type="title"/>
          </p:nvPr>
        </p:nvSpPr>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私たちの町の税務署の仕事</a:t>
            </a:r>
            <a:b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～法人課税部門の仕事～</a:t>
            </a:r>
          </a:p>
        </p:txBody>
      </p:sp>
      <p:sp>
        <p:nvSpPr>
          <p:cNvPr id="2" name="スライド番号プレースホルダー 1"/>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31</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43" name="Picture 28" descr="gUp-icon"/>
          <p:cNvPicPr>
            <a:picLocks noChangeAspect="1" noChangeArrowheads="1"/>
          </p:cNvPicPr>
          <p:nvPr/>
        </p:nvPicPr>
        <p:blipFill>
          <a:blip r:embed="rId8">
            <a:duotone>
              <a:prstClr val="black"/>
              <a:srgbClr val="CC0066">
                <a:tint val="45000"/>
                <a:satMod val="400000"/>
              </a:srgbClr>
            </a:duotone>
            <a:extLst>
              <a:ext uri="{28A0092B-C50C-407E-A947-70E740481C1C}">
                <a14:useLocalDpi xmlns:a14="http://schemas.microsoft.com/office/drawing/2010/main" val="0"/>
              </a:ext>
            </a:extLst>
          </a:blip>
          <a:srcRect/>
          <a:stretch>
            <a:fillRect/>
          </a:stretch>
        </p:blipFill>
        <p:spPr bwMode="auto">
          <a:xfrm rot="16200000">
            <a:off x="7074278" y="4315787"/>
            <a:ext cx="414338" cy="1674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8" descr="gUp-icon"/>
          <p:cNvPicPr>
            <a:picLocks noChangeAspect="1" noChangeArrowheads="1"/>
          </p:cNvPicPr>
          <p:nvPr/>
        </p:nvPicPr>
        <p:blipFill rotWithShape="1">
          <a:blip r:embed="rId8">
            <a:duotone>
              <a:prstClr val="black"/>
              <a:srgbClr val="CC0066">
                <a:tint val="45000"/>
                <a:satMod val="400000"/>
              </a:srgbClr>
            </a:duotone>
            <a:extLst>
              <a:ext uri="{28A0092B-C50C-407E-A947-70E740481C1C}">
                <a14:useLocalDpi xmlns:a14="http://schemas.microsoft.com/office/drawing/2010/main" val="0"/>
              </a:ext>
            </a:extLst>
          </a:blip>
          <a:srcRect t="9095" b="53829"/>
          <a:stretch/>
        </p:blipFill>
        <p:spPr bwMode="auto">
          <a:xfrm rot="16200000">
            <a:off x="3881208" y="2043396"/>
            <a:ext cx="414338" cy="623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9">
            <a:extLst>
              <a:ext uri="{FF2B5EF4-FFF2-40B4-BE49-F238E27FC236}">
                <a16:creationId xmlns:a16="http://schemas.microsoft.com/office/drawing/2014/main" id="{9053855F-6CB4-47D3-BDA9-9546270AC3FA}"/>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9233620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AutoShape 26"/>
          <p:cNvSpPr>
            <a:spLocks noChangeArrowheads="1"/>
          </p:cNvSpPr>
          <p:nvPr/>
        </p:nvSpPr>
        <p:spPr bwMode="auto">
          <a:xfrm>
            <a:off x="298452" y="1209677"/>
            <a:ext cx="1871663" cy="2879725"/>
          </a:xfrm>
          <a:prstGeom prst="roundRect">
            <a:avLst>
              <a:gd name="adj" fmla="val 6338"/>
            </a:avLst>
          </a:prstGeom>
          <a:gradFill rotWithShape="1">
            <a:gsLst>
              <a:gs pos="0">
                <a:srgbClr val="99CC00"/>
              </a:gs>
              <a:gs pos="100000">
                <a:srgbClr val="FFFFFF"/>
              </a:gs>
            </a:gsLst>
            <a:lin ang="5400000" scaled="1"/>
          </a:gra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buClr>
                <a:srgbClr val="5B9BD5"/>
              </a:buClr>
              <a:buFont typeface="Wingdings" panose="05000000000000000000" pitchFamily="2" charset="2"/>
              <a:buNone/>
            </a:pPr>
            <a:endParaRPr lang="ja-JP" altLang="en-US"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9637" name="AutoShape 26"/>
          <p:cNvSpPr>
            <a:spLocks noChangeArrowheads="1"/>
          </p:cNvSpPr>
          <p:nvPr/>
        </p:nvSpPr>
        <p:spPr bwMode="auto">
          <a:xfrm>
            <a:off x="4148841" y="5644974"/>
            <a:ext cx="4809194" cy="779777"/>
          </a:xfrm>
          <a:prstGeom prst="roundRect">
            <a:avLst>
              <a:gd name="adj" fmla="val 6995"/>
            </a:avLst>
          </a:prstGeom>
          <a:solidFill>
            <a:srgbClr val="7E2E83"/>
          </a:solidFill>
          <a:ln w="19050" algn="ctr">
            <a:solidFill>
              <a:srgbClr val="7E2E83"/>
            </a:solidFill>
            <a:round/>
            <a:headEnd/>
            <a:tailEnd/>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
                <a:srgbClr val="5B9BD5"/>
              </a:buClr>
              <a:buFont typeface="Wingdings" panose="05000000000000000000" pitchFamily="2" charset="2"/>
              <a:buNone/>
            </a:pPr>
            <a:endParaRPr lang="ja-JP" altLang="en-US"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9638" name="AutoShape 26"/>
          <p:cNvSpPr>
            <a:spLocks noChangeArrowheads="1"/>
          </p:cNvSpPr>
          <p:nvPr/>
        </p:nvSpPr>
        <p:spPr bwMode="auto">
          <a:xfrm>
            <a:off x="288953" y="5632589"/>
            <a:ext cx="3656664" cy="792162"/>
          </a:xfrm>
          <a:prstGeom prst="roundRect">
            <a:avLst>
              <a:gd name="adj" fmla="val 6995"/>
            </a:avLst>
          </a:prstGeom>
          <a:solidFill>
            <a:srgbClr val="7E2E83"/>
          </a:solidFill>
          <a:ln w="19050" algn="ctr">
            <a:solidFill>
              <a:srgbClr val="7E2E83"/>
            </a:solidFill>
            <a:round/>
            <a:headEnd/>
            <a:tailEnd/>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
                <a:srgbClr val="5B9BD5"/>
              </a:buClr>
              <a:buFont typeface="Wingdings" panose="05000000000000000000" pitchFamily="2" charset="2"/>
              <a:buNone/>
            </a:pPr>
            <a:endParaRPr lang="ja-JP" altLang="en-US"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9639" name="Rectangle 32"/>
          <p:cNvSpPr>
            <a:spLocks noChangeArrowheads="1"/>
          </p:cNvSpPr>
          <p:nvPr/>
        </p:nvSpPr>
        <p:spPr bwMode="auto">
          <a:xfrm>
            <a:off x="187341" y="5772537"/>
            <a:ext cx="3859888"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FontTx/>
              <a:buNone/>
            </a:pPr>
            <a:r>
              <a:rPr lang="ja-JP" altLang="en-US" sz="160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正しく税額が計算されているか調査</a:t>
            </a:r>
            <a:endParaRPr lang="en-US" altLang="ja-JP" sz="160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a:p>
            <a:pPr algn="ctr">
              <a:spcBef>
                <a:spcPct val="0"/>
              </a:spcBef>
              <a:buClrTx/>
              <a:buFontTx/>
              <a:buNone/>
            </a:pPr>
            <a:r>
              <a:rPr lang="ja-JP" altLang="en-US" sz="160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適正な申告を指導</a:t>
            </a:r>
          </a:p>
        </p:txBody>
      </p:sp>
      <p:sp>
        <p:nvSpPr>
          <p:cNvPr id="69640" name="Rectangle 32"/>
          <p:cNvSpPr>
            <a:spLocks noChangeArrowheads="1"/>
          </p:cNvSpPr>
          <p:nvPr/>
        </p:nvSpPr>
        <p:spPr bwMode="auto">
          <a:xfrm>
            <a:off x="4118628" y="5707500"/>
            <a:ext cx="4852361"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FontTx/>
              <a:buNone/>
            </a:pPr>
            <a:r>
              <a:rPr lang="ja-JP" altLang="ja-JP" sz="180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酒類の適正な販売管理の推進</a:t>
            </a:r>
            <a:endParaRPr lang="en-US" altLang="ja-JP" sz="180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a:p>
            <a:pPr algn="ctr">
              <a:spcBef>
                <a:spcPct val="0"/>
              </a:spcBef>
              <a:buClrTx/>
              <a:buNone/>
            </a:pPr>
            <a:r>
              <a:rPr lang="ja-JP" altLang="ja-JP" sz="180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酒類業界の活性化・健全な発達に向けた取組</a:t>
            </a:r>
            <a:endParaRPr lang="ja-JP" altLang="en-US" sz="180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a:p>
            <a:pPr algn="ctr">
              <a:spcBef>
                <a:spcPct val="0"/>
              </a:spcBef>
              <a:buClrTx/>
              <a:buFontTx/>
              <a:buNone/>
            </a:pPr>
            <a:endParaRPr lang="ja-JP" altLang="en-US" sz="180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9641" name="Rectangle 25"/>
          <p:cNvSpPr>
            <a:spLocks noChangeArrowheads="1"/>
          </p:cNvSpPr>
          <p:nvPr/>
        </p:nvSpPr>
        <p:spPr bwMode="auto">
          <a:xfrm>
            <a:off x="2339975" y="2628902"/>
            <a:ext cx="6408738" cy="555625"/>
          </a:xfrm>
          <a:prstGeom prst="rect">
            <a:avLst/>
          </a:prstGeom>
          <a:solidFill>
            <a:schemeClr val="bg1"/>
          </a:solidFill>
          <a:ln>
            <a:noFill/>
          </a:ln>
          <a:extLst>
            <a:ext uri="{91240B29-F687-4F45-9708-019B960494DF}">
              <a14:hiddenLine xmlns:a14="http://schemas.microsoft.com/office/drawing/2010/main" w="57150" algn="ctr">
                <a:solidFill>
                  <a:srgbClr val="000000"/>
                </a:solidFill>
                <a:miter lim="800000"/>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9642" name="AutoShape 26"/>
          <p:cNvSpPr>
            <a:spLocks noChangeArrowheads="1"/>
          </p:cNvSpPr>
          <p:nvPr/>
        </p:nvSpPr>
        <p:spPr bwMode="auto">
          <a:xfrm>
            <a:off x="2268538" y="1244602"/>
            <a:ext cx="6551612" cy="792163"/>
          </a:xfrm>
          <a:prstGeom prst="roundRect">
            <a:avLst>
              <a:gd name="adj" fmla="val 16667"/>
            </a:avLst>
          </a:prstGeom>
          <a:solidFill>
            <a:schemeClr val="bg1"/>
          </a:solidFill>
          <a:ln w="28575" algn="ctr">
            <a:solidFill>
              <a:srgbClr val="0041FF"/>
            </a:solidFill>
            <a:round/>
            <a:headEnd type="none" w="lg" len="lg"/>
            <a:tailEnd type="none" w="lg" len="lg"/>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9643" name="Rectangle 27"/>
          <p:cNvSpPr>
            <a:spLocks noChangeArrowheads="1"/>
          </p:cNvSpPr>
          <p:nvPr/>
        </p:nvSpPr>
        <p:spPr bwMode="auto">
          <a:xfrm>
            <a:off x="2424115" y="1387477"/>
            <a:ext cx="6264275" cy="66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miter lim="800000"/>
                <a:headEnd type="none" w="lg" len="lg"/>
                <a:tailEnd type="none" w="lg" len="lg"/>
              </a14:hiddenLine>
            </a:ext>
          </a:extLst>
        </p:spPr>
        <p:txBody>
          <a:bodyPr tIns="720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ct val="70000"/>
              </a:lnSpc>
              <a:spcBef>
                <a:spcPct val="50000"/>
              </a:spcBef>
              <a:buClr>
                <a:srgbClr val="5B9BD5"/>
              </a:buClr>
              <a:buFont typeface="Wingdings" panose="05000000000000000000" pitchFamily="2" charset="2"/>
              <a:buNone/>
            </a:pPr>
            <a:r>
              <a:rPr lang="ja-JP" altLang="en-US" sz="1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酒類の製造・販売業に必要な</a:t>
            </a:r>
            <a:r>
              <a:rPr lang="ja-JP" altLang="en-US" sz="18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免許申請に関する相談・審査</a:t>
            </a:r>
            <a:endParaRPr lang="en-US" altLang="ja-JP" sz="18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lnSpc>
                <a:spcPct val="70000"/>
              </a:lnSpc>
              <a:spcBef>
                <a:spcPct val="50000"/>
              </a:spcBef>
              <a:buClr>
                <a:srgbClr val="5B9BD5"/>
              </a:buClr>
              <a:buFont typeface="Wingdings" panose="05000000000000000000" pitchFamily="2" charset="2"/>
              <a:buNone/>
            </a:pPr>
            <a:r>
              <a:rPr lang="ja-JP" altLang="en-US" sz="1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を担当</a:t>
            </a:r>
          </a:p>
        </p:txBody>
      </p:sp>
      <p:sp>
        <p:nvSpPr>
          <p:cNvPr id="69644" name="AutoShape 28"/>
          <p:cNvSpPr>
            <a:spLocks noChangeArrowheads="1"/>
          </p:cNvSpPr>
          <p:nvPr/>
        </p:nvSpPr>
        <p:spPr bwMode="auto">
          <a:xfrm>
            <a:off x="2268538" y="2093678"/>
            <a:ext cx="6551612" cy="849721"/>
          </a:xfrm>
          <a:prstGeom prst="roundRect">
            <a:avLst>
              <a:gd name="adj" fmla="val 16667"/>
            </a:avLst>
          </a:prstGeom>
          <a:solidFill>
            <a:schemeClr val="bg1"/>
          </a:solidFill>
          <a:ln w="28575" algn="ctr">
            <a:solidFill>
              <a:srgbClr val="0041FF"/>
            </a:solidFill>
            <a:round/>
            <a:headEnd type="none" w="lg" len="lg"/>
            <a:tailEnd type="none" w="lg" len="lg"/>
          </a:ln>
          <a:effectLst>
            <a:outerShdw blurRad="50800" dist="38100" dir="2700000" algn="tl" rotWithShape="0">
              <a:prstClr val="black">
                <a:alpha val="40000"/>
              </a:prstClr>
            </a:outerShdw>
          </a:effectLst>
        </p:spPr>
        <p:txBody>
          <a:bodyPr wrap="none" tIns="7200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9645" name="Rectangle 29"/>
          <p:cNvSpPr>
            <a:spLocks noChangeArrowheads="1"/>
          </p:cNvSpPr>
          <p:nvPr/>
        </p:nvSpPr>
        <p:spPr bwMode="auto">
          <a:xfrm>
            <a:off x="2424115" y="2268538"/>
            <a:ext cx="6264275" cy="66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miter lim="800000"/>
                <a:headEnd type="none" w="lg" len="lg"/>
                <a:tailEnd type="none" w="lg" len="lg"/>
              </a14:hiddenLine>
            </a:ext>
          </a:extLst>
        </p:spPr>
        <p:txBody>
          <a:bodyPr tIns="720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ct val="70000"/>
              </a:lnSpc>
              <a:spcBef>
                <a:spcPct val="50000"/>
              </a:spcBef>
              <a:buClr>
                <a:srgbClr val="5B9BD5"/>
              </a:buClr>
              <a:buFont typeface="Wingdings" panose="05000000000000000000" pitchFamily="2" charset="2"/>
              <a:buNone/>
            </a:pPr>
            <a:r>
              <a:rPr lang="ja-JP" altLang="en-US" sz="1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酒造会社やビール工場等で、仕入・製造・出荷の</a:t>
            </a:r>
            <a:r>
              <a:rPr lang="ja-JP" altLang="en-US" sz="1800" dirty="0">
                <a:solidFill>
                  <a:srgbClr val="5B9BD5"/>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8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全工程の</a:t>
            </a:r>
            <a:endParaRPr lang="en-US" altLang="ja-JP" sz="18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lnSpc>
                <a:spcPct val="70000"/>
              </a:lnSpc>
              <a:spcBef>
                <a:spcPct val="50000"/>
              </a:spcBef>
              <a:buClr>
                <a:srgbClr val="5B9BD5"/>
              </a:buClr>
              <a:buFont typeface="Wingdings" panose="05000000000000000000" pitchFamily="2" charset="2"/>
              <a:buNone/>
            </a:pPr>
            <a:r>
              <a:rPr lang="ja-JP" altLang="en-US" sz="18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検査</a:t>
            </a:r>
            <a:r>
              <a:rPr lang="ja-JP" altLang="en-US" sz="1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を担当</a:t>
            </a:r>
          </a:p>
        </p:txBody>
      </p:sp>
      <p:pic>
        <p:nvPicPr>
          <p:cNvPr id="69646" name="Picture 30" descr="misc-doc-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652" y="1282700"/>
            <a:ext cx="2233613" cy="86518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7" name="AutoShape 31"/>
          <p:cNvSpPr>
            <a:spLocks noChangeArrowheads="1"/>
          </p:cNvSpPr>
          <p:nvPr/>
        </p:nvSpPr>
        <p:spPr bwMode="auto">
          <a:xfrm>
            <a:off x="508002" y="1811338"/>
            <a:ext cx="1439863" cy="144462"/>
          </a:xfrm>
          <a:prstGeom prst="roundRect">
            <a:avLst>
              <a:gd name="adj" fmla="val 50000"/>
            </a:avLst>
          </a:prstGeom>
          <a:solidFill>
            <a:srgbClr val="FF99CC"/>
          </a:solidFill>
          <a:ln>
            <a:noFill/>
          </a:ln>
          <a:extLst>
            <a:ext uri="{91240B29-F687-4F45-9708-019B960494DF}">
              <a14:hiddenLine xmlns:a14="http://schemas.microsoft.com/office/drawing/2010/main" w="254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9648" name="Rectangle 32"/>
          <p:cNvSpPr>
            <a:spLocks noChangeArrowheads="1"/>
          </p:cNvSpPr>
          <p:nvPr/>
        </p:nvSpPr>
        <p:spPr bwMode="auto">
          <a:xfrm>
            <a:off x="576263" y="1400177"/>
            <a:ext cx="1327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酒類指導官</a:t>
            </a:r>
            <a:endParaRPr lang="en-US" altLang="ja-JP" sz="1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9652" name="Picture 37" descr="18-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1094" y="3876661"/>
            <a:ext cx="1558925"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53" name="Picture 38" descr="18-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1971" y="3762471"/>
            <a:ext cx="1597025"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54" name="Picture 39" descr="18-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02032" y="3823912"/>
            <a:ext cx="1601788"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9655" name="グループ化 32"/>
          <p:cNvGrpSpPr>
            <a:grpSpLocks/>
          </p:cNvGrpSpPr>
          <p:nvPr/>
        </p:nvGrpSpPr>
        <p:grpSpPr bwMode="auto">
          <a:xfrm>
            <a:off x="4817907" y="5029564"/>
            <a:ext cx="1657350" cy="535918"/>
            <a:chOff x="4355976" y="2420888"/>
            <a:chExt cx="1657350" cy="535917"/>
          </a:xfrm>
          <a:effectLst>
            <a:outerShdw blurRad="50800" dist="38100" dir="2700000" algn="tl" rotWithShape="0">
              <a:prstClr val="black">
                <a:alpha val="40000"/>
              </a:prstClr>
            </a:outerShdw>
          </a:effectLst>
        </p:grpSpPr>
        <p:sp>
          <p:nvSpPr>
            <p:cNvPr id="69664" name="AutoShape 17"/>
            <p:cNvSpPr>
              <a:spLocks noChangeArrowheads="1"/>
            </p:cNvSpPr>
            <p:nvPr/>
          </p:nvSpPr>
          <p:spPr bwMode="auto">
            <a:xfrm>
              <a:off x="4355976" y="2420888"/>
              <a:ext cx="1657350" cy="534987"/>
            </a:xfrm>
            <a:prstGeom prst="roundRect">
              <a:avLst>
                <a:gd name="adj" fmla="val 16667"/>
              </a:avLst>
            </a:prstGeom>
            <a:solidFill>
              <a:schemeClr val="bg1"/>
            </a:solidFill>
            <a:ln w="28575" algn="ctr">
              <a:solidFill>
                <a:srgbClr val="7E2E83"/>
              </a:solidFill>
              <a:round/>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9665" name="Rectangle 21"/>
            <p:cNvSpPr>
              <a:spLocks noChangeArrowheads="1"/>
            </p:cNvSpPr>
            <p:nvPr/>
          </p:nvSpPr>
          <p:spPr bwMode="auto">
            <a:xfrm>
              <a:off x="4476641" y="2433586"/>
              <a:ext cx="1441420" cy="52321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FontTx/>
                <a:buNone/>
              </a:pP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お酒の適正な</a:t>
              </a:r>
            </a:p>
            <a:p>
              <a:pPr algn="ctr">
                <a:spcBef>
                  <a:spcPct val="0"/>
                </a:spcBef>
                <a:buClrTx/>
                <a:buFontTx/>
                <a:buNone/>
              </a:pP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販売管理の推進</a:t>
              </a:r>
            </a:p>
          </p:txBody>
        </p:sp>
      </p:grpSp>
      <p:grpSp>
        <p:nvGrpSpPr>
          <p:cNvPr id="69656" name="グループ化 31"/>
          <p:cNvGrpSpPr>
            <a:grpSpLocks/>
          </p:cNvGrpSpPr>
          <p:nvPr/>
        </p:nvGrpSpPr>
        <p:grpSpPr bwMode="auto">
          <a:xfrm>
            <a:off x="2215189" y="5021629"/>
            <a:ext cx="1657350" cy="538162"/>
            <a:chOff x="4719638" y="4081463"/>
            <a:chExt cx="1657350" cy="538162"/>
          </a:xfrm>
          <a:effectLst>
            <a:outerShdw blurRad="50800" dist="38100" dir="2700000" algn="tl" rotWithShape="0">
              <a:prstClr val="black">
                <a:alpha val="40000"/>
              </a:prstClr>
            </a:outerShdw>
          </a:effectLst>
        </p:grpSpPr>
        <p:sp>
          <p:nvSpPr>
            <p:cNvPr id="69662" name="AutoShape 18"/>
            <p:cNvSpPr>
              <a:spLocks noChangeArrowheads="1"/>
            </p:cNvSpPr>
            <p:nvPr/>
          </p:nvSpPr>
          <p:spPr bwMode="auto">
            <a:xfrm>
              <a:off x="4719638" y="4081463"/>
              <a:ext cx="1657350" cy="538162"/>
            </a:xfrm>
            <a:prstGeom prst="roundRect">
              <a:avLst>
                <a:gd name="adj" fmla="val 16667"/>
              </a:avLst>
            </a:prstGeom>
            <a:solidFill>
              <a:schemeClr val="bg1"/>
            </a:solidFill>
            <a:ln w="28575" algn="ctr">
              <a:solidFill>
                <a:srgbClr val="7E2E83"/>
              </a:solidFill>
              <a:round/>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9663" name="Rectangle 22"/>
            <p:cNvSpPr>
              <a:spLocks noChangeArrowheads="1"/>
            </p:cNvSpPr>
            <p:nvPr/>
          </p:nvSpPr>
          <p:spPr bwMode="auto">
            <a:xfrm>
              <a:off x="4745038" y="4200525"/>
              <a:ext cx="1606550" cy="3048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FontTx/>
                <a:buNone/>
              </a:pPr>
              <a:r>
                <a:rPr lang="ja-JP"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製造業者への調査</a:t>
              </a:r>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69657" name="AutoShape 20"/>
          <p:cNvSpPr>
            <a:spLocks noChangeArrowheads="1"/>
          </p:cNvSpPr>
          <p:nvPr/>
        </p:nvSpPr>
        <p:spPr bwMode="auto">
          <a:xfrm>
            <a:off x="430166" y="5025310"/>
            <a:ext cx="1657350" cy="534987"/>
          </a:xfrm>
          <a:prstGeom prst="roundRect">
            <a:avLst>
              <a:gd name="adj" fmla="val 16667"/>
            </a:avLst>
          </a:prstGeom>
          <a:solidFill>
            <a:schemeClr val="bg1"/>
          </a:solidFill>
          <a:ln w="28575" algn="ctr">
            <a:solidFill>
              <a:srgbClr val="7E2E83"/>
            </a:solidFill>
            <a:round/>
            <a:headEnd type="none" w="lg" len="lg"/>
            <a:tailEnd type="none" w="lg" len="lg"/>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9658" name="Rectangle 24"/>
          <p:cNvSpPr>
            <a:spLocks noChangeArrowheads="1"/>
          </p:cNvSpPr>
          <p:nvPr/>
        </p:nvSpPr>
        <p:spPr bwMode="auto">
          <a:xfrm>
            <a:off x="717962" y="5035383"/>
            <a:ext cx="10823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FontTx/>
              <a:buNone/>
            </a:pP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酒類販売業</a:t>
            </a:r>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a:spcBef>
                <a:spcPct val="0"/>
              </a:spcBef>
              <a:buClrTx/>
              <a:buFontTx/>
              <a:buNone/>
            </a:pP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免許の相談</a:t>
            </a:r>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9659" name="Picture 40" descr="19-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34774" y="3836921"/>
            <a:ext cx="1427163" cy="142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60" name="AutoShape 19"/>
          <p:cNvSpPr>
            <a:spLocks noChangeArrowheads="1"/>
          </p:cNvSpPr>
          <p:nvPr/>
        </p:nvSpPr>
        <p:spPr bwMode="auto">
          <a:xfrm>
            <a:off x="7078802" y="5040548"/>
            <a:ext cx="1657350" cy="534987"/>
          </a:xfrm>
          <a:prstGeom prst="roundRect">
            <a:avLst>
              <a:gd name="adj" fmla="val 16667"/>
            </a:avLst>
          </a:prstGeom>
          <a:solidFill>
            <a:schemeClr val="bg1"/>
          </a:solidFill>
          <a:ln w="28575" algn="ctr">
            <a:solidFill>
              <a:srgbClr val="7E2E83"/>
            </a:solidFill>
            <a:round/>
            <a:headEnd type="none" w="lg" len="lg"/>
            <a:tailEnd type="none" w="lg" len="lg"/>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9661" name="Rectangle 23"/>
          <p:cNvSpPr>
            <a:spLocks noChangeArrowheads="1"/>
          </p:cNvSpPr>
          <p:nvPr/>
        </p:nvSpPr>
        <p:spPr bwMode="auto">
          <a:xfrm>
            <a:off x="7078802" y="5187775"/>
            <a:ext cx="1606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FontTx/>
              <a:buNone/>
            </a:pP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酒類業界の活性化</a:t>
            </a:r>
          </a:p>
        </p:txBody>
      </p:sp>
      <p:sp>
        <p:nvSpPr>
          <p:cNvPr id="3" name="タイトル 2"/>
          <p:cNvSpPr>
            <a:spLocks noGrp="1"/>
          </p:cNvSpPr>
          <p:nvPr>
            <p:ph type="title"/>
          </p:nvPr>
        </p:nvSpPr>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私たちの町の税務署の仕事</a:t>
            </a:r>
            <a:b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～酒類指導官の仕事～</a:t>
            </a:r>
          </a:p>
        </p:txBody>
      </p:sp>
      <p:sp>
        <p:nvSpPr>
          <p:cNvPr id="2" name="Rectangle 9">
            <a:extLst>
              <a:ext uri="{FF2B5EF4-FFF2-40B4-BE49-F238E27FC236}">
                <a16:creationId xmlns:a16="http://schemas.microsoft.com/office/drawing/2014/main" id="{2A8E7DA6-9BC5-43BC-B3B1-D91BC166EBC4}"/>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スライド番号プレースホルダー 2">
            <a:extLst>
              <a:ext uri="{FF2B5EF4-FFF2-40B4-BE49-F238E27FC236}">
                <a16:creationId xmlns:a16="http://schemas.microsoft.com/office/drawing/2014/main" id="{563A8220-5E1F-4DDB-87DC-DA0B910E2290}"/>
              </a:ext>
            </a:extLst>
          </p:cNvPr>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32</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 name="Rectangle 32">
            <a:extLst>
              <a:ext uri="{FF2B5EF4-FFF2-40B4-BE49-F238E27FC236}">
                <a16:creationId xmlns:a16="http://schemas.microsoft.com/office/drawing/2014/main" id="{8F10C072-7645-4397-82B0-E1A1BFD71327}"/>
              </a:ext>
            </a:extLst>
          </p:cNvPr>
          <p:cNvSpPr>
            <a:spLocks noChangeArrowheads="1"/>
          </p:cNvSpPr>
          <p:nvPr/>
        </p:nvSpPr>
        <p:spPr bwMode="auto">
          <a:xfrm>
            <a:off x="6702644" y="5781324"/>
            <a:ext cx="2381535"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FontTx/>
              <a:buNone/>
            </a:pPr>
            <a:endParaRPr lang="ja-JP" altLang="en-US" sz="160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 name="AutoShape 28">
            <a:extLst>
              <a:ext uri="{FF2B5EF4-FFF2-40B4-BE49-F238E27FC236}">
                <a16:creationId xmlns:a16="http://schemas.microsoft.com/office/drawing/2014/main" id="{E05DBCCE-9465-4777-86B6-719ED3C50348}"/>
              </a:ext>
            </a:extLst>
          </p:cNvPr>
          <p:cNvSpPr>
            <a:spLocks noChangeArrowheads="1"/>
          </p:cNvSpPr>
          <p:nvPr/>
        </p:nvSpPr>
        <p:spPr bwMode="auto">
          <a:xfrm>
            <a:off x="2268538" y="2988787"/>
            <a:ext cx="6551612" cy="844511"/>
          </a:xfrm>
          <a:prstGeom prst="roundRect">
            <a:avLst>
              <a:gd name="adj" fmla="val 16667"/>
            </a:avLst>
          </a:prstGeom>
          <a:solidFill>
            <a:schemeClr val="bg1"/>
          </a:solidFill>
          <a:ln w="28575" algn="ctr">
            <a:solidFill>
              <a:srgbClr val="0041FF"/>
            </a:solidFill>
            <a:round/>
            <a:headEnd type="none" w="lg" len="lg"/>
            <a:tailEnd type="none" w="lg" len="lg"/>
          </a:ln>
          <a:effectLst>
            <a:outerShdw blurRad="50800" dist="38100" dir="2700000" algn="tl" rotWithShape="0">
              <a:prstClr val="black">
                <a:alpha val="40000"/>
              </a:prstClr>
            </a:outerShdw>
          </a:effectLst>
        </p:spPr>
        <p:txBody>
          <a:bodyPr wrap="none" tIns="7200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 name="Rectangle 29">
            <a:extLst>
              <a:ext uri="{FF2B5EF4-FFF2-40B4-BE49-F238E27FC236}">
                <a16:creationId xmlns:a16="http://schemas.microsoft.com/office/drawing/2014/main" id="{209CCEE7-AF8C-4D36-BE1D-49F965CA4745}"/>
              </a:ext>
            </a:extLst>
          </p:cNvPr>
          <p:cNvSpPr>
            <a:spLocks noChangeArrowheads="1"/>
          </p:cNvSpPr>
          <p:nvPr/>
        </p:nvSpPr>
        <p:spPr bwMode="auto">
          <a:xfrm>
            <a:off x="2442213" y="3103968"/>
            <a:ext cx="6408738" cy="66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miter lim="800000"/>
                <a:headEnd type="none" w="lg" len="lg"/>
                <a:tailEnd type="none" w="lg" len="lg"/>
              </a14:hiddenLine>
            </a:ext>
          </a:extLst>
        </p:spPr>
        <p:txBody>
          <a:bodyPr wrap="square" tIns="720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ct val="70000"/>
              </a:lnSpc>
              <a:spcBef>
                <a:spcPct val="50000"/>
              </a:spcBef>
              <a:buClr>
                <a:srgbClr val="5B9BD5"/>
              </a:buClr>
              <a:buFont typeface="Wingdings" panose="05000000000000000000" pitchFamily="2" charset="2"/>
              <a:buNone/>
            </a:pPr>
            <a:r>
              <a:rPr lang="ja-JP" altLang="en-US" sz="1800" kern="17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酒類業活性化研修</a:t>
            </a:r>
            <a:r>
              <a:rPr lang="ja-JP" altLang="en-US" sz="1800" kern="1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の実施や</a:t>
            </a:r>
            <a:r>
              <a:rPr lang="ja-JP" altLang="en-US" sz="1800" kern="17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業界ニーズ</a:t>
            </a:r>
            <a:r>
              <a:rPr lang="ja-JP" altLang="en-US" sz="1800" kern="1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を把握することによる</a:t>
            </a:r>
            <a:endParaRPr lang="en-US" altLang="ja-JP" sz="1800" kern="1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lnSpc>
                <a:spcPct val="70000"/>
              </a:lnSpc>
              <a:spcBef>
                <a:spcPct val="50000"/>
              </a:spcBef>
              <a:buClr>
                <a:srgbClr val="5B9BD5"/>
              </a:buClr>
              <a:buFont typeface="Wingdings" panose="05000000000000000000" pitchFamily="2" charset="2"/>
              <a:buNone/>
            </a:pPr>
            <a:r>
              <a:rPr lang="ja-JP" altLang="en-US" sz="1800" kern="17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業界支援を担当</a:t>
            </a:r>
          </a:p>
        </p:txBody>
      </p:sp>
    </p:spTree>
    <p:extLst>
      <p:ext uri="{BB962C8B-B14F-4D97-AF65-F5344CB8AC3E}">
        <p14:creationId xmlns:p14="http://schemas.microsoft.com/office/powerpoint/2010/main" val="40729233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3" name="AutoShape 26"/>
          <p:cNvSpPr>
            <a:spLocks noChangeArrowheads="1"/>
          </p:cNvSpPr>
          <p:nvPr/>
        </p:nvSpPr>
        <p:spPr bwMode="auto">
          <a:xfrm>
            <a:off x="721896" y="3964047"/>
            <a:ext cx="7938523" cy="2724135"/>
          </a:xfrm>
          <a:prstGeom prst="roundRect">
            <a:avLst>
              <a:gd name="adj" fmla="val 3968"/>
            </a:avLst>
          </a:prstGeom>
          <a:solidFill>
            <a:srgbClr val="7E2E83">
              <a:alpha val="70000"/>
            </a:srgbClr>
          </a:solidFill>
          <a:ln w="19050" algn="ctr">
            <a:solidFill>
              <a:srgbClr val="7E2E83"/>
            </a:solidFill>
            <a:round/>
            <a:headEnd/>
            <a:tailEnd/>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3494" name="AutoShape 9"/>
          <p:cNvSpPr>
            <a:spLocks noChangeArrowheads="1"/>
          </p:cNvSpPr>
          <p:nvPr/>
        </p:nvSpPr>
        <p:spPr bwMode="auto">
          <a:xfrm>
            <a:off x="806116" y="4081790"/>
            <a:ext cx="7761622" cy="2475422"/>
          </a:xfrm>
          <a:prstGeom prst="roundRect">
            <a:avLst>
              <a:gd name="adj" fmla="val 4093"/>
            </a:avLst>
          </a:prstGeom>
          <a:solidFill>
            <a:schemeClr val="bg1"/>
          </a:solidFill>
          <a:ln w="12700" algn="ctr">
            <a:noFill/>
            <a:round/>
            <a:headEnd type="none" w="lg" len="lg"/>
            <a:tailEnd type="none" w="lg" len="lg"/>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3499" name="Rectangle 14"/>
          <p:cNvSpPr>
            <a:spLocks noChangeArrowheads="1"/>
          </p:cNvSpPr>
          <p:nvPr/>
        </p:nvSpPr>
        <p:spPr bwMode="auto">
          <a:xfrm>
            <a:off x="2396420" y="1402967"/>
            <a:ext cx="6264000" cy="527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miter lim="800000"/>
                <a:headEnd type="none" w="lg" len="lg"/>
                <a:tailEnd type="none" w="lg" len="lg"/>
              </a14:hiddenLine>
            </a:ext>
          </a:extLst>
        </p:spPr>
        <p:txBody>
          <a:bodyPr tIns="72000">
            <a:no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ct val="70000"/>
              </a:lnSpc>
              <a:spcBef>
                <a:spcPct val="50000"/>
              </a:spcBef>
              <a:buNone/>
              <a:defRPr/>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3500" name="AutoShape 15"/>
          <p:cNvSpPr>
            <a:spLocks noChangeAspect="1" noChangeArrowheads="1" noTextEdit="1"/>
          </p:cNvSpPr>
          <p:nvPr/>
        </p:nvSpPr>
        <p:spPr bwMode="auto">
          <a:xfrm>
            <a:off x="6227765" y="4860925"/>
            <a:ext cx="201612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タイトル 2"/>
          <p:cNvSpPr>
            <a:spLocks noGrp="1"/>
          </p:cNvSpPr>
          <p:nvPr>
            <p:ph type="title"/>
          </p:nvPr>
        </p:nvSpPr>
        <p:spPr>
          <a:xfrm>
            <a:off x="0" y="2"/>
            <a:ext cx="9140400" cy="972000"/>
          </a:xfrm>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参考</a:t>
            </a:r>
            <a:b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（内部事務のセンター化）</a:t>
            </a:r>
            <a:endParaRPr lang="ja-JP" altLang="en-US" sz="2400" strike="sngStrike"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スライド番号プレースホルダー 2">
            <a:extLst>
              <a:ext uri="{FF2B5EF4-FFF2-40B4-BE49-F238E27FC236}">
                <a16:creationId xmlns:a16="http://schemas.microsoft.com/office/drawing/2014/main" id="{0C0B28C7-BB99-4B6D-947D-EADA0A8A6F8B}"/>
              </a:ext>
            </a:extLst>
          </p:cNvPr>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33</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Rectangle 20">
            <a:extLst>
              <a:ext uri="{FF2B5EF4-FFF2-40B4-BE49-F238E27FC236}">
                <a16:creationId xmlns:a16="http://schemas.microsoft.com/office/drawing/2014/main" id="{5EDB93D9-E5BF-491A-8D78-DDCBF20657F3}"/>
              </a:ext>
            </a:extLst>
          </p:cNvPr>
          <p:cNvSpPr>
            <a:spLocks noChangeArrowheads="1"/>
          </p:cNvSpPr>
          <p:nvPr/>
        </p:nvSpPr>
        <p:spPr bwMode="auto">
          <a:xfrm>
            <a:off x="1302683" y="4272268"/>
            <a:ext cx="1803878" cy="298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miter lim="800000"/>
                <a:headEnd type="none" w="lg" len="lg"/>
                <a:tailEnd type="none" w="lg" len="lg"/>
              </a14:hiddenLine>
            </a:ext>
          </a:extLst>
        </p:spPr>
        <p:txBody>
          <a:bodyPr wrap="squar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ts val="1500"/>
              </a:lnSpc>
              <a:spcBef>
                <a:spcPct val="0"/>
              </a:spcBef>
              <a:buNone/>
            </a:pP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センター化前</a:t>
            </a:r>
            <a:endParaRPr lang="en-US" altLang="ja-JP" sz="16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 name="Rectangle 8">
            <a:extLst>
              <a:ext uri="{FF2B5EF4-FFF2-40B4-BE49-F238E27FC236}">
                <a16:creationId xmlns:a16="http://schemas.microsoft.com/office/drawing/2014/main" id="{AA8371EB-F0D4-43C7-9AA1-0178DA1B0A65}"/>
              </a:ext>
            </a:extLst>
          </p:cNvPr>
          <p:cNvSpPr>
            <a:spLocks noChangeArrowheads="1"/>
          </p:cNvSpPr>
          <p:nvPr/>
        </p:nvSpPr>
        <p:spPr bwMode="auto">
          <a:xfrm>
            <a:off x="323850" y="1024488"/>
            <a:ext cx="8571709" cy="2953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miter lim="800000"/>
                <a:headEnd type="none" w="lg" len="lg"/>
                <a:tailEnd type="none" w="lg" len="lg"/>
              </a14:hiddenLine>
            </a:ext>
          </a:extLst>
        </p:spPr>
        <p:txBody>
          <a:bodyPr wrap="square" anchor="ctr" anchorCtr="1">
            <a:no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285750" indent="-285750" eaLnBrk="1" hangingPunct="1">
              <a:lnSpc>
                <a:spcPct val="120000"/>
              </a:lnSpc>
              <a:spcBef>
                <a:spcPts val="0"/>
              </a:spcBef>
              <a:spcAft>
                <a:spcPts val="0"/>
              </a:spcAft>
              <a:buClrTx/>
              <a:buFont typeface="Wingdings" panose="05000000000000000000" pitchFamily="2" charset="2"/>
              <a:buChar char="l"/>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国税庁では、一部の税務署を対象に、複数の税務署の内部事務を専担化した「業務センター」で集約処理を行う「内部事務のセンター化」を実施</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lnSpc>
                <a:spcPct val="120000"/>
              </a:lnSpc>
              <a:spcBef>
                <a:spcPts val="0"/>
              </a:spcBef>
              <a:spcAft>
                <a:spcPts val="0"/>
              </a:spcAft>
              <a:buClrTx/>
              <a:buNone/>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8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令和８年７月以降、全ての税務署を対象に内部事務のセンター化を実施）</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lnSpc>
                <a:spcPts val="800"/>
              </a:lnSpc>
              <a:spcBef>
                <a:spcPts val="0"/>
              </a:spcBef>
              <a:spcAft>
                <a:spcPts val="0"/>
              </a:spcAft>
              <a:buClrTx/>
              <a:buNone/>
            </a:pP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eaLnBrk="1" hangingPunct="1">
              <a:lnSpc>
                <a:spcPct val="120000"/>
              </a:lnSpc>
              <a:spcBef>
                <a:spcPts val="0"/>
              </a:spcBef>
              <a:spcAft>
                <a:spcPts val="0"/>
              </a:spcAft>
              <a:buClrTx/>
              <a:buFont typeface="Wingdings" panose="05000000000000000000" pitchFamily="2" charset="2"/>
              <a:buChar char="l"/>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内部事務とは、申告書の入力処理や申告内容についての照会文書の発送などの事務をいい、従来税務署で行ってきた内部事務について、業務センターで集約処理することにより、事務の効率化と正確性の確保を目指し、効率化により確保した事務量は、納税者サービスの充実や税務調査・滞納整理などといった外部事務の充実につなげていきます</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Rectangle 20">
            <a:extLst>
              <a:ext uri="{FF2B5EF4-FFF2-40B4-BE49-F238E27FC236}">
                <a16:creationId xmlns:a16="http://schemas.microsoft.com/office/drawing/2014/main" id="{DAC30031-B265-45D9-8218-7D907F68343C}"/>
              </a:ext>
            </a:extLst>
          </p:cNvPr>
          <p:cNvSpPr>
            <a:spLocks noChangeArrowheads="1"/>
          </p:cNvSpPr>
          <p:nvPr/>
        </p:nvSpPr>
        <p:spPr bwMode="auto">
          <a:xfrm>
            <a:off x="6479170" y="4272268"/>
            <a:ext cx="1513313" cy="298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miter lim="800000"/>
                <a:headEnd type="none" w="lg" len="lg"/>
                <a:tailEnd type="none" w="lg" len="lg"/>
              </a14:hiddenLine>
            </a:ext>
          </a:extLst>
        </p:spPr>
        <p:txBody>
          <a:bodyPr wrap="squar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ts val="1500"/>
              </a:lnSpc>
              <a:spcBef>
                <a:spcPct val="0"/>
              </a:spcBef>
              <a:buNone/>
            </a:pP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センター化後</a:t>
            </a:r>
            <a:endParaRPr lang="en-US" altLang="ja-JP" sz="1600" b="1"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5" name="図 34">
            <a:extLst>
              <a:ext uri="{FF2B5EF4-FFF2-40B4-BE49-F238E27FC236}">
                <a16:creationId xmlns:a16="http://schemas.microsoft.com/office/drawing/2014/main" id="{FD3F9C8A-11FD-43D4-8F6E-5D4250CE0C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0526" y="4729750"/>
            <a:ext cx="1233701" cy="1412098"/>
          </a:xfrm>
          <a:prstGeom prst="rect">
            <a:avLst/>
          </a:prstGeom>
          <a:ln w="6350">
            <a:noFill/>
          </a:ln>
        </p:spPr>
      </p:pic>
      <p:pic>
        <p:nvPicPr>
          <p:cNvPr id="36" name="図 35">
            <a:extLst>
              <a:ext uri="{FF2B5EF4-FFF2-40B4-BE49-F238E27FC236}">
                <a16:creationId xmlns:a16="http://schemas.microsoft.com/office/drawing/2014/main" id="{F7BC4DD8-E76B-494C-AAD7-B42860644E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3680" y="4690724"/>
            <a:ext cx="958706" cy="715355"/>
          </a:xfrm>
          <a:prstGeom prst="rect">
            <a:avLst/>
          </a:prstGeom>
          <a:ln w="6350">
            <a:noFill/>
          </a:ln>
        </p:spPr>
      </p:pic>
      <p:pic>
        <p:nvPicPr>
          <p:cNvPr id="38" name="図 37">
            <a:extLst>
              <a:ext uri="{FF2B5EF4-FFF2-40B4-BE49-F238E27FC236}">
                <a16:creationId xmlns:a16="http://schemas.microsoft.com/office/drawing/2014/main" id="{A6E77054-0E03-4DCF-B490-07FBDFF9882F}"/>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rot="1144849">
            <a:off x="2820840" y="4716092"/>
            <a:ext cx="442314" cy="382778"/>
          </a:xfrm>
          <a:prstGeom prst="rect">
            <a:avLst/>
          </a:prstGeom>
        </p:spPr>
      </p:pic>
      <p:pic>
        <p:nvPicPr>
          <p:cNvPr id="39" name="図 38">
            <a:extLst>
              <a:ext uri="{FF2B5EF4-FFF2-40B4-BE49-F238E27FC236}">
                <a16:creationId xmlns:a16="http://schemas.microsoft.com/office/drawing/2014/main" id="{5CDB0D57-6337-4CDA-A258-304DA43F694D}"/>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2777822" y="5949241"/>
            <a:ext cx="528349" cy="476724"/>
          </a:xfrm>
          <a:prstGeom prst="rect">
            <a:avLst/>
          </a:prstGeom>
        </p:spPr>
      </p:pic>
      <p:pic>
        <p:nvPicPr>
          <p:cNvPr id="40" name="図 39">
            <a:extLst>
              <a:ext uri="{FF2B5EF4-FFF2-40B4-BE49-F238E27FC236}">
                <a16:creationId xmlns:a16="http://schemas.microsoft.com/office/drawing/2014/main" id="{F4DCC179-0006-4DB6-A43E-E5A4548F7CA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99958" y="5329075"/>
            <a:ext cx="467256" cy="467256"/>
          </a:xfrm>
          <a:prstGeom prst="rect">
            <a:avLst/>
          </a:prstGeom>
        </p:spPr>
      </p:pic>
      <p:pic>
        <p:nvPicPr>
          <p:cNvPr id="44" name="図 43">
            <a:extLst>
              <a:ext uri="{FF2B5EF4-FFF2-40B4-BE49-F238E27FC236}">
                <a16:creationId xmlns:a16="http://schemas.microsoft.com/office/drawing/2014/main" id="{4A6550AD-A5C6-4757-8F66-223475AB8F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3680" y="5505307"/>
            <a:ext cx="958706" cy="715355"/>
          </a:xfrm>
          <a:prstGeom prst="rect">
            <a:avLst/>
          </a:prstGeom>
          <a:ln w="6350">
            <a:noFill/>
          </a:ln>
        </p:spPr>
      </p:pic>
      <p:sp>
        <p:nvSpPr>
          <p:cNvPr id="45" name="Rectangle 8">
            <a:extLst>
              <a:ext uri="{FF2B5EF4-FFF2-40B4-BE49-F238E27FC236}">
                <a16:creationId xmlns:a16="http://schemas.microsoft.com/office/drawing/2014/main" id="{081A7E43-1F5F-493F-831E-F030F6FE6E96}"/>
              </a:ext>
            </a:extLst>
          </p:cNvPr>
          <p:cNvSpPr>
            <a:spLocks noChangeArrowheads="1"/>
          </p:cNvSpPr>
          <p:nvPr/>
        </p:nvSpPr>
        <p:spPr bwMode="auto">
          <a:xfrm>
            <a:off x="3145335" y="5111688"/>
            <a:ext cx="1887593" cy="106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miter lim="800000"/>
                <a:headEnd type="none" w="lg" len="lg"/>
                <a:tailEnd type="none" w="lg" len="lg"/>
              </a14:hiddenLine>
            </a:ext>
          </a:extLst>
        </p:spPr>
        <p:txBody>
          <a:bodyPr wrap="square" anchor="ctr" anchorCtr="1">
            <a:no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285750" indent="-285750" eaLnBrk="1" hangingPunct="1">
              <a:lnSpc>
                <a:spcPct val="120000"/>
              </a:lnSpc>
              <a:spcBef>
                <a:spcPts val="0"/>
              </a:spcBef>
              <a:spcAft>
                <a:spcPts val="0"/>
              </a:spcAft>
              <a:buClrTx/>
              <a:buFont typeface="Arial" panose="020B0604020202020204" pitchFamily="34" charset="0"/>
              <a:buChar char="•"/>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申告書の入力</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eaLnBrk="1" hangingPunct="1">
              <a:lnSpc>
                <a:spcPct val="120000"/>
              </a:lnSpc>
              <a:spcBef>
                <a:spcPts val="0"/>
              </a:spcBef>
              <a:spcAft>
                <a:spcPts val="0"/>
              </a:spcAft>
              <a:buClrTx/>
              <a:buFont typeface="Arial" panose="020B0604020202020204" pitchFamily="34" charset="0"/>
              <a:buChar char="•"/>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還付金の処理</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eaLnBrk="1" hangingPunct="1">
              <a:lnSpc>
                <a:spcPct val="120000"/>
              </a:lnSpc>
              <a:spcBef>
                <a:spcPts val="0"/>
              </a:spcBef>
              <a:spcAft>
                <a:spcPts val="0"/>
              </a:spcAft>
              <a:buClrTx/>
              <a:buFont typeface="Arial" panose="020B0604020202020204" pitchFamily="34" charset="0"/>
              <a:buChar char="•"/>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照会文書の発送</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lnSpc>
                <a:spcPct val="120000"/>
              </a:lnSpc>
              <a:spcBef>
                <a:spcPts val="0"/>
              </a:spcBef>
              <a:spcAft>
                <a:spcPts val="0"/>
              </a:spcAft>
              <a:buClrTx/>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等</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矢印: 右 5">
            <a:extLst>
              <a:ext uri="{FF2B5EF4-FFF2-40B4-BE49-F238E27FC236}">
                <a16:creationId xmlns:a16="http://schemas.microsoft.com/office/drawing/2014/main" id="{1627192B-802C-4A3D-B1ED-EEC40794858D}"/>
              </a:ext>
            </a:extLst>
          </p:cNvPr>
          <p:cNvSpPr/>
          <p:nvPr/>
        </p:nvSpPr>
        <p:spPr>
          <a:xfrm>
            <a:off x="4955496" y="5326114"/>
            <a:ext cx="1483841" cy="467256"/>
          </a:xfrm>
          <a:prstGeom prst="rightArrow">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6" name="Rectangle 8">
            <a:extLst>
              <a:ext uri="{FF2B5EF4-FFF2-40B4-BE49-F238E27FC236}">
                <a16:creationId xmlns:a16="http://schemas.microsoft.com/office/drawing/2014/main" id="{AF013C10-D7C6-4D5C-AD6E-94D486B2FADC}"/>
              </a:ext>
            </a:extLst>
          </p:cNvPr>
          <p:cNvSpPr>
            <a:spLocks noChangeArrowheads="1"/>
          </p:cNvSpPr>
          <p:nvPr/>
        </p:nvSpPr>
        <p:spPr bwMode="auto">
          <a:xfrm>
            <a:off x="4900686" y="4711740"/>
            <a:ext cx="1593460" cy="716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miter lim="800000"/>
                <a:headEnd type="none" w="lg" len="lg"/>
                <a:tailEnd type="none" w="lg" len="lg"/>
              </a14:hiddenLine>
            </a:ext>
          </a:extLst>
        </p:spPr>
        <p:txBody>
          <a:bodyPr wrap="square" anchor="ctr" anchorCtr="1">
            <a:no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ct val="120000"/>
              </a:lnSpc>
              <a:spcBef>
                <a:spcPts val="0"/>
              </a:spcBef>
              <a:spcAft>
                <a:spcPts val="0"/>
              </a:spcAft>
              <a:buClrTx/>
              <a:buNone/>
            </a:pPr>
            <a:r>
              <a:rPr lang="ja-JP" altLang="en-US" sz="1400" b="1" dirty="0">
                <a:solidFill>
                  <a:srgbClr val="0041FF">
                    <a:alpha val="80000"/>
                  </a:srgbClr>
                </a:solidFill>
                <a:latin typeface="メイリオ" panose="020B0604030504040204" pitchFamily="50" charset="-128"/>
                <a:ea typeface="メイリオ" panose="020B0604030504040204" pitchFamily="50" charset="-128"/>
                <a:cs typeface="メイリオ" panose="020B0604030504040204" pitchFamily="50" charset="-128"/>
              </a:rPr>
              <a:t>内部事務を</a:t>
            </a:r>
            <a:endParaRPr lang="en-US" altLang="ja-JP" sz="1400" b="1" dirty="0">
              <a:solidFill>
                <a:srgbClr val="0041FF">
                  <a:alpha val="80000"/>
                </a:srgbClr>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lnSpc>
                <a:spcPct val="120000"/>
              </a:lnSpc>
              <a:spcBef>
                <a:spcPts val="0"/>
              </a:spcBef>
              <a:spcAft>
                <a:spcPts val="0"/>
              </a:spcAft>
              <a:buClrTx/>
              <a:buNone/>
            </a:pPr>
            <a:r>
              <a:rPr lang="ja-JP" altLang="en-US" sz="1400" b="1" dirty="0">
                <a:solidFill>
                  <a:srgbClr val="0041FF">
                    <a:alpha val="80000"/>
                  </a:srgbClr>
                </a:solidFill>
                <a:latin typeface="メイリオ" panose="020B0604030504040204" pitchFamily="50" charset="-128"/>
                <a:ea typeface="メイリオ" panose="020B0604030504040204" pitchFamily="50" charset="-128"/>
                <a:cs typeface="メイリオ" panose="020B0604030504040204" pitchFamily="50" charset="-128"/>
              </a:rPr>
              <a:t>集約処理</a:t>
            </a:r>
            <a:endParaRPr lang="en-US" altLang="ja-JP" sz="1400" b="1" dirty="0">
              <a:solidFill>
                <a:srgbClr val="0041FF">
                  <a:alpha val="80000"/>
                </a:srgb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テキスト ボックス 6">
            <a:extLst>
              <a:ext uri="{FF2B5EF4-FFF2-40B4-BE49-F238E27FC236}">
                <a16:creationId xmlns:a16="http://schemas.microsoft.com/office/drawing/2014/main" id="{5BD21CED-0A66-42B2-A17D-E0F6DF2E4D82}"/>
              </a:ext>
            </a:extLst>
          </p:cNvPr>
          <p:cNvSpPr txBox="1"/>
          <p:nvPr/>
        </p:nvSpPr>
        <p:spPr>
          <a:xfrm>
            <a:off x="1691395" y="6286665"/>
            <a:ext cx="723275" cy="307777"/>
          </a:xfrm>
          <a:prstGeom prst="rect">
            <a:avLst/>
          </a:prstGeom>
          <a:noFill/>
        </p:spPr>
        <p:txBody>
          <a:bodyPr wrap="none" rtlCol="0">
            <a:spAutoFit/>
          </a:bodyPr>
          <a:lstStyle/>
          <a:p>
            <a:r>
              <a:rPr kumimoji="1" lang="ja-JP" altLang="en-US" sz="1400" dirty="0">
                <a:latin typeface="メイリオ" panose="020B0604030504040204" pitchFamily="50" charset="-128"/>
                <a:ea typeface="メイリオ" panose="020B0604030504040204" pitchFamily="50" charset="-128"/>
              </a:rPr>
              <a:t>税務署</a:t>
            </a:r>
          </a:p>
        </p:txBody>
      </p:sp>
      <p:sp>
        <p:nvSpPr>
          <p:cNvPr id="47" name="テキスト ボックス 46">
            <a:extLst>
              <a:ext uri="{FF2B5EF4-FFF2-40B4-BE49-F238E27FC236}">
                <a16:creationId xmlns:a16="http://schemas.microsoft.com/office/drawing/2014/main" id="{E6A22A7F-D0EE-40E0-8537-A77949CD57D6}"/>
              </a:ext>
            </a:extLst>
          </p:cNvPr>
          <p:cNvSpPr txBox="1"/>
          <p:nvPr/>
        </p:nvSpPr>
        <p:spPr>
          <a:xfrm>
            <a:off x="6580141" y="6250802"/>
            <a:ext cx="1261884" cy="307777"/>
          </a:xfrm>
          <a:prstGeom prst="rect">
            <a:avLst/>
          </a:prstGeom>
          <a:noFill/>
        </p:spPr>
        <p:txBody>
          <a:bodyPr wrap="none" rtlCol="0">
            <a:spAutoFit/>
          </a:bodyPr>
          <a:lstStyle/>
          <a:p>
            <a:r>
              <a:rPr kumimoji="1" lang="ja-JP" altLang="en-US" sz="1400" dirty="0">
                <a:latin typeface="メイリオ" panose="020B0604030504040204" pitchFamily="50" charset="-128"/>
                <a:ea typeface="メイリオ" panose="020B0604030504040204" pitchFamily="50" charset="-128"/>
              </a:rPr>
              <a:t>業務センター</a:t>
            </a:r>
          </a:p>
        </p:txBody>
      </p:sp>
    </p:spTree>
    <p:extLst>
      <p:ext uri="{BB962C8B-B14F-4D97-AF65-F5344CB8AC3E}">
        <p14:creationId xmlns:p14="http://schemas.microsoft.com/office/powerpoint/2010/main" val="37540714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3C38A148-9DF3-D255-9B0E-83001EFFCD69}"/>
              </a:ext>
            </a:extLst>
          </p:cNvPr>
          <p:cNvSpPr/>
          <p:nvPr/>
        </p:nvSpPr>
        <p:spPr>
          <a:xfrm>
            <a:off x="0" y="0"/>
            <a:ext cx="3442447" cy="6858000"/>
          </a:xfrm>
          <a:prstGeom prst="rect">
            <a:avLst/>
          </a:prstGeom>
          <a:solidFill>
            <a:srgbClr val="FFFC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endParaRPr lang="en-US" altLang="ja-JP" sz="3600" b="1"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3600" b="1"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3600" b="1"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3600" b="1"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1600" b="1"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3600" b="1"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適正・公平な</a:t>
            </a:r>
            <a:endParaRPr lang="en-US" altLang="ja-JP" sz="3600" b="1"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3600" b="1"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税務行政の推進</a:t>
            </a:r>
          </a:p>
          <a:p>
            <a:pPr algn="ctr"/>
            <a:endParaRPr kumimoji="1" lang="ja-JP" altLang="en-US" sz="3600" b="1" dirty="0">
              <a:solidFill>
                <a:schemeClr val="accent1">
                  <a:lumMod val="75000"/>
                </a:schemeClr>
              </a:solidFill>
            </a:endParaRPr>
          </a:p>
        </p:txBody>
      </p:sp>
      <p:sp>
        <p:nvSpPr>
          <p:cNvPr id="71682" name="Rectangle 5"/>
          <p:cNvSpPr>
            <a:spLocks noChangeArrowheads="1"/>
          </p:cNvSpPr>
          <p:nvPr/>
        </p:nvSpPr>
        <p:spPr bwMode="auto">
          <a:xfrm>
            <a:off x="3442345" y="1108340"/>
            <a:ext cx="5698480" cy="4639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marL="542925" indent="-361950" eaLnBrk="1" hangingPunct="1">
              <a:lnSpc>
                <a:spcPct val="150000"/>
              </a:lnSpc>
              <a:spcBef>
                <a:spcPct val="20000"/>
              </a:spcBef>
              <a:buClr>
                <a:schemeClr val="tx1"/>
              </a:buClr>
              <a:buSzPct val="100000"/>
              <a:buFont typeface="HG丸ｺﾞｼｯｸM-PRO" panose="020F0600000000000000" pitchFamily="50" charset="-128"/>
              <a:buChar cha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税務行政の運営の考え方</a:t>
            </a:r>
          </a:p>
          <a:p>
            <a:pPr marL="542925" indent="-361950" eaLnBrk="1" hangingPunct="1">
              <a:lnSpc>
                <a:spcPct val="150000"/>
              </a:lnSpc>
              <a:spcBef>
                <a:spcPct val="20000"/>
              </a:spcBef>
              <a:buClr>
                <a:schemeClr val="tx1"/>
              </a:buClr>
              <a:buSzPct val="100000"/>
              <a:buFont typeface="HG丸ｺﾞｼｯｸM-PRO" panose="020F0600000000000000" pitchFamily="50" charset="-128"/>
              <a:buChar cha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調査において重点的に取り組んでいる事項</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marL="542925" indent="-361950" eaLnBrk="1" hangingPunct="1">
              <a:lnSpc>
                <a:spcPct val="150000"/>
              </a:lnSpc>
              <a:spcBef>
                <a:spcPct val="20000"/>
              </a:spcBef>
              <a:buClr>
                <a:schemeClr val="tx1"/>
              </a:buClr>
              <a:buSzPct val="100000"/>
              <a:buFont typeface="HG丸ｺﾞｼｯｸM-PRO" panose="020F0600000000000000" pitchFamily="50" charset="-128"/>
              <a:buChar cha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記帳・帳簿等の保存制度</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marL="542925" indent="-361950" eaLnBrk="1" hangingPunct="1">
              <a:lnSpc>
                <a:spcPct val="150000"/>
              </a:lnSpc>
              <a:spcBef>
                <a:spcPct val="20000"/>
              </a:spcBef>
              <a:buClr>
                <a:schemeClr val="tx1"/>
              </a:buClr>
              <a:buSzPct val="100000"/>
              <a:buFont typeface="HG丸ｺﾞｼｯｸM-PRO" panose="020F0600000000000000" pitchFamily="50" charset="-128"/>
              <a:buChar cha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無申告事案への対応</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marL="542925" indent="-361950" eaLnBrk="1" hangingPunct="1">
              <a:lnSpc>
                <a:spcPct val="150000"/>
              </a:lnSpc>
              <a:spcBef>
                <a:spcPct val="20000"/>
              </a:spcBef>
              <a:buClr>
                <a:schemeClr val="tx1"/>
              </a:buClr>
              <a:buSzPct val="100000"/>
              <a:buFont typeface="HG丸ｺﾞｼｯｸM-PRO" panose="020F0600000000000000" pitchFamily="50" charset="-128"/>
              <a:buChar cha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シェアリングエコノミー等新分野の経済活動の適正課税の確保に向けた取組の概要</a:t>
            </a:r>
          </a:p>
          <a:p>
            <a:pPr marL="542925" indent="-361950" eaLnBrk="1" hangingPunct="1">
              <a:lnSpc>
                <a:spcPct val="150000"/>
              </a:lnSpc>
              <a:spcBef>
                <a:spcPct val="20000"/>
              </a:spcBef>
              <a:buClr>
                <a:schemeClr val="tx1"/>
              </a:buClr>
              <a:buSzPct val="100000"/>
              <a:buFont typeface="HG丸ｺﾞｼｯｸM-PRO" panose="020F0600000000000000" pitchFamily="50" charset="-128"/>
              <a:buChar cha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査察調査</a:t>
            </a:r>
          </a:p>
          <a:p>
            <a:pPr marL="542925" indent="-361950" eaLnBrk="1" hangingPunct="1">
              <a:lnSpc>
                <a:spcPct val="150000"/>
              </a:lnSpc>
              <a:spcBef>
                <a:spcPct val="20000"/>
              </a:spcBef>
              <a:buClr>
                <a:schemeClr val="tx1"/>
              </a:buClr>
              <a:buSzPct val="100000"/>
              <a:buFont typeface="HG丸ｺﾞｼｯｸM-PRO" panose="020F0600000000000000" pitchFamily="50" charset="-128"/>
              <a:buChar cha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確実な税金の納付</a:t>
            </a:r>
          </a:p>
          <a:p>
            <a:pPr marL="542925" indent="-361950" eaLnBrk="1" hangingPunct="1">
              <a:lnSpc>
                <a:spcPct val="150000"/>
              </a:lnSpc>
              <a:spcBef>
                <a:spcPct val="20000"/>
              </a:spcBef>
              <a:buClr>
                <a:schemeClr val="tx1"/>
              </a:buClr>
              <a:buSzPct val="100000"/>
              <a:buFont typeface="HG丸ｺﾞｼｯｸM-PRO" panose="020F0600000000000000" pitchFamily="50" charset="-128"/>
              <a:buChar cha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国際的な取引への対応</a:t>
            </a:r>
          </a:p>
        </p:txBody>
      </p:sp>
      <p:sp>
        <p:nvSpPr>
          <p:cNvPr id="71683" name="Rectangle 4"/>
          <p:cNvSpPr>
            <a:spLocks noChangeArrowheads="1"/>
          </p:cNvSpPr>
          <p:nvPr/>
        </p:nvSpPr>
        <p:spPr bwMode="auto">
          <a:xfrm>
            <a:off x="1979613" y="909640"/>
            <a:ext cx="6337300"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eaLnBrk="1" hangingPunct="1"/>
            <a:endParaRPr lang="ja-JP" altLang="en-US" sz="3200" dirty="0">
              <a:solidFill>
                <a:srgbClr val="0033CC"/>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スライド番号プレースホルダー 1"/>
          <p:cNvSpPr>
            <a:spLocks noGrp="1"/>
          </p:cNvSpPr>
          <p:nvPr>
            <p:ph type="sldNum" sz="quarter" idx="12"/>
          </p:nvPr>
        </p:nvSpPr>
        <p:spPr>
          <a:xfrm>
            <a:off x="8567738" y="6453188"/>
            <a:ext cx="576262" cy="404812"/>
          </a:xfrm>
          <a:prstGeom prst="rect">
            <a:avLst/>
          </a:prstGeo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34</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51CB76AC-7F25-427B-9B15-F555A56881AA}"/>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7" name="図 6" descr="ダイアグラム が含まれている画像&#10;&#10;自動的に生成された説明">
            <a:extLst>
              <a:ext uri="{FF2B5EF4-FFF2-40B4-BE49-F238E27FC236}">
                <a16:creationId xmlns:a16="http://schemas.microsoft.com/office/drawing/2014/main" id="{517F0DF9-0AB1-CBC2-8700-8DDAFFF5D0E5}"/>
              </a:ext>
            </a:extLst>
          </p:cNvPr>
          <p:cNvPicPr>
            <a:picLocks noChangeAspect="1"/>
          </p:cNvPicPr>
          <p:nvPr/>
        </p:nvPicPr>
        <p:blipFill rotWithShape="1">
          <a:blip r:embed="rId3" cstate="print">
            <a:alphaModFix amt="30000"/>
            <a:extLst>
              <a:ext uri="{28A0092B-C50C-407E-A947-70E740481C1C}">
                <a14:useLocalDpi xmlns:a14="http://schemas.microsoft.com/office/drawing/2010/main" val="0"/>
              </a:ext>
            </a:extLst>
          </a:blip>
          <a:srcRect l="9871" r="10757"/>
          <a:stretch/>
        </p:blipFill>
        <p:spPr>
          <a:xfrm>
            <a:off x="0" y="3636738"/>
            <a:ext cx="3460376" cy="3221261"/>
          </a:xfrm>
          <a:prstGeom prst="rect">
            <a:avLst/>
          </a:prstGeom>
        </p:spPr>
      </p:pic>
    </p:spTree>
    <p:extLst>
      <p:ext uri="{BB962C8B-B14F-4D97-AF65-F5344CB8AC3E}">
        <p14:creationId xmlns:p14="http://schemas.microsoft.com/office/powerpoint/2010/main" val="2993425865"/>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AutoShape 26"/>
          <p:cNvSpPr>
            <a:spLocks noChangeArrowheads="1"/>
          </p:cNvSpPr>
          <p:nvPr/>
        </p:nvSpPr>
        <p:spPr bwMode="auto">
          <a:xfrm>
            <a:off x="323852" y="3997029"/>
            <a:ext cx="8569325" cy="2486025"/>
          </a:xfrm>
          <a:prstGeom prst="roundRect">
            <a:avLst>
              <a:gd name="adj" fmla="val 3968"/>
            </a:avLst>
          </a:prstGeom>
          <a:solidFill>
            <a:srgbClr val="7E2E83"/>
          </a:solidFill>
          <a:ln w="19050" algn="ctr">
            <a:solidFill>
              <a:srgbClr val="7E2E83"/>
            </a:solidFill>
            <a:round/>
            <a:headEnd/>
            <a:tailEnd/>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3732" name="AutoShape 29"/>
          <p:cNvSpPr>
            <a:spLocks noChangeArrowheads="1"/>
          </p:cNvSpPr>
          <p:nvPr/>
        </p:nvSpPr>
        <p:spPr bwMode="auto">
          <a:xfrm>
            <a:off x="407990" y="5379740"/>
            <a:ext cx="7934325" cy="984250"/>
          </a:xfrm>
          <a:prstGeom prst="roundRect">
            <a:avLst>
              <a:gd name="adj" fmla="val 6292"/>
            </a:avLst>
          </a:prstGeom>
          <a:solidFill>
            <a:schemeClr val="bg1"/>
          </a:solidFill>
          <a:ln w="12700" algn="ctr">
            <a:noFill/>
            <a:round/>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3733" name="AutoShape 33"/>
          <p:cNvSpPr>
            <a:spLocks noChangeArrowheads="1"/>
          </p:cNvSpPr>
          <p:nvPr/>
        </p:nvSpPr>
        <p:spPr bwMode="auto">
          <a:xfrm>
            <a:off x="407990" y="4787604"/>
            <a:ext cx="7934325" cy="504825"/>
          </a:xfrm>
          <a:prstGeom prst="roundRect">
            <a:avLst>
              <a:gd name="adj" fmla="val 16667"/>
            </a:avLst>
          </a:prstGeom>
          <a:solidFill>
            <a:schemeClr val="bg1"/>
          </a:solidFill>
          <a:ln w="12700" algn="ctr">
            <a:noFill/>
            <a:round/>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73736" name="Picture 28" descr="gUp-icon"/>
          <p:cNvPicPr>
            <a:picLocks noChangeAspect="1" noChangeArrowheads="1"/>
          </p:cNvPicPr>
          <p:nvPr/>
        </p:nvPicPr>
        <p:blipFill>
          <a:blip r:embed="rId3" cstate="print">
            <a:duotone>
              <a:prstClr val="black"/>
              <a:srgbClr val="CC0066">
                <a:tint val="45000"/>
                <a:satMod val="400000"/>
              </a:srgbClr>
            </a:duotone>
            <a:extLst>
              <a:ext uri="{28A0092B-C50C-407E-A947-70E740481C1C}">
                <a14:useLocalDpi xmlns:a14="http://schemas.microsoft.com/office/drawing/2010/main" val="0"/>
              </a:ext>
            </a:extLst>
          </a:blip>
          <a:srcRect/>
          <a:stretch>
            <a:fillRect/>
          </a:stretch>
        </p:blipFill>
        <p:spPr bwMode="auto">
          <a:xfrm>
            <a:off x="3991918" y="3260106"/>
            <a:ext cx="766468" cy="703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7" name="AutoShape 26"/>
          <p:cNvSpPr>
            <a:spLocks noChangeArrowheads="1"/>
          </p:cNvSpPr>
          <p:nvPr/>
        </p:nvSpPr>
        <p:spPr bwMode="auto">
          <a:xfrm>
            <a:off x="287340" y="1387179"/>
            <a:ext cx="8569325" cy="746125"/>
          </a:xfrm>
          <a:prstGeom prst="roundRect">
            <a:avLst>
              <a:gd name="adj" fmla="val 16667"/>
            </a:avLst>
          </a:prstGeom>
          <a:solidFill>
            <a:schemeClr val="bg1"/>
          </a:solidFill>
          <a:ln w="19050" algn="ctr">
            <a:solidFill>
              <a:srgbClr val="0041FF"/>
            </a:solidFill>
            <a:round/>
            <a:headEnd/>
            <a:tailEnd/>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3738" name="Rectangle 31"/>
          <p:cNvSpPr>
            <a:spLocks noChangeArrowheads="1"/>
          </p:cNvSpPr>
          <p:nvPr/>
        </p:nvSpPr>
        <p:spPr bwMode="auto">
          <a:xfrm>
            <a:off x="442915" y="4841577"/>
            <a:ext cx="6408737" cy="401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lg" len="lg"/>
                <a:tailEnd type="none" w="lg" len="lg"/>
              </a14:hiddenLine>
            </a:ext>
          </a:extLst>
        </p:spPr>
        <p:txBody>
          <a:bodyPr tIns="1080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広報活動や租税教育などの支援活動を実施</a:t>
            </a:r>
          </a:p>
        </p:txBody>
      </p:sp>
      <p:sp>
        <p:nvSpPr>
          <p:cNvPr id="73739" name="Rectangle 32"/>
          <p:cNvSpPr>
            <a:spLocks noChangeArrowheads="1"/>
          </p:cNvSpPr>
          <p:nvPr/>
        </p:nvSpPr>
        <p:spPr bwMode="auto">
          <a:xfrm>
            <a:off x="442915" y="5504452"/>
            <a:ext cx="56880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lg" len="lg"/>
                <a:tailEnd type="none" w="lg" len="lg"/>
              </a14:hiddenLine>
            </a:ext>
          </a:extLst>
        </p:spPr>
        <p:txBody>
          <a:bodyPr>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善良な納税者が課税の不公平感を持つことがないよう、納税義務が適正に果たされていないと認められる納税者に対し、的確な指導や調査を実施</a:t>
            </a:r>
          </a:p>
        </p:txBody>
      </p:sp>
      <p:sp>
        <p:nvSpPr>
          <p:cNvPr id="73740" name="Rectangle 39"/>
          <p:cNvSpPr>
            <a:spLocks noChangeArrowheads="1"/>
          </p:cNvSpPr>
          <p:nvPr/>
        </p:nvSpPr>
        <p:spPr bwMode="auto">
          <a:xfrm>
            <a:off x="5364163" y="2276177"/>
            <a:ext cx="360045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type="none" w="lg" len="lg"/>
                <a:tailEnd type="none" w="lg" len="lg"/>
              </a14:hiddenLine>
            </a:ext>
          </a:extLst>
        </p:spPr>
        <p:txBody>
          <a:bodyPr>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ts val="1200"/>
              </a:lnSpc>
              <a:buNone/>
            </a:pPr>
            <a:r>
              <a:rPr lang="ja-JP" altLang="en-US" sz="1400" dirty="0">
                <a:solidFill>
                  <a:srgbClr val="00B050"/>
                </a:solidFill>
                <a:latin typeface="メイリオ" panose="020B0604030504040204" pitchFamily="50" charset="-128"/>
                <a:ea typeface="メイリオ" panose="020B0604030504040204" pitchFamily="50" charset="-128"/>
                <a:cs typeface="メイリオ" panose="020B0604030504040204" pitchFamily="50" charset="-128"/>
              </a:rPr>
              <a:t>適正に申告している納税者</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からは、</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lnSpc>
                <a:spcPts val="1200"/>
              </a:lnSpc>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国税庁に対する信頼を獲得</a:t>
            </a:r>
          </a:p>
        </p:txBody>
      </p:sp>
      <p:sp>
        <p:nvSpPr>
          <p:cNvPr id="73741" name="Rectangle 40"/>
          <p:cNvSpPr>
            <a:spLocks noChangeArrowheads="1"/>
          </p:cNvSpPr>
          <p:nvPr/>
        </p:nvSpPr>
        <p:spPr bwMode="auto">
          <a:xfrm>
            <a:off x="5364165" y="2796877"/>
            <a:ext cx="34559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type="none" w="lg" len="lg"/>
                <a:tailEnd type="none" w="lg" len="lg"/>
              </a14:hiddenLine>
            </a:ext>
          </a:extLst>
        </p:spPr>
        <p:txBody>
          <a:bodyPr>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spcBef>
                <a:spcPct val="0"/>
              </a:spcBef>
              <a:buClrTx/>
              <a:buFontTx/>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反対に、</a:t>
            </a:r>
            <a:r>
              <a:rPr lang="ja-JP" altLang="en-US" sz="14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悪質な納税者</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に対しては、</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a:spcBef>
                <a:spcPct val="0"/>
              </a:spcBef>
              <a:buClrTx/>
              <a:buFontTx/>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適正な調査を実施</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3742" name="Rectangle 42"/>
          <p:cNvSpPr>
            <a:spLocks noChangeArrowheads="1"/>
          </p:cNvSpPr>
          <p:nvPr/>
        </p:nvSpPr>
        <p:spPr bwMode="auto">
          <a:xfrm>
            <a:off x="1907706" y="3399385"/>
            <a:ext cx="17235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type="none" w="lg" len="lg"/>
                <a:tailEnd type="none" w="lg" len="lg"/>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spcBef>
                <a:spcPct val="0"/>
              </a:spcBef>
              <a:buClrTx/>
              <a:buFontTx/>
              <a:buNone/>
            </a:pPr>
            <a:r>
              <a:rPr lang="ja-JP" altLang="en-US" sz="1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ハロルド・モス氏から</a:t>
            </a:r>
          </a:p>
          <a:p>
            <a:pPr>
              <a:spcBef>
                <a:spcPct val="0"/>
              </a:spcBef>
              <a:buClrTx/>
              <a:buFontTx/>
              <a:buNone/>
            </a:pPr>
            <a:r>
              <a:rPr lang="ja-JP" altLang="en-US" sz="1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贈られたスローガン</a:t>
            </a:r>
            <a:endParaRPr lang="en-US" altLang="ja-JP" sz="1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3743" name="AutoShape 43" descr="図6"/>
          <p:cNvSpPr>
            <a:spLocks noChangeArrowheads="1"/>
          </p:cNvSpPr>
          <p:nvPr/>
        </p:nvSpPr>
        <p:spPr bwMode="auto">
          <a:xfrm>
            <a:off x="6384925" y="4741565"/>
            <a:ext cx="2376488" cy="1655762"/>
          </a:xfrm>
          <a:prstGeom prst="roundRect">
            <a:avLst>
              <a:gd name="adj" fmla="val 16667"/>
            </a:avLst>
          </a:prstGeom>
          <a:blipFill dpi="0" rotWithShape="1">
            <a:blip r:embed="rId4">
              <a:duotone>
                <a:prstClr val="black"/>
                <a:srgbClr val="D9C3A5">
                  <a:tint val="50000"/>
                  <a:satMod val="180000"/>
                </a:srgbClr>
              </a:duotone>
            </a:blip>
            <a:srcRect/>
            <a:stretch>
              <a:fillRect/>
            </a:stretch>
          </a:blipFill>
          <a:ln w="25400" algn="ctr">
            <a:solidFill>
              <a:schemeClr val="folHlink"/>
            </a:solidFill>
            <a:round/>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3744" name="テキスト ボックス 6"/>
          <p:cNvSpPr txBox="1">
            <a:spLocks noChangeArrowheads="1"/>
          </p:cNvSpPr>
          <p:nvPr/>
        </p:nvSpPr>
        <p:spPr bwMode="auto">
          <a:xfrm>
            <a:off x="1146215" y="4224042"/>
            <a:ext cx="6853158" cy="307777"/>
          </a:xfrm>
          <a:prstGeom prst="rect">
            <a:avLst/>
          </a:prstGeom>
          <a:noFill/>
          <a:ln>
            <a:noFill/>
          </a:ln>
          <a:effectLst>
            <a:outerShdw dist="35921" dir="2700000" algn="ctr" rotWithShape="0">
              <a:srgbClr val="B471DD"/>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lnSpc>
                <a:spcPct val="70000"/>
              </a:lnSpc>
              <a:spcBef>
                <a:spcPct val="40000"/>
              </a:spcBef>
              <a:buClr>
                <a:schemeClr val="accent1"/>
              </a:buClr>
              <a:buFont typeface="Wingdings" panose="05000000000000000000" pitchFamily="2" charset="2"/>
              <a:buNone/>
            </a:pPr>
            <a:r>
              <a:rPr lang="ja-JP" altLang="en-US" sz="2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内国税の適正かつ公平な賦課及び徴収の実現を図るために</a:t>
            </a:r>
          </a:p>
        </p:txBody>
      </p:sp>
      <p:sp>
        <p:nvSpPr>
          <p:cNvPr id="73748" name="テキスト ボックス 6"/>
          <p:cNvSpPr txBox="1">
            <a:spLocks noChangeArrowheads="1"/>
          </p:cNvSpPr>
          <p:nvPr/>
        </p:nvSpPr>
        <p:spPr bwMode="auto">
          <a:xfrm>
            <a:off x="2339975" y="1484017"/>
            <a:ext cx="6438900" cy="562068"/>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72000">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lnSpc>
                <a:spcPct val="70000"/>
              </a:lnSpc>
              <a:spcBef>
                <a:spcPct val="40000"/>
              </a:spcBef>
              <a:buClr>
                <a:schemeClr val="accent1"/>
              </a:buClr>
              <a:buFont typeface="Wingdings" panose="05000000000000000000" pitchFamily="2" charset="2"/>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国税庁は、内国税の賦課・徴収を担当する行政機関</a:t>
            </a:r>
          </a:p>
          <a:p>
            <a:pPr algn="ctr" eaLnBrk="1" hangingPunct="1">
              <a:lnSpc>
                <a:spcPct val="70000"/>
              </a:lnSpc>
              <a:spcBef>
                <a:spcPct val="40000"/>
              </a:spcBef>
              <a:buClr>
                <a:schemeClr val="accent1"/>
              </a:buClr>
              <a:buFont typeface="Wingdings" panose="05000000000000000000" pitchFamily="2" charset="2"/>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昭和</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24</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年に大蔵省（現、財務省）の外局として設置</a:t>
            </a:r>
          </a:p>
        </p:txBody>
      </p:sp>
      <p:pic>
        <p:nvPicPr>
          <p:cNvPr id="23" name="図 22" descr="イラストリニュー⑦.jpg"/>
          <p:cNvPicPr>
            <a:picLocks noChangeAspect="1"/>
          </p:cNvPicPr>
          <p:nvPr/>
        </p:nvPicPr>
        <p:blipFill>
          <a:blip r:embed="rId5"/>
          <a:stretch>
            <a:fillRect/>
          </a:stretch>
        </p:blipFill>
        <p:spPr>
          <a:xfrm>
            <a:off x="250827" y="1085554"/>
            <a:ext cx="2263775" cy="1782763"/>
          </a:xfrm>
          <a:prstGeom prst="rect">
            <a:avLst/>
          </a:prstGeom>
          <a:ln>
            <a:solidFill>
              <a:schemeClr val="tx1">
                <a:lumMod val="60000"/>
                <a:lumOff val="40000"/>
              </a:schemeClr>
            </a:solidFill>
          </a:ln>
        </p:spPr>
      </p:pic>
      <p:sp>
        <p:nvSpPr>
          <p:cNvPr id="38935" name="AutoShape 37"/>
          <p:cNvSpPr>
            <a:spLocks noChangeArrowheads="1"/>
          </p:cNvSpPr>
          <p:nvPr/>
        </p:nvSpPr>
        <p:spPr bwMode="auto">
          <a:xfrm>
            <a:off x="2124075" y="2238077"/>
            <a:ext cx="3168650" cy="1079500"/>
          </a:xfrm>
          <a:prstGeom prst="roundRect">
            <a:avLst>
              <a:gd name="adj" fmla="val 16667"/>
            </a:avLst>
          </a:prstGeom>
          <a:solidFill>
            <a:schemeClr val="accent1"/>
          </a:solidFill>
          <a:ln w="25400" algn="ctr">
            <a:solidFill>
              <a:schemeClr val="accent1"/>
            </a:solidFill>
            <a:round/>
            <a:headEnd type="none" w="lg" len="lg"/>
            <a:tailEnd type="none" w="lg" len="lg"/>
          </a:ln>
          <a:effectLst>
            <a:outerShdw blurRad="50800" dist="38100" dir="2700000" algn="tl" rotWithShape="0">
              <a:prstClr val="black">
                <a:alpha val="40000"/>
              </a:prstClr>
            </a:outerShdw>
          </a:effectLst>
        </p:spPr>
        <p:txBody>
          <a:bodyPr wrap="none" anchor="ctr"/>
          <a:lstStyle/>
          <a:p>
            <a:pPr algn="ctr" eaLnBrk="1" hangingPunct="1">
              <a:defRPr/>
            </a:pPr>
            <a:r>
              <a:rPr lang="ja-JP" altLang="en-US" sz="2000" b="1" dirty="0">
                <a:solidFill>
                  <a:srgbClr val="FFFF00"/>
                </a:solidFill>
                <a:latin typeface="メイリオ" panose="020B0604030504040204" pitchFamily="50" charset="-128"/>
                <a:ea typeface="メイリオ" panose="020B0604030504040204" pitchFamily="50" charset="-128"/>
                <a:cs typeface="メイリオ" panose="020B0604030504040204" pitchFamily="50" charset="-128"/>
              </a:rPr>
              <a:t>正直者</a:t>
            </a:r>
            <a:r>
              <a:rPr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には尊敬の的</a:t>
            </a:r>
            <a:endParaRPr lang="en-US" altLang="ja-JP"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defRPr/>
            </a:pPr>
            <a:r>
              <a:rPr lang="ja-JP" altLang="en-US" sz="2000" b="1" dirty="0">
                <a:solidFill>
                  <a:srgbClr val="FFFF00"/>
                </a:solidFill>
                <a:latin typeface="メイリオ" panose="020B0604030504040204" pitchFamily="50" charset="-128"/>
                <a:ea typeface="メイリオ" panose="020B0604030504040204" pitchFamily="50" charset="-128"/>
                <a:cs typeface="メイリオ" panose="020B0604030504040204" pitchFamily="50" charset="-128"/>
              </a:rPr>
              <a:t>悪徳者</a:t>
            </a:r>
            <a:r>
              <a:rPr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には畏怖の的</a:t>
            </a:r>
          </a:p>
        </p:txBody>
      </p:sp>
      <p:sp>
        <p:nvSpPr>
          <p:cNvPr id="3" name="タイトル 2"/>
          <p:cNvSpPr>
            <a:spLocks noGrp="1"/>
          </p:cNvSpPr>
          <p:nvPr>
            <p:ph type="title"/>
          </p:nvPr>
        </p:nvSpPr>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税務行政の運営の考え方</a:t>
            </a:r>
            <a:b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～国税庁開庁時の</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GHQ</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ハロルド・モス氏の演説～</a:t>
            </a:r>
          </a:p>
        </p:txBody>
      </p:sp>
      <p:sp>
        <p:nvSpPr>
          <p:cNvPr id="2" name="スライド番号プレースホルダー 1"/>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35</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F1F31BA3-EAFA-421D-BC66-28AAA3E61033}"/>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6686181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13" descr="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30" y="2899571"/>
            <a:ext cx="84963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2" name="AutoShape 26"/>
          <p:cNvSpPr>
            <a:spLocks noChangeArrowheads="1"/>
          </p:cNvSpPr>
          <p:nvPr/>
        </p:nvSpPr>
        <p:spPr bwMode="auto">
          <a:xfrm>
            <a:off x="251520" y="3082132"/>
            <a:ext cx="8569325" cy="3515220"/>
          </a:xfrm>
          <a:prstGeom prst="roundRect">
            <a:avLst>
              <a:gd name="adj" fmla="val 1435"/>
            </a:avLst>
          </a:prstGeom>
          <a:solidFill>
            <a:srgbClr val="7E2E83"/>
          </a:solidFill>
          <a:ln w="19050" algn="ctr">
            <a:solidFill>
              <a:srgbClr val="7E2E83"/>
            </a:solidFill>
            <a:round/>
            <a:headEnd/>
            <a:tailEnd/>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5783" name="AutoShape 9"/>
          <p:cNvSpPr>
            <a:spLocks noChangeArrowheads="1"/>
          </p:cNvSpPr>
          <p:nvPr/>
        </p:nvSpPr>
        <p:spPr bwMode="auto">
          <a:xfrm>
            <a:off x="345180" y="5386748"/>
            <a:ext cx="8353425" cy="531221"/>
          </a:xfrm>
          <a:prstGeom prst="roundRect">
            <a:avLst>
              <a:gd name="adj" fmla="val 16667"/>
            </a:avLst>
          </a:prstGeom>
          <a:solidFill>
            <a:schemeClr val="bg1"/>
          </a:solidFill>
          <a:ln w="12700" algn="ctr">
            <a:noFill/>
            <a:round/>
            <a:headEnd type="none" w="lg" len="lg"/>
            <a:tailEnd type="none" w="lg" len="lg"/>
          </a:ln>
        </p:spPr>
        <p:txBody>
          <a:bodyPr wrap="none" lIns="0" tIns="108000" rIns="0" bIns="0" anchor="ctr"/>
          <a:lstStyle/>
          <a:p>
            <a:pPr marL="266700" eaLnBrk="1" hangingPunct="1">
              <a:lnSpc>
                <a:spcPct val="70000"/>
              </a:lnSpc>
              <a:spcBef>
                <a:spcPct val="40000"/>
              </a:spcBef>
              <a:buClr>
                <a:schemeClr val="accent1"/>
              </a:buCl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④ シェアリングエコノミー等新分野の経済活動への的確な対応</a:t>
            </a:r>
          </a:p>
        </p:txBody>
      </p:sp>
      <p:sp>
        <p:nvSpPr>
          <p:cNvPr id="75784" name="AutoShape 10"/>
          <p:cNvSpPr>
            <a:spLocks noChangeArrowheads="1"/>
          </p:cNvSpPr>
          <p:nvPr/>
        </p:nvSpPr>
        <p:spPr bwMode="auto">
          <a:xfrm>
            <a:off x="369788" y="3612249"/>
            <a:ext cx="8352000" cy="522159"/>
          </a:xfrm>
          <a:prstGeom prst="roundRect">
            <a:avLst>
              <a:gd name="adj" fmla="val 16667"/>
            </a:avLst>
          </a:prstGeom>
          <a:solidFill>
            <a:schemeClr val="bg1"/>
          </a:solidFill>
          <a:ln w="12700" algn="ctr">
            <a:noFill/>
            <a:round/>
            <a:headEnd type="none" w="lg" len="lg"/>
            <a:tailEnd type="none" w="lg" len="lg"/>
          </a:ln>
        </p:spPr>
        <p:txBody>
          <a:bodyPr wrap="none" lIns="0" tIns="108000" rIns="0" bIns="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266700" eaLnBrk="1" hangingPunct="1">
              <a:lnSpc>
                <a:spcPct val="70000"/>
              </a:lnSpc>
              <a:buNone/>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① 消費税の適正課税の確保のため、十分な審査と調査等を実施</a:t>
            </a:r>
          </a:p>
        </p:txBody>
      </p:sp>
      <p:sp>
        <p:nvSpPr>
          <p:cNvPr id="75785" name="AutoShape 11"/>
          <p:cNvSpPr>
            <a:spLocks noChangeArrowheads="1"/>
          </p:cNvSpPr>
          <p:nvPr/>
        </p:nvSpPr>
        <p:spPr bwMode="auto">
          <a:xfrm>
            <a:off x="369788" y="4172978"/>
            <a:ext cx="8353425" cy="529923"/>
          </a:xfrm>
          <a:prstGeom prst="roundRect">
            <a:avLst>
              <a:gd name="adj" fmla="val 16667"/>
            </a:avLst>
          </a:prstGeom>
          <a:solidFill>
            <a:schemeClr val="bg1"/>
          </a:solidFill>
          <a:ln w="12700" algn="ctr">
            <a:noFill/>
            <a:round/>
            <a:headEnd type="none" w="lg" len="lg"/>
            <a:tailEnd type="none" w="lg" len="lg"/>
          </a:ln>
        </p:spPr>
        <p:txBody>
          <a:bodyPr wrap="none" lIns="0" tIns="108000" rIns="0" bIns="0" anchor="ctr"/>
          <a:lstStyle/>
          <a:p>
            <a:pPr marL="266700" eaLnBrk="1" hangingPunct="1">
              <a:lnSpc>
                <a:spcPct val="70000"/>
              </a:lnSpc>
              <a:spcBef>
                <a:spcPct val="40000"/>
              </a:spcBef>
              <a:buClr>
                <a:schemeClr val="accent1"/>
              </a:buCl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② 資産運用の多様化・グローバル化を念頭に置いた調査等を実施</a:t>
            </a:r>
          </a:p>
        </p:txBody>
      </p:sp>
      <p:sp>
        <p:nvSpPr>
          <p:cNvPr id="75786" name="テキスト ボックス 6"/>
          <p:cNvSpPr txBox="1">
            <a:spLocks noChangeArrowheads="1"/>
          </p:cNvSpPr>
          <p:nvPr/>
        </p:nvSpPr>
        <p:spPr bwMode="auto">
          <a:xfrm>
            <a:off x="1399761" y="1210781"/>
            <a:ext cx="7032695" cy="30700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lnSpc>
                <a:spcPct val="70000"/>
              </a:lnSpc>
              <a:spcBef>
                <a:spcPct val="40000"/>
              </a:spcBef>
              <a:buClr>
                <a:schemeClr val="accent1"/>
              </a:buClr>
              <a:buFont typeface="Wingdings" panose="05000000000000000000" pitchFamily="2" charset="2"/>
              <a:buNone/>
              <a:defRP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実地調査で把握した１件当たり申告漏れ所得金額　</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（令和４事務年度）</a:t>
            </a:r>
          </a:p>
        </p:txBody>
      </p:sp>
      <p:sp>
        <p:nvSpPr>
          <p:cNvPr id="75787" name="テキスト ボックス 6"/>
          <p:cNvSpPr txBox="1">
            <a:spLocks noChangeArrowheads="1"/>
          </p:cNvSpPr>
          <p:nvPr/>
        </p:nvSpPr>
        <p:spPr bwMode="auto">
          <a:xfrm>
            <a:off x="994468" y="3226596"/>
            <a:ext cx="7129462" cy="307777"/>
          </a:xfrm>
          <a:prstGeom prst="rect">
            <a:avLst/>
          </a:prstGeom>
          <a:noFill/>
          <a:ln>
            <a:noFill/>
          </a:ln>
          <a:effectLst>
            <a:outerShdw dist="35921" dir="2700000" algn="ctr" rotWithShape="0">
              <a:srgbClr val="B471DD"/>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lnSpc>
                <a:spcPct val="70000"/>
              </a:lnSpc>
              <a:spcBef>
                <a:spcPct val="40000"/>
              </a:spcBef>
              <a:buClr>
                <a:schemeClr val="accent1"/>
              </a:buClr>
              <a:buFont typeface="Wingdings" panose="05000000000000000000" pitchFamily="2" charset="2"/>
              <a:buNone/>
            </a:pPr>
            <a:r>
              <a:rPr lang="ja-JP" altLang="en-US" sz="2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調査において重点的に取り組んでいる事項</a:t>
            </a:r>
          </a:p>
        </p:txBody>
      </p:sp>
      <p:sp>
        <p:nvSpPr>
          <p:cNvPr id="75795" name="AutoShape 33"/>
          <p:cNvSpPr>
            <a:spLocks noChangeArrowheads="1"/>
          </p:cNvSpPr>
          <p:nvPr/>
        </p:nvSpPr>
        <p:spPr bwMode="auto">
          <a:xfrm>
            <a:off x="4607620" y="1485109"/>
            <a:ext cx="4105275" cy="1366837"/>
          </a:xfrm>
          <a:prstGeom prst="roundRect">
            <a:avLst>
              <a:gd name="adj" fmla="val 16667"/>
            </a:avLst>
          </a:prstGeom>
          <a:solidFill>
            <a:schemeClr val="bg1"/>
          </a:solidFill>
          <a:ln w="28575" algn="ctr">
            <a:solidFill>
              <a:srgbClr val="0041FF"/>
            </a:solidFill>
            <a:round/>
            <a:headEnd type="none" w="lg" len="lg"/>
            <a:tailEnd type="none" w="lg" len="lg"/>
          </a:ln>
          <a:effectLst>
            <a:outerShdw blurRad="50800" dist="38100" dir="2700000" algn="tl" rotWithShape="0">
              <a:prstClr val="black">
                <a:alpha val="40000"/>
              </a:prstClr>
            </a:outerShdw>
          </a:effectLst>
        </p:spPr>
        <p:txBody>
          <a:bodyPr wrap="none" lIns="90000" tIns="46800" rIns="90000" bIns="4680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5796" name="AutoShape 34"/>
          <p:cNvSpPr>
            <a:spLocks noChangeArrowheads="1"/>
          </p:cNvSpPr>
          <p:nvPr/>
        </p:nvSpPr>
        <p:spPr bwMode="auto">
          <a:xfrm>
            <a:off x="432493" y="1485109"/>
            <a:ext cx="4032250" cy="1366837"/>
          </a:xfrm>
          <a:prstGeom prst="roundRect">
            <a:avLst>
              <a:gd name="adj" fmla="val 16667"/>
            </a:avLst>
          </a:prstGeom>
          <a:solidFill>
            <a:schemeClr val="bg1"/>
          </a:solidFill>
          <a:ln w="28575" algn="ctr">
            <a:solidFill>
              <a:srgbClr val="0041FF"/>
            </a:solidFill>
            <a:round/>
            <a:headEnd type="none" w="lg" len="lg"/>
            <a:tailEnd type="none" w="lg" len="lg"/>
          </a:ln>
          <a:effectLst>
            <a:outerShdw blurRad="50800" dist="38100" dir="2700000" algn="tl" rotWithShape="0">
              <a:prstClr val="black">
                <a:alpha val="40000"/>
              </a:prstClr>
            </a:outerShdw>
          </a:effectLst>
        </p:spPr>
        <p:txBody>
          <a:bodyPr wrap="none" lIns="90000" tIns="46800" rIns="90000" bIns="4680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5797" name="Line 37"/>
          <p:cNvSpPr>
            <a:spLocks noChangeShapeType="1"/>
          </p:cNvSpPr>
          <p:nvPr/>
        </p:nvSpPr>
        <p:spPr bwMode="auto">
          <a:xfrm>
            <a:off x="6191943" y="1556546"/>
            <a:ext cx="0" cy="1223963"/>
          </a:xfrm>
          <a:prstGeom prst="line">
            <a:avLst/>
          </a:prstGeom>
          <a:noFill/>
          <a:ln w="19050">
            <a:solidFill>
              <a:srgbClr val="0041FF"/>
            </a:solidFill>
            <a:round/>
            <a:headEnd type="none" w="lg" len="lg"/>
            <a:tailEnd type="none" w="lg" len="lg"/>
          </a:ln>
          <a:extLst>
            <a:ext uri="{909E8E84-426E-40DD-AFC4-6F175D3DCCD1}">
              <a14:hiddenFill xmlns:a14="http://schemas.microsoft.com/office/drawing/2010/main">
                <a:noFill/>
              </a14:hiddenFill>
            </a:ext>
          </a:extLst>
        </p:spPr>
        <p:txBody>
          <a:bodyPr lIns="90000" tIns="46800" rIns="90000" bIns="46800" anchor="ctr"/>
          <a:lstStyle/>
          <a:p>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5798" name="Line 38"/>
          <p:cNvSpPr>
            <a:spLocks noChangeShapeType="1"/>
          </p:cNvSpPr>
          <p:nvPr/>
        </p:nvSpPr>
        <p:spPr bwMode="auto">
          <a:xfrm>
            <a:off x="1943793" y="1556546"/>
            <a:ext cx="0" cy="1223963"/>
          </a:xfrm>
          <a:prstGeom prst="line">
            <a:avLst/>
          </a:prstGeom>
          <a:noFill/>
          <a:ln w="19050">
            <a:solidFill>
              <a:srgbClr val="0041FF"/>
            </a:solidFill>
            <a:round/>
            <a:headEnd type="none" w="lg" len="lg"/>
            <a:tailEnd type="none" w="lg" len="lg"/>
          </a:ln>
          <a:extLst>
            <a:ext uri="{909E8E84-426E-40DD-AFC4-6F175D3DCCD1}">
              <a14:hiddenFill xmlns:a14="http://schemas.microsoft.com/office/drawing/2010/main">
                <a:noFill/>
              </a14:hiddenFill>
            </a:ext>
          </a:extLst>
        </p:spPr>
        <p:txBody>
          <a:bodyPr lIns="90000" tIns="46800" rIns="90000" bIns="46800" anchor="ctr"/>
          <a:lstStyle/>
          <a:p>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5802" name="テキスト ボックス 6"/>
          <p:cNvSpPr txBox="1">
            <a:spLocks noChangeArrowheads="1"/>
          </p:cNvSpPr>
          <p:nvPr/>
        </p:nvSpPr>
        <p:spPr bwMode="auto">
          <a:xfrm>
            <a:off x="2071179" y="2277271"/>
            <a:ext cx="2185214" cy="221599"/>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lnSpc>
                <a:spcPct val="70000"/>
              </a:lnSpc>
              <a:spcBef>
                <a:spcPct val="40000"/>
              </a:spcBef>
              <a:buClr>
                <a:schemeClr val="accent1"/>
              </a:buClr>
              <a:buFont typeface="Wingdings" panose="05000000000000000000" pitchFamily="2" charset="2"/>
              <a:buNone/>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１件当たり申告漏れ所得金額</a:t>
            </a:r>
          </a:p>
        </p:txBody>
      </p:sp>
      <p:sp>
        <p:nvSpPr>
          <p:cNvPr id="75803" name="Rectangle 35"/>
          <p:cNvSpPr>
            <a:spLocks noChangeArrowheads="1"/>
          </p:cNvSpPr>
          <p:nvPr/>
        </p:nvSpPr>
        <p:spPr bwMode="auto">
          <a:xfrm>
            <a:off x="522841" y="2075981"/>
            <a:ext cx="1335920" cy="28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lg" len="lg"/>
                <a:tailEnd type="none" w="lg" len="lg"/>
              </a14:hiddenLine>
            </a:ext>
          </a:extLst>
        </p:spPr>
        <p:txBody>
          <a:bodyPr wrap="none" lIns="90000" tIns="46800" rIns="90000" bIns="468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70000"/>
              </a:lnSpc>
              <a:buFont typeface="Wingdings" panose="05000000000000000000" pitchFamily="2" charset="2"/>
              <a:buNone/>
            </a:pPr>
            <a:r>
              <a:rPr lang="zh-CN" altLang="en-US" sz="1800" dirty="0">
                <a:latin typeface="メイリオ" panose="020B0604030504040204" pitchFamily="50" charset="-128"/>
                <a:ea typeface="メイリオ" panose="020B0604030504040204" pitchFamily="50" charset="-128"/>
                <a:cs typeface="メイリオ" panose="020B0604030504040204" pitchFamily="50" charset="-128"/>
              </a:rPr>
              <a:t>申告所得税</a:t>
            </a:r>
            <a:endParaRPr lang="ja-JP" altLang="en-US" sz="2800" dirty="0">
              <a:solidFill>
                <a:schemeClr val="folHlin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5804" name="Rectangle 35"/>
          <p:cNvSpPr>
            <a:spLocks noChangeArrowheads="1"/>
          </p:cNvSpPr>
          <p:nvPr/>
        </p:nvSpPr>
        <p:spPr bwMode="auto">
          <a:xfrm>
            <a:off x="1974010" y="2493169"/>
            <a:ext cx="3044080" cy="406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lg" len="lg"/>
                <a:tailEnd type="none" w="lg" len="lg"/>
              </a14:hiddenLine>
            </a:ext>
          </a:extLst>
        </p:spPr>
        <p:txBody>
          <a:bodyPr wrap="square" lIns="90000" tIns="72000" rIns="90000" bIns="468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70000"/>
              </a:lnSpc>
              <a:buFont typeface="Wingdings" panose="05000000000000000000" pitchFamily="2" charset="2"/>
              <a:buNone/>
            </a:pPr>
            <a:r>
              <a:rPr lang="en-US" altLang="ja-JP" sz="2400" b="1" dirty="0">
                <a:latin typeface="メイリオ" panose="020B0604030504040204" pitchFamily="50" charset="-128"/>
                <a:ea typeface="メイリオ" panose="020B0604030504040204" pitchFamily="50" charset="-128"/>
                <a:cs typeface="メイリオ" panose="020B0604030504040204" pitchFamily="50" charset="-128"/>
              </a:rPr>
              <a:t>1,208</a:t>
            </a:r>
            <a:r>
              <a:rPr lang="zh-CN" altLang="en-US" sz="2400" dirty="0">
                <a:latin typeface="メイリオ" panose="020B0604030504040204" pitchFamily="50" charset="-128"/>
                <a:ea typeface="メイリオ" panose="020B0604030504040204" pitchFamily="50" charset="-128"/>
                <a:cs typeface="メイリオ" panose="020B0604030504040204" pitchFamily="50" charset="-128"/>
              </a:rPr>
              <a:t>万円</a:t>
            </a: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5805" name="Rectangle 35"/>
          <p:cNvSpPr>
            <a:spLocks noChangeArrowheads="1"/>
          </p:cNvSpPr>
          <p:nvPr/>
        </p:nvSpPr>
        <p:spPr bwMode="auto">
          <a:xfrm>
            <a:off x="2898122" y="1812200"/>
            <a:ext cx="1214092" cy="380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lg" len="lg"/>
                <a:tailEnd type="none" w="lg" len="lg"/>
              </a14:hiddenLine>
            </a:ext>
          </a:extLst>
        </p:spPr>
        <p:txBody>
          <a:bodyPr wrap="none" lIns="90000" tIns="46800" rIns="90000" bIns="468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70000"/>
              </a:lnSpc>
              <a:buFont typeface="Wingdings" panose="05000000000000000000" pitchFamily="2" charset="2"/>
              <a:buNone/>
            </a:pPr>
            <a:r>
              <a:rPr lang="en-US" altLang="ja-JP" sz="2400" b="1" dirty="0">
                <a:latin typeface="メイリオ" panose="020B0604030504040204" pitchFamily="50" charset="-128"/>
                <a:ea typeface="メイリオ" panose="020B0604030504040204" pitchFamily="50" charset="-128"/>
                <a:cs typeface="メイリオ" panose="020B0604030504040204" pitchFamily="50" charset="-128"/>
              </a:rPr>
              <a:t>46</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千件</a:t>
            </a:r>
          </a:p>
        </p:txBody>
      </p:sp>
      <p:sp>
        <p:nvSpPr>
          <p:cNvPr id="75806" name="テキスト ボックス 6"/>
          <p:cNvSpPr txBox="1">
            <a:spLocks noChangeArrowheads="1"/>
          </p:cNvSpPr>
          <p:nvPr/>
        </p:nvSpPr>
        <p:spPr bwMode="auto">
          <a:xfrm>
            <a:off x="1995626" y="1556546"/>
            <a:ext cx="902811" cy="243143"/>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lnSpc>
                <a:spcPct val="70000"/>
              </a:lnSpc>
              <a:spcBef>
                <a:spcPct val="40000"/>
              </a:spcBef>
              <a:buClr>
                <a:schemeClr val="accent1"/>
              </a:buClr>
              <a:buFont typeface="Wingdings" panose="05000000000000000000" pitchFamily="2" charset="2"/>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調査件数</a:t>
            </a:r>
          </a:p>
        </p:txBody>
      </p:sp>
      <p:sp>
        <p:nvSpPr>
          <p:cNvPr id="75807" name="Rectangle 36"/>
          <p:cNvSpPr>
            <a:spLocks noChangeArrowheads="1"/>
          </p:cNvSpPr>
          <p:nvPr/>
        </p:nvSpPr>
        <p:spPr bwMode="auto">
          <a:xfrm>
            <a:off x="6607642" y="2493007"/>
            <a:ext cx="1738274" cy="406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lg" len="lg"/>
                <a:tailEnd type="none" w="lg" len="lg"/>
              </a14:hiddenLine>
            </a:ext>
          </a:extLst>
        </p:spPr>
        <p:txBody>
          <a:bodyPr wrap="none" lIns="90000" tIns="72000" rIns="90000" bIns="468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70000"/>
              </a:lnSpc>
              <a:buFont typeface="Wingdings" panose="05000000000000000000" pitchFamily="2" charset="2"/>
              <a:buNone/>
              <a:defRPr/>
            </a:pPr>
            <a:r>
              <a:rPr lang="en-US" altLang="ja-JP" sz="2400" b="1" dirty="0">
                <a:latin typeface="メイリオ" panose="020B0604030504040204" pitchFamily="50" charset="-128"/>
                <a:ea typeface="メイリオ" panose="020B0604030504040204" pitchFamily="50" charset="-128"/>
                <a:cs typeface="メイリオ" panose="020B0604030504040204" pitchFamily="50" charset="-128"/>
              </a:rPr>
              <a:t>1,257</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万円</a:t>
            </a:r>
          </a:p>
        </p:txBody>
      </p:sp>
      <p:sp>
        <p:nvSpPr>
          <p:cNvPr id="75808" name="Rectangle 36"/>
          <p:cNvSpPr>
            <a:spLocks noChangeArrowheads="1"/>
          </p:cNvSpPr>
          <p:nvPr/>
        </p:nvSpPr>
        <p:spPr bwMode="auto">
          <a:xfrm>
            <a:off x="4731822" y="2067592"/>
            <a:ext cx="1335920" cy="28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lg" len="lg"/>
                <a:tailEnd type="none" w="lg" len="lg"/>
              </a14:hiddenLine>
            </a:ext>
          </a:extLst>
        </p:spPr>
        <p:txBody>
          <a:bodyPr wrap="none" lIns="90000" tIns="46800" rIns="90000" bIns="468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70000"/>
              </a:lnSpc>
              <a:buFont typeface="Wingdings" panose="05000000000000000000" pitchFamily="2" charset="2"/>
              <a:buNone/>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法　人　税</a:t>
            </a:r>
            <a:endParaRPr lang="ja-JP" altLang="en-US" sz="2800" dirty="0">
              <a:solidFill>
                <a:schemeClr val="folHlin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5809" name="テキスト ボックス 6"/>
          <p:cNvSpPr txBox="1">
            <a:spLocks noChangeArrowheads="1"/>
          </p:cNvSpPr>
          <p:nvPr/>
        </p:nvSpPr>
        <p:spPr bwMode="auto">
          <a:xfrm>
            <a:off x="6319329" y="2277271"/>
            <a:ext cx="2185214" cy="221599"/>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lnSpc>
                <a:spcPct val="70000"/>
              </a:lnSpc>
              <a:spcBef>
                <a:spcPct val="40000"/>
              </a:spcBef>
              <a:buClr>
                <a:schemeClr val="accent1"/>
              </a:buClr>
              <a:buFont typeface="Wingdings" panose="05000000000000000000" pitchFamily="2" charset="2"/>
              <a:buNone/>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１件当たり申告漏れ所得金額</a:t>
            </a:r>
          </a:p>
        </p:txBody>
      </p:sp>
      <p:sp>
        <p:nvSpPr>
          <p:cNvPr id="75810" name="Rectangle 36"/>
          <p:cNvSpPr>
            <a:spLocks noChangeArrowheads="1"/>
          </p:cNvSpPr>
          <p:nvPr/>
        </p:nvSpPr>
        <p:spPr bwMode="auto">
          <a:xfrm>
            <a:off x="7106514" y="1772444"/>
            <a:ext cx="1214092" cy="380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lg" len="lg"/>
                <a:tailEnd type="none" w="lg" len="lg"/>
              </a14:hiddenLine>
            </a:ext>
          </a:extLst>
        </p:spPr>
        <p:txBody>
          <a:bodyPr wrap="none" lIns="90000" tIns="46800" rIns="90000" bIns="468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70000"/>
              </a:lnSpc>
              <a:buFont typeface="Wingdings" panose="05000000000000000000" pitchFamily="2" charset="2"/>
              <a:buNone/>
              <a:defRPr/>
            </a:pPr>
            <a:r>
              <a:rPr lang="en-US" altLang="ja-JP" sz="2400" b="1" dirty="0">
                <a:latin typeface="メイリオ" panose="020B0604030504040204" pitchFamily="50" charset="-128"/>
                <a:ea typeface="メイリオ" panose="020B0604030504040204" pitchFamily="50" charset="-128"/>
                <a:cs typeface="メイリオ" panose="020B0604030504040204" pitchFamily="50" charset="-128"/>
              </a:rPr>
              <a:t>62</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千件</a:t>
            </a:r>
          </a:p>
        </p:txBody>
      </p:sp>
      <p:sp>
        <p:nvSpPr>
          <p:cNvPr id="75811" name="テキスト ボックス 6"/>
          <p:cNvSpPr txBox="1">
            <a:spLocks noChangeArrowheads="1"/>
          </p:cNvSpPr>
          <p:nvPr/>
        </p:nvSpPr>
        <p:spPr bwMode="auto">
          <a:xfrm>
            <a:off x="6243776" y="1556546"/>
            <a:ext cx="902811" cy="243143"/>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lnSpc>
                <a:spcPct val="70000"/>
              </a:lnSpc>
              <a:spcBef>
                <a:spcPct val="40000"/>
              </a:spcBef>
              <a:buClr>
                <a:schemeClr val="accent1"/>
              </a:buClr>
              <a:buFont typeface="Wingdings" panose="05000000000000000000" pitchFamily="2" charset="2"/>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調査件数</a:t>
            </a:r>
          </a:p>
        </p:txBody>
      </p:sp>
      <p:sp>
        <p:nvSpPr>
          <p:cNvPr id="75812" name="Line 38"/>
          <p:cNvSpPr>
            <a:spLocks noChangeShapeType="1"/>
          </p:cNvSpPr>
          <p:nvPr/>
        </p:nvSpPr>
        <p:spPr bwMode="auto">
          <a:xfrm flipH="1">
            <a:off x="2015230" y="2204244"/>
            <a:ext cx="2376488" cy="7938"/>
          </a:xfrm>
          <a:prstGeom prst="line">
            <a:avLst/>
          </a:prstGeom>
          <a:noFill/>
          <a:ln w="19050">
            <a:solidFill>
              <a:srgbClr val="0041FF"/>
            </a:solidFill>
            <a:round/>
            <a:headEnd type="none" w="lg" len="lg"/>
            <a:tailEnd type="none" w="lg" len="lg"/>
          </a:ln>
          <a:extLst>
            <a:ext uri="{909E8E84-426E-40DD-AFC4-6F175D3DCCD1}">
              <a14:hiddenFill xmlns:a14="http://schemas.microsoft.com/office/drawing/2010/main">
                <a:noFill/>
              </a14:hiddenFill>
            </a:ext>
          </a:extLst>
        </p:spPr>
        <p:txBody>
          <a:bodyPr lIns="90000" tIns="46800" rIns="90000" bIns="46800" anchor="ctr"/>
          <a:lstStyle/>
          <a:p>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5813" name="Line 38"/>
          <p:cNvSpPr>
            <a:spLocks noChangeShapeType="1"/>
          </p:cNvSpPr>
          <p:nvPr/>
        </p:nvSpPr>
        <p:spPr bwMode="auto">
          <a:xfrm flipH="1">
            <a:off x="6264968" y="2204244"/>
            <a:ext cx="2374900" cy="7938"/>
          </a:xfrm>
          <a:prstGeom prst="line">
            <a:avLst/>
          </a:prstGeom>
          <a:noFill/>
          <a:ln w="19050">
            <a:solidFill>
              <a:srgbClr val="0041FF"/>
            </a:solidFill>
            <a:round/>
            <a:headEnd type="none" w="lg" len="lg"/>
            <a:tailEnd type="none" w="lg" len="lg"/>
          </a:ln>
          <a:extLst>
            <a:ext uri="{909E8E84-426E-40DD-AFC4-6F175D3DCCD1}">
              <a14:hiddenFill xmlns:a14="http://schemas.microsoft.com/office/drawing/2010/main">
                <a:noFill/>
              </a14:hiddenFill>
            </a:ext>
          </a:extLst>
        </p:spPr>
        <p:txBody>
          <a:bodyPr lIns="90000" tIns="46800" rIns="90000" bIns="46800" anchor="ctr"/>
          <a:lstStyle/>
          <a:p>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 name="AutoShape 9"/>
          <p:cNvSpPr>
            <a:spLocks noChangeArrowheads="1"/>
          </p:cNvSpPr>
          <p:nvPr/>
        </p:nvSpPr>
        <p:spPr bwMode="auto">
          <a:xfrm>
            <a:off x="357879" y="4790922"/>
            <a:ext cx="8353425" cy="531221"/>
          </a:xfrm>
          <a:prstGeom prst="roundRect">
            <a:avLst>
              <a:gd name="adj" fmla="val 16667"/>
            </a:avLst>
          </a:prstGeom>
          <a:solidFill>
            <a:schemeClr val="bg1"/>
          </a:solidFill>
          <a:ln w="12700" algn="ctr">
            <a:noFill/>
            <a:round/>
            <a:headEnd type="none" w="lg" len="lg"/>
            <a:tailEnd type="none" w="lg" len="lg"/>
          </a:ln>
        </p:spPr>
        <p:txBody>
          <a:bodyPr wrap="none" lIns="0" tIns="108000" rIns="0" bIns="0" anchor="ctr"/>
          <a:lstStyle/>
          <a:p>
            <a:pPr marL="266700" eaLnBrk="1" hangingPunct="1">
              <a:lnSpc>
                <a:spcPct val="70000"/>
              </a:lnSpc>
              <a:spcBef>
                <a:spcPct val="40000"/>
              </a:spcBef>
              <a:buClr>
                <a:schemeClr val="accent1"/>
              </a:buCl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③ 資料情報を活用し、的確に無申告者を把握</a:t>
            </a:r>
          </a:p>
        </p:txBody>
      </p:sp>
      <p:sp>
        <p:nvSpPr>
          <p:cNvPr id="3" name="タイトル 2"/>
          <p:cNvSpPr>
            <a:spLocks noGrp="1"/>
          </p:cNvSpPr>
          <p:nvPr>
            <p:ph type="title"/>
          </p:nvPr>
        </p:nvSpPr>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調査において重点的に取り組んでいる事項</a:t>
            </a:r>
            <a:b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～適正・公平な税務行政の推進～</a:t>
            </a:r>
          </a:p>
        </p:txBody>
      </p:sp>
      <p:sp>
        <p:nvSpPr>
          <p:cNvPr id="2" name="スライド番号プレースホルダー 1"/>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36</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AutoShape 9"/>
          <p:cNvSpPr>
            <a:spLocks noChangeArrowheads="1"/>
          </p:cNvSpPr>
          <p:nvPr/>
        </p:nvSpPr>
        <p:spPr bwMode="auto">
          <a:xfrm>
            <a:off x="349075" y="5978657"/>
            <a:ext cx="8353425" cy="531221"/>
          </a:xfrm>
          <a:prstGeom prst="roundRect">
            <a:avLst>
              <a:gd name="adj" fmla="val 16667"/>
            </a:avLst>
          </a:prstGeom>
          <a:solidFill>
            <a:schemeClr val="bg1"/>
          </a:solidFill>
          <a:ln w="12700" algn="ctr">
            <a:noFill/>
            <a:round/>
            <a:headEnd type="none" w="lg" len="lg"/>
            <a:tailEnd type="none" w="lg" len="lg"/>
          </a:ln>
        </p:spPr>
        <p:txBody>
          <a:bodyPr wrap="none" lIns="0" tIns="108000" rIns="0" bIns="0" anchor="ctr"/>
          <a:lstStyle/>
          <a:p>
            <a:pPr marL="266700" eaLnBrk="1" hangingPunct="1">
              <a:lnSpc>
                <a:spcPct val="70000"/>
              </a:lnSpc>
              <a:spcBef>
                <a:spcPct val="40000"/>
              </a:spcBef>
              <a:buClr>
                <a:schemeClr val="accent1"/>
              </a:buCl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⑤ 納税者の主張を正確に把握し、適正な課税処理を遂行</a:t>
            </a:r>
          </a:p>
        </p:txBody>
      </p:sp>
      <p:sp>
        <p:nvSpPr>
          <p:cNvPr id="4" name="Rectangle 9">
            <a:extLst>
              <a:ext uri="{FF2B5EF4-FFF2-40B4-BE49-F238E27FC236}">
                <a16:creationId xmlns:a16="http://schemas.microsoft.com/office/drawing/2014/main" id="{C707861A-08DB-4034-A415-5B0E3B057500}"/>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677651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タイトル 1"/>
          <p:cNvSpPr txBox="1">
            <a:spLocks/>
          </p:cNvSpPr>
          <p:nvPr/>
        </p:nvSpPr>
        <p:spPr bwMode="auto">
          <a:xfrm>
            <a:off x="0" y="-26988"/>
            <a:ext cx="9144000"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20000"/>
              </a:spcBef>
            </a:pPr>
            <a:r>
              <a:rPr lang="ja-JP" altLang="en-US" sz="2800" strike="sngStrike"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　</a:t>
            </a:r>
            <a:endParaRPr lang="ja-JP" altLang="en-US" strike="sngStrike"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013" name="タイトル 1"/>
          <p:cNvSpPr txBox="1">
            <a:spLocks/>
          </p:cNvSpPr>
          <p:nvPr/>
        </p:nvSpPr>
        <p:spPr bwMode="auto">
          <a:xfrm>
            <a:off x="0" y="0"/>
            <a:ext cx="9144000"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20000"/>
              </a:spcBef>
            </a:pPr>
            <a:r>
              <a:rPr lang="ja-JP" altLang="en-US" sz="2800"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　</a:t>
            </a:r>
            <a:endParaRPr lang="ja-JP" altLang="en-US" sz="2200"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タイトル 1"/>
          <p:cNvSpPr>
            <a:spLocks noGrp="1"/>
          </p:cNvSpPr>
          <p:nvPr>
            <p:ph type="title"/>
          </p:nvPr>
        </p:nvSpPr>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調査において重点的に取り組んでいる事項</a:t>
            </a:r>
            <a:b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～消費税不正還付問題への対応～</a:t>
            </a:r>
          </a:p>
        </p:txBody>
      </p:sp>
      <p:sp>
        <p:nvSpPr>
          <p:cNvPr id="3" name="Rectangle 9">
            <a:extLst>
              <a:ext uri="{FF2B5EF4-FFF2-40B4-BE49-F238E27FC236}">
                <a16:creationId xmlns:a16="http://schemas.microsoft.com/office/drawing/2014/main" id="{D2E4C765-93E0-4018-9D49-317056A830C1}"/>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スライド番号プレースホルダー 2">
            <a:extLst>
              <a:ext uri="{FF2B5EF4-FFF2-40B4-BE49-F238E27FC236}">
                <a16:creationId xmlns:a16="http://schemas.microsoft.com/office/drawing/2014/main" id="{3A3BF045-0921-4741-91F9-98052577F95C}"/>
              </a:ext>
            </a:extLst>
          </p:cNvPr>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37</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5" name="グループ化 4">
            <a:extLst>
              <a:ext uri="{FF2B5EF4-FFF2-40B4-BE49-F238E27FC236}">
                <a16:creationId xmlns:a16="http://schemas.microsoft.com/office/drawing/2014/main" id="{F2C2DCF8-D47C-4CB6-AD59-6313903C9CE3}"/>
              </a:ext>
            </a:extLst>
          </p:cNvPr>
          <p:cNvGrpSpPr/>
          <p:nvPr/>
        </p:nvGrpSpPr>
        <p:grpSpPr>
          <a:xfrm>
            <a:off x="323849" y="1148983"/>
            <a:ext cx="8420103" cy="1509306"/>
            <a:chOff x="323849" y="2350715"/>
            <a:chExt cx="8420103" cy="1509306"/>
          </a:xfrm>
        </p:grpSpPr>
        <p:sp>
          <p:nvSpPr>
            <p:cNvPr id="9" name="AutoShape 14">
              <a:extLst>
                <a:ext uri="{FF2B5EF4-FFF2-40B4-BE49-F238E27FC236}">
                  <a16:creationId xmlns:a16="http://schemas.microsoft.com/office/drawing/2014/main" id="{E54C2464-D46A-4376-B374-8C7440468D49}"/>
                </a:ext>
              </a:extLst>
            </p:cNvPr>
            <p:cNvSpPr>
              <a:spLocks noChangeArrowheads="1"/>
            </p:cNvSpPr>
            <p:nvPr/>
          </p:nvSpPr>
          <p:spPr bwMode="auto">
            <a:xfrm>
              <a:off x="582615" y="2633292"/>
              <a:ext cx="8161337" cy="1226729"/>
            </a:xfrm>
            <a:prstGeom prst="roundRect">
              <a:avLst>
                <a:gd name="adj" fmla="val 11464"/>
              </a:avLst>
            </a:prstGeom>
            <a:solidFill>
              <a:schemeClr val="bg1"/>
            </a:solidFill>
            <a:ln w="28575">
              <a:solidFill>
                <a:srgbClr val="7E2E83"/>
              </a:solidFill>
              <a:round/>
              <a:headEnd/>
              <a:tailEnd/>
            </a:ln>
            <a:effectLst>
              <a:outerShdw blurRad="50800" dist="38100" dir="2700000" algn="tl" rotWithShape="0">
                <a:prstClr val="black">
                  <a:alpha val="40000"/>
                </a:prstClr>
              </a:outerShdw>
            </a:effectLst>
          </p:spPr>
          <p:txBody>
            <a:bodyPr lIns="72000" tIns="216000" bIns="36000"/>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180000">
                <a:spcBef>
                  <a:spcPts val="600"/>
                </a:spcBef>
                <a:buClrTx/>
                <a:buNone/>
              </a:pPr>
              <a:r>
                <a:rPr lang="ja-JP" altLang="en-US" sz="1600"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・架空の国内仕入れ及び架空の海外売上げを計上する事例</a:t>
              </a:r>
              <a:endParaRPr lang="en-US" altLang="ja-JP" sz="1600"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endParaRPr>
            </a:p>
            <a:p>
              <a:pPr marL="180000">
                <a:spcBef>
                  <a:spcPts val="600"/>
                </a:spcBef>
                <a:buClrTx/>
                <a:buNone/>
              </a:pPr>
              <a:r>
                <a:rPr lang="ja-JP" altLang="en-US" sz="1600"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・輸出物品販売場（免税店）制度を悪用し、ブローカー等の指示の下、外国人旅</a:t>
              </a:r>
              <a:endParaRPr lang="en-US" altLang="ja-JP" sz="1600"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endParaRPr>
            </a:p>
            <a:p>
              <a:pPr marL="180000">
                <a:spcBef>
                  <a:spcPts val="600"/>
                </a:spcBef>
                <a:buClrTx/>
                <a:buNone/>
              </a:pPr>
              <a:r>
                <a:rPr lang="ja-JP" altLang="en-US" sz="1600"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　行者等が免税価格で購入した商品を国内転売することで不正に利益を得る事例</a:t>
              </a:r>
            </a:p>
          </p:txBody>
        </p:sp>
        <p:sp>
          <p:nvSpPr>
            <p:cNvPr id="10" name="AutoShape 20">
              <a:extLst>
                <a:ext uri="{FF2B5EF4-FFF2-40B4-BE49-F238E27FC236}">
                  <a16:creationId xmlns:a16="http://schemas.microsoft.com/office/drawing/2014/main" id="{5A8C836E-3051-4622-BEA3-9A923C268E48}"/>
                </a:ext>
              </a:extLst>
            </p:cNvPr>
            <p:cNvSpPr>
              <a:spLocks noChangeArrowheads="1"/>
            </p:cNvSpPr>
            <p:nvPr/>
          </p:nvSpPr>
          <p:spPr bwMode="auto">
            <a:xfrm>
              <a:off x="323849" y="2350715"/>
              <a:ext cx="2967991" cy="432000"/>
            </a:xfrm>
            <a:prstGeom prst="roundRect">
              <a:avLst>
                <a:gd name="adj" fmla="val 35301"/>
              </a:avLst>
            </a:prstGeom>
            <a:solidFill>
              <a:srgbClr val="7E2E83"/>
            </a:solidFill>
            <a:ln w="28575">
              <a:solidFill>
                <a:srgbClr val="7E2E83"/>
              </a:solidFill>
              <a:round/>
              <a:headEnd type="none" w="lg" len="lg"/>
              <a:tailEnd type="none" w="lg" len="lg"/>
            </a:ln>
            <a:effectLst>
              <a:outerShdw blurRad="50800" dist="38100" dir="2700000" algn="tl" rotWithShape="0">
                <a:prstClr val="black">
                  <a:alpha val="40000"/>
                </a:prstClr>
              </a:outerShdw>
            </a:effectLst>
          </p:spPr>
          <p:txBody>
            <a:bodyPr wrap="none" lIns="0" tIns="0" rIns="0" bIns="0"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消費税不正還付の主な事例</a:t>
              </a:r>
            </a:p>
          </p:txBody>
        </p:sp>
      </p:grpSp>
      <p:grpSp>
        <p:nvGrpSpPr>
          <p:cNvPr id="7" name="グループ化 6">
            <a:extLst>
              <a:ext uri="{FF2B5EF4-FFF2-40B4-BE49-F238E27FC236}">
                <a16:creationId xmlns:a16="http://schemas.microsoft.com/office/drawing/2014/main" id="{20F5D98F-2DD4-4668-BC6D-4DE23FCA8EDB}"/>
              </a:ext>
            </a:extLst>
          </p:cNvPr>
          <p:cNvGrpSpPr/>
          <p:nvPr/>
        </p:nvGrpSpPr>
        <p:grpSpPr>
          <a:xfrm>
            <a:off x="323848" y="2902600"/>
            <a:ext cx="8430766" cy="1362578"/>
            <a:chOff x="323848" y="2741734"/>
            <a:chExt cx="8430766" cy="1362578"/>
          </a:xfrm>
        </p:grpSpPr>
        <p:sp>
          <p:nvSpPr>
            <p:cNvPr id="11" name="AutoShape 14">
              <a:extLst>
                <a:ext uri="{FF2B5EF4-FFF2-40B4-BE49-F238E27FC236}">
                  <a16:creationId xmlns:a16="http://schemas.microsoft.com/office/drawing/2014/main" id="{A98F5B57-D89D-49F9-8CC7-EE729DD13A92}"/>
                </a:ext>
              </a:extLst>
            </p:cNvPr>
            <p:cNvSpPr>
              <a:spLocks noChangeArrowheads="1"/>
            </p:cNvSpPr>
            <p:nvPr/>
          </p:nvSpPr>
          <p:spPr bwMode="auto">
            <a:xfrm>
              <a:off x="582614" y="3024312"/>
              <a:ext cx="8172000" cy="1080000"/>
            </a:xfrm>
            <a:prstGeom prst="roundRect">
              <a:avLst>
                <a:gd name="adj" fmla="val 16667"/>
              </a:avLst>
            </a:prstGeom>
            <a:solidFill>
              <a:schemeClr val="bg1"/>
            </a:solidFill>
            <a:ln w="28575">
              <a:solidFill>
                <a:srgbClr val="7E2E83"/>
              </a:solidFill>
              <a:round/>
              <a:headEnd/>
              <a:tailEnd/>
            </a:ln>
            <a:effectLst>
              <a:outerShdw blurRad="50800" dist="38100" dir="2700000" algn="tl" rotWithShape="0">
                <a:prstClr val="black">
                  <a:alpha val="40000"/>
                </a:prstClr>
              </a:outerShdw>
            </a:effectLst>
          </p:spPr>
          <p:txBody>
            <a:bodyPr lIns="72000" tIns="216000" bIns="36000"/>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180000">
                <a:spcBef>
                  <a:spcPts val="600"/>
                </a:spcBef>
                <a:buClrTx/>
                <a:buNone/>
              </a:pPr>
              <a:r>
                <a:rPr lang="ja-JP" altLang="en-US" sz="1600"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令和４事務年度（令和４年７月から翌年６月）に、消費税還付申告者（個人・法人）に対して</a:t>
              </a:r>
              <a:r>
                <a:rPr lang="en-US" altLang="ja-JP" sz="1600"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6,932</a:t>
              </a:r>
              <a:r>
                <a:rPr lang="ja-JP" altLang="en-US" sz="1600"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件（対前事務年度比</a:t>
              </a:r>
              <a:r>
                <a:rPr lang="en-US" altLang="ja-JP" sz="1600"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1.42</a:t>
              </a:r>
              <a:r>
                <a:rPr lang="ja-JP" altLang="en-US" sz="1600"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倍）の実地調査を実施し、追徴税額は約</a:t>
              </a:r>
              <a:r>
                <a:rPr lang="en-US" altLang="ja-JP" sz="1600"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577</a:t>
              </a:r>
              <a:r>
                <a:rPr lang="ja-JP" altLang="en-US" sz="1600"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億円（対前事務年度比</a:t>
              </a:r>
              <a:r>
                <a:rPr lang="en-US" altLang="ja-JP" sz="1600"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1.49</a:t>
              </a:r>
              <a:r>
                <a:rPr lang="ja-JP" altLang="en-US" sz="1600"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倍）に上る。</a:t>
              </a:r>
            </a:p>
          </p:txBody>
        </p:sp>
        <p:sp>
          <p:nvSpPr>
            <p:cNvPr id="12" name="AutoShape 20">
              <a:extLst>
                <a:ext uri="{FF2B5EF4-FFF2-40B4-BE49-F238E27FC236}">
                  <a16:creationId xmlns:a16="http://schemas.microsoft.com/office/drawing/2014/main" id="{4B6DDE30-CD39-4E5A-AAB7-0BEDA0B31A2A}"/>
                </a:ext>
              </a:extLst>
            </p:cNvPr>
            <p:cNvSpPr>
              <a:spLocks noChangeArrowheads="1"/>
            </p:cNvSpPr>
            <p:nvPr/>
          </p:nvSpPr>
          <p:spPr bwMode="auto">
            <a:xfrm>
              <a:off x="323848" y="2741734"/>
              <a:ext cx="3595007" cy="432000"/>
            </a:xfrm>
            <a:prstGeom prst="roundRect">
              <a:avLst>
                <a:gd name="adj" fmla="val 35301"/>
              </a:avLst>
            </a:prstGeom>
            <a:solidFill>
              <a:srgbClr val="7E2E83"/>
            </a:solidFill>
            <a:ln w="28575">
              <a:solidFill>
                <a:srgbClr val="7E2E83"/>
              </a:solidFill>
              <a:round/>
              <a:headEnd type="none" w="lg" len="lg"/>
              <a:tailEnd type="none" w="lg" len="lg"/>
            </a:ln>
            <a:effectLst>
              <a:outerShdw blurRad="50800" dist="38100" dir="2700000" algn="tl" rotWithShape="0">
                <a:prstClr val="black">
                  <a:alpha val="40000"/>
                </a:prstClr>
              </a:outerShdw>
            </a:effectLst>
          </p:spPr>
          <p:txBody>
            <a:bodyPr wrap="none" lIns="0" tIns="0" rIns="0" bIns="0"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消費税不正還付に対する調査状況</a:t>
              </a:r>
              <a:endParaRPr lang="ja-JP" altLang="en-US" sz="1600" strike="sngStrike"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4" name="グループ化 3">
            <a:extLst>
              <a:ext uri="{FF2B5EF4-FFF2-40B4-BE49-F238E27FC236}">
                <a16:creationId xmlns:a16="http://schemas.microsoft.com/office/drawing/2014/main" id="{CC3C7AC0-254A-4F62-98EE-309506625B36}"/>
              </a:ext>
            </a:extLst>
          </p:cNvPr>
          <p:cNvGrpSpPr/>
          <p:nvPr/>
        </p:nvGrpSpPr>
        <p:grpSpPr>
          <a:xfrm>
            <a:off x="323848" y="4476204"/>
            <a:ext cx="8420103" cy="1906364"/>
            <a:chOff x="360148" y="4011186"/>
            <a:chExt cx="8420103" cy="1906364"/>
          </a:xfrm>
        </p:grpSpPr>
        <p:sp>
          <p:nvSpPr>
            <p:cNvPr id="13" name="AutoShape 14">
              <a:extLst>
                <a:ext uri="{FF2B5EF4-FFF2-40B4-BE49-F238E27FC236}">
                  <a16:creationId xmlns:a16="http://schemas.microsoft.com/office/drawing/2014/main" id="{C4EF22E0-1B6C-43E8-B452-D9B0FE87D654}"/>
                </a:ext>
              </a:extLst>
            </p:cNvPr>
            <p:cNvSpPr>
              <a:spLocks noChangeArrowheads="1"/>
            </p:cNvSpPr>
            <p:nvPr/>
          </p:nvSpPr>
          <p:spPr bwMode="auto">
            <a:xfrm>
              <a:off x="618914" y="4293764"/>
              <a:ext cx="8161337" cy="1623786"/>
            </a:xfrm>
            <a:prstGeom prst="roundRect">
              <a:avLst>
                <a:gd name="adj" fmla="val 11052"/>
              </a:avLst>
            </a:prstGeom>
            <a:solidFill>
              <a:schemeClr val="bg1"/>
            </a:solidFill>
            <a:ln w="28575">
              <a:solidFill>
                <a:srgbClr val="7E2E83"/>
              </a:solidFill>
              <a:round/>
              <a:headEnd/>
              <a:tailEnd/>
            </a:ln>
            <a:effectLst>
              <a:outerShdw blurRad="50800" dist="38100" dir="2700000" algn="tl" rotWithShape="0">
                <a:prstClr val="black">
                  <a:alpha val="40000"/>
                </a:prstClr>
              </a:outerShdw>
            </a:effectLst>
          </p:spPr>
          <p:txBody>
            <a:bodyPr lIns="72000" tIns="216000" bIns="36000"/>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180000">
                <a:spcBef>
                  <a:spcPts val="600"/>
                </a:spcBef>
                <a:buClrTx/>
                <a:buNone/>
              </a:pPr>
              <a:r>
                <a:rPr lang="ja-JP" altLang="en-US" sz="1600"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①　厳格な還付審査の実施</a:t>
              </a:r>
              <a:endParaRPr lang="en-US" altLang="ja-JP" sz="1600"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endParaRPr>
            </a:p>
            <a:p>
              <a:pPr marL="180000">
                <a:spcBef>
                  <a:spcPts val="600"/>
                </a:spcBef>
                <a:buClrTx/>
                <a:buNone/>
              </a:pPr>
              <a:r>
                <a:rPr lang="ja-JP" altLang="en-US" sz="1600"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②　悪質な手法等に着目した積極的な調査の実施</a:t>
              </a:r>
              <a:endParaRPr lang="en-US" altLang="ja-JP" sz="1600"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endParaRPr>
            </a:p>
            <a:p>
              <a:pPr marL="180000">
                <a:spcBef>
                  <a:spcPts val="600"/>
                </a:spcBef>
                <a:buClrTx/>
                <a:buNone/>
              </a:pPr>
              <a:r>
                <a:rPr lang="ja-JP" altLang="en-US" sz="1600"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③　組織体制の充実（専門部署の設置・拡充）</a:t>
              </a:r>
              <a:endParaRPr lang="en-US" altLang="ja-JP" sz="1600"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endParaRPr>
            </a:p>
            <a:p>
              <a:pPr marL="180000">
                <a:spcBef>
                  <a:spcPts val="600"/>
                </a:spcBef>
                <a:buClrTx/>
                <a:buNone/>
              </a:pPr>
              <a:r>
                <a:rPr lang="ja-JP" altLang="en-US" sz="1600"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④　広報活動を通じた未然防止の取組</a:t>
              </a:r>
              <a:endParaRPr lang="en-US" altLang="ja-JP" sz="1600" strike="sngStrike"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AutoShape 20">
              <a:extLst>
                <a:ext uri="{FF2B5EF4-FFF2-40B4-BE49-F238E27FC236}">
                  <a16:creationId xmlns:a16="http://schemas.microsoft.com/office/drawing/2014/main" id="{D035F25F-FB57-4978-A30F-3C1A996F67EC}"/>
                </a:ext>
              </a:extLst>
            </p:cNvPr>
            <p:cNvSpPr>
              <a:spLocks noChangeArrowheads="1"/>
            </p:cNvSpPr>
            <p:nvPr/>
          </p:nvSpPr>
          <p:spPr bwMode="auto">
            <a:xfrm>
              <a:off x="360148" y="4011186"/>
              <a:ext cx="2715442" cy="432000"/>
            </a:xfrm>
            <a:prstGeom prst="roundRect">
              <a:avLst>
                <a:gd name="adj" fmla="val 35301"/>
              </a:avLst>
            </a:prstGeom>
            <a:solidFill>
              <a:srgbClr val="7E2E83"/>
            </a:solidFill>
            <a:ln w="28575">
              <a:solidFill>
                <a:srgbClr val="7E2E83"/>
              </a:solidFill>
              <a:round/>
              <a:headEnd type="none" w="lg" len="lg"/>
              <a:tailEnd type="none" w="lg" len="lg"/>
            </a:ln>
            <a:effectLst>
              <a:outerShdw blurRad="50800" dist="38100" dir="2700000" algn="tl" rotWithShape="0">
                <a:prstClr val="black">
                  <a:alpha val="40000"/>
                </a:prstClr>
              </a:outerShdw>
            </a:effectLst>
          </p:spPr>
          <p:txBody>
            <a:bodyPr wrap="none" lIns="0" tIns="0" rIns="0" bIns="0"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消費税不正還付への対応</a:t>
              </a:r>
            </a:p>
          </p:txBody>
        </p:sp>
      </p:grpSp>
    </p:spTree>
    <p:extLst>
      <p:ext uri="{BB962C8B-B14F-4D97-AF65-F5344CB8AC3E}">
        <p14:creationId xmlns:p14="http://schemas.microsoft.com/office/powerpoint/2010/main" val="4505486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utoShape 14">
            <a:extLst>
              <a:ext uri="{FF2B5EF4-FFF2-40B4-BE49-F238E27FC236}">
                <a16:creationId xmlns:a16="http://schemas.microsoft.com/office/drawing/2014/main" id="{0684E445-42C5-49BC-A35F-E04F3F5359FA}"/>
              </a:ext>
            </a:extLst>
          </p:cNvPr>
          <p:cNvSpPr>
            <a:spLocks noChangeArrowheads="1"/>
          </p:cNvSpPr>
          <p:nvPr/>
        </p:nvSpPr>
        <p:spPr bwMode="auto">
          <a:xfrm>
            <a:off x="489530" y="2256118"/>
            <a:ext cx="8254421" cy="2478442"/>
          </a:xfrm>
          <a:prstGeom prst="roundRect">
            <a:avLst>
              <a:gd name="adj" fmla="val 16667"/>
            </a:avLst>
          </a:prstGeom>
          <a:solidFill>
            <a:schemeClr val="bg1"/>
          </a:solidFill>
          <a:ln w="28575">
            <a:solidFill>
              <a:srgbClr val="7E2E83"/>
            </a:solidFill>
            <a:round/>
            <a:headEnd/>
            <a:tailEnd/>
          </a:ln>
          <a:effectLst>
            <a:outerShdw blurRad="50800" dist="38100" dir="2700000" algn="tl" rotWithShape="0">
              <a:prstClr val="black">
                <a:alpha val="40000"/>
              </a:prstClr>
            </a:outerShdw>
          </a:effectLst>
        </p:spPr>
        <p:txBody>
          <a:bodyPr lIns="0" tIns="288000" rIns="0" bIns="36000"/>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355600" eaLnBrk="1" hangingPunct="1">
              <a:spcBef>
                <a:spcPct val="0"/>
              </a:spcBef>
              <a:buClrTx/>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情報収集機能の充実</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a:latin typeface="メイリオ" panose="020B0604030504040204" pitchFamily="50" charset="-128"/>
                <a:ea typeface="メイリオ" panose="020B0604030504040204" pitchFamily="50" charset="-128"/>
              </a:rPr>
              <a:t>・国外送金等調書制度・国外財産調書制度・財産債務調書制度の活用</a:t>
            </a:r>
            <a:endParaRPr lang="en-US" altLang="ja-JP" sz="1400" dirty="0">
              <a:latin typeface="メイリオ" panose="020B0604030504040204" pitchFamily="50" charset="-128"/>
              <a:ea typeface="メイリオ" panose="020B0604030504040204" pitchFamily="50" charset="-128"/>
            </a:endParaRPr>
          </a:p>
          <a:p>
            <a:pPr>
              <a:buNone/>
            </a:pPr>
            <a:r>
              <a:rPr lang="ja-JP" altLang="en-US" sz="1400" dirty="0">
                <a:latin typeface="メイリオ" panose="020B0604030504040204" pitchFamily="50" charset="-128"/>
                <a:ea typeface="メイリオ" panose="020B0604030504040204" pitchFamily="50" charset="-128"/>
              </a:rPr>
              <a:t>　　　・外国税務当局との情報交換ネットワークの拡充など</a:t>
            </a:r>
            <a:endParaRPr lang="en-US" altLang="ja-JP" sz="1400" dirty="0">
              <a:latin typeface="メイリオ" panose="020B0604030504040204" pitchFamily="50" charset="-128"/>
              <a:ea typeface="メイリオ" panose="020B0604030504040204" pitchFamily="50" charset="-128"/>
            </a:endParaRPr>
          </a:p>
          <a:p>
            <a:pPr>
              <a:buNone/>
            </a:pPr>
            <a:endParaRPr lang="ja-JP" altLang="en-US" sz="300" dirty="0">
              <a:latin typeface="メイリオ" panose="020B0604030504040204" pitchFamily="50" charset="-128"/>
              <a:ea typeface="メイリオ" panose="020B0604030504040204" pitchFamily="50" charset="-128"/>
            </a:endParaRPr>
          </a:p>
          <a:p>
            <a:pPr marL="355600" eaLnBrk="1" hangingPunct="1">
              <a:spcBef>
                <a:spcPct val="0"/>
              </a:spcBef>
              <a:buClrTx/>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調査体制の充実</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355600" eaLnBrk="1" hangingPunct="1">
              <a:spcBef>
                <a:spcPct val="0"/>
              </a:spcBef>
              <a:buClrTx/>
              <a:buNone/>
            </a:pPr>
            <a:endParaRPr lang="en-US" altLang="ja-JP" sz="400" dirty="0">
              <a:latin typeface="メイリオ" panose="020B0604030504040204" pitchFamily="50" charset="-128"/>
              <a:ea typeface="メイリオ" panose="020B0604030504040204" pitchFamily="50" charset="-128"/>
              <a:cs typeface="メイリオ" panose="020B0604030504040204" pitchFamily="50" charset="-128"/>
            </a:endParaRPr>
          </a:p>
          <a:p>
            <a:pPr marL="355600" eaLnBrk="1" hangingPunct="1">
              <a:spcBef>
                <a:spcPct val="0"/>
              </a:spcBef>
              <a:buClrTx/>
              <a:buNone/>
            </a:pPr>
            <a:r>
              <a:rPr lang="ja-JP" altLang="en-US" sz="1400" dirty="0">
                <a:latin typeface="メイリオ" panose="020B0604030504040204" pitchFamily="50" charset="-128"/>
                <a:ea typeface="メイリオ" panose="020B0604030504040204" pitchFamily="50" charset="-128"/>
              </a:rPr>
              <a:t>   ・重点管理富裕層プロジェクトチームを全国の国税局（所）に設置</a:t>
            </a:r>
            <a:endParaRPr lang="en-US" altLang="ja-JP" sz="1400" strike="sngStrike" dirty="0">
              <a:latin typeface="メイリオ" panose="020B0604030504040204" pitchFamily="50" charset="-128"/>
              <a:ea typeface="メイリオ" panose="020B0604030504040204" pitchFamily="50" charset="-128"/>
              <a:cs typeface="メイリオ" panose="020B0604030504040204" pitchFamily="50" charset="-128"/>
            </a:endParaRPr>
          </a:p>
          <a:p>
            <a:pPr>
              <a:buNone/>
            </a:pPr>
            <a:r>
              <a:rPr lang="ja-JP" altLang="en-US" sz="1400" dirty="0">
                <a:latin typeface="メイリオ" panose="020B0604030504040204" pitchFamily="50" charset="-128"/>
                <a:ea typeface="メイリオ" panose="020B0604030504040204" pitchFamily="50" charset="-128"/>
              </a:rPr>
              <a:t>　　　・富裕層のうち、特に多額の資産を保有していると認められる納税者について、</a:t>
            </a:r>
            <a:endParaRPr lang="en-US" altLang="ja-JP" sz="1400" dirty="0">
              <a:latin typeface="メイリオ" panose="020B0604030504040204" pitchFamily="50" charset="-128"/>
              <a:ea typeface="メイリオ" panose="020B0604030504040204" pitchFamily="50" charset="-128"/>
            </a:endParaRPr>
          </a:p>
          <a:p>
            <a:pPr>
              <a:buNone/>
            </a:pPr>
            <a:r>
              <a:rPr lang="ja-JP" altLang="en-US" sz="1400" dirty="0">
                <a:latin typeface="メイリオ" panose="020B0604030504040204" pitchFamily="50" charset="-128"/>
                <a:ea typeface="メイリオ" panose="020B0604030504040204" pitchFamily="50" charset="-128"/>
              </a:rPr>
              <a:t>　　　　関係する個人や法人を含めた一体的な管理、分析を実施</a:t>
            </a:r>
            <a:endParaRPr lang="en-US" altLang="ja-JP" sz="1400" strike="sngStrike" dirty="0">
              <a:latin typeface="メイリオ" panose="020B0604030504040204" pitchFamily="50" charset="-128"/>
              <a:ea typeface="メイリオ" panose="020B0604030504040204" pitchFamily="50" charset="-128"/>
            </a:endParaRPr>
          </a:p>
          <a:p>
            <a:pPr>
              <a:buNone/>
            </a:pPr>
            <a:r>
              <a:rPr lang="ja-JP" altLang="en-US" sz="1400" dirty="0">
                <a:latin typeface="メイリオ" panose="020B0604030504040204" pitchFamily="50" charset="-128"/>
                <a:ea typeface="メイリオ" panose="020B0604030504040204" pitchFamily="50" charset="-128"/>
              </a:rPr>
              <a:t>　　　</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012" name="タイトル 1"/>
          <p:cNvSpPr txBox="1">
            <a:spLocks/>
          </p:cNvSpPr>
          <p:nvPr/>
        </p:nvSpPr>
        <p:spPr bwMode="auto">
          <a:xfrm>
            <a:off x="0" y="-26988"/>
            <a:ext cx="9144000"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20000"/>
              </a:spcBef>
            </a:pPr>
            <a:r>
              <a:rPr lang="ja-JP" altLang="en-US" sz="2800" strike="sngStrike"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　</a:t>
            </a:r>
            <a:endParaRPr lang="ja-JP" altLang="en-US" strike="sngStrike"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013" name="タイトル 1"/>
          <p:cNvSpPr txBox="1">
            <a:spLocks/>
          </p:cNvSpPr>
          <p:nvPr/>
        </p:nvSpPr>
        <p:spPr bwMode="auto">
          <a:xfrm>
            <a:off x="0" y="0"/>
            <a:ext cx="9144000"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20000"/>
              </a:spcBef>
            </a:pPr>
            <a:r>
              <a:rPr lang="ja-JP" altLang="en-US" sz="2800"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　</a:t>
            </a:r>
            <a:endParaRPr lang="ja-JP" altLang="en-US" sz="2200"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017" name="AutoShape 14"/>
          <p:cNvSpPr>
            <a:spLocks noChangeArrowheads="1"/>
          </p:cNvSpPr>
          <p:nvPr/>
        </p:nvSpPr>
        <p:spPr bwMode="auto">
          <a:xfrm>
            <a:off x="582615" y="1360192"/>
            <a:ext cx="8161337" cy="573087"/>
          </a:xfrm>
          <a:prstGeom prst="roundRect">
            <a:avLst>
              <a:gd name="adj" fmla="val 16667"/>
            </a:avLst>
          </a:prstGeom>
          <a:solidFill>
            <a:schemeClr val="bg1"/>
          </a:solidFill>
          <a:ln w="28575">
            <a:solidFill>
              <a:srgbClr val="7E2E83"/>
            </a:solidFill>
            <a:round/>
            <a:headEnd/>
            <a:tailEnd/>
          </a:ln>
          <a:effectLst>
            <a:outerShdw blurRad="50800" dist="38100" dir="2700000" algn="tl" rotWithShape="0">
              <a:prstClr val="black">
                <a:alpha val="40000"/>
              </a:prstClr>
            </a:outerShdw>
          </a:effectLst>
        </p:spPr>
        <p:txBody>
          <a:bodyPr lIns="72000" tIns="216000" bIns="36000"/>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355600">
              <a:spcBef>
                <a:spcPts val="600"/>
              </a:spcBef>
              <a:buClr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資産（有価証券・不動産等）の</a:t>
            </a:r>
            <a:r>
              <a:rPr lang="ja-JP" altLang="en-US" sz="1600"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大口所有者、経常的な所得が特に高額な者</a:t>
            </a:r>
          </a:p>
        </p:txBody>
      </p:sp>
      <p:sp>
        <p:nvSpPr>
          <p:cNvPr id="43018" name="AutoShape 20"/>
          <p:cNvSpPr>
            <a:spLocks noChangeArrowheads="1"/>
          </p:cNvSpPr>
          <p:nvPr/>
        </p:nvSpPr>
        <p:spPr bwMode="auto">
          <a:xfrm>
            <a:off x="323850" y="1077614"/>
            <a:ext cx="2990850" cy="432000"/>
          </a:xfrm>
          <a:prstGeom prst="roundRect">
            <a:avLst>
              <a:gd name="adj" fmla="val 35301"/>
            </a:avLst>
          </a:prstGeom>
          <a:solidFill>
            <a:srgbClr val="7E2E83"/>
          </a:solidFill>
          <a:ln w="28575">
            <a:solidFill>
              <a:srgbClr val="7E2E83"/>
            </a:solidFill>
            <a:round/>
            <a:headEnd type="none" w="lg" len="lg"/>
            <a:tailEnd type="none" w="lg" len="lg"/>
          </a:ln>
          <a:effectLst>
            <a:outerShdw blurRad="50800" dist="38100" dir="2700000" algn="tl" rotWithShape="0">
              <a:prstClr val="black">
                <a:alpha val="40000"/>
              </a:prstClr>
            </a:outerShdw>
          </a:effectLst>
        </p:spPr>
        <p:txBody>
          <a:bodyPr wrap="none" lIns="0" tIns="0" rIns="0" bIns="0"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いわゆる「富裕層」とは</a:t>
            </a:r>
          </a:p>
        </p:txBody>
      </p:sp>
      <p:sp>
        <p:nvSpPr>
          <p:cNvPr id="2" name="タイトル 1"/>
          <p:cNvSpPr>
            <a:spLocks noGrp="1"/>
          </p:cNvSpPr>
          <p:nvPr>
            <p:ph type="title"/>
          </p:nvPr>
        </p:nvSpPr>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調査において重点的に取り組んでいる事項</a:t>
            </a:r>
            <a:b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～富裕層に対する適正課税の取組～</a:t>
            </a:r>
          </a:p>
        </p:txBody>
      </p:sp>
      <p:sp>
        <p:nvSpPr>
          <p:cNvPr id="43021" name="AutoShape 14"/>
          <p:cNvSpPr>
            <a:spLocks noChangeArrowheads="1"/>
          </p:cNvSpPr>
          <p:nvPr/>
        </p:nvSpPr>
        <p:spPr bwMode="auto">
          <a:xfrm>
            <a:off x="582613" y="5230755"/>
            <a:ext cx="8172450" cy="1487546"/>
          </a:xfrm>
          <a:prstGeom prst="roundRect">
            <a:avLst>
              <a:gd name="adj" fmla="val 16667"/>
            </a:avLst>
          </a:prstGeom>
          <a:solidFill>
            <a:schemeClr val="bg1"/>
          </a:solidFill>
          <a:ln w="28575">
            <a:solidFill>
              <a:srgbClr val="7E2E83"/>
            </a:solidFill>
            <a:round/>
            <a:headEnd/>
            <a:tailEnd/>
          </a:ln>
          <a:effectLst>
            <a:outerShdw blurRad="50800" dist="38100" dir="2700000" algn="tl" rotWithShape="0">
              <a:prstClr val="black">
                <a:alpha val="40000"/>
              </a:prstClr>
            </a:outerShdw>
          </a:effectLst>
        </p:spPr>
        <p:txBody>
          <a:bodyPr lIns="108000" tIns="324000" bIns="36000"/>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nSpc>
                <a:spcPts val="1400"/>
              </a:lnSpc>
              <a:spcBef>
                <a:spcPts val="600"/>
              </a:spcBef>
              <a:buClrTx/>
              <a:buNone/>
            </a:pPr>
            <a:r>
              <a:rPr lang="ja-JP" altLang="en-US" sz="1400" dirty="0">
                <a:latin typeface="メイリオ" panose="020B0604030504040204" pitchFamily="50" charset="-128"/>
                <a:ea typeface="メイリオ" panose="020B0604030504040204" pitchFamily="50" charset="-128"/>
              </a:rPr>
              <a:t>・</a:t>
            </a:r>
            <a:r>
              <a:rPr lang="en-US" altLang="ja-JP" sz="1400" dirty="0">
                <a:latin typeface="メイリオ" panose="020B0604030504040204" pitchFamily="50" charset="-128"/>
                <a:ea typeface="メイリオ" panose="020B0604030504040204" pitchFamily="50" charset="-128"/>
              </a:rPr>
              <a:t>CRS</a:t>
            </a:r>
            <a:r>
              <a:rPr lang="ja-JP" altLang="en-US" sz="1400" dirty="0">
                <a:latin typeface="メイリオ" panose="020B0604030504040204" pitchFamily="50" charset="-128"/>
                <a:ea typeface="メイリオ" panose="020B0604030504040204" pitchFamily="50" charset="-128"/>
              </a:rPr>
              <a:t>情報を活用し、租税条約等に基づく情報提供要請も実施することにより、海外金融機関から　</a:t>
            </a:r>
            <a:endParaRPr lang="en-US" altLang="ja-JP" sz="1400" dirty="0">
              <a:latin typeface="メイリオ" panose="020B0604030504040204" pitchFamily="50" charset="-128"/>
              <a:ea typeface="メイリオ" panose="020B0604030504040204" pitchFamily="50" charset="-128"/>
            </a:endParaRPr>
          </a:p>
          <a:p>
            <a:pPr>
              <a:lnSpc>
                <a:spcPts val="1400"/>
              </a:lnSpc>
              <a:spcBef>
                <a:spcPts val="600"/>
              </a:spcBef>
              <a:buClrTx/>
              <a:buNone/>
            </a:pPr>
            <a:r>
              <a:rPr lang="ja-JP" altLang="en-US" sz="1400" dirty="0">
                <a:latin typeface="メイリオ" panose="020B0604030504040204" pitchFamily="50" charset="-128"/>
                <a:ea typeface="メイリオ" panose="020B0604030504040204" pitchFamily="50" charset="-128"/>
              </a:rPr>
              <a:t>　得た多額の利息等の漏れを把握し課税した事例</a:t>
            </a:r>
            <a:endParaRPr lang="en-US" altLang="ja-JP" sz="1400" dirty="0">
              <a:latin typeface="メイリオ" panose="020B0604030504040204" pitchFamily="50" charset="-128"/>
              <a:ea typeface="メイリオ" panose="020B0604030504040204" pitchFamily="50" charset="-128"/>
            </a:endParaRPr>
          </a:p>
          <a:p>
            <a:pPr>
              <a:lnSpc>
                <a:spcPts val="1400"/>
              </a:lnSpc>
              <a:spcBef>
                <a:spcPts val="600"/>
              </a:spcBef>
              <a:buClrTx/>
              <a:buNone/>
            </a:pPr>
            <a:r>
              <a:rPr lang="ja-JP" altLang="en-US" sz="1400" dirty="0">
                <a:latin typeface="メイリオ" panose="020B0604030504040204" pitchFamily="50" charset="-128"/>
                <a:ea typeface="メイリオ" panose="020B0604030504040204" pitchFamily="50" charset="-128"/>
              </a:rPr>
              <a:t>・国外送金等調書を活用し、家族名義の金融機関口座を利用して海外のオークションによる売却益</a:t>
            </a:r>
            <a:endParaRPr lang="en-US" altLang="ja-JP" sz="1400" dirty="0">
              <a:latin typeface="メイリオ" panose="020B0604030504040204" pitchFamily="50" charset="-128"/>
              <a:ea typeface="メイリオ" panose="020B0604030504040204" pitchFamily="50" charset="-128"/>
            </a:endParaRPr>
          </a:p>
          <a:p>
            <a:pPr>
              <a:lnSpc>
                <a:spcPts val="1400"/>
              </a:lnSpc>
              <a:spcBef>
                <a:spcPts val="600"/>
              </a:spcBef>
              <a:buClrTx/>
              <a:buNone/>
            </a:pPr>
            <a:r>
              <a:rPr lang="ja-JP" altLang="en-US" sz="1400" dirty="0">
                <a:latin typeface="メイリオ" panose="020B0604030504040204" pitchFamily="50" charset="-128"/>
                <a:ea typeface="メイリオ" panose="020B0604030504040204" pitchFamily="50" charset="-128"/>
              </a:rPr>
              <a:t>　を得ていた者に対して課税した事例</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032" name="AutoShape 20"/>
          <p:cNvSpPr>
            <a:spLocks noChangeArrowheads="1"/>
          </p:cNvSpPr>
          <p:nvPr/>
        </p:nvSpPr>
        <p:spPr bwMode="auto">
          <a:xfrm>
            <a:off x="323850" y="4994656"/>
            <a:ext cx="2990850" cy="432000"/>
          </a:xfrm>
          <a:prstGeom prst="roundRect">
            <a:avLst>
              <a:gd name="adj" fmla="val 26481"/>
            </a:avLst>
          </a:prstGeom>
          <a:solidFill>
            <a:srgbClr val="7E2E83"/>
          </a:solidFill>
          <a:ln w="28575">
            <a:solidFill>
              <a:srgbClr val="7E2E83"/>
            </a:solidFill>
            <a:round/>
            <a:headEnd type="none" w="lg" len="lg"/>
            <a:tailEnd type="none" w="lg" len="lg"/>
          </a:ln>
          <a:effectLst>
            <a:outerShdw blurRad="50800" dist="38100" dir="2700000" algn="tl" rotWithShape="0">
              <a:prstClr val="black">
                <a:alpha val="40000"/>
              </a:prstClr>
            </a:outerShdw>
          </a:effectLst>
        </p:spPr>
        <p:txBody>
          <a:bodyPr wrap="none" lIns="0" tIns="72000" rIns="0" bIns="46800"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富裕層に対する調査事例</a:t>
            </a:r>
          </a:p>
        </p:txBody>
      </p:sp>
      <p:sp>
        <p:nvSpPr>
          <p:cNvPr id="3" name="Rectangle 9">
            <a:extLst>
              <a:ext uri="{FF2B5EF4-FFF2-40B4-BE49-F238E27FC236}">
                <a16:creationId xmlns:a16="http://schemas.microsoft.com/office/drawing/2014/main" id="{D2E4C765-93E0-4018-9D49-317056A830C1}"/>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AutoShape 20">
            <a:extLst>
              <a:ext uri="{FF2B5EF4-FFF2-40B4-BE49-F238E27FC236}">
                <a16:creationId xmlns:a16="http://schemas.microsoft.com/office/drawing/2014/main" id="{2BA2C26A-AFDC-4108-ACB0-0DCDA27C529D}"/>
              </a:ext>
            </a:extLst>
          </p:cNvPr>
          <p:cNvSpPr>
            <a:spLocks noChangeArrowheads="1"/>
          </p:cNvSpPr>
          <p:nvPr/>
        </p:nvSpPr>
        <p:spPr bwMode="auto">
          <a:xfrm>
            <a:off x="328614" y="2027394"/>
            <a:ext cx="2234223" cy="432000"/>
          </a:xfrm>
          <a:prstGeom prst="roundRect">
            <a:avLst>
              <a:gd name="adj" fmla="val 29421"/>
            </a:avLst>
          </a:prstGeom>
          <a:solidFill>
            <a:srgbClr val="7E2E83"/>
          </a:solidFill>
          <a:ln w="28575">
            <a:solidFill>
              <a:srgbClr val="7E2E83"/>
            </a:solidFill>
            <a:round/>
            <a:headEnd type="none" w="lg" len="lg"/>
            <a:tailEnd type="none" w="lg" len="lg"/>
          </a:ln>
          <a:effectLst>
            <a:outerShdw blurRad="50800" dist="38100" dir="2700000" algn="tl" rotWithShape="0">
              <a:prstClr val="black">
                <a:alpha val="40000"/>
              </a:prstClr>
            </a:outerShdw>
          </a:effectLst>
        </p:spPr>
        <p:txBody>
          <a:bodyPr wrap="none" lIns="0" tIns="36000" rIns="0" bIns="0"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富裕層への取組</a:t>
            </a:r>
          </a:p>
        </p:txBody>
      </p:sp>
      <p:sp>
        <p:nvSpPr>
          <p:cNvPr id="12" name="スライド番号プレースホルダー 2">
            <a:extLst>
              <a:ext uri="{FF2B5EF4-FFF2-40B4-BE49-F238E27FC236}">
                <a16:creationId xmlns:a16="http://schemas.microsoft.com/office/drawing/2014/main" id="{BD67576E-0EE1-4EDD-BFB5-878001B1C9F6}"/>
              </a:ext>
            </a:extLst>
          </p:cNvPr>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38</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6667299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4" descr="base-ba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5" y="1374353"/>
            <a:ext cx="820737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38" descr="8-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3850" y="1310853"/>
            <a:ext cx="2871788"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AutoShape 26"/>
          <p:cNvSpPr>
            <a:spLocks noChangeArrowheads="1"/>
          </p:cNvSpPr>
          <p:nvPr/>
        </p:nvSpPr>
        <p:spPr bwMode="auto">
          <a:xfrm>
            <a:off x="287340" y="5766966"/>
            <a:ext cx="8569325" cy="614362"/>
          </a:xfrm>
          <a:prstGeom prst="roundRect">
            <a:avLst>
              <a:gd name="adj" fmla="val 16667"/>
            </a:avLst>
          </a:prstGeom>
          <a:solidFill>
            <a:srgbClr val="7E2E83"/>
          </a:solidFill>
          <a:ln w="19050" algn="ctr">
            <a:solidFill>
              <a:srgbClr val="7E2E83"/>
            </a:solidFill>
            <a:round/>
            <a:headEnd/>
            <a:tailEnd/>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390" name="テキスト ボックス 6"/>
          <p:cNvSpPr txBox="1">
            <a:spLocks noChangeArrowheads="1"/>
          </p:cNvSpPr>
          <p:nvPr/>
        </p:nvSpPr>
        <p:spPr bwMode="auto">
          <a:xfrm>
            <a:off x="1251933" y="5930660"/>
            <a:ext cx="6494085" cy="3939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lnSpc>
                <a:spcPct val="70000"/>
              </a:lnSpc>
              <a:spcBef>
                <a:spcPct val="40000"/>
              </a:spcBef>
              <a:buClr>
                <a:schemeClr val="accent1"/>
              </a:buClr>
              <a:buFont typeface="Wingdings" panose="05000000000000000000" pitchFamily="2" charset="2"/>
              <a:buNone/>
            </a:pPr>
            <a:r>
              <a:rPr lang="ja-JP" altLang="en-US" sz="2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私たちが健康で文化的な生活を送るための</a:t>
            </a:r>
            <a:r>
              <a:rPr lang="ja-JP" altLang="en-US" sz="2800" dirty="0">
                <a:solidFill>
                  <a:srgbClr val="FFFF99"/>
                </a:solidFill>
                <a:latin typeface="メイリオ" panose="020B0604030504040204" pitchFamily="50" charset="-128"/>
                <a:ea typeface="メイリオ" panose="020B0604030504040204" pitchFamily="50" charset="-128"/>
                <a:cs typeface="メイリオ" panose="020B0604030504040204" pitchFamily="50" charset="-128"/>
              </a:rPr>
              <a:t>「会費」</a:t>
            </a:r>
          </a:p>
        </p:txBody>
      </p:sp>
      <p:sp>
        <p:nvSpPr>
          <p:cNvPr id="16391" name="AutoShape 13"/>
          <p:cNvSpPr>
            <a:spLocks noChangeArrowheads="1"/>
          </p:cNvSpPr>
          <p:nvPr/>
        </p:nvSpPr>
        <p:spPr bwMode="auto">
          <a:xfrm>
            <a:off x="2297113" y="1228305"/>
            <a:ext cx="1511300" cy="392113"/>
          </a:xfrm>
          <a:prstGeom prst="roundRect">
            <a:avLst>
              <a:gd name="adj" fmla="val 50000"/>
            </a:avLst>
          </a:prstGeom>
          <a:solidFill>
            <a:schemeClr val="tx2"/>
          </a:solidFill>
          <a:ln w="25400" algn="ctr">
            <a:solidFill>
              <a:schemeClr val="tx2"/>
            </a:solidFill>
            <a:round/>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392" name="Text Box 44"/>
          <p:cNvSpPr txBox="1">
            <a:spLocks noChangeArrowheads="1"/>
          </p:cNvSpPr>
          <p:nvPr/>
        </p:nvSpPr>
        <p:spPr bwMode="auto">
          <a:xfrm>
            <a:off x="2581267" y="1262052"/>
            <a:ext cx="95410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私たち</a:t>
            </a:r>
          </a:p>
        </p:txBody>
      </p:sp>
      <p:sp>
        <p:nvSpPr>
          <p:cNvPr id="16393" name="Oval 15" descr="100"/>
          <p:cNvSpPr>
            <a:spLocks noChangeArrowheads="1"/>
          </p:cNvSpPr>
          <p:nvPr/>
        </p:nvSpPr>
        <p:spPr bwMode="auto">
          <a:xfrm>
            <a:off x="3024190" y="2239543"/>
            <a:ext cx="3087687" cy="1766887"/>
          </a:xfrm>
          <a:prstGeom prst="ellipse">
            <a:avLst/>
          </a:prstGeom>
          <a:blipFill dpi="0" rotWithShape="1">
            <a:blip r:embed="rId5">
              <a:lum bright="10000"/>
            </a:blip>
            <a:srcRect/>
            <a:stretch>
              <a:fillRect/>
            </a:stretch>
          </a:blipFill>
          <a:ln>
            <a:noFill/>
          </a:ln>
          <a:extLst>
            <a:ext uri="{91240B29-F687-4F45-9708-019B960494DF}">
              <a14:hiddenLine xmlns:a14="http://schemas.microsoft.com/office/drawing/2010/main" w="254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6394" name="Picture 31" descr="10-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51502" y="1518816"/>
            <a:ext cx="2894013"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Picture 33" descr="10-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0275" y="3533353"/>
            <a:ext cx="2330450" cy="170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6" name="Text Box 39"/>
          <p:cNvSpPr txBox="1">
            <a:spLocks noChangeArrowheads="1"/>
          </p:cNvSpPr>
          <p:nvPr/>
        </p:nvSpPr>
        <p:spPr bwMode="auto">
          <a:xfrm>
            <a:off x="3360136" y="2626515"/>
            <a:ext cx="2326748"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3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税</a:t>
            </a:r>
            <a:endParaRPr lang="en-US" altLang="ja-JP" sz="3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spcBef>
                <a:spcPct val="0"/>
              </a:spcBef>
              <a:buClrTx/>
              <a:buFontTx/>
              <a:buNone/>
            </a:pPr>
            <a:r>
              <a:rPr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（共通の会費）</a:t>
            </a:r>
          </a:p>
        </p:txBody>
      </p:sp>
      <p:pic>
        <p:nvPicPr>
          <p:cNvPr id="16397" name="Picture 19" descr="消防車"/>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51440" y="3879430"/>
            <a:ext cx="2078037" cy="108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グループ化 4">
            <a:extLst>
              <a:ext uri="{FF2B5EF4-FFF2-40B4-BE49-F238E27FC236}">
                <a16:creationId xmlns:a16="http://schemas.microsoft.com/office/drawing/2014/main" id="{E6DAB18F-BEE8-4A40-8781-2DF2F6F21F7A}"/>
              </a:ext>
            </a:extLst>
          </p:cNvPr>
          <p:cNvGrpSpPr/>
          <p:nvPr/>
        </p:nvGrpSpPr>
        <p:grpSpPr>
          <a:xfrm>
            <a:off x="4876800" y="1747415"/>
            <a:ext cx="847727" cy="440467"/>
            <a:chOff x="4876800" y="1747415"/>
            <a:chExt cx="847727" cy="440467"/>
          </a:xfrm>
        </p:grpSpPr>
        <p:sp>
          <p:nvSpPr>
            <p:cNvPr id="16398" name="AutoShape 20"/>
            <p:cNvSpPr>
              <a:spLocks noChangeArrowheads="1"/>
            </p:cNvSpPr>
            <p:nvPr/>
          </p:nvSpPr>
          <p:spPr bwMode="auto">
            <a:xfrm>
              <a:off x="4876800" y="1747415"/>
              <a:ext cx="847727" cy="435413"/>
            </a:xfrm>
            <a:prstGeom prst="roundRect">
              <a:avLst>
                <a:gd name="adj" fmla="val 50000"/>
              </a:avLst>
            </a:prstGeom>
            <a:solidFill>
              <a:schemeClr val="accent1"/>
            </a:solidFill>
            <a:ln w="25400" algn="ctr">
              <a:solidFill>
                <a:schemeClr val="accent1"/>
              </a:solidFill>
              <a:round/>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403" name="Text Box 44"/>
            <p:cNvSpPr txBox="1">
              <a:spLocks noChangeArrowheads="1"/>
            </p:cNvSpPr>
            <p:nvPr/>
          </p:nvSpPr>
          <p:spPr bwMode="auto">
            <a:xfrm>
              <a:off x="4965798" y="1787772"/>
              <a:ext cx="69647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公園</a:t>
              </a:r>
            </a:p>
          </p:txBody>
        </p:sp>
      </p:grpSp>
      <p:sp>
        <p:nvSpPr>
          <p:cNvPr id="3" name="タイトル 2"/>
          <p:cNvSpPr>
            <a:spLocks noGrp="1"/>
          </p:cNvSpPr>
          <p:nvPr>
            <p:ph type="title"/>
          </p:nvPr>
        </p:nvSpPr>
        <p:spPr>
          <a:xfrm>
            <a:off x="0" y="0"/>
            <a:ext cx="9140400" cy="972000"/>
          </a:xfrm>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「社会の会費」である税とそのゆくえ</a:t>
            </a:r>
            <a:b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～支え合いにより成り立っている社会～</a:t>
            </a:r>
          </a:p>
        </p:txBody>
      </p:sp>
      <p:sp>
        <p:nvSpPr>
          <p:cNvPr id="2" name="スライド番号プレースホルダー 1"/>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3</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E0A5F7D0-0F7D-4780-BAE4-34DC0B84821D}"/>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31" name="グループ化 30">
            <a:extLst>
              <a:ext uri="{FF2B5EF4-FFF2-40B4-BE49-F238E27FC236}">
                <a16:creationId xmlns:a16="http://schemas.microsoft.com/office/drawing/2014/main" id="{7ABACFCF-4590-4BD5-BCC1-ED6747A548B2}"/>
              </a:ext>
            </a:extLst>
          </p:cNvPr>
          <p:cNvGrpSpPr/>
          <p:nvPr/>
        </p:nvGrpSpPr>
        <p:grpSpPr>
          <a:xfrm>
            <a:off x="6619875" y="1304217"/>
            <a:ext cx="847727" cy="440467"/>
            <a:chOff x="4876800" y="1747415"/>
            <a:chExt cx="847727" cy="440467"/>
          </a:xfrm>
        </p:grpSpPr>
        <p:sp>
          <p:nvSpPr>
            <p:cNvPr id="32" name="AutoShape 20">
              <a:extLst>
                <a:ext uri="{FF2B5EF4-FFF2-40B4-BE49-F238E27FC236}">
                  <a16:creationId xmlns:a16="http://schemas.microsoft.com/office/drawing/2014/main" id="{9494479D-DC94-42D6-9CF2-F660A1FA18AA}"/>
                </a:ext>
              </a:extLst>
            </p:cNvPr>
            <p:cNvSpPr>
              <a:spLocks noChangeArrowheads="1"/>
            </p:cNvSpPr>
            <p:nvPr/>
          </p:nvSpPr>
          <p:spPr bwMode="auto">
            <a:xfrm>
              <a:off x="4876800" y="1747415"/>
              <a:ext cx="847727" cy="435413"/>
            </a:xfrm>
            <a:prstGeom prst="roundRect">
              <a:avLst>
                <a:gd name="adj" fmla="val 50000"/>
              </a:avLst>
            </a:prstGeom>
            <a:solidFill>
              <a:schemeClr val="accent1"/>
            </a:solidFill>
            <a:ln w="25400" algn="ctr">
              <a:solidFill>
                <a:schemeClr val="accent1"/>
              </a:solidFill>
              <a:round/>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 name="Text Box 44">
              <a:extLst>
                <a:ext uri="{FF2B5EF4-FFF2-40B4-BE49-F238E27FC236}">
                  <a16:creationId xmlns:a16="http://schemas.microsoft.com/office/drawing/2014/main" id="{49AD41BD-AE9E-4687-B57E-71EC4003D11B}"/>
                </a:ext>
              </a:extLst>
            </p:cNvPr>
            <p:cNvSpPr txBox="1">
              <a:spLocks noChangeArrowheads="1"/>
            </p:cNvSpPr>
            <p:nvPr/>
          </p:nvSpPr>
          <p:spPr bwMode="auto">
            <a:xfrm>
              <a:off x="4965798" y="1787772"/>
              <a:ext cx="69647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病院</a:t>
              </a:r>
            </a:p>
          </p:txBody>
        </p:sp>
      </p:grpSp>
      <p:grpSp>
        <p:nvGrpSpPr>
          <p:cNvPr id="34" name="グループ化 33">
            <a:extLst>
              <a:ext uri="{FF2B5EF4-FFF2-40B4-BE49-F238E27FC236}">
                <a16:creationId xmlns:a16="http://schemas.microsoft.com/office/drawing/2014/main" id="{58656862-D0C6-432D-BF62-E73BDC4668D8}"/>
              </a:ext>
            </a:extLst>
          </p:cNvPr>
          <p:cNvGrpSpPr/>
          <p:nvPr/>
        </p:nvGrpSpPr>
        <p:grpSpPr>
          <a:xfrm>
            <a:off x="6353177" y="2698629"/>
            <a:ext cx="847727" cy="440467"/>
            <a:chOff x="4876800" y="1747415"/>
            <a:chExt cx="847727" cy="440467"/>
          </a:xfrm>
        </p:grpSpPr>
        <p:sp>
          <p:nvSpPr>
            <p:cNvPr id="35" name="AutoShape 20">
              <a:extLst>
                <a:ext uri="{FF2B5EF4-FFF2-40B4-BE49-F238E27FC236}">
                  <a16:creationId xmlns:a16="http://schemas.microsoft.com/office/drawing/2014/main" id="{EA0E7EFE-A740-4D0A-BDC3-B476A9F7ACC5}"/>
                </a:ext>
              </a:extLst>
            </p:cNvPr>
            <p:cNvSpPr>
              <a:spLocks noChangeArrowheads="1"/>
            </p:cNvSpPr>
            <p:nvPr/>
          </p:nvSpPr>
          <p:spPr bwMode="auto">
            <a:xfrm>
              <a:off x="4876800" y="1747415"/>
              <a:ext cx="847727" cy="435413"/>
            </a:xfrm>
            <a:prstGeom prst="roundRect">
              <a:avLst>
                <a:gd name="adj" fmla="val 50000"/>
              </a:avLst>
            </a:prstGeom>
            <a:solidFill>
              <a:schemeClr val="accent1"/>
            </a:solidFill>
            <a:ln w="25400" algn="ctr">
              <a:solidFill>
                <a:schemeClr val="accent1"/>
              </a:solidFill>
              <a:round/>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 name="Text Box 44">
              <a:extLst>
                <a:ext uri="{FF2B5EF4-FFF2-40B4-BE49-F238E27FC236}">
                  <a16:creationId xmlns:a16="http://schemas.microsoft.com/office/drawing/2014/main" id="{E8E26919-17A7-44CC-AE82-E21BB659A220}"/>
                </a:ext>
              </a:extLst>
            </p:cNvPr>
            <p:cNvSpPr txBox="1">
              <a:spLocks noChangeArrowheads="1"/>
            </p:cNvSpPr>
            <p:nvPr/>
          </p:nvSpPr>
          <p:spPr bwMode="auto">
            <a:xfrm>
              <a:off x="4965798" y="1787772"/>
              <a:ext cx="69647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学校</a:t>
              </a:r>
            </a:p>
          </p:txBody>
        </p:sp>
      </p:grpSp>
      <p:grpSp>
        <p:nvGrpSpPr>
          <p:cNvPr id="37" name="グループ化 36">
            <a:extLst>
              <a:ext uri="{FF2B5EF4-FFF2-40B4-BE49-F238E27FC236}">
                <a16:creationId xmlns:a16="http://schemas.microsoft.com/office/drawing/2014/main" id="{73D9472C-A5BA-437E-99A1-03F5DB704914}"/>
              </a:ext>
            </a:extLst>
          </p:cNvPr>
          <p:cNvGrpSpPr/>
          <p:nvPr/>
        </p:nvGrpSpPr>
        <p:grpSpPr>
          <a:xfrm>
            <a:off x="4145954" y="4033992"/>
            <a:ext cx="1285656" cy="437940"/>
            <a:chOff x="4824066" y="1747415"/>
            <a:chExt cx="950337" cy="437940"/>
          </a:xfrm>
        </p:grpSpPr>
        <p:sp>
          <p:nvSpPr>
            <p:cNvPr id="38" name="AutoShape 20">
              <a:extLst>
                <a:ext uri="{FF2B5EF4-FFF2-40B4-BE49-F238E27FC236}">
                  <a16:creationId xmlns:a16="http://schemas.microsoft.com/office/drawing/2014/main" id="{5CA77C9F-C49C-44CE-91C6-C1F3BA0B5072}"/>
                </a:ext>
              </a:extLst>
            </p:cNvPr>
            <p:cNvSpPr>
              <a:spLocks noChangeArrowheads="1"/>
            </p:cNvSpPr>
            <p:nvPr/>
          </p:nvSpPr>
          <p:spPr bwMode="auto">
            <a:xfrm>
              <a:off x="4876800" y="1747415"/>
              <a:ext cx="847727" cy="435413"/>
            </a:xfrm>
            <a:prstGeom prst="roundRect">
              <a:avLst>
                <a:gd name="adj" fmla="val 50000"/>
              </a:avLst>
            </a:prstGeom>
            <a:solidFill>
              <a:schemeClr val="accent1"/>
            </a:solidFill>
            <a:ln w="25400" algn="ctr">
              <a:solidFill>
                <a:schemeClr val="accent1"/>
              </a:solidFill>
              <a:round/>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 name="Text Box 44">
              <a:extLst>
                <a:ext uri="{FF2B5EF4-FFF2-40B4-BE49-F238E27FC236}">
                  <a16:creationId xmlns:a16="http://schemas.microsoft.com/office/drawing/2014/main" id="{70A206B4-C31B-4A16-A2C2-38A60415560F}"/>
                </a:ext>
              </a:extLst>
            </p:cNvPr>
            <p:cNvSpPr txBox="1">
              <a:spLocks noChangeArrowheads="1"/>
            </p:cNvSpPr>
            <p:nvPr/>
          </p:nvSpPr>
          <p:spPr bwMode="auto">
            <a:xfrm>
              <a:off x="4824066" y="1785245"/>
              <a:ext cx="9503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警察署</a:t>
              </a:r>
            </a:p>
          </p:txBody>
        </p:sp>
      </p:grpSp>
      <p:grpSp>
        <p:nvGrpSpPr>
          <p:cNvPr id="46" name="グループ化 45">
            <a:extLst>
              <a:ext uri="{FF2B5EF4-FFF2-40B4-BE49-F238E27FC236}">
                <a16:creationId xmlns:a16="http://schemas.microsoft.com/office/drawing/2014/main" id="{E847D957-F31E-44E1-8C8B-9A72B9C6F7A8}"/>
              </a:ext>
            </a:extLst>
          </p:cNvPr>
          <p:cNvGrpSpPr/>
          <p:nvPr/>
        </p:nvGrpSpPr>
        <p:grpSpPr>
          <a:xfrm>
            <a:off x="6790413" y="4698580"/>
            <a:ext cx="1285656" cy="437940"/>
            <a:chOff x="4824066" y="1747415"/>
            <a:chExt cx="950337" cy="437940"/>
          </a:xfrm>
        </p:grpSpPr>
        <p:sp>
          <p:nvSpPr>
            <p:cNvPr id="47" name="AutoShape 20">
              <a:extLst>
                <a:ext uri="{FF2B5EF4-FFF2-40B4-BE49-F238E27FC236}">
                  <a16:creationId xmlns:a16="http://schemas.microsoft.com/office/drawing/2014/main" id="{3D497BEF-A2A4-4DF5-9AE2-AAB0D14DC25C}"/>
                </a:ext>
              </a:extLst>
            </p:cNvPr>
            <p:cNvSpPr>
              <a:spLocks noChangeArrowheads="1"/>
            </p:cNvSpPr>
            <p:nvPr/>
          </p:nvSpPr>
          <p:spPr bwMode="auto">
            <a:xfrm>
              <a:off x="4876800" y="1747415"/>
              <a:ext cx="847727" cy="435413"/>
            </a:xfrm>
            <a:prstGeom prst="roundRect">
              <a:avLst>
                <a:gd name="adj" fmla="val 50000"/>
              </a:avLst>
            </a:prstGeom>
            <a:solidFill>
              <a:schemeClr val="accent1"/>
            </a:solidFill>
            <a:ln w="25400" algn="ctr">
              <a:solidFill>
                <a:schemeClr val="accent1"/>
              </a:solidFill>
              <a:round/>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8" name="Text Box 44">
              <a:extLst>
                <a:ext uri="{FF2B5EF4-FFF2-40B4-BE49-F238E27FC236}">
                  <a16:creationId xmlns:a16="http://schemas.microsoft.com/office/drawing/2014/main" id="{6D308DAA-E2C0-4E90-8939-A47EEF3107E6}"/>
                </a:ext>
              </a:extLst>
            </p:cNvPr>
            <p:cNvSpPr txBox="1">
              <a:spLocks noChangeArrowheads="1"/>
            </p:cNvSpPr>
            <p:nvPr/>
          </p:nvSpPr>
          <p:spPr bwMode="auto">
            <a:xfrm>
              <a:off x="4824066" y="1785245"/>
              <a:ext cx="9503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消防署</a:t>
              </a:r>
            </a:p>
          </p:txBody>
        </p:sp>
      </p:grpSp>
      <p:grpSp>
        <p:nvGrpSpPr>
          <p:cNvPr id="6" name="グループ化 5">
            <a:extLst>
              <a:ext uri="{FF2B5EF4-FFF2-40B4-BE49-F238E27FC236}">
                <a16:creationId xmlns:a16="http://schemas.microsoft.com/office/drawing/2014/main" id="{ED4E2ED2-B3C1-4102-9212-59FE70B52D22}"/>
              </a:ext>
            </a:extLst>
          </p:cNvPr>
          <p:cNvGrpSpPr/>
          <p:nvPr/>
        </p:nvGrpSpPr>
        <p:grpSpPr>
          <a:xfrm>
            <a:off x="389226" y="4710629"/>
            <a:ext cx="1930627" cy="459806"/>
            <a:chOff x="-2456637" y="2301046"/>
            <a:chExt cx="1930627" cy="459806"/>
          </a:xfrm>
        </p:grpSpPr>
        <p:sp>
          <p:nvSpPr>
            <p:cNvPr id="50" name="AutoShape 20">
              <a:extLst>
                <a:ext uri="{FF2B5EF4-FFF2-40B4-BE49-F238E27FC236}">
                  <a16:creationId xmlns:a16="http://schemas.microsoft.com/office/drawing/2014/main" id="{F4ED96F3-BAF1-4BEC-BC7D-BE06DEF17FD5}"/>
                </a:ext>
              </a:extLst>
            </p:cNvPr>
            <p:cNvSpPr>
              <a:spLocks noChangeArrowheads="1"/>
            </p:cNvSpPr>
            <p:nvPr/>
          </p:nvSpPr>
          <p:spPr bwMode="auto">
            <a:xfrm>
              <a:off x="-2433637" y="2301046"/>
              <a:ext cx="1884628" cy="435413"/>
            </a:xfrm>
            <a:prstGeom prst="roundRect">
              <a:avLst>
                <a:gd name="adj" fmla="val 50000"/>
              </a:avLst>
            </a:prstGeom>
            <a:solidFill>
              <a:schemeClr val="accent1"/>
            </a:solidFill>
            <a:ln w="25400" algn="ctr">
              <a:solidFill>
                <a:schemeClr val="accent1"/>
              </a:solidFill>
              <a:round/>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 name="Text Box 44">
              <a:extLst>
                <a:ext uri="{FF2B5EF4-FFF2-40B4-BE49-F238E27FC236}">
                  <a16:creationId xmlns:a16="http://schemas.microsoft.com/office/drawing/2014/main" id="{A4EA750C-E1E6-4BB1-B8B8-14A1315A2D08}"/>
                </a:ext>
              </a:extLst>
            </p:cNvPr>
            <p:cNvSpPr txBox="1">
              <a:spLocks noChangeArrowheads="1"/>
            </p:cNvSpPr>
            <p:nvPr/>
          </p:nvSpPr>
          <p:spPr bwMode="auto">
            <a:xfrm>
              <a:off x="-2456637" y="2360742"/>
              <a:ext cx="193062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町の道路など</a:t>
              </a:r>
            </a:p>
          </p:txBody>
        </p:sp>
      </p:grpSp>
      <p:grpSp>
        <p:nvGrpSpPr>
          <p:cNvPr id="7" name="グループ化 6">
            <a:extLst>
              <a:ext uri="{FF2B5EF4-FFF2-40B4-BE49-F238E27FC236}">
                <a16:creationId xmlns:a16="http://schemas.microsoft.com/office/drawing/2014/main" id="{F58FF1D7-F47D-4010-99E2-1DBDADB6B719}"/>
              </a:ext>
            </a:extLst>
          </p:cNvPr>
          <p:cNvGrpSpPr/>
          <p:nvPr/>
        </p:nvGrpSpPr>
        <p:grpSpPr>
          <a:xfrm>
            <a:off x="4316413" y="4999630"/>
            <a:ext cx="2303462" cy="432625"/>
            <a:chOff x="9330824" y="4188991"/>
            <a:chExt cx="2303462" cy="432625"/>
          </a:xfrm>
        </p:grpSpPr>
        <p:sp>
          <p:nvSpPr>
            <p:cNvPr id="53" name="AutoShape 31">
              <a:extLst>
                <a:ext uri="{FF2B5EF4-FFF2-40B4-BE49-F238E27FC236}">
                  <a16:creationId xmlns:a16="http://schemas.microsoft.com/office/drawing/2014/main" id="{82C91E3C-1203-439D-86F1-06D851E27ACB}"/>
                </a:ext>
              </a:extLst>
            </p:cNvPr>
            <p:cNvSpPr>
              <a:spLocks noChangeArrowheads="1"/>
            </p:cNvSpPr>
            <p:nvPr/>
          </p:nvSpPr>
          <p:spPr bwMode="auto">
            <a:xfrm>
              <a:off x="9373183" y="4188991"/>
              <a:ext cx="2218745" cy="392112"/>
            </a:xfrm>
            <a:prstGeom prst="roundRect">
              <a:avLst>
                <a:gd name="adj" fmla="val 50000"/>
              </a:avLst>
            </a:prstGeom>
            <a:solidFill>
              <a:schemeClr val="tx2"/>
            </a:solidFill>
            <a:ln w="25400" algn="ctr">
              <a:solidFill>
                <a:schemeClr val="tx2"/>
              </a:solidFill>
              <a:round/>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4" name="Text Box 44">
              <a:extLst>
                <a:ext uri="{FF2B5EF4-FFF2-40B4-BE49-F238E27FC236}">
                  <a16:creationId xmlns:a16="http://schemas.microsoft.com/office/drawing/2014/main" id="{C28800AB-3862-4F7A-84C1-F3D4EA78117D}"/>
                </a:ext>
              </a:extLst>
            </p:cNvPr>
            <p:cNvSpPr txBox="1">
              <a:spLocks noChangeArrowheads="1"/>
            </p:cNvSpPr>
            <p:nvPr/>
          </p:nvSpPr>
          <p:spPr bwMode="auto">
            <a:xfrm>
              <a:off x="9330824" y="4221506"/>
              <a:ext cx="23034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私たちの暮らし</a:t>
              </a: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5" name="Picture 13" descr="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5445127"/>
            <a:ext cx="849630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6" name="AutoShape 26"/>
          <p:cNvSpPr>
            <a:spLocks noChangeArrowheads="1"/>
          </p:cNvSpPr>
          <p:nvPr/>
        </p:nvSpPr>
        <p:spPr bwMode="auto">
          <a:xfrm>
            <a:off x="252415" y="1316834"/>
            <a:ext cx="8639175" cy="4992687"/>
          </a:xfrm>
          <a:prstGeom prst="roundRect">
            <a:avLst>
              <a:gd name="adj" fmla="val 3426"/>
            </a:avLst>
          </a:prstGeom>
          <a:solidFill>
            <a:srgbClr val="7E2E83"/>
          </a:solidFill>
          <a:ln w="19050" algn="ctr">
            <a:solidFill>
              <a:schemeClr val="folHlink"/>
            </a:solidFill>
            <a:round/>
            <a:headEnd/>
            <a:tailEnd/>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9877" name="テキスト ボックス 6"/>
          <p:cNvSpPr txBox="1">
            <a:spLocks noChangeArrowheads="1"/>
          </p:cNvSpPr>
          <p:nvPr/>
        </p:nvSpPr>
        <p:spPr bwMode="auto">
          <a:xfrm>
            <a:off x="468315" y="1528763"/>
            <a:ext cx="5183187"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eaLnBrk="1" hangingPunct="1">
              <a:spcBef>
                <a:spcPct val="40000"/>
              </a:spcBef>
              <a:buClr>
                <a:schemeClr val="accent1"/>
              </a:buClr>
              <a:buFont typeface="Wingdings" panose="05000000000000000000" pitchFamily="2" charset="2"/>
              <a:buNone/>
            </a:pPr>
            <a:r>
              <a:rPr lang="ja-JP" altLang="en-US"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１．対象となる白色申告者</a:t>
            </a:r>
          </a:p>
        </p:txBody>
      </p:sp>
      <p:sp>
        <p:nvSpPr>
          <p:cNvPr id="79878" name="テキスト ボックス 6"/>
          <p:cNvSpPr txBox="1">
            <a:spLocks noChangeArrowheads="1"/>
          </p:cNvSpPr>
          <p:nvPr/>
        </p:nvSpPr>
        <p:spPr bwMode="auto">
          <a:xfrm>
            <a:off x="466727" y="3213100"/>
            <a:ext cx="3529013"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eaLnBrk="1" hangingPunct="1">
              <a:spcBef>
                <a:spcPct val="40000"/>
              </a:spcBef>
              <a:buClr>
                <a:schemeClr val="accent1"/>
              </a:buClr>
              <a:buFont typeface="Wingdings" panose="05000000000000000000" pitchFamily="2" charset="2"/>
              <a:buNone/>
            </a:pPr>
            <a:r>
              <a:rPr lang="ja-JP" altLang="en-US"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２．記帳する内容</a:t>
            </a:r>
          </a:p>
        </p:txBody>
      </p:sp>
      <p:sp>
        <p:nvSpPr>
          <p:cNvPr id="79879" name="AutoShape 11"/>
          <p:cNvSpPr>
            <a:spLocks noChangeArrowheads="1"/>
          </p:cNvSpPr>
          <p:nvPr/>
        </p:nvSpPr>
        <p:spPr bwMode="auto">
          <a:xfrm>
            <a:off x="540231" y="3716338"/>
            <a:ext cx="8064219" cy="792162"/>
          </a:xfrm>
          <a:prstGeom prst="roundRect">
            <a:avLst>
              <a:gd name="adj" fmla="val 9611"/>
            </a:avLst>
          </a:prstGeom>
          <a:solidFill>
            <a:schemeClr val="bg1"/>
          </a:solidFill>
          <a:ln>
            <a:noFill/>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FontTx/>
              <a:buNone/>
            </a:pPr>
            <a:r>
              <a:rPr lang="ja-JP" altLang="en-US" sz="2200" spc="-150" dirty="0">
                <a:latin typeface="メイリオ" panose="020B0604030504040204" pitchFamily="50" charset="-128"/>
                <a:ea typeface="メイリオ" panose="020B0604030504040204" pitchFamily="50" charset="-128"/>
                <a:cs typeface="メイリオ" panose="020B0604030504040204" pitchFamily="50" charset="-128"/>
              </a:rPr>
              <a:t>売上げなどの収入、仕入れや経費について、取引年月日や金額等を</a:t>
            </a:r>
            <a:endParaRPr lang="en-US" altLang="ja-JP" sz="2200" spc="-15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spcBef>
                <a:spcPct val="0"/>
              </a:spcBef>
              <a:buClrTx/>
              <a:buFontTx/>
              <a:buNone/>
            </a:pPr>
            <a:r>
              <a:rPr lang="ja-JP" altLang="en-US" sz="2200" dirty="0">
                <a:latin typeface="メイリオ" panose="020B0604030504040204" pitchFamily="50" charset="-128"/>
                <a:ea typeface="メイリオ" panose="020B0604030504040204" pitchFamily="50" charset="-128"/>
                <a:cs typeface="メイリオ" panose="020B0604030504040204" pitchFamily="50" charset="-128"/>
              </a:rPr>
              <a:t>帳簿に記載</a:t>
            </a:r>
          </a:p>
        </p:txBody>
      </p:sp>
      <p:sp>
        <p:nvSpPr>
          <p:cNvPr id="79880" name="AutoShape 11"/>
          <p:cNvSpPr>
            <a:spLocks noChangeArrowheads="1"/>
          </p:cNvSpPr>
          <p:nvPr/>
        </p:nvSpPr>
        <p:spPr bwMode="auto">
          <a:xfrm>
            <a:off x="540230" y="2060577"/>
            <a:ext cx="8064219" cy="792163"/>
          </a:xfrm>
          <a:prstGeom prst="roundRect">
            <a:avLst>
              <a:gd name="adj" fmla="val 9611"/>
            </a:avLst>
          </a:prstGeom>
          <a:solidFill>
            <a:schemeClr val="bg1"/>
          </a:solidFill>
          <a:ln>
            <a:noFill/>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FontTx/>
              <a:buNone/>
            </a:pPr>
            <a:r>
              <a:rPr lang="ja-JP" altLang="en-US" sz="2200" spc="-150" dirty="0">
                <a:latin typeface="メイリオ" panose="020B0604030504040204" pitchFamily="50" charset="-128"/>
                <a:ea typeface="メイリオ" panose="020B0604030504040204" pitchFamily="50" charset="-128"/>
                <a:cs typeface="メイリオ" panose="020B0604030504040204" pitchFamily="50" charset="-128"/>
              </a:rPr>
              <a:t>事業所得、不動産所得、山林所得を生ずべき業務を行う</a:t>
            </a:r>
            <a:r>
              <a:rPr lang="ja-JP" altLang="en-US" sz="2200" u="sng" spc="-150" dirty="0">
                <a:latin typeface="メイリオ" panose="020B0604030504040204" pitchFamily="50" charset="-128"/>
                <a:ea typeface="メイリオ" panose="020B0604030504040204" pitchFamily="50" charset="-128"/>
                <a:cs typeface="メイリオ" panose="020B0604030504040204" pitchFamily="50" charset="-128"/>
              </a:rPr>
              <a:t>全ての方</a:t>
            </a:r>
            <a:endParaRPr lang="en-US" altLang="ja-JP" sz="2200" u="sng" spc="-15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spcBef>
                <a:spcPct val="0"/>
              </a:spcBef>
              <a:buClrTx/>
              <a:buFontTx/>
              <a:buNone/>
            </a:pPr>
            <a:r>
              <a:rPr lang="ja-JP" altLang="en-US" sz="22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200" u="sng" dirty="0">
                <a:latin typeface="メイリオ" panose="020B0604030504040204" pitchFamily="50" charset="-128"/>
                <a:ea typeface="メイリオ" panose="020B0604030504040204" pitchFamily="50" charset="-128"/>
                <a:cs typeface="メイリオ" panose="020B0604030504040204" pitchFamily="50" charset="-128"/>
              </a:rPr>
              <a:t>申告の必要がない方も対象</a:t>
            </a:r>
            <a:r>
              <a:rPr lang="ja-JP" altLang="en-US" sz="2200" dirty="0">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79881" name="テキスト ボックス 6"/>
          <p:cNvSpPr txBox="1">
            <a:spLocks noChangeArrowheads="1"/>
          </p:cNvSpPr>
          <p:nvPr/>
        </p:nvSpPr>
        <p:spPr bwMode="auto">
          <a:xfrm>
            <a:off x="466727" y="4868863"/>
            <a:ext cx="3529013"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eaLnBrk="1" hangingPunct="1">
              <a:spcBef>
                <a:spcPct val="40000"/>
              </a:spcBef>
              <a:buClr>
                <a:schemeClr val="accent1"/>
              </a:buClr>
              <a:buFont typeface="Wingdings" panose="05000000000000000000" pitchFamily="2" charset="2"/>
              <a:buNone/>
            </a:pPr>
            <a:r>
              <a:rPr lang="ja-JP" altLang="en-US"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３．帳簿書類の保存</a:t>
            </a:r>
          </a:p>
        </p:txBody>
      </p:sp>
      <p:sp>
        <p:nvSpPr>
          <p:cNvPr id="79882" name="AutoShape 11"/>
          <p:cNvSpPr>
            <a:spLocks noChangeArrowheads="1"/>
          </p:cNvSpPr>
          <p:nvPr/>
        </p:nvSpPr>
        <p:spPr bwMode="auto">
          <a:xfrm>
            <a:off x="540231" y="5373688"/>
            <a:ext cx="8064219" cy="658812"/>
          </a:xfrm>
          <a:prstGeom prst="roundRect">
            <a:avLst>
              <a:gd name="adj" fmla="val 9611"/>
            </a:avLst>
          </a:prstGeom>
          <a:solidFill>
            <a:schemeClr val="bg1"/>
          </a:solidFill>
          <a:ln>
            <a:noFill/>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FontTx/>
              <a:buNone/>
            </a:pPr>
            <a:r>
              <a:rPr lang="ja-JP" altLang="en-US" sz="2200" dirty="0">
                <a:latin typeface="メイリオ" panose="020B0604030504040204" pitchFamily="50" charset="-128"/>
                <a:ea typeface="メイリオ" panose="020B0604030504040204" pitchFamily="50" charset="-128"/>
                <a:cs typeface="メイリオ" panose="020B0604030504040204" pitchFamily="50" charset="-128"/>
              </a:rPr>
              <a:t>帳簿のほか、請求書・領収書などの書類を保存する必要</a:t>
            </a:r>
          </a:p>
        </p:txBody>
      </p:sp>
      <p:sp>
        <p:nvSpPr>
          <p:cNvPr id="5" name="タイトル 4"/>
          <p:cNvSpPr>
            <a:spLocks noGrp="1"/>
          </p:cNvSpPr>
          <p:nvPr>
            <p:ph type="title"/>
          </p:nvPr>
        </p:nvSpPr>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記帳・帳簿等の保存制度</a:t>
            </a:r>
            <a:b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～個人の白色申告者の記帳・帳簿等の保存制度～</a:t>
            </a:r>
          </a:p>
        </p:txBody>
      </p:sp>
      <p:sp>
        <p:nvSpPr>
          <p:cNvPr id="2" name="Rectangle 9">
            <a:extLst>
              <a:ext uri="{FF2B5EF4-FFF2-40B4-BE49-F238E27FC236}">
                <a16:creationId xmlns:a16="http://schemas.microsoft.com/office/drawing/2014/main" id="{87BEF0DC-DA12-401D-BA96-B7886A172FD0}"/>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スライド番号プレースホルダー 2">
            <a:extLst>
              <a:ext uri="{FF2B5EF4-FFF2-40B4-BE49-F238E27FC236}">
                <a16:creationId xmlns:a16="http://schemas.microsoft.com/office/drawing/2014/main" id="{1248E73B-605B-4E2E-AD87-7221E716B276}"/>
              </a:ext>
            </a:extLst>
          </p:cNvPr>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39</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0081735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AutoShape 12"/>
          <p:cNvSpPr>
            <a:spLocks noChangeArrowheads="1"/>
          </p:cNvSpPr>
          <p:nvPr/>
        </p:nvSpPr>
        <p:spPr bwMode="auto">
          <a:xfrm>
            <a:off x="900115" y="1517788"/>
            <a:ext cx="6911975" cy="1211262"/>
          </a:xfrm>
          <a:prstGeom prst="roundRect">
            <a:avLst>
              <a:gd name="adj" fmla="val 6704"/>
            </a:avLst>
          </a:prstGeom>
          <a:solidFill>
            <a:schemeClr val="bg1"/>
          </a:solidFill>
          <a:ln w="38100">
            <a:solidFill>
              <a:schemeClr val="accent1"/>
            </a:solidFill>
            <a:round/>
            <a:headEnd/>
            <a:tailEnd/>
          </a:ln>
          <a:effectLst>
            <a:glow rad="139700">
              <a:schemeClr val="accent1">
                <a:satMod val="175000"/>
                <a:alpha val="40000"/>
              </a:schemeClr>
            </a:glow>
          </a:effectLst>
          <a:scene3d>
            <a:camera prst="orthographicFront"/>
            <a:lightRig rig="threePt" dir="t"/>
          </a:scene3d>
          <a:sp3d>
            <a:bevelT w="152400" h="50800" prst="softRound"/>
          </a:sp3d>
        </p:spPr>
        <p:txBody>
          <a:bodyPr lIns="90000" tIns="72000"/>
          <a:lstStyle/>
          <a:p>
            <a:pPr algn="ctr">
              <a:spcBef>
                <a:spcPts val="600"/>
              </a:spcBef>
              <a:defRP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無申告法人</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1,632</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件に対して調査を実施</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a:spcBef>
                <a:spcPts val="600"/>
              </a:spcBef>
              <a:defRP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法人税について</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95</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億円</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a:spcBef>
                <a:spcPts val="600"/>
              </a:spcBef>
              <a:defRP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消費税について</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105</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億円の追徴課税</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891" name="AutoShape 13"/>
          <p:cNvSpPr>
            <a:spLocks noChangeArrowheads="1"/>
          </p:cNvSpPr>
          <p:nvPr/>
        </p:nvSpPr>
        <p:spPr bwMode="auto">
          <a:xfrm>
            <a:off x="900115" y="5141802"/>
            <a:ext cx="6911975" cy="935831"/>
          </a:xfrm>
          <a:prstGeom prst="roundRect">
            <a:avLst>
              <a:gd name="adj" fmla="val 7806"/>
            </a:avLst>
          </a:prstGeom>
          <a:solidFill>
            <a:schemeClr val="bg1"/>
          </a:solidFill>
          <a:ln w="38100">
            <a:solidFill>
              <a:schemeClr val="accent1"/>
            </a:solidFill>
            <a:round/>
            <a:headEnd/>
            <a:tailEnd/>
          </a:ln>
          <a:effectLst>
            <a:glow rad="139700">
              <a:schemeClr val="accent1">
                <a:satMod val="175000"/>
                <a:alpha val="40000"/>
              </a:schemeClr>
            </a:glow>
          </a:effectLst>
        </p:spPr>
        <p:txBody>
          <a:bodyPr tIns="108000"/>
          <a:lstStyle/>
          <a:p>
            <a:pPr algn="ctr">
              <a:spcBef>
                <a:spcPts val="600"/>
              </a:spcBef>
              <a:defRP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個人の無申告者に対しては、</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5,229</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件調査を実施</a:t>
            </a:r>
          </a:p>
          <a:p>
            <a:pPr algn="ctr">
              <a:spcBef>
                <a:spcPts val="600"/>
              </a:spcBef>
              <a:defRP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所得税について</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224</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億円の追徴課税</a:t>
            </a:r>
          </a:p>
        </p:txBody>
      </p:sp>
      <p:sp>
        <p:nvSpPr>
          <p:cNvPr id="81928" name="Rectangle 15"/>
          <p:cNvSpPr>
            <a:spLocks noChangeArrowheads="1"/>
          </p:cNvSpPr>
          <p:nvPr/>
        </p:nvSpPr>
        <p:spPr bwMode="auto">
          <a:xfrm>
            <a:off x="6084890" y="1125540"/>
            <a:ext cx="1618048" cy="34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type="none" w="lg" len="lg"/>
                <a:tailEnd type="none" w="lg" len="lg"/>
              </a14:hiddenLine>
            </a:ext>
          </a:extLst>
        </p:spPr>
        <p:txBody>
          <a:bodyPr wrap="none" lIns="90000" tIns="46800" rIns="90000" bIns="468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
                <a:srgbClr val="5B9BD5"/>
              </a:buClr>
              <a:buFont typeface="Wingdings" panose="05000000000000000000" pitchFamily="2" charset="2"/>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令和４事務年度</a:t>
            </a:r>
          </a:p>
        </p:txBody>
      </p:sp>
      <p:pic>
        <p:nvPicPr>
          <p:cNvPr id="81932" name="Picture 22" descr="base-ba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0163" y="2803525"/>
            <a:ext cx="3295650" cy="2266950"/>
          </a:xfrm>
          <a:prstGeom prst="rect">
            <a:avLst/>
          </a:prstGeom>
          <a:solidFill>
            <a:schemeClr val="bg1">
              <a:alpha val="30196"/>
            </a:schemeClr>
          </a:solidFill>
          <a:ln w="9525">
            <a:solidFill>
              <a:schemeClr val="bg1">
                <a:alpha val="0"/>
              </a:schemeClr>
            </a:solidFill>
            <a:miter lim="800000"/>
            <a:headEnd/>
            <a:tailEnd/>
          </a:ln>
        </p:spPr>
      </p:pic>
      <p:pic>
        <p:nvPicPr>
          <p:cNvPr id="81933" name="Picture 19" descr="p23_無申告"/>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74915" y="3149600"/>
            <a:ext cx="3432175" cy="1512888"/>
          </a:xfrm>
          <a:prstGeom prst="rect">
            <a:avLst/>
          </a:prstGeom>
          <a:noFill/>
          <a:ln w="9525">
            <a:solidFill>
              <a:srgbClr val="000000">
                <a:alpha val="0"/>
              </a:srgbClr>
            </a:solidFill>
            <a:miter lim="800000"/>
            <a:headEnd/>
            <a:tailEnd/>
          </a:ln>
          <a:extLst>
            <a:ext uri="{909E8E84-426E-40DD-AFC4-6F175D3DCCD1}">
              <a14:hiddenFill xmlns:a14="http://schemas.microsoft.com/office/drawing/2010/main">
                <a:solidFill>
                  <a:srgbClr val="FFFFFF"/>
                </a:solidFill>
              </a14:hiddenFill>
            </a:ext>
          </a:extLst>
        </p:spPr>
      </p:pic>
      <p:sp>
        <p:nvSpPr>
          <p:cNvPr id="3" name="タイトル 2"/>
          <p:cNvSpPr>
            <a:spLocks noGrp="1"/>
          </p:cNvSpPr>
          <p:nvPr>
            <p:ph type="title"/>
          </p:nvPr>
        </p:nvSpPr>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無申告事案への対応</a:t>
            </a:r>
            <a:b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～無申告法人・個人に対する取組～</a:t>
            </a:r>
          </a:p>
        </p:txBody>
      </p:sp>
      <p:sp>
        <p:nvSpPr>
          <p:cNvPr id="2" name="スライド番号プレースホルダー 1"/>
          <p:cNvSpPr>
            <a:spLocks noGrp="1"/>
          </p:cNvSpPr>
          <p:nvPr>
            <p:ph type="sldNum" sz="quarter" idx="12"/>
          </p:nvPr>
        </p:nvSpPr>
        <p:spPr>
          <a:xfrm>
            <a:off x="8567738" y="6453188"/>
            <a:ext cx="576262" cy="404812"/>
          </a:xfrm>
        </p:spPr>
        <p:txBody>
          <a:bodyPr/>
          <a:lstStyle/>
          <a:p>
            <a:fld id="{C870111A-7876-4376-AA8A-B94741648D09}" type="slidenum">
              <a:rPr lang="ja-JP" altLang="en-US" smtClean="0">
                <a:solidFill>
                  <a:prstClr val="black">
                    <a:tint val="75000"/>
                  </a:prstClr>
                </a:solidFill>
                <a:latin typeface="メイリオ" panose="020B0604030504040204" pitchFamily="50" charset="-128"/>
                <a:ea typeface="メイリオ" panose="020B0604030504040204" pitchFamily="50" charset="-128"/>
                <a:cs typeface="メイリオ" panose="020B0604030504040204" pitchFamily="50" charset="-128"/>
              </a:rPr>
              <a:pPr/>
              <a:t>40</a:t>
            </a:fld>
            <a:endParaRPr lang="ja-JP" altLang="en-US" dirty="0">
              <a:solidFill>
                <a:prstClr val="black">
                  <a:tint val="75000"/>
                </a:prst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9ACB6BDB-0E6E-4FCA-B54E-5CE48AF8F0BF}"/>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8607804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爆発: 14 pt 5">
            <a:extLst>
              <a:ext uri="{FF2B5EF4-FFF2-40B4-BE49-F238E27FC236}">
                <a16:creationId xmlns:a16="http://schemas.microsoft.com/office/drawing/2014/main" id="{1A697EAE-229E-4DE9-9431-1F50DEA312AF}"/>
              </a:ext>
            </a:extLst>
          </p:cNvPr>
          <p:cNvSpPr/>
          <p:nvPr/>
        </p:nvSpPr>
        <p:spPr>
          <a:xfrm>
            <a:off x="7597558" y="2859208"/>
            <a:ext cx="1616320" cy="1187053"/>
          </a:xfrm>
          <a:prstGeom prst="irregularSeal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楕円 106">
            <a:extLst>
              <a:ext uri="{FF2B5EF4-FFF2-40B4-BE49-F238E27FC236}">
                <a16:creationId xmlns:a16="http://schemas.microsoft.com/office/drawing/2014/main" id="{AFFA13AD-6B91-41E3-B75F-C2A007F770DD}"/>
              </a:ext>
            </a:extLst>
          </p:cNvPr>
          <p:cNvSpPr/>
          <p:nvPr/>
        </p:nvSpPr>
        <p:spPr>
          <a:xfrm>
            <a:off x="5452926" y="3239961"/>
            <a:ext cx="1840820" cy="682566"/>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楕円 3">
            <a:extLst>
              <a:ext uri="{FF2B5EF4-FFF2-40B4-BE49-F238E27FC236}">
                <a16:creationId xmlns:a16="http://schemas.microsoft.com/office/drawing/2014/main" id="{1C44BBD8-C6F1-4690-A0C7-86B52AD632E2}"/>
              </a:ext>
            </a:extLst>
          </p:cNvPr>
          <p:cNvSpPr/>
          <p:nvPr/>
        </p:nvSpPr>
        <p:spPr>
          <a:xfrm>
            <a:off x="3419909" y="3205985"/>
            <a:ext cx="1840820" cy="682566"/>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タイトル 1"/>
          <p:cNvSpPr txBox="1">
            <a:spLocks/>
          </p:cNvSpPr>
          <p:nvPr/>
        </p:nvSpPr>
        <p:spPr>
          <a:xfrm>
            <a:off x="3324588" y="4633129"/>
            <a:ext cx="2509802" cy="2106118"/>
          </a:xfrm>
          <a:prstGeom prst="roundRect">
            <a:avLst>
              <a:gd name="adj" fmla="val 3592"/>
            </a:avLst>
          </a:prstGeom>
          <a:noFill/>
          <a:ln w="31750">
            <a:solidFill>
              <a:schemeClr val="accent2"/>
            </a:solidFill>
          </a:ln>
        </p:spPr>
        <p:style>
          <a:lnRef idx="1">
            <a:schemeClr val="accent3"/>
          </a:lnRef>
          <a:fillRef idx="2">
            <a:schemeClr val="accent3"/>
          </a:fillRef>
          <a:effectRef idx="1">
            <a:schemeClr val="accent3"/>
          </a:effectRef>
          <a:fontRef idx="minor">
            <a:schemeClr val="dk1"/>
          </a:fontRef>
        </p:style>
        <p:txBody>
          <a:bodyPr vert="horz" lIns="0" tIns="0" rIns="0" bIns="0" rtlCol="0" anchor="ctr" anchorCtr="0">
            <a:noAutofit/>
          </a:bodyPr>
          <a:lstStyle/>
          <a:p>
            <a:pPr algn="just">
              <a:spcBef>
                <a:spcPct val="0"/>
              </a:spcBef>
              <a:defRPr/>
            </a:pPr>
            <a:endParaRPr lang="en-US" altLang="ja-JP"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タイトル 1"/>
          <p:cNvSpPr>
            <a:spLocks noGrp="1"/>
          </p:cNvSpPr>
          <p:nvPr>
            <p:ph type="ctrTitle"/>
          </p:nvPr>
        </p:nvSpPr>
        <p:spPr>
          <a:xfrm>
            <a:off x="0" y="0"/>
            <a:ext cx="9140400" cy="972000"/>
          </a:xfrm>
          <a:effectLst/>
        </p:spPr>
        <p:txBody>
          <a:bodyPr anchor="ctr" anchorCtr="0">
            <a:normAutofit/>
          </a:bodyPr>
          <a:lstStyle/>
          <a:p>
            <a:pPr>
              <a:lnSpc>
                <a:spcPct val="100000"/>
              </a:lnSpc>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シェアリングエコノミー等新分野の経済活動の</a:t>
            </a:r>
            <a:b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適正課税の確保に向けた取組の概要</a:t>
            </a:r>
          </a:p>
        </p:txBody>
      </p:sp>
      <p:sp>
        <p:nvSpPr>
          <p:cNvPr id="31" name="タイトル 1"/>
          <p:cNvSpPr txBox="1">
            <a:spLocks/>
          </p:cNvSpPr>
          <p:nvPr/>
        </p:nvSpPr>
        <p:spPr>
          <a:xfrm>
            <a:off x="6159726" y="4633463"/>
            <a:ext cx="2886323" cy="2106118"/>
          </a:xfrm>
          <a:prstGeom prst="roundRect">
            <a:avLst>
              <a:gd name="adj" fmla="val 2262"/>
            </a:avLst>
          </a:prstGeom>
          <a:noFill/>
          <a:ln w="31750">
            <a:solidFill>
              <a:srgbClr val="FF0000"/>
            </a:solidFill>
          </a:ln>
        </p:spPr>
        <p:style>
          <a:lnRef idx="1">
            <a:schemeClr val="accent3"/>
          </a:lnRef>
          <a:fillRef idx="2">
            <a:schemeClr val="accent3"/>
          </a:fillRef>
          <a:effectRef idx="1">
            <a:schemeClr val="accent3"/>
          </a:effectRef>
          <a:fontRef idx="minor">
            <a:schemeClr val="dk1"/>
          </a:fontRef>
        </p:style>
        <p:txBody>
          <a:bodyPr vert="horz" lIns="0" tIns="0" rIns="0" bIns="0" rtlCol="0" anchor="ctr" anchorCtr="0">
            <a:noAutofit/>
          </a:bodyPr>
          <a:lstStyle/>
          <a:p>
            <a:pPr algn="just">
              <a:spcBef>
                <a:spcPct val="0"/>
              </a:spcBef>
              <a:defRPr/>
            </a:pPr>
            <a:endParaRPr lang="en-US" altLang="ja-JP"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3" name="角丸四角形 52"/>
          <p:cNvSpPr/>
          <p:nvPr/>
        </p:nvSpPr>
        <p:spPr>
          <a:xfrm>
            <a:off x="55541" y="1316362"/>
            <a:ext cx="8990508" cy="1063562"/>
          </a:xfrm>
          <a:prstGeom prst="roundRect">
            <a:avLst>
              <a:gd name="adj" fmla="val 7136"/>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角丸四角形 2"/>
          <p:cNvSpPr/>
          <p:nvPr/>
        </p:nvSpPr>
        <p:spPr>
          <a:xfrm>
            <a:off x="79963" y="2638339"/>
            <a:ext cx="3148535" cy="4111018"/>
          </a:xfrm>
          <a:prstGeom prst="roundRect">
            <a:avLst>
              <a:gd name="adj" fmla="val 4826"/>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円/楕円 26"/>
          <p:cNvSpPr/>
          <p:nvPr/>
        </p:nvSpPr>
        <p:spPr>
          <a:xfrm>
            <a:off x="-277894" y="3328912"/>
            <a:ext cx="3136805" cy="592295"/>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（掲載内容の例）</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spcBef>
                <a:spcPts val="450"/>
              </a:spcBef>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・確定申告等の税務手続</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・取引に関する課税上の取扱い</a:t>
            </a: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5" name="円/楕円 74"/>
          <p:cNvSpPr/>
          <p:nvPr/>
        </p:nvSpPr>
        <p:spPr>
          <a:xfrm>
            <a:off x="54448" y="4137090"/>
            <a:ext cx="1719818" cy="46326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納税者利便の向上</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4" name="角丸四角形 93"/>
          <p:cNvSpPr/>
          <p:nvPr/>
        </p:nvSpPr>
        <p:spPr>
          <a:xfrm>
            <a:off x="3332042" y="2638338"/>
            <a:ext cx="5718870" cy="1351313"/>
          </a:xfrm>
          <a:prstGeom prst="roundRect">
            <a:avLst>
              <a:gd name="adj" fmla="val 10393"/>
            </a:avLst>
          </a:prstGeom>
          <a:no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0" rtlCol="0" anchor="ctr"/>
          <a:lstStyle/>
          <a:p>
            <a:pPr algn="ct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900" dirty="0">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5" name="角丸四角形 94"/>
          <p:cNvSpPr/>
          <p:nvPr/>
        </p:nvSpPr>
        <p:spPr>
          <a:xfrm>
            <a:off x="4547600" y="2434678"/>
            <a:ext cx="3196307" cy="360000"/>
          </a:xfrm>
          <a:prstGeom prst="roundRect">
            <a:avLst>
              <a:gd name="adj" fmla="val 10465"/>
            </a:avLst>
          </a:prstGeom>
          <a:gradFill flip="none" rotWithShape="1">
            <a:gsLst>
              <a:gs pos="100000">
                <a:srgbClr val="0070C0"/>
              </a:gs>
              <a:gs pos="50000">
                <a:srgbClr val="0070C0"/>
              </a:gs>
              <a:gs pos="100000">
                <a:schemeClr val="accent4"/>
              </a:gs>
            </a:gsLst>
            <a:path path="circle">
              <a:fillToRect l="100000" t="100000"/>
            </a:path>
            <a:tileRect r="-100000" b="-100000"/>
          </a:gradFill>
        </p:spPr>
        <p:style>
          <a:lnRef idx="0">
            <a:schemeClr val="accent6"/>
          </a:lnRef>
          <a:fillRef idx="3">
            <a:schemeClr val="accent6"/>
          </a:fillRef>
          <a:effectRef idx="3">
            <a:schemeClr val="accent6"/>
          </a:effectRef>
          <a:fontRef idx="minor">
            <a:schemeClr val="lt1"/>
          </a:fontRef>
        </p:style>
        <p:txBody>
          <a:bodyPr lIns="72009" tIns="36005" rIns="72009" bIns="36005" rtlCol="0" anchor="ctr"/>
          <a:lstStyle/>
          <a:p>
            <a:pPr algn="ctr"/>
            <a:r>
              <a:rPr lang="ja-JP" altLang="en-US" sz="1800" b="1" u="sng"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情報収集・分析の充実</a:t>
            </a:r>
            <a:endParaRPr lang="en-US" altLang="ja-JP" sz="1800" b="1" u="sng"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7" name="円/楕円 96"/>
          <p:cNvSpPr/>
          <p:nvPr/>
        </p:nvSpPr>
        <p:spPr>
          <a:xfrm>
            <a:off x="3405443" y="2832814"/>
            <a:ext cx="2271103" cy="30604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プロジェクトチームの設置</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8" name="円/楕円 97"/>
          <p:cNvSpPr/>
          <p:nvPr/>
        </p:nvSpPr>
        <p:spPr>
          <a:xfrm>
            <a:off x="5009256" y="3336659"/>
            <a:ext cx="2728160" cy="572163"/>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法的枠組みも利用して</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非公開の有用情報を収集</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（法定調書、情報照会手続等）</a:t>
            </a: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6" name="円/楕円 95"/>
          <p:cNvSpPr/>
          <p:nvPr/>
        </p:nvSpPr>
        <p:spPr>
          <a:xfrm>
            <a:off x="2868470" y="3350900"/>
            <a:ext cx="3031478" cy="485786"/>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公開情報から効率的に収集</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（インターネット等）</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6" name="右矢印 105"/>
          <p:cNvSpPr/>
          <p:nvPr/>
        </p:nvSpPr>
        <p:spPr>
          <a:xfrm rot="5400000">
            <a:off x="8154787" y="4102935"/>
            <a:ext cx="322873" cy="290252"/>
          </a:xfrm>
          <a:prstGeom prst="rightArrow">
            <a:avLst/>
          </a:prstGeom>
          <a:solidFill>
            <a:srgbClr val="FFE5E5"/>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8" name="正方形/長方形 107"/>
          <p:cNvSpPr/>
          <p:nvPr/>
        </p:nvSpPr>
        <p:spPr>
          <a:xfrm>
            <a:off x="6507177" y="4051357"/>
            <a:ext cx="2128012" cy="395879"/>
          </a:xfrm>
          <a:prstGeom prst="rect">
            <a:avLst/>
          </a:prstGeom>
          <a:noFill/>
        </p:spPr>
        <p:txBody>
          <a:bodyPr wrap="square" lIns="72009" tIns="36005" rIns="72009" bIns="36005">
            <a:spAutoFit/>
          </a:bodyPr>
          <a:lstStyle/>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大口・悪質な申告漏れ</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等が見込まれる納税者</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9" name="正方形/長方形 108"/>
          <p:cNvSpPr/>
          <p:nvPr/>
        </p:nvSpPr>
        <p:spPr>
          <a:xfrm>
            <a:off x="3947816" y="4050361"/>
            <a:ext cx="2128012" cy="395879"/>
          </a:xfrm>
          <a:prstGeom prst="rect">
            <a:avLst/>
          </a:prstGeom>
          <a:noFill/>
        </p:spPr>
        <p:txBody>
          <a:bodyPr wrap="square" lIns="72009" tIns="36005" rIns="72009" bIns="36005">
            <a:spAutoFit/>
          </a:bodyPr>
          <a:lstStyle/>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自発的な適正申告の履行を</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呼びかける必要のある納税者</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1" name="右矢印 110"/>
          <p:cNvSpPr/>
          <p:nvPr/>
        </p:nvSpPr>
        <p:spPr>
          <a:xfrm rot="5400000">
            <a:off x="3542382" y="4094652"/>
            <a:ext cx="325781" cy="290252"/>
          </a:xfrm>
          <a:prstGeom prst="rightArrow">
            <a:avLst>
              <a:gd name="adj1" fmla="val 50001"/>
              <a:gd name="adj2" fmla="val 50000"/>
            </a:avLst>
          </a:prstGeom>
          <a:solidFill>
            <a:srgbClr val="FFFFC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2" name="右矢印 111"/>
          <p:cNvSpPr/>
          <p:nvPr/>
        </p:nvSpPr>
        <p:spPr>
          <a:xfrm>
            <a:off x="5888723" y="5224039"/>
            <a:ext cx="212714" cy="446115"/>
          </a:xfrm>
          <a:prstGeom prst="rightArrow">
            <a:avLst/>
          </a:prstGeom>
          <a:solidFill>
            <a:srgbClr val="FFE5E5"/>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4" name="円/楕円 113"/>
          <p:cNvSpPr/>
          <p:nvPr/>
        </p:nvSpPr>
        <p:spPr>
          <a:xfrm>
            <a:off x="2890329" y="5453497"/>
            <a:ext cx="3463262" cy="836517"/>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just"/>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自主的な申告内容の見直し・  </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申告の必要性の確認を要請</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（見直し・確認）</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5" name="円/楕円 114"/>
          <p:cNvSpPr/>
          <p:nvPr/>
        </p:nvSpPr>
        <p:spPr>
          <a:xfrm>
            <a:off x="3396427" y="4870679"/>
            <a:ext cx="2915704" cy="50994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取引の有無・内容を確認</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（お尋ね）</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7" name="円/楕円 116"/>
          <p:cNvSpPr/>
          <p:nvPr/>
        </p:nvSpPr>
        <p:spPr>
          <a:xfrm>
            <a:off x="6612932" y="2718285"/>
            <a:ext cx="2178148" cy="509943"/>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8" name="円/楕円 117"/>
          <p:cNvSpPr/>
          <p:nvPr/>
        </p:nvSpPr>
        <p:spPr>
          <a:xfrm>
            <a:off x="6256996" y="5779349"/>
            <a:ext cx="2663730" cy="50994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ICT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事案特有の証拠隠しへも対応</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四角形吹き出し 16"/>
          <p:cNvSpPr/>
          <p:nvPr/>
        </p:nvSpPr>
        <p:spPr>
          <a:xfrm>
            <a:off x="3367027" y="6257729"/>
            <a:ext cx="2704262" cy="373347"/>
          </a:xfrm>
          <a:prstGeom prst="wedgeRectCallout">
            <a:avLst>
              <a:gd name="adj1" fmla="val 17954"/>
              <a:gd name="adj2" fmla="val -99828"/>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効果的・効率的な実施のため</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担当部署の設置も検討</a:t>
            </a:r>
          </a:p>
        </p:txBody>
      </p:sp>
      <p:cxnSp>
        <p:nvCxnSpPr>
          <p:cNvPr id="195" name="直線コネクタ 194"/>
          <p:cNvCxnSpPr>
            <a:cxnSpLocks/>
          </p:cNvCxnSpPr>
          <p:nvPr/>
        </p:nvCxnSpPr>
        <p:spPr>
          <a:xfrm>
            <a:off x="130737" y="5593145"/>
            <a:ext cx="2747388"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7" name="直線コネクタ 196"/>
          <p:cNvCxnSpPr>
            <a:cxnSpLocks/>
          </p:cNvCxnSpPr>
          <p:nvPr/>
        </p:nvCxnSpPr>
        <p:spPr>
          <a:xfrm>
            <a:off x="3376770" y="5314880"/>
            <a:ext cx="190643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8" name="直線コネクタ 197"/>
          <p:cNvCxnSpPr>
            <a:cxnSpLocks/>
          </p:cNvCxnSpPr>
          <p:nvPr/>
        </p:nvCxnSpPr>
        <p:spPr>
          <a:xfrm>
            <a:off x="3376770" y="6163191"/>
            <a:ext cx="238903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0" name="直線コネクタ 199"/>
          <p:cNvCxnSpPr>
            <a:cxnSpLocks/>
          </p:cNvCxnSpPr>
          <p:nvPr/>
        </p:nvCxnSpPr>
        <p:spPr>
          <a:xfrm>
            <a:off x="6249792" y="5315692"/>
            <a:ext cx="241160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1" name="直線コネクタ 200"/>
          <p:cNvCxnSpPr>
            <a:cxnSpLocks/>
          </p:cNvCxnSpPr>
          <p:nvPr/>
        </p:nvCxnSpPr>
        <p:spPr>
          <a:xfrm>
            <a:off x="6256869" y="6147247"/>
            <a:ext cx="2641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3" name="直線コネクタ 202"/>
          <p:cNvCxnSpPr>
            <a:cxnSpLocks/>
          </p:cNvCxnSpPr>
          <p:nvPr/>
        </p:nvCxnSpPr>
        <p:spPr>
          <a:xfrm>
            <a:off x="3399906" y="3111337"/>
            <a:ext cx="2222746"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85" name="円/楕円 184"/>
          <p:cNvSpPr/>
          <p:nvPr/>
        </p:nvSpPr>
        <p:spPr>
          <a:xfrm>
            <a:off x="72993" y="2821631"/>
            <a:ext cx="3103691" cy="53921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ja-JP" altLang="en-US" sz="13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国税庁ホームページを通じた</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情報発信</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94" name="直線コネクタ 193"/>
          <p:cNvCxnSpPr>
            <a:cxnSpLocks/>
          </p:cNvCxnSpPr>
          <p:nvPr/>
        </p:nvCxnSpPr>
        <p:spPr>
          <a:xfrm>
            <a:off x="110067" y="3241466"/>
            <a:ext cx="3056467"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99" name="円/楕円 198"/>
          <p:cNvSpPr/>
          <p:nvPr/>
        </p:nvSpPr>
        <p:spPr>
          <a:xfrm>
            <a:off x="93324" y="5087647"/>
            <a:ext cx="2720331" cy="53921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仲介事業者・業界団体を通じた</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適正申告の呼びかけ </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207" name="直線コネクタ 206"/>
          <p:cNvCxnSpPr>
            <a:cxnSpLocks/>
          </p:cNvCxnSpPr>
          <p:nvPr/>
        </p:nvCxnSpPr>
        <p:spPr>
          <a:xfrm>
            <a:off x="147700" y="4494997"/>
            <a:ext cx="1626566"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70" name="円/楕円 269"/>
          <p:cNvSpPr/>
          <p:nvPr/>
        </p:nvSpPr>
        <p:spPr>
          <a:xfrm>
            <a:off x="-370800" y="4358423"/>
            <a:ext cx="3954999" cy="821953"/>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spcBef>
                <a:spcPts val="450"/>
              </a:spcBef>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・スマートフォン専用画面で申告書作成</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QR</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コードを利用したコンビニ納付</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2" name="円/楕円 271"/>
          <p:cNvSpPr/>
          <p:nvPr/>
        </p:nvSpPr>
        <p:spPr>
          <a:xfrm>
            <a:off x="-410845" y="5670154"/>
            <a:ext cx="4186977" cy="774107"/>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nSpc>
                <a:spcPts val="1400"/>
              </a:lnSpc>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（取組例）</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000"/>
              </a:lnSpc>
              <a:spcBef>
                <a:spcPts val="450"/>
              </a:spcBef>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・業界団体から会員各社（仲介事業者）へ　　　</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000"/>
              </a:lnSpc>
              <a:spcBef>
                <a:spcPts val="450"/>
              </a:spcBef>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呼びかけ</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・仲介事業者から利用者へ呼びかけ</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8" name="円/楕円 207"/>
          <p:cNvSpPr/>
          <p:nvPr/>
        </p:nvSpPr>
        <p:spPr>
          <a:xfrm>
            <a:off x="6279086" y="4843471"/>
            <a:ext cx="2439328" cy="50994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プラットフォーマー等からの</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証拠収集・事実認定</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0" name="円/楕円 289"/>
          <p:cNvSpPr/>
          <p:nvPr/>
        </p:nvSpPr>
        <p:spPr>
          <a:xfrm>
            <a:off x="5259734" y="2837840"/>
            <a:ext cx="2728161" cy="360000"/>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spcBef>
                <a:spcPts val="450"/>
              </a:spcBef>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・全国税局・事務所に設置</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・関係部署の職員で構成</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9" name="円/楕円 298"/>
          <p:cNvSpPr/>
          <p:nvPr/>
        </p:nvSpPr>
        <p:spPr>
          <a:xfrm>
            <a:off x="5902302" y="5307910"/>
            <a:ext cx="3151840" cy="516046"/>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・反面調査</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・外国当局への情報提供要請</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0" name="円/楕円 299"/>
          <p:cNvSpPr/>
          <p:nvPr/>
        </p:nvSpPr>
        <p:spPr>
          <a:xfrm>
            <a:off x="5597246" y="6163191"/>
            <a:ext cx="3891633" cy="516046"/>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（例）</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デジタル・フォレンジックの活用</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3" name="円/楕円 182"/>
          <p:cNvSpPr/>
          <p:nvPr/>
        </p:nvSpPr>
        <p:spPr>
          <a:xfrm>
            <a:off x="-379267" y="922593"/>
            <a:ext cx="4028767" cy="53666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ja-JP" altLang="en-US" sz="1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新分野の経済活動・取引例</a:t>
            </a:r>
            <a:endParaRPr lang="en-US" altLang="ja-JP" sz="1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84" name="直線コネクタ 183"/>
          <p:cNvCxnSpPr>
            <a:cxnSpLocks/>
          </p:cNvCxnSpPr>
          <p:nvPr/>
        </p:nvCxnSpPr>
        <p:spPr>
          <a:xfrm>
            <a:off x="5393060" y="1576026"/>
            <a:ext cx="1431751"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86" name="円/楕円 185"/>
          <p:cNvSpPr/>
          <p:nvPr/>
        </p:nvSpPr>
        <p:spPr>
          <a:xfrm>
            <a:off x="5595051" y="1613847"/>
            <a:ext cx="3782725" cy="73337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just"/>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①広域的・国際的取引が容易</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②逃げ足が速い</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③取引の実態が分かりにくい</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④申告手続等に馴染みのない方の参入が容易</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2" name="円/楕円 211"/>
          <p:cNvSpPr/>
          <p:nvPr/>
        </p:nvSpPr>
        <p:spPr>
          <a:xfrm>
            <a:off x="6457411" y="5280103"/>
            <a:ext cx="1867682" cy="44335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3" name="円/楕円 192"/>
          <p:cNvSpPr/>
          <p:nvPr/>
        </p:nvSpPr>
        <p:spPr>
          <a:xfrm>
            <a:off x="7651453" y="3024423"/>
            <a:ext cx="1359273" cy="107934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各種情報を組み合わせて、課税上問題があると見込まれる</a:t>
            </a: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納税者を的確に把握</a:t>
            </a: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5" name="右矢印 214"/>
          <p:cNvSpPr/>
          <p:nvPr/>
        </p:nvSpPr>
        <p:spPr>
          <a:xfrm>
            <a:off x="7318109" y="3386881"/>
            <a:ext cx="277390" cy="337844"/>
          </a:xfrm>
          <a:prstGeom prst="rightArrow">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7" name="円/楕円 186"/>
          <p:cNvSpPr/>
          <p:nvPr/>
        </p:nvSpPr>
        <p:spPr>
          <a:xfrm>
            <a:off x="5073452" y="1220464"/>
            <a:ext cx="2033609" cy="510216"/>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（主な特徴・傾向）</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Rectangle 9">
            <a:extLst>
              <a:ext uri="{FF2B5EF4-FFF2-40B4-BE49-F238E27FC236}">
                <a16:creationId xmlns:a16="http://schemas.microsoft.com/office/drawing/2014/main" id="{AE6108F7-40E1-421D-9F87-E7AECCA1CD93}"/>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9" name="スライド番号プレースホルダー 1">
            <a:extLst>
              <a:ext uri="{FF2B5EF4-FFF2-40B4-BE49-F238E27FC236}">
                <a16:creationId xmlns:a16="http://schemas.microsoft.com/office/drawing/2014/main" id="{820C243D-157D-43DF-9276-2AA56F4DCA4A}"/>
              </a:ext>
            </a:extLst>
          </p:cNvPr>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41</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0" name="円/楕円 185">
            <a:extLst>
              <a:ext uri="{FF2B5EF4-FFF2-40B4-BE49-F238E27FC236}">
                <a16:creationId xmlns:a16="http://schemas.microsoft.com/office/drawing/2014/main" id="{C56C4F59-C40B-4D94-A24D-61586B4B728C}"/>
              </a:ext>
            </a:extLst>
          </p:cNvPr>
          <p:cNvSpPr/>
          <p:nvPr/>
        </p:nvSpPr>
        <p:spPr>
          <a:xfrm>
            <a:off x="371586" y="1386401"/>
            <a:ext cx="3782725" cy="9824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just"/>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・デジタルコンテンツ</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・ネット通販・ネットオークション</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・暗号資産（仮想通貨）</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・ネット広告（アフィリエイト等）</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・シェアリングビジネス・サービス</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3" name="角丸四角形 9">
            <a:extLst>
              <a:ext uri="{FF2B5EF4-FFF2-40B4-BE49-F238E27FC236}">
                <a16:creationId xmlns:a16="http://schemas.microsoft.com/office/drawing/2014/main" id="{C3C5EC66-8C84-4C64-9467-EF20941C3B1E}"/>
              </a:ext>
            </a:extLst>
          </p:cNvPr>
          <p:cNvSpPr/>
          <p:nvPr/>
        </p:nvSpPr>
        <p:spPr>
          <a:xfrm>
            <a:off x="62972" y="2444385"/>
            <a:ext cx="3132000" cy="360000"/>
          </a:xfrm>
          <a:prstGeom prst="roundRect">
            <a:avLst/>
          </a:prstGeom>
          <a:solidFill>
            <a:srgbClr val="00B050"/>
          </a:solidFill>
        </p:spPr>
        <p:style>
          <a:lnRef idx="1">
            <a:schemeClr val="accent3"/>
          </a:lnRef>
          <a:fillRef idx="2">
            <a:schemeClr val="accent3"/>
          </a:fillRef>
          <a:effectRef idx="1">
            <a:schemeClr val="accent3"/>
          </a:effectRef>
          <a:fontRef idx="minor">
            <a:schemeClr val="dk1"/>
          </a:fontRef>
        </p:style>
        <p:txBody>
          <a:bodyPr lIns="96012" tIns="48006" rIns="96012" bIns="48006" rtlCol="0" anchor="ctr"/>
          <a:lstStyle/>
          <a:p>
            <a:pPr lvl="0" algn="ctr">
              <a:spcBef>
                <a:spcPct val="20000"/>
              </a:spcBef>
              <a:defRPr/>
            </a:pPr>
            <a:r>
              <a:rPr lang="ja-JP" altLang="en-US" sz="1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適正申告のための環境作り</a:t>
            </a:r>
            <a:endParaRPr lang="en-US" altLang="ja-JP" sz="2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6" name="角丸四角形 18">
            <a:extLst>
              <a:ext uri="{FF2B5EF4-FFF2-40B4-BE49-F238E27FC236}">
                <a16:creationId xmlns:a16="http://schemas.microsoft.com/office/drawing/2014/main" id="{BA607789-79C1-4917-B7F2-8796280527B6}"/>
              </a:ext>
            </a:extLst>
          </p:cNvPr>
          <p:cNvSpPr/>
          <p:nvPr/>
        </p:nvSpPr>
        <p:spPr>
          <a:xfrm>
            <a:off x="6137590" y="4437060"/>
            <a:ext cx="2376000" cy="360000"/>
          </a:xfrm>
          <a:prstGeom prst="roundRect">
            <a:avLst/>
          </a:prstGeom>
          <a:solidFill>
            <a:srgbClr val="FF0000"/>
          </a:solidFill>
        </p:spPr>
        <p:style>
          <a:lnRef idx="1">
            <a:schemeClr val="accent3"/>
          </a:lnRef>
          <a:fillRef idx="2">
            <a:schemeClr val="accent3"/>
          </a:fillRef>
          <a:effectRef idx="1">
            <a:schemeClr val="accent3"/>
          </a:effectRef>
          <a:fontRef idx="minor">
            <a:schemeClr val="dk1"/>
          </a:fontRef>
        </p:style>
        <p:txBody>
          <a:bodyPr lIns="128016" tIns="64008" rIns="128016" bIns="64008" rtlCol="0" anchor="ctr"/>
          <a:lstStyle/>
          <a:p>
            <a:pPr lvl="0" algn="ctr">
              <a:spcBef>
                <a:spcPct val="20000"/>
              </a:spcBef>
              <a:defRPr/>
            </a:pPr>
            <a:r>
              <a:rPr lang="ja-JP" altLang="en-US" sz="1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厳正な調査の実施</a:t>
            </a:r>
            <a:endParaRPr lang="en-US" altLang="ja-JP" sz="2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7" name="角丸四角形 16">
            <a:extLst>
              <a:ext uri="{FF2B5EF4-FFF2-40B4-BE49-F238E27FC236}">
                <a16:creationId xmlns:a16="http://schemas.microsoft.com/office/drawing/2014/main" id="{019B145E-EBB5-4C7C-885A-85743E660995}"/>
              </a:ext>
            </a:extLst>
          </p:cNvPr>
          <p:cNvSpPr/>
          <p:nvPr/>
        </p:nvSpPr>
        <p:spPr>
          <a:xfrm>
            <a:off x="3301715" y="4445558"/>
            <a:ext cx="2160000" cy="360000"/>
          </a:xfrm>
          <a:prstGeom prst="roundRect">
            <a:avLst/>
          </a:prstGeom>
          <a:solidFill>
            <a:schemeClr val="accent2"/>
          </a:solidFill>
        </p:spPr>
        <p:style>
          <a:lnRef idx="1">
            <a:schemeClr val="accent3"/>
          </a:lnRef>
          <a:fillRef idx="2">
            <a:schemeClr val="accent3"/>
          </a:fillRef>
          <a:effectRef idx="1">
            <a:schemeClr val="accent3"/>
          </a:effectRef>
          <a:fontRef idx="minor">
            <a:schemeClr val="dk1"/>
          </a:fontRef>
        </p:style>
        <p:txBody>
          <a:bodyPr lIns="96012" tIns="48006" rIns="96012" bIns="48006" rtlCol="0" anchor="ctr"/>
          <a:lstStyle/>
          <a:p>
            <a:pPr lvl="0" algn="ctr">
              <a:spcBef>
                <a:spcPct val="20000"/>
              </a:spcBef>
              <a:defRPr/>
            </a:pPr>
            <a:r>
              <a:rPr lang="ja-JP" altLang="en-US" sz="1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行政指導の実施</a:t>
            </a:r>
            <a:endParaRPr lang="en-US" altLang="ja-JP" sz="18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57" name="グループ化 56">
            <a:extLst>
              <a:ext uri="{FF2B5EF4-FFF2-40B4-BE49-F238E27FC236}">
                <a16:creationId xmlns:a16="http://schemas.microsoft.com/office/drawing/2014/main" id="{D42AEBBE-BF61-4F9D-80EA-9FDD4BC5001B}"/>
              </a:ext>
            </a:extLst>
          </p:cNvPr>
          <p:cNvGrpSpPr/>
          <p:nvPr/>
        </p:nvGrpSpPr>
        <p:grpSpPr>
          <a:xfrm>
            <a:off x="3498802" y="1733008"/>
            <a:ext cx="1157975" cy="661885"/>
            <a:chOff x="5043607" y="1007090"/>
            <a:chExt cx="1543967" cy="882511"/>
          </a:xfrm>
        </p:grpSpPr>
        <p:grpSp>
          <p:nvGrpSpPr>
            <p:cNvPr id="58" name="グループ化 57">
              <a:extLst>
                <a:ext uri="{FF2B5EF4-FFF2-40B4-BE49-F238E27FC236}">
                  <a16:creationId xmlns:a16="http://schemas.microsoft.com/office/drawing/2014/main" id="{C9AA756F-F4E5-422B-A3A2-1E9316A7808E}"/>
                </a:ext>
              </a:extLst>
            </p:cNvPr>
            <p:cNvGrpSpPr/>
            <p:nvPr/>
          </p:nvGrpSpPr>
          <p:grpSpPr>
            <a:xfrm>
              <a:off x="5379637" y="1007090"/>
              <a:ext cx="784695" cy="495524"/>
              <a:chOff x="5730320" y="2784984"/>
              <a:chExt cx="784695" cy="495524"/>
            </a:xfrm>
          </p:grpSpPr>
          <p:grpSp>
            <p:nvGrpSpPr>
              <p:cNvPr id="61" name="グループ化 60">
                <a:extLst>
                  <a:ext uri="{FF2B5EF4-FFF2-40B4-BE49-F238E27FC236}">
                    <a16:creationId xmlns:a16="http://schemas.microsoft.com/office/drawing/2014/main" id="{D56F7BFA-C20F-417C-B4E4-14626ABEBBA7}"/>
                  </a:ext>
                </a:extLst>
              </p:cNvPr>
              <p:cNvGrpSpPr/>
              <p:nvPr/>
            </p:nvGrpSpPr>
            <p:grpSpPr>
              <a:xfrm>
                <a:off x="5883468" y="2784984"/>
                <a:ext cx="466304" cy="292389"/>
                <a:chOff x="6437483" y="3753440"/>
                <a:chExt cx="466304" cy="292389"/>
              </a:xfrm>
            </p:grpSpPr>
            <p:grpSp>
              <p:nvGrpSpPr>
                <p:cNvPr id="81" name="グループ化 80">
                  <a:extLst>
                    <a:ext uri="{FF2B5EF4-FFF2-40B4-BE49-F238E27FC236}">
                      <a16:creationId xmlns:a16="http://schemas.microsoft.com/office/drawing/2014/main" id="{1866AE6B-ED71-43F7-B69C-653977AB23F7}"/>
                    </a:ext>
                  </a:extLst>
                </p:cNvPr>
                <p:cNvGrpSpPr/>
                <p:nvPr/>
              </p:nvGrpSpPr>
              <p:grpSpPr>
                <a:xfrm>
                  <a:off x="6437483" y="3753440"/>
                  <a:ext cx="466304" cy="292389"/>
                  <a:chOff x="6437483" y="3753440"/>
                  <a:chExt cx="466304" cy="292389"/>
                </a:xfrm>
              </p:grpSpPr>
              <p:sp>
                <p:nvSpPr>
                  <p:cNvPr id="84" name="フローチャート: 結合子 83">
                    <a:extLst>
                      <a:ext uri="{FF2B5EF4-FFF2-40B4-BE49-F238E27FC236}">
                        <a16:creationId xmlns:a16="http://schemas.microsoft.com/office/drawing/2014/main" id="{82B13133-927E-4526-8C14-DD86B48BDDA5}"/>
                      </a:ext>
                    </a:extLst>
                  </p:cNvPr>
                  <p:cNvSpPr/>
                  <p:nvPr/>
                </p:nvSpPr>
                <p:spPr>
                  <a:xfrm>
                    <a:off x="6520876" y="3810264"/>
                    <a:ext cx="174128" cy="181159"/>
                  </a:xfrm>
                  <a:prstGeom prst="flowChartConnector">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a:p>
                </p:txBody>
              </p:sp>
              <p:grpSp>
                <p:nvGrpSpPr>
                  <p:cNvPr id="85" name="グループ化 84">
                    <a:extLst>
                      <a:ext uri="{FF2B5EF4-FFF2-40B4-BE49-F238E27FC236}">
                        <a16:creationId xmlns:a16="http://schemas.microsoft.com/office/drawing/2014/main" id="{F9B8A38C-D49A-40F7-B1E3-2F52AD65644B}"/>
                      </a:ext>
                    </a:extLst>
                  </p:cNvPr>
                  <p:cNvGrpSpPr/>
                  <p:nvPr/>
                </p:nvGrpSpPr>
                <p:grpSpPr>
                  <a:xfrm>
                    <a:off x="6437483" y="3753440"/>
                    <a:ext cx="466304" cy="292389"/>
                    <a:chOff x="6437483" y="3753440"/>
                    <a:chExt cx="466304" cy="292389"/>
                  </a:xfrm>
                </p:grpSpPr>
                <p:sp>
                  <p:nvSpPr>
                    <p:cNvPr id="86" name="テキスト ボックス 85">
                      <a:extLst>
                        <a:ext uri="{FF2B5EF4-FFF2-40B4-BE49-F238E27FC236}">
                          <a16:creationId xmlns:a16="http://schemas.microsoft.com/office/drawing/2014/main" id="{CD3F0E40-D674-42BE-AB32-FACDF2455569}"/>
                        </a:ext>
                      </a:extLst>
                    </p:cNvPr>
                    <p:cNvSpPr txBox="1"/>
                    <p:nvPr/>
                  </p:nvSpPr>
                  <p:spPr>
                    <a:xfrm>
                      <a:off x="6437483" y="3753440"/>
                      <a:ext cx="466304" cy="292389"/>
                    </a:xfrm>
                    <a:prstGeom prst="rect">
                      <a:avLst/>
                    </a:prstGeom>
                    <a:noFill/>
                  </p:spPr>
                  <p:txBody>
                    <a:bodyPr wrap="square" rtlCol="0">
                      <a:spAutoFit/>
                    </a:bodyPr>
                    <a:lstStyle/>
                    <a:p>
                      <a:r>
                        <a:rPr lang="ja-JP" altLang="en-US" sz="825" b="1" dirty="0"/>
                        <a:t>Ｂ</a:t>
                      </a:r>
                    </a:p>
                  </p:txBody>
                </p:sp>
                <p:cxnSp>
                  <p:nvCxnSpPr>
                    <p:cNvPr id="87" name="直線コネクタ 86">
                      <a:extLst>
                        <a:ext uri="{FF2B5EF4-FFF2-40B4-BE49-F238E27FC236}">
                          <a16:creationId xmlns:a16="http://schemas.microsoft.com/office/drawing/2014/main" id="{AF26071A-E79A-42F4-B6E7-756538885829}"/>
                        </a:ext>
                      </a:extLst>
                    </p:cNvPr>
                    <p:cNvCxnSpPr/>
                    <p:nvPr/>
                  </p:nvCxnSpPr>
                  <p:spPr>
                    <a:xfrm>
                      <a:off x="6591915" y="3823805"/>
                      <a:ext cx="0" cy="36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直線コネクタ 87">
                      <a:extLst>
                        <a:ext uri="{FF2B5EF4-FFF2-40B4-BE49-F238E27FC236}">
                          <a16:creationId xmlns:a16="http://schemas.microsoft.com/office/drawing/2014/main" id="{22C4D543-8C84-4196-9CEC-0AF1EB791CB5}"/>
                        </a:ext>
                      </a:extLst>
                    </p:cNvPr>
                    <p:cNvCxnSpPr/>
                    <p:nvPr/>
                  </p:nvCxnSpPr>
                  <p:spPr>
                    <a:xfrm>
                      <a:off x="6614904" y="3823274"/>
                      <a:ext cx="0" cy="36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82" name="直線コネクタ 81">
                  <a:extLst>
                    <a:ext uri="{FF2B5EF4-FFF2-40B4-BE49-F238E27FC236}">
                      <a16:creationId xmlns:a16="http://schemas.microsoft.com/office/drawing/2014/main" id="{556C425B-5A59-4601-B342-E42CBC3F0E4B}"/>
                    </a:ext>
                  </a:extLst>
                </p:cNvPr>
                <p:cNvCxnSpPr/>
                <p:nvPr/>
              </p:nvCxnSpPr>
              <p:spPr>
                <a:xfrm>
                  <a:off x="6590913" y="3942649"/>
                  <a:ext cx="0" cy="36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直線コネクタ 82">
                  <a:extLst>
                    <a:ext uri="{FF2B5EF4-FFF2-40B4-BE49-F238E27FC236}">
                      <a16:creationId xmlns:a16="http://schemas.microsoft.com/office/drawing/2014/main" id="{7E312491-3427-4D2C-90E5-3A14E9164838}"/>
                    </a:ext>
                  </a:extLst>
                </p:cNvPr>
                <p:cNvCxnSpPr/>
                <p:nvPr/>
              </p:nvCxnSpPr>
              <p:spPr>
                <a:xfrm>
                  <a:off x="6616020" y="3942118"/>
                  <a:ext cx="0" cy="36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2" name="グループ化 61">
                <a:extLst>
                  <a:ext uri="{FF2B5EF4-FFF2-40B4-BE49-F238E27FC236}">
                    <a16:creationId xmlns:a16="http://schemas.microsoft.com/office/drawing/2014/main" id="{D7E39D8E-E88D-4732-90DB-C6144E5D55C7}"/>
                  </a:ext>
                </a:extLst>
              </p:cNvPr>
              <p:cNvGrpSpPr/>
              <p:nvPr/>
            </p:nvGrpSpPr>
            <p:grpSpPr>
              <a:xfrm>
                <a:off x="5730320" y="2988120"/>
                <a:ext cx="466305" cy="292388"/>
                <a:chOff x="6435911" y="3757309"/>
                <a:chExt cx="466305" cy="292388"/>
              </a:xfrm>
            </p:grpSpPr>
            <p:grpSp>
              <p:nvGrpSpPr>
                <p:cNvPr id="72" name="グループ化 71">
                  <a:extLst>
                    <a:ext uri="{FF2B5EF4-FFF2-40B4-BE49-F238E27FC236}">
                      <a16:creationId xmlns:a16="http://schemas.microsoft.com/office/drawing/2014/main" id="{938D6E90-7B94-4E09-9BDE-C712661AA05C}"/>
                    </a:ext>
                  </a:extLst>
                </p:cNvPr>
                <p:cNvGrpSpPr/>
                <p:nvPr/>
              </p:nvGrpSpPr>
              <p:grpSpPr>
                <a:xfrm>
                  <a:off x="6435911" y="3757309"/>
                  <a:ext cx="466305" cy="292388"/>
                  <a:chOff x="6435911" y="3757309"/>
                  <a:chExt cx="466305" cy="292388"/>
                </a:xfrm>
              </p:grpSpPr>
              <p:sp>
                <p:nvSpPr>
                  <p:cNvPr id="76" name="フローチャート: 結合子 75">
                    <a:extLst>
                      <a:ext uri="{FF2B5EF4-FFF2-40B4-BE49-F238E27FC236}">
                        <a16:creationId xmlns:a16="http://schemas.microsoft.com/office/drawing/2014/main" id="{1E320824-4096-42E5-A6F7-4D7FF7D519C9}"/>
                      </a:ext>
                    </a:extLst>
                  </p:cNvPr>
                  <p:cNvSpPr/>
                  <p:nvPr/>
                </p:nvSpPr>
                <p:spPr>
                  <a:xfrm>
                    <a:off x="6520876" y="3810264"/>
                    <a:ext cx="174128" cy="181159"/>
                  </a:xfrm>
                  <a:prstGeom prst="flowChartConnector">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a:p>
                </p:txBody>
              </p:sp>
              <p:grpSp>
                <p:nvGrpSpPr>
                  <p:cNvPr id="77" name="グループ化 76">
                    <a:extLst>
                      <a:ext uri="{FF2B5EF4-FFF2-40B4-BE49-F238E27FC236}">
                        <a16:creationId xmlns:a16="http://schemas.microsoft.com/office/drawing/2014/main" id="{A4A6C8AE-A5A3-4042-BC64-DD2A2F7271DB}"/>
                      </a:ext>
                    </a:extLst>
                  </p:cNvPr>
                  <p:cNvGrpSpPr/>
                  <p:nvPr/>
                </p:nvGrpSpPr>
                <p:grpSpPr>
                  <a:xfrm>
                    <a:off x="6435911" y="3757309"/>
                    <a:ext cx="466305" cy="292388"/>
                    <a:chOff x="6435911" y="3757309"/>
                    <a:chExt cx="466305" cy="292388"/>
                  </a:xfrm>
                </p:grpSpPr>
                <p:sp>
                  <p:nvSpPr>
                    <p:cNvPr id="78" name="テキスト ボックス 77">
                      <a:extLst>
                        <a:ext uri="{FF2B5EF4-FFF2-40B4-BE49-F238E27FC236}">
                          <a16:creationId xmlns:a16="http://schemas.microsoft.com/office/drawing/2014/main" id="{A1096EA0-E677-47F7-98B3-3D53CA37694E}"/>
                        </a:ext>
                      </a:extLst>
                    </p:cNvPr>
                    <p:cNvSpPr txBox="1"/>
                    <p:nvPr/>
                  </p:nvSpPr>
                  <p:spPr>
                    <a:xfrm>
                      <a:off x="6435911" y="3757309"/>
                      <a:ext cx="466305" cy="292388"/>
                    </a:xfrm>
                    <a:prstGeom prst="rect">
                      <a:avLst/>
                    </a:prstGeom>
                    <a:noFill/>
                  </p:spPr>
                  <p:txBody>
                    <a:bodyPr wrap="square" rtlCol="0">
                      <a:spAutoFit/>
                    </a:bodyPr>
                    <a:lstStyle/>
                    <a:p>
                      <a:r>
                        <a:rPr lang="ja-JP" altLang="en-US" sz="825" b="1" dirty="0"/>
                        <a:t>Ｂ</a:t>
                      </a:r>
                    </a:p>
                  </p:txBody>
                </p:sp>
                <p:cxnSp>
                  <p:nvCxnSpPr>
                    <p:cNvPr id="79" name="直線コネクタ 78">
                      <a:extLst>
                        <a:ext uri="{FF2B5EF4-FFF2-40B4-BE49-F238E27FC236}">
                          <a16:creationId xmlns:a16="http://schemas.microsoft.com/office/drawing/2014/main" id="{8B8288CF-DC19-4E16-8D28-2E3DC86B5BB4}"/>
                        </a:ext>
                      </a:extLst>
                    </p:cNvPr>
                    <p:cNvCxnSpPr/>
                    <p:nvPr/>
                  </p:nvCxnSpPr>
                  <p:spPr>
                    <a:xfrm>
                      <a:off x="6600383" y="3815336"/>
                      <a:ext cx="0" cy="36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直線コネクタ 79">
                      <a:extLst>
                        <a:ext uri="{FF2B5EF4-FFF2-40B4-BE49-F238E27FC236}">
                          <a16:creationId xmlns:a16="http://schemas.microsoft.com/office/drawing/2014/main" id="{F3052E27-022D-457F-88F2-0199C402C021}"/>
                        </a:ext>
                      </a:extLst>
                    </p:cNvPr>
                    <p:cNvCxnSpPr/>
                    <p:nvPr/>
                  </p:nvCxnSpPr>
                  <p:spPr>
                    <a:xfrm>
                      <a:off x="6623374" y="3816922"/>
                      <a:ext cx="0" cy="36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73" name="直線コネクタ 72">
                  <a:extLst>
                    <a:ext uri="{FF2B5EF4-FFF2-40B4-BE49-F238E27FC236}">
                      <a16:creationId xmlns:a16="http://schemas.microsoft.com/office/drawing/2014/main" id="{2EA246D5-270B-4D38-95D7-5EFD65667CC0}"/>
                    </a:ext>
                  </a:extLst>
                </p:cNvPr>
                <p:cNvCxnSpPr/>
                <p:nvPr/>
              </p:nvCxnSpPr>
              <p:spPr>
                <a:xfrm>
                  <a:off x="6597266" y="3949000"/>
                  <a:ext cx="0" cy="36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9E111D71-C268-4FC7-8E35-22CA74D656BF}"/>
                    </a:ext>
                  </a:extLst>
                </p:cNvPr>
                <p:cNvCxnSpPr/>
                <p:nvPr/>
              </p:nvCxnSpPr>
              <p:spPr>
                <a:xfrm>
                  <a:off x="6620255" y="3950586"/>
                  <a:ext cx="0" cy="36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3" name="グループ化 62">
                <a:extLst>
                  <a:ext uri="{FF2B5EF4-FFF2-40B4-BE49-F238E27FC236}">
                    <a16:creationId xmlns:a16="http://schemas.microsoft.com/office/drawing/2014/main" id="{40210992-6998-499C-BF31-A64C18986364}"/>
                  </a:ext>
                </a:extLst>
              </p:cNvPr>
              <p:cNvGrpSpPr/>
              <p:nvPr/>
            </p:nvGrpSpPr>
            <p:grpSpPr>
              <a:xfrm>
                <a:off x="6048710" y="2985743"/>
                <a:ext cx="466305" cy="292388"/>
                <a:chOff x="6442260" y="3753075"/>
                <a:chExt cx="466305" cy="292388"/>
              </a:xfrm>
            </p:grpSpPr>
            <p:grpSp>
              <p:nvGrpSpPr>
                <p:cNvPr id="64" name="グループ化 63">
                  <a:extLst>
                    <a:ext uri="{FF2B5EF4-FFF2-40B4-BE49-F238E27FC236}">
                      <a16:creationId xmlns:a16="http://schemas.microsoft.com/office/drawing/2014/main" id="{A71B818D-4B52-44E3-82C7-052DE10F17A8}"/>
                    </a:ext>
                  </a:extLst>
                </p:cNvPr>
                <p:cNvGrpSpPr/>
                <p:nvPr/>
              </p:nvGrpSpPr>
              <p:grpSpPr>
                <a:xfrm>
                  <a:off x="6442260" y="3753075"/>
                  <a:ext cx="466305" cy="292388"/>
                  <a:chOff x="6442260" y="3753075"/>
                  <a:chExt cx="466305" cy="292388"/>
                </a:xfrm>
              </p:grpSpPr>
              <p:sp>
                <p:nvSpPr>
                  <p:cNvPr id="67" name="フローチャート: 結合子 66">
                    <a:extLst>
                      <a:ext uri="{FF2B5EF4-FFF2-40B4-BE49-F238E27FC236}">
                        <a16:creationId xmlns:a16="http://schemas.microsoft.com/office/drawing/2014/main" id="{FD406DE1-36CD-44D5-8872-312E227F8580}"/>
                      </a:ext>
                    </a:extLst>
                  </p:cNvPr>
                  <p:cNvSpPr/>
                  <p:nvPr/>
                </p:nvSpPr>
                <p:spPr>
                  <a:xfrm>
                    <a:off x="6520876" y="3810264"/>
                    <a:ext cx="174128" cy="181159"/>
                  </a:xfrm>
                  <a:prstGeom prst="flowChartConnector">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a:p>
                </p:txBody>
              </p:sp>
              <p:grpSp>
                <p:nvGrpSpPr>
                  <p:cNvPr id="68" name="グループ化 67">
                    <a:extLst>
                      <a:ext uri="{FF2B5EF4-FFF2-40B4-BE49-F238E27FC236}">
                        <a16:creationId xmlns:a16="http://schemas.microsoft.com/office/drawing/2014/main" id="{BB3D7CEE-1717-4E3C-8BEF-2629D8CDCBDB}"/>
                      </a:ext>
                    </a:extLst>
                  </p:cNvPr>
                  <p:cNvGrpSpPr/>
                  <p:nvPr/>
                </p:nvGrpSpPr>
                <p:grpSpPr>
                  <a:xfrm>
                    <a:off x="6442260" y="3753075"/>
                    <a:ext cx="466305" cy="292388"/>
                    <a:chOff x="6442260" y="3753075"/>
                    <a:chExt cx="466305" cy="292388"/>
                  </a:xfrm>
                </p:grpSpPr>
                <p:sp>
                  <p:nvSpPr>
                    <p:cNvPr id="69" name="テキスト ボックス 68">
                      <a:extLst>
                        <a:ext uri="{FF2B5EF4-FFF2-40B4-BE49-F238E27FC236}">
                          <a16:creationId xmlns:a16="http://schemas.microsoft.com/office/drawing/2014/main" id="{1D9FC452-9D8B-407E-BFE5-ECE5C086847E}"/>
                        </a:ext>
                      </a:extLst>
                    </p:cNvPr>
                    <p:cNvSpPr txBox="1"/>
                    <p:nvPr/>
                  </p:nvSpPr>
                  <p:spPr>
                    <a:xfrm>
                      <a:off x="6442260" y="3753075"/>
                      <a:ext cx="466305" cy="292388"/>
                    </a:xfrm>
                    <a:prstGeom prst="rect">
                      <a:avLst/>
                    </a:prstGeom>
                    <a:noFill/>
                  </p:spPr>
                  <p:txBody>
                    <a:bodyPr wrap="square" rtlCol="0">
                      <a:spAutoFit/>
                    </a:bodyPr>
                    <a:lstStyle/>
                    <a:p>
                      <a:r>
                        <a:rPr lang="ja-JP" altLang="en-US" sz="825" b="1" dirty="0"/>
                        <a:t>Ｂ</a:t>
                      </a:r>
                    </a:p>
                  </p:txBody>
                </p:sp>
                <p:cxnSp>
                  <p:nvCxnSpPr>
                    <p:cNvPr id="70" name="直線コネクタ 69">
                      <a:extLst>
                        <a:ext uri="{FF2B5EF4-FFF2-40B4-BE49-F238E27FC236}">
                          <a16:creationId xmlns:a16="http://schemas.microsoft.com/office/drawing/2014/main" id="{D0746332-2D1C-4E45-9EBA-D8A420A31CE2}"/>
                        </a:ext>
                      </a:extLst>
                    </p:cNvPr>
                    <p:cNvCxnSpPr/>
                    <p:nvPr/>
                  </p:nvCxnSpPr>
                  <p:spPr>
                    <a:xfrm>
                      <a:off x="6596148" y="3813217"/>
                      <a:ext cx="0" cy="36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直線コネクタ 70">
                      <a:extLst>
                        <a:ext uri="{FF2B5EF4-FFF2-40B4-BE49-F238E27FC236}">
                          <a16:creationId xmlns:a16="http://schemas.microsoft.com/office/drawing/2014/main" id="{E7D4B4FB-88FE-47CC-8047-A29169CC376B}"/>
                        </a:ext>
                      </a:extLst>
                    </p:cNvPr>
                    <p:cNvCxnSpPr/>
                    <p:nvPr/>
                  </p:nvCxnSpPr>
                  <p:spPr>
                    <a:xfrm>
                      <a:off x="6619139" y="3814805"/>
                      <a:ext cx="0" cy="36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65" name="直線コネクタ 64">
                  <a:extLst>
                    <a:ext uri="{FF2B5EF4-FFF2-40B4-BE49-F238E27FC236}">
                      <a16:creationId xmlns:a16="http://schemas.microsoft.com/office/drawing/2014/main" id="{9B8C070C-290D-44E8-A893-3CB8AD0F94EA}"/>
                    </a:ext>
                  </a:extLst>
                </p:cNvPr>
                <p:cNvCxnSpPr/>
                <p:nvPr/>
              </p:nvCxnSpPr>
              <p:spPr>
                <a:xfrm>
                  <a:off x="6597265" y="3942649"/>
                  <a:ext cx="0" cy="36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a16="http://schemas.microsoft.com/office/drawing/2014/main" id="{EEB514B5-ADD2-4C05-8288-1DDCFC1CFA55}"/>
                    </a:ext>
                  </a:extLst>
                </p:cNvPr>
                <p:cNvCxnSpPr/>
                <p:nvPr/>
              </p:nvCxnSpPr>
              <p:spPr>
                <a:xfrm>
                  <a:off x="6620256" y="3944235"/>
                  <a:ext cx="0" cy="36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60" name="テキスト ボックス 59">
              <a:extLst>
                <a:ext uri="{FF2B5EF4-FFF2-40B4-BE49-F238E27FC236}">
                  <a16:creationId xmlns:a16="http://schemas.microsoft.com/office/drawing/2014/main" id="{CFBFC61E-154A-4FAD-87F8-622B3CBAFAA9}"/>
                </a:ext>
              </a:extLst>
            </p:cNvPr>
            <p:cNvSpPr txBox="1"/>
            <p:nvPr/>
          </p:nvSpPr>
          <p:spPr>
            <a:xfrm>
              <a:off x="5043607" y="1612603"/>
              <a:ext cx="1543967" cy="276998"/>
            </a:xfrm>
            <a:prstGeom prst="rect">
              <a:avLst/>
            </a:prstGeom>
            <a:noFill/>
          </p:spPr>
          <p:txBody>
            <a:bodyPr wrap="square" rtlCol="0">
              <a:spAutoFit/>
            </a:bodyPr>
            <a:lstStyle/>
            <a:p>
              <a:pPr algn="ctr"/>
              <a:r>
                <a:rPr lang="ja-JP" altLang="en-US" sz="750" dirty="0">
                  <a:latin typeface="Meiryo UI" panose="020B0604030504040204" pitchFamily="50" charset="-128"/>
                  <a:ea typeface="Meiryo UI" panose="020B0604030504040204" pitchFamily="50" charset="-128"/>
                  <a:cs typeface="Meiryo UI" panose="020B0604030504040204" pitchFamily="50" charset="-128"/>
                </a:rPr>
                <a:t>暗号資産（仮想通貨）</a:t>
              </a:r>
            </a:p>
          </p:txBody>
        </p:sp>
      </p:grpSp>
      <p:grpSp>
        <p:nvGrpSpPr>
          <p:cNvPr id="89" name="グループ化 88">
            <a:extLst>
              <a:ext uri="{FF2B5EF4-FFF2-40B4-BE49-F238E27FC236}">
                <a16:creationId xmlns:a16="http://schemas.microsoft.com/office/drawing/2014/main" id="{1434C92A-DCF2-424F-AF67-3367C323BFEE}"/>
              </a:ext>
            </a:extLst>
          </p:cNvPr>
          <p:cNvGrpSpPr/>
          <p:nvPr/>
        </p:nvGrpSpPr>
        <p:grpSpPr>
          <a:xfrm>
            <a:off x="2768770" y="1340583"/>
            <a:ext cx="972471" cy="765491"/>
            <a:chOff x="4176278" y="2898545"/>
            <a:chExt cx="1296628" cy="1020654"/>
          </a:xfrm>
        </p:grpSpPr>
        <p:sp>
          <p:nvSpPr>
            <p:cNvPr id="90" name="テキスト ボックス 89">
              <a:extLst>
                <a:ext uri="{FF2B5EF4-FFF2-40B4-BE49-F238E27FC236}">
                  <a16:creationId xmlns:a16="http://schemas.microsoft.com/office/drawing/2014/main" id="{81CC66B6-B1DC-4B78-B8C2-0638628B6169}"/>
                </a:ext>
              </a:extLst>
            </p:cNvPr>
            <p:cNvSpPr txBox="1"/>
            <p:nvPr/>
          </p:nvSpPr>
          <p:spPr>
            <a:xfrm>
              <a:off x="4176278" y="3642200"/>
              <a:ext cx="1296628" cy="276999"/>
            </a:xfrm>
            <a:prstGeom prst="rect">
              <a:avLst/>
            </a:prstGeom>
            <a:noFill/>
          </p:spPr>
          <p:txBody>
            <a:bodyPr wrap="square" rtlCol="0">
              <a:spAutoFit/>
            </a:bodyPr>
            <a:lstStyle/>
            <a:p>
              <a:pPr algn="ctr"/>
              <a:r>
                <a:rPr lang="ja-JP" altLang="en-US" sz="750" dirty="0">
                  <a:latin typeface="Meiryo UI" panose="020B0604030504040204" pitchFamily="50" charset="-128"/>
                  <a:ea typeface="Meiryo UI" panose="020B0604030504040204" pitchFamily="50" charset="-128"/>
                  <a:cs typeface="Meiryo UI" panose="020B0604030504040204" pitchFamily="50" charset="-128"/>
                </a:rPr>
                <a:t>デジタルコンテンツ</a:t>
              </a:r>
            </a:p>
          </p:txBody>
        </p:sp>
        <p:grpSp>
          <p:nvGrpSpPr>
            <p:cNvPr id="91" name="グループ化 90">
              <a:extLst>
                <a:ext uri="{FF2B5EF4-FFF2-40B4-BE49-F238E27FC236}">
                  <a16:creationId xmlns:a16="http://schemas.microsoft.com/office/drawing/2014/main" id="{3C290EB4-348A-4EF2-9CA3-B21BB366E1A3}"/>
                </a:ext>
              </a:extLst>
            </p:cNvPr>
            <p:cNvGrpSpPr/>
            <p:nvPr/>
          </p:nvGrpSpPr>
          <p:grpSpPr>
            <a:xfrm>
              <a:off x="4440966" y="2898545"/>
              <a:ext cx="843422" cy="766576"/>
              <a:chOff x="4401843" y="2865736"/>
              <a:chExt cx="843422" cy="766576"/>
            </a:xfrm>
          </p:grpSpPr>
          <p:pic>
            <p:nvPicPr>
              <p:cNvPr id="92" name="図 91">
                <a:extLst>
                  <a:ext uri="{FF2B5EF4-FFF2-40B4-BE49-F238E27FC236}">
                    <a16:creationId xmlns:a16="http://schemas.microsoft.com/office/drawing/2014/main" id="{AD8EF4E9-7570-42B0-914E-D1751F2A2C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1843" y="2865736"/>
                <a:ext cx="843422" cy="766576"/>
              </a:xfrm>
              <a:prstGeom prst="rect">
                <a:avLst/>
              </a:prstGeom>
            </p:spPr>
          </p:pic>
          <p:pic>
            <p:nvPicPr>
              <p:cNvPr id="93" name="Picture 21" descr="[画像]飛ぶ">
                <a:extLst>
                  <a:ext uri="{FF2B5EF4-FFF2-40B4-BE49-F238E27FC236}">
                    <a16:creationId xmlns:a16="http://schemas.microsoft.com/office/drawing/2014/main" id="{B5FD69B7-2DD7-4C9E-99EC-486746203B2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38425" y="2924188"/>
                <a:ext cx="764975" cy="54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99" name="グループ化 98">
            <a:extLst>
              <a:ext uri="{FF2B5EF4-FFF2-40B4-BE49-F238E27FC236}">
                <a16:creationId xmlns:a16="http://schemas.microsoft.com/office/drawing/2014/main" id="{95D5099C-9393-4DA7-B287-FABB48D9E9E5}"/>
              </a:ext>
            </a:extLst>
          </p:cNvPr>
          <p:cNvGrpSpPr/>
          <p:nvPr/>
        </p:nvGrpSpPr>
        <p:grpSpPr>
          <a:xfrm>
            <a:off x="4244945" y="1358442"/>
            <a:ext cx="1229853" cy="711035"/>
            <a:chOff x="9707179" y="963706"/>
            <a:chExt cx="1639804" cy="948046"/>
          </a:xfrm>
        </p:grpSpPr>
        <p:sp>
          <p:nvSpPr>
            <p:cNvPr id="100" name="フローチャート: 結合子 99">
              <a:extLst>
                <a:ext uri="{FF2B5EF4-FFF2-40B4-BE49-F238E27FC236}">
                  <a16:creationId xmlns:a16="http://schemas.microsoft.com/office/drawing/2014/main" id="{87D15E03-78B4-4DB5-8D74-C9EB18E6F1B8}"/>
                </a:ext>
              </a:extLst>
            </p:cNvPr>
            <p:cNvSpPr/>
            <p:nvPr/>
          </p:nvSpPr>
          <p:spPr>
            <a:xfrm>
              <a:off x="9953513" y="963706"/>
              <a:ext cx="1060211" cy="634801"/>
            </a:xfrm>
            <a:prstGeom prst="flowChartConnector">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a:p>
          </p:txBody>
        </p:sp>
        <p:pic>
          <p:nvPicPr>
            <p:cNvPr id="101" name="Picture 38" descr="estate">
              <a:extLst>
                <a:ext uri="{FF2B5EF4-FFF2-40B4-BE49-F238E27FC236}">
                  <a16:creationId xmlns:a16="http://schemas.microsoft.com/office/drawing/2014/main" id="{C8BCC408-EF90-4DA9-930E-90CAC5851BF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11959" y="1095151"/>
              <a:ext cx="458738" cy="37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 name="テキスト ボックス 101">
              <a:extLst>
                <a:ext uri="{FF2B5EF4-FFF2-40B4-BE49-F238E27FC236}">
                  <a16:creationId xmlns:a16="http://schemas.microsoft.com/office/drawing/2014/main" id="{F02861F3-5B99-4184-B3D9-C51F846228BA}"/>
                </a:ext>
              </a:extLst>
            </p:cNvPr>
            <p:cNvSpPr txBox="1"/>
            <p:nvPr/>
          </p:nvSpPr>
          <p:spPr>
            <a:xfrm>
              <a:off x="9707179" y="1634753"/>
              <a:ext cx="1639804" cy="276999"/>
            </a:xfrm>
            <a:prstGeom prst="rect">
              <a:avLst/>
            </a:prstGeom>
            <a:noFill/>
          </p:spPr>
          <p:txBody>
            <a:bodyPr wrap="square" rtlCol="0">
              <a:spAutoFit/>
            </a:bodyPr>
            <a:lstStyle/>
            <a:p>
              <a:pPr algn="ctr"/>
              <a:r>
                <a:rPr lang="ja-JP" altLang="en-US" sz="750" dirty="0">
                  <a:latin typeface="Meiryo UI" panose="020B0604030504040204" pitchFamily="50" charset="-128"/>
                  <a:ea typeface="Meiryo UI" panose="020B0604030504040204" pitchFamily="50" charset="-128"/>
                  <a:cs typeface="Meiryo UI" panose="020B0604030504040204" pitchFamily="50" charset="-128"/>
                </a:rPr>
                <a:t>シェアリングビジネス・サービス</a:t>
              </a:r>
            </a:p>
          </p:txBody>
        </p:sp>
        <p:pic>
          <p:nvPicPr>
            <p:cNvPr id="103" name="図 39">
              <a:extLst>
                <a:ext uri="{FF2B5EF4-FFF2-40B4-BE49-F238E27FC236}">
                  <a16:creationId xmlns:a16="http://schemas.microsoft.com/office/drawing/2014/main" id="{25B4D93D-A974-4979-89EC-032E601504C3}"/>
                </a:ext>
              </a:extLst>
            </p:cNvPr>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9803940" y="1047724"/>
              <a:ext cx="347785" cy="486262"/>
            </a:xfrm>
            <a:prstGeom prst="rect">
              <a:avLst/>
            </a:prstGeom>
            <a:noFill/>
            <a:ln w="9525">
              <a:noFill/>
              <a:miter lim="800000"/>
              <a:headEnd/>
              <a:tailEnd/>
            </a:ln>
          </p:spPr>
        </p:pic>
        <p:pic>
          <p:nvPicPr>
            <p:cNvPr id="104" name="図 103">
              <a:extLst>
                <a:ext uri="{FF2B5EF4-FFF2-40B4-BE49-F238E27FC236}">
                  <a16:creationId xmlns:a16="http://schemas.microsoft.com/office/drawing/2014/main" id="{8465E68E-69A3-4C7B-B982-07B68061F546}"/>
                </a:ext>
              </a:extLst>
            </p:cNvPr>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10879252" y="1103476"/>
              <a:ext cx="345136" cy="385061"/>
            </a:xfrm>
            <a:prstGeom prst="rect">
              <a:avLst/>
            </a:prstGeom>
            <a:noFill/>
            <a:ln w="9525">
              <a:noFill/>
              <a:miter lim="800000"/>
              <a:headEnd/>
              <a:tailEnd/>
            </a:ln>
          </p:spPr>
        </p:pic>
      </p:grpSp>
    </p:spTree>
    <p:extLst>
      <p:ext uri="{BB962C8B-B14F-4D97-AF65-F5344CB8AC3E}">
        <p14:creationId xmlns:p14="http://schemas.microsoft.com/office/powerpoint/2010/main" val="34455123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8654187" y="6524431"/>
            <a:ext cx="576262" cy="404812"/>
          </a:xfrm>
        </p:spPr>
        <p:txBody>
          <a:bodyPr/>
          <a:lstStyle/>
          <a:p>
            <a:fld id="{C870111A-7876-4376-AA8A-B94741648D09}" type="slidenum">
              <a:rPr lang="ja-JP" altLang="en-US" smtClean="0">
                <a:solidFill>
                  <a:prstClr val="black">
                    <a:tint val="75000"/>
                  </a:prstClr>
                </a:solidFill>
                <a:latin typeface="メイリオ" panose="020B0604030504040204" pitchFamily="50" charset="-128"/>
                <a:ea typeface="メイリオ" panose="020B0604030504040204" pitchFamily="50" charset="-128"/>
                <a:cs typeface="メイリオ" panose="020B0604030504040204" pitchFamily="50" charset="-128"/>
              </a:rPr>
              <a:pPr/>
              <a:t>42</a:t>
            </a:fld>
            <a:endParaRPr lang="ja-JP" altLang="en-US" dirty="0">
              <a:solidFill>
                <a:prstClr val="black">
                  <a:tint val="75000"/>
                </a:prst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7F56BBD4-EF7E-4DE9-98E4-264CD3FF5803}"/>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8" name="図 7">
            <a:extLst>
              <a:ext uri="{FF2B5EF4-FFF2-40B4-BE49-F238E27FC236}">
                <a16:creationId xmlns:a16="http://schemas.microsoft.com/office/drawing/2014/main" id="{F388756D-5DB7-EA40-9840-38A5EC7D234C}"/>
              </a:ext>
            </a:extLst>
          </p:cNvPr>
          <p:cNvPicPr>
            <a:picLocks noChangeAspect="1"/>
          </p:cNvPicPr>
          <p:nvPr/>
        </p:nvPicPr>
        <p:blipFill>
          <a:blip r:embed="rId3"/>
          <a:stretch>
            <a:fillRect/>
          </a:stretch>
        </p:blipFill>
        <p:spPr>
          <a:xfrm>
            <a:off x="2628231" y="821383"/>
            <a:ext cx="2115595" cy="1647026"/>
          </a:xfrm>
          <a:prstGeom prst="rect">
            <a:avLst/>
          </a:prstGeom>
        </p:spPr>
      </p:pic>
      <p:pic>
        <p:nvPicPr>
          <p:cNvPr id="9" name="図 8">
            <a:extLst>
              <a:ext uri="{FF2B5EF4-FFF2-40B4-BE49-F238E27FC236}">
                <a16:creationId xmlns:a16="http://schemas.microsoft.com/office/drawing/2014/main" id="{73614F02-112E-1F4B-B37D-DAEB6F5B2C7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956073" y="1082320"/>
            <a:ext cx="1324944" cy="1027755"/>
          </a:xfrm>
          <a:prstGeom prst="rect">
            <a:avLst/>
          </a:prstGeom>
        </p:spPr>
      </p:pic>
      <p:sp>
        <p:nvSpPr>
          <p:cNvPr id="10" name="object 102">
            <a:extLst>
              <a:ext uri="{FF2B5EF4-FFF2-40B4-BE49-F238E27FC236}">
                <a16:creationId xmlns:a16="http://schemas.microsoft.com/office/drawing/2014/main" id="{F046F0E1-70BE-CB49-A4EB-9C806EA7DD76}"/>
              </a:ext>
            </a:extLst>
          </p:cNvPr>
          <p:cNvSpPr txBox="1"/>
          <p:nvPr/>
        </p:nvSpPr>
        <p:spPr>
          <a:xfrm>
            <a:off x="2804133" y="2051947"/>
            <a:ext cx="1785911" cy="271869"/>
          </a:xfrm>
          <a:prstGeom prst="rect">
            <a:avLst/>
          </a:prstGeom>
        </p:spPr>
        <p:txBody>
          <a:bodyPr vert="horz" wrap="square" lIns="0" tIns="12700" rIns="0" bIns="0" rtlCol="0">
            <a:spAutoFit/>
          </a:bodyPr>
          <a:lstStyle/>
          <a:p>
            <a:pPr marL="15240" marR="17780" indent="-3175">
              <a:lnSpc>
                <a:spcPct val="100000"/>
              </a:lnSpc>
              <a:spcBef>
                <a:spcPts val="100"/>
              </a:spcBef>
            </a:pPr>
            <a:r>
              <a:rPr sz="800" spc="-75" dirty="0" err="1">
                <a:solidFill>
                  <a:srgbClr val="231F20"/>
                </a:solidFill>
                <a:latin typeface="ＭＳ ゴシック" panose="020B0609070205080204" pitchFamily="49" charset="-128"/>
                <a:ea typeface="ＭＳ ゴシック" panose="020B0609070205080204" pitchFamily="49" charset="-128"/>
                <a:cs typeface="YuGothic"/>
              </a:rPr>
              <a:t>テ</a:t>
            </a:r>
            <a:r>
              <a:rPr sz="800" spc="-114" dirty="0" err="1">
                <a:solidFill>
                  <a:srgbClr val="231F20"/>
                </a:solidFill>
                <a:latin typeface="ＭＳ ゴシック" panose="020B0609070205080204" pitchFamily="49" charset="-128"/>
                <a:ea typeface="ＭＳ ゴシック" panose="020B0609070205080204" pitchFamily="49" charset="-128"/>
                <a:cs typeface="YuGothic"/>
              </a:rPr>
              <a:t>レ</a:t>
            </a:r>
            <a:r>
              <a:rPr sz="800" spc="-204" dirty="0" err="1">
                <a:solidFill>
                  <a:srgbClr val="231F20"/>
                </a:solidFill>
                <a:latin typeface="ＭＳ ゴシック" panose="020B0609070205080204" pitchFamily="49" charset="-128"/>
                <a:ea typeface="ＭＳ ゴシック" panose="020B0609070205080204" pitchFamily="49" charset="-128"/>
                <a:cs typeface="YuGothic"/>
              </a:rPr>
              <a:t>ビ</a:t>
            </a:r>
            <a:r>
              <a:rPr sz="800" spc="-200" dirty="0" err="1">
                <a:solidFill>
                  <a:srgbClr val="231F20"/>
                </a:solidFill>
                <a:latin typeface="ＭＳ ゴシック" panose="020B0609070205080204" pitchFamily="49" charset="-128"/>
                <a:ea typeface="ＭＳ ゴシック" panose="020B0609070205080204" pitchFamily="49" charset="-128"/>
                <a:cs typeface="YuGothic"/>
              </a:rPr>
              <a:t>・</a:t>
            </a:r>
            <a:r>
              <a:rPr sz="800" dirty="0" err="1">
                <a:solidFill>
                  <a:srgbClr val="231F20"/>
                </a:solidFill>
                <a:latin typeface="ＭＳ ゴシック" panose="020B0609070205080204" pitchFamily="49" charset="-128"/>
                <a:ea typeface="ＭＳ ゴシック" panose="020B0609070205080204" pitchFamily="49" charset="-128"/>
                <a:cs typeface="YuGothic"/>
              </a:rPr>
              <a:t>新</a:t>
            </a:r>
            <a:r>
              <a:rPr sz="800" spc="-200" dirty="0" err="1">
                <a:solidFill>
                  <a:srgbClr val="231F20"/>
                </a:solidFill>
                <a:latin typeface="ＭＳ ゴシック" panose="020B0609070205080204" pitchFamily="49" charset="-128"/>
                <a:ea typeface="ＭＳ ゴシック" panose="020B0609070205080204" pitchFamily="49" charset="-128"/>
                <a:cs typeface="YuGothic"/>
              </a:rPr>
              <a:t>聞</a:t>
            </a:r>
            <a:r>
              <a:rPr lang="ja-JP" altLang="en-US" sz="800" spc="-200" dirty="0">
                <a:solidFill>
                  <a:srgbClr val="231F20"/>
                </a:solidFill>
                <a:latin typeface="ＭＳ ゴシック" panose="020B0609070205080204" pitchFamily="49" charset="-128"/>
                <a:ea typeface="ＭＳ ゴシック" panose="020B0609070205080204" pitchFamily="49" charset="-128"/>
                <a:cs typeface="YuGothic"/>
              </a:rPr>
              <a:t>・</a:t>
            </a:r>
            <a:r>
              <a:rPr sz="800" dirty="0" err="1">
                <a:solidFill>
                  <a:srgbClr val="231F20"/>
                </a:solidFill>
                <a:latin typeface="ＭＳ ゴシック" panose="020B0609070205080204" pitchFamily="49" charset="-128"/>
                <a:ea typeface="ＭＳ ゴシック" panose="020B0609070205080204" pitchFamily="49" charset="-128"/>
                <a:cs typeface="YuGothic"/>
              </a:rPr>
              <a:t>雑</a:t>
            </a:r>
            <a:r>
              <a:rPr sz="800" spc="-200" dirty="0" err="1">
                <a:solidFill>
                  <a:srgbClr val="231F20"/>
                </a:solidFill>
                <a:latin typeface="ＭＳ ゴシック" panose="020B0609070205080204" pitchFamily="49" charset="-128"/>
                <a:ea typeface="ＭＳ ゴシック" panose="020B0609070205080204" pitchFamily="49" charset="-128"/>
                <a:cs typeface="YuGothic"/>
              </a:rPr>
              <a:t>誌</a:t>
            </a:r>
            <a:r>
              <a:rPr sz="800" spc="-250" dirty="0" err="1">
                <a:solidFill>
                  <a:srgbClr val="231F20"/>
                </a:solidFill>
                <a:latin typeface="ＭＳ ゴシック" panose="020B0609070205080204" pitchFamily="49" charset="-128"/>
                <a:ea typeface="ＭＳ ゴシック" panose="020B0609070205080204" pitchFamily="49" charset="-128"/>
                <a:cs typeface="YuGothic"/>
              </a:rPr>
              <a:t>・</a:t>
            </a:r>
            <a:r>
              <a:rPr sz="800" spc="-135" dirty="0" err="1">
                <a:solidFill>
                  <a:srgbClr val="231F20"/>
                </a:solidFill>
                <a:latin typeface="ＭＳ ゴシック" panose="020B0609070205080204" pitchFamily="49" charset="-128"/>
                <a:ea typeface="ＭＳ ゴシック" panose="020B0609070205080204" pitchFamily="49" charset="-128"/>
                <a:cs typeface="YuGothic"/>
              </a:rPr>
              <a:t>イ</a:t>
            </a:r>
            <a:r>
              <a:rPr sz="800" spc="-100" dirty="0" err="1">
                <a:solidFill>
                  <a:srgbClr val="231F20"/>
                </a:solidFill>
                <a:latin typeface="ＭＳ ゴシック" panose="020B0609070205080204" pitchFamily="49" charset="-128"/>
                <a:ea typeface="ＭＳ ゴシック" panose="020B0609070205080204" pitchFamily="49" charset="-128"/>
                <a:cs typeface="YuGothic"/>
              </a:rPr>
              <a:t>ン</a:t>
            </a:r>
            <a:r>
              <a:rPr sz="800" spc="-75" dirty="0" err="1">
                <a:solidFill>
                  <a:srgbClr val="231F20"/>
                </a:solidFill>
                <a:latin typeface="ＭＳ ゴシック" panose="020B0609070205080204" pitchFamily="49" charset="-128"/>
                <a:ea typeface="ＭＳ ゴシック" panose="020B0609070205080204" pitchFamily="49" charset="-128"/>
                <a:cs typeface="YuGothic"/>
              </a:rPr>
              <a:t>タ</a:t>
            </a:r>
            <a:r>
              <a:rPr sz="800" spc="-40" dirty="0" err="1">
                <a:solidFill>
                  <a:srgbClr val="231F20"/>
                </a:solidFill>
                <a:latin typeface="ＭＳ ゴシック" panose="020B0609070205080204" pitchFamily="49" charset="-128"/>
                <a:ea typeface="ＭＳ ゴシック" panose="020B0609070205080204" pitchFamily="49" charset="-128"/>
                <a:cs typeface="YuGothic"/>
              </a:rPr>
              <a:t>ー</a:t>
            </a:r>
            <a:r>
              <a:rPr sz="800" spc="-110" dirty="0" err="1">
                <a:solidFill>
                  <a:srgbClr val="231F20"/>
                </a:solidFill>
                <a:latin typeface="ＭＳ ゴシック" panose="020B0609070205080204" pitchFamily="49" charset="-128"/>
                <a:ea typeface="ＭＳ ゴシック" panose="020B0609070205080204" pitchFamily="49" charset="-128"/>
                <a:cs typeface="YuGothic"/>
              </a:rPr>
              <a:t>ネ</a:t>
            </a:r>
            <a:r>
              <a:rPr sz="800" spc="-180" dirty="0" err="1">
                <a:solidFill>
                  <a:srgbClr val="231F20"/>
                </a:solidFill>
                <a:latin typeface="ＭＳ ゴシック" panose="020B0609070205080204" pitchFamily="49" charset="-128"/>
                <a:ea typeface="ＭＳ ゴシック" panose="020B0609070205080204" pitchFamily="49" charset="-128"/>
                <a:cs typeface="YuGothic"/>
              </a:rPr>
              <a:t>ッ</a:t>
            </a:r>
            <a:r>
              <a:rPr sz="800" spc="-310" dirty="0" err="1">
                <a:solidFill>
                  <a:srgbClr val="231F20"/>
                </a:solidFill>
                <a:latin typeface="ＭＳ ゴシック" panose="020B0609070205080204" pitchFamily="49" charset="-128"/>
                <a:ea typeface="ＭＳ ゴシック" panose="020B0609070205080204" pitchFamily="49" charset="-128"/>
                <a:cs typeface="YuGothic"/>
              </a:rPr>
              <a:t>ト</a:t>
            </a:r>
            <a:r>
              <a:rPr sz="800" spc="-200" dirty="0" err="1">
                <a:solidFill>
                  <a:srgbClr val="231F20"/>
                </a:solidFill>
                <a:latin typeface="ＭＳ ゴシック" panose="020B0609070205080204" pitchFamily="49" charset="-128"/>
                <a:ea typeface="ＭＳ ゴシック" panose="020B0609070205080204" pitchFamily="49" charset="-128"/>
                <a:cs typeface="YuGothic"/>
              </a:rPr>
              <a:t>・</a:t>
            </a:r>
            <a:r>
              <a:rPr sz="800" dirty="0" err="1">
                <a:solidFill>
                  <a:srgbClr val="231F20"/>
                </a:solidFill>
                <a:latin typeface="ＭＳ ゴシック" panose="020B0609070205080204" pitchFamily="49" charset="-128"/>
                <a:ea typeface="ＭＳ ゴシック" panose="020B0609070205080204" pitchFamily="49" charset="-128"/>
                <a:cs typeface="YuGothic"/>
              </a:rPr>
              <a:t>投</a:t>
            </a:r>
            <a:r>
              <a:rPr sz="800" spc="-200" dirty="0" err="1">
                <a:solidFill>
                  <a:srgbClr val="231F20"/>
                </a:solidFill>
                <a:latin typeface="ＭＳ ゴシック" panose="020B0609070205080204" pitchFamily="49" charset="-128"/>
                <a:ea typeface="ＭＳ ゴシック" panose="020B0609070205080204" pitchFamily="49" charset="-128"/>
                <a:cs typeface="YuGothic"/>
              </a:rPr>
              <a:t>書</a:t>
            </a:r>
            <a:r>
              <a:rPr sz="800" spc="-200" dirty="0">
                <a:solidFill>
                  <a:srgbClr val="231F20"/>
                </a:solidFill>
                <a:latin typeface="ＭＳ ゴシック" panose="020B0609070205080204" pitchFamily="49" charset="-128"/>
                <a:ea typeface="ＭＳ ゴシック" panose="020B0609070205080204" pitchFamily="49" charset="-128"/>
                <a:cs typeface="YuGothic"/>
              </a:rPr>
              <a:t>・ </a:t>
            </a:r>
            <a:endParaRPr lang="en-US" sz="800" spc="-200" dirty="0">
              <a:solidFill>
                <a:srgbClr val="231F20"/>
              </a:solidFill>
              <a:latin typeface="ＭＳ ゴシック" panose="020B0609070205080204" pitchFamily="49" charset="-128"/>
              <a:ea typeface="ＭＳ ゴシック" panose="020B0609070205080204" pitchFamily="49" charset="-128"/>
              <a:cs typeface="YuGothic"/>
            </a:endParaRPr>
          </a:p>
          <a:p>
            <a:pPr marL="15240" marR="17780" indent="-3175">
              <a:lnSpc>
                <a:spcPct val="100000"/>
              </a:lnSpc>
              <a:spcBef>
                <a:spcPts val="100"/>
              </a:spcBef>
            </a:pPr>
            <a:r>
              <a:rPr sz="800" spc="-90" dirty="0" err="1">
                <a:solidFill>
                  <a:srgbClr val="231F20"/>
                </a:solidFill>
                <a:latin typeface="ＭＳ ゴシック" panose="020B0609070205080204" pitchFamily="49" charset="-128"/>
                <a:ea typeface="ＭＳ ゴシック" panose="020B0609070205080204" pitchFamily="49" charset="-128"/>
                <a:cs typeface="YuGothic"/>
              </a:rPr>
              <a:t>張</a:t>
            </a:r>
            <a:r>
              <a:rPr sz="800" spc="-100" dirty="0" err="1">
                <a:solidFill>
                  <a:srgbClr val="231F20"/>
                </a:solidFill>
                <a:latin typeface="ＭＳ ゴシック" panose="020B0609070205080204" pitchFamily="49" charset="-128"/>
                <a:ea typeface="ＭＳ ゴシック" panose="020B0609070205080204" pitchFamily="49" charset="-128"/>
                <a:cs typeface="YuGothic"/>
              </a:rPr>
              <a:t>り</a:t>
            </a:r>
            <a:r>
              <a:rPr sz="800" dirty="0" err="1">
                <a:solidFill>
                  <a:srgbClr val="231F20"/>
                </a:solidFill>
                <a:latin typeface="ＭＳ ゴシック" panose="020B0609070205080204" pitchFamily="49" charset="-128"/>
                <a:ea typeface="ＭＳ ゴシック" panose="020B0609070205080204" pitchFamily="49" charset="-128"/>
                <a:cs typeface="YuGothic"/>
              </a:rPr>
              <a:t>込</a:t>
            </a:r>
            <a:r>
              <a:rPr sz="800" spc="-215" dirty="0" err="1">
                <a:solidFill>
                  <a:srgbClr val="231F20"/>
                </a:solidFill>
                <a:latin typeface="ＭＳ ゴシック" panose="020B0609070205080204" pitchFamily="49" charset="-128"/>
                <a:ea typeface="ＭＳ ゴシック" panose="020B0609070205080204" pitchFamily="49" charset="-128"/>
                <a:cs typeface="YuGothic"/>
              </a:rPr>
              <a:t>み</a:t>
            </a:r>
            <a:r>
              <a:rPr sz="800" spc="-200" dirty="0" err="1">
                <a:solidFill>
                  <a:srgbClr val="231F20"/>
                </a:solidFill>
                <a:latin typeface="ＭＳ ゴシック" panose="020B0609070205080204" pitchFamily="49" charset="-128"/>
                <a:ea typeface="ＭＳ ゴシック" panose="020B0609070205080204" pitchFamily="49" charset="-128"/>
                <a:cs typeface="YuGothic"/>
              </a:rPr>
              <a:t>・</a:t>
            </a:r>
            <a:r>
              <a:rPr sz="800" spc="-70" dirty="0" err="1">
                <a:solidFill>
                  <a:srgbClr val="231F20"/>
                </a:solidFill>
                <a:latin typeface="ＭＳ ゴシック" panose="020B0609070205080204" pitchFamily="49" charset="-128"/>
                <a:ea typeface="ＭＳ ゴシック" panose="020B0609070205080204" pitchFamily="49" charset="-128"/>
                <a:cs typeface="YuGothic"/>
              </a:rPr>
              <a:t>CRS</a:t>
            </a:r>
            <a:r>
              <a:rPr sz="800" spc="-200" dirty="0" err="1">
                <a:solidFill>
                  <a:srgbClr val="231F20"/>
                </a:solidFill>
                <a:latin typeface="ＭＳ ゴシック" panose="020B0609070205080204" pitchFamily="49" charset="-128"/>
                <a:ea typeface="ＭＳ ゴシック" panose="020B0609070205080204" pitchFamily="49" charset="-128"/>
                <a:cs typeface="YuGothic"/>
              </a:rPr>
              <a:t>・</a:t>
            </a:r>
            <a:r>
              <a:rPr sz="800" dirty="0" err="1">
                <a:solidFill>
                  <a:srgbClr val="231F20"/>
                </a:solidFill>
                <a:latin typeface="ＭＳ ゴシック" panose="020B0609070205080204" pitchFamily="49" charset="-128"/>
                <a:ea typeface="ＭＳ ゴシック" panose="020B0609070205080204" pitchFamily="49" charset="-128"/>
                <a:cs typeface="YuGothic"/>
              </a:rPr>
              <a:t>国外財産調書等</a:t>
            </a:r>
            <a:endParaRPr sz="800" dirty="0">
              <a:latin typeface="ＭＳ ゴシック" panose="020B0609070205080204" pitchFamily="49" charset="-128"/>
              <a:ea typeface="ＭＳ ゴシック" panose="020B0609070205080204" pitchFamily="49" charset="-128"/>
              <a:cs typeface="YuGothic"/>
            </a:endParaRPr>
          </a:p>
        </p:txBody>
      </p:sp>
      <p:sp>
        <p:nvSpPr>
          <p:cNvPr id="11" name="テキスト ボックス 10">
            <a:extLst>
              <a:ext uri="{FF2B5EF4-FFF2-40B4-BE49-F238E27FC236}">
                <a16:creationId xmlns:a16="http://schemas.microsoft.com/office/drawing/2014/main" id="{6922869B-FE0B-B54C-9543-55CAC94C2B58}"/>
              </a:ext>
            </a:extLst>
          </p:cNvPr>
          <p:cNvSpPr txBox="1"/>
          <p:nvPr/>
        </p:nvSpPr>
        <p:spPr>
          <a:xfrm>
            <a:off x="2778820" y="823155"/>
            <a:ext cx="716096" cy="239447"/>
          </a:xfrm>
          <a:prstGeom prst="rect">
            <a:avLst/>
          </a:prstGeom>
          <a:noFill/>
        </p:spPr>
        <p:txBody>
          <a:bodyPr wrap="none" rtlCol="0">
            <a:spAutoFit/>
          </a:bodyPr>
          <a:lstStyle/>
          <a:p>
            <a:r>
              <a:rPr lang="ja-JP" altLang="en-US" sz="1260" spc="10" dirty="0">
                <a:solidFill>
                  <a:srgbClr val="FFFFFF"/>
                </a:solidFill>
                <a:latin typeface="HGP創英角ｺﾞｼｯｸUB" panose="020B0900000000000000" pitchFamily="50" charset="-128"/>
                <a:ea typeface="HGP創英角ｺﾞｼｯｸUB" panose="020B0900000000000000" pitchFamily="50" charset="-128"/>
                <a:cs typeface="Anito"/>
              </a:rPr>
              <a:t>情報収集</a:t>
            </a:r>
            <a:endParaRPr lang="ja-JP" altLang="en-US" sz="1260" dirty="0">
              <a:latin typeface="HGP創英角ｺﾞｼｯｸUB" panose="020B0900000000000000" pitchFamily="50" charset="-128"/>
              <a:ea typeface="HGP創英角ｺﾞｼｯｸUB" panose="020B0900000000000000" pitchFamily="50" charset="-128"/>
              <a:cs typeface="Anito"/>
            </a:endParaRPr>
          </a:p>
        </p:txBody>
      </p:sp>
      <p:grpSp>
        <p:nvGrpSpPr>
          <p:cNvPr id="12" name="グループ化 11"/>
          <p:cNvGrpSpPr/>
          <p:nvPr/>
        </p:nvGrpSpPr>
        <p:grpSpPr>
          <a:xfrm>
            <a:off x="4945050" y="818609"/>
            <a:ext cx="1918873" cy="1658984"/>
            <a:chOff x="2627569" y="954687"/>
            <a:chExt cx="2400300" cy="1930400"/>
          </a:xfrm>
        </p:grpSpPr>
        <p:grpSp>
          <p:nvGrpSpPr>
            <p:cNvPr id="13" name="グループ化 12"/>
            <p:cNvGrpSpPr/>
            <p:nvPr/>
          </p:nvGrpSpPr>
          <p:grpSpPr>
            <a:xfrm>
              <a:off x="2627569" y="954687"/>
              <a:ext cx="2400300" cy="1930400"/>
              <a:chOff x="2627569" y="954687"/>
              <a:chExt cx="2400300" cy="1930400"/>
            </a:xfrm>
          </p:grpSpPr>
          <p:pic>
            <p:nvPicPr>
              <p:cNvPr id="15" name="図 14">
                <a:extLst>
                  <a:ext uri="{FF2B5EF4-FFF2-40B4-BE49-F238E27FC236}">
                    <a16:creationId xmlns:a16="http://schemas.microsoft.com/office/drawing/2014/main" id="{9A7EAEC5-73C1-5640-BC0B-1AEB548F3C9C}"/>
                  </a:ext>
                </a:extLst>
              </p:cNvPr>
              <p:cNvPicPr>
                <a:picLocks noChangeAspect="1"/>
              </p:cNvPicPr>
              <p:nvPr/>
            </p:nvPicPr>
            <p:blipFill>
              <a:blip r:embed="rId5"/>
              <a:stretch>
                <a:fillRect/>
              </a:stretch>
            </p:blipFill>
            <p:spPr>
              <a:xfrm>
                <a:off x="2627569" y="954687"/>
                <a:ext cx="2400300" cy="1930400"/>
              </a:xfrm>
              <a:prstGeom prst="rect">
                <a:avLst/>
              </a:prstGeom>
            </p:spPr>
          </p:pic>
          <p:pic>
            <p:nvPicPr>
              <p:cNvPr id="16" name="図 15">
                <a:extLst>
                  <a:ext uri="{FF2B5EF4-FFF2-40B4-BE49-F238E27FC236}">
                    <a16:creationId xmlns:a16="http://schemas.microsoft.com/office/drawing/2014/main" id="{8165B53E-2221-8447-8453-E5DF0C8F9FE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864106" y="1334594"/>
                <a:ext cx="1866900" cy="1367174"/>
              </a:xfrm>
              <a:prstGeom prst="rect">
                <a:avLst/>
              </a:prstGeom>
            </p:spPr>
          </p:pic>
        </p:grpSp>
        <p:sp>
          <p:nvSpPr>
            <p:cNvPr id="14" name="テキスト ボックス 13">
              <a:extLst>
                <a:ext uri="{FF2B5EF4-FFF2-40B4-BE49-F238E27FC236}">
                  <a16:creationId xmlns:a16="http://schemas.microsoft.com/office/drawing/2014/main" id="{6BBC121C-97D4-5D4A-A305-CAD8B396D822}"/>
                </a:ext>
              </a:extLst>
            </p:cNvPr>
            <p:cNvSpPr txBox="1"/>
            <p:nvPr/>
          </p:nvSpPr>
          <p:spPr>
            <a:xfrm>
              <a:off x="2792669" y="960364"/>
              <a:ext cx="1000595" cy="286232"/>
            </a:xfrm>
            <a:prstGeom prst="rect">
              <a:avLst/>
            </a:prstGeom>
            <a:noFill/>
          </p:spPr>
          <p:txBody>
            <a:bodyPr wrap="none" rtlCol="0">
              <a:spAutoFit/>
            </a:bodyPr>
            <a:lstStyle/>
            <a:p>
              <a:r>
                <a:rPr lang="ja-JP" altLang="en-US" sz="1260" spc="10" dirty="0">
                  <a:solidFill>
                    <a:srgbClr val="FFFFFF"/>
                  </a:solidFill>
                  <a:latin typeface="HGP創英角ｺﾞｼｯｸUB" panose="020B0900000000000000" pitchFamily="50" charset="-128"/>
                  <a:ea typeface="HGP創英角ｺﾞｼｯｸUB" panose="020B0900000000000000" pitchFamily="50" charset="-128"/>
                  <a:cs typeface="Anito"/>
                </a:rPr>
                <a:t>内容の検討</a:t>
              </a:r>
              <a:endParaRPr lang="ja-JP" altLang="en-US" sz="1260" dirty="0">
                <a:latin typeface="HGP創英角ｺﾞｼｯｸUB" panose="020B0900000000000000" pitchFamily="50" charset="-128"/>
                <a:ea typeface="HGP創英角ｺﾞｼｯｸUB" panose="020B0900000000000000" pitchFamily="50" charset="-128"/>
                <a:cs typeface="Anito"/>
              </a:endParaRPr>
            </a:p>
          </p:txBody>
        </p:sp>
      </p:grpSp>
      <p:grpSp>
        <p:nvGrpSpPr>
          <p:cNvPr id="17" name="グループ化 16"/>
          <p:cNvGrpSpPr/>
          <p:nvPr/>
        </p:nvGrpSpPr>
        <p:grpSpPr>
          <a:xfrm>
            <a:off x="7071907" y="852511"/>
            <a:ext cx="1882167" cy="1589475"/>
            <a:chOff x="6013011" y="829320"/>
            <a:chExt cx="2400300" cy="1879600"/>
          </a:xfrm>
        </p:grpSpPr>
        <p:pic>
          <p:nvPicPr>
            <p:cNvPr id="18" name="図 17">
              <a:extLst>
                <a:ext uri="{FF2B5EF4-FFF2-40B4-BE49-F238E27FC236}">
                  <a16:creationId xmlns:a16="http://schemas.microsoft.com/office/drawing/2014/main" id="{916C8581-56CF-484B-A2EB-D0E4A4DCF009}"/>
                </a:ext>
              </a:extLst>
            </p:cNvPr>
            <p:cNvPicPr>
              <a:picLocks noChangeAspect="1"/>
            </p:cNvPicPr>
            <p:nvPr/>
          </p:nvPicPr>
          <p:blipFill>
            <a:blip r:embed="rId7"/>
            <a:stretch>
              <a:fillRect/>
            </a:stretch>
          </p:blipFill>
          <p:spPr>
            <a:xfrm>
              <a:off x="6013011" y="829320"/>
              <a:ext cx="2400300" cy="1879600"/>
            </a:xfrm>
            <a:prstGeom prst="rect">
              <a:avLst/>
            </a:prstGeom>
          </p:spPr>
        </p:pic>
        <p:grpSp>
          <p:nvGrpSpPr>
            <p:cNvPr id="19" name="グループ化 18"/>
            <p:cNvGrpSpPr/>
            <p:nvPr/>
          </p:nvGrpSpPr>
          <p:grpSpPr>
            <a:xfrm>
              <a:off x="6084168" y="908720"/>
              <a:ext cx="2311718" cy="1775910"/>
              <a:chOff x="4973894" y="1031562"/>
              <a:chExt cx="2311718" cy="1775910"/>
            </a:xfrm>
          </p:grpSpPr>
          <p:pic>
            <p:nvPicPr>
              <p:cNvPr id="20" name="図 19">
                <a:extLst>
                  <a:ext uri="{FF2B5EF4-FFF2-40B4-BE49-F238E27FC236}">
                    <a16:creationId xmlns:a16="http://schemas.microsoft.com/office/drawing/2014/main" id="{76F8772F-8977-5148-9226-CFD4E45FBC5A}"/>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4973894" y="1031562"/>
                <a:ext cx="2146300" cy="1609725"/>
              </a:xfrm>
              <a:prstGeom prst="rect">
                <a:avLst/>
              </a:prstGeom>
            </p:spPr>
          </p:pic>
          <p:pic>
            <p:nvPicPr>
              <p:cNvPr id="21" name="図 20">
                <a:extLst>
                  <a:ext uri="{FF2B5EF4-FFF2-40B4-BE49-F238E27FC236}">
                    <a16:creationId xmlns:a16="http://schemas.microsoft.com/office/drawing/2014/main" id="{FA11F9E6-8B45-EC46-A3EB-23DEDADF5D9A}"/>
                  </a:ext>
                </a:extLst>
              </p:cNvPr>
              <p:cNvPicPr>
                <a:picLocks noChangeAspect="1"/>
              </p:cNvPicPr>
              <p:nvPr/>
            </p:nvPicPr>
            <p:blipFill>
              <a:blip r:embed="rId9"/>
              <a:stretch>
                <a:fillRect/>
              </a:stretch>
            </p:blipFill>
            <p:spPr>
              <a:xfrm>
                <a:off x="5660012" y="2439172"/>
                <a:ext cx="1625600" cy="368300"/>
              </a:xfrm>
              <a:prstGeom prst="rect">
                <a:avLst/>
              </a:prstGeom>
            </p:spPr>
          </p:pic>
          <p:sp>
            <p:nvSpPr>
              <p:cNvPr id="22" name="テキスト ボックス 21">
                <a:extLst>
                  <a:ext uri="{FF2B5EF4-FFF2-40B4-BE49-F238E27FC236}">
                    <a16:creationId xmlns:a16="http://schemas.microsoft.com/office/drawing/2014/main" id="{C11B2B17-60C1-FD49-A120-E35F2F6408D9}"/>
                  </a:ext>
                </a:extLst>
              </p:cNvPr>
              <p:cNvSpPr txBox="1"/>
              <p:nvPr/>
            </p:nvSpPr>
            <p:spPr>
              <a:xfrm>
                <a:off x="5741201" y="2434348"/>
                <a:ext cx="1163780" cy="286232"/>
              </a:xfrm>
              <a:prstGeom prst="rect">
                <a:avLst/>
              </a:prstGeom>
              <a:noFill/>
            </p:spPr>
            <p:txBody>
              <a:bodyPr wrap="none" rtlCol="0">
                <a:spAutoFit/>
              </a:bodyPr>
              <a:lstStyle/>
              <a:p>
                <a:r>
                  <a:rPr lang="ja-JP" altLang="en-US" sz="1260" spc="10" dirty="0">
                    <a:solidFill>
                      <a:srgbClr val="FFFFFF"/>
                    </a:solidFill>
                    <a:latin typeface="HGP創英角ｺﾞｼｯｸUB" panose="020B0900000000000000" pitchFamily="50" charset="-128"/>
                    <a:ea typeface="HGP創英角ｺﾞｼｯｸUB" panose="020B0900000000000000" pitchFamily="50" charset="-128"/>
                    <a:cs typeface="Anito"/>
                  </a:rPr>
                  <a:t>許可状の請求</a:t>
                </a:r>
                <a:endParaRPr lang="ja-JP" altLang="en-US" sz="1260" dirty="0">
                  <a:latin typeface="HGP創英角ｺﾞｼｯｸUB" panose="020B0900000000000000" pitchFamily="50" charset="-128"/>
                  <a:ea typeface="HGP創英角ｺﾞｼｯｸUB" panose="020B0900000000000000" pitchFamily="50" charset="-128"/>
                  <a:cs typeface="Anito"/>
                </a:endParaRPr>
              </a:p>
            </p:txBody>
          </p:sp>
        </p:grpSp>
      </p:grpSp>
      <p:pic>
        <p:nvPicPr>
          <p:cNvPr id="25" name="図 24">
            <a:extLst>
              <a:ext uri="{FF2B5EF4-FFF2-40B4-BE49-F238E27FC236}">
                <a16:creationId xmlns:a16="http://schemas.microsoft.com/office/drawing/2014/main" id="{4CE0DEF4-5DC2-BE45-8950-49C9E1FF1E7D}"/>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2994519" y="2675832"/>
            <a:ext cx="1458582" cy="1060824"/>
          </a:xfrm>
          <a:prstGeom prst="rect">
            <a:avLst/>
          </a:prstGeom>
        </p:spPr>
      </p:pic>
      <p:pic>
        <p:nvPicPr>
          <p:cNvPr id="26" name="図 25">
            <a:extLst>
              <a:ext uri="{FF2B5EF4-FFF2-40B4-BE49-F238E27FC236}">
                <a16:creationId xmlns:a16="http://schemas.microsoft.com/office/drawing/2014/main" id="{CC938B29-EC7C-944A-B914-4EE9613C82A1}"/>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2973365" y="4057516"/>
            <a:ext cx="1447448" cy="1055185"/>
          </a:xfrm>
          <a:prstGeom prst="rect">
            <a:avLst/>
          </a:prstGeom>
        </p:spPr>
      </p:pic>
      <p:sp>
        <p:nvSpPr>
          <p:cNvPr id="27" name="テキスト ボックス 26">
            <a:extLst>
              <a:ext uri="{FF2B5EF4-FFF2-40B4-BE49-F238E27FC236}">
                <a16:creationId xmlns:a16="http://schemas.microsoft.com/office/drawing/2014/main" id="{277D0FF4-1B24-DC4D-A6F1-332DBA485398}"/>
              </a:ext>
            </a:extLst>
          </p:cNvPr>
          <p:cNvSpPr txBox="1"/>
          <p:nvPr/>
        </p:nvSpPr>
        <p:spPr>
          <a:xfrm>
            <a:off x="2844448" y="2404423"/>
            <a:ext cx="1155495" cy="244169"/>
          </a:xfrm>
          <a:prstGeom prst="rect">
            <a:avLst/>
          </a:prstGeom>
          <a:noFill/>
        </p:spPr>
        <p:txBody>
          <a:bodyPr wrap="none" rtlCol="0">
            <a:spAutoFit/>
          </a:bodyPr>
          <a:lstStyle/>
          <a:p>
            <a:r>
              <a:rPr lang="ja-JP" altLang="en-US" sz="1260" dirty="0">
                <a:solidFill>
                  <a:schemeClr val="bg1"/>
                </a:solidFill>
                <a:latin typeface="HGP創英角ｺﾞｼｯｸUB" panose="020B0900000000000000" pitchFamily="50" charset="-128"/>
                <a:ea typeface="HGP創英角ｺﾞｼｯｸUB" panose="020B0900000000000000" pitchFamily="50" charset="-128"/>
                <a:cs typeface="Anito"/>
              </a:rPr>
              <a:t>証拠物件の検討</a:t>
            </a:r>
          </a:p>
        </p:txBody>
      </p:sp>
      <p:sp>
        <p:nvSpPr>
          <p:cNvPr id="28" name="object 102">
            <a:extLst>
              <a:ext uri="{FF2B5EF4-FFF2-40B4-BE49-F238E27FC236}">
                <a16:creationId xmlns:a16="http://schemas.microsoft.com/office/drawing/2014/main" id="{61BC88B1-8835-014B-AB62-5E9911A49C8D}"/>
              </a:ext>
            </a:extLst>
          </p:cNvPr>
          <p:cNvSpPr txBox="1"/>
          <p:nvPr/>
        </p:nvSpPr>
        <p:spPr>
          <a:xfrm>
            <a:off x="3136868" y="3788467"/>
            <a:ext cx="1519518" cy="135935"/>
          </a:xfrm>
          <a:prstGeom prst="rect">
            <a:avLst/>
          </a:prstGeom>
        </p:spPr>
        <p:txBody>
          <a:bodyPr vert="horz" wrap="square" lIns="0" tIns="12700" rIns="0" bIns="0" rtlCol="0">
            <a:spAutoFit/>
          </a:bodyPr>
          <a:lstStyle/>
          <a:p>
            <a:pPr marL="15240" marR="17780" indent="-3175">
              <a:lnSpc>
                <a:spcPct val="100000"/>
              </a:lnSpc>
              <a:spcBef>
                <a:spcPts val="100"/>
              </a:spcBef>
            </a:pPr>
            <a:r>
              <a:rPr lang="ja-JP" altLang="en-US" sz="800" dirty="0">
                <a:latin typeface="YuGothic"/>
                <a:cs typeface="YuGothic"/>
              </a:rPr>
              <a:t>租税条約に基づく情報交換　　   　</a:t>
            </a:r>
            <a:endParaRPr sz="800" dirty="0">
              <a:latin typeface="YuGothic"/>
              <a:cs typeface="YuGothic"/>
            </a:endParaRPr>
          </a:p>
        </p:txBody>
      </p:sp>
      <p:grpSp>
        <p:nvGrpSpPr>
          <p:cNvPr id="29" name="グループ化 28"/>
          <p:cNvGrpSpPr/>
          <p:nvPr/>
        </p:nvGrpSpPr>
        <p:grpSpPr>
          <a:xfrm>
            <a:off x="4925844" y="2403070"/>
            <a:ext cx="4100369" cy="1596009"/>
            <a:chOff x="3830302" y="2803839"/>
            <a:chExt cx="3517900" cy="1955800"/>
          </a:xfrm>
        </p:grpSpPr>
        <p:pic>
          <p:nvPicPr>
            <p:cNvPr id="30" name="図 29">
              <a:extLst>
                <a:ext uri="{FF2B5EF4-FFF2-40B4-BE49-F238E27FC236}">
                  <a16:creationId xmlns:a16="http://schemas.microsoft.com/office/drawing/2014/main" id="{CC06D5A7-86FE-754F-B2C4-45841CE49034}"/>
                </a:ext>
              </a:extLst>
            </p:cNvPr>
            <p:cNvPicPr>
              <a:picLocks noChangeAspect="1"/>
            </p:cNvPicPr>
            <p:nvPr/>
          </p:nvPicPr>
          <p:blipFill>
            <a:blip r:embed="rId12"/>
            <a:stretch>
              <a:fillRect/>
            </a:stretch>
          </p:blipFill>
          <p:spPr>
            <a:xfrm>
              <a:off x="3830302" y="2803839"/>
              <a:ext cx="3517900" cy="1955800"/>
            </a:xfrm>
            <a:prstGeom prst="rect">
              <a:avLst/>
            </a:prstGeom>
          </p:spPr>
        </p:pic>
        <p:pic>
          <p:nvPicPr>
            <p:cNvPr id="31" name="図 30">
              <a:extLst>
                <a:ext uri="{FF2B5EF4-FFF2-40B4-BE49-F238E27FC236}">
                  <a16:creationId xmlns:a16="http://schemas.microsoft.com/office/drawing/2014/main" id="{05213709-9502-844B-96AB-5FD2CFB72C19}"/>
                </a:ext>
              </a:extLst>
            </p:cNvPr>
            <p:cNvPicPr>
              <a:picLocks noChangeAspect="1"/>
            </p:cNvPicPr>
            <p:nvPr/>
          </p:nvPicPr>
          <p:blipFill>
            <a:blip r:embed="rId13"/>
            <a:stretch>
              <a:fillRect/>
            </a:stretch>
          </p:blipFill>
          <p:spPr>
            <a:xfrm>
              <a:off x="5390074" y="3727881"/>
              <a:ext cx="482600" cy="292100"/>
            </a:xfrm>
            <a:prstGeom prst="rect">
              <a:avLst/>
            </a:prstGeom>
          </p:spPr>
        </p:pic>
        <p:pic>
          <p:nvPicPr>
            <p:cNvPr id="32" name="図 31">
              <a:extLst>
                <a:ext uri="{FF2B5EF4-FFF2-40B4-BE49-F238E27FC236}">
                  <a16:creationId xmlns:a16="http://schemas.microsoft.com/office/drawing/2014/main" id="{8F7C9735-E142-AA48-A772-1040C24E0EDD}"/>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5786976" y="3340972"/>
              <a:ext cx="1380029" cy="1159740"/>
            </a:xfrm>
            <a:prstGeom prst="rect">
              <a:avLst/>
            </a:prstGeom>
          </p:spPr>
        </p:pic>
        <p:pic>
          <p:nvPicPr>
            <p:cNvPr id="33" name="図 32">
              <a:extLst>
                <a:ext uri="{FF2B5EF4-FFF2-40B4-BE49-F238E27FC236}">
                  <a16:creationId xmlns:a16="http://schemas.microsoft.com/office/drawing/2014/main" id="{0C918EE4-9388-E342-8F5A-4C0C985C6E99}"/>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4099534" y="3313955"/>
              <a:ext cx="1352809" cy="1181632"/>
            </a:xfrm>
            <a:prstGeom prst="rect">
              <a:avLst/>
            </a:prstGeom>
          </p:spPr>
        </p:pic>
        <p:sp>
          <p:nvSpPr>
            <p:cNvPr id="34" name="テキスト ボックス 33">
              <a:extLst>
                <a:ext uri="{FF2B5EF4-FFF2-40B4-BE49-F238E27FC236}">
                  <a16:creationId xmlns:a16="http://schemas.microsoft.com/office/drawing/2014/main" id="{749F0FB9-6B75-7744-B924-3BD453949B90}"/>
                </a:ext>
              </a:extLst>
            </p:cNvPr>
            <p:cNvSpPr txBox="1"/>
            <p:nvPr/>
          </p:nvSpPr>
          <p:spPr>
            <a:xfrm>
              <a:off x="5971620" y="2837327"/>
              <a:ext cx="832279" cy="286231"/>
            </a:xfrm>
            <a:prstGeom prst="rect">
              <a:avLst/>
            </a:prstGeom>
            <a:noFill/>
          </p:spPr>
          <p:txBody>
            <a:bodyPr wrap="none" rtlCol="0">
              <a:spAutoFit/>
            </a:bodyPr>
            <a:lstStyle/>
            <a:p>
              <a:r>
                <a:rPr lang="ja-JP" altLang="en-US" sz="1260" dirty="0">
                  <a:solidFill>
                    <a:schemeClr val="bg1"/>
                  </a:solidFill>
                  <a:latin typeface="HGP創英角ｺﾞｼｯｸUB" panose="020B0900000000000000" pitchFamily="50" charset="-128"/>
                  <a:ea typeface="HGP創英角ｺﾞｼｯｸUB" panose="020B0900000000000000" pitchFamily="50" charset="-128"/>
                  <a:cs typeface="Anito"/>
                </a:rPr>
                <a:t>強制調査</a:t>
              </a:r>
            </a:p>
          </p:txBody>
        </p:sp>
        <p:sp>
          <p:nvSpPr>
            <p:cNvPr id="35" name="テキスト ボックス 34">
              <a:extLst>
                <a:ext uri="{FF2B5EF4-FFF2-40B4-BE49-F238E27FC236}">
                  <a16:creationId xmlns:a16="http://schemas.microsoft.com/office/drawing/2014/main" id="{F8479CF6-BAF6-064D-91B5-FB3B5E47C2B1}"/>
                </a:ext>
              </a:extLst>
            </p:cNvPr>
            <p:cNvSpPr txBox="1"/>
            <p:nvPr/>
          </p:nvSpPr>
          <p:spPr>
            <a:xfrm>
              <a:off x="3970352" y="2819539"/>
              <a:ext cx="1317990" cy="286231"/>
            </a:xfrm>
            <a:prstGeom prst="rect">
              <a:avLst/>
            </a:prstGeom>
            <a:noFill/>
          </p:spPr>
          <p:txBody>
            <a:bodyPr wrap="none" rtlCol="0">
              <a:spAutoFit/>
            </a:bodyPr>
            <a:lstStyle/>
            <a:p>
              <a:r>
                <a:rPr lang="ja-JP" altLang="en-US" sz="1260" dirty="0">
                  <a:solidFill>
                    <a:schemeClr val="bg1"/>
                  </a:solidFill>
                  <a:latin typeface="HGP創英角ｺﾞｼｯｸUB" panose="020B0900000000000000" pitchFamily="50" charset="-128"/>
                  <a:ea typeface="HGP創英角ｺﾞｼｯｸUB" panose="020B0900000000000000" pitchFamily="50" charset="-128"/>
                  <a:cs typeface="Anito"/>
                </a:rPr>
                <a:t>証拠物件の差押</a:t>
              </a:r>
            </a:p>
          </p:txBody>
        </p:sp>
      </p:grpSp>
      <p:grpSp>
        <p:nvGrpSpPr>
          <p:cNvPr id="36" name="グループ化 35"/>
          <p:cNvGrpSpPr/>
          <p:nvPr/>
        </p:nvGrpSpPr>
        <p:grpSpPr>
          <a:xfrm>
            <a:off x="4955243" y="3961760"/>
            <a:ext cx="1974517" cy="1555965"/>
            <a:chOff x="392369" y="4711659"/>
            <a:chExt cx="2400300" cy="1730244"/>
          </a:xfrm>
        </p:grpSpPr>
        <p:pic>
          <p:nvPicPr>
            <p:cNvPr id="37" name="図 36">
              <a:extLst>
                <a:ext uri="{FF2B5EF4-FFF2-40B4-BE49-F238E27FC236}">
                  <a16:creationId xmlns:a16="http://schemas.microsoft.com/office/drawing/2014/main" id="{605F5430-5864-0547-9B30-5D0B3A60FA28}"/>
                </a:ext>
              </a:extLst>
            </p:cNvPr>
            <p:cNvPicPr>
              <a:picLocks noChangeAspect="1"/>
            </p:cNvPicPr>
            <p:nvPr/>
          </p:nvPicPr>
          <p:blipFill>
            <a:blip r:embed="rId16"/>
            <a:stretch>
              <a:fillRect/>
            </a:stretch>
          </p:blipFill>
          <p:spPr>
            <a:xfrm>
              <a:off x="392369" y="4714703"/>
              <a:ext cx="2400300" cy="1727200"/>
            </a:xfrm>
            <a:prstGeom prst="rect">
              <a:avLst/>
            </a:prstGeom>
          </p:spPr>
        </p:pic>
        <p:pic>
          <p:nvPicPr>
            <p:cNvPr id="38" name="図 37">
              <a:extLst>
                <a:ext uri="{FF2B5EF4-FFF2-40B4-BE49-F238E27FC236}">
                  <a16:creationId xmlns:a16="http://schemas.microsoft.com/office/drawing/2014/main" id="{1B4F0665-B515-E142-81C8-4C93EA190207}"/>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734558" y="5040630"/>
              <a:ext cx="1569622" cy="1244600"/>
            </a:xfrm>
            <a:prstGeom prst="rect">
              <a:avLst/>
            </a:prstGeom>
          </p:spPr>
        </p:pic>
        <p:pic>
          <p:nvPicPr>
            <p:cNvPr id="39" name="図 38">
              <a:extLst>
                <a:ext uri="{FF2B5EF4-FFF2-40B4-BE49-F238E27FC236}">
                  <a16:creationId xmlns:a16="http://schemas.microsoft.com/office/drawing/2014/main" id="{E5DE3982-35D8-2748-92C1-433707679027}"/>
                </a:ext>
              </a:extLst>
            </p:cNvPr>
            <p:cNvPicPr>
              <a:picLocks noChangeAspect="1"/>
            </p:cNvPicPr>
            <p:nvPr/>
          </p:nvPicPr>
          <p:blipFill>
            <a:blip r:embed="rId18"/>
            <a:stretch>
              <a:fillRect/>
            </a:stretch>
          </p:blipFill>
          <p:spPr>
            <a:xfrm>
              <a:off x="481269" y="4711659"/>
              <a:ext cx="1866900" cy="368300"/>
            </a:xfrm>
            <a:prstGeom prst="rect">
              <a:avLst/>
            </a:prstGeom>
          </p:spPr>
        </p:pic>
      </p:grpSp>
      <p:grpSp>
        <p:nvGrpSpPr>
          <p:cNvPr id="40" name="グループ化 39"/>
          <p:cNvGrpSpPr/>
          <p:nvPr/>
        </p:nvGrpSpPr>
        <p:grpSpPr>
          <a:xfrm>
            <a:off x="6891721" y="3985018"/>
            <a:ext cx="2097205" cy="1538163"/>
            <a:chOff x="3369790" y="4997020"/>
            <a:chExt cx="2400300" cy="1725077"/>
          </a:xfrm>
        </p:grpSpPr>
        <p:pic>
          <p:nvPicPr>
            <p:cNvPr id="41" name="図 40">
              <a:extLst>
                <a:ext uri="{FF2B5EF4-FFF2-40B4-BE49-F238E27FC236}">
                  <a16:creationId xmlns:a16="http://schemas.microsoft.com/office/drawing/2014/main" id="{82D05F2B-1A02-1C42-B8D4-6099292C4ACF}"/>
                </a:ext>
              </a:extLst>
            </p:cNvPr>
            <p:cNvPicPr>
              <a:picLocks noChangeAspect="1"/>
            </p:cNvPicPr>
            <p:nvPr/>
          </p:nvPicPr>
          <p:blipFill>
            <a:blip r:embed="rId19"/>
            <a:stretch>
              <a:fillRect/>
            </a:stretch>
          </p:blipFill>
          <p:spPr>
            <a:xfrm>
              <a:off x="3369790" y="5007597"/>
              <a:ext cx="2400300" cy="1714500"/>
            </a:xfrm>
            <a:prstGeom prst="rect">
              <a:avLst/>
            </a:prstGeom>
          </p:spPr>
        </p:pic>
        <p:pic>
          <p:nvPicPr>
            <p:cNvPr id="42" name="図 41">
              <a:extLst>
                <a:ext uri="{FF2B5EF4-FFF2-40B4-BE49-F238E27FC236}">
                  <a16:creationId xmlns:a16="http://schemas.microsoft.com/office/drawing/2014/main" id="{8D951E2F-6590-2548-9BE5-33BC0C91F55F}"/>
                </a:ext>
              </a:extLst>
            </p:cNvPr>
            <p:cNvPicPr>
              <a:picLocks noChangeAspect="1"/>
            </p:cNvPicPr>
            <p:nvPr/>
          </p:nvPicPr>
          <p:blipFill>
            <a:blip r:embed="rId20" cstate="print">
              <a:extLst>
                <a:ext uri="{28A0092B-C50C-407E-A947-70E740481C1C}">
                  <a14:useLocalDpi xmlns:a14="http://schemas.microsoft.com/office/drawing/2010/main" val="0"/>
                </a:ext>
              </a:extLst>
            </a:blip>
            <a:srcRect/>
            <a:stretch/>
          </p:blipFill>
          <p:spPr>
            <a:xfrm>
              <a:off x="3687159" y="5151419"/>
              <a:ext cx="1828800" cy="1403927"/>
            </a:xfrm>
            <a:prstGeom prst="rect">
              <a:avLst/>
            </a:prstGeom>
          </p:spPr>
        </p:pic>
        <p:sp>
          <p:nvSpPr>
            <p:cNvPr id="43" name="テキスト ボックス 42">
              <a:extLst>
                <a:ext uri="{FF2B5EF4-FFF2-40B4-BE49-F238E27FC236}">
                  <a16:creationId xmlns:a16="http://schemas.microsoft.com/office/drawing/2014/main" id="{6BA8AF1B-2135-2F40-A3A7-50A08D79E6D6}"/>
                </a:ext>
              </a:extLst>
            </p:cNvPr>
            <p:cNvSpPr txBox="1"/>
            <p:nvPr/>
          </p:nvSpPr>
          <p:spPr>
            <a:xfrm>
              <a:off x="3513801" y="4997020"/>
              <a:ext cx="1422184" cy="286232"/>
            </a:xfrm>
            <a:prstGeom prst="rect">
              <a:avLst/>
            </a:prstGeom>
            <a:noFill/>
          </p:spPr>
          <p:txBody>
            <a:bodyPr wrap="none" rtlCol="0">
              <a:spAutoFit/>
            </a:bodyPr>
            <a:lstStyle/>
            <a:p>
              <a:r>
                <a:rPr lang="ja-JP" altLang="en-US" sz="1260" dirty="0">
                  <a:solidFill>
                    <a:schemeClr val="bg1"/>
                  </a:solidFill>
                  <a:latin typeface="HGP創英角ｺﾞｼｯｸUB" panose="020B0900000000000000" pitchFamily="50" charset="-128"/>
                  <a:ea typeface="HGP創英角ｺﾞｼｯｸUB" panose="020B0900000000000000" pitchFamily="50" charset="-128"/>
                  <a:cs typeface="Anito"/>
                </a:rPr>
                <a:t>調査書類のまとめ</a:t>
              </a:r>
            </a:p>
          </p:txBody>
        </p:sp>
      </p:grpSp>
      <p:grpSp>
        <p:nvGrpSpPr>
          <p:cNvPr id="44" name="グループ化 43"/>
          <p:cNvGrpSpPr/>
          <p:nvPr/>
        </p:nvGrpSpPr>
        <p:grpSpPr>
          <a:xfrm>
            <a:off x="6876256" y="5342942"/>
            <a:ext cx="2086272" cy="1506313"/>
            <a:chOff x="6065769" y="4900115"/>
            <a:chExt cx="2400300" cy="1814180"/>
          </a:xfrm>
        </p:grpSpPr>
        <p:pic>
          <p:nvPicPr>
            <p:cNvPr id="45" name="図 44">
              <a:extLst>
                <a:ext uri="{FF2B5EF4-FFF2-40B4-BE49-F238E27FC236}">
                  <a16:creationId xmlns:a16="http://schemas.microsoft.com/office/drawing/2014/main" id="{370FBAF5-76FF-D445-A963-29D7BE914009}"/>
                </a:ext>
              </a:extLst>
            </p:cNvPr>
            <p:cNvPicPr>
              <a:picLocks noChangeAspect="1"/>
            </p:cNvPicPr>
            <p:nvPr/>
          </p:nvPicPr>
          <p:blipFill>
            <a:blip r:embed="rId21"/>
            <a:stretch>
              <a:fillRect/>
            </a:stretch>
          </p:blipFill>
          <p:spPr>
            <a:xfrm>
              <a:off x="6065769" y="5012495"/>
              <a:ext cx="2400300" cy="1701800"/>
            </a:xfrm>
            <a:prstGeom prst="rect">
              <a:avLst/>
            </a:prstGeom>
          </p:spPr>
        </p:pic>
        <p:pic>
          <p:nvPicPr>
            <p:cNvPr id="46" name="図 45">
              <a:extLst>
                <a:ext uri="{FF2B5EF4-FFF2-40B4-BE49-F238E27FC236}">
                  <a16:creationId xmlns:a16="http://schemas.microsoft.com/office/drawing/2014/main" id="{5AF19A1E-796F-254E-A66E-2414D0DB1E27}"/>
                </a:ext>
              </a:extLst>
            </p:cNvPr>
            <p:cNvPicPr>
              <a:picLocks noChangeAspect="1"/>
            </p:cNvPicPr>
            <p:nvPr/>
          </p:nvPicPr>
          <p:blipFill>
            <a:blip r:embed="rId22" cstate="print">
              <a:extLst>
                <a:ext uri="{28A0092B-C50C-407E-A947-70E740481C1C}">
                  <a14:useLocalDpi xmlns:a14="http://schemas.microsoft.com/office/drawing/2010/main" val="0"/>
                </a:ext>
              </a:extLst>
            </a:blip>
            <a:srcRect/>
            <a:stretch/>
          </p:blipFill>
          <p:spPr>
            <a:xfrm>
              <a:off x="6187395" y="4900115"/>
              <a:ext cx="2133600" cy="1662430"/>
            </a:xfrm>
            <a:prstGeom prst="rect">
              <a:avLst/>
            </a:prstGeom>
          </p:spPr>
        </p:pic>
        <p:pic>
          <p:nvPicPr>
            <p:cNvPr id="47" name="図 46">
              <a:extLst>
                <a:ext uri="{FF2B5EF4-FFF2-40B4-BE49-F238E27FC236}">
                  <a16:creationId xmlns:a16="http://schemas.microsoft.com/office/drawing/2014/main" id="{E14BF511-3EF4-B14F-8177-63D120DDB9E9}"/>
                </a:ext>
              </a:extLst>
            </p:cNvPr>
            <p:cNvPicPr>
              <a:picLocks noChangeAspect="1"/>
            </p:cNvPicPr>
            <p:nvPr/>
          </p:nvPicPr>
          <p:blipFill>
            <a:blip r:embed="rId23"/>
            <a:stretch>
              <a:fillRect/>
            </a:stretch>
          </p:blipFill>
          <p:spPr>
            <a:xfrm>
              <a:off x="7002674" y="6284465"/>
              <a:ext cx="1422400" cy="368300"/>
            </a:xfrm>
            <a:prstGeom prst="rect">
              <a:avLst/>
            </a:prstGeom>
          </p:spPr>
        </p:pic>
        <p:sp>
          <p:nvSpPr>
            <p:cNvPr id="48" name="テキスト ボックス 47">
              <a:extLst>
                <a:ext uri="{FF2B5EF4-FFF2-40B4-BE49-F238E27FC236}">
                  <a16:creationId xmlns:a16="http://schemas.microsoft.com/office/drawing/2014/main" id="{10D88D71-1943-4241-AB68-BB1AC0FEA429}"/>
                </a:ext>
              </a:extLst>
            </p:cNvPr>
            <p:cNvSpPr txBox="1"/>
            <p:nvPr/>
          </p:nvSpPr>
          <p:spPr>
            <a:xfrm>
              <a:off x="7032071" y="6240561"/>
              <a:ext cx="1156086" cy="286232"/>
            </a:xfrm>
            <a:prstGeom prst="rect">
              <a:avLst/>
            </a:prstGeom>
            <a:noFill/>
          </p:spPr>
          <p:txBody>
            <a:bodyPr wrap="none" rtlCol="0">
              <a:spAutoFit/>
            </a:bodyPr>
            <a:lstStyle/>
            <a:p>
              <a:r>
                <a:rPr lang="ja-JP" altLang="en-US" sz="1260" dirty="0">
                  <a:solidFill>
                    <a:schemeClr val="bg1"/>
                  </a:solidFill>
                  <a:latin typeface="HGP創英角ｺﾞｼｯｸUB" panose="020B0900000000000000" pitchFamily="50" charset="-128"/>
                  <a:ea typeface="HGP創英角ｺﾞｼｯｸUB" panose="020B0900000000000000" pitchFamily="50" charset="-128"/>
                  <a:cs typeface="Anito"/>
                </a:rPr>
                <a:t>検察官へ告発</a:t>
              </a:r>
            </a:p>
          </p:txBody>
        </p:sp>
      </p:grpSp>
      <p:grpSp>
        <p:nvGrpSpPr>
          <p:cNvPr id="49" name="グループ化 48"/>
          <p:cNvGrpSpPr/>
          <p:nvPr/>
        </p:nvGrpSpPr>
        <p:grpSpPr>
          <a:xfrm>
            <a:off x="4860032" y="5445224"/>
            <a:ext cx="2044425" cy="1397606"/>
            <a:chOff x="4865539" y="6339895"/>
            <a:chExt cx="2400300" cy="1714500"/>
          </a:xfrm>
        </p:grpSpPr>
        <p:pic>
          <p:nvPicPr>
            <p:cNvPr id="50" name="図 49">
              <a:extLst>
                <a:ext uri="{FF2B5EF4-FFF2-40B4-BE49-F238E27FC236}">
                  <a16:creationId xmlns:a16="http://schemas.microsoft.com/office/drawing/2014/main" id="{B2DCEB90-CF40-B54B-8444-1358700D9E94}"/>
                </a:ext>
              </a:extLst>
            </p:cNvPr>
            <p:cNvPicPr>
              <a:picLocks noChangeAspect="1"/>
            </p:cNvPicPr>
            <p:nvPr/>
          </p:nvPicPr>
          <p:blipFill>
            <a:blip r:embed="rId24"/>
            <a:stretch>
              <a:fillRect/>
            </a:stretch>
          </p:blipFill>
          <p:spPr>
            <a:xfrm>
              <a:off x="4865539" y="6339895"/>
              <a:ext cx="2400300" cy="1714500"/>
            </a:xfrm>
            <a:prstGeom prst="rect">
              <a:avLst/>
            </a:prstGeom>
          </p:spPr>
        </p:pic>
        <p:pic>
          <p:nvPicPr>
            <p:cNvPr id="51" name="図 50">
              <a:extLst>
                <a:ext uri="{FF2B5EF4-FFF2-40B4-BE49-F238E27FC236}">
                  <a16:creationId xmlns:a16="http://schemas.microsoft.com/office/drawing/2014/main" id="{42B5513F-B40D-674E-ACAD-78EBD89742BD}"/>
                </a:ext>
              </a:extLst>
            </p:cNvPr>
            <p:cNvPicPr>
              <a:picLocks noChangeAspect="1"/>
            </p:cNvPicPr>
            <p:nvPr/>
          </p:nvPicPr>
          <p:blipFill>
            <a:blip r:embed="rId25" cstate="print">
              <a:extLst>
                <a:ext uri="{28A0092B-C50C-407E-A947-70E740481C1C}">
                  <a14:useLocalDpi xmlns:a14="http://schemas.microsoft.com/office/drawing/2010/main" val="0"/>
                </a:ext>
              </a:extLst>
            </a:blip>
            <a:srcRect/>
            <a:stretch/>
          </p:blipFill>
          <p:spPr>
            <a:xfrm>
              <a:off x="5132239" y="6462634"/>
              <a:ext cx="1866900" cy="1433175"/>
            </a:xfrm>
            <a:prstGeom prst="rect">
              <a:avLst/>
            </a:prstGeom>
          </p:spPr>
        </p:pic>
        <p:pic>
          <p:nvPicPr>
            <p:cNvPr id="52" name="図 51">
              <a:extLst>
                <a:ext uri="{FF2B5EF4-FFF2-40B4-BE49-F238E27FC236}">
                  <a16:creationId xmlns:a16="http://schemas.microsoft.com/office/drawing/2014/main" id="{37DF3AE6-16CE-2046-AAB0-49BE50934F32}"/>
                </a:ext>
              </a:extLst>
            </p:cNvPr>
            <p:cNvPicPr>
              <a:picLocks noChangeAspect="1"/>
            </p:cNvPicPr>
            <p:nvPr/>
          </p:nvPicPr>
          <p:blipFill>
            <a:blip r:embed="rId26"/>
            <a:stretch>
              <a:fillRect/>
            </a:stretch>
          </p:blipFill>
          <p:spPr>
            <a:xfrm>
              <a:off x="4949875" y="6341111"/>
              <a:ext cx="1447800" cy="368300"/>
            </a:xfrm>
            <a:prstGeom prst="rect">
              <a:avLst/>
            </a:prstGeom>
          </p:spPr>
        </p:pic>
        <p:sp>
          <p:nvSpPr>
            <p:cNvPr id="53" name="テキスト ボックス 52">
              <a:extLst>
                <a:ext uri="{FF2B5EF4-FFF2-40B4-BE49-F238E27FC236}">
                  <a16:creationId xmlns:a16="http://schemas.microsoft.com/office/drawing/2014/main" id="{B7C4940A-E053-CA49-81E2-8A1DD7E31383}"/>
                </a:ext>
              </a:extLst>
            </p:cNvPr>
            <p:cNvSpPr txBox="1"/>
            <p:nvPr/>
          </p:nvSpPr>
          <p:spPr>
            <a:xfrm>
              <a:off x="5050712" y="6340315"/>
              <a:ext cx="994183" cy="286232"/>
            </a:xfrm>
            <a:prstGeom prst="rect">
              <a:avLst/>
            </a:prstGeom>
            <a:noFill/>
          </p:spPr>
          <p:txBody>
            <a:bodyPr wrap="none" rtlCol="0">
              <a:spAutoFit/>
            </a:bodyPr>
            <a:lstStyle/>
            <a:p>
              <a:r>
                <a:rPr lang="ja-JP" altLang="en-US" sz="1260" dirty="0">
                  <a:solidFill>
                    <a:schemeClr val="bg1"/>
                  </a:solidFill>
                  <a:latin typeface="HGP創英角ｺﾞｼｯｸUB" panose="020B0900000000000000" pitchFamily="50" charset="-128"/>
                  <a:ea typeface="HGP創英角ｺﾞｼｯｸUB" panose="020B0900000000000000" pitchFamily="50" charset="-128"/>
                  <a:cs typeface="Anito"/>
                </a:rPr>
                <a:t>検察官捜査</a:t>
              </a:r>
            </a:p>
          </p:txBody>
        </p:sp>
      </p:grpSp>
      <p:grpSp>
        <p:nvGrpSpPr>
          <p:cNvPr id="54" name="グループ化 53"/>
          <p:cNvGrpSpPr/>
          <p:nvPr/>
        </p:nvGrpSpPr>
        <p:grpSpPr>
          <a:xfrm>
            <a:off x="2656835" y="5412443"/>
            <a:ext cx="2084447" cy="1429376"/>
            <a:chOff x="2638543" y="6325142"/>
            <a:chExt cx="2400300" cy="1765871"/>
          </a:xfrm>
        </p:grpSpPr>
        <p:pic>
          <p:nvPicPr>
            <p:cNvPr id="55" name="図 54">
              <a:extLst>
                <a:ext uri="{FF2B5EF4-FFF2-40B4-BE49-F238E27FC236}">
                  <a16:creationId xmlns:a16="http://schemas.microsoft.com/office/drawing/2014/main" id="{7FEF8F90-4042-4646-9371-6F6119770DEE}"/>
                </a:ext>
              </a:extLst>
            </p:cNvPr>
            <p:cNvPicPr>
              <a:picLocks noChangeAspect="1"/>
            </p:cNvPicPr>
            <p:nvPr/>
          </p:nvPicPr>
          <p:blipFill>
            <a:blip r:embed="rId27"/>
            <a:stretch>
              <a:fillRect/>
            </a:stretch>
          </p:blipFill>
          <p:spPr>
            <a:xfrm>
              <a:off x="2638543" y="6376513"/>
              <a:ext cx="2400300" cy="1714500"/>
            </a:xfrm>
            <a:prstGeom prst="rect">
              <a:avLst/>
            </a:prstGeom>
          </p:spPr>
        </p:pic>
        <p:pic>
          <p:nvPicPr>
            <p:cNvPr id="56" name="図 55">
              <a:extLst>
                <a:ext uri="{FF2B5EF4-FFF2-40B4-BE49-F238E27FC236}">
                  <a16:creationId xmlns:a16="http://schemas.microsoft.com/office/drawing/2014/main" id="{BBD630CB-7997-C940-B221-C8388CDEE904}"/>
                </a:ext>
              </a:extLst>
            </p:cNvPr>
            <p:cNvPicPr>
              <a:picLocks noChangeAspect="1"/>
            </p:cNvPicPr>
            <p:nvPr/>
          </p:nvPicPr>
          <p:blipFill>
            <a:blip r:embed="rId28" cstate="print">
              <a:extLst>
                <a:ext uri="{28A0092B-C50C-407E-A947-70E740481C1C}">
                  <a14:useLocalDpi xmlns:a14="http://schemas.microsoft.com/office/drawing/2010/main" val="0"/>
                </a:ext>
              </a:extLst>
            </a:blip>
            <a:srcRect/>
            <a:stretch/>
          </p:blipFill>
          <p:spPr>
            <a:xfrm>
              <a:off x="2935285" y="6574546"/>
              <a:ext cx="1802957" cy="1356771"/>
            </a:xfrm>
            <a:prstGeom prst="rect">
              <a:avLst/>
            </a:prstGeom>
          </p:spPr>
        </p:pic>
        <p:pic>
          <p:nvPicPr>
            <p:cNvPr id="57" name="図 56">
              <a:extLst>
                <a:ext uri="{FF2B5EF4-FFF2-40B4-BE49-F238E27FC236}">
                  <a16:creationId xmlns:a16="http://schemas.microsoft.com/office/drawing/2014/main" id="{2E2A042F-0AD4-5E4C-B705-779972BDBEE9}"/>
                </a:ext>
              </a:extLst>
            </p:cNvPr>
            <p:cNvPicPr>
              <a:picLocks noChangeAspect="1"/>
            </p:cNvPicPr>
            <p:nvPr/>
          </p:nvPicPr>
          <p:blipFill>
            <a:blip r:embed="rId29"/>
            <a:stretch>
              <a:fillRect/>
            </a:stretch>
          </p:blipFill>
          <p:spPr>
            <a:xfrm>
              <a:off x="2719682" y="6379935"/>
              <a:ext cx="1842788" cy="368300"/>
            </a:xfrm>
            <a:prstGeom prst="rect">
              <a:avLst/>
            </a:prstGeom>
          </p:spPr>
        </p:pic>
        <p:sp>
          <p:nvSpPr>
            <p:cNvPr id="58" name="テキスト ボックス 57">
              <a:extLst>
                <a:ext uri="{FF2B5EF4-FFF2-40B4-BE49-F238E27FC236}">
                  <a16:creationId xmlns:a16="http://schemas.microsoft.com/office/drawing/2014/main" id="{A47ADFAD-CC7D-3648-9187-2B6733FE403E}"/>
                </a:ext>
              </a:extLst>
            </p:cNvPr>
            <p:cNvSpPr txBox="1"/>
            <p:nvPr/>
          </p:nvSpPr>
          <p:spPr>
            <a:xfrm>
              <a:off x="2825030" y="6325142"/>
              <a:ext cx="1156086" cy="286232"/>
            </a:xfrm>
            <a:prstGeom prst="rect">
              <a:avLst/>
            </a:prstGeom>
            <a:noFill/>
          </p:spPr>
          <p:txBody>
            <a:bodyPr wrap="none" rtlCol="0">
              <a:spAutoFit/>
            </a:bodyPr>
            <a:lstStyle/>
            <a:p>
              <a:r>
                <a:rPr lang="ja-JP" altLang="en-US" sz="1260" dirty="0">
                  <a:solidFill>
                    <a:schemeClr val="bg1"/>
                  </a:solidFill>
                  <a:latin typeface="HGP創英角ｺﾞｼｯｸUB" panose="020B0900000000000000" pitchFamily="50" charset="-128"/>
                  <a:ea typeface="HGP創英角ｺﾞｼｯｸUB" panose="020B0900000000000000" pitchFamily="50" charset="-128"/>
                  <a:cs typeface="Anito"/>
                </a:rPr>
                <a:t>裁判所へ起訴</a:t>
              </a:r>
            </a:p>
          </p:txBody>
        </p:sp>
      </p:grpSp>
      <p:grpSp>
        <p:nvGrpSpPr>
          <p:cNvPr id="59" name="グループ化 58"/>
          <p:cNvGrpSpPr/>
          <p:nvPr/>
        </p:nvGrpSpPr>
        <p:grpSpPr>
          <a:xfrm>
            <a:off x="205768" y="5405599"/>
            <a:ext cx="2199897" cy="1421389"/>
            <a:chOff x="703752" y="4468194"/>
            <a:chExt cx="2400300" cy="1714500"/>
          </a:xfrm>
        </p:grpSpPr>
        <p:pic>
          <p:nvPicPr>
            <p:cNvPr id="60" name="図 59">
              <a:extLst>
                <a:ext uri="{FF2B5EF4-FFF2-40B4-BE49-F238E27FC236}">
                  <a16:creationId xmlns:a16="http://schemas.microsoft.com/office/drawing/2014/main" id="{9BD3B8ED-99D6-F245-B7E4-4E86799D4778}"/>
                </a:ext>
              </a:extLst>
            </p:cNvPr>
            <p:cNvPicPr>
              <a:picLocks noChangeAspect="1"/>
            </p:cNvPicPr>
            <p:nvPr/>
          </p:nvPicPr>
          <p:blipFill>
            <a:blip r:embed="rId30"/>
            <a:stretch>
              <a:fillRect/>
            </a:stretch>
          </p:blipFill>
          <p:spPr>
            <a:xfrm>
              <a:off x="703752" y="4468194"/>
              <a:ext cx="2400300" cy="1714500"/>
            </a:xfrm>
            <a:prstGeom prst="rect">
              <a:avLst/>
            </a:prstGeom>
          </p:spPr>
        </p:pic>
        <p:grpSp>
          <p:nvGrpSpPr>
            <p:cNvPr id="61" name="グループ化 60"/>
            <p:cNvGrpSpPr/>
            <p:nvPr/>
          </p:nvGrpSpPr>
          <p:grpSpPr>
            <a:xfrm>
              <a:off x="785513" y="4468194"/>
              <a:ext cx="2054183" cy="1557374"/>
              <a:chOff x="499336" y="6347399"/>
              <a:chExt cx="2054183" cy="1557374"/>
            </a:xfrm>
          </p:grpSpPr>
          <p:pic>
            <p:nvPicPr>
              <p:cNvPr id="62" name="図 61">
                <a:extLst>
                  <a:ext uri="{FF2B5EF4-FFF2-40B4-BE49-F238E27FC236}">
                    <a16:creationId xmlns:a16="http://schemas.microsoft.com/office/drawing/2014/main" id="{8F72337C-5D75-3A4C-8AB4-6F97A6090EE7}"/>
                  </a:ext>
                </a:extLst>
              </p:cNvPr>
              <p:cNvPicPr>
                <a:picLocks noChangeAspect="1"/>
              </p:cNvPicPr>
              <p:nvPr/>
            </p:nvPicPr>
            <p:blipFill>
              <a:blip r:embed="rId31" cstate="print">
                <a:extLst>
                  <a:ext uri="{28A0092B-C50C-407E-A947-70E740481C1C}">
                    <a14:useLocalDpi xmlns:a14="http://schemas.microsoft.com/office/drawing/2010/main" val="0"/>
                  </a:ext>
                </a:extLst>
              </a:blip>
              <a:srcRect/>
              <a:stretch/>
            </p:blipFill>
            <p:spPr>
              <a:xfrm>
                <a:off x="648519" y="6471212"/>
                <a:ext cx="1905000" cy="1433561"/>
              </a:xfrm>
              <a:prstGeom prst="rect">
                <a:avLst/>
              </a:prstGeom>
            </p:spPr>
          </p:pic>
          <p:pic>
            <p:nvPicPr>
              <p:cNvPr id="63" name="図 62">
                <a:extLst>
                  <a:ext uri="{FF2B5EF4-FFF2-40B4-BE49-F238E27FC236}">
                    <a16:creationId xmlns:a16="http://schemas.microsoft.com/office/drawing/2014/main" id="{DC9780EA-31CA-4C42-8E1F-FEDB08788821}"/>
                  </a:ext>
                </a:extLst>
              </p:cNvPr>
              <p:cNvPicPr>
                <a:picLocks noChangeAspect="1"/>
              </p:cNvPicPr>
              <p:nvPr/>
            </p:nvPicPr>
            <p:blipFill>
              <a:blip r:embed="rId32"/>
              <a:stretch>
                <a:fillRect/>
              </a:stretch>
            </p:blipFill>
            <p:spPr>
              <a:xfrm>
                <a:off x="499336" y="6354279"/>
                <a:ext cx="1003300" cy="368300"/>
              </a:xfrm>
              <a:prstGeom prst="rect">
                <a:avLst/>
              </a:prstGeom>
            </p:spPr>
          </p:pic>
          <p:sp>
            <p:nvSpPr>
              <p:cNvPr id="64" name="テキスト ボックス 63">
                <a:extLst>
                  <a:ext uri="{FF2B5EF4-FFF2-40B4-BE49-F238E27FC236}">
                    <a16:creationId xmlns:a16="http://schemas.microsoft.com/office/drawing/2014/main" id="{687236A5-DFF7-C242-B1B5-4AFA93A20D79}"/>
                  </a:ext>
                </a:extLst>
              </p:cNvPr>
              <p:cNvSpPr txBox="1"/>
              <p:nvPr/>
            </p:nvSpPr>
            <p:spPr>
              <a:xfrm>
                <a:off x="617799" y="6347399"/>
                <a:ext cx="508473" cy="286232"/>
              </a:xfrm>
              <a:prstGeom prst="rect">
                <a:avLst/>
              </a:prstGeom>
              <a:noFill/>
            </p:spPr>
            <p:txBody>
              <a:bodyPr wrap="none" rtlCol="0">
                <a:spAutoFit/>
              </a:bodyPr>
              <a:lstStyle/>
              <a:p>
                <a:r>
                  <a:rPr lang="ja-JP" altLang="en-US" sz="1260" dirty="0">
                    <a:solidFill>
                      <a:schemeClr val="bg1"/>
                    </a:solidFill>
                    <a:latin typeface="HGP創英角ｺﾞｼｯｸUB" panose="020B0900000000000000" pitchFamily="50" charset="-128"/>
                    <a:ea typeface="HGP創英角ｺﾞｼｯｸUB" panose="020B0900000000000000" pitchFamily="50" charset="-128"/>
                    <a:cs typeface="Anito"/>
                  </a:rPr>
                  <a:t>判決</a:t>
                </a:r>
              </a:p>
            </p:txBody>
          </p:sp>
        </p:grpSp>
      </p:grpSp>
      <p:sp>
        <p:nvSpPr>
          <p:cNvPr id="81" name="テキスト ボックス 80">
            <a:extLst>
              <a:ext uri="{FF2B5EF4-FFF2-40B4-BE49-F238E27FC236}">
                <a16:creationId xmlns:a16="http://schemas.microsoft.com/office/drawing/2014/main" id="{0F40AB51-676F-324B-B4BF-644C831C7247}"/>
              </a:ext>
            </a:extLst>
          </p:cNvPr>
          <p:cNvSpPr txBox="1"/>
          <p:nvPr/>
        </p:nvSpPr>
        <p:spPr>
          <a:xfrm>
            <a:off x="5141893" y="3955649"/>
            <a:ext cx="832279" cy="286232"/>
          </a:xfrm>
          <a:prstGeom prst="rect">
            <a:avLst/>
          </a:prstGeom>
          <a:noFill/>
        </p:spPr>
        <p:txBody>
          <a:bodyPr wrap="none" rtlCol="0">
            <a:spAutoFit/>
          </a:bodyPr>
          <a:lstStyle/>
          <a:p>
            <a:r>
              <a:rPr lang="ja-JP" altLang="en-US" sz="1260" dirty="0">
                <a:solidFill>
                  <a:schemeClr val="bg1"/>
                </a:solidFill>
                <a:latin typeface="HGP創英角ｺﾞｼｯｸUB" panose="020B0900000000000000" pitchFamily="50" charset="-128"/>
                <a:ea typeface="HGP創英角ｺﾞｼｯｸUB" panose="020B0900000000000000" pitchFamily="50" charset="-128"/>
                <a:cs typeface="Anito"/>
              </a:rPr>
              <a:t>質問調査</a:t>
            </a:r>
          </a:p>
        </p:txBody>
      </p:sp>
      <p:pic>
        <p:nvPicPr>
          <p:cNvPr id="82" name="図 81">
            <a:extLst>
              <a:ext uri="{FF2B5EF4-FFF2-40B4-BE49-F238E27FC236}">
                <a16:creationId xmlns:a16="http://schemas.microsoft.com/office/drawing/2014/main" id="{86C7DE18-A6C0-6F42-98C8-559F4F54D38E}"/>
              </a:ext>
            </a:extLst>
          </p:cNvPr>
          <p:cNvPicPr>
            <a:picLocks noChangeAspect="1"/>
          </p:cNvPicPr>
          <p:nvPr/>
        </p:nvPicPr>
        <p:blipFill>
          <a:blip r:embed="rId33"/>
          <a:stretch>
            <a:fillRect/>
          </a:stretch>
        </p:blipFill>
        <p:spPr>
          <a:xfrm rot="10800000">
            <a:off x="6660951" y="1348227"/>
            <a:ext cx="609600" cy="558800"/>
          </a:xfrm>
          <a:prstGeom prst="rect">
            <a:avLst/>
          </a:prstGeom>
        </p:spPr>
      </p:pic>
      <p:pic>
        <p:nvPicPr>
          <p:cNvPr id="65" name="図 64">
            <a:extLst>
              <a:ext uri="{FF2B5EF4-FFF2-40B4-BE49-F238E27FC236}">
                <a16:creationId xmlns:a16="http://schemas.microsoft.com/office/drawing/2014/main" id="{86C7DE18-A6C0-6F42-98C8-559F4F54D38E}"/>
              </a:ext>
            </a:extLst>
          </p:cNvPr>
          <p:cNvPicPr>
            <a:picLocks noChangeAspect="1"/>
          </p:cNvPicPr>
          <p:nvPr/>
        </p:nvPicPr>
        <p:blipFill>
          <a:blip r:embed="rId33"/>
          <a:stretch>
            <a:fillRect/>
          </a:stretch>
        </p:blipFill>
        <p:spPr>
          <a:xfrm rot="10800000">
            <a:off x="4490196" y="1327791"/>
            <a:ext cx="609600" cy="558800"/>
          </a:xfrm>
          <a:prstGeom prst="rect">
            <a:avLst/>
          </a:prstGeom>
        </p:spPr>
      </p:pic>
      <p:pic>
        <p:nvPicPr>
          <p:cNvPr id="66" name="図 65">
            <a:extLst>
              <a:ext uri="{FF2B5EF4-FFF2-40B4-BE49-F238E27FC236}">
                <a16:creationId xmlns:a16="http://schemas.microsoft.com/office/drawing/2014/main" id="{86C7DE18-A6C0-6F42-98C8-559F4F54D38E}"/>
              </a:ext>
            </a:extLst>
          </p:cNvPr>
          <p:cNvPicPr>
            <a:picLocks noChangeAspect="1"/>
          </p:cNvPicPr>
          <p:nvPr/>
        </p:nvPicPr>
        <p:blipFill>
          <a:blip r:embed="rId33"/>
          <a:stretch>
            <a:fillRect/>
          </a:stretch>
        </p:blipFill>
        <p:spPr>
          <a:xfrm rot="10800000">
            <a:off x="6602577" y="4473179"/>
            <a:ext cx="609600" cy="558800"/>
          </a:xfrm>
          <a:prstGeom prst="rect">
            <a:avLst/>
          </a:prstGeom>
        </p:spPr>
      </p:pic>
      <p:pic>
        <p:nvPicPr>
          <p:cNvPr id="67" name="図 66">
            <a:extLst>
              <a:ext uri="{FF2B5EF4-FFF2-40B4-BE49-F238E27FC236}">
                <a16:creationId xmlns:a16="http://schemas.microsoft.com/office/drawing/2014/main" id="{86C7DE18-A6C0-6F42-98C8-559F4F54D38E}"/>
              </a:ext>
            </a:extLst>
          </p:cNvPr>
          <p:cNvPicPr>
            <a:picLocks noChangeAspect="1"/>
          </p:cNvPicPr>
          <p:nvPr/>
        </p:nvPicPr>
        <p:blipFill>
          <a:blip r:embed="rId33"/>
          <a:stretch>
            <a:fillRect/>
          </a:stretch>
        </p:blipFill>
        <p:spPr>
          <a:xfrm>
            <a:off x="6588224" y="5854272"/>
            <a:ext cx="609600" cy="558800"/>
          </a:xfrm>
          <a:prstGeom prst="rect">
            <a:avLst/>
          </a:prstGeom>
        </p:spPr>
      </p:pic>
      <p:pic>
        <p:nvPicPr>
          <p:cNvPr id="68" name="図 67">
            <a:extLst>
              <a:ext uri="{FF2B5EF4-FFF2-40B4-BE49-F238E27FC236}">
                <a16:creationId xmlns:a16="http://schemas.microsoft.com/office/drawing/2014/main" id="{86C7DE18-A6C0-6F42-98C8-559F4F54D38E}"/>
              </a:ext>
            </a:extLst>
          </p:cNvPr>
          <p:cNvPicPr>
            <a:picLocks noChangeAspect="1"/>
          </p:cNvPicPr>
          <p:nvPr/>
        </p:nvPicPr>
        <p:blipFill>
          <a:blip r:embed="rId33"/>
          <a:stretch>
            <a:fillRect/>
          </a:stretch>
        </p:blipFill>
        <p:spPr>
          <a:xfrm>
            <a:off x="4499992" y="5907670"/>
            <a:ext cx="609600" cy="558800"/>
          </a:xfrm>
          <a:prstGeom prst="rect">
            <a:avLst/>
          </a:prstGeom>
        </p:spPr>
      </p:pic>
      <p:pic>
        <p:nvPicPr>
          <p:cNvPr id="69" name="図 68">
            <a:extLst>
              <a:ext uri="{FF2B5EF4-FFF2-40B4-BE49-F238E27FC236}">
                <a16:creationId xmlns:a16="http://schemas.microsoft.com/office/drawing/2014/main" id="{86C7DE18-A6C0-6F42-98C8-559F4F54D38E}"/>
              </a:ext>
            </a:extLst>
          </p:cNvPr>
          <p:cNvPicPr>
            <a:picLocks noChangeAspect="1"/>
          </p:cNvPicPr>
          <p:nvPr/>
        </p:nvPicPr>
        <p:blipFill>
          <a:blip r:embed="rId33"/>
          <a:stretch>
            <a:fillRect/>
          </a:stretch>
        </p:blipFill>
        <p:spPr>
          <a:xfrm>
            <a:off x="2138505" y="5889859"/>
            <a:ext cx="609600" cy="558800"/>
          </a:xfrm>
          <a:prstGeom prst="rect">
            <a:avLst/>
          </a:prstGeom>
        </p:spPr>
      </p:pic>
      <p:pic>
        <p:nvPicPr>
          <p:cNvPr id="70" name="図 69">
            <a:extLst>
              <a:ext uri="{FF2B5EF4-FFF2-40B4-BE49-F238E27FC236}">
                <a16:creationId xmlns:a16="http://schemas.microsoft.com/office/drawing/2014/main" id="{86C7DE18-A6C0-6F42-98C8-559F4F54D38E}"/>
              </a:ext>
            </a:extLst>
          </p:cNvPr>
          <p:cNvPicPr>
            <a:picLocks noChangeAspect="1"/>
          </p:cNvPicPr>
          <p:nvPr/>
        </p:nvPicPr>
        <p:blipFill>
          <a:blip r:embed="rId33"/>
          <a:stretch>
            <a:fillRect/>
          </a:stretch>
        </p:blipFill>
        <p:spPr>
          <a:xfrm>
            <a:off x="4524545" y="3025088"/>
            <a:ext cx="609600" cy="558800"/>
          </a:xfrm>
          <a:prstGeom prst="rect">
            <a:avLst/>
          </a:prstGeom>
        </p:spPr>
      </p:pic>
      <p:pic>
        <p:nvPicPr>
          <p:cNvPr id="72" name="図 71">
            <a:extLst>
              <a:ext uri="{FF2B5EF4-FFF2-40B4-BE49-F238E27FC236}">
                <a16:creationId xmlns:a16="http://schemas.microsoft.com/office/drawing/2014/main" id="{86C7DE18-A6C0-6F42-98C8-559F4F54D38E}"/>
              </a:ext>
            </a:extLst>
          </p:cNvPr>
          <p:cNvPicPr>
            <a:picLocks noChangeAspect="1"/>
          </p:cNvPicPr>
          <p:nvPr/>
        </p:nvPicPr>
        <p:blipFill>
          <a:blip r:embed="rId33"/>
          <a:stretch>
            <a:fillRect/>
          </a:stretch>
        </p:blipFill>
        <p:spPr>
          <a:xfrm rot="16200000">
            <a:off x="8449695" y="5105122"/>
            <a:ext cx="609600" cy="558800"/>
          </a:xfrm>
          <a:prstGeom prst="rect">
            <a:avLst/>
          </a:prstGeom>
        </p:spPr>
      </p:pic>
      <p:pic>
        <p:nvPicPr>
          <p:cNvPr id="73" name="図 72">
            <a:extLst>
              <a:ext uri="{FF2B5EF4-FFF2-40B4-BE49-F238E27FC236}">
                <a16:creationId xmlns:a16="http://schemas.microsoft.com/office/drawing/2014/main" id="{86C7DE18-A6C0-6F42-98C8-559F4F54D38E}"/>
              </a:ext>
            </a:extLst>
          </p:cNvPr>
          <p:cNvPicPr>
            <a:picLocks noChangeAspect="1"/>
          </p:cNvPicPr>
          <p:nvPr/>
        </p:nvPicPr>
        <p:blipFill>
          <a:blip r:embed="rId33"/>
          <a:stretch>
            <a:fillRect/>
          </a:stretch>
        </p:blipFill>
        <p:spPr>
          <a:xfrm rot="16200000">
            <a:off x="8555792" y="2263344"/>
            <a:ext cx="459385" cy="421103"/>
          </a:xfrm>
          <a:prstGeom prst="rect">
            <a:avLst/>
          </a:prstGeom>
        </p:spPr>
      </p:pic>
      <p:pic>
        <p:nvPicPr>
          <p:cNvPr id="74" name="図 73"/>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148905" y="1316944"/>
            <a:ext cx="2504632" cy="3220615"/>
          </a:xfrm>
          <a:prstGeom prst="rect">
            <a:avLst/>
          </a:prstGeom>
        </p:spPr>
      </p:pic>
      <p:sp>
        <p:nvSpPr>
          <p:cNvPr id="75" name="object 102">
            <a:extLst>
              <a:ext uri="{FF2B5EF4-FFF2-40B4-BE49-F238E27FC236}">
                <a16:creationId xmlns:a16="http://schemas.microsoft.com/office/drawing/2014/main" id="{61BC88B1-8835-014B-AB62-5E9911A49C8D}"/>
              </a:ext>
            </a:extLst>
          </p:cNvPr>
          <p:cNvSpPr txBox="1"/>
          <p:nvPr/>
        </p:nvSpPr>
        <p:spPr>
          <a:xfrm>
            <a:off x="2660748" y="5139463"/>
            <a:ext cx="1769576" cy="135935"/>
          </a:xfrm>
          <a:prstGeom prst="rect">
            <a:avLst/>
          </a:prstGeom>
        </p:spPr>
        <p:txBody>
          <a:bodyPr vert="horz" wrap="square" lIns="0" tIns="12700" rIns="0" bIns="0" rtlCol="0">
            <a:spAutoFit/>
          </a:bodyPr>
          <a:lstStyle/>
          <a:p>
            <a:pPr marL="15240" marR="17780" indent="-3175">
              <a:lnSpc>
                <a:spcPct val="100000"/>
              </a:lnSpc>
              <a:spcBef>
                <a:spcPts val="100"/>
              </a:spcBef>
            </a:pPr>
            <a:r>
              <a:rPr lang="ja-JP" altLang="en-US" sz="800" dirty="0">
                <a:latin typeface="ＭＳ ゴシック" panose="020B0609070205080204" pitchFamily="49" charset="-128"/>
                <a:ea typeface="ＭＳ ゴシック" panose="020B0609070205080204" pitchFamily="49" charset="-128"/>
                <a:cs typeface="YuGothic"/>
              </a:rPr>
              <a:t>　   　</a:t>
            </a:r>
            <a:r>
              <a:rPr lang="en-US" altLang="ja-JP" sz="800" dirty="0">
                <a:latin typeface="ＭＳ ゴシック" panose="020B0609070205080204" pitchFamily="49" charset="-128"/>
                <a:ea typeface="ＭＳ ゴシック" panose="020B0609070205080204" pitchFamily="49" charset="-128"/>
                <a:cs typeface="YuGothic"/>
              </a:rPr>
              <a:t>  </a:t>
            </a:r>
            <a:r>
              <a:rPr lang="ja-JP" altLang="en-US" sz="800" dirty="0">
                <a:latin typeface="ＭＳ ゴシック" panose="020B0609070205080204" pitchFamily="49" charset="-128"/>
                <a:ea typeface="ＭＳ ゴシック" panose="020B0609070205080204" pitchFamily="49" charset="-128"/>
                <a:cs typeface="YuGothic"/>
              </a:rPr>
              <a:t>デジタル・フォレンジック</a:t>
            </a:r>
            <a:endParaRPr sz="800" dirty="0">
              <a:latin typeface="ＭＳ ゴシック" panose="020B0609070205080204" pitchFamily="49" charset="-128"/>
              <a:ea typeface="ＭＳ ゴシック" panose="020B0609070205080204" pitchFamily="49" charset="-128"/>
              <a:cs typeface="YuGothic"/>
            </a:endParaRPr>
          </a:p>
        </p:txBody>
      </p:sp>
      <p:sp>
        <p:nvSpPr>
          <p:cNvPr id="5" name="正方形/長方形 4"/>
          <p:cNvSpPr/>
          <p:nvPr/>
        </p:nvSpPr>
        <p:spPr>
          <a:xfrm>
            <a:off x="2731196" y="2455976"/>
            <a:ext cx="1896677" cy="2876651"/>
          </a:xfrm>
          <a:prstGeom prst="rect">
            <a:avLst/>
          </a:prstGeom>
          <a:noFill/>
          <a:ln w="25400">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pic>
        <p:nvPicPr>
          <p:cNvPr id="71" name="図 70">
            <a:extLst>
              <a:ext uri="{FF2B5EF4-FFF2-40B4-BE49-F238E27FC236}">
                <a16:creationId xmlns:a16="http://schemas.microsoft.com/office/drawing/2014/main" id="{86C7DE18-A6C0-6F42-98C8-559F4F54D38E}"/>
              </a:ext>
            </a:extLst>
          </p:cNvPr>
          <p:cNvPicPr>
            <a:picLocks noChangeAspect="1"/>
          </p:cNvPicPr>
          <p:nvPr/>
        </p:nvPicPr>
        <p:blipFill>
          <a:blip r:embed="rId33"/>
          <a:stretch>
            <a:fillRect/>
          </a:stretch>
        </p:blipFill>
        <p:spPr>
          <a:xfrm rot="10800000">
            <a:off x="4526818" y="4406421"/>
            <a:ext cx="609600" cy="558800"/>
          </a:xfrm>
          <a:prstGeom prst="rect">
            <a:avLst/>
          </a:prstGeom>
        </p:spPr>
      </p:pic>
      <p:pic>
        <p:nvPicPr>
          <p:cNvPr id="83" name="図 82">
            <a:extLst>
              <a:ext uri="{FF2B5EF4-FFF2-40B4-BE49-F238E27FC236}">
                <a16:creationId xmlns:a16="http://schemas.microsoft.com/office/drawing/2014/main" id="{49E5A1DC-DAE2-DD4B-805C-4D965C6145C3}"/>
              </a:ext>
            </a:extLst>
          </p:cNvPr>
          <p:cNvPicPr>
            <a:picLocks noChangeAspect="1"/>
          </p:cNvPicPr>
          <p:nvPr/>
        </p:nvPicPr>
        <p:blipFill>
          <a:blip r:embed="rId18"/>
          <a:stretch>
            <a:fillRect/>
          </a:stretch>
        </p:blipFill>
        <p:spPr>
          <a:xfrm>
            <a:off x="2714141" y="2401609"/>
            <a:ext cx="1602626" cy="316164"/>
          </a:xfrm>
          <a:prstGeom prst="rect">
            <a:avLst/>
          </a:prstGeom>
        </p:spPr>
      </p:pic>
      <p:sp>
        <p:nvSpPr>
          <p:cNvPr id="79" name="テキスト ボックス 78">
            <a:extLst>
              <a:ext uri="{FF2B5EF4-FFF2-40B4-BE49-F238E27FC236}">
                <a16:creationId xmlns:a16="http://schemas.microsoft.com/office/drawing/2014/main" id="{0F40AB51-676F-324B-B4BF-644C831C7247}"/>
              </a:ext>
            </a:extLst>
          </p:cNvPr>
          <p:cNvSpPr txBox="1"/>
          <p:nvPr/>
        </p:nvSpPr>
        <p:spPr>
          <a:xfrm>
            <a:off x="2766912" y="2373295"/>
            <a:ext cx="1305165" cy="286232"/>
          </a:xfrm>
          <a:prstGeom prst="rect">
            <a:avLst/>
          </a:prstGeom>
          <a:noFill/>
        </p:spPr>
        <p:txBody>
          <a:bodyPr wrap="none" rtlCol="0">
            <a:spAutoFit/>
          </a:bodyPr>
          <a:lstStyle/>
          <a:p>
            <a:r>
              <a:rPr lang="ja-JP" altLang="en-US" sz="1260" dirty="0">
                <a:solidFill>
                  <a:schemeClr val="bg1"/>
                </a:solidFill>
                <a:latin typeface="HGP創英角ｺﾞｼｯｸUB" panose="020B0900000000000000" pitchFamily="50" charset="-128"/>
                <a:ea typeface="HGP創英角ｺﾞｼｯｸUB" panose="020B0900000000000000" pitchFamily="50" charset="-128"/>
                <a:cs typeface="Anito"/>
              </a:rPr>
              <a:t>証拠物件の検討</a:t>
            </a:r>
          </a:p>
        </p:txBody>
      </p:sp>
      <p:pic>
        <p:nvPicPr>
          <p:cNvPr id="80" name="図 79"/>
          <p:cNvPicPr>
            <a:picLocks noChangeAspect="1"/>
          </p:cNvPicPr>
          <p:nvPr/>
        </p:nvPicPr>
        <p:blipFill>
          <a:blip r:embed="rId35"/>
          <a:stretch>
            <a:fillRect/>
          </a:stretch>
        </p:blipFill>
        <p:spPr>
          <a:xfrm>
            <a:off x="12082" y="-57002"/>
            <a:ext cx="9144000" cy="981456"/>
          </a:xfrm>
          <a:prstGeom prst="rect">
            <a:avLst/>
          </a:prstGeom>
        </p:spPr>
      </p:pic>
    </p:spTree>
    <p:extLst>
      <p:ext uri="{BB962C8B-B14F-4D97-AF65-F5344CB8AC3E}">
        <p14:creationId xmlns:p14="http://schemas.microsoft.com/office/powerpoint/2010/main" val="33548414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08"/>
          <p:cNvGraphicFramePr>
            <a:graphicFrameLocks noChangeAspect="1"/>
          </p:cNvGraphicFramePr>
          <p:nvPr/>
        </p:nvGraphicFramePr>
        <p:xfrm>
          <a:off x="1106490" y="2882156"/>
          <a:ext cx="6523037" cy="385921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3" name="Object 111"/>
          <p:cNvGraphicFramePr>
            <a:graphicFrameLocks noChangeAspect="1"/>
          </p:cNvGraphicFramePr>
          <p:nvPr/>
        </p:nvGraphicFramePr>
        <p:xfrm>
          <a:off x="1514473" y="3861887"/>
          <a:ext cx="6057900" cy="1017707"/>
        </p:xfrm>
        <a:graphic>
          <a:graphicData uri="http://schemas.openxmlformats.org/drawingml/2006/chart">
            <c:chart xmlns:c="http://schemas.openxmlformats.org/drawingml/2006/chart" xmlns:r="http://schemas.openxmlformats.org/officeDocument/2006/relationships" r:id="rId4"/>
          </a:graphicData>
        </a:graphic>
      </p:graphicFrame>
      <p:grpSp>
        <p:nvGrpSpPr>
          <p:cNvPr id="7298" name="Group 130"/>
          <p:cNvGrpSpPr>
            <a:grpSpLocks/>
          </p:cNvGrpSpPr>
          <p:nvPr/>
        </p:nvGrpSpPr>
        <p:grpSpPr bwMode="auto">
          <a:xfrm>
            <a:off x="2832100" y="3274270"/>
            <a:ext cx="3640138" cy="244475"/>
            <a:chOff x="1927" y="2051"/>
            <a:chExt cx="2293" cy="154"/>
          </a:xfrm>
        </p:grpSpPr>
        <p:sp>
          <p:nvSpPr>
            <p:cNvPr id="7284" name="Rectangle 116"/>
            <p:cNvSpPr>
              <a:spLocks noChangeArrowheads="1"/>
            </p:cNvSpPr>
            <p:nvPr/>
          </p:nvSpPr>
          <p:spPr bwMode="auto">
            <a:xfrm>
              <a:off x="1927" y="2068"/>
              <a:ext cx="91" cy="91"/>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285" name="Rectangle 117"/>
            <p:cNvSpPr>
              <a:spLocks noChangeArrowheads="1"/>
            </p:cNvSpPr>
            <p:nvPr/>
          </p:nvSpPr>
          <p:spPr bwMode="auto">
            <a:xfrm>
              <a:off x="2504" y="2068"/>
              <a:ext cx="91" cy="91"/>
            </a:xfrm>
            <a:prstGeom prst="rect">
              <a:avLst/>
            </a:prstGeom>
            <a:solidFill>
              <a:srgbClr val="3399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286" name="Rectangle 118"/>
            <p:cNvSpPr>
              <a:spLocks noChangeArrowheads="1"/>
            </p:cNvSpPr>
            <p:nvPr/>
          </p:nvSpPr>
          <p:spPr bwMode="auto">
            <a:xfrm>
              <a:off x="3047" y="2068"/>
              <a:ext cx="91" cy="91"/>
            </a:xfrm>
            <a:prstGeom prst="rect">
              <a:avLst/>
            </a:prstGeom>
            <a:solidFill>
              <a:srgbClr val="99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287" name="Text Box 119"/>
            <p:cNvSpPr txBox="1">
              <a:spLocks noChangeArrowheads="1"/>
            </p:cNvSpPr>
            <p:nvPr/>
          </p:nvSpPr>
          <p:spPr bwMode="auto">
            <a:xfrm>
              <a:off x="3131" y="2051"/>
              <a:ext cx="436" cy="154"/>
            </a:xfrm>
            <a:prstGeom prst="rect">
              <a:avLst/>
            </a:prstGeom>
            <a:noFill/>
            <a:ln>
              <a:noFill/>
            </a:ln>
            <a:effectLst/>
            <a:extLst>
              <a:ext uri="{909E8E84-426E-40dd-AFC4-6F175D3DCCD1}">
                <a14:hiddenFill xmlns:a14="http://schemas.microsoft.com/office/drawing/2010/main" xmlns="">
                  <a:solidFill>
                    <a:srgbClr val="D82900"/>
                  </a:solidFill>
                </a14:hiddenFill>
              </a:ext>
              <a:ext uri="{91240B29-F687-4f45-9708-019B960494DF}">
                <a14:hiddenLine xmlns:a14="http://schemas.microsoft.com/office/drawing/2010/main" xmlns="" w="31750">
                  <a:solidFill>
                    <a:srgbClr val="D82900"/>
                  </a:solidFill>
                  <a:prstDash val="sysDot"/>
                  <a:miter lim="800000"/>
                  <a:headEnd/>
                  <a:tailEnd type="none" w="lg" len="lg"/>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告発件数</a:t>
              </a:r>
            </a:p>
          </p:txBody>
        </p:sp>
        <p:sp>
          <p:nvSpPr>
            <p:cNvPr id="7288" name="Text Box 120"/>
            <p:cNvSpPr txBox="1">
              <a:spLocks noChangeArrowheads="1"/>
            </p:cNvSpPr>
            <p:nvPr/>
          </p:nvSpPr>
          <p:spPr bwMode="auto">
            <a:xfrm>
              <a:off x="2010" y="2051"/>
              <a:ext cx="436" cy="154"/>
            </a:xfrm>
            <a:prstGeom prst="rect">
              <a:avLst/>
            </a:prstGeom>
            <a:noFill/>
            <a:ln>
              <a:noFill/>
            </a:ln>
            <a:effectLst/>
            <a:extLst>
              <a:ext uri="{909E8E84-426E-40dd-AFC4-6F175D3DCCD1}">
                <a14:hiddenFill xmlns:a14="http://schemas.microsoft.com/office/drawing/2010/main" xmlns="">
                  <a:solidFill>
                    <a:srgbClr val="D82900"/>
                  </a:solidFill>
                </a14:hiddenFill>
              </a:ext>
              <a:ext uri="{91240B29-F687-4f45-9708-019B960494DF}">
                <a14:hiddenLine xmlns:a14="http://schemas.microsoft.com/office/drawing/2010/main" xmlns="" w="31750">
                  <a:solidFill>
                    <a:srgbClr val="D82900"/>
                  </a:solidFill>
                  <a:prstDash val="sysDot"/>
                  <a:miter lim="800000"/>
                  <a:headEnd/>
                  <a:tailEnd type="none" w="lg" len="lg"/>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着手件数</a:t>
              </a:r>
            </a:p>
          </p:txBody>
        </p:sp>
        <p:sp>
          <p:nvSpPr>
            <p:cNvPr id="7289" name="Text Box 121"/>
            <p:cNvSpPr txBox="1">
              <a:spLocks noChangeArrowheads="1"/>
            </p:cNvSpPr>
            <p:nvPr/>
          </p:nvSpPr>
          <p:spPr bwMode="auto">
            <a:xfrm>
              <a:off x="3864" y="2051"/>
              <a:ext cx="356" cy="154"/>
            </a:xfrm>
            <a:prstGeom prst="rect">
              <a:avLst/>
            </a:prstGeom>
            <a:noFill/>
            <a:ln>
              <a:noFill/>
            </a:ln>
            <a:effectLst/>
            <a:extLst>
              <a:ext uri="{909E8E84-426E-40dd-AFC4-6F175D3DCCD1}">
                <a14:hiddenFill xmlns:a14="http://schemas.microsoft.com/office/drawing/2010/main" xmlns="">
                  <a:solidFill>
                    <a:srgbClr val="D82900"/>
                  </a:solidFill>
                </a14:hiddenFill>
              </a:ext>
              <a:ext uri="{91240B29-F687-4f45-9708-019B960494DF}">
                <a14:hiddenLine xmlns:a14="http://schemas.microsoft.com/office/drawing/2010/main" xmlns="" w="31750">
                  <a:solidFill>
                    <a:srgbClr val="D82900"/>
                  </a:solidFill>
                  <a:prstDash val="sysDot"/>
                  <a:miter lim="800000"/>
                  <a:headEnd/>
                  <a:tailEnd type="none" w="lg" len="lg"/>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告発率</a:t>
              </a:r>
            </a:p>
          </p:txBody>
        </p:sp>
        <p:sp>
          <p:nvSpPr>
            <p:cNvPr id="7290" name="Text Box 122"/>
            <p:cNvSpPr txBox="1">
              <a:spLocks noChangeArrowheads="1"/>
            </p:cNvSpPr>
            <p:nvPr/>
          </p:nvSpPr>
          <p:spPr bwMode="auto">
            <a:xfrm>
              <a:off x="2588" y="2051"/>
              <a:ext cx="436" cy="154"/>
            </a:xfrm>
            <a:prstGeom prst="rect">
              <a:avLst/>
            </a:prstGeom>
            <a:noFill/>
            <a:ln>
              <a:noFill/>
            </a:ln>
            <a:effectLst/>
            <a:extLst>
              <a:ext uri="{909E8E84-426E-40dd-AFC4-6F175D3DCCD1}">
                <a14:hiddenFill xmlns:a14="http://schemas.microsoft.com/office/drawing/2010/main" xmlns="">
                  <a:solidFill>
                    <a:srgbClr val="D82900"/>
                  </a:solidFill>
                </a14:hiddenFill>
              </a:ext>
              <a:ext uri="{91240B29-F687-4f45-9708-019B960494DF}">
                <a14:hiddenLine xmlns:a14="http://schemas.microsoft.com/office/drawing/2010/main" xmlns="" w="31750">
                  <a:solidFill>
                    <a:srgbClr val="D82900"/>
                  </a:solidFill>
                  <a:prstDash val="sysDot"/>
                  <a:miter lim="800000"/>
                  <a:headEnd/>
                  <a:tailEnd type="none" w="lg" len="lg"/>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処理件数</a:t>
              </a:r>
            </a:p>
          </p:txBody>
        </p:sp>
        <p:grpSp>
          <p:nvGrpSpPr>
            <p:cNvPr id="7297" name="Group 129"/>
            <p:cNvGrpSpPr>
              <a:grpSpLocks/>
            </p:cNvGrpSpPr>
            <p:nvPr/>
          </p:nvGrpSpPr>
          <p:grpSpPr bwMode="auto">
            <a:xfrm>
              <a:off x="3606" y="2085"/>
              <a:ext cx="240" cy="68"/>
              <a:chOff x="3781" y="2034"/>
              <a:chExt cx="240" cy="68"/>
            </a:xfrm>
          </p:grpSpPr>
          <p:sp>
            <p:nvSpPr>
              <p:cNvPr id="7292" name="Line 124"/>
              <p:cNvSpPr>
                <a:spLocks noChangeShapeType="1"/>
              </p:cNvSpPr>
              <p:nvPr/>
            </p:nvSpPr>
            <p:spPr bwMode="auto">
              <a:xfrm>
                <a:off x="3781" y="2064"/>
                <a:ext cx="240" cy="1"/>
              </a:xfrm>
              <a:prstGeom prst="line">
                <a:avLst/>
              </a:prstGeom>
              <a:noFill/>
              <a:ln w="22225">
                <a:solidFill>
                  <a:schemeClr val="tx1"/>
                </a:solidFill>
                <a:round/>
                <a:headEnd/>
                <a:tailEnd type="non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294" name="Rectangle 126"/>
              <p:cNvSpPr>
                <a:spLocks noChangeArrowheads="1"/>
              </p:cNvSpPr>
              <p:nvPr/>
            </p:nvSpPr>
            <p:spPr bwMode="auto">
              <a:xfrm rot="2700000">
                <a:off x="3868" y="2034"/>
                <a:ext cx="68" cy="68"/>
              </a:xfrm>
              <a:prstGeom prst="rect">
                <a:avLst/>
              </a:prstGeom>
              <a:solidFill>
                <a:schemeClr val="accent1"/>
              </a:solidFill>
              <a:ln>
                <a:solidFill>
                  <a:schemeClr val="tx1"/>
                </a:solid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grpSp>
      </p:grpSp>
      <p:sp>
        <p:nvSpPr>
          <p:cNvPr id="7194" name="AutoShape 26"/>
          <p:cNvSpPr>
            <a:spLocks noChangeArrowheads="1"/>
          </p:cNvSpPr>
          <p:nvPr/>
        </p:nvSpPr>
        <p:spPr bwMode="auto">
          <a:xfrm>
            <a:off x="5411790" y="1067643"/>
            <a:ext cx="3424237" cy="1270000"/>
          </a:xfrm>
          <a:prstGeom prst="homePlate">
            <a:avLst>
              <a:gd name="adj" fmla="val 0"/>
            </a:avLst>
          </a:prstGeom>
          <a:solidFill>
            <a:schemeClr val="accent1"/>
          </a:solidFill>
          <a:ln w="31750">
            <a:solidFill>
              <a:schemeClr val="bg1"/>
            </a:solidFill>
            <a:miter lim="800000"/>
            <a:headEnd/>
            <a:tailEnd type="none" w="lg" len="lg"/>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195" name="AutoShape 27"/>
          <p:cNvSpPr>
            <a:spLocks noChangeArrowheads="1"/>
          </p:cNvSpPr>
          <p:nvPr/>
        </p:nvSpPr>
        <p:spPr bwMode="auto">
          <a:xfrm>
            <a:off x="2699792" y="1067643"/>
            <a:ext cx="3581946" cy="1270000"/>
          </a:xfrm>
          <a:prstGeom prst="homePlate">
            <a:avLst>
              <a:gd name="adj" fmla="val 67406"/>
            </a:avLst>
          </a:prstGeom>
          <a:solidFill>
            <a:srgbClr val="777777"/>
          </a:solidFill>
          <a:ln w="31750">
            <a:solidFill>
              <a:schemeClr val="bg1"/>
            </a:solidFill>
            <a:miter lim="800000"/>
            <a:headEnd/>
            <a:tailEnd type="none" w="lg" len="lg"/>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196" name="AutoShape 28"/>
          <p:cNvSpPr>
            <a:spLocks noChangeArrowheads="1"/>
          </p:cNvSpPr>
          <p:nvPr/>
        </p:nvSpPr>
        <p:spPr bwMode="auto">
          <a:xfrm>
            <a:off x="120652" y="1063640"/>
            <a:ext cx="3425825" cy="1270000"/>
          </a:xfrm>
          <a:prstGeom prst="homePlate">
            <a:avLst>
              <a:gd name="adj" fmla="val 67438"/>
            </a:avLst>
          </a:prstGeom>
          <a:solidFill>
            <a:srgbClr val="DDDDDD"/>
          </a:solidFill>
          <a:ln w="31750">
            <a:solidFill>
              <a:schemeClr val="bg1"/>
            </a:solidFill>
            <a:miter lim="800000"/>
            <a:headEnd/>
            <a:tailEnd type="none" w="lg" len="lg"/>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197" name="Text Box 2"/>
          <p:cNvSpPr txBox="1">
            <a:spLocks noChangeArrowheads="1"/>
          </p:cNvSpPr>
          <p:nvPr/>
        </p:nvSpPr>
        <p:spPr bwMode="auto">
          <a:xfrm>
            <a:off x="7535408" y="3176415"/>
            <a:ext cx="1098550" cy="311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7432" tIns="18288" rIns="0" bIns="0"/>
          <a:lstStyle>
            <a:lvl1pPr eaLnBrk="0" hangingPunct="0">
              <a:defRPr kumimoji="1" sz="2400">
                <a:solidFill>
                  <a:schemeClr val="tx1"/>
                </a:solidFill>
                <a:latin typeface="Tahoma" pitchFamily="34" charset="0"/>
                <a:ea typeface="ＭＳ Ｐゴシック" charset="-128"/>
              </a:defRPr>
            </a:lvl1pPr>
            <a:lvl2pPr marL="742950" indent="-285750" eaLnBrk="0" hangingPunct="0">
              <a:defRPr kumimoji="1" sz="2400">
                <a:solidFill>
                  <a:schemeClr val="tx1"/>
                </a:solidFill>
                <a:latin typeface="Tahoma" pitchFamily="34" charset="0"/>
                <a:ea typeface="ＭＳ Ｐゴシック" charset="-128"/>
              </a:defRPr>
            </a:lvl2pPr>
            <a:lvl3pPr marL="1143000" indent="-228600" eaLnBrk="0" hangingPunct="0">
              <a:defRPr kumimoji="1" sz="2400">
                <a:solidFill>
                  <a:schemeClr val="tx1"/>
                </a:solidFill>
                <a:latin typeface="Tahoma" pitchFamily="34" charset="0"/>
                <a:ea typeface="ＭＳ Ｐゴシック" charset="-128"/>
              </a:defRPr>
            </a:lvl3pPr>
            <a:lvl4pPr marL="1600200" indent="-228600" eaLnBrk="0" hangingPunct="0">
              <a:defRPr kumimoji="1" sz="2400">
                <a:solidFill>
                  <a:schemeClr val="tx1"/>
                </a:solidFill>
                <a:latin typeface="Tahoma" pitchFamily="34" charset="0"/>
                <a:ea typeface="ＭＳ Ｐゴシック" charset="-128"/>
              </a:defRPr>
            </a:lvl4pPr>
            <a:lvl5pPr marL="2057400" indent="-228600" eaLnBrk="0" hangingPunct="0">
              <a:defRPr kumimoji="1" sz="2400">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ahoma" pitchFamily="34" charset="0"/>
                <a:ea typeface="ＭＳ Ｐゴシック" charset="-128"/>
              </a:defRPr>
            </a:lvl9pPr>
          </a:lstStyle>
          <a:p>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告発率</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7198" name="Text Box 3"/>
          <p:cNvSpPr txBox="1">
            <a:spLocks noChangeArrowheads="1"/>
          </p:cNvSpPr>
          <p:nvPr/>
        </p:nvSpPr>
        <p:spPr bwMode="auto">
          <a:xfrm>
            <a:off x="193677" y="3140920"/>
            <a:ext cx="1905000" cy="28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7432" tIns="18288" rIns="0" bIns="0"/>
          <a:lstStyle>
            <a:lvl1pPr eaLnBrk="0" hangingPunct="0">
              <a:defRPr kumimoji="1" sz="2400">
                <a:solidFill>
                  <a:schemeClr val="tx1"/>
                </a:solidFill>
                <a:latin typeface="Tahoma" pitchFamily="34" charset="0"/>
                <a:ea typeface="ＭＳ Ｐゴシック" charset="-128"/>
              </a:defRPr>
            </a:lvl1pPr>
            <a:lvl2pPr marL="742950" indent="-285750" eaLnBrk="0" hangingPunct="0">
              <a:defRPr kumimoji="1" sz="2400">
                <a:solidFill>
                  <a:schemeClr val="tx1"/>
                </a:solidFill>
                <a:latin typeface="Tahoma" pitchFamily="34" charset="0"/>
                <a:ea typeface="ＭＳ Ｐゴシック" charset="-128"/>
              </a:defRPr>
            </a:lvl2pPr>
            <a:lvl3pPr marL="1143000" indent="-228600" eaLnBrk="0" hangingPunct="0">
              <a:defRPr kumimoji="1" sz="2400">
                <a:solidFill>
                  <a:schemeClr val="tx1"/>
                </a:solidFill>
                <a:latin typeface="Tahoma" pitchFamily="34" charset="0"/>
                <a:ea typeface="ＭＳ Ｐゴシック" charset="-128"/>
              </a:defRPr>
            </a:lvl3pPr>
            <a:lvl4pPr marL="1600200" indent="-228600" eaLnBrk="0" hangingPunct="0">
              <a:defRPr kumimoji="1" sz="2400">
                <a:solidFill>
                  <a:schemeClr val="tx1"/>
                </a:solidFill>
                <a:latin typeface="Tahoma" pitchFamily="34" charset="0"/>
                <a:ea typeface="ＭＳ Ｐゴシック" charset="-128"/>
              </a:defRPr>
            </a:lvl4pPr>
            <a:lvl5pPr marL="2057400" indent="-228600" eaLnBrk="0" hangingPunct="0">
              <a:defRPr kumimoji="1" sz="2400">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ahoma" pitchFamily="34" charset="0"/>
                <a:ea typeface="ＭＳ Ｐゴシック" charset="-128"/>
              </a:defRPr>
            </a:lvl9pPr>
          </a:lstStyle>
          <a:p>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件数</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件</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7239" name="Rectangle 71"/>
          <p:cNvSpPr>
            <a:spLocks noChangeArrowheads="1"/>
          </p:cNvSpPr>
          <p:nvPr/>
        </p:nvSpPr>
        <p:spPr bwMode="auto">
          <a:xfrm>
            <a:off x="4288512" y="6580209"/>
            <a:ext cx="615553"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年度</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7269" name="Rectangle 101"/>
          <p:cNvSpPr>
            <a:spLocks noChangeArrowheads="1"/>
          </p:cNvSpPr>
          <p:nvPr/>
        </p:nvSpPr>
        <p:spPr bwMode="auto">
          <a:xfrm>
            <a:off x="39815" y="1236975"/>
            <a:ext cx="2956396" cy="923330"/>
          </a:xfrm>
          <a:prstGeom prst="rect">
            <a:avLst/>
          </a:prstGeom>
          <a:noFill/>
          <a:ln>
            <a:noFill/>
          </a:ln>
          <a:effectLst/>
          <a:extLst>
            <a:ext uri="{909E8E84-426E-40dd-AFC4-6F175D3DCCD1}">
              <a14:hiddenFill xmlns:a14="http://schemas.microsoft.com/office/drawing/2010/main" xmlns="">
                <a:solidFill>
                  <a:srgbClr val="D82900"/>
                </a:solidFill>
              </a14:hiddenFill>
            </a:ext>
            <a:ext uri="{91240B29-F687-4f45-9708-019B960494DF}">
              <a14:hiddenLine xmlns:a14="http://schemas.microsoft.com/office/drawing/2010/main" xmlns="" w="31750">
                <a:solidFill>
                  <a:srgbClr val="808080"/>
                </a:solidFill>
                <a:miter lim="800000"/>
                <a:headEnd/>
                <a:tailEnd type="none" w="lg" len="lg"/>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経済取引の広域化･</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グローバル化･デジタル化</a:t>
            </a:r>
          </a:p>
          <a:p>
            <a:pPr algn="ct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金融取引の多様化</a:t>
            </a:r>
          </a:p>
        </p:txBody>
      </p:sp>
      <p:sp>
        <p:nvSpPr>
          <p:cNvPr id="7270" name="Rectangle 102"/>
          <p:cNvSpPr>
            <a:spLocks noChangeArrowheads="1"/>
          </p:cNvSpPr>
          <p:nvPr/>
        </p:nvSpPr>
        <p:spPr bwMode="auto">
          <a:xfrm>
            <a:off x="3707904" y="1363714"/>
            <a:ext cx="1838325" cy="701675"/>
          </a:xfrm>
          <a:prstGeom prst="rect">
            <a:avLst/>
          </a:prstGeom>
          <a:noFill/>
          <a:ln>
            <a:noFill/>
          </a:ln>
          <a:effectLst>
            <a:outerShdw blurRad="38100" dist="12700" dir="2700000" algn="tl" rotWithShape="0">
              <a:srgbClr val="000000">
                <a:alpha val="68000"/>
              </a:srgbClr>
            </a:outerShdw>
          </a:effectLst>
          <a:extLst>
            <a:ext uri="{909E8E84-426E-40dd-AFC4-6F175D3DCCD1}">
              <a14:hiddenFill xmlns:a14="http://schemas.microsoft.com/office/drawing/2010/main" xmlns="">
                <a:solidFill>
                  <a:srgbClr val="D82900"/>
                </a:solidFill>
              </a14:hiddenFill>
            </a:ext>
            <a:ext uri="{91240B29-F687-4f45-9708-019B960494DF}">
              <a14:hiddenLine xmlns:a14="http://schemas.microsoft.com/office/drawing/2010/main" xmlns="" w="31750">
                <a:solidFill>
                  <a:srgbClr val="808080"/>
                </a:solidFill>
                <a:miter lim="800000"/>
                <a:headEnd/>
                <a:tailEnd type="none" w="lg" len="lg"/>
              </a14:hiddenLine>
            </a:ext>
          </a:extLst>
        </p:spPr>
        <p:txBody>
          <a:bodyPr>
            <a:spAutoFit/>
          </a:bodyPr>
          <a:lstStyle/>
          <a:p>
            <a:pPr algn="ctr"/>
            <a:r>
              <a:rPr lang="ja-JP" altLang="en-US" sz="2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脱税事件の</a:t>
            </a:r>
            <a:endParaRPr lang="en-US" altLang="ja-JP" sz="2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2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複雑・巧妙化</a:t>
            </a:r>
          </a:p>
        </p:txBody>
      </p:sp>
      <p:sp>
        <p:nvSpPr>
          <p:cNvPr id="7271" name="Rectangle 103"/>
          <p:cNvSpPr>
            <a:spLocks noChangeArrowheads="1"/>
          </p:cNvSpPr>
          <p:nvPr/>
        </p:nvSpPr>
        <p:spPr bwMode="auto">
          <a:xfrm>
            <a:off x="6118225" y="1211314"/>
            <a:ext cx="2616200" cy="1006475"/>
          </a:xfrm>
          <a:prstGeom prst="rect">
            <a:avLst/>
          </a:prstGeom>
          <a:noFill/>
          <a:ln>
            <a:noFill/>
          </a:ln>
          <a:effectLst>
            <a:outerShdw blurRad="38100" dist="12700" dir="2700000" algn="tl" rotWithShape="0">
              <a:srgbClr val="000000">
                <a:alpha val="50000"/>
              </a:srgbClr>
            </a:outerShdw>
          </a:effectLst>
          <a:extLst>
            <a:ext uri="{909E8E84-426E-40dd-AFC4-6F175D3DCCD1}">
              <a14:hiddenFill xmlns:a14="http://schemas.microsoft.com/office/drawing/2010/main" xmlns="">
                <a:solidFill>
                  <a:srgbClr val="D82900"/>
                </a:solidFill>
              </a14:hiddenFill>
            </a:ext>
            <a:ext uri="{91240B29-F687-4f45-9708-019B960494DF}">
              <a14:hiddenLine xmlns:a14="http://schemas.microsoft.com/office/drawing/2010/main" xmlns="" w="31750">
                <a:solidFill>
                  <a:srgbClr val="808080"/>
                </a:solidFill>
                <a:miter lim="800000"/>
                <a:headEnd/>
                <a:tailEnd type="none" w="lg" len="lg"/>
              </a14:hiddenLine>
            </a:ext>
          </a:extLst>
        </p:spPr>
        <p:txBody>
          <a:bodyPr>
            <a:spAutoFit/>
          </a:bodyPr>
          <a:lstStyle/>
          <a:p>
            <a:pPr algn="ctr"/>
            <a:r>
              <a:rPr lang="ja-JP" altLang="en-US" sz="2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資料情報の</a:t>
            </a:r>
            <a:endParaRPr lang="en-US" altLang="ja-JP" sz="2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2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充実・強化</a:t>
            </a:r>
            <a:endParaRPr lang="en-US" altLang="ja-JP" sz="2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2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効率的な調査展開</a:t>
            </a:r>
          </a:p>
        </p:txBody>
      </p:sp>
      <p:sp useBgFill="1">
        <p:nvSpPr>
          <p:cNvPr id="7280" name="Text Box 14"/>
          <p:cNvSpPr txBox="1">
            <a:spLocks noChangeArrowheads="1"/>
          </p:cNvSpPr>
          <p:nvPr/>
        </p:nvSpPr>
        <p:spPr bwMode="auto">
          <a:xfrm>
            <a:off x="7562850" y="3709303"/>
            <a:ext cx="549275" cy="244475"/>
          </a:xfrm>
          <a:prstGeom prst="rect">
            <a:avLst/>
          </a:prstGeom>
          <a:ln>
            <a:noFill/>
          </a:ln>
          <a:extLst>
            <a:ext uri="{91240B29-F687-4f45-9708-019B960494DF}">
              <a14:hiddenLine xmlns:a14="http://schemas.microsoft.com/office/drawing/2010/main" xmlns="" w="9525">
                <a:solidFill>
                  <a:srgbClr val="000000"/>
                </a:solidFill>
                <a:miter lim="800000"/>
                <a:headEnd/>
                <a:tailEnd/>
              </a14:hiddenLine>
            </a:ext>
          </a:extLst>
        </p:spPr>
        <p:txBody>
          <a:bodyPr lIns="27432" tIns="18288" rIns="0" bIns="18288" anchor="ctr"/>
          <a:lstStyle>
            <a:lvl1pPr eaLnBrk="0" hangingPunct="0">
              <a:defRPr kumimoji="1" sz="2400">
                <a:solidFill>
                  <a:schemeClr val="tx1"/>
                </a:solidFill>
                <a:latin typeface="Tahoma" pitchFamily="34" charset="0"/>
                <a:ea typeface="ＭＳ Ｐゴシック" charset="-128"/>
              </a:defRPr>
            </a:lvl1pPr>
            <a:lvl2pPr marL="742950" indent="-285750" eaLnBrk="0" hangingPunct="0">
              <a:defRPr kumimoji="1" sz="2400">
                <a:solidFill>
                  <a:schemeClr val="tx1"/>
                </a:solidFill>
                <a:latin typeface="Tahoma" pitchFamily="34" charset="0"/>
                <a:ea typeface="ＭＳ Ｐゴシック" charset="-128"/>
              </a:defRPr>
            </a:lvl2pPr>
            <a:lvl3pPr marL="1143000" indent="-228600" eaLnBrk="0" hangingPunct="0">
              <a:defRPr kumimoji="1" sz="2400">
                <a:solidFill>
                  <a:schemeClr val="tx1"/>
                </a:solidFill>
                <a:latin typeface="Tahoma" pitchFamily="34" charset="0"/>
                <a:ea typeface="ＭＳ Ｐゴシック" charset="-128"/>
              </a:defRPr>
            </a:lvl3pPr>
            <a:lvl4pPr marL="1600200" indent="-228600" eaLnBrk="0" hangingPunct="0">
              <a:defRPr kumimoji="1" sz="2400">
                <a:solidFill>
                  <a:schemeClr val="tx1"/>
                </a:solidFill>
                <a:latin typeface="Tahoma" pitchFamily="34" charset="0"/>
                <a:ea typeface="ＭＳ Ｐゴシック" charset="-128"/>
              </a:defRPr>
            </a:lvl4pPr>
            <a:lvl5pPr marL="2057400" indent="-228600" eaLnBrk="0" hangingPunct="0">
              <a:defRPr kumimoji="1" sz="2400">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ahoma" pitchFamily="34" charset="0"/>
                <a:ea typeface="ＭＳ Ｐゴシック" charset="-128"/>
              </a:defRPr>
            </a:lvl9pPr>
          </a:lstStyle>
          <a:p>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80.0</a:t>
            </a:r>
          </a:p>
        </p:txBody>
      </p:sp>
      <p:sp useBgFill="1">
        <p:nvSpPr>
          <p:cNvPr id="7281" name="Text Box 16"/>
          <p:cNvSpPr txBox="1">
            <a:spLocks noChangeArrowheads="1"/>
          </p:cNvSpPr>
          <p:nvPr/>
        </p:nvSpPr>
        <p:spPr bwMode="auto">
          <a:xfrm>
            <a:off x="7562850" y="4307772"/>
            <a:ext cx="549275" cy="242888"/>
          </a:xfrm>
          <a:prstGeom prst="rect">
            <a:avLst/>
          </a:prstGeom>
          <a:ln>
            <a:noFill/>
          </a:ln>
          <a:extLst>
            <a:ext uri="{91240B29-F687-4f45-9708-019B960494DF}">
              <a14:hiddenLine xmlns:a14="http://schemas.microsoft.com/office/drawing/2010/main" xmlns="" w="9525">
                <a:solidFill>
                  <a:srgbClr val="000000"/>
                </a:solidFill>
                <a:miter lim="800000"/>
                <a:headEnd/>
                <a:tailEnd/>
              </a14:hiddenLine>
            </a:ext>
          </a:extLst>
        </p:spPr>
        <p:txBody>
          <a:bodyPr lIns="27432" tIns="18288" rIns="0" bIns="0"/>
          <a:lstStyle>
            <a:lvl1pPr eaLnBrk="0" hangingPunct="0">
              <a:defRPr kumimoji="1" sz="2400">
                <a:solidFill>
                  <a:schemeClr val="tx1"/>
                </a:solidFill>
                <a:latin typeface="Tahoma" pitchFamily="34" charset="0"/>
                <a:ea typeface="ＭＳ Ｐゴシック" charset="-128"/>
              </a:defRPr>
            </a:lvl1pPr>
            <a:lvl2pPr marL="742950" indent="-285750" eaLnBrk="0" hangingPunct="0">
              <a:defRPr kumimoji="1" sz="2400">
                <a:solidFill>
                  <a:schemeClr val="tx1"/>
                </a:solidFill>
                <a:latin typeface="Tahoma" pitchFamily="34" charset="0"/>
                <a:ea typeface="ＭＳ Ｐゴシック" charset="-128"/>
              </a:defRPr>
            </a:lvl2pPr>
            <a:lvl3pPr marL="1143000" indent="-228600" eaLnBrk="0" hangingPunct="0">
              <a:defRPr kumimoji="1" sz="2400">
                <a:solidFill>
                  <a:schemeClr val="tx1"/>
                </a:solidFill>
                <a:latin typeface="Tahoma" pitchFamily="34" charset="0"/>
                <a:ea typeface="ＭＳ Ｐゴシック" charset="-128"/>
              </a:defRPr>
            </a:lvl3pPr>
            <a:lvl4pPr marL="1600200" indent="-228600" eaLnBrk="0" hangingPunct="0">
              <a:defRPr kumimoji="1" sz="2400">
                <a:solidFill>
                  <a:schemeClr val="tx1"/>
                </a:solidFill>
                <a:latin typeface="Tahoma" pitchFamily="34" charset="0"/>
                <a:ea typeface="ＭＳ Ｐゴシック" charset="-128"/>
              </a:defRPr>
            </a:lvl4pPr>
            <a:lvl5pPr marL="2057400" indent="-228600" eaLnBrk="0" hangingPunct="0">
              <a:defRPr kumimoji="1" sz="2400">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ahoma" pitchFamily="34" charset="0"/>
                <a:ea typeface="ＭＳ Ｐゴシック" charset="-128"/>
              </a:defRPr>
            </a:lvl9pPr>
          </a:lstStyle>
          <a:p>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70.0</a:t>
            </a:r>
          </a:p>
        </p:txBody>
      </p:sp>
      <p:sp useBgFill="1">
        <p:nvSpPr>
          <p:cNvPr id="7282" name="Text Box 17"/>
          <p:cNvSpPr txBox="1">
            <a:spLocks noChangeArrowheads="1"/>
          </p:cNvSpPr>
          <p:nvPr/>
        </p:nvSpPr>
        <p:spPr bwMode="auto">
          <a:xfrm>
            <a:off x="7562851" y="4904654"/>
            <a:ext cx="549275" cy="233363"/>
          </a:xfrm>
          <a:prstGeom prst="rect">
            <a:avLst/>
          </a:prstGeom>
          <a:ln>
            <a:noFill/>
          </a:ln>
          <a:extLst>
            <a:ext uri="{91240B29-F687-4f45-9708-019B960494DF}">
              <a14:hiddenLine xmlns:a14="http://schemas.microsoft.com/office/drawing/2010/main" xmlns="" w="9525">
                <a:solidFill>
                  <a:srgbClr val="000000"/>
                </a:solidFill>
                <a:miter lim="800000"/>
                <a:headEnd/>
                <a:tailEnd/>
              </a14:hiddenLine>
            </a:ext>
          </a:extLst>
        </p:spPr>
        <p:txBody>
          <a:bodyPr lIns="27432" tIns="18288" rIns="0" bIns="0"/>
          <a:lstStyle>
            <a:lvl1pPr eaLnBrk="0" hangingPunct="0">
              <a:defRPr kumimoji="1" sz="2400">
                <a:solidFill>
                  <a:schemeClr val="tx1"/>
                </a:solidFill>
                <a:latin typeface="Tahoma" pitchFamily="34" charset="0"/>
                <a:ea typeface="ＭＳ Ｐゴシック" charset="-128"/>
              </a:defRPr>
            </a:lvl1pPr>
            <a:lvl2pPr marL="742950" indent="-285750" eaLnBrk="0" hangingPunct="0">
              <a:defRPr kumimoji="1" sz="2400">
                <a:solidFill>
                  <a:schemeClr val="tx1"/>
                </a:solidFill>
                <a:latin typeface="Tahoma" pitchFamily="34" charset="0"/>
                <a:ea typeface="ＭＳ Ｐゴシック" charset="-128"/>
              </a:defRPr>
            </a:lvl2pPr>
            <a:lvl3pPr marL="1143000" indent="-228600" eaLnBrk="0" hangingPunct="0">
              <a:defRPr kumimoji="1" sz="2400">
                <a:solidFill>
                  <a:schemeClr val="tx1"/>
                </a:solidFill>
                <a:latin typeface="Tahoma" pitchFamily="34" charset="0"/>
                <a:ea typeface="ＭＳ Ｐゴシック" charset="-128"/>
              </a:defRPr>
            </a:lvl3pPr>
            <a:lvl4pPr marL="1600200" indent="-228600" eaLnBrk="0" hangingPunct="0">
              <a:defRPr kumimoji="1" sz="2400">
                <a:solidFill>
                  <a:schemeClr val="tx1"/>
                </a:solidFill>
                <a:latin typeface="Tahoma" pitchFamily="34" charset="0"/>
                <a:ea typeface="ＭＳ Ｐゴシック" charset="-128"/>
              </a:defRPr>
            </a:lvl4pPr>
            <a:lvl5pPr marL="2057400" indent="-228600" eaLnBrk="0" hangingPunct="0">
              <a:defRPr kumimoji="1" sz="2400">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ahoma" pitchFamily="34" charset="0"/>
                <a:ea typeface="ＭＳ Ｐゴシック" charset="-128"/>
              </a:defRPr>
            </a:lvl9pPr>
          </a:lstStyle>
          <a:p>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60.0</a:t>
            </a:r>
          </a:p>
        </p:txBody>
      </p:sp>
      <p:sp>
        <p:nvSpPr>
          <p:cNvPr id="7295" name="AutoShape 127"/>
          <p:cNvSpPr>
            <a:spLocks noChangeArrowheads="1"/>
          </p:cNvSpPr>
          <p:nvPr/>
        </p:nvSpPr>
        <p:spPr bwMode="auto">
          <a:xfrm>
            <a:off x="323850" y="2462378"/>
            <a:ext cx="8496300" cy="504825"/>
          </a:xfrm>
          <a:prstGeom prst="roundRect">
            <a:avLst>
              <a:gd name="adj" fmla="val 16667"/>
            </a:avLst>
          </a:prstGeom>
          <a:solidFill>
            <a:srgbClr val="269E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296" name="Rectangle 128"/>
          <p:cNvSpPr>
            <a:spLocks noChangeArrowheads="1"/>
          </p:cNvSpPr>
          <p:nvPr/>
        </p:nvSpPr>
        <p:spPr bwMode="auto">
          <a:xfrm>
            <a:off x="1863566" y="2520821"/>
            <a:ext cx="5416868"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a:r>
              <a:rPr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着手・処理・告発件数と告発率の推移</a:t>
            </a:r>
          </a:p>
        </p:txBody>
      </p:sp>
      <p:sp>
        <p:nvSpPr>
          <p:cNvPr id="7299" name="Text Box 18"/>
          <p:cNvSpPr txBox="1">
            <a:spLocks noChangeArrowheads="1"/>
          </p:cNvSpPr>
          <p:nvPr/>
        </p:nvSpPr>
        <p:spPr bwMode="auto">
          <a:xfrm>
            <a:off x="7426325" y="6124876"/>
            <a:ext cx="766763" cy="217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7432" tIns="18288" rIns="0" bIns="0"/>
          <a:lstStyle>
            <a:lvl1pPr eaLnBrk="0" hangingPunct="0">
              <a:defRPr kumimoji="1" sz="2400">
                <a:solidFill>
                  <a:schemeClr val="tx1"/>
                </a:solidFill>
                <a:latin typeface="Tahoma" pitchFamily="34" charset="0"/>
                <a:ea typeface="ＭＳ Ｐゴシック" charset="-128"/>
              </a:defRPr>
            </a:lvl1pPr>
            <a:lvl2pPr marL="742950" indent="-285750" eaLnBrk="0" hangingPunct="0">
              <a:defRPr kumimoji="1" sz="2400">
                <a:solidFill>
                  <a:schemeClr val="tx1"/>
                </a:solidFill>
                <a:latin typeface="Tahoma" pitchFamily="34" charset="0"/>
                <a:ea typeface="ＭＳ Ｐゴシック" charset="-128"/>
              </a:defRPr>
            </a:lvl2pPr>
            <a:lvl3pPr marL="1143000" indent="-228600" eaLnBrk="0" hangingPunct="0">
              <a:defRPr kumimoji="1" sz="2400">
                <a:solidFill>
                  <a:schemeClr val="tx1"/>
                </a:solidFill>
                <a:latin typeface="Tahoma" pitchFamily="34" charset="0"/>
                <a:ea typeface="ＭＳ Ｐゴシック" charset="-128"/>
              </a:defRPr>
            </a:lvl3pPr>
            <a:lvl4pPr marL="1600200" indent="-228600" eaLnBrk="0" hangingPunct="0">
              <a:defRPr kumimoji="1" sz="2400">
                <a:solidFill>
                  <a:schemeClr val="tx1"/>
                </a:solidFill>
                <a:latin typeface="Tahoma" pitchFamily="34" charset="0"/>
                <a:ea typeface="ＭＳ Ｐゴシック" charset="-128"/>
              </a:defRPr>
            </a:lvl4pPr>
            <a:lvl5pPr marL="2057400" indent="-228600" eaLnBrk="0" hangingPunct="0">
              <a:defRPr kumimoji="1" sz="2400">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ahoma" pitchFamily="34" charset="0"/>
                <a:ea typeface="ＭＳ Ｐゴシック" charset="-128"/>
              </a:defRPr>
            </a:lvl9pPr>
          </a:lstStyle>
          <a:p>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   0</a:t>
            </a:r>
          </a:p>
        </p:txBody>
      </p:sp>
      <p:sp>
        <p:nvSpPr>
          <p:cNvPr id="5" name="タイトル 4"/>
          <p:cNvSpPr>
            <a:spLocks noGrp="1"/>
          </p:cNvSpPr>
          <p:nvPr>
            <p:ph type="title"/>
          </p:nvPr>
        </p:nvSpPr>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査 察 調 査</a:t>
            </a:r>
            <a:b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～査察調査の状況～</a:t>
            </a:r>
          </a:p>
        </p:txBody>
      </p:sp>
      <p:sp>
        <p:nvSpPr>
          <p:cNvPr id="4" name="スライド番号プレースホルダー 3"/>
          <p:cNvSpPr>
            <a:spLocks noGrp="1"/>
          </p:cNvSpPr>
          <p:nvPr>
            <p:ph type="sldNum" sz="quarter" idx="12"/>
          </p:nvPr>
        </p:nvSpPr>
        <p:spPr>
          <a:xfrm>
            <a:off x="8520907" y="6429865"/>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43</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Rectangle 9">
            <a:extLst>
              <a:ext uri="{FF2B5EF4-FFF2-40B4-BE49-F238E27FC236}">
                <a16:creationId xmlns:a16="http://schemas.microsoft.com/office/drawing/2014/main" id="{A4E60AB6-585C-4D68-AD54-B1B392466F27}"/>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4542190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フローチャート: データ 5"/>
          <p:cNvSpPr/>
          <p:nvPr/>
        </p:nvSpPr>
        <p:spPr>
          <a:xfrm>
            <a:off x="1516470" y="4786927"/>
            <a:ext cx="7272808" cy="1506031"/>
          </a:xfrm>
          <a:prstGeom prst="flowChartInputOutpu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36" name="Freeform 44"/>
          <p:cNvSpPr>
            <a:spLocks/>
          </p:cNvSpPr>
          <p:nvPr/>
        </p:nvSpPr>
        <p:spPr bwMode="auto">
          <a:xfrm>
            <a:off x="368300" y="1702521"/>
            <a:ext cx="8464550" cy="865187"/>
          </a:xfrm>
          <a:custGeom>
            <a:avLst/>
            <a:gdLst>
              <a:gd name="T0" fmla="*/ 0 w 5808"/>
              <a:gd name="T1" fmla="*/ 0 h 456"/>
              <a:gd name="T2" fmla="*/ 5808 w 5808"/>
              <a:gd name="T3" fmla="*/ 0 h 456"/>
              <a:gd name="T4" fmla="*/ 5808 w 5808"/>
              <a:gd name="T5" fmla="*/ 456 h 456"/>
              <a:gd name="T6" fmla="*/ 800 w 5808"/>
              <a:gd name="T7" fmla="*/ 456 h 456"/>
              <a:gd name="T8" fmla="*/ 0 w 5808"/>
              <a:gd name="T9" fmla="*/ 0 h 456"/>
            </a:gdLst>
            <a:ahLst/>
            <a:cxnLst>
              <a:cxn ang="0">
                <a:pos x="T0" y="T1"/>
              </a:cxn>
              <a:cxn ang="0">
                <a:pos x="T2" y="T3"/>
              </a:cxn>
              <a:cxn ang="0">
                <a:pos x="T4" y="T5"/>
              </a:cxn>
              <a:cxn ang="0">
                <a:pos x="T6" y="T7"/>
              </a:cxn>
              <a:cxn ang="0">
                <a:pos x="T8" y="T9"/>
              </a:cxn>
            </a:cxnLst>
            <a:rect l="0" t="0" r="r" b="b"/>
            <a:pathLst>
              <a:path w="5808" h="456">
                <a:moveTo>
                  <a:pt x="0" y="0"/>
                </a:moveTo>
                <a:lnTo>
                  <a:pt x="5808" y="0"/>
                </a:lnTo>
                <a:lnTo>
                  <a:pt x="5808" y="456"/>
                </a:lnTo>
                <a:lnTo>
                  <a:pt x="800" y="456"/>
                </a:lnTo>
                <a:lnTo>
                  <a:pt x="0" y="0"/>
                </a:lnTo>
                <a:close/>
              </a:path>
            </a:pathLst>
          </a:custGeom>
          <a:solidFill>
            <a:srgbClr val="DDE496"/>
          </a:solidFill>
          <a:ln>
            <a:noFill/>
          </a:ln>
          <a:effectLst/>
          <a:extLst>
            <a:ext uri="{91240B29-F687-4f45-9708-019B960494DF}">
              <a14:hiddenLine xmlns:a14="http://schemas.microsoft.com/office/drawing/2010/main" xmlns="" w="31750" cap="flat" cmpd="sng">
                <a:solidFill>
                  <a:srgbClr val="808080"/>
                </a:solidFill>
                <a:prstDash val="solid"/>
                <a:round/>
                <a:headEnd type="none" w="med" len="med"/>
                <a:tailEnd type="none" w="lg" len="lg"/>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8297" name="Group 105"/>
          <p:cNvGraphicFramePr>
            <a:graphicFrameLocks noGrp="1"/>
          </p:cNvGraphicFramePr>
          <p:nvPr/>
        </p:nvGraphicFramePr>
        <p:xfrm>
          <a:off x="344488" y="1705696"/>
          <a:ext cx="8475662" cy="2517777"/>
        </p:xfrm>
        <a:graphic>
          <a:graphicData uri="http://schemas.openxmlformats.org/drawingml/2006/table">
            <a:tbl>
              <a:tblPr/>
              <a:tblGrid>
                <a:gridCol w="1231900">
                  <a:extLst>
                    <a:ext uri="{9D8B030D-6E8A-4147-A177-3AD203B41FA5}">
                      <a16:colId xmlns:a16="http://schemas.microsoft.com/office/drawing/2014/main" val="20000"/>
                    </a:ext>
                  </a:extLst>
                </a:gridCol>
                <a:gridCol w="1811337">
                  <a:extLst>
                    <a:ext uri="{9D8B030D-6E8A-4147-A177-3AD203B41FA5}">
                      <a16:colId xmlns:a16="http://schemas.microsoft.com/office/drawing/2014/main" val="20001"/>
                    </a:ext>
                  </a:extLst>
                </a:gridCol>
                <a:gridCol w="1738313">
                  <a:extLst>
                    <a:ext uri="{9D8B030D-6E8A-4147-A177-3AD203B41FA5}">
                      <a16:colId xmlns:a16="http://schemas.microsoft.com/office/drawing/2014/main" val="20002"/>
                    </a:ext>
                  </a:extLst>
                </a:gridCol>
                <a:gridCol w="1882775">
                  <a:extLst>
                    <a:ext uri="{9D8B030D-6E8A-4147-A177-3AD203B41FA5}">
                      <a16:colId xmlns:a16="http://schemas.microsoft.com/office/drawing/2014/main" val="20003"/>
                    </a:ext>
                  </a:extLst>
                </a:gridCol>
                <a:gridCol w="1811337">
                  <a:extLst>
                    <a:ext uri="{9D8B030D-6E8A-4147-A177-3AD203B41FA5}">
                      <a16:colId xmlns:a16="http://schemas.microsoft.com/office/drawing/2014/main" val="20004"/>
                    </a:ext>
                  </a:extLst>
                </a:gridCol>
              </a:tblGrid>
              <a:tr h="862013">
                <a:tc>
                  <a:txBody>
                    <a:bodyPr/>
                    <a:lstStyle>
                      <a:lvl1pPr eaLnBrk="0" hangingPunct="0">
                        <a:spcBef>
                          <a:spcPct val="40000"/>
                        </a:spcBef>
                        <a:buClr>
                          <a:schemeClr val="accent1"/>
                        </a:buClr>
                        <a:buFont typeface="Wingdings" pitchFamily="2" charset="2"/>
                        <a:defRPr kumimoji="1">
                          <a:solidFill>
                            <a:schemeClr val="tx1"/>
                          </a:solidFill>
                          <a:latin typeface="Arial" charset="0"/>
                          <a:ea typeface="ＭＳ Ｐゴシック" charset="-128"/>
                        </a:defRPr>
                      </a:lvl1pPr>
                      <a:lvl2pPr marL="742950" indent="-285750" eaLnBrk="0" hangingPunct="0">
                        <a:spcBef>
                          <a:spcPct val="40000"/>
                        </a:spcBef>
                        <a:buClr>
                          <a:schemeClr val="accent1"/>
                        </a:buClr>
                        <a:defRPr kumimoji="1" sz="1600">
                          <a:solidFill>
                            <a:schemeClr val="tx1"/>
                          </a:solidFill>
                          <a:latin typeface="Arial" charset="0"/>
                          <a:ea typeface="ＭＳ Ｐゴシック" charset="-128"/>
                        </a:defRPr>
                      </a:lvl2pPr>
                      <a:lvl3pPr marL="1143000" indent="-228600" eaLnBrk="0" hangingPunct="0">
                        <a:spcBef>
                          <a:spcPct val="40000"/>
                        </a:spcBef>
                        <a:buClr>
                          <a:schemeClr val="accent1"/>
                        </a:buClr>
                        <a:defRPr kumimoji="1" sz="1600">
                          <a:solidFill>
                            <a:schemeClr val="tx1"/>
                          </a:solidFill>
                          <a:latin typeface="Arial" charset="0"/>
                          <a:ea typeface="ＭＳ Ｐゴシック" charset="-128"/>
                        </a:defRPr>
                      </a:lvl3pPr>
                      <a:lvl4pPr marL="1600200" indent="-228600" eaLnBrk="0" hangingPunct="0">
                        <a:spcBef>
                          <a:spcPct val="40000"/>
                        </a:spcBef>
                        <a:buClr>
                          <a:schemeClr val="accent1"/>
                        </a:buClr>
                        <a:defRPr kumimoji="1" sz="1600">
                          <a:solidFill>
                            <a:schemeClr val="tx1"/>
                          </a:solidFill>
                          <a:latin typeface="Arial" charset="0"/>
                          <a:ea typeface="ＭＳ Ｐゴシック" charset="-128"/>
                        </a:defRPr>
                      </a:lvl4pPr>
                      <a:lvl5pPr marL="2057400" indent="-228600" eaLnBrk="0" hangingPunct="0">
                        <a:spcBef>
                          <a:spcPct val="40000"/>
                        </a:spcBef>
                        <a:buClr>
                          <a:schemeClr val="accent1"/>
                        </a:buClr>
                        <a:buFont typeface="Wingdings" pitchFamily="2" charset="2"/>
                        <a:defRPr kumimoji="1" sz="1600">
                          <a:solidFill>
                            <a:schemeClr val="tx1"/>
                          </a:solidFill>
                          <a:latin typeface="Arial" charset="0"/>
                          <a:ea typeface="ＭＳ Ｐゴシック" charset="-128"/>
                        </a:defRPr>
                      </a:lvl5pPr>
                      <a:lvl6pPr marL="25146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6pPr>
                      <a:lvl7pPr marL="29718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7pPr>
                      <a:lvl8pPr marL="34290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8pPr>
                      <a:lvl9pPr marL="38862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
                          <a:schemeClr val="accent1"/>
                        </a:buClr>
                        <a:buSzTx/>
                        <a:buFont typeface="Wingdings" pitchFamily="2" charset="2"/>
                        <a:buNone/>
                        <a:tabLst/>
                      </a:pPr>
                      <a:endParaRPr kumimoji="1" lang="en-US" altLang="ja-JP" sz="1400" b="1" i="0" u="none" strike="noStrike" cap="none" normalizeH="0" baseline="0" dirty="0">
                        <a:ln>
                          <a:noFill/>
                        </a:ln>
                        <a:solidFill>
                          <a:schemeClr val="tx1"/>
                        </a:solidFill>
                        <a:effectLst/>
                        <a:latin typeface="HG丸ｺﾞｼｯｸM-PRO" panose="020F0600000000000000" pitchFamily="50" charset="-128"/>
                        <a:ea typeface="HG丸ｺﾞｼｯｸM-PRO" panose="020F0600000000000000" pitchFamily="50" charset="-128"/>
                        <a:cs typeface="メイリオ" pitchFamily="50" charset="-128"/>
                      </a:endParaRPr>
                    </a:p>
                  </a:txBody>
                  <a:tcPr marL="36000" marR="36000" marT="54000" marB="18000" anchor="ctr" horzOverflow="overflow">
                    <a:lnL cap="flat">
                      <a:noFill/>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dash"/>
                      <a:round/>
                      <a:headEnd type="none" w="med" len="med"/>
                      <a:tailEnd type="none" w="lg" len="lg"/>
                    </a:lnB>
                    <a:lnTlToBr>
                      <a:noFill/>
                    </a:lnTlToBr>
                    <a:lnBlToTr>
                      <a:noFill/>
                    </a:lnBlToTr>
                    <a:noFill/>
                  </a:tcPr>
                </a:tc>
                <a:tc>
                  <a:txBody>
                    <a:bodyPr/>
                    <a:lstStyle>
                      <a:lvl1pPr eaLnBrk="0" hangingPunct="0">
                        <a:spcBef>
                          <a:spcPct val="40000"/>
                        </a:spcBef>
                        <a:buClr>
                          <a:schemeClr val="accent1"/>
                        </a:buClr>
                        <a:buFont typeface="Wingdings" pitchFamily="2" charset="2"/>
                        <a:defRPr kumimoji="1">
                          <a:solidFill>
                            <a:schemeClr val="tx1"/>
                          </a:solidFill>
                          <a:latin typeface="Arial" charset="0"/>
                          <a:ea typeface="ＭＳ Ｐゴシック" charset="-128"/>
                        </a:defRPr>
                      </a:lvl1pPr>
                      <a:lvl2pPr marL="742950" indent="-285750" eaLnBrk="0" hangingPunct="0">
                        <a:spcBef>
                          <a:spcPct val="40000"/>
                        </a:spcBef>
                        <a:buClr>
                          <a:schemeClr val="accent1"/>
                        </a:buClr>
                        <a:defRPr kumimoji="1" sz="1600">
                          <a:solidFill>
                            <a:schemeClr val="tx1"/>
                          </a:solidFill>
                          <a:latin typeface="Arial" charset="0"/>
                          <a:ea typeface="ＭＳ Ｐゴシック" charset="-128"/>
                        </a:defRPr>
                      </a:lvl2pPr>
                      <a:lvl3pPr marL="1143000" indent="-228600" eaLnBrk="0" hangingPunct="0">
                        <a:spcBef>
                          <a:spcPct val="40000"/>
                        </a:spcBef>
                        <a:buClr>
                          <a:schemeClr val="accent1"/>
                        </a:buClr>
                        <a:defRPr kumimoji="1" sz="1600">
                          <a:solidFill>
                            <a:schemeClr val="tx1"/>
                          </a:solidFill>
                          <a:latin typeface="Arial" charset="0"/>
                          <a:ea typeface="ＭＳ Ｐゴシック" charset="-128"/>
                        </a:defRPr>
                      </a:lvl3pPr>
                      <a:lvl4pPr marL="1600200" indent="-228600" eaLnBrk="0" hangingPunct="0">
                        <a:spcBef>
                          <a:spcPct val="40000"/>
                        </a:spcBef>
                        <a:buClr>
                          <a:schemeClr val="accent1"/>
                        </a:buClr>
                        <a:defRPr kumimoji="1" sz="1600">
                          <a:solidFill>
                            <a:schemeClr val="tx1"/>
                          </a:solidFill>
                          <a:latin typeface="Arial" charset="0"/>
                          <a:ea typeface="ＭＳ Ｐゴシック" charset="-128"/>
                        </a:defRPr>
                      </a:lvl4pPr>
                      <a:lvl5pPr marL="2057400" indent="-228600" eaLnBrk="0" hangingPunct="0">
                        <a:spcBef>
                          <a:spcPct val="40000"/>
                        </a:spcBef>
                        <a:buClr>
                          <a:schemeClr val="accent1"/>
                        </a:buClr>
                        <a:buFont typeface="Wingdings" pitchFamily="2" charset="2"/>
                        <a:defRPr kumimoji="1" sz="1600">
                          <a:solidFill>
                            <a:schemeClr val="tx1"/>
                          </a:solidFill>
                          <a:latin typeface="Arial" charset="0"/>
                          <a:ea typeface="ＭＳ Ｐゴシック" charset="-128"/>
                        </a:defRPr>
                      </a:lvl5pPr>
                      <a:lvl6pPr marL="25146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6pPr>
                      <a:lvl7pPr marL="29718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7pPr>
                      <a:lvl8pPr marL="34290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8pPr>
                      <a:lvl9pPr marL="38862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1" lang="ja-JP" altLang="en-US" sz="1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判決件数</a:t>
                      </a:r>
                      <a:endParaRPr kumimoji="1" lang="en-US" altLang="ja-JP" sz="1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1" lang="ja-JP" altLang="en-US" sz="1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（件）</a:t>
                      </a:r>
                    </a:p>
                  </a:txBody>
                  <a:tcPr marL="36000" marR="36000" marT="54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dash"/>
                      <a:round/>
                      <a:headEnd type="none" w="med" len="med"/>
                      <a:tailEnd type="none" w="lg" len="lg"/>
                    </a:lnB>
                    <a:lnTlToBr>
                      <a:noFill/>
                    </a:lnTlToBr>
                    <a:lnBlToTr>
                      <a:noFill/>
                    </a:lnBlToTr>
                    <a:noFill/>
                  </a:tcPr>
                </a:tc>
                <a:tc>
                  <a:txBody>
                    <a:bodyPr/>
                    <a:lstStyle>
                      <a:lvl1pPr eaLnBrk="0" hangingPunct="0">
                        <a:spcBef>
                          <a:spcPct val="40000"/>
                        </a:spcBef>
                        <a:buClr>
                          <a:schemeClr val="accent1"/>
                        </a:buClr>
                        <a:buFont typeface="Wingdings" pitchFamily="2" charset="2"/>
                        <a:defRPr kumimoji="1">
                          <a:solidFill>
                            <a:schemeClr val="tx1"/>
                          </a:solidFill>
                          <a:latin typeface="Arial" charset="0"/>
                          <a:ea typeface="ＭＳ Ｐゴシック" charset="-128"/>
                        </a:defRPr>
                      </a:lvl1pPr>
                      <a:lvl2pPr marL="742950" indent="-285750" eaLnBrk="0" hangingPunct="0">
                        <a:spcBef>
                          <a:spcPct val="40000"/>
                        </a:spcBef>
                        <a:buClr>
                          <a:schemeClr val="accent1"/>
                        </a:buClr>
                        <a:defRPr kumimoji="1" sz="1600">
                          <a:solidFill>
                            <a:schemeClr val="tx1"/>
                          </a:solidFill>
                          <a:latin typeface="Arial" charset="0"/>
                          <a:ea typeface="ＭＳ Ｐゴシック" charset="-128"/>
                        </a:defRPr>
                      </a:lvl2pPr>
                      <a:lvl3pPr marL="1143000" indent="-228600" eaLnBrk="0" hangingPunct="0">
                        <a:spcBef>
                          <a:spcPct val="40000"/>
                        </a:spcBef>
                        <a:buClr>
                          <a:schemeClr val="accent1"/>
                        </a:buClr>
                        <a:defRPr kumimoji="1" sz="1600">
                          <a:solidFill>
                            <a:schemeClr val="tx1"/>
                          </a:solidFill>
                          <a:latin typeface="Arial" charset="0"/>
                          <a:ea typeface="ＭＳ Ｐゴシック" charset="-128"/>
                        </a:defRPr>
                      </a:lvl3pPr>
                      <a:lvl4pPr marL="1600200" indent="-228600" eaLnBrk="0" hangingPunct="0">
                        <a:spcBef>
                          <a:spcPct val="40000"/>
                        </a:spcBef>
                        <a:buClr>
                          <a:schemeClr val="accent1"/>
                        </a:buClr>
                        <a:defRPr kumimoji="1" sz="1600">
                          <a:solidFill>
                            <a:schemeClr val="tx1"/>
                          </a:solidFill>
                          <a:latin typeface="Arial" charset="0"/>
                          <a:ea typeface="ＭＳ Ｐゴシック" charset="-128"/>
                        </a:defRPr>
                      </a:lvl4pPr>
                      <a:lvl5pPr marL="2057400" indent="-228600" eaLnBrk="0" hangingPunct="0">
                        <a:spcBef>
                          <a:spcPct val="40000"/>
                        </a:spcBef>
                        <a:buClr>
                          <a:schemeClr val="accent1"/>
                        </a:buClr>
                        <a:buFont typeface="Wingdings" pitchFamily="2" charset="2"/>
                        <a:defRPr kumimoji="1" sz="1600">
                          <a:solidFill>
                            <a:schemeClr val="tx1"/>
                          </a:solidFill>
                          <a:latin typeface="Arial" charset="0"/>
                          <a:ea typeface="ＭＳ Ｐゴシック" charset="-128"/>
                        </a:defRPr>
                      </a:lvl5pPr>
                      <a:lvl6pPr marL="25146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6pPr>
                      <a:lvl7pPr marL="29718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7pPr>
                      <a:lvl8pPr marL="34290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8pPr>
                      <a:lvl9pPr marL="38862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1" lang="ja-JP" altLang="en-US" sz="1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有罪件数</a:t>
                      </a:r>
                      <a:endParaRPr kumimoji="1" lang="en-US" altLang="ja-JP" sz="1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1" lang="ja-JP" altLang="en-US" sz="1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（件）</a:t>
                      </a:r>
                    </a:p>
                  </a:txBody>
                  <a:tcPr marL="36000" marR="36000" marT="54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dash"/>
                      <a:round/>
                      <a:headEnd type="none" w="med" len="med"/>
                      <a:tailEnd type="none" w="lg" len="lg"/>
                    </a:lnB>
                    <a:lnTlToBr>
                      <a:noFill/>
                    </a:lnTlToBr>
                    <a:lnBlToTr>
                      <a:noFill/>
                    </a:lnBlToTr>
                    <a:noFill/>
                  </a:tcPr>
                </a:tc>
                <a:tc>
                  <a:txBody>
                    <a:bodyPr/>
                    <a:lstStyle>
                      <a:lvl1pPr eaLnBrk="0" hangingPunct="0">
                        <a:spcBef>
                          <a:spcPct val="40000"/>
                        </a:spcBef>
                        <a:buClr>
                          <a:schemeClr val="accent1"/>
                        </a:buClr>
                        <a:buFont typeface="Wingdings" pitchFamily="2" charset="2"/>
                        <a:defRPr kumimoji="1">
                          <a:solidFill>
                            <a:schemeClr val="tx1"/>
                          </a:solidFill>
                          <a:latin typeface="Arial" charset="0"/>
                          <a:ea typeface="ＭＳ Ｐゴシック" charset="-128"/>
                        </a:defRPr>
                      </a:lvl1pPr>
                      <a:lvl2pPr marL="742950" indent="-285750" eaLnBrk="0" hangingPunct="0">
                        <a:spcBef>
                          <a:spcPct val="40000"/>
                        </a:spcBef>
                        <a:buClr>
                          <a:schemeClr val="accent1"/>
                        </a:buClr>
                        <a:defRPr kumimoji="1" sz="1600">
                          <a:solidFill>
                            <a:schemeClr val="tx1"/>
                          </a:solidFill>
                          <a:latin typeface="Arial" charset="0"/>
                          <a:ea typeface="ＭＳ Ｐゴシック" charset="-128"/>
                        </a:defRPr>
                      </a:lvl2pPr>
                      <a:lvl3pPr marL="1143000" indent="-228600" eaLnBrk="0" hangingPunct="0">
                        <a:spcBef>
                          <a:spcPct val="40000"/>
                        </a:spcBef>
                        <a:buClr>
                          <a:schemeClr val="accent1"/>
                        </a:buClr>
                        <a:defRPr kumimoji="1" sz="1600">
                          <a:solidFill>
                            <a:schemeClr val="tx1"/>
                          </a:solidFill>
                          <a:latin typeface="Arial" charset="0"/>
                          <a:ea typeface="ＭＳ Ｐゴシック" charset="-128"/>
                        </a:defRPr>
                      </a:lvl3pPr>
                      <a:lvl4pPr marL="1600200" indent="-228600" eaLnBrk="0" hangingPunct="0">
                        <a:spcBef>
                          <a:spcPct val="40000"/>
                        </a:spcBef>
                        <a:buClr>
                          <a:schemeClr val="accent1"/>
                        </a:buClr>
                        <a:defRPr kumimoji="1" sz="1600">
                          <a:solidFill>
                            <a:schemeClr val="tx1"/>
                          </a:solidFill>
                          <a:latin typeface="Arial" charset="0"/>
                          <a:ea typeface="ＭＳ Ｐゴシック" charset="-128"/>
                        </a:defRPr>
                      </a:lvl4pPr>
                      <a:lvl5pPr marL="2057400" indent="-228600" eaLnBrk="0" hangingPunct="0">
                        <a:spcBef>
                          <a:spcPct val="40000"/>
                        </a:spcBef>
                        <a:buClr>
                          <a:schemeClr val="accent1"/>
                        </a:buClr>
                        <a:buFont typeface="Wingdings" pitchFamily="2" charset="2"/>
                        <a:defRPr kumimoji="1" sz="1600">
                          <a:solidFill>
                            <a:schemeClr val="tx1"/>
                          </a:solidFill>
                          <a:latin typeface="Arial" charset="0"/>
                          <a:ea typeface="ＭＳ Ｐゴシック" charset="-128"/>
                        </a:defRPr>
                      </a:lvl5pPr>
                      <a:lvl6pPr marL="25146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6pPr>
                      <a:lvl7pPr marL="29718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7pPr>
                      <a:lvl8pPr marL="34290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8pPr>
                      <a:lvl9pPr marL="38862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1" lang="ja-JP" altLang="en-US" sz="1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有罪率</a:t>
                      </a:r>
                      <a:endParaRPr kumimoji="1" lang="en-US" altLang="ja-JP" sz="1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1" lang="ja-JP" altLang="en-US" sz="1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a:t>
                      </a:r>
                    </a:p>
                  </a:txBody>
                  <a:tcPr marL="36000" marR="36000" marT="54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dash"/>
                      <a:round/>
                      <a:headEnd type="none" w="med" len="med"/>
                      <a:tailEnd type="none" w="lg" len="lg"/>
                    </a:lnB>
                    <a:lnTlToBr>
                      <a:noFill/>
                    </a:lnTlToBr>
                    <a:lnBlToTr>
                      <a:noFill/>
                    </a:lnBlToTr>
                    <a:noFill/>
                  </a:tcPr>
                </a:tc>
                <a:tc>
                  <a:txBody>
                    <a:bodyPr/>
                    <a:lstStyle>
                      <a:lvl1pPr eaLnBrk="0" hangingPunct="0">
                        <a:spcBef>
                          <a:spcPct val="40000"/>
                        </a:spcBef>
                        <a:buClr>
                          <a:schemeClr val="accent1"/>
                        </a:buClr>
                        <a:buFont typeface="Wingdings" pitchFamily="2" charset="2"/>
                        <a:defRPr kumimoji="1">
                          <a:solidFill>
                            <a:schemeClr val="tx1"/>
                          </a:solidFill>
                          <a:latin typeface="Arial" charset="0"/>
                          <a:ea typeface="ＭＳ Ｐゴシック" charset="-128"/>
                        </a:defRPr>
                      </a:lvl1pPr>
                      <a:lvl2pPr marL="742950" indent="-285750" eaLnBrk="0" hangingPunct="0">
                        <a:spcBef>
                          <a:spcPct val="40000"/>
                        </a:spcBef>
                        <a:buClr>
                          <a:schemeClr val="accent1"/>
                        </a:buClr>
                        <a:defRPr kumimoji="1" sz="1600">
                          <a:solidFill>
                            <a:schemeClr val="tx1"/>
                          </a:solidFill>
                          <a:latin typeface="Arial" charset="0"/>
                          <a:ea typeface="ＭＳ Ｐゴシック" charset="-128"/>
                        </a:defRPr>
                      </a:lvl2pPr>
                      <a:lvl3pPr marL="1143000" indent="-228600" eaLnBrk="0" hangingPunct="0">
                        <a:spcBef>
                          <a:spcPct val="40000"/>
                        </a:spcBef>
                        <a:buClr>
                          <a:schemeClr val="accent1"/>
                        </a:buClr>
                        <a:defRPr kumimoji="1" sz="1600">
                          <a:solidFill>
                            <a:schemeClr val="tx1"/>
                          </a:solidFill>
                          <a:latin typeface="Arial" charset="0"/>
                          <a:ea typeface="ＭＳ Ｐゴシック" charset="-128"/>
                        </a:defRPr>
                      </a:lvl3pPr>
                      <a:lvl4pPr marL="1600200" indent="-228600" eaLnBrk="0" hangingPunct="0">
                        <a:spcBef>
                          <a:spcPct val="40000"/>
                        </a:spcBef>
                        <a:buClr>
                          <a:schemeClr val="accent1"/>
                        </a:buClr>
                        <a:defRPr kumimoji="1" sz="1600">
                          <a:solidFill>
                            <a:schemeClr val="tx1"/>
                          </a:solidFill>
                          <a:latin typeface="Arial" charset="0"/>
                          <a:ea typeface="ＭＳ Ｐゴシック" charset="-128"/>
                        </a:defRPr>
                      </a:lvl4pPr>
                      <a:lvl5pPr marL="2057400" indent="-228600" eaLnBrk="0" hangingPunct="0">
                        <a:spcBef>
                          <a:spcPct val="40000"/>
                        </a:spcBef>
                        <a:buClr>
                          <a:schemeClr val="accent1"/>
                        </a:buClr>
                        <a:buFont typeface="Wingdings" pitchFamily="2" charset="2"/>
                        <a:defRPr kumimoji="1" sz="1600">
                          <a:solidFill>
                            <a:schemeClr val="tx1"/>
                          </a:solidFill>
                          <a:latin typeface="Arial" charset="0"/>
                          <a:ea typeface="ＭＳ Ｐゴシック" charset="-128"/>
                        </a:defRPr>
                      </a:lvl5pPr>
                      <a:lvl6pPr marL="25146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6pPr>
                      <a:lvl7pPr marL="29718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7pPr>
                      <a:lvl8pPr marL="34290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8pPr>
                      <a:lvl9pPr marL="38862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1" lang="ja-JP" altLang="en-US" sz="1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実刑判決人数</a:t>
                      </a:r>
                      <a:endParaRPr kumimoji="1" lang="en-US" altLang="ja-JP" sz="1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1" lang="ja-JP" altLang="en-US" sz="1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（人）</a:t>
                      </a:r>
                    </a:p>
                  </a:txBody>
                  <a:tcPr marL="36000" marR="36000" marT="54000" marB="18000" anchor="ctr" horzOverflow="overflow">
                    <a:lnL w="12700" cap="flat" cmpd="sng" algn="ctr">
                      <a:solidFill>
                        <a:schemeClr val="tx1"/>
                      </a:solidFill>
                      <a:prstDash val="solid"/>
                      <a:round/>
                      <a:headEnd type="none" w="med" len="med"/>
                      <a:tailEnd type="none" w="med" len="med"/>
                    </a:lnL>
                    <a:lnR cap="flat">
                      <a:noFill/>
                    </a:lnR>
                    <a:lnT cap="flat">
                      <a:noFill/>
                    </a:lnT>
                    <a:lnB w="12700" cap="flat" cmpd="sng" algn="ctr">
                      <a:solidFill>
                        <a:schemeClr val="tx1"/>
                      </a:solidFill>
                      <a:prstDash val="dash"/>
                      <a:round/>
                      <a:headEnd type="none" w="med" len="med"/>
                      <a:tailEnd type="none" w="lg" len="lg"/>
                    </a:lnB>
                    <a:lnTlToBr>
                      <a:noFill/>
                    </a:lnTlToBr>
                    <a:lnBlToTr>
                      <a:noFill/>
                    </a:lnBlToTr>
                    <a:noFill/>
                  </a:tcPr>
                </a:tc>
                <a:extLst>
                  <a:ext uri="{0D108BD9-81ED-4DB2-BD59-A6C34878D82A}">
                    <a16:rowId xmlns:a16="http://schemas.microsoft.com/office/drawing/2014/main" val="10000"/>
                  </a:ext>
                </a:extLst>
              </a:tr>
              <a:tr h="550863">
                <a:tc>
                  <a:txBody>
                    <a:bodyPr/>
                    <a:lstStyle>
                      <a:lvl1pPr eaLnBrk="0" hangingPunct="0">
                        <a:spcBef>
                          <a:spcPct val="40000"/>
                        </a:spcBef>
                        <a:buClr>
                          <a:schemeClr val="accent1"/>
                        </a:buClr>
                        <a:buFont typeface="Wingdings" pitchFamily="2" charset="2"/>
                        <a:defRPr kumimoji="1">
                          <a:solidFill>
                            <a:schemeClr val="tx1"/>
                          </a:solidFill>
                          <a:latin typeface="Arial" charset="0"/>
                          <a:ea typeface="ＭＳ Ｐゴシック" charset="-128"/>
                        </a:defRPr>
                      </a:lvl1pPr>
                      <a:lvl2pPr marL="742950" indent="-285750" eaLnBrk="0" hangingPunct="0">
                        <a:spcBef>
                          <a:spcPct val="40000"/>
                        </a:spcBef>
                        <a:buClr>
                          <a:schemeClr val="accent1"/>
                        </a:buClr>
                        <a:defRPr kumimoji="1" sz="1600">
                          <a:solidFill>
                            <a:schemeClr val="tx1"/>
                          </a:solidFill>
                          <a:latin typeface="Arial" charset="0"/>
                          <a:ea typeface="ＭＳ Ｐゴシック" charset="-128"/>
                        </a:defRPr>
                      </a:lvl2pPr>
                      <a:lvl3pPr marL="1143000" indent="-228600" eaLnBrk="0" hangingPunct="0">
                        <a:spcBef>
                          <a:spcPct val="40000"/>
                        </a:spcBef>
                        <a:buClr>
                          <a:schemeClr val="accent1"/>
                        </a:buClr>
                        <a:defRPr kumimoji="1" sz="1600">
                          <a:solidFill>
                            <a:schemeClr val="tx1"/>
                          </a:solidFill>
                          <a:latin typeface="Arial" charset="0"/>
                          <a:ea typeface="ＭＳ Ｐゴシック" charset="-128"/>
                        </a:defRPr>
                      </a:lvl3pPr>
                      <a:lvl4pPr marL="1600200" indent="-228600" eaLnBrk="0" hangingPunct="0">
                        <a:spcBef>
                          <a:spcPct val="40000"/>
                        </a:spcBef>
                        <a:buClr>
                          <a:schemeClr val="accent1"/>
                        </a:buClr>
                        <a:defRPr kumimoji="1" sz="1600">
                          <a:solidFill>
                            <a:schemeClr val="tx1"/>
                          </a:solidFill>
                          <a:latin typeface="Arial" charset="0"/>
                          <a:ea typeface="ＭＳ Ｐゴシック" charset="-128"/>
                        </a:defRPr>
                      </a:lvl4pPr>
                      <a:lvl5pPr marL="2057400" indent="-228600" eaLnBrk="0" hangingPunct="0">
                        <a:spcBef>
                          <a:spcPct val="40000"/>
                        </a:spcBef>
                        <a:buClr>
                          <a:schemeClr val="accent1"/>
                        </a:buClr>
                        <a:buFont typeface="Wingdings" pitchFamily="2" charset="2"/>
                        <a:defRPr kumimoji="1" sz="1600">
                          <a:solidFill>
                            <a:schemeClr val="tx1"/>
                          </a:solidFill>
                          <a:latin typeface="Arial" charset="0"/>
                          <a:ea typeface="ＭＳ Ｐゴシック" charset="-128"/>
                        </a:defRPr>
                      </a:lvl5pPr>
                      <a:lvl6pPr marL="25146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6pPr>
                      <a:lvl7pPr marL="29718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7pPr>
                      <a:lvl8pPr marL="34290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8pPr>
                      <a:lvl9pPr marL="38862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9p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1" lang="ja-JP" altLang="en-US"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３</a:t>
                      </a:r>
                      <a:endParaRPr kumimoji="1" lang="en-US" altLang="ja-JP"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54000" marB="18000"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lg" len="lg"/>
                    </a:lnT>
                    <a:lnB w="12700" cap="flat" cmpd="sng" algn="ctr">
                      <a:solidFill>
                        <a:schemeClr val="tx1"/>
                      </a:solidFill>
                      <a:prstDash val="dash"/>
                      <a:round/>
                      <a:headEnd type="none" w="med" len="med"/>
                      <a:tailEnd type="none" w="lg" len="lg"/>
                    </a:lnB>
                    <a:lnTlToBr>
                      <a:noFill/>
                    </a:lnTlToBr>
                    <a:lnBlToTr>
                      <a:noFill/>
                    </a:lnBlToTr>
                    <a:noFill/>
                  </a:tcPr>
                </a:tc>
                <a:tc>
                  <a:txBody>
                    <a:bodyPr/>
                    <a:lstStyle>
                      <a:lvl1pPr eaLnBrk="0" hangingPunct="0">
                        <a:spcBef>
                          <a:spcPct val="40000"/>
                        </a:spcBef>
                        <a:buClr>
                          <a:schemeClr val="accent1"/>
                        </a:buClr>
                        <a:buFont typeface="Wingdings" pitchFamily="2" charset="2"/>
                        <a:defRPr kumimoji="1">
                          <a:solidFill>
                            <a:schemeClr val="tx1"/>
                          </a:solidFill>
                          <a:latin typeface="Arial" charset="0"/>
                          <a:ea typeface="ＭＳ Ｐゴシック" charset="-128"/>
                        </a:defRPr>
                      </a:lvl1pPr>
                      <a:lvl2pPr marL="742950" indent="-285750" eaLnBrk="0" hangingPunct="0">
                        <a:spcBef>
                          <a:spcPct val="40000"/>
                        </a:spcBef>
                        <a:buClr>
                          <a:schemeClr val="accent1"/>
                        </a:buClr>
                        <a:defRPr kumimoji="1" sz="1600">
                          <a:solidFill>
                            <a:schemeClr val="tx1"/>
                          </a:solidFill>
                          <a:latin typeface="Arial" charset="0"/>
                          <a:ea typeface="ＭＳ Ｐゴシック" charset="-128"/>
                        </a:defRPr>
                      </a:lvl2pPr>
                      <a:lvl3pPr marL="1143000" indent="-228600" eaLnBrk="0" hangingPunct="0">
                        <a:spcBef>
                          <a:spcPct val="40000"/>
                        </a:spcBef>
                        <a:buClr>
                          <a:schemeClr val="accent1"/>
                        </a:buClr>
                        <a:defRPr kumimoji="1" sz="1600">
                          <a:solidFill>
                            <a:schemeClr val="tx1"/>
                          </a:solidFill>
                          <a:latin typeface="Arial" charset="0"/>
                          <a:ea typeface="ＭＳ Ｐゴシック" charset="-128"/>
                        </a:defRPr>
                      </a:lvl3pPr>
                      <a:lvl4pPr marL="1600200" indent="-228600" eaLnBrk="0" hangingPunct="0">
                        <a:spcBef>
                          <a:spcPct val="40000"/>
                        </a:spcBef>
                        <a:buClr>
                          <a:schemeClr val="accent1"/>
                        </a:buClr>
                        <a:defRPr kumimoji="1" sz="1600">
                          <a:solidFill>
                            <a:schemeClr val="tx1"/>
                          </a:solidFill>
                          <a:latin typeface="Arial" charset="0"/>
                          <a:ea typeface="ＭＳ Ｐゴシック" charset="-128"/>
                        </a:defRPr>
                      </a:lvl4pPr>
                      <a:lvl5pPr marL="2057400" indent="-228600" eaLnBrk="0" hangingPunct="0">
                        <a:spcBef>
                          <a:spcPct val="40000"/>
                        </a:spcBef>
                        <a:buClr>
                          <a:schemeClr val="accent1"/>
                        </a:buClr>
                        <a:buFont typeface="Wingdings" pitchFamily="2" charset="2"/>
                        <a:defRPr kumimoji="1" sz="1600">
                          <a:solidFill>
                            <a:schemeClr val="tx1"/>
                          </a:solidFill>
                          <a:latin typeface="Arial" charset="0"/>
                          <a:ea typeface="ＭＳ Ｐゴシック" charset="-128"/>
                        </a:defRPr>
                      </a:lvl5pPr>
                      <a:lvl6pPr marL="25146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6pPr>
                      <a:lvl7pPr marL="29718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7pPr>
                      <a:lvl8pPr marL="34290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8pPr>
                      <a:lvl9pPr marL="38862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9p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1" lang="en-US" altLang="ja-JP"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117</a:t>
                      </a:r>
                    </a:p>
                  </a:txBody>
                  <a:tcPr marL="36000" marR="36000" marT="54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lg" len="lg"/>
                    </a:lnT>
                    <a:lnB w="12700" cap="flat" cmpd="sng" algn="ctr">
                      <a:solidFill>
                        <a:schemeClr val="tx1"/>
                      </a:solidFill>
                      <a:prstDash val="dash"/>
                      <a:round/>
                      <a:headEnd type="none" w="med" len="med"/>
                      <a:tailEnd type="none" w="lg" len="lg"/>
                    </a:lnB>
                    <a:lnTlToBr>
                      <a:noFill/>
                    </a:lnTlToBr>
                    <a:lnBlToTr>
                      <a:noFill/>
                    </a:lnBlToTr>
                    <a:noFill/>
                  </a:tcPr>
                </a:tc>
                <a:tc>
                  <a:txBody>
                    <a:bodyPr/>
                    <a:lstStyle>
                      <a:lvl1pPr eaLnBrk="0" hangingPunct="0">
                        <a:spcBef>
                          <a:spcPct val="40000"/>
                        </a:spcBef>
                        <a:buClr>
                          <a:schemeClr val="accent1"/>
                        </a:buClr>
                        <a:buFont typeface="Wingdings" pitchFamily="2" charset="2"/>
                        <a:defRPr kumimoji="1">
                          <a:solidFill>
                            <a:schemeClr val="tx1"/>
                          </a:solidFill>
                          <a:latin typeface="Arial" charset="0"/>
                          <a:ea typeface="ＭＳ Ｐゴシック" charset="-128"/>
                        </a:defRPr>
                      </a:lvl1pPr>
                      <a:lvl2pPr marL="742950" indent="-285750" eaLnBrk="0" hangingPunct="0">
                        <a:spcBef>
                          <a:spcPct val="40000"/>
                        </a:spcBef>
                        <a:buClr>
                          <a:schemeClr val="accent1"/>
                        </a:buClr>
                        <a:defRPr kumimoji="1" sz="1600">
                          <a:solidFill>
                            <a:schemeClr val="tx1"/>
                          </a:solidFill>
                          <a:latin typeface="Arial" charset="0"/>
                          <a:ea typeface="ＭＳ Ｐゴシック" charset="-128"/>
                        </a:defRPr>
                      </a:lvl2pPr>
                      <a:lvl3pPr marL="1143000" indent="-228600" eaLnBrk="0" hangingPunct="0">
                        <a:spcBef>
                          <a:spcPct val="40000"/>
                        </a:spcBef>
                        <a:buClr>
                          <a:schemeClr val="accent1"/>
                        </a:buClr>
                        <a:defRPr kumimoji="1" sz="1600">
                          <a:solidFill>
                            <a:schemeClr val="tx1"/>
                          </a:solidFill>
                          <a:latin typeface="Arial" charset="0"/>
                          <a:ea typeface="ＭＳ Ｐゴシック" charset="-128"/>
                        </a:defRPr>
                      </a:lvl3pPr>
                      <a:lvl4pPr marL="1600200" indent="-228600" eaLnBrk="0" hangingPunct="0">
                        <a:spcBef>
                          <a:spcPct val="40000"/>
                        </a:spcBef>
                        <a:buClr>
                          <a:schemeClr val="accent1"/>
                        </a:buClr>
                        <a:defRPr kumimoji="1" sz="1600">
                          <a:solidFill>
                            <a:schemeClr val="tx1"/>
                          </a:solidFill>
                          <a:latin typeface="Arial" charset="0"/>
                          <a:ea typeface="ＭＳ Ｐゴシック" charset="-128"/>
                        </a:defRPr>
                      </a:lvl4pPr>
                      <a:lvl5pPr marL="2057400" indent="-228600" eaLnBrk="0" hangingPunct="0">
                        <a:spcBef>
                          <a:spcPct val="40000"/>
                        </a:spcBef>
                        <a:buClr>
                          <a:schemeClr val="accent1"/>
                        </a:buClr>
                        <a:buFont typeface="Wingdings" pitchFamily="2" charset="2"/>
                        <a:defRPr kumimoji="1" sz="1600">
                          <a:solidFill>
                            <a:schemeClr val="tx1"/>
                          </a:solidFill>
                          <a:latin typeface="Arial" charset="0"/>
                          <a:ea typeface="ＭＳ Ｐゴシック" charset="-128"/>
                        </a:defRPr>
                      </a:lvl5pPr>
                      <a:lvl6pPr marL="25146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6pPr>
                      <a:lvl7pPr marL="29718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7pPr>
                      <a:lvl8pPr marL="34290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8pPr>
                      <a:lvl9pPr marL="38862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9p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1" lang="en-US" altLang="ja-JP"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117</a:t>
                      </a:r>
                    </a:p>
                  </a:txBody>
                  <a:tcPr marL="36000" marR="36000" marT="54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lg" len="lg"/>
                    </a:lnT>
                    <a:lnB w="12700" cap="flat" cmpd="sng" algn="ctr">
                      <a:solidFill>
                        <a:schemeClr val="tx1"/>
                      </a:solidFill>
                      <a:prstDash val="dash"/>
                      <a:round/>
                      <a:headEnd type="none" w="med" len="med"/>
                      <a:tailEnd type="none" w="lg" len="lg"/>
                    </a:lnB>
                    <a:lnTlToBr>
                      <a:noFill/>
                    </a:lnTlToBr>
                    <a:lnBlToTr>
                      <a:noFill/>
                    </a:lnBlToTr>
                    <a:noFill/>
                  </a:tcPr>
                </a:tc>
                <a:tc>
                  <a:txBody>
                    <a:bodyPr/>
                    <a:lstStyle>
                      <a:lvl1pPr eaLnBrk="0" hangingPunct="0">
                        <a:spcBef>
                          <a:spcPct val="40000"/>
                        </a:spcBef>
                        <a:buClr>
                          <a:schemeClr val="accent1"/>
                        </a:buClr>
                        <a:buFont typeface="Wingdings" pitchFamily="2" charset="2"/>
                        <a:defRPr kumimoji="1">
                          <a:solidFill>
                            <a:schemeClr val="tx1"/>
                          </a:solidFill>
                          <a:latin typeface="Arial" charset="0"/>
                          <a:ea typeface="ＭＳ Ｐゴシック" charset="-128"/>
                        </a:defRPr>
                      </a:lvl1pPr>
                      <a:lvl2pPr marL="742950" indent="-285750" eaLnBrk="0" hangingPunct="0">
                        <a:spcBef>
                          <a:spcPct val="40000"/>
                        </a:spcBef>
                        <a:buClr>
                          <a:schemeClr val="accent1"/>
                        </a:buClr>
                        <a:defRPr kumimoji="1" sz="1600">
                          <a:solidFill>
                            <a:schemeClr val="tx1"/>
                          </a:solidFill>
                          <a:latin typeface="Arial" charset="0"/>
                          <a:ea typeface="ＭＳ Ｐゴシック" charset="-128"/>
                        </a:defRPr>
                      </a:lvl2pPr>
                      <a:lvl3pPr marL="1143000" indent="-228600" eaLnBrk="0" hangingPunct="0">
                        <a:spcBef>
                          <a:spcPct val="40000"/>
                        </a:spcBef>
                        <a:buClr>
                          <a:schemeClr val="accent1"/>
                        </a:buClr>
                        <a:defRPr kumimoji="1" sz="1600">
                          <a:solidFill>
                            <a:schemeClr val="tx1"/>
                          </a:solidFill>
                          <a:latin typeface="Arial" charset="0"/>
                          <a:ea typeface="ＭＳ Ｐゴシック" charset="-128"/>
                        </a:defRPr>
                      </a:lvl3pPr>
                      <a:lvl4pPr marL="1600200" indent="-228600" eaLnBrk="0" hangingPunct="0">
                        <a:spcBef>
                          <a:spcPct val="40000"/>
                        </a:spcBef>
                        <a:buClr>
                          <a:schemeClr val="accent1"/>
                        </a:buClr>
                        <a:defRPr kumimoji="1" sz="1600">
                          <a:solidFill>
                            <a:schemeClr val="tx1"/>
                          </a:solidFill>
                          <a:latin typeface="Arial" charset="0"/>
                          <a:ea typeface="ＭＳ Ｐゴシック" charset="-128"/>
                        </a:defRPr>
                      </a:lvl4pPr>
                      <a:lvl5pPr marL="2057400" indent="-228600" eaLnBrk="0" hangingPunct="0">
                        <a:spcBef>
                          <a:spcPct val="40000"/>
                        </a:spcBef>
                        <a:buClr>
                          <a:schemeClr val="accent1"/>
                        </a:buClr>
                        <a:buFont typeface="Wingdings" pitchFamily="2" charset="2"/>
                        <a:defRPr kumimoji="1" sz="1600">
                          <a:solidFill>
                            <a:schemeClr val="tx1"/>
                          </a:solidFill>
                          <a:latin typeface="Arial" charset="0"/>
                          <a:ea typeface="ＭＳ Ｐゴシック" charset="-128"/>
                        </a:defRPr>
                      </a:lvl5pPr>
                      <a:lvl6pPr marL="25146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6pPr>
                      <a:lvl7pPr marL="29718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7pPr>
                      <a:lvl8pPr marL="34290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8pPr>
                      <a:lvl9pPr marL="38862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9p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1" lang="en-US" altLang="ja-JP"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100</a:t>
                      </a:r>
                    </a:p>
                  </a:txBody>
                  <a:tcPr marL="36000" marR="36000" marT="54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lg" len="lg"/>
                    </a:lnT>
                    <a:lnB w="12700" cap="flat" cmpd="sng" algn="ctr">
                      <a:solidFill>
                        <a:schemeClr val="tx1"/>
                      </a:solidFill>
                      <a:prstDash val="dash"/>
                      <a:round/>
                      <a:headEnd type="none" w="med" len="med"/>
                      <a:tailEnd type="none" w="lg" len="lg"/>
                    </a:lnB>
                    <a:lnTlToBr>
                      <a:noFill/>
                    </a:lnTlToBr>
                    <a:lnBlToTr>
                      <a:noFill/>
                    </a:lnBlToTr>
                    <a:noFill/>
                  </a:tcPr>
                </a:tc>
                <a:tc>
                  <a:txBody>
                    <a:bodyPr/>
                    <a:lstStyle>
                      <a:lvl1pPr eaLnBrk="0" hangingPunct="0">
                        <a:spcBef>
                          <a:spcPct val="40000"/>
                        </a:spcBef>
                        <a:buClr>
                          <a:schemeClr val="accent1"/>
                        </a:buClr>
                        <a:buFont typeface="Wingdings" pitchFamily="2" charset="2"/>
                        <a:defRPr kumimoji="1">
                          <a:solidFill>
                            <a:schemeClr val="tx1"/>
                          </a:solidFill>
                          <a:latin typeface="Arial" charset="0"/>
                          <a:ea typeface="ＭＳ Ｐゴシック" charset="-128"/>
                        </a:defRPr>
                      </a:lvl1pPr>
                      <a:lvl2pPr marL="742950" indent="-285750" eaLnBrk="0" hangingPunct="0">
                        <a:spcBef>
                          <a:spcPct val="40000"/>
                        </a:spcBef>
                        <a:buClr>
                          <a:schemeClr val="accent1"/>
                        </a:buClr>
                        <a:defRPr kumimoji="1" sz="1600">
                          <a:solidFill>
                            <a:schemeClr val="tx1"/>
                          </a:solidFill>
                          <a:latin typeface="Arial" charset="0"/>
                          <a:ea typeface="ＭＳ Ｐゴシック" charset="-128"/>
                        </a:defRPr>
                      </a:lvl2pPr>
                      <a:lvl3pPr marL="1143000" indent="-228600" eaLnBrk="0" hangingPunct="0">
                        <a:spcBef>
                          <a:spcPct val="40000"/>
                        </a:spcBef>
                        <a:buClr>
                          <a:schemeClr val="accent1"/>
                        </a:buClr>
                        <a:defRPr kumimoji="1" sz="1600">
                          <a:solidFill>
                            <a:schemeClr val="tx1"/>
                          </a:solidFill>
                          <a:latin typeface="Arial" charset="0"/>
                          <a:ea typeface="ＭＳ Ｐゴシック" charset="-128"/>
                        </a:defRPr>
                      </a:lvl3pPr>
                      <a:lvl4pPr marL="1600200" indent="-228600" eaLnBrk="0" hangingPunct="0">
                        <a:spcBef>
                          <a:spcPct val="40000"/>
                        </a:spcBef>
                        <a:buClr>
                          <a:schemeClr val="accent1"/>
                        </a:buClr>
                        <a:defRPr kumimoji="1" sz="1600">
                          <a:solidFill>
                            <a:schemeClr val="tx1"/>
                          </a:solidFill>
                          <a:latin typeface="Arial" charset="0"/>
                          <a:ea typeface="ＭＳ Ｐゴシック" charset="-128"/>
                        </a:defRPr>
                      </a:lvl4pPr>
                      <a:lvl5pPr marL="2057400" indent="-228600" eaLnBrk="0" hangingPunct="0">
                        <a:spcBef>
                          <a:spcPct val="40000"/>
                        </a:spcBef>
                        <a:buClr>
                          <a:schemeClr val="accent1"/>
                        </a:buClr>
                        <a:buFont typeface="Wingdings" pitchFamily="2" charset="2"/>
                        <a:defRPr kumimoji="1" sz="1600">
                          <a:solidFill>
                            <a:schemeClr val="tx1"/>
                          </a:solidFill>
                          <a:latin typeface="Arial" charset="0"/>
                          <a:ea typeface="ＭＳ Ｐゴシック" charset="-128"/>
                        </a:defRPr>
                      </a:lvl5pPr>
                      <a:lvl6pPr marL="25146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6pPr>
                      <a:lvl7pPr marL="29718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7pPr>
                      <a:lvl8pPr marL="34290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8pPr>
                      <a:lvl9pPr marL="38862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9p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1" lang="ja-JP" altLang="en-US"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５</a:t>
                      </a:r>
                      <a:endParaRPr kumimoji="1" lang="en-US" altLang="ja-JP"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54000" marB="18000" anchor="ct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dash"/>
                      <a:round/>
                      <a:headEnd type="none" w="med" len="med"/>
                      <a:tailEnd type="none" w="lg" len="lg"/>
                    </a:lnT>
                    <a:lnB w="12700" cap="flat" cmpd="sng" algn="ctr">
                      <a:solidFill>
                        <a:schemeClr val="tx1"/>
                      </a:solidFill>
                      <a:prstDash val="dash"/>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r h="554038">
                <a:tc>
                  <a:txBody>
                    <a:bodyPr/>
                    <a:lstStyle>
                      <a:lvl1pPr eaLnBrk="0" hangingPunct="0">
                        <a:spcBef>
                          <a:spcPct val="40000"/>
                        </a:spcBef>
                        <a:buClr>
                          <a:schemeClr val="accent1"/>
                        </a:buClr>
                        <a:buFont typeface="Wingdings" pitchFamily="2" charset="2"/>
                        <a:defRPr kumimoji="1">
                          <a:solidFill>
                            <a:schemeClr val="tx1"/>
                          </a:solidFill>
                          <a:latin typeface="Arial" charset="0"/>
                          <a:ea typeface="ＭＳ Ｐゴシック" charset="-128"/>
                        </a:defRPr>
                      </a:lvl1pPr>
                      <a:lvl2pPr marL="742950" indent="-285750" eaLnBrk="0" hangingPunct="0">
                        <a:spcBef>
                          <a:spcPct val="40000"/>
                        </a:spcBef>
                        <a:buClr>
                          <a:schemeClr val="accent1"/>
                        </a:buClr>
                        <a:defRPr kumimoji="1" sz="1600">
                          <a:solidFill>
                            <a:schemeClr val="tx1"/>
                          </a:solidFill>
                          <a:latin typeface="Arial" charset="0"/>
                          <a:ea typeface="ＭＳ Ｐゴシック" charset="-128"/>
                        </a:defRPr>
                      </a:lvl2pPr>
                      <a:lvl3pPr marL="1143000" indent="-228600" eaLnBrk="0" hangingPunct="0">
                        <a:spcBef>
                          <a:spcPct val="40000"/>
                        </a:spcBef>
                        <a:buClr>
                          <a:schemeClr val="accent1"/>
                        </a:buClr>
                        <a:defRPr kumimoji="1" sz="1600">
                          <a:solidFill>
                            <a:schemeClr val="tx1"/>
                          </a:solidFill>
                          <a:latin typeface="Arial" charset="0"/>
                          <a:ea typeface="ＭＳ Ｐゴシック" charset="-128"/>
                        </a:defRPr>
                      </a:lvl3pPr>
                      <a:lvl4pPr marL="1600200" indent="-228600" eaLnBrk="0" hangingPunct="0">
                        <a:spcBef>
                          <a:spcPct val="40000"/>
                        </a:spcBef>
                        <a:buClr>
                          <a:schemeClr val="accent1"/>
                        </a:buClr>
                        <a:defRPr kumimoji="1" sz="1600">
                          <a:solidFill>
                            <a:schemeClr val="tx1"/>
                          </a:solidFill>
                          <a:latin typeface="Arial" charset="0"/>
                          <a:ea typeface="ＭＳ Ｐゴシック" charset="-128"/>
                        </a:defRPr>
                      </a:lvl4pPr>
                      <a:lvl5pPr marL="2057400" indent="-228600" eaLnBrk="0" hangingPunct="0">
                        <a:spcBef>
                          <a:spcPct val="40000"/>
                        </a:spcBef>
                        <a:buClr>
                          <a:schemeClr val="accent1"/>
                        </a:buClr>
                        <a:buFont typeface="Wingdings" pitchFamily="2" charset="2"/>
                        <a:defRPr kumimoji="1" sz="1600">
                          <a:solidFill>
                            <a:schemeClr val="tx1"/>
                          </a:solidFill>
                          <a:latin typeface="Arial" charset="0"/>
                          <a:ea typeface="ＭＳ Ｐゴシック" charset="-128"/>
                        </a:defRPr>
                      </a:lvl5pPr>
                      <a:lvl6pPr marL="25146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6pPr>
                      <a:lvl7pPr marL="29718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7pPr>
                      <a:lvl8pPr marL="34290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8pPr>
                      <a:lvl9pPr marL="38862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9p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1" lang="ja-JP" altLang="en-US"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４</a:t>
                      </a:r>
                      <a:endParaRPr kumimoji="1" lang="en-US" altLang="ja-JP"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54000" marB="18000"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lg" len="lg"/>
                    </a:lnT>
                    <a:lnB w="12700" cap="flat" cmpd="sng" algn="ctr">
                      <a:solidFill>
                        <a:schemeClr val="tx1"/>
                      </a:solidFill>
                      <a:prstDash val="dash"/>
                      <a:round/>
                      <a:headEnd type="none" w="med" len="med"/>
                      <a:tailEnd type="none" w="lg" len="lg"/>
                    </a:lnB>
                    <a:lnTlToBr>
                      <a:noFill/>
                    </a:lnTlToBr>
                    <a:lnBlToTr>
                      <a:noFill/>
                    </a:lnBlToTr>
                    <a:solidFill>
                      <a:srgbClr val="F5F7E1"/>
                    </a:solidFill>
                  </a:tcPr>
                </a:tc>
                <a:tc>
                  <a:txBody>
                    <a:bodyPr/>
                    <a:lstStyle>
                      <a:lvl1pPr eaLnBrk="0" hangingPunct="0">
                        <a:spcBef>
                          <a:spcPct val="40000"/>
                        </a:spcBef>
                        <a:buClr>
                          <a:schemeClr val="accent1"/>
                        </a:buClr>
                        <a:buFont typeface="Wingdings" pitchFamily="2" charset="2"/>
                        <a:defRPr kumimoji="1">
                          <a:solidFill>
                            <a:schemeClr val="tx1"/>
                          </a:solidFill>
                          <a:latin typeface="Arial" charset="0"/>
                          <a:ea typeface="ＭＳ Ｐゴシック" charset="-128"/>
                        </a:defRPr>
                      </a:lvl1pPr>
                      <a:lvl2pPr marL="742950" indent="-285750" eaLnBrk="0" hangingPunct="0">
                        <a:spcBef>
                          <a:spcPct val="40000"/>
                        </a:spcBef>
                        <a:buClr>
                          <a:schemeClr val="accent1"/>
                        </a:buClr>
                        <a:defRPr kumimoji="1" sz="1600">
                          <a:solidFill>
                            <a:schemeClr val="tx1"/>
                          </a:solidFill>
                          <a:latin typeface="Arial" charset="0"/>
                          <a:ea typeface="ＭＳ Ｐゴシック" charset="-128"/>
                        </a:defRPr>
                      </a:lvl2pPr>
                      <a:lvl3pPr marL="1143000" indent="-228600" eaLnBrk="0" hangingPunct="0">
                        <a:spcBef>
                          <a:spcPct val="40000"/>
                        </a:spcBef>
                        <a:buClr>
                          <a:schemeClr val="accent1"/>
                        </a:buClr>
                        <a:defRPr kumimoji="1" sz="1600">
                          <a:solidFill>
                            <a:schemeClr val="tx1"/>
                          </a:solidFill>
                          <a:latin typeface="Arial" charset="0"/>
                          <a:ea typeface="ＭＳ Ｐゴシック" charset="-128"/>
                        </a:defRPr>
                      </a:lvl3pPr>
                      <a:lvl4pPr marL="1600200" indent="-228600" eaLnBrk="0" hangingPunct="0">
                        <a:spcBef>
                          <a:spcPct val="40000"/>
                        </a:spcBef>
                        <a:buClr>
                          <a:schemeClr val="accent1"/>
                        </a:buClr>
                        <a:defRPr kumimoji="1" sz="1600">
                          <a:solidFill>
                            <a:schemeClr val="tx1"/>
                          </a:solidFill>
                          <a:latin typeface="Arial" charset="0"/>
                          <a:ea typeface="ＭＳ Ｐゴシック" charset="-128"/>
                        </a:defRPr>
                      </a:lvl4pPr>
                      <a:lvl5pPr marL="2057400" indent="-228600" eaLnBrk="0" hangingPunct="0">
                        <a:spcBef>
                          <a:spcPct val="40000"/>
                        </a:spcBef>
                        <a:buClr>
                          <a:schemeClr val="accent1"/>
                        </a:buClr>
                        <a:buFont typeface="Wingdings" pitchFamily="2" charset="2"/>
                        <a:defRPr kumimoji="1" sz="1600">
                          <a:solidFill>
                            <a:schemeClr val="tx1"/>
                          </a:solidFill>
                          <a:latin typeface="Arial" charset="0"/>
                          <a:ea typeface="ＭＳ Ｐゴシック" charset="-128"/>
                        </a:defRPr>
                      </a:lvl5pPr>
                      <a:lvl6pPr marL="25146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6pPr>
                      <a:lvl7pPr marL="29718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7pPr>
                      <a:lvl8pPr marL="34290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8pPr>
                      <a:lvl9pPr marL="38862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9p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1" lang="en-US" altLang="ja-JP"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61</a:t>
                      </a:r>
                    </a:p>
                  </a:txBody>
                  <a:tcPr marL="36000" marR="36000" marT="54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lg" len="lg"/>
                    </a:lnT>
                    <a:lnB w="12700" cap="flat" cmpd="sng" algn="ctr">
                      <a:solidFill>
                        <a:schemeClr val="tx1"/>
                      </a:solidFill>
                      <a:prstDash val="dash"/>
                      <a:round/>
                      <a:headEnd type="none" w="med" len="med"/>
                      <a:tailEnd type="none" w="lg" len="lg"/>
                    </a:lnB>
                    <a:lnTlToBr>
                      <a:noFill/>
                    </a:lnTlToBr>
                    <a:lnBlToTr>
                      <a:noFill/>
                    </a:lnBlToTr>
                    <a:solidFill>
                      <a:srgbClr val="F5F7E1"/>
                    </a:solidFill>
                  </a:tcPr>
                </a:tc>
                <a:tc>
                  <a:txBody>
                    <a:bodyPr/>
                    <a:lstStyle>
                      <a:lvl1pPr eaLnBrk="0" hangingPunct="0">
                        <a:spcBef>
                          <a:spcPct val="40000"/>
                        </a:spcBef>
                        <a:buClr>
                          <a:schemeClr val="accent1"/>
                        </a:buClr>
                        <a:buFont typeface="Wingdings" pitchFamily="2" charset="2"/>
                        <a:defRPr kumimoji="1">
                          <a:solidFill>
                            <a:schemeClr val="tx1"/>
                          </a:solidFill>
                          <a:latin typeface="Arial" charset="0"/>
                          <a:ea typeface="ＭＳ Ｐゴシック" charset="-128"/>
                        </a:defRPr>
                      </a:lvl1pPr>
                      <a:lvl2pPr marL="742950" indent="-285750" eaLnBrk="0" hangingPunct="0">
                        <a:spcBef>
                          <a:spcPct val="40000"/>
                        </a:spcBef>
                        <a:buClr>
                          <a:schemeClr val="accent1"/>
                        </a:buClr>
                        <a:defRPr kumimoji="1" sz="1600">
                          <a:solidFill>
                            <a:schemeClr val="tx1"/>
                          </a:solidFill>
                          <a:latin typeface="Arial" charset="0"/>
                          <a:ea typeface="ＭＳ Ｐゴシック" charset="-128"/>
                        </a:defRPr>
                      </a:lvl2pPr>
                      <a:lvl3pPr marL="1143000" indent="-228600" eaLnBrk="0" hangingPunct="0">
                        <a:spcBef>
                          <a:spcPct val="40000"/>
                        </a:spcBef>
                        <a:buClr>
                          <a:schemeClr val="accent1"/>
                        </a:buClr>
                        <a:defRPr kumimoji="1" sz="1600">
                          <a:solidFill>
                            <a:schemeClr val="tx1"/>
                          </a:solidFill>
                          <a:latin typeface="Arial" charset="0"/>
                          <a:ea typeface="ＭＳ Ｐゴシック" charset="-128"/>
                        </a:defRPr>
                      </a:lvl3pPr>
                      <a:lvl4pPr marL="1600200" indent="-228600" eaLnBrk="0" hangingPunct="0">
                        <a:spcBef>
                          <a:spcPct val="40000"/>
                        </a:spcBef>
                        <a:buClr>
                          <a:schemeClr val="accent1"/>
                        </a:buClr>
                        <a:defRPr kumimoji="1" sz="1600">
                          <a:solidFill>
                            <a:schemeClr val="tx1"/>
                          </a:solidFill>
                          <a:latin typeface="Arial" charset="0"/>
                          <a:ea typeface="ＭＳ Ｐゴシック" charset="-128"/>
                        </a:defRPr>
                      </a:lvl4pPr>
                      <a:lvl5pPr marL="2057400" indent="-228600" eaLnBrk="0" hangingPunct="0">
                        <a:spcBef>
                          <a:spcPct val="40000"/>
                        </a:spcBef>
                        <a:buClr>
                          <a:schemeClr val="accent1"/>
                        </a:buClr>
                        <a:buFont typeface="Wingdings" pitchFamily="2" charset="2"/>
                        <a:defRPr kumimoji="1" sz="1600">
                          <a:solidFill>
                            <a:schemeClr val="tx1"/>
                          </a:solidFill>
                          <a:latin typeface="Arial" charset="0"/>
                          <a:ea typeface="ＭＳ Ｐゴシック" charset="-128"/>
                        </a:defRPr>
                      </a:lvl5pPr>
                      <a:lvl6pPr marL="25146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6pPr>
                      <a:lvl7pPr marL="29718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7pPr>
                      <a:lvl8pPr marL="34290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8pPr>
                      <a:lvl9pPr marL="38862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9p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1" lang="en-US" altLang="ja-JP"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61</a:t>
                      </a:r>
                    </a:p>
                  </a:txBody>
                  <a:tcPr marL="36000" marR="36000" marT="54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lg" len="lg"/>
                    </a:lnT>
                    <a:lnB w="12700" cap="flat" cmpd="sng" algn="ctr">
                      <a:solidFill>
                        <a:schemeClr val="tx1"/>
                      </a:solidFill>
                      <a:prstDash val="dash"/>
                      <a:round/>
                      <a:headEnd type="none" w="med" len="med"/>
                      <a:tailEnd type="none" w="lg" len="lg"/>
                    </a:lnB>
                    <a:lnTlToBr>
                      <a:noFill/>
                    </a:lnTlToBr>
                    <a:lnBlToTr>
                      <a:noFill/>
                    </a:lnBlToTr>
                    <a:solidFill>
                      <a:srgbClr val="F5F7E1"/>
                    </a:solidFill>
                  </a:tcPr>
                </a:tc>
                <a:tc>
                  <a:txBody>
                    <a:bodyPr/>
                    <a:lstStyle>
                      <a:lvl1pPr eaLnBrk="0" hangingPunct="0">
                        <a:spcBef>
                          <a:spcPct val="40000"/>
                        </a:spcBef>
                        <a:buClr>
                          <a:schemeClr val="accent1"/>
                        </a:buClr>
                        <a:buFont typeface="Wingdings" pitchFamily="2" charset="2"/>
                        <a:defRPr kumimoji="1">
                          <a:solidFill>
                            <a:schemeClr val="tx1"/>
                          </a:solidFill>
                          <a:latin typeface="Arial" charset="0"/>
                          <a:ea typeface="ＭＳ Ｐゴシック" charset="-128"/>
                        </a:defRPr>
                      </a:lvl1pPr>
                      <a:lvl2pPr marL="742950" indent="-285750" eaLnBrk="0" hangingPunct="0">
                        <a:spcBef>
                          <a:spcPct val="40000"/>
                        </a:spcBef>
                        <a:buClr>
                          <a:schemeClr val="accent1"/>
                        </a:buClr>
                        <a:defRPr kumimoji="1" sz="1600">
                          <a:solidFill>
                            <a:schemeClr val="tx1"/>
                          </a:solidFill>
                          <a:latin typeface="Arial" charset="0"/>
                          <a:ea typeface="ＭＳ Ｐゴシック" charset="-128"/>
                        </a:defRPr>
                      </a:lvl2pPr>
                      <a:lvl3pPr marL="1143000" indent="-228600" eaLnBrk="0" hangingPunct="0">
                        <a:spcBef>
                          <a:spcPct val="40000"/>
                        </a:spcBef>
                        <a:buClr>
                          <a:schemeClr val="accent1"/>
                        </a:buClr>
                        <a:defRPr kumimoji="1" sz="1600">
                          <a:solidFill>
                            <a:schemeClr val="tx1"/>
                          </a:solidFill>
                          <a:latin typeface="Arial" charset="0"/>
                          <a:ea typeface="ＭＳ Ｐゴシック" charset="-128"/>
                        </a:defRPr>
                      </a:lvl3pPr>
                      <a:lvl4pPr marL="1600200" indent="-228600" eaLnBrk="0" hangingPunct="0">
                        <a:spcBef>
                          <a:spcPct val="40000"/>
                        </a:spcBef>
                        <a:buClr>
                          <a:schemeClr val="accent1"/>
                        </a:buClr>
                        <a:defRPr kumimoji="1" sz="1600">
                          <a:solidFill>
                            <a:schemeClr val="tx1"/>
                          </a:solidFill>
                          <a:latin typeface="Arial" charset="0"/>
                          <a:ea typeface="ＭＳ Ｐゴシック" charset="-128"/>
                        </a:defRPr>
                      </a:lvl4pPr>
                      <a:lvl5pPr marL="2057400" indent="-228600" eaLnBrk="0" hangingPunct="0">
                        <a:spcBef>
                          <a:spcPct val="40000"/>
                        </a:spcBef>
                        <a:buClr>
                          <a:schemeClr val="accent1"/>
                        </a:buClr>
                        <a:buFont typeface="Wingdings" pitchFamily="2" charset="2"/>
                        <a:defRPr kumimoji="1" sz="1600">
                          <a:solidFill>
                            <a:schemeClr val="tx1"/>
                          </a:solidFill>
                          <a:latin typeface="Arial" charset="0"/>
                          <a:ea typeface="ＭＳ Ｐゴシック" charset="-128"/>
                        </a:defRPr>
                      </a:lvl5pPr>
                      <a:lvl6pPr marL="25146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6pPr>
                      <a:lvl7pPr marL="29718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7pPr>
                      <a:lvl8pPr marL="34290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8pPr>
                      <a:lvl9pPr marL="38862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9p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1" lang="en-US" altLang="ja-JP"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100</a:t>
                      </a:r>
                    </a:p>
                  </a:txBody>
                  <a:tcPr marL="36000" marR="36000" marT="54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lg" len="lg"/>
                    </a:lnT>
                    <a:lnB w="12700" cap="flat" cmpd="sng" algn="ctr">
                      <a:solidFill>
                        <a:schemeClr val="tx1"/>
                      </a:solidFill>
                      <a:prstDash val="dash"/>
                      <a:round/>
                      <a:headEnd type="none" w="med" len="med"/>
                      <a:tailEnd type="none" w="lg" len="lg"/>
                    </a:lnB>
                    <a:lnTlToBr>
                      <a:noFill/>
                    </a:lnTlToBr>
                    <a:lnBlToTr>
                      <a:noFill/>
                    </a:lnBlToTr>
                    <a:solidFill>
                      <a:srgbClr val="F5F7E1"/>
                    </a:solidFill>
                  </a:tcPr>
                </a:tc>
                <a:tc>
                  <a:txBody>
                    <a:bodyPr/>
                    <a:lstStyle>
                      <a:lvl1pPr eaLnBrk="0" hangingPunct="0">
                        <a:spcBef>
                          <a:spcPct val="40000"/>
                        </a:spcBef>
                        <a:buClr>
                          <a:schemeClr val="accent1"/>
                        </a:buClr>
                        <a:buFont typeface="Wingdings" pitchFamily="2" charset="2"/>
                        <a:defRPr kumimoji="1">
                          <a:solidFill>
                            <a:schemeClr val="tx1"/>
                          </a:solidFill>
                          <a:latin typeface="Arial" charset="0"/>
                          <a:ea typeface="ＭＳ Ｐゴシック" charset="-128"/>
                        </a:defRPr>
                      </a:lvl1pPr>
                      <a:lvl2pPr marL="742950" indent="-285750" eaLnBrk="0" hangingPunct="0">
                        <a:spcBef>
                          <a:spcPct val="40000"/>
                        </a:spcBef>
                        <a:buClr>
                          <a:schemeClr val="accent1"/>
                        </a:buClr>
                        <a:defRPr kumimoji="1" sz="1600">
                          <a:solidFill>
                            <a:schemeClr val="tx1"/>
                          </a:solidFill>
                          <a:latin typeface="Arial" charset="0"/>
                          <a:ea typeface="ＭＳ Ｐゴシック" charset="-128"/>
                        </a:defRPr>
                      </a:lvl2pPr>
                      <a:lvl3pPr marL="1143000" indent="-228600" eaLnBrk="0" hangingPunct="0">
                        <a:spcBef>
                          <a:spcPct val="40000"/>
                        </a:spcBef>
                        <a:buClr>
                          <a:schemeClr val="accent1"/>
                        </a:buClr>
                        <a:defRPr kumimoji="1" sz="1600">
                          <a:solidFill>
                            <a:schemeClr val="tx1"/>
                          </a:solidFill>
                          <a:latin typeface="Arial" charset="0"/>
                          <a:ea typeface="ＭＳ Ｐゴシック" charset="-128"/>
                        </a:defRPr>
                      </a:lvl3pPr>
                      <a:lvl4pPr marL="1600200" indent="-228600" eaLnBrk="0" hangingPunct="0">
                        <a:spcBef>
                          <a:spcPct val="40000"/>
                        </a:spcBef>
                        <a:buClr>
                          <a:schemeClr val="accent1"/>
                        </a:buClr>
                        <a:defRPr kumimoji="1" sz="1600">
                          <a:solidFill>
                            <a:schemeClr val="tx1"/>
                          </a:solidFill>
                          <a:latin typeface="Arial" charset="0"/>
                          <a:ea typeface="ＭＳ Ｐゴシック" charset="-128"/>
                        </a:defRPr>
                      </a:lvl4pPr>
                      <a:lvl5pPr marL="2057400" indent="-228600" eaLnBrk="0" hangingPunct="0">
                        <a:spcBef>
                          <a:spcPct val="40000"/>
                        </a:spcBef>
                        <a:buClr>
                          <a:schemeClr val="accent1"/>
                        </a:buClr>
                        <a:buFont typeface="Wingdings" pitchFamily="2" charset="2"/>
                        <a:defRPr kumimoji="1" sz="1600">
                          <a:solidFill>
                            <a:schemeClr val="tx1"/>
                          </a:solidFill>
                          <a:latin typeface="Arial" charset="0"/>
                          <a:ea typeface="ＭＳ Ｐゴシック" charset="-128"/>
                        </a:defRPr>
                      </a:lvl5pPr>
                      <a:lvl6pPr marL="25146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6pPr>
                      <a:lvl7pPr marL="29718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7pPr>
                      <a:lvl8pPr marL="34290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8pPr>
                      <a:lvl9pPr marL="38862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9p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1" lang="en-US" altLang="ja-JP"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3</a:t>
                      </a:r>
                    </a:p>
                  </a:txBody>
                  <a:tcPr marL="36000" marR="36000" marT="54000" marB="18000" anchor="ct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dash"/>
                      <a:round/>
                      <a:headEnd type="none" w="med" len="med"/>
                      <a:tailEnd type="none" w="lg" len="lg"/>
                    </a:lnT>
                    <a:lnB w="12700" cap="flat" cmpd="sng" algn="ctr">
                      <a:solidFill>
                        <a:schemeClr val="tx1"/>
                      </a:solidFill>
                      <a:prstDash val="dash"/>
                      <a:round/>
                      <a:headEnd type="none" w="med" len="med"/>
                      <a:tailEnd type="none" w="lg" len="lg"/>
                    </a:lnB>
                    <a:lnTlToBr>
                      <a:noFill/>
                    </a:lnTlToBr>
                    <a:lnBlToTr>
                      <a:noFill/>
                    </a:lnBlToTr>
                    <a:solidFill>
                      <a:srgbClr val="F5F7E1"/>
                    </a:solidFill>
                  </a:tcPr>
                </a:tc>
                <a:extLst>
                  <a:ext uri="{0D108BD9-81ED-4DB2-BD59-A6C34878D82A}">
                    <a16:rowId xmlns:a16="http://schemas.microsoft.com/office/drawing/2014/main" val="10002"/>
                  </a:ext>
                </a:extLst>
              </a:tr>
              <a:tr h="550863">
                <a:tc>
                  <a:txBody>
                    <a:bodyPr/>
                    <a:lstStyle>
                      <a:lvl1pPr eaLnBrk="0" hangingPunct="0">
                        <a:spcBef>
                          <a:spcPct val="40000"/>
                        </a:spcBef>
                        <a:buClr>
                          <a:schemeClr val="accent1"/>
                        </a:buClr>
                        <a:buFont typeface="Wingdings" pitchFamily="2" charset="2"/>
                        <a:defRPr kumimoji="1">
                          <a:solidFill>
                            <a:schemeClr val="tx1"/>
                          </a:solidFill>
                          <a:latin typeface="Arial" charset="0"/>
                          <a:ea typeface="ＭＳ Ｐゴシック" charset="-128"/>
                        </a:defRPr>
                      </a:lvl1pPr>
                      <a:lvl2pPr marL="742950" indent="-285750" eaLnBrk="0" hangingPunct="0">
                        <a:spcBef>
                          <a:spcPct val="40000"/>
                        </a:spcBef>
                        <a:buClr>
                          <a:schemeClr val="accent1"/>
                        </a:buClr>
                        <a:defRPr kumimoji="1" sz="1600">
                          <a:solidFill>
                            <a:schemeClr val="tx1"/>
                          </a:solidFill>
                          <a:latin typeface="Arial" charset="0"/>
                          <a:ea typeface="ＭＳ Ｐゴシック" charset="-128"/>
                        </a:defRPr>
                      </a:lvl2pPr>
                      <a:lvl3pPr marL="1143000" indent="-228600" eaLnBrk="0" hangingPunct="0">
                        <a:spcBef>
                          <a:spcPct val="40000"/>
                        </a:spcBef>
                        <a:buClr>
                          <a:schemeClr val="accent1"/>
                        </a:buClr>
                        <a:defRPr kumimoji="1" sz="1600">
                          <a:solidFill>
                            <a:schemeClr val="tx1"/>
                          </a:solidFill>
                          <a:latin typeface="Arial" charset="0"/>
                          <a:ea typeface="ＭＳ Ｐゴシック" charset="-128"/>
                        </a:defRPr>
                      </a:lvl3pPr>
                      <a:lvl4pPr marL="1600200" indent="-228600" eaLnBrk="0" hangingPunct="0">
                        <a:spcBef>
                          <a:spcPct val="40000"/>
                        </a:spcBef>
                        <a:buClr>
                          <a:schemeClr val="accent1"/>
                        </a:buClr>
                        <a:defRPr kumimoji="1" sz="1600">
                          <a:solidFill>
                            <a:schemeClr val="tx1"/>
                          </a:solidFill>
                          <a:latin typeface="Arial" charset="0"/>
                          <a:ea typeface="ＭＳ Ｐゴシック" charset="-128"/>
                        </a:defRPr>
                      </a:lvl4pPr>
                      <a:lvl5pPr marL="2057400" indent="-228600" eaLnBrk="0" hangingPunct="0">
                        <a:spcBef>
                          <a:spcPct val="40000"/>
                        </a:spcBef>
                        <a:buClr>
                          <a:schemeClr val="accent1"/>
                        </a:buClr>
                        <a:buFont typeface="Wingdings" pitchFamily="2" charset="2"/>
                        <a:defRPr kumimoji="1" sz="1600">
                          <a:solidFill>
                            <a:schemeClr val="tx1"/>
                          </a:solidFill>
                          <a:latin typeface="Arial" charset="0"/>
                          <a:ea typeface="ＭＳ Ｐゴシック" charset="-128"/>
                        </a:defRPr>
                      </a:lvl5pPr>
                      <a:lvl6pPr marL="25146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6pPr>
                      <a:lvl7pPr marL="29718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7pPr>
                      <a:lvl8pPr marL="34290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8pPr>
                      <a:lvl9pPr marL="38862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9p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1" lang="ja-JP" altLang="en-US"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５</a:t>
                      </a:r>
                      <a:endParaRPr kumimoji="1" lang="en-US" altLang="ja-JP"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54000" marB="18000"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lg" len="lg"/>
                    </a:lnT>
                    <a:lnB cap="flat">
                      <a:noFill/>
                    </a:lnB>
                    <a:lnTlToBr>
                      <a:noFill/>
                    </a:lnTlToBr>
                    <a:lnBlToTr>
                      <a:noFill/>
                    </a:lnBlToTr>
                    <a:noFill/>
                  </a:tcPr>
                </a:tc>
                <a:tc>
                  <a:txBody>
                    <a:bodyPr/>
                    <a:lstStyle>
                      <a:lvl1pPr eaLnBrk="0" hangingPunct="0">
                        <a:spcBef>
                          <a:spcPct val="40000"/>
                        </a:spcBef>
                        <a:buClr>
                          <a:schemeClr val="accent1"/>
                        </a:buClr>
                        <a:buFont typeface="Wingdings" pitchFamily="2" charset="2"/>
                        <a:defRPr kumimoji="1">
                          <a:solidFill>
                            <a:schemeClr val="tx1"/>
                          </a:solidFill>
                          <a:latin typeface="Arial" charset="0"/>
                          <a:ea typeface="ＭＳ Ｐゴシック" charset="-128"/>
                        </a:defRPr>
                      </a:lvl1pPr>
                      <a:lvl2pPr marL="742950" indent="-285750" eaLnBrk="0" hangingPunct="0">
                        <a:spcBef>
                          <a:spcPct val="40000"/>
                        </a:spcBef>
                        <a:buClr>
                          <a:schemeClr val="accent1"/>
                        </a:buClr>
                        <a:defRPr kumimoji="1" sz="1600">
                          <a:solidFill>
                            <a:schemeClr val="tx1"/>
                          </a:solidFill>
                          <a:latin typeface="Arial" charset="0"/>
                          <a:ea typeface="ＭＳ Ｐゴシック" charset="-128"/>
                        </a:defRPr>
                      </a:lvl2pPr>
                      <a:lvl3pPr marL="1143000" indent="-228600" eaLnBrk="0" hangingPunct="0">
                        <a:spcBef>
                          <a:spcPct val="40000"/>
                        </a:spcBef>
                        <a:buClr>
                          <a:schemeClr val="accent1"/>
                        </a:buClr>
                        <a:defRPr kumimoji="1" sz="1600">
                          <a:solidFill>
                            <a:schemeClr val="tx1"/>
                          </a:solidFill>
                          <a:latin typeface="Arial" charset="0"/>
                          <a:ea typeface="ＭＳ Ｐゴシック" charset="-128"/>
                        </a:defRPr>
                      </a:lvl3pPr>
                      <a:lvl4pPr marL="1600200" indent="-228600" eaLnBrk="0" hangingPunct="0">
                        <a:spcBef>
                          <a:spcPct val="40000"/>
                        </a:spcBef>
                        <a:buClr>
                          <a:schemeClr val="accent1"/>
                        </a:buClr>
                        <a:defRPr kumimoji="1" sz="1600">
                          <a:solidFill>
                            <a:schemeClr val="tx1"/>
                          </a:solidFill>
                          <a:latin typeface="Arial" charset="0"/>
                          <a:ea typeface="ＭＳ Ｐゴシック" charset="-128"/>
                        </a:defRPr>
                      </a:lvl4pPr>
                      <a:lvl5pPr marL="2057400" indent="-228600" eaLnBrk="0" hangingPunct="0">
                        <a:spcBef>
                          <a:spcPct val="40000"/>
                        </a:spcBef>
                        <a:buClr>
                          <a:schemeClr val="accent1"/>
                        </a:buClr>
                        <a:buFont typeface="Wingdings" pitchFamily="2" charset="2"/>
                        <a:defRPr kumimoji="1" sz="1600">
                          <a:solidFill>
                            <a:schemeClr val="tx1"/>
                          </a:solidFill>
                          <a:latin typeface="Arial" charset="0"/>
                          <a:ea typeface="ＭＳ Ｐゴシック" charset="-128"/>
                        </a:defRPr>
                      </a:lvl5pPr>
                      <a:lvl6pPr marL="25146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6pPr>
                      <a:lvl7pPr marL="29718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7pPr>
                      <a:lvl8pPr marL="34290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8pPr>
                      <a:lvl9pPr marL="38862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9p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1" lang="en-US" altLang="ja-JP"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83</a:t>
                      </a:r>
                    </a:p>
                  </a:txBody>
                  <a:tcPr marL="36000" marR="36000" marT="54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lg" len="lg"/>
                    </a:lnT>
                    <a:lnB cap="flat">
                      <a:noFill/>
                    </a:lnB>
                    <a:lnTlToBr>
                      <a:noFill/>
                    </a:lnTlToBr>
                    <a:lnBlToTr>
                      <a:noFill/>
                    </a:lnBlToTr>
                    <a:noFill/>
                  </a:tcPr>
                </a:tc>
                <a:tc>
                  <a:txBody>
                    <a:bodyPr/>
                    <a:lstStyle>
                      <a:lvl1pPr eaLnBrk="0" hangingPunct="0">
                        <a:spcBef>
                          <a:spcPct val="40000"/>
                        </a:spcBef>
                        <a:buClr>
                          <a:schemeClr val="accent1"/>
                        </a:buClr>
                        <a:buFont typeface="Wingdings" pitchFamily="2" charset="2"/>
                        <a:defRPr kumimoji="1">
                          <a:solidFill>
                            <a:schemeClr val="tx1"/>
                          </a:solidFill>
                          <a:latin typeface="Arial" charset="0"/>
                          <a:ea typeface="ＭＳ Ｐゴシック" charset="-128"/>
                        </a:defRPr>
                      </a:lvl1pPr>
                      <a:lvl2pPr marL="742950" indent="-285750" eaLnBrk="0" hangingPunct="0">
                        <a:spcBef>
                          <a:spcPct val="40000"/>
                        </a:spcBef>
                        <a:buClr>
                          <a:schemeClr val="accent1"/>
                        </a:buClr>
                        <a:defRPr kumimoji="1" sz="1600">
                          <a:solidFill>
                            <a:schemeClr val="tx1"/>
                          </a:solidFill>
                          <a:latin typeface="Arial" charset="0"/>
                          <a:ea typeface="ＭＳ Ｐゴシック" charset="-128"/>
                        </a:defRPr>
                      </a:lvl2pPr>
                      <a:lvl3pPr marL="1143000" indent="-228600" eaLnBrk="0" hangingPunct="0">
                        <a:spcBef>
                          <a:spcPct val="40000"/>
                        </a:spcBef>
                        <a:buClr>
                          <a:schemeClr val="accent1"/>
                        </a:buClr>
                        <a:defRPr kumimoji="1" sz="1600">
                          <a:solidFill>
                            <a:schemeClr val="tx1"/>
                          </a:solidFill>
                          <a:latin typeface="Arial" charset="0"/>
                          <a:ea typeface="ＭＳ Ｐゴシック" charset="-128"/>
                        </a:defRPr>
                      </a:lvl3pPr>
                      <a:lvl4pPr marL="1600200" indent="-228600" eaLnBrk="0" hangingPunct="0">
                        <a:spcBef>
                          <a:spcPct val="40000"/>
                        </a:spcBef>
                        <a:buClr>
                          <a:schemeClr val="accent1"/>
                        </a:buClr>
                        <a:defRPr kumimoji="1" sz="1600">
                          <a:solidFill>
                            <a:schemeClr val="tx1"/>
                          </a:solidFill>
                          <a:latin typeface="Arial" charset="0"/>
                          <a:ea typeface="ＭＳ Ｐゴシック" charset="-128"/>
                        </a:defRPr>
                      </a:lvl4pPr>
                      <a:lvl5pPr marL="2057400" indent="-228600" eaLnBrk="0" hangingPunct="0">
                        <a:spcBef>
                          <a:spcPct val="40000"/>
                        </a:spcBef>
                        <a:buClr>
                          <a:schemeClr val="accent1"/>
                        </a:buClr>
                        <a:buFont typeface="Wingdings" pitchFamily="2" charset="2"/>
                        <a:defRPr kumimoji="1" sz="1600">
                          <a:solidFill>
                            <a:schemeClr val="tx1"/>
                          </a:solidFill>
                          <a:latin typeface="Arial" charset="0"/>
                          <a:ea typeface="ＭＳ Ｐゴシック" charset="-128"/>
                        </a:defRPr>
                      </a:lvl5pPr>
                      <a:lvl6pPr marL="25146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6pPr>
                      <a:lvl7pPr marL="29718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7pPr>
                      <a:lvl8pPr marL="34290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8pPr>
                      <a:lvl9pPr marL="38862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9p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1" lang="en-US" altLang="ja-JP"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83</a:t>
                      </a:r>
                    </a:p>
                  </a:txBody>
                  <a:tcPr marL="36000" marR="36000" marT="54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lg" len="lg"/>
                    </a:lnT>
                    <a:lnB cap="flat">
                      <a:noFill/>
                    </a:lnB>
                    <a:lnTlToBr>
                      <a:noFill/>
                    </a:lnTlToBr>
                    <a:lnBlToTr>
                      <a:noFill/>
                    </a:lnBlToTr>
                    <a:noFill/>
                  </a:tcPr>
                </a:tc>
                <a:tc>
                  <a:txBody>
                    <a:bodyPr/>
                    <a:lstStyle>
                      <a:lvl1pPr eaLnBrk="0" hangingPunct="0">
                        <a:spcBef>
                          <a:spcPct val="40000"/>
                        </a:spcBef>
                        <a:buClr>
                          <a:schemeClr val="accent1"/>
                        </a:buClr>
                        <a:buFont typeface="Wingdings" pitchFamily="2" charset="2"/>
                        <a:defRPr kumimoji="1">
                          <a:solidFill>
                            <a:schemeClr val="tx1"/>
                          </a:solidFill>
                          <a:latin typeface="Arial" charset="0"/>
                          <a:ea typeface="ＭＳ Ｐゴシック" charset="-128"/>
                        </a:defRPr>
                      </a:lvl1pPr>
                      <a:lvl2pPr marL="742950" indent="-285750" eaLnBrk="0" hangingPunct="0">
                        <a:spcBef>
                          <a:spcPct val="40000"/>
                        </a:spcBef>
                        <a:buClr>
                          <a:schemeClr val="accent1"/>
                        </a:buClr>
                        <a:defRPr kumimoji="1" sz="1600">
                          <a:solidFill>
                            <a:schemeClr val="tx1"/>
                          </a:solidFill>
                          <a:latin typeface="Arial" charset="0"/>
                          <a:ea typeface="ＭＳ Ｐゴシック" charset="-128"/>
                        </a:defRPr>
                      </a:lvl2pPr>
                      <a:lvl3pPr marL="1143000" indent="-228600" eaLnBrk="0" hangingPunct="0">
                        <a:spcBef>
                          <a:spcPct val="40000"/>
                        </a:spcBef>
                        <a:buClr>
                          <a:schemeClr val="accent1"/>
                        </a:buClr>
                        <a:defRPr kumimoji="1" sz="1600">
                          <a:solidFill>
                            <a:schemeClr val="tx1"/>
                          </a:solidFill>
                          <a:latin typeface="Arial" charset="0"/>
                          <a:ea typeface="ＭＳ Ｐゴシック" charset="-128"/>
                        </a:defRPr>
                      </a:lvl3pPr>
                      <a:lvl4pPr marL="1600200" indent="-228600" eaLnBrk="0" hangingPunct="0">
                        <a:spcBef>
                          <a:spcPct val="40000"/>
                        </a:spcBef>
                        <a:buClr>
                          <a:schemeClr val="accent1"/>
                        </a:buClr>
                        <a:defRPr kumimoji="1" sz="1600">
                          <a:solidFill>
                            <a:schemeClr val="tx1"/>
                          </a:solidFill>
                          <a:latin typeface="Arial" charset="0"/>
                          <a:ea typeface="ＭＳ Ｐゴシック" charset="-128"/>
                        </a:defRPr>
                      </a:lvl4pPr>
                      <a:lvl5pPr marL="2057400" indent="-228600" eaLnBrk="0" hangingPunct="0">
                        <a:spcBef>
                          <a:spcPct val="40000"/>
                        </a:spcBef>
                        <a:buClr>
                          <a:schemeClr val="accent1"/>
                        </a:buClr>
                        <a:buFont typeface="Wingdings" pitchFamily="2" charset="2"/>
                        <a:defRPr kumimoji="1" sz="1600">
                          <a:solidFill>
                            <a:schemeClr val="tx1"/>
                          </a:solidFill>
                          <a:latin typeface="Arial" charset="0"/>
                          <a:ea typeface="ＭＳ Ｐゴシック" charset="-128"/>
                        </a:defRPr>
                      </a:lvl5pPr>
                      <a:lvl6pPr marL="25146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6pPr>
                      <a:lvl7pPr marL="29718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7pPr>
                      <a:lvl8pPr marL="34290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8pPr>
                      <a:lvl9pPr marL="38862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9p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1" lang="en-US" altLang="ja-JP"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100</a:t>
                      </a:r>
                    </a:p>
                  </a:txBody>
                  <a:tcPr marL="36000" marR="36000" marT="54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lg" len="lg"/>
                    </a:lnT>
                    <a:lnB cap="flat">
                      <a:noFill/>
                    </a:lnB>
                    <a:lnTlToBr>
                      <a:noFill/>
                    </a:lnTlToBr>
                    <a:lnBlToTr>
                      <a:noFill/>
                    </a:lnBlToTr>
                    <a:noFill/>
                  </a:tcPr>
                </a:tc>
                <a:tc>
                  <a:txBody>
                    <a:bodyPr/>
                    <a:lstStyle>
                      <a:lvl1pPr eaLnBrk="0" hangingPunct="0">
                        <a:spcBef>
                          <a:spcPct val="40000"/>
                        </a:spcBef>
                        <a:buClr>
                          <a:schemeClr val="accent1"/>
                        </a:buClr>
                        <a:buFont typeface="Wingdings" pitchFamily="2" charset="2"/>
                        <a:defRPr kumimoji="1">
                          <a:solidFill>
                            <a:schemeClr val="tx1"/>
                          </a:solidFill>
                          <a:latin typeface="Arial" charset="0"/>
                          <a:ea typeface="ＭＳ Ｐゴシック" charset="-128"/>
                        </a:defRPr>
                      </a:lvl1pPr>
                      <a:lvl2pPr marL="742950" indent="-285750" eaLnBrk="0" hangingPunct="0">
                        <a:spcBef>
                          <a:spcPct val="40000"/>
                        </a:spcBef>
                        <a:buClr>
                          <a:schemeClr val="accent1"/>
                        </a:buClr>
                        <a:defRPr kumimoji="1" sz="1600">
                          <a:solidFill>
                            <a:schemeClr val="tx1"/>
                          </a:solidFill>
                          <a:latin typeface="Arial" charset="0"/>
                          <a:ea typeface="ＭＳ Ｐゴシック" charset="-128"/>
                        </a:defRPr>
                      </a:lvl2pPr>
                      <a:lvl3pPr marL="1143000" indent="-228600" eaLnBrk="0" hangingPunct="0">
                        <a:spcBef>
                          <a:spcPct val="40000"/>
                        </a:spcBef>
                        <a:buClr>
                          <a:schemeClr val="accent1"/>
                        </a:buClr>
                        <a:defRPr kumimoji="1" sz="1600">
                          <a:solidFill>
                            <a:schemeClr val="tx1"/>
                          </a:solidFill>
                          <a:latin typeface="Arial" charset="0"/>
                          <a:ea typeface="ＭＳ Ｐゴシック" charset="-128"/>
                        </a:defRPr>
                      </a:lvl3pPr>
                      <a:lvl4pPr marL="1600200" indent="-228600" eaLnBrk="0" hangingPunct="0">
                        <a:spcBef>
                          <a:spcPct val="40000"/>
                        </a:spcBef>
                        <a:buClr>
                          <a:schemeClr val="accent1"/>
                        </a:buClr>
                        <a:defRPr kumimoji="1" sz="1600">
                          <a:solidFill>
                            <a:schemeClr val="tx1"/>
                          </a:solidFill>
                          <a:latin typeface="Arial" charset="0"/>
                          <a:ea typeface="ＭＳ Ｐゴシック" charset="-128"/>
                        </a:defRPr>
                      </a:lvl4pPr>
                      <a:lvl5pPr marL="2057400" indent="-228600" eaLnBrk="0" hangingPunct="0">
                        <a:spcBef>
                          <a:spcPct val="40000"/>
                        </a:spcBef>
                        <a:buClr>
                          <a:schemeClr val="accent1"/>
                        </a:buClr>
                        <a:buFont typeface="Wingdings" pitchFamily="2" charset="2"/>
                        <a:defRPr kumimoji="1" sz="1600">
                          <a:solidFill>
                            <a:schemeClr val="tx1"/>
                          </a:solidFill>
                          <a:latin typeface="Arial" charset="0"/>
                          <a:ea typeface="ＭＳ Ｐゴシック" charset="-128"/>
                        </a:defRPr>
                      </a:lvl5pPr>
                      <a:lvl6pPr marL="25146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6pPr>
                      <a:lvl7pPr marL="29718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7pPr>
                      <a:lvl8pPr marL="34290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8pPr>
                      <a:lvl9pPr marL="3886200" indent="-228600" eaLnBrk="0" fontAlgn="base" hangingPunct="0">
                        <a:spcBef>
                          <a:spcPct val="40000"/>
                        </a:spcBef>
                        <a:spcAft>
                          <a:spcPct val="0"/>
                        </a:spcAft>
                        <a:buClr>
                          <a:schemeClr val="accent1"/>
                        </a:buClr>
                        <a:buFont typeface="Wingdings" pitchFamily="2" charset="2"/>
                        <a:defRPr kumimoji="1" sz="1600">
                          <a:solidFill>
                            <a:schemeClr val="tx1"/>
                          </a:solidFill>
                          <a:latin typeface="Arial" charset="0"/>
                          <a:ea typeface="ＭＳ Ｐゴシック" charset="-128"/>
                        </a:defRPr>
                      </a:lvl9p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1" lang="en-US" altLang="ja-JP"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9</a:t>
                      </a:r>
                    </a:p>
                  </a:txBody>
                  <a:tcPr marL="36000" marR="36000" marT="54000" marB="18000" anchor="ct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dash"/>
                      <a:round/>
                      <a:headEnd type="none" w="med" len="med"/>
                      <a:tailEnd type="none" w="lg" len="lg"/>
                    </a:lnT>
                    <a:lnB cap="flat">
                      <a:noFill/>
                    </a:lnB>
                    <a:lnTlToBr>
                      <a:noFill/>
                    </a:lnTlToBr>
                    <a:lnBlToTr>
                      <a:noFill/>
                    </a:lnBlToTr>
                    <a:noFill/>
                  </a:tcPr>
                </a:tc>
                <a:extLst>
                  <a:ext uri="{0D108BD9-81ED-4DB2-BD59-A6C34878D82A}">
                    <a16:rowId xmlns:a16="http://schemas.microsoft.com/office/drawing/2014/main" val="10003"/>
                  </a:ext>
                </a:extLst>
              </a:tr>
            </a:tbl>
          </a:graphicData>
        </a:graphic>
      </p:graphicFrame>
      <p:sp>
        <p:nvSpPr>
          <p:cNvPr id="8286" name="Rectangle 94"/>
          <p:cNvSpPr>
            <a:spLocks noChangeArrowheads="1"/>
          </p:cNvSpPr>
          <p:nvPr/>
        </p:nvSpPr>
        <p:spPr bwMode="auto">
          <a:xfrm>
            <a:off x="900113" y="1824758"/>
            <a:ext cx="692150" cy="396875"/>
          </a:xfrm>
          <a:prstGeom prst="rect">
            <a:avLst/>
          </a:prstGeom>
          <a:noFill/>
          <a:ln>
            <a:noFill/>
          </a:ln>
          <a:effectLst/>
          <a:extLst>
            <a:ext uri="{909E8E84-426E-40dd-AFC4-6F175D3DCCD1}">
              <a14:hiddenFill xmlns:a14="http://schemas.microsoft.com/office/drawing/2010/main" xmlns="">
                <a:solidFill>
                  <a:srgbClr val="D82900"/>
                </a:solidFill>
              </a14:hiddenFill>
            </a:ext>
            <a:ext uri="{91240B29-F687-4f45-9708-019B960494DF}">
              <a14:hiddenLine xmlns:a14="http://schemas.microsoft.com/office/drawing/2010/main" xmlns="" w="31750">
                <a:solidFill>
                  <a:srgbClr val="808080"/>
                </a:solidFill>
                <a:miter lim="800000"/>
                <a:headEnd/>
                <a:tailEnd type="none" w="lg" len="lg"/>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項目</a:t>
            </a:r>
          </a:p>
        </p:txBody>
      </p:sp>
      <p:sp>
        <p:nvSpPr>
          <p:cNvPr id="8287" name="Rectangle 95"/>
          <p:cNvSpPr>
            <a:spLocks noChangeArrowheads="1"/>
          </p:cNvSpPr>
          <p:nvPr/>
        </p:nvSpPr>
        <p:spPr bwMode="auto">
          <a:xfrm>
            <a:off x="296863" y="2154958"/>
            <a:ext cx="692150" cy="396875"/>
          </a:xfrm>
          <a:prstGeom prst="rect">
            <a:avLst/>
          </a:prstGeom>
          <a:noFill/>
          <a:ln>
            <a:noFill/>
          </a:ln>
          <a:effectLst/>
          <a:extLst>
            <a:ext uri="{909E8E84-426E-40dd-AFC4-6F175D3DCCD1}">
              <a14:hiddenFill xmlns:a14="http://schemas.microsoft.com/office/drawing/2010/main" xmlns="">
                <a:solidFill>
                  <a:srgbClr val="D82900"/>
                </a:solidFill>
              </a14:hiddenFill>
            </a:ext>
            <a:ext uri="{91240B29-F687-4f45-9708-019B960494DF}">
              <a14:hiddenLine xmlns:a14="http://schemas.microsoft.com/office/drawing/2010/main" xmlns="" w="31750">
                <a:solidFill>
                  <a:srgbClr val="808080"/>
                </a:solidFill>
                <a:miter lim="800000"/>
                <a:headEnd/>
                <a:tailEnd type="none" w="lg" len="lg"/>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年度</a:t>
            </a:r>
          </a:p>
        </p:txBody>
      </p:sp>
      <p:sp>
        <p:nvSpPr>
          <p:cNvPr id="8288" name="Line 96"/>
          <p:cNvSpPr>
            <a:spLocks noChangeShapeType="1"/>
          </p:cNvSpPr>
          <p:nvPr/>
        </p:nvSpPr>
        <p:spPr bwMode="auto">
          <a:xfrm flipH="1" flipV="1">
            <a:off x="368302" y="1713631"/>
            <a:ext cx="1209675" cy="852488"/>
          </a:xfrm>
          <a:prstGeom prst="line">
            <a:avLst/>
          </a:prstGeom>
          <a:noFill/>
          <a:ln w="12700">
            <a:solidFill>
              <a:schemeClr val="tx1"/>
            </a:solidFill>
            <a:round/>
            <a:headEnd/>
            <a:tailEnd type="non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298" name="AutoShape 106"/>
          <p:cNvSpPr>
            <a:spLocks noChangeArrowheads="1"/>
          </p:cNvSpPr>
          <p:nvPr/>
        </p:nvSpPr>
        <p:spPr bwMode="auto">
          <a:xfrm>
            <a:off x="323850" y="1124671"/>
            <a:ext cx="8496300" cy="504825"/>
          </a:xfrm>
          <a:prstGeom prst="roundRect">
            <a:avLst>
              <a:gd name="adj" fmla="val 16667"/>
            </a:avLst>
          </a:prstGeom>
          <a:solidFill>
            <a:srgbClr val="269E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299" name="Rectangle 107"/>
          <p:cNvSpPr>
            <a:spLocks noChangeArrowheads="1"/>
          </p:cNvSpPr>
          <p:nvPr/>
        </p:nvSpPr>
        <p:spPr bwMode="auto">
          <a:xfrm>
            <a:off x="2641600" y="11969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査察事件の一審判決の状況</a:t>
            </a:r>
          </a:p>
        </p:txBody>
      </p:sp>
      <p:sp>
        <p:nvSpPr>
          <p:cNvPr id="3" name="タイトル 2"/>
          <p:cNvSpPr>
            <a:spLocks noGrp="1"/>
          </p:cNvSpPr>
          <p:nvPr>
            <p:ph type="title"/>
          </p:nvPr>
        </p:nvSpPr>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査 察 調 査</a:t>
            </a:r>
            <a:b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～査察事件の判決の状況～</a:t>
            </a:r>
          </a:p>
        </p:txBody>
      </p:sp>
      <p:sp>
        <p:nvSpPr>
          <p:cNvPr id="2" name="スライド番号プレースホルダー 1"/>
          <p:cNvSpPr>
            <a:spLocks noGrp="1"/>
          </p:cNvSpPr>
          <p:nvPr>
            <p:ph type="sldNum" sz="quarter" idx="12"/>
          </p:nvPr>
        </p:nvSpPr>
        <p:spPr>
          <a:xfrm>
            <a:off x="8501147" y="6377997"/>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44</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94EF3C39-1C68-44D2-A570-ED14FB8748DA}"/>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角丸四角形 13"/>
          <p:cNvSpPr/>
          <p:nvPr/>
        </p:nvSpPr>
        <p:spPr>
          <a:xfrm>
            <a:off x="862139" y="4412535"/>
            <a:ext cx="2088232" cy="2254817"/>
          </a:xfrm>
          <a:prstGeom prst="roundRect">
            <a:avLst/>
          </a:prstGeom>
          <a:solidFill>
            <a:srgbClr val="FFF0EF"/>
          </a:solidFill>
          <a:ln w="63500" cmpd="dbl">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a:extLst>
              <a:ext uri="{FF2B5EF4-FFF2-40B4-BE49-F238E27FC236}">
                <a16:creationId xmlns:a16="http://schemas.microsoft.com/office/drawing/2014/main" id="{58F34BCC-18DB-1446-9F10-780F7D00A3F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157997" y="4471623"/>
            <a:ext cx="1545027" cy="2167117"/>
          </a:xfrm>
          <a:prstGeom prst="rect">
            <a:avLst/>
          </a:prstGeom>
          <a:solidFill>
            <a:srgbClr val="FFF0EF"/>
          </a:solidFill>
        </p:spPr>
      </p:pic>
      <p:sp>
        <p:nvSpPr>
          <p:cNvPr id="17" name="Rectangle 100"/>
          <p:cNvSpPr>
            <a:spLocks noChangeArrowheads="1"/>
          </p:cNvSpPr>
          <p:nvPr/>
        </p:nvSpPr>
        <p:spPr bwMode="auto">
          <a:xfrm>
            <a:off x="3446027" y="4955016"/>
            <a:ext cx="5184973" cy="1200329"/>
          </a:xfrm>
          <a:prstGeom prst="rect">
            <a:avLst/>
          </a:prstGeom>
          <a:noFill/>
          <a:ln>
            <a:noFill/>
          </a:ln>
          <a:effectLst/>
          <a:extLst>
            <a:ext uri="{909E8E84-426E-40dd-AFC4-6F175D3DCCD1}">
              <a14:hiddenFill xmlns="" xmlns:a14="http://schemas.microsoft.com/office/drawing/2010/main">
                <a:solidFill>
                  <a:srgbClr val="D82900"/>
                </a:solidFill>
              </a14:hiddenFill>
            </a:ext>
            <a:ext uri="{91240B29-F687-4f45-9708-019B960494DF}">
              <a14:hiddenLine xmlns="" xmlns:a14="http://schemas.microsoft.com/office/drawing/2010/main" w="31750">
                <a:solidFill>
                  <a:srgbClr val="808080"/>
                </a:solidFill>
                <a:miter lim="800000"/>
                <a:headEnd/>
                <a:tailEnd type="none" w="lg" len="lg"/>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r>
              <a:rPr lang="ja-JP" altLang="en-US" sz="3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脱税は、</a:t>
            </a:r>
            <a:endParaRPr lang="en-US" altLang="ja-JP" sz="3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3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社会公共の敵</a:t>
            </a:r>
          </a:p>
        </p:txBody>
      </p:sp>
    </p:spTree>
    <p:extLst>
      <p:ext uri="{BB962C8B-B14F-4D97-AF65-F5344CB8AC3E}">
        <p14:creationId xmlns:p14="http://schemas.microsoft.com/office/powerpoint/2010/main" val="30132682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ホームベース 22"/>
          <p:cNvSpPr/>
          <p:nvPr/>
        </p:nvSpPr>
        <p:spPr>
          <a:xfrm>
            <a:off x="361879" y="2745064"/>
            <a:ext cx="5400000" cy="1260000"/>
          </a:xfrm>
          <a:prstGeom prst="homePlate">
            <a:avLst>
              <a:gd name="adj" fmla="val 40025"/>
            </a:avLst>
          </a:prstGeom>
          <a:gradFill>
            <a:gsLst>
              <a:gs pos="0">
                <a:srgbClr val="A8E6CF">
                  <a:tint val="66000"/>
                  <a:satMod val="160000"/>
                </a:srgbClr>
              </a:gs>
              <a:gs pos="50000">
                <a:srgbClr val="A8E6CF">
                  <a:tint val="44500"/>
                  <a:satMod val="160000"/>
                </a:srgbClr>
              </a:gs>
              <a:gs pos="100000">
                <a:srgbClr val="A8E6CF">
                  <a:tint val="23500"/>
                  <a:satMod val="160000"/>
                </a:srgbClr>
              </a:gs>
            </a:gsLst>
            <a:path path="circle">
              <a:fillToRect l="50000" t="50000" r="50000" b="50000"/>
            </a:path>
          </a:gradFill>
          <a:ln>
            <a:solidFill>
              <a:srgbClr val="C0FA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6700">
              <a:buFont typeface="Arial" panose="020B0604020202020204" pitchFamily="34" charset="0"/>
              <a:buChar char="•"/>
            </a:pPr>
            <a:r>
              <a:rPr lang="ja-JP" altLang="en-US" sz="160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rPr>
              <a:t> 納付手段の多様化による納税者の利便性の向上</a:t>
            </a:r>
            <a:endParaRPr lang="en-US" altLang="ja-JP" sz="160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a:buFont typeface="Arial" panose="020B0604020202020204" pitchFamily="34" charset="0"/>
              <a:buChar char="•"/>
            </a:pPr>
            <a:r>
              <a:rPr lang="ja-JP" altLang="en-US" sz="160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rPr>
              <a:t> 個人の納税者に対する振替納税の利用勧奨や振</a:t>
            </a:r>
            <a:endParaRPr lang="en-US" altLang="ja-JP" sz="160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rPr>
              <a:t>　　替不能の防止策を実施</a:t>
            </a:r>
            <a:endParaRPr lang="en-US" altLang="ja-JP" sz="160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endParaRPr>
          </a:p>
          <a:p>
            <a:pPr marL="444500" indent="-177800">
              <a:buFont typeface="Arial" panose="020B0604020202020204" pitchFamily="34" charset="0"/>
              <a:buChar char="•"/>
            </a:pPr>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ダイレクト納付（</a:t>
            </a:r>
            <a:r>
              <a:rPr lang="en-US" altLang="ja-JP"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e-Tax</a:t>
            </a:r>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による口座振替）を利用した予納の利用勧奨を実施</a:t>
            </a:r>
          </a:p>
        </p:txBody>
      </p:sp>
      <p:sp>
        <p:nvSpPr>
          <p:cNvPr id="92163" name="角丸四角形 29"/>
          <p:cNvSpPr>
            <a:spLocks noChangeArrowheads="1"/>
          </p:cNvSpPr>
          <p:nvPr/>
        </p:nvSpPr>
        <p:spPr bwMode="auto">
          <a:xfrm>
            <a:off x="5823681" y="1127454"/>
            <a:ext cx="3018159" cy="2877610"/>
          </a:xfrm>
          <a:prstGeom prst="roundRect">
            <a:avLst>
              <a:gd name="adj" fmla="val 16667"/>
            </a:avLst>
          </a:prstGeom>
          <a:gradFill>
            <a:gsLst>
              <a:gs pos="0">
                <a:srgbClr val="A8E6CF">
                  <a:tint val="66000"/>
                  <a:satMod val="160000"/>
                </a:srgbClr>
              </a:gs>
              <a:gs pos="50000">
                <a:srgbClr val="A8E6CF">
                  <a:tint val="44500"/>
                  <a:satMod val="160000"/>
                </a:srgbClr>
              </a:gs>
              <a:gs pos="100000">
                <a:srgbClr val="A8E6CF">
                  <a:tint val="23500"/>
                  <a:satMod val="160000"/>
                </a:srgbClr>
              </a:gs>
            </a:gsLst>
            <a:lin ang="16200000" scaled="1"/>
          </a:gradFill>
          <a:ln w="25400" algn="ctr">
            <a:noFill/>
            <a:round/>
            <a:headEnd/>
            <a:tailEnd/>
          </a:ln>
        </p:spPr>
        <p:txBody>
          <a:bodyPr tIns="0" bIns="8280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4800" dirty="0">
                <a:latin typeface="メイリオ" panose="020B0604030504040204" pitchFamily="50" charset="-128"/>
                <a:ea typeface="メイリオ" panose="020B0604030504040204" pitchFamily="50" charset="-128"/>
                <a:cs typeface="メイリオ" panose="020B0604030504040204" pitchFamily="50" charset="-128"/>
              </a:rPr>
              <a:t>滞納の</a:t>
            </a:r>
            <a:endParaRPr lang="en-US" altLang="ja-JP" sz="4800" dirty="0">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spcBef>
                <a:spcPct val="0"/>
              </a:spcBef>
              <a:buClrTx/>
              <a:buFontTx/>
              <a:buNone/>
            </a:pPr>
            <a:r>
              <a:rPr lang="ja-JP" altLang="en-US" sz="48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未然防止</a:t>
            </a:r>
          </a:p>
        </p:txBody>
      </p:sp>
      <p:sp>
        <p:nvSpPr>
          <p:cNvPr id="46084" name="角丸四角形 31"/>
          <p:cNvSpPr>
            <a:spLocks noChangeArrowheads="1"/>
          </p:cNvSpPr>
          <p:nvPr/>
        </p:nvSpPr>
        <p:spPr bwMode="auto">
          <a:xfrm>
            <a:off x="5823681" y="4197082"/>
            <a:ext cx="2996793" cy="2362170"/>
          </a:xfrm>
          <a:prstGeom prst="roundRect">
            <a:avLst>
              <a:gd name="adj" fmla="val 16667"/>
            </a:avLst>
          </a:prstGeom>
          <a:gradFill>
            <a:gsLst>
              <a:gs pos="0">
                <a:srgbClr val="FFC8C5"/>
              </a:gs>
              <a:gs pos="50000">
                <a:srgbClr val="FFDCD9"/>
              </a:gs>
              <a:gs pos="100000">
                <a:srgbClr val="FFF0EF"/>
              </a:gs>
            </a:gsLst>
            <a:lin ang="16200000" scaled="1"/>
          </a:gradFill>
          <a:ln w="25400" algn="ctr">
            <a:noFill/>
            <a:round/>
            <a:headEnd/>
            <a:tailEnd/>
          </a:ln>
        </p:spPr>
        <p:txBody>
          <a:bodyPr tIns="0" bIns="82800" anchor="ctr"/>
          <a:lstStyle/>
          <a:p>
            <a:pPr algn="ctr" eaLnBrk="1" hangingPunct="1">
              <a:defRPr/>
            </a:pPr>
            <a:r>
              <a:rPr lang="ja-JP" altLang="en-US" sz="4800" dirty="0">
                <a:latin typeface="メイリオ" panose="020B0604030504040204" pitchFamily="50" charset="-128"/>
                <a:ea typeface="メイリオ" panose="020B0604030504040204" pitchFamily="50" charset="-128"/>
                <a:cs typeface="メイリオ" panose="020B0604030504040204" pitchFamily="50" charset="-128"/>
              </a:rPr>
              <a:t>滞納の</a:t>
            </a:r>
            <a:endParaRPr lang="en-US" altLang="ja-JP" sz="4800" dirty="0">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defRPr/>
            </a:pPr>
            <a:r>
              <a:rPr lang="ja-JP" altLang="en-US" sz="4800" dirty="0">
                <a:solidFill>
                  <a:srgbClr val="FF2800"/>
                </a:solidFill>
                <a:latin typeface="メイリオ" panose="020B0604030504040204" pitchFamily="50" charset="-128"/>
                <a:ea typeface="メイリオ" panose="020B0604030504040204" pitchFamily="50" charset="-128"/>
                <a:cs typeface="メイリオ" panose="020B0604030504040204" pitchFamily="50" charset="-128"/>
              </a:rPr>
              <a:t>整理促進</a:t>
            </a:r>
          </a:p>
        </p:txBody>
      </p:sp>
      <p:sp>
        <p:nvSpPr>
          <p:cNvPr id="3" name="タイトル 2"/>
          <p:cNvSpPr>
            <a:spLocks noGrp="1"/>
          </p:cNvSpPr>
          <p:nvPr>
            <p:ph type="title"/>
          </p:nvPr>
        </p:nvSpPr>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確実な税金の納付</a:t>
            </a:r>
            <a:b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～滞納の未然防止・整理促進への取組～</a:t>
            </a:r>
          </a:p>
        </p:txBody>
      </p:sp>
      <p:sp>
        <p:nvSpPr>
          <p:cNvPr id="4" name="ホームベース 3"/>
          <p:cNvSpPr/>
          <p:nvPr/>
        </p:nvSpPr>
        <p:spPr>
          <a:xfrm>
            <a:off x="361879" y="1127454"/>
            <a:ext cx="5400000" cy="717370"/>
          </a:xfrm>
          <a:prstGeom prst="homePlate">
            <a:avLst>
              <a:gd name="adj" fmla="val 50000"/>
            </a:avLst>
          </a:prstGeom>
          <a:gradFill>
            <a:gsLst>
              <a:gs pos="0">
                <a:srgbClr val="A8E6CF">
                  <a:tint val="66000"/>
                  <a:satMod val="160000"/>
                </a:srgbClr>
              </a:gs>
              <a:gs pos="50000">
                <a:srgbClr val="A8E6CF">
                  <a:tint val="44500"/>
                  <a:satMod val="160000"/>
                </a:srgbClr>
              </a:gs>
              <a:gs pos="100000">
                <a:srgbClr val="A8E6CF">
                  <a:tint val="23500"/>
                  <a:satMod val="160000"/>
                </a:srgbClr>
              </a:gs>
            </a:gsLst>
            <a:path path="circle">
              <a:fillToRect l="50000" t="50000" r="50000" b="50000"/>
            </a:path>
          </a:gradFill>
          <a:ln>
            <a:solidFill>
              <a:srgbClr val="C0FA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rPr>
              <a:t>　チラシ・ホームページ等を活用した期限内納付</a:t>
            </a:r>
            <a:endParaRPr lang="en-US" altLang="ja-JP" sz="160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rPr>
              <a:t>　の意識を高めるための周知・広報を実施</a:t>
            </a:r>
          </a:p>
        </p:txBody>
      </p:sp>
      <p:sp>
        <p:nvSpPr>
          <p:cNvPr id="19" name="ホームベース 18"/>
          <p:cNvSpPr/>
          <p:nvPr/>
        </p:nvSpPr>
        <p:spPr>
          <a:xfrm>
            <a:off x="361878" y="5922337"/>
            <a:ext cx="5400000" cy="636915"/>
          </a:xfrm>
          <a:prstGeom prst="homePlate">
            <a:avLst>
              <a:gd name="adj" fmla="val 50000"/>
            </a:avLst>
          </a:prstGeom>
          <a:gradFill>
            <a:gsLst>
              <a:gs pos="0">
                <a:srgbClr val="FFC8C5"/>
              </a:gs>
              <a:gs pos="50000">
                <a:srgbClr val="FFDCD9"/>
              </a:gs>
              <a:gs pos="100000">
                <a:srgbClr val="FFF0EF"/>
              </a:gs>
            </a:gsLst>
            <a:path path="circle">
              <a:fillToRect l="50000" t="50000" r="50000" b="50000"/>
            </a:path>
          </a:gradFill>
          <a:ln>
            <a:solidFill>
              <a:srgbClr val="FFC8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ln w="0"/>
                <a:solidFill>
                  <a:schemeClr val="tx1"/>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ln w="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滞納残高の圧縮に向けた滞納事案の確実な処理</a:t>
            </a:r>
            <a:endParaRPr lang="en-US" altLang="ja-JP" sz="1600" dirty="0">
              <a:ln w="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ホームベース 20"/>
          <p:cNvSpPr/>
          <p:nvPr/>
        </p:nvSpPr>
        <p:spPr>
          <a:xfrm>
            <a:off x="361878" y="5055694"/>
            <a:ext cx="5400000" cy="636915"/>
          </a:xfrm>
          <a:prstGeom prst="homePlate">
            <a:avLst>
              <a:gd name="adj" fmla="val 47920"/>
            </a:avLst>
          </a:prstGeom>
          <a:gradFill>
            <a:gsLst>
              <a:gs pos="0">
                <a:srgbClr val="FFC8C5"/>
              </a:gs>
              <a:gs pos="50000">
                <a:srgbClr val="FFDCD9"/>
              </a:gs>
              <a:gs pos="100000">
                <a:srgbClr val="FFF0EF"/>
              </a:gs>
            </a:gsLst>
            <a:path path="circle">
              <a:fillToRect l="50000" t="50000" r="50000" b="50000"/>
            </a:path>
          </a:gradFill>
          <a:ln>
            <a:solidFill>
              <a:srgbClr val="FFC8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処理困難事案に対する組織的な対応</a:t>
            </a:r>
            <a:endParaRPr lang="en-US" altLang="ja-JP"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ホームベース 11"/>
          <p:cNvSpPr/>
          <p:nvPr/>
        </p:nvSpPr>
        <p:spPr>
          <a:xfrm>
            <a:off x="361878" y="1974256"/>
            <a:ext cx="5400000" cy="637200"/>
          </a:xfrm>
          <a:prstGeom prst="homePlate">
            <a:avLst>
              <a:gd name="adj" fmla="val 51737"/>
            </a:avLst>
          </a:prstGeom>
          <a:gradFill>
            <a:gsLst>
              <a:gs pos="0">
                <a:srgbClr val="A8E6CF">
                  <a:tint val="66000"/>
                  <a:satMod val="160000"/>
                </a:srgbClr>
              </a:gs>
              <a:gs pos="50000">
                <a:srgbClr val="A8E6CF">
                  <a:tint val="44500"/>
                  <a:satMod val="160000"/>
                </a:srgbClr>
              </a:gs>
              <a:gs pos="100000">
                <a:srgbClr val="A8E6CF">
                  <a:tint val="23500"/>
                  <a:satMod val="160000"/>
                </a:srgbClr>
              </a:gs>
            </a:gsLst>
            <a:path path="circle">
              <a:fillToRect l="50000" t="50000" r="50000" b="50000"/>
            </a:path>
          </a:gradFill>
          <a:ln>
            <a:solidFill>
              <a:srgbClr val="C0FA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納期限前後における納付指導の実施</a:t>
            </a:r>
          </a:p>
        </p:txBody>
      </p:sp>
      <p:sp>
        <p:nvSpPr>
          <p:cNvPr id="14" name="ホームベース 13"/>
          <p:cNvSpPr/>
          <p:nvPr/>
        </p:nvSpPr>
        <p:spPr>
          <a:xfrm>
            <a:off x="361878" y="4197082"/>
            <a:ext cx="5400000" cy="636915"/>
          </a:xfrm>
          <a:prstGeom prst="homePlate">
            <a:avLst>
              <a:gd name="adj" fmla="val 47920"/>
            </a:avLst>
          </a:prstGeom>
          <a:gradFill>
            <a:gsLst>
              <a:gs pos="0">
                <a:srgbClr val="FFC8C5"/>
              </a:gs>
              <a:gs pos="50000">
                <a:srgbClr val="FFDCD9"/>
              </a:gs>
              <a:gs pos="100000">
                <a:srgbClr val="FFF0EF"/>
              </a:gs>
            </a:gsLst>
            <a:path path="circle">
              <a:fillToRect l="50000" t="50000" r="50000" b="50000"/>
            </a:path>
          </a:gradFill>
          <a:ln>
            <a:solidFill>
              <a:srgbClr val="FFC8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ln w="0"/>
                <a:solidFill>
                  <a:schemeClr val="tx1"/>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ln w="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大口・悪質滞納事案に対する厳正な対応</a:t>
            </a:r>
          </a:p>
        </p:txBody>
      </p:sp>
      <p:sp>
        <p:nvSpPr>
          <p:cNvPr id="13" name="スライド番号プレースホルダー 4">
            <a:extLst>
              <a:ext uri="{FF2B5EF4-FFF2-40B4-BE49-F238E27FC236}">
                <a16:creationId xmlns:a16="http://schemas.microsoft.com/office/drawing/2014/main" id="{DC910E39-DEFC-474C-B48A-19A0CDA97621}"/>
              </a:ext>
            </a:extLst>
          </p:cNvPr>
          <p:cNvSpPr>
            <a:spLocks noGrp="1"/>
          </p:cNvSpPr>
          <p:nvPr>
            <p:ph type="sldNum" sz="quarter" idx="12"/>
          </p:nvPr>
        </p:nvSpPr>
        <p:spPr>
          <a:xfrm>
            <a:off x="7080582" y="6474151"/>
            <a:ext cx="2057400" cy="365125"/>
          </a:xfrm>
        </p:spPr>
        <p:txBody>
          <a:bodyPr/>
          <a:lstStyle/>
          <a:p>
            <a:fld id="{B0FF6F17-0D75-4A52-9621-CC0F8D8CB105}" type="slidenum">
              <a:rPr kumimoji="1" lang="ja-JP" altLang="en-US" smtClean="0"/>
              <a:t>45</a:t>
            </a:fld>
            <a:endParaRPr kumimoji="1" lang="ja-JP" altLang="en-US" dirty="0"/>
          </a:p>
        </p:txBody>
      </p:sp>
      <p:sp>
        <p:nvSpPr>
          <p:cNvPr id="15" name="Rectangle 9"/>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6871080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テキスト ボックス 1"/>
          <p:cNvSpPr txBox="1">
            <a:spLocks noChangeArrowheads="1"/>
          </p:cNvSpPr>
          <p:nvPr/>
        </p:nvSpPr>
        <p:spPr bwMode="auto">
          <a:xfrm>
            <a:off x="5137051" y="1141877"/>
            <a:ext cx="3468687" cy="701675"/>
          </a:xfrm>
          <a:prstGeom prst="rect">
            <a:avLst/>
          </a:prstGeom>
          <a:solidFill>
            <a:srgbClr val="00B050"/>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集中電話催告センター室の</a:t>
            </a:r>
            <a:endParaRPr lang="en-US" altLang="ja-JP"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spcBef>
                <a:spcPct val="0"/>
              </a:spcBef>
              <a:buClrTx/>
              <a:buFontTx/>
              <a:buNone/>
            </a:pPr>
            <a:r>
              <a:rPr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滞納整理状況</a:t>
            </a:r>
          </a:p>
        </p:txBody>
      </p:sp>
      <p:sp>
        <p:nvSpPr>
          <p:cNvPr id="94215" name="テキスト ボックス 1"/>
          <p:cNvSpPr txBox="1">
            <a:spLocks noChangeArrowheads="1"/>
          </p:cNvSpPr>
          <p:nvPr/>
        </p:nvSpPr>
        <p:spPr bwMode="auto">
          <a:xfrm>
            <a:off x="928441" y="1130905"/>
            <a:ext cx="3211513" cy="701675"/>
          </a:xfrm>
          <a:prstGeom prst="rect">
            <a:avLst/>
          </a:prstGeom>
          <a:solidFill>
            <a:srgbClr val="00B050"/>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集中電話催告センター室</a:t>
            </a:r>
            <a:endParaRPr lang="en-US" altLang="ja-JP"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spcBef>
                <a:spcPct val="0"/>
              </a:spcBef>
              <a:buClrTx/>
              <a:buFontTx/>
              <a:buNone/>
            </a:pPr>
            <a:r>
              <a:rPr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（納税コールセンター）</a:t>
            </a:r>
          </a:p>
        </p:txBody>
      </p:sp>
      <p:sp>
        <p:nvSpPr>
          <p:cNvPr id="94218" name="AutoShape 23"/>
          <p:cNvSpPr>
            <a:spLocks noChangeArrowheads="1"/>
          </p:cNvSpPr>
          <p:nvPr/>
        </p:nvSpPr>
        <p:spPr bwMode="ltGray">
          <a:xfrm>
            <a:off x="4871535" y="1999189"/>
            <a:ext cx="4183007" cy="4477428"/>
          </a:xfrm>
          <a:prstGeom prst="roundRect">
            <a:avLst>
              <a:gd name="adj" fmla="val 3625"/>
            </a:avLst>
          </a:prstGeom>
          <a:solidFill>
            <a:srgbClr val="FCF9C3"/>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4220" name="正方形/長方形 15"/>
          <p:cNvSpPr>
            <a:spLocks noChangeArrowheads="1"/>
          </p:cNvSpPr>
          <p:nvPr/>
        </p:nvSpPr>
        <p:spPr bwMode="auto">
          <a:xfrm>
            <a:off x="5090952" y="1999189"/>
            <a:ext cx="3779208" cy="28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FontTx/>
              <a:buNone/>
            </a:pPr>
            <a:r>
              <a:rPr lang="en-US" altLang="ja-JP" sz="1400" dirty="0">
                <a:solidFill>
                  <a:srgbClr val="DD730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a:solidFill>
                  <a:srgbClr val="DD7301"/>
                </a:solidFill>
                <a:latin typeface="メイリオ" panose="020B0604030504040204" pitchFamily="50" charset="-128"/>
                <a:ea typeface="メイリオ" panose="020B0604030504040204" pitchFamily="50" charset="-128"/>
                <a:cs typeface="メイリオ" panose="020B0604030504040204" pitchFamily="50" charset="-128"/>
              </a:rPr>
              <a:t>集中電話催告センター室の滞納整理状況</a:t>
            </a:r>
            <a:endParaRPr lang="ja-JP" altLang="en-US" sz="1400" dirty="0">
              <a:solidFill>
                <a:srgbClr val="DD861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4221" name="正方形/長方形 15"/>
          <p:cNvSpPr>
            <a:spLocks noChangeArrowheads="1"/>
          </p:cNvSpPr>
          <p:nvPr/>
        </p:nvSpPr>
        <p:spPr bwMode="auto">
          <a:xfrm>
            <a:off x="4969372" y="2271000"/>
            <a:ext cx="4069345" cy="548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FontTx/>
              <a:buNone/>
            </a:pP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令和５年</a:t>
            </a: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7</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月から令和６年</a:t>
            </a: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6</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月末までに電話催告の対象となった</a:t>
            </a: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966,578</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者のうち、完結に至ったのは</a:t>
            </a: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691,904</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者（</a:t>
            </a: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71.6</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％）となっています。</a:t>
            </a:r>
          </a:p>
        </p:txBody>
      </p:sp>
      <p:sp>
        <p:nvSpPr>
          <p:cNvPr id="94222" name="Oval 29"/>
          <p:cNvSpPr>
            <a:spLocks noChangeArrowheads="1"/>
          </p:cNvSpPr>
          <p:nvPr/>
        </p:nvSpPr>
        <p:spPr bwMode="ltGray">
          <a:xfrm>
            <a:off x="6564049" y="3334645"/>
            <a:ext cx="70256" cy="7003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4223" name="Oval 30"/>
          <p:cNvSpPr>
            <a:spLocks noChangeArrowheads="1"/>
          </p:cNvSpPr>
          <p:nvPr/>
        </p:nvSpPr>
        <p:spPr bwMode="ltGray">
          <a:xfrm>
            <a:off x="5492420" y="2741252"/>
            <a:ext cx="70256" cy="70037"/>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4226" name="Oval 33"/>
          <p:cNvSpPr>
            <a:spLocks noChangeArrowheads="1"/>
          </p:cNvSpPr>
          <p:nvPr/>
        </p:nvSpPr>
        <p:spPr bwMode="ltGray">
          <a:xfrm>
            <a:off x="6207081" y="4105326"/>
            <a:ext cx="71929" cy="7003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4227" name="Oval 34"/>
          <p:cNvSpPr>
            <a:spLocks noChangeArrowheads="1"/>
          </p:cNvSpPr>
          <p:nvPr/>
        </p:nvSpPr>
        <p:spPr bwMode="ltGray">
          <a:xfrm>
            <a:off x="5569368" y="3251524"/>
            <a:ext cx="70256" cy="70037"/>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4230" name="Oval 37"/>
          <p:cNvSpPr>
            <a:spLocks noChangeArrowheads="1"/>
          </p:cNvSpPr>
          <p:nvPr/>
        </p:nvSpPr>
        <p:spPr bwMode="ltGray">
          <a:xfrm>
            <a:off x="6285364" y="4507751"/>
            <a:ext cx="78478" cy="6257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4231" name="Oval 38"/>
          <p:cNvSpPr>
            <a:spLocks noChangeArrowheads="1"/>
          </p:cNvSpPr>
          <p:nvPr/>
        </p:nvSpPr>
        <p:spPr bwMode="ltGray">
          <a:xfrm>
            <a:off x="5569368" y="3918547"/>
            <a:ext cx="70256" cy="70037"/>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4234" name="Oval 41"/>
          <p:cNvSpPr>
            <a:spLocks noChangeArrowheads="1"/>
          </p:cNvSpPr>
          <p:nvPr/>
        </p:nvSpPr>
        <p:spPr bwMode="ltGray">
          <a:xfrm>
            <a:off x="7708076" y="3984795"/>
            <a:ext cx="70256" cy="7003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4235" name="Oval 42"/>
          <p:cNvSpPr>
            <a:spLocks noChangeArrowheads="1"/>
          </p:cNvSpPr>
          <p:nvPr/>
        </p:nvSpPr>
        <p:spPr bwMode="ltGray">
          <a:xfrm>
            <a:off x="8306039" y="3616720"/>
            <a:ext cx="71929" cy="7170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4241" name="AutoShape 48"/>
          <p:cNvSpPr>
            <a:spLocks noChangeArrowheads="1"/>
          </p:cNvSpPr>
          <p:nvPr/>
        </p:nvSpPr>
        <p:spPr bwMode="ltGray">
          <a:xfrm>
            <a:off x="5639624" y="5779109"/>
            <a:ext cx="2966114" cy="277909"/>
          </a:xfrm>
          <a:prstGeom prst="roundRect">
            <a:avLst>
              <a:gd name="adj" fmla="val 27778"/>
            </a:avLst>
          </a:prstGeom>
          <a:solidFill>
            <a:srgbClr val="FED4EE"/>
          </a:solidFill>
          <a:ln w="25400">
            <a:solidFill>
              <a:srgbClr val="FF0210"/>
            </a:solidFill>
            <a:round/>
            <a:headEnd/>
            <a:tailEnd/>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FontTx/>
              <a:buNone/>
            </a:pP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完結」</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「納付誓約」が全体の約８割</a:t>
            </a:r>
            <a:endParaRPr lang="ja-JP" altLang="en-US" sz="1200" strike="sngStrike"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 name="図 5"/>
          <p:cNvPicPr>
            <a:picLocks noChangeAspect="1"/>
          </p:cNvPicPr>
          <p:nvPr/>
        </p:nvPicPr>
        <p:blipFill>
          <a:blip r:embed="rId3"/>
          <a:stretch>
            <a:fillRect/>
          </a:stretch>
        </p:blipFill>
        <p:spPr>
          <a:xfrm>
            <a:off x="4907799" y="3047338"/>
            <a:ext cx="3969478" cy="2491550"/>
          </a:xfrm>
          <a:prstGeom prst="rect">
            <a:avLst/>
          </a:prstGeom>
        </p:spPr>
      </p:pic>
      <p:sp>
        <p:nvSpPr>
          <p:cNvPr id="3" name="タイトル 2"/>
          <p:cNvSpPr>
            <a:spLocks noGrp="1"/>
          </p:cNvSpPr>
          <p:nvPr>
            <p:ph type="title"/>
          </p:nvPr>
        </p:nvSpPr>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確実な税金の納付</a:t>
            </a:r>
            <a:b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～集中電話催告センター室～</a:t>
            </a:r>
          </a:p>
        </p:txBody>
      </p:sp>
      <p:pic>
        <p:nvPicPr>
          <p:cNvPr id="4" name="図 3"/>
          <p:cNvPicPr>
            <a:picLocks noChangeAspect="1"/>
          </p:cNvPicPr>
          <p:nvPr/>
        </p:nvPicPr>
        <p:blipFill>
          <a:blip r:embed="rId4"/>
          <a:stretch>
            <a:fillRect/>
          </a:stretch>
        </p:blipFill>
        <p:spPr>
          <a:xfrm>
            <a:off x="109339" y="1982754"/>
            <a:ext cx="4750695" cy="4319310"/>
          </a:xfrm>
          <a:prstGeom prst="rect">
            <a:avLst/>
          </a:prstGeom>
        </p:spPr>
      </p:pic>
      <p:grpSp>
        <p:nvGrpSpPr>
          <p:cNvPr id="9" name="グループ化 8"/>
          <p:cNvGrpSpPr/>
          <p:nvPr/>
        </p:nvGrpSpPr>
        <p:grpSpPr>
          <a:xfrm>
            <a:off x="4871535" y="2777083"/>
            <a:ext cx="4244336" cy="3140980"/>
            <a:chOff x="4965644" y="2852165"/>
            <a:chExt cx="4224417" cy="2655516"/>
          </a:xfrm>
        </p:grpSpPr>
        <p:cxnSp>
          <p:nvCxnSpPr>
            <p:cNvPr id="94228" name="AutoShape 35"/>
            <p:cNvCxnSpPr>
              <a:cxnSpLocks noChangeShapeType="1"/>
            </p:cNvCxnSpPr>
            <p:nvPr/>
          </p:nvCxnSpPr>
          <p:spPr bwMode="ltGray">
            <a:xfrm>
              <a:off x="5692526" y="3390046"/>
              <a:ext cx="698651" cy="202461"/>
            </a:xfrm>
            <a:prstGeom prst="bentConnector3">
              <a:avLst>
                <a:gd name="adj1" fmla="val 101564"/>
              </a:avLst>
            </a:prstGeom>
            <a:noFill/>
            <a:ln w="9525">
              <a:solidFill>
                <a:srgbClr val="333333"/>
              </a:solidFill>
              <a:miter lim="800000"/>
              <a:headEnd/>
              <a:tailEnd/>
            </a:ln>
            <a:extLst>
              <a:ext uri="{909E8E84-426E-40DD-AFC4-6F175D3DCCD1}">
                <a14:hiddenFill xmlns:a14="http://schemas.microsoft.com/office/drawing/2010/main">
                  <a:noFill/>
                </a14:hiddenFill>
              </a:ext>
            </a:extLst>
          </p:spPr>
        </p:cxnSp>
        <p:cxnSp>
          <p:nvCxnSpPr>
            <p:cNvPr id="94232" name="AutoShape 39"/>
            <p:cNvCxnSpPr>
              <a:cxnSpLocks noChangeShapeType="1"/>
            </p:cNvCxnSpPr>
            <p:nvPr/>
          </p:nvCxnSpPr>
          <p:spPr bwMode="ltGray">
            <a:xfrm flipV="1">
              <a:off x="5376761" y="3848848"/>
              <a:ext cx="740529" cy="345690"/>
            </a:xfrm>
            <a:prstGeom prst="bentConnector3">
              <a:avLst>
                <a:gd name="adj1" fmla="val -606"/>
              </a:avLst>
            </a:prstGeom>
            <a:noFill/>
            <a:ln w="9525">
              <a:solidFill>
                <a:srgbClr val="333333"/>
              </a:solidFill>
              <a:miter lim="800000"/>
              <a:headEnd/>
              <a:tailEnd/>
            </a:ln>
            <a:extLst>
              <a:ext uri="{909E8E84-426E-40DD-AFC4-6F175D3DCCD1}">
                <a14:hiddenFill xmlns:a14="http://schemas.microsoft.com/office/drawing/2010/main">
                  <a:noFill/>
                </a14:hiddenFill>
              </a:ext>
            </a:extLst>
          </p:spPr>
        </p:cxnSp>
        <p:cxnSp>
          <p:nvCxnSpPr>
            <p:cNvPr id="94236" name="AutoShape 43"/>
            <p:cNvCxnSpPr>
              <a:cxnSpLocks noChangeShapeType="1"/>
            </p:cNvCxnSpPr>
            <p:nvPr/>
          </p:nvCxnSpPr>
          <p:spPr bwMode="ltGray">
            <a:xfrm flipH="1">
              <a:off x="7823836" y="4034331"/>
              <a:ext cx="424731" cy="8531"/>
            </a:xfrm>
            <a:prstGeom prst="straightConnector1">
              <a:avLst/>
            </a:prstGeom>
            <a:noFill/>
            <a:ln w="9525">
              <a:solidFill>
                <a:srgbClr val="333333"/>
              </a:solidFill>
              <a:round/>
              <a:headEnd/>
              <a:tailEnd/>
            </a:ln>
            <a:extLst>
              <a:ext uri="{909E8E84-426E-40DD-AFC4-6F175D3DCCD1}">
                <a14:hiddenFill xmlns:a14="http://schemas.microsoft.com/office/drawing/2010/main">
                  <a:noFill/>
                </a14:hiddenFill>
              </a:ext>
            </a:extLst>
          </p:spPr>
        </p:cxnSp>
        <p:sp>
          <p:nvSpPr>
            <p:cNvPr id="94238" name="Text Box 45"/>
            <p:cNvSpPr txBox="1">
              <a:spLocks noChangeArrowheads="1"/>
            </p:cNvSpPr>
            <p:nvPr/>
          </p:nvSpPr>
          <p:spPr bwMode="ltGray">
            <a:xfrm>
              <a:off x="6494140" y="3820813"/>
              <a:ext cx="1007014" cy="518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FontTx/>
                <a:buNone/>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催告対象者</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pPr algn="ctr">
                <a:spcBef>
                  <a:spcPct val="0"/>
                </a:spcBef>
                <a:buClrTx/>
                <a:buFontTx/>
                <a:buNone/>
              </a:pP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966,578</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者</a:t>
              </a:r>
            </a:p>
          </p:txBody>
        </p:sp>
        <p:sp>
          <p:nvSpPr>
            <p:cNvPr id="94240" name="Oval 47"/>
            <p:cNvSpPr>
              <a:spLocks noChangeArrowheads="1"/>
            </p:cNvSpPr>
            <p:nvPr/>
          </p:nvSpPr>
          <p:spPr bwMode="ltGray">
            <a:xfrm>
              <a:off x="8142240" y="3702980"/>
              <a:ext cx="901064" cy="758421"/>
            </a:xfrm>
            <a:prstGeom prst="ellipse">
              <a:avLst/>
            </a:prstGeom>
            <a:noFill/>
            <a:ln w="31750">
              <a:solidFill>
                <a:srgbClr val="FF021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94224" name="AutoShape 31"/>
            <p:cNvCxnSpPr>
              <a:cxnSpLocks noChangeShapeType="1"/>
            </p:cNvCxnSpPr>
            <p:nvPr/>
          </p:nvCxnSpPr>
          <p:spPr bwMode="ltGray">
            <a:xfrm>
              <a:off x="6070760" y="3025413"/>
              <a:ext cx="760373" cy="288327"/>
            </a:xfrm>
            <a:prstGeom prst="bentConnector2">
              <a:avLst/>
            </a:prstGeom>
            <a:noFill/>
            <a:ln w="9525">
              <a:solidFill>
                <a:srgbClr val="333333"/>
              </a:solidFill>
              <a:miter lim="800000"/>
              <a:headEnd/>
              <a:tailEnd/>
            </a:ln>
            <a:extLst>
              <a:ext uri="{909E8E84-426E-40DD-AFC4-6F175D3DCCD1}">
                <a14:hiddenFill xmlns:a14="http://schemas.microsoft.com/office/drawing/2010/main">
                  <a:noFill/>
                </a14:hiddenFill>
              </a:ext>
            </a:extLst>
          </p:spPr>
        </p:cxnSp>
        <p:sp>
          <p:nvSpPr>
            <p:cNvPr id="94225" name="Text Box 32"/>
            <p:cNvSpPr txBox="1">
              <a:spLocks noChangeArrowheads="1"/>
            </p:cNvSpPr>
            <p:nvPr/>
          </p:nvSpPr>
          <p:spPr bwMode="ltGray">
            <a:xfrm>
              <a:off x="5490392" y="2852165"/>
              <a:ext cx="840324" cy="476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nSpc>
                  <a:spcPct val="50000"/>
                </a:lnSpc>
                <a:spcBef>
                  <a:spcPct val="50000"/>
                </a:spcBef>
                <a:buClrTx/>
                <a:buFontTx/>
                <a:buNone/>
              </a:pP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催告中</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a:lnSpc>
                  <a:spcPct val="50000"/>
                </a:lnSpc>
                <a:spcBef>
                  <a:spcPct val="50000"/>
                </a:spcBef>
                <a:buClrTx/>
                <a:buFontTx/>
                <a:buNone/>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64,878</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者</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a:lnSpc>
                  <a:spcPct val="50000"/>
                </a:lnSpc>
                <a:spcBef>
                  <a:spcPct val="50000"/>
                </a:spcBef>
                <a:buClrTx/>
                <a:buFontTx/>
                <a:buNone/>
              </a:pP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6.7%</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94229" name="Text Box 36"/>
            <p:cNvSpPr txBox="1">
              <a:spLocks noChangeArrowheads="1"/>
            </p:cNvSpPr>
            <p:nvPr/>
          </p:nvSpPr>
          <p:spPr bwMode="ltGray">
            <a:xfrm>
              <a:off x="4965644" y="3261602"/>
              <a:ext cx="911347" cy="548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spcBef>
                  <a:spcPct val="0"/>
                </a:spcBef>
                <a:buClrTx/>
                <a:buFontTx/>
                <a:buNone/>
              </a:pP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署へ返戻</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a:spcBef>
                  <a:spcPct val="0"/>
                </a:spcBef>
                <a:buClrTx/>
                <a:buFontTx/>
                <a:buNone/>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109,308</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者</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a:spcBef>
                  <a:spcPct val="0"/>
                </a:spcBef>
                <a:buClrTx/>
                <a:buFontTx/>
                <a:buNone/>
              </a:pP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11.3%</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94233" name="Text Box 40"/>
            <p:cNvSpPr txBox="1">
              <a:spLocks noChangeArrowheads="1"/>
            </p:cNvSpPr>
            <p:nvPr/>
          </p:nvSpPr>
          <p:spPr bwMode="ltGray">
            <a:xfrm>
              <a:off x="5108101" y="4213601"/>
              <a:ext cx="874865" cy="520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spcBef>
                  <a:spcPct val="0"/>
                </a:spcBef>
                <a:buClrTx/>
                <a:buFontTx/>
                <a:buNone/>
              </a:pP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納付誓約</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a:spcBef>
                  <a:spcPct val="0"/>
                </a:spcBef>
                <a:buClrTx/>
                <a:buFontTx/>
                <a:buNone/>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100,488</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者</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a:spcBef>
                  <a:spcPct val="0"/>
                </a:spcBef>
                <a:buClrTx/>
                <a:buFontTx/>
                <a:buNone/>
              </a:pP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10.4%</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4237" name="Text Box 44"/>
            <p:cNvSpPr txBox="1">
              <a:spLocks noChangeArrowheads="1"/>
            </p:cNvSpPr>
            <p:nvPr/>
          </p:nvSpPr>
          <p:spPr bwMode="ltGray">
            <a:xfrm>
              <a:off x="8276564" y="3812686"/>
              <a:ext cx="913497" cy="525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spcBef>
                  <a:spcPct val="0"/>
                </a:spcBef>
                <a:buClrTx/>
                <a:buFontTx/>
                <a:buNone/>
              </a:pP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完結</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a:spcBef>
                  <a:spcPct val="0"/>
                </a:spcBef>
                <a:buClrTx/>
                <a:buFontTx/>
                <a:buNone/>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691,904</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者</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a:spcBef>
                  <a:spcPct val="0"/>
                </a:spcBef>
                <a:buClrTx/>
                <a:buFontTx/>
                <a:buNone/>
              </a:pP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71.6%</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4239" name="Oval 46"/>
            <p:cNvSpPr>
              <a:spLocks noChangeArrowheads="1"/>
            </p:cNvSpPr>
            <p:nvPr/>
          </p:nvSpPr>
          <p:spPr bwMode="ltGray">
            <a:xfrm>
              <a:off x="5017581" y="4132760"/>
              <a:ext cx="826795" cy="704140"/>
            </a:xfrm>
            <a:prstGeom prst="ellipse">
              <a:avLst/>
            </a:prstGeom>
            <a:noFill/>
            <a:ln w="31750">
              <a:solidFill>
                <a:srgbClr val="FF021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94242" name="AutoShape 49"/>
            <p:cNvCxnSpPr>
              <a:cxnSpLocks noChangeShapeType="1"/>
              <a:endCxn id="94241" idx="1"/>
            </p:cNvCxnSpPr>
            <p:nvPr/>
          </p:nvCxnSpPr>
          <p:spPr bwMode="ltGray">
            <a:xfrm rot="16200000" flipH="1">
              <a:off x="5229584" y="5007138"/>
              <a:ext cx="653907" cy="347180"/>
            </a:xfrm>
            <a:prstGeom prst="bentConnector2">
              <a:avLst/>
            </a:prstGeom>
            <a:noFill/>
            <a:ln w="25400">
              <a:solidFill>
                <a:srgbClr val="FF0210"/>
              </a:solidFill>
              <a:miter lim="800000"/>
              <a:headEnd/>
              <a:tailEnd/>
            </a:ln>
            <a:extLst>
              <a:ext uri="{909E8E84-426E-40DD-AFC4-6F175D3DCCD1}">
                <a14:hiddenFill xmlns:a14="http://schemas.microsoft.com/office/drawing/2010/main">
                  <a:noFill/>
                </a14:hiddenFill>
              </a:ext>
            </a:extLst>
          </p:spPr>
        </p:cxnSp>
        <p:sp>
          <p:nvSpPr>
            <p:cNvPr id="94243" name="Line 50"/>
            <p:cNvSpPr>
              <a:spLocks noChangeShapeType="1"/>
            </p:cNvSpPr>
            <p:nvPr/>
          </p:nvSpPr>
          <p:spPr bwMode="ltGray">
            <a:xfrm>
              <a:off x="8553113" y="4494832"/>
              <a:ext cx="564" cy="885182"/>
            </a:xfrm>
            <a:prstGeom prst="line">
              <a:avLst/>
            </a:prstGeom>
            <a:noFill/>
            <a:ln w="25400">
              <a:solidFill>
                <a:srgbClr val="FF021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37" name="スライド番号プレースホルダー 4">
            <a:extLst>
              <a:ext uri="{FF2B5EF4-FFF2-40B4-BE49-F238E27FC236}">
                <a16:creationId xmlns:a16="http://schemas.microsoft.com/office/drawing/2014/main" id="{DC910E39-DEFC-474C-B48A-19A0CDA97621}"/>
              </a:ext>
            </a:extLst>
          </p:cNvPr>
          <p:cNvSpPr>
            <a:spLocks noGrp="1"/>
          </p:cNvSpPr>
          <p:nvPr>
            <p:ph type="sldNum" sz="quarter" idx="12"/>
          </p:nvPr>
        </p:nvSpPr>
        <p:spPr>
          <a:xfrm>
            <a:off x="7080582" y="6474151"/>
            <a:ext cx="2057400" cy="365125"/>
          </a:xfrm>
        </p:spPr>
        <p:txBody>
          <a:bodyPr/>
          <a:lstStyle/>
          <a:p>
            <a:fld id="{B0FF6F17-0D75-4A52-9621-CC0F8D8CB105}" type="slidenum">
              <a:rPr kumimoji="1" lang="ja-JP" altLang="en-US" smtClean="0"/>
              <a:t>46</a:t>
            </a:fld>
            <a:endParaRPr kumimoji="1" lang="ja-JP" altLang="en-US" dirty="0"/>
          </a:p>
        </p:txBody>
      </p:sp>
      <p:sp>
        <p:nvSpPr>
          <p:cNvPr id="38" name="Rectangle 9"/>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1090754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AutoShape 6"/>
          <p:cNvSpPr>
            <a:spLocks noChangeArrowheads="1"/>
          </p:cNvSpPr>
          <p:nvPr/>
        </p:nvSpPr>
        <p:spPr bwMode="auto">
          <a:xfrm>
            <a:off x="4564510" y="1085042"/>
            <a:ext cx="4456113" cy="5440711"/>
          </a:xfrm>
          <a:prstGeom prst="roundRect">
            <a:avLst>
              <a:gd name="adj" fmla="val 1292"/>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90000" tIns="72000" rIns="90000" bIns="46800"/>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FontTx/>
              <a:buNone/>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　</a:t>
            </a:r>
          </a:p>
          <a:p>
            <a:pPr eaLnBrk="1" hangingPunct="1">
              <a:spcBef>
                <a:spcPct val="0"/>
              </a:spcBef>
              <a:buClrTx/>
              <a:buFontTx/>
              <a:buNone/>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96275" name="Rectangle 9"/>
          <p:cNvSpPr>
            <a:spLocks noChangeArrowheads="1"/>
          </p:cNvSpPr>
          <p:nvPr/>
        </p:nvSpPr>
        <p:spPr bwMode="auto">
          <a:xfrm>
            <a:off x="-394454" y="1115521"/>
            <a:ext cx="2700823" cy="305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800" b="1" dirty="0">
                <a:latin typeface="メイリオ" panose="020B0604030504040204" pitchFamily="50" charset="-128"/>
                <a:ea typeface="メイリオ" panose="020B0604030504040204" pitchFamily="50" charset="-128"/>
                <a:cs typeface="メイリオ" panose="020B0604030504040204" pitchFamily="50" charset="-128"/>
              </a:rPr>
              <a:t>＜公売の流れ＞</a:t>
            </a:r>
          </a:p>
        </p:txBody>
      </p:sp>
      <p:sp>
        <p:nvSpPr>
          <p:cNvPr id="3" name="タイトル 2"/>
          <p:cNvSpPr>
            <a:spLocks noGrp="1"/>
          </p:cNvSpPr>
          <p:nvPr>
            <p:ph type="title"/>
          </p:nvPr>
        </p:nvSpPr>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確実な税金の納付</a:t>
            </a:r>
            <a:b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～公売の実施～</a:t>
            </a:r>
          </a:p>
        </p:txBody>
      </p:sp>
      <p:sp>
        <p:nvSpPr>
          <p:cNvPr id="5" name="Rectangle 9">
            <a:extLst>
              <a:ext uri="{FF2B5EF4-FFF2-40B4-BE49-F238E27FC236}">
                <a16:creationId xmlns:a16="http://schemas.microsoft.com/office/drawing/2014/main" id="{9B809E39-7880-4CB5-ADAF-C20937850C26}"/>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スライド番号プレースホルダー 1">
            <a:extLst>
              <a:ext uri="{FF2B5EF4-FFF2-40B4-BE49-F238E27FC236}">
                <a16:creationId xmlns:a16="http://schemas.microsoft.com/office/drawing/2014/main" id="{F4CB208F-8C4E-466D-8BE2-EBE8B161B0FE}"/>
              </a:ext>
            </a:extLst>
          </p:cNvPr>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47</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フリーフォーム: 図形 10">
            <a:extLst>
              <a:ext uri="{FF2B5EF4-FFF2-40B4-BE49-F238E27FC236}">
                <a16:creationId xmlns:a16="http://schemas.microsoft.com/office/drawing/2014/main" id="{8EF7F470-E226-468F-A82F-42D5AA586153}"/>
              </a:ext>
            </a:extLst>
          </p:cNvPr>
          <p:cNvSpPr/>
          <p:nvPr/>
        </p:nvSpPr>
        <p:spPr>
          <a:xfrm>
            <a:off x="283714" y="1451566"/>
            <a:ext cx="4097409" cy="407816"/>
          </a:xfrm>
          <a:custGeom>
            <a:avLst/>
            <a:gdLst>
              <a:gd name="connsiteX0" fmla="*/ 0 w 1601390"/>
              <a:gd name="connsiteY0" fmla="*/ 96083 h 960834"/>
              <a:gd name="connsiteX1" fmla="*/ 96083 w 1601390"/>
              <a:gd name="connsiteY1" fmla="*/ 0 h 960834"/>
              <a:gd name="connsiteX2" fmla="*/ 1505307 w 1601390"/>
              <a:gd name="connsiteY2" fmla="*/ 0 h 960834"/>
              <a:gd name="connsiteX3" fmla="*/ 1601390 w 1601390"/>
              <a:gd name="connsiteY3" fmla="*/ 96083 h 960834"/>
              <a:gd name="connsiteX4" fmla="*/ 1601390 w 1601390"/>
              <a:gd name="connsiteY4" fmla="*/ 864751 h 960834"/>
              <a:gd name="connsiteX5" fmla="*/ 1505307 w 1601390"/>
              <a:gd name="connsiteY5" fmla="*/ 960834 h 960834"/>
              <a:gd name="connsiteX6" fmla="*/ 96083 w 1601390"/>
              <a:gd name="connsiteY6" fmla="*/ 960834 h 960834"/>
              <a:gd name="connsiteX7" fmla="*/ 0 w 1601390"/>
              <a:gd name="connsiteY7" fmla="*/ 864751 h 960834"/>
              <a:gd name="connsiteX8" fmla="*/ 0 w 1601390"/>
              <a:gd name="connsiteY8" fmla="*/ 96083 h 960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390" h="960834">
                <a:moveTo>
                  <a:pt x="0" y="96083"/>
                </a:moveTo>
                <a:cubicBezTo>
                  <a:pt x="0" y="43018"/>
                  <a:pt x="43018" y="0"/>
                  <a:pt x="96083" y="0"/>
                </a:cubicBezTo>
                <a:lnTo>
                  <a:pt x="1505307" y="0"/>
                </a:lnTo>
                <a:cubicBezTo>
                  <a:pt x="1558372" y="0"/>
                  <a:pt x="1601390" y="43018"/>
                  <a:pt x="1601390" y="96083"/>
                </a:cubicBezTo>
                <a:lnTo>
                  <a:pt x="1601390" y="864751"/>
                </a:lnTo>
                <a:cubicBezTo>
                  <a:pt x="1601390" y="917816"/>
                  <a:pt x="1558372" y="960834"/>
                  <a:pt x="1505307" y="960834"/>
                </a:cubicBezTo>
                <a:lnTo>
                  <a:pt x="96083" y="960834"/>
                </a:lnTo>
                <a:cubicBezTo>
                  <a:pt x="43018" y="960834"/>
                  <a:pt x="0" y="917816"/>
                  <a:pt x="0" y="864751"/>
                </a:cubicBezTo>
                <a:lnTo>
                  <a:pt x="0" y="96083"/>
                </a:lnTo>
                <a:close/>
              </a:path>
            </a:pathLst>
          </a:custGeom>
          <a:noFill/>
          <a:ln w="1905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spcFirstLastPara="0" vert="horz" wrap="square" lIns="111962" tIns="111962" rIns="111962" bIns="111962" numCol="1" spcCol="1270" anchor="ctr" anchorCtr="0">
            <a:noAutofit/>
          </a:bodyPr>
          <a:lstStyle/>
          <a:p>
            <a:pPr marL="0" lvl="0" indent="0" algn="ctr" defTabSz="977900">
              <a:lnSpc>
                <a:spcPct val="90000"/>
              </a:lnSpc>
              <a:spcBef>
                <a:spcPct val="0"/>
              </a:spcBef>
              <a:spcAft>
                <a:spcPct val="35000"/>
              </a:spcAft>
              <a:buNone/>
            </a:pPr>
            <a:r>
              <a:rPr kumimoji="1" lang="ja-JP" altLang="en-US" sz="2200" kern="1200" dirty="0"/>
              <a:t>公売公告・見積価額公告</a:t>
            </a:r>
          </a:p>
        </p:txBody>
      </p:sp>
      <p:sp>
        <p:nvSpPr>
          <p:cNvPr id="13" name="フリーフォーム: 図形 12">
            <a:extLst>
              <a:ext uri="{FF2B5EF4-FFF2-40B4-BE49-F238E27FC236}">
                <a16:creationId xmlns:a16="http://schemas.microsoft.com/office/drawing/2014/main" id="{B2E02B73-170C-4D08-BA6E-2493D9CB2A70}"/>
              </a:ext>
            </a:extLst>
          </p:cNvPr>
          <p:cNvSpPr/>
          <p:nvPr/>
        </p:nvSpPr>
        <p:spPr>
          <a:xfrm>
            <a:off x="295760" y="2365465"/>
            <a:ext cx="4079280" cy="428249"/>
          </a:xfrm>
          <a:custGeom>
            <a:avLst/>
            <a:gdLst>
              <a:gd name="connsiteX0" fmla="*/ 0 w 1601390"/>
              <a:gd name="connsiteY0" fmla="*/ 96083 h 960834"/>
              <a:gd name="connsiteX1" fmla="*/ 96083 w 1601390"/>
              <a:gd name="connsiteY1" fmla="*/ 0 h 960834"/>
              <a:gd name="connsiteX2" fmla="*/ 1505307 w 1601390"/>
              <a:gd name="connsiteY2" fmla="*/ 0 h 960834"/>
              <a:gd name="connsiteX3" fmla="*/ 1601390 w 1601390"/>
              <a:gd name="connsiteY3" fmla="*/ 96083 h 960834"/>
              <a:gd name="connsiteX4" fmla="*/ 1601390 w 1601390"/>
              <a:gd name="connsiteY4" fmla="*/ 864751 h 960834"/>
              <a:gd name="connsiteX5" fmla="*/ 1505307 w 1601390"/>
              <a:gd name="connsiteY5" fmla="*/ 960834 h 960834"/>
              <a:gd name="connsiteX6" fmla="*/ 96083 w 1601390"/>
              <a:gd name="connsiteY6" fmla="*/ 960834 h 960834"/>
              <a:gd name="connsiteX7" fmla="*/ 0 w 1601390"/>
              <a:gd name="connsiteY7" fmla="*/ 864751 h 960834"/>
              <a:gd name="connsiteX8" fmla="*/ 0 w 1601390"/>
              <a:gd name="connsiteY8" fmla="*/ 96083 h 960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390" h="960834">
                <a:moveTo>
                  <a:pt x="0" y="96083"/>
                </a:moveTo>
                <a:cubicBezTo>
                  <a:pt x="0" y="43018"/>
                  <a:pt x="43018" y="0"/>
                  <a:pt x="96083" y="0"/>
                </a:cubicBezTo>
                <a:lnTo>
                  <a:pt x="1505307" y="0"/>
                </a:lnTo>
                <a:cubicBezTo>
                  <a:pt x="1558372" y="0"/>
                  <a:pt x="1601390" y="43018"/>
                  <a:pt x="1601390" y="96083"/>
                </a:cubicBezTo>
                <a:lnTo>
                  <a:pt x="1601390" y="864751"/>
                </a:lnTo>
                <a:cubicBezTo>
                  <a:pt x="1601390" y="917816"/>
                  <a:pt x="1558372" y="960834"/>
                  <a:pt x="1505307" y="960834"/>
                </a:cubicBezTo>
                <a:lnTo>
                  <a:pt x="96083" y="960834"/>
                </a:lnTo>
                <a:cubicBezTo>
                  <a:pt x="43018" y="960834"/>
                  <a:pt x="0" y="917816"/>
                  <a:pt x="0" y="864751"/>
                </a:cubicBezTo>
                <a:lnTo>
                  <a:pt x="0" y="96083"/>
                </a:lnTo>
                <a:close/>
              </a:path>
            </a:pathLst>
          </a:custGeom>
          <a:noFill/>
          <a:ln w="1905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spcFirstLastPara="0" vert="horz" wrap="square" lIns="111962" tIns="111962" rIns="111962" bIns="111962" numCol="1" spcCol="1270" anchor="ctr" anchorCtr="0">
            <a:noAutofit/>
          </a:bodyPr>
          <a:lstStyle/>
          <a:p>
            <a:pPr marL="0" lvl="0" indent="0" algn="ctr" defTabSz="977900">
              <a:lnSpc>
                <a:spcPct val="90000"/>
              </a:lnSpc>
              <a:spcBef>
                <a:spcPct val="0"/>
              </a:spcBef>
              <a:spcAft>
                <a:spcPct val="35000"/>
              </a:spcAft>
              <a:buNone/>
            </a:pPr>
            <a:r>
              <a:rPr kumimoji="1" lang="ja-JP" altLang="en-US" sz="2200" kern="1200" dirty="0"/>
              <a:t>公売保証金の提供</a:t>
            </a:r>
          </a:p>
        </p:txBody>
      </p:sp>
      <p:sp>
        <p:nvSpPr>
          <p:cNvPr id="15" name="フリーフォーム: 図形 14">
            <a:extLst>
              <a:ext uri="{FF2B5EF4-FFF2-40B4-BE49-F238E27FC236}">
                <a16:creationId xmlns:a16="http://schemas.microsoft.com/office/drawing/2014/main" id="{E70C81CE-8489-4DCF-B990-3BBBF9A51733}"/>
              </a:ext>
            </a:extLst>
          </p:cNvPr>
          <p:cNvSpPr/>
          <p:nvPr/>
        </p:nvSpPr>
        <p:spPr>
          <a:xfrm>
            <a:off x="295760" y="3299797"/>
            <a:ext cx="4079281" cy="407665"/>
          </a:xfrm>
          <a:custGeom>
            <a:avLst/>
            <a:gdLst>
              <a:gd name="connsiteX0" fmla="*/ 0 w 1601390"/>
              <a:gd name="connsiteY0" fmla="*/ 96083 h 960834"/>
              <a:gd name="connsiteX1" fmla="*/ 96083 w 1601390"/>
              <a:gd name="connsiteY1" fmla="*/ 0 h 960834"/>
              <a:gd name="connsiteX2" fmla="*/ 1505307 w 1601390"/>
              <a:gd name="connsiteY2" fmla="*/ 0 h 960834"/>
              <a:gd name="connsiteX3" fmla="*/ 1601390 w 1601390"/>
              <a:gd name="connsiteY3" fmla="*/ 96083 h 960834"/>
              <a:gd name="connsiteX4" fmla="*/ 1601390 w 1601390"/>
              <a:gd name="connsiteY4" fmla="*/ 864751 h 960834"/>
              <a:gd name="connsiteX5" fmla="*/ 1505307 w 1601390"/>
              <a:gd name="connsiteY5" fmla="*/ 960834 h 960834"/>
              <a:gd name="connsiteX6" fmla="*/ 96083 w 1601390"/>
              <a:gd name="connsiteY6" fmla="*/ 960834 h 960834"/>
              <a:gd name="connsiteX7" fmla="*/ 0 w 1601390"/>
              <a:gd name="connsiteY7" fmla="*/ 864751 h 960834"/>
              <a:gd name="connsiteX8" fmla="*/ 0 w 1601390"/>
              <a:gd name="connsiteY8" fmla="*/ 96083 h 960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390" h="960834">
                <a:moveTo>
                  <a:pt x="0" y="96083"/>
                </a:moveTo>
                <a:cubicBezTo>
                  <a:pt x="0" y="43018"/>
                  <a:pt x="43018" y="0"/>
                  <a:pt x="96083" y="0"/>
                </a:cubicBezTo>
                <a:lnTo>
                  <a:pt x="1505307" y="0"/>
                </a:lnTo>
                <a:cubicBezTo>
                  <a:pt x="1558372" y="0"/>
                  <a:pt x="1601390" y="43018"/>
                  <a:pt x="1601390" y="96083"/>
                </a:cubicBezTo>
                <a:lnTo>
                  <a:pt x="1601390" y="864751"/>
                </a:lnTo>
                <a:cubicBezTo>
                  <a:pt x="1601390" y="917816"/>
                  <a:pt x="1558372" y="960834"/>
                  <a:pt x="1505307" y="960834"/>
                </a:cubicBezTo>
                <a:lnTo>
                  <a:pt x="96083" y="960834"/>
                </a:lnTo>
                <a:cubicBezTo>
                  <a:pt x="43018" y="960834"/>
                  <a:pt x="0" y="917816"/>
                  <a:pt x="0" y="864751"/>
                </a:cubicBezTo>
                <a:lnTo>
                  <a:pt x="0" y="96083"/>
                </a:lnTo>
                <a:close/>
              </a:path>
            </a:pathLst>
          </a:custGeom>
          <a:noFill/>
          <a:ln w="1905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spcFirstLastPara="0" vert="horz" wrap="square" lIns="111962" tIns="111962" rIns="111962" bIns="111962" numCol="1" spcCol="1270" anchor="ctr" anchorCtr="0">
            <a:noAutofit/>
          </a:bodyPr>
          <a:lstStyle/>
          <a:p>
            <a:pPr marL="0" lvl="0" indent="0" algn="ctr" defTabSz="977900">
              <a:lnSpc>
                <a:spcPct val="90000"/>
              </a:lnSpc>
              <a:spcBef>
                <a:spcPct val="0"/>
              </a:spcBef>
              <a:spcAft>
                <a:spcPct val="35000"/>
              </a:spcAft>
              <a:buNone/>
            </a:pPr>
            <a:r>
              <a:rPr lang="ja-JP" altLang="en-US" sz="2200" dirty="0"/>
              <a:t>入札・開札</a:t>
            </a:r>
            <a:endParaRPr kumimoji="1" lang="ja-JP" altLang="en-US" sz="2200" kern="1200" dirty="0"/>
          </a:p>
        </p:txBody>
      </p:sp>
      <p:sp>
        <p:nvSpPr>
          <p:cNvPr id="36" name="フリーフォーム: 図形 35">
            <a:extLst>
              <a:ext uri="{FF2B5EF4-FFF2-40B4-BE49-F238E27FC236}">
                <a16:creationId xmlns:a16="http://schemas.microsoft.com/office/drawing/2014/main" id="{0034CA7E-5994-486E-B85D-D3546285B4DA}"/>
              </a:ext>
            </a:extLst>
          </p:cNvPr>
          <p:cNvSpPr/>
          <p:nvPr/>
        </p:nvSpPr>
        <p:spPr>
          <a:xfrm>
            <a:off x="277631" y="4213545"/>
            <a:ext cx="4097409" cy="465136"/>
          </a:xfrm>
          <a:custGeom>
            <a:avLst/>
            <a:gdLst>
              <a:gd name="connsiteX0" fmla="*/ 0 w 1601390"/>
              <a:gd name="connsiteY0" fmla="*/ 96083 h 960834"/>
              <a:gd name="connsiteX1" fmla="*/ 96083 w 1601390"/>
              <a:gd name="connsiteY1" fmla="*/ 0 h 960834"/>
              <a:gd name="connsiteX2" fmla="*/ 1505307 w 1601390"/>
              <a:gd name="connsiteY2" fmla="*/ 0 h 960834"/>
              <a:gd name="connsiteX3" fmla="*/ 1601390 w 1601390"/>
              <a:gd name="connsiteY3" fmla="*/ 96083 h 960834"/>
              <a:gd name="connsiteX4" fmla="*/ 1601390 w 1601390"/>
              <a:gd name="connsiteY4" fmla="*/ 864751 h 960834"/>
              <a:gd name="connsiteX5" fmla="*/ 1505307 w 1601390"/>
              <a:gd name="connsiteY5" fmla="*/ 960834 h 960834"/>
              <a:gd name="connsiteX6" fmla="*/ 96083 w 1601390"/>
              <a:gd name="connsiteY6" fmla="*/ 960834 h 960834"/>
              <a:gd name="connsiteX7" fmla="*/ 0 w 1601390"/>
              <a:gd name="connsiteY7" fmla="*/ 864751 h 960834"/>
              <a:gd name="connsiteX8" fmla="*/ 0 w 1601390"/>
              <a:gd name="connsiteY8" fmla="*/ 96083 h 960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390" h="960834">
                <a:moveTo>
                  <a:pt x="0" y="96083"/>
                </a:moveTo>
                <a:cubicBezTo>
                  <a:pt x="0" y="43018"/>
                  <a:pt x="43018" y="0"/>
                  <a:pt x="96083" y="0"/>
                </a:cubicBezTo>
                <a:lnTo>
                  <a:pt x="1505307" y="0"/>
                </a:lnTo>
                <a:cubicBezTo>
                  <a:pt x="1558372" y="0"/>
                  <a:pt x="1601390" y="43018"/>
                  <a:pt x="1601390" y="96083"/>
                </a:cubicBezTo>
                <a:lnTo>
                  <a:pt x="1601390" y="864751"/>
                </a:lnTo>
                <a:cubicBezTo>
                  <a:pt x="1601390" y="917816"/>
                  <a:pt x="1558372" y="960834"/>
                  <a:pt x="1505307" y="960834"/>
                </a:cubicBezTo>
                <a:lnTo>
                  <a:pt x="96083" y="960834"/>
                </a:lnTo>
                <a:cubicBezTo>
                  <a:pt x="43018" y="960834"/>
                  <a:pt x="0" y="917816"/>
                  <a:pt x="0" y="864751"/>
                </a:cubicBezTo>
                <a:lnTo>
                  <a:pt x="0" y="96083"/>
                </a:lnTo>
                <a:close/>
              </a:path>
            </a:pathLst>
          </a:custGeom>
          <a:noFill/>
          <a:ln w="1905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spcFirstLastPara="0" vert="horz" wrap="square" lIns="111962" tIns="111962" rIns="111962" bIns="111962" numCol="1" spcCol="1270" anchor="ctr" anchorCtr="0">
            <a:noAutofit/>
          </a:bodyPr>
          <a:lstStyle/>
          <a:p>
            <a:pPr marL="0" lvl="0" indent="0" algn="ctr" defTabSz="977900">
              <a:lnSpc>
                <a:spcPct val="90000"/>
              </a:lnSpc>
              <a:spcBef>
                <a:spcPct val="0"/>
              </a:spcBef>
              <a:spcAft>
                <a:spcPct val="35000"/>
              </a:spcAft>
              <a:buNone/>
            </a:pPr>
            <a:r>
              <a:rPr lang="ja-JP" altLang="en-US" sz="2200" dirty="0"/>
              <a:t>最高価申込者の決定</a:t>
            </a:r>
            <a:endParaRPr kumimoji="1" lang="ja-JP" altLang="en-US" sz="2200" kern="1200" dirty="0"/>
          </a:p>
        </p:txBody>
      </p:sp>
      <p:sp>
        <p:nvSpPr>
          <p:cNvPr id="50" name="フリーフォーム: 図形 49">
            <a:extLst>
              <a:ext uri="{FF2B5EF4-FFF2-40B4-BE49-F238E27FC236}">
                <a16:creationId xmlns:a16="http://schemas.microsoft.com/office/drawing/2014/main" id="{92F7FC2E-936F-4B6A-8E24-766FA89E0F00}"/>
              </a:ext>
            </a:extLst>
          </p:cNvPr>
          <p:cNvSpPr/>
          <p:nvPr/>
        </p:nvSpPr>
        <p:spPr>
          <a:xfrm>
            <a:off x="277629" y="5184764"/>
            <a:ext cx="4097409" cy="452874"/>
          </a:xfrm>
          <a:custGeom>
            <a:avLst/>
            <a:gdLst>
              <a:gd name="connsiteX0" fmla="*/ 0 w 1601390"/>
              <a:gd name="connsiteY0" fmla="*/ 96083 h 960834"/>
              <a:gd name="connsiteX1" fmla="*/ 96083 w 1601390"/>
              <a:gd name="connsiteY1" fmla="*/ 0 h 960834"/>
              <a:gd name="connsiteX2" fmla="*/ 1505307 w 1601390"/>
              <a:gd name="connsiteY2" fmla="*/ 0 h 960834"/>
              <a:gd name="connsiteX3" fmla="*/ 1601390 w 1601390"/>
              <a:gd name="connsiteY3" fmla="*/ 96083 h 960834"/>
              <a:gd name="connsiteX4" fmla="*/ 1601390 w 1601390"/>
              <a:gd name="connsiteY4" fmla="*/ 864751 h 960834"/>
              <a:gd name="connsiteX5" fmla="*/ 1505307 w 1601390"/>
              <a:gd name="connsiteY5" fmla="*/ 960834 h 960834"/>
              <a:gd name="connsiteX6" fmla="*/ 96083 w 1601390"/>
              <a:gd name="connsiteY6" fmla="*/ 960834 h 960834"/>
              <a:gd name="connsiteX7" fmla="*/ 0 w 1601390"/>
              <a:gd name="connsiteY7" fmla="*/ 864751 h 960834"/>
              <a:gd name="connsiteX8" fmla="*/ 0 w 1601390"/>
              <a:gd name="connsiteY8" fmla="*/ 96083 h 960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390" h="960834">
                <a:moveTo>
                  <a:pt x="0" y="96083"/>
                </a:moveTo>
                <a:cubicBezTo>
                  <a:pt x="0" y="43018"/>
                  <a:pt x="43018" y="0"/>
                  <a:pt x="96083" y="0"/>
                </a:cubicBezTo>
                <a:lnTo>
                  <a:pt x="1505307" y="0"/>
                </a:lnTo>
                <a:cubicBezTo>
                  <a:pt x="1558372" y="0"/>
                  <a:pt x="1601390" y="43018"/>
                  <a:pt x="1601390" y="96083"/>
                </a:cubicBezTo>
                <a:lnTo>
                  <a:pt x="1601390" y="864751"/>
                </a:lnTo>
                <a:cubicBezTo>
                  <a:pt x="1601390" y="917816"/>
                  <a:pt x="1558372" y="960834"/>
                  <a:pt x="1505307" y="960834"/>
                </a:cubicBezTo>
                <a:lnTo>
                  <a:pt x="96083" y="960834"/>
                </a:lnTo>
                <a:cubicBezTo>
                  <a:pt x="43018" y="960834"/>
                  <a:pt x="0" y="917816"/>
                  <a:pt x="0" y="864751"/>
                </a:cubicBezTo>
                <a:lnTo>
                  <a:pt x="0" y="96083"/>
                </a:lnTo>
                <a:close/>
              </a:path>
            </a:pathLst>
          </a:custGeom>
          <a:noFill/>
          <a:ln w="1905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spcFirstLastPara="0" vert="horz" wrap="square" lIns="111962" tIns="111962" rIns="111962" bIns="111962" numCol="1" spcCol="1270" anchor="ctr" anchorCtr="0">
            <a:noAutofit/>
          </a:bodyPr>
          <a:lstStyle/>
          <a:p>
            <a:pPr marL="0" lvl="0" indent="0" algn="ctr" defTabSz="977900">
              <a:lnSpc>
                <a:spcPct val="90000"/>
              </a:lnSpc>
              <a:spcBef>
                <a:spcPct val="0"/>
              </a:spcBef>
              <a:spcAft>
                <a:spcPct val="35000"/>
              </a:spcAft>
              <a:buNone/>
            </a:pPr>
            <a:r>
              <a:rPr kumimoji="1" lang="ja-JP" altLang="en-US" sz="2200" kern="1200" dirty="0"/>
              <a:t>売却決定</a:t>
            </a:r>
          </a:p>
        </p:txBody>
      </p:sp>
      <p:sp>
        <p:nvSpPr>
          <p:cNvPr id="51" name="フリーフォーム: 図形 50">
            <a:extLst>
              <a:ext uri="{FF2B5EF4-FFF2-40B4-BE49-F238E27FC236}">
                <a16:creationId xmlns:a16="http://schemas.microsoft.com/office/drawing/2014/main" id="{36CD5715-238C-4AF4-8A5E-A18C2C243075}"/>
              </a:ext>
            </a:extLst>
          </p:cNvPr>
          <p:cNvSpPr/>
          <p:nvPr/>
        </p:nvSpPr>
        <p:spPr>
          <a:xfrm>
            <a:off x="302720" y="6143720"/>
            <a:ext cx="4079446" cy="404812"/>
          </a:xfrm>
          <a:custGeom>
            <a:avLst/>
            <a:gdLst>
              <a:gd name="connsiteX0" fmla="*/ 0 w 1601390"/>
              <a:gd name="connsiteY0" fmla="*/ 96083 h 960834"/>
              <a:gd name="connsiteX1" fmla="*/ 96083 w 1601390"/>
              <a:gd name="connsiteY1" fmla="*/ 0 h 960834"/>
              <a:gd name="connsiteX2" fmla="*/ 1505307 w 1601390"/>
              <a:gd name="connsiteY2" fmla="*/ 0 h 960834"/>
              <a:gd name="connsiteX3" fmla="*/ 1601390 w 1601390"/>
              <a:gd name="connsiteY3" fmla="*/ 96083 h 960834"/>
              <a:gd name="connsiteX4" fmla="*/ 1601390 w 1601390"/>
              <a:gd name="connsiteY4" fmla="*/ 864751 h 960834"/>
              <a:gd name="connsiteX5" fmla="*/ 1505307 w 1601390"/>
              <a:gd name="connsiteY5" fmla="*/ 960834 h 960834"/>
              <a:gd name="connsiteX6" fmla="*/ 96083 w 1601390"/>
              <a:gd name="connsiteY6" fmla="*/ 960834 h 960834"/>
              <a:gd name="connsiteX7" fmla="*/ 0 w 1601390"/>
              <a:gd name="connsiteY7" fmla="*/ 864751 h 960834"/>
              <a:gd name="connsiteX8" fmla="*/ 0 w 1601390"/>
              <a:gd name="connsiteY8" fmla="*/ 96083 h 960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390" h="960834">
                <a:moveTo>
                  <a:pt x="0" y="96083"/>
                </a:moveTo>
                <a:cubicBezTo>
                  <a:pt x="0" y="43018"/>
                  <a:pt x="43018" y="0"/>
                  <a:pt x="96083" y="0"/>
                </a:cubicBezTo>
                <a:lnTo>
                  <a:pt x="1505307" y="0"/>
                </a:lnTo>
                <a:cubicBezTo>
                  <a:pt x="1558372" y="0"/>
                  <a:pt x="1601390" y="43018"/>
                  <a:pt x="1601390" y="96083"/>
                </a:cubicBezTo>
                <a:lnTo>
                  <a:pt x="1601390" y="864751"/>
                </a:lnTo>
                <a:cubicBezTo>
                  <a:pt x="1601390" y="917816"/>
                  <a:pt x="1558372" y="960834"/>
                  <a:pt x="1505307" y="960834"/>
                </a:cubicBezTo>
                <a:lnTo>
                  <a:pt x="96083" y="960834"/>
                </a:lnTo>
                <a:cubicBezTo>
                  <a:pt x="43018" y="960834"/>
                  <a:pt x="0" y="917816"/>
                  <a:pt x="0" y="864751"/>
                </a:cubicBezTo>
                <a:lnTo>
                  <a:pt x="0" y="96083"/>
                </a:lnTo>
                <a:close/>
              </a:path>
            </a:pathLst>
          </a:custGeom>
          <a:noFill/>
          <a:ln w="1905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spcFirstLastPara="0" vert="horz" wrap="square" lIns="111962" tIns="111962" rIns="111962" bIns="111962" numCol="1" spcCol="1270" anchor="ctr" anchorCtr="0">
            <a:noAutofit/>
          </a:bodyPr>
          <a:lstStyle/>
          <a:p>
            <a:pPr marL="0" lvl="0" indent="0" algn="ctr" defTabSz="977900">
              <a:lnSpc>
                <a:spcPct val="90000"/>
              </a:lnSpc>
              <a:spcBef>
                <a:spcPct val="0"/>
              </a:spcBef>
              <a:spcAft>
                <a:spcPct val="35000"/>
              </a:spcAft>
              <a:buNone/>
            </a:pPr>
            <a:r>
              <a:rPr lang="ja-JP" altLang="en-US" sz="2200" dirty="0"/>
              <a:t>買受代金の納付</a:t>
            </a:r>
            <a:endParaRPr kumimoji="1" lang="ja-JP" altLang="en-US" sz="2200" kern="1200" dirty="0"/>
          </a:p>
        </p:txBody>
      </p:sp>
      <p:sp>
        <p:nvSpPr>
          <p:cNvPr id="53" name="フリーフォーム: 図形 52">
            <a:extLst>
              <a:ext uri="{FF2B5EF4-FFF2-40B4-BE49-F238E27FC236}">
                <a16:creationId xmlns:a16="http://schemas.microsoft.com/office/drawing/2014/main" id="{A9B6D1CC-BE6D-4638-9D38-360A7245BB6E}"/>
              </a:ext>
            </a:extLst>
          </p:cNvPr>
          <p:cNvSpPr/>
          <p:nvPr/>
        </p:nvSpPr>
        <p:spPr>
          <a:xfrm rot="5400000">
            <a:off x="2181097" y="5717973"/>
            <a:ext cx="304727" cy="345413"/>
          </a:xfrm>
          <a:custGeom>
            <a:avLst/>
            <a:gdLst>
              <a:gd name="connsiteX0" fmla="*/ 0 w 343265"/>
              <a:gd name="connsiteY0" fmla="*/ 79429 h 397144"/>
              <a:gd name="connsiteX1" fmla="*/ 171633 w 343265"/>
              <a:gd name="connsiteY1" fmla="*/ 79429 h 397144"/>
              <a:gd name="connsiteX2" fmla="*/ 171633 w 343265"/>
              <a:gd name="connsiteY2" fmla="*/ 0 h 397144"/>
              <a:gd name="connsiteX3" fmla="*/ 343265 w 343265"/>
              <a:gd name="connsiteY3" fmla="*/ 198572 h 397144"/>
              <a:gd name="connsiteX4" fmla="*/ 171633 w 343265"/>
              <a:gd name="connsiteY4" fmla="*/ 397144 h 397144"/>
              <a:gd name="connsiteX5" fmla="*/ 171633 w 343265"/>
              <a:gd name="connsiteY5" fmla="*/ 317715 h 397144"/>
              <a:gd name="connsiteX6" fmla="*/ 0 w 343265"/>
              <a:gd name="connsiteY6" fmla="*/ 317715 h 397144"/>
              <a:gd name="connsiteX7" fmla="*/ 0 w 343265"/>
              <a:gd name="connsiteY7" fmla="*/ 79429 h 39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65" h="397144">
                <a:moveTo>
                  <a:pt x="0" y="79429"/>
                </a:moveTo>
                <a:lnTo>
                  <a:pt x="171633" y="79429"/>
                </a:lnTo>
                <a:lnTo>
                  <a:pt x="171633" y="0"/>
                </a:lnTo>
                <a:lnTo>
                  <a:pt x="343265" y="198572"/>
                </a:lnTo>
                <a:lnTo>
                  <a:pt x="171633" y="397144"/>
                </a:lnTo>
                <a:lnTo>
                  <a:pt x="171633" y="317715"/>
                </a:lnTo>
                <a:lnTo>
                  <a:pt x="0" y="317715"/>
                </a:lnTo>
                <a:lnTo>
                  <a:pt x="0" y="79429"/>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0" tIns="79429" rIns="102978" bIns="79428" numCol="1" spcCol="1270" anchor="ctr" anchorCtr="0">
            <a:noAutofit/>
          </a:bodyPr>
          <a:lstStyle/>
          <a:p>
            <a:pPr marL="0" lvl="0" indent="0" algn="ctr" defTabSz="533400">
              <a:lnSpc>
                <a:spcPct val="90000"/>
              </a:lnSpc>
              <a:spcBef>
                <a:spcPct val="0"/>
              </a:spcBef>
              <a:spcAft>
                <a:spcPct val="35000"/>
              </a:spcAft>
              <a:buNone/>
            </a:pPr>
            <a:endParaRPr kumimoji="1" lang="ja-JP" altLang="en-US" sz="1200" kern="1200"/>
          </a:p>
        </p:txBody>
      </p:sp>
      <p:sp>
        <p:nvSpPr>
          <p:cNvPr id="56" name="フリーフォーム: 図形 55">
            <a:extLst>
              <a:ext uri="{FF2B5EF4-FFF2-40B4-BE49-F238E27FC236}">
                <a16:creationId xmlns:a16="http://schemas.microsoft.com/office/drawing/2014/main" id="{0C2BD571-783B-4F9D-87BA-3BA935B80071}"/>
              </a:ext>
            </a:extLst>
          </p:cNvPr>
          <p:cNvSpPr/>
          <p:nvPr/>
        </p:nvSpPr>
        <p:spPr>
          <a:xfrm rot="5400000">
            <a:off x="2190079" y="4759016"/>
            <a:ext cx="304727" cy="345413"/>
          </a:xfrm>
          <a:custGeom>
            <a:avLst/>
            <a:gdLst>
              <a:gd name="connsiteX0" fmla="*/ 0 w 343265"/>
              <a:gd name="connsiteY0" fmla="*/ 79429 h 397144"/>
              <a:gd name="connsiteX1" fmla="*/ 171633 w 343265"/>
              <a:gd name="connsiteY1" fmla="*/ 79429 h 397144"/>
              <a:gd name="connsiteX2" fmla="*/ 171633 w 343265"/>
              <a:gd name="connsiteY2" fmla="*/ 0 h 397144"/>
              <a:gd name="connsiteX3" fmla="*/ 343265 w 343265"/>
              <a:gd name="connsiteY3" fmla="*/ 198572 h 397144"/>
              <a:gd name="connsiteX4" fmla="*/ 171633 w 343265"/>
              <a:gd name="connsiteY4" fmla="*/ 397144 h 397144"/>
              <a:gd name="connsiteX5" fmla="*/ 171633 w 343265"/>
              <a:gd name="connsiteY5" fmla="*/ 317715 h 397144"/>
              <a:gd name="connsiteX6" fmla="*/ 0 w 343265"/>
              <a:gd name="connsiteY6" fmla="*/ 317715 h 397144"/>
              <a:gd name="connsiteX7" fmla="*/ 0 w 343265"/>
              <a:gd name="connsiteY7" fmla="*/ 79429 h 39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65" h="397144">
                <a:moveTo>
                  <a:pt x="0" y="79429"/>
                </a:moveTo>
                <a:lnTo>
                  <a:pt x="171633" y="79429"/>
                </a:lnTo>
                <a:lnTo>
                  <a:pt x="171633" y="0"/>
                </a:lnTo>
                <a:lnTo>
                  <a:pt x="343265" y="198572"/>
                </a:lnTo>
                <a:lnTo>
                  <a:pt x="171633" y="397144"/>
                </a:lnTo>
                <a:lnTo>
                  <a:pt x="171633" y="317715"/>
                </a:lnTo>
                <a:lnTo>
                  <a:pt x="0" y="317715"/>
                </a:lnTo>
                <a:lnTo>
                  <a:pt x="0" y="79429"/>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0" tIns="79429" rIns="102978" bIns="79428" numCol="1" spcCol="1270" anchor="ctr" anchorCtr="0">
            <a:noAutofit/>
          </a:bodyPr>
          <a:lstStyle/>
          <a:p>
            <a:pPr marL="0" lvl="0" indent="0" algn="ctr" defTabSz="533400">
              <a:lnSpc>
                <a:spcPct val="90000"/>
              </a:lnSpc>
              <a:spcBef>
                <a:spcPct val="0"/>
              </a:spcBef>
              <a:spcAft>
                <a:spcPct val="35000"/>
              </a:spcAft>
              <a:buNone/>
            </a:pPr>
            <a:endParaRPr kumimoji="1" lang="ja-JP" altLang="en-US" sz="1200" kern="1200"/>
          </a:p>
        </p:txBody>
      </p:sp>
      <p:sp>
        <p:nvSpPr>
          <p:cNvPr id="57" name="フリーフォーム: 図形 56">
            <a:extLst>
              <a:ext uri="{FF2B5EF4-FFF2-40B4-BE49-F238E27FC236}">
                <a16:creationId xmlns:a16="http://schemas.microsoft.com/office/drawing/2014/main" id="{C9CAD778-09DA-4F40-A8BB-4C4789CAA560}"/>
              </a:ext>
            </a:extLst>
          </p:cNvPr>
          <p:cNvSpPr/>
          <p:nvPr/>
        </p:nvSpPr>
        <p:spPr>
          <a:xfrm rot="5400000">
            <a:off x="2173969" y="3787797"/>
            <a:ext cx="304727" cy="345413"/>
          </a:xfrm>
          <a:custGeom>
            <a:avLst/>
            <a:gdLst>
              <a:gd name="connsiteX0" fmla="*/ 0 w 343265"/>
              <a:gd name="connsiteY0" fmla="*/ 79429 h 397144"/>
              <a:gd name="connsiteX1" fmla="*/ 171633 w 343265"/>
              <a:gd name="connsiteY1" fmla="*/ 79429 h 397144"/>
              <a:gd name="connsiteX2" fmla="*/ 171633 w 343265"/>
              <a:gd name="connsiteY2" fmla="*/ 0 h 397144"/>
              <a:gd name="connsiteX3" fmla="*/ 343265 w 343265"/>
              <a:gd name="connsiteY3" fmla="*/ 198572 h 397144"/>
              <a:gd name="connsiteX4" fmla="*/ 171633 w 343265"/>
              <a:gd name="connsiteY4" fmla="*/ 397144 h 397144"/>
              <a:gd name="connsiteX5" fmla="*/ 171633 w 343265"/>
              <a:gd name="connsiteY5" fmla="*/ 317715 h 397144"/>
              <a:gd name="connsiteX6" fmla="*/ 0 w 343265"/>
              <a:gd name="connsiteY6" fmla="*/ 317715 h 397144"/>
              <a:gd name="connsiteX7" fmla="*/ 0 w 343265"/>
              <a:gd name="connsiteY7" fmla="*/ 79429 h 39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65" h="397144">
                <a:moveTo>
                  <a:pt x="0" y="79429"/>
                </a:moveTo>
                <a:lnTo>
                  <a:pt x="171633" y="79429"/>
                </a:lnTo>
                <a:lnTo>
                  <a:pt x="171633" y="0"/>
                </a:lnTo>
                <a:lnTo>
                  <a:pt x="343265" y="198572"/>
                </a:lnTo>
                <a:lnTo>
                  <a:pt x="171633" y="397144"/>
                </a:lnTo>
                <a:lnTo>
                  <a:pt x="171633" y="317715"/>
                </a:lnTo>
                <a:lnTo>
                  <a:pt x="0" y="317715"/>
                </a:lnTo>
                <a:lnTo>
                  <a:pt x="0" y="79429"/>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0" tIns="79429" rIns="102978" bIns="79428" numCol="1" spcCol="1270" anchor="ctr" anchorCtr="0">
            <a:noAutofit/>
          </a:bodyPr>
          <a:lstStyle/>
          <a:p>
            <a:pPr marL="0" lvl="0" indent="0" algn="ctr" defTabSz="533400">
              <a:lnSpc>
                <a:spcPct val="90000"/>
              </a:lnSpc>
              <a:spcBef>
                <a:spcPct val="0"/>
              </a:spcBef>
              <a:spcAft>
                <a:spcPct val="35000"/>
              </a:spcAft>
              <a:buNone/>
            </a:pPr>
            <a:endParaRPr kumimoji="1" lang="ja-JP" altLang="en-US" sz="1200" kern="1200"/>
          </a:p>
        </p:txBody>
      </p:sp>
      <p:sp>
        <p:nvSpPr>
          <p:cNvPr id="58" name="フリーフォーム: 図形 57">
            <a:extLst>
              <a:ext uri="{FF2B5EF4-FFF2-40B4-BE49-F238E27FC236}">
                <a16:creationId xmlns:a16="http://schemas.microsoft.com/office/drawing/2014/main" id="{C1F37DF3-F8F8-4A5B-A488-5B9595DF9AC0}"/>
              </a:ext>
            </a:extLst>
          </p:cNvPr>
          <p:cNvSpPr/>
          <p:nvPr/>
        </p:nvSpPr>
        <p:spPr>
          <a:xfrm rot="5400000">
            <a:off x="2181097" y="2874049"/>
            <a:ext cx="304727" cy="345413"/>
          </a:xfrm>
          <a:custGeom>
            <a:avLst/>
            <a:gdLst>
              <a:gd name="connsiteX0" fmla="*/ 0 w 343265"/>
              <a:gd name="connsiteY0" fmla="*/ 79429 h 397144"/>
              <a:gd name="connsiteX1" fmla="*/ 171633 w 343265"/>
              <a:gd name="connsiteY1" fmla="*/ 79429 h 397144"/>
              <a:gd name="connsiteX2" fmla="*/ 171633 w 343265"/>
              <a:gd name="connsiteY2" fmla="*/ 0 h 397144"/>
              <a:gd name="connsiteX3" fmla="*/ 343265 w 343265"/>
              <a:gd name="connsiteY3" fmla="*/ 198572 h 397144"/>
              <a:gd name="connsiteX4" fmla="*/ 171633 w 343265"/>
              <a:gd name="connsiteY4" fmla="*/ 397144 h 397144"/>
              <a:gd name="connsiteX5" fmla="*/ 171633 w 343265"/>
              <a:gd name="connsiteY5" fmla="*/ 317715 h 397144"/>
              <a:gd name="connsiteX6" fmla="*/ 0 w 343265"/>
              <a:gd name="connsiteY6" fmla="*/ 317715 h 397144"/>
              <a:gd name="connsiteX7" fmla="*/ 0 w 343265"/>
              <a:gd name="connsiteY7" fmla="*/ 79429 h 39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65" h="397144">
                <a:moveTo>
                  <a:pt x="0" y="79429"/>
                </a:moveTo>
                <a:lnTo>
                  <a:pt x="171633" y="79429"/>
                </a:lnTo>
                <a:lnTo>
                  <a:pt x="171633" y="0"/>
                </a:lnTo>
                <a:lnTo>
                  <a:pt x="343265" y="198572"/>
                </a:lnTo>
                <a:lnTo>
                  <a:pt x="171633" y="397144"/>
                </a:lnTo>
                <a:lnTo>
                  <a:pt x="171633" y="317715"/>
                </a:lnTo>
                <a:lnTo>
                  <a:pt x="0" y="317715"/>
                </a:lnTo>
                <a:lnTo>
                  <a:pt x="0" y="79429"/>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0" tIns="79429" rIns="102978" bIns="79428" numCol="1" spcCol="1270" anchor="ctr" anchorCtr="0">
            <a:noAutofit/>
          </a:bodyPr>
          <a:lstStyle/>
          <a:p>
            <a:pPr marL="0" lvl="0" indent="0" algn="ctr" defTabSz="533400">
              <a:lnSpc>
                <a:spcPct val="90000"/>
              </a:lnSpc>
              <a:spcBef>
                <a:spcPct val="0"/>
              </a:spcBef>
              <a:spcAft>
                <a:spcPct val="35000"/>
              </a:spcAft>
              <a:buNone/>
            </a:pPr>
            <a:endParaRPr kumimoji="1" lang="ja-JP" altLang="en-US" sz="1200" kern="1200"/>
          </a:p>
        </p:txBody>
      </p:sp>
      <p:sp>
        <p:nvSpPr>
          <p:cNvPr id="59" name="フリーフォーム: 図形 58">
            <a:extLst>
              <a:ext uri="{FF2B5EF4-FFF2-40B4-BE49-F238E27FC236}">
                <a16:creationId xmlns:a16="http://schemas.microsoft.com/office/drawing/2014/main" id="{2EF65A78-A73F-403A-95F1-97681074D5DB}"/>
              </a:ext>
            </a:extLst>
          </p:cNvPr>
          <p:cNvSpPr/>
          <p:nvPr/>
        </p:nvSpPr>
        <p:spPr>
          <a:xfrm rot="5400000">
            <a:off x="2154154" y="1939717"/>
            <a:ext cx="304727" cy="345413"/>
          </a:xfrm>
          <a:custGeom>
            <a:avLst/>
            <a:gdLst>
              <a:gd name="connsiteX0" fmla="*/ 0 w 343265"/>
              <a:gd name="connsiteY0" fmla="*/ 79429 h 397144"/>
              <a:gd name="connsiteX1" fmla="*/ 171633 w 343265"/>
              <a:gd name="connsiteY1" fmla="*/ 79429 h 397144"/>
              <a:gd name="connsiteX2" fmla="*/ 171633 w 343265"/>
              <a:gd name="connsiteY2" fmla="*/ 0 h 397144"/>
              <a:gd name="connsiteX3" fmla="*/ 343265 w 343265"/>
              <a:gd name="connsiteY3" fmla="*/ 198572 h 397144"/>
              <a:gd name="connsiteX4" fmla="*/ 171633 w 343265"/>
              <a:gd name="connsiteY4" fmla="*/ 397144 h 397144"/>
              <a:gd name="connsiteX5" fmla="*/ 171633 w 343265"/>
              <a:gd name="connsiteY5" fmla="*/ 317715 h 397144"/>
              <a:gd name="connsiteX6" fmla="*/ 0 w 343265"/>
              <a:gd name="connsiteY6" fmla="*/ 317715 h 397144"/>
              <a:gd name="connsiteX7" fmla="*/ 0 w 343265"/>
              <a:gd name="connsiteY7" fmla="*/ 79429 h 39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65" h="397144">
                <a:moveTo>
                  <a:pt x="0" y="79429"/>
                </a:moveTo>
                <a:lnTo>
                  <a:pt x="171633" y="79429"/>
                </a:lnTo>
                <a:lnTo>
                  <a:pt x="171633" y="0"/>
                </a:lnTo>
                <a:lnTo>
                  <a:pt x="343265" y="198572"/>
                </a:lnTo>
                <a:lnTo>
                  <a:pt x="171633" y="397144"/>
                </a:lnTo>
                <a:lnTo>
                  <a:pt x="171633" y="317715"/>
                </a:lnTo>
                <a:lnTo>
                  <a:pt x="0" y="317715"/>
                </a:lnTo>
                <a:lnTo>
                  <a:pt x="0" y="79429"/>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0" tIns="79429" rIns="102978" bIns="79428" numCol="1" spcCol="1270" anchor="ctr" anchorCtr="0">
            <a:noAutofit/>
          </a:bodyPr>
          <a:lstStyle/>
          <a:p>
            <a:pPr marL="0" lvl="0" indent="0" algn="ctr" defTabSz="533400">
              <a:lnSpc>
                <a:spcPct val="90000"/>
              </a:lnSpc>
              <a:spcBef>
                <a:spcPct val="0"/>
              </a:spcBef>
              <a:spcAft>
                <a:spcPct val="35000"/>
              </a:spcAft>
              <a:buNone/>
            </a:pPr>
            <a:endParaRPr kumimoji="1" lang="ja-JP" altLang="en-US" sz="1200" kern="1200"/>
          </a:p>
        </p:txBody>
      </p:sp>
      <p:pic>
        <p:nvPicPr>
          <p:cNvPr id="6" name="図 5">
            <a:extLst>
              <a:ext uri="{FF2B5EF4-FFF2-40B4-BE49-F238E27FC236}">
                <a16:creationId xmlns:a16="http://schemas.microsoft.com/office/drawing/2014/main" id="{1FE6F497-98C0-4BD6-9913-31862CF22502}"/>
              </a:ext>
            </a:extLst>
          </p:cNvPr>
          <p:cNvPicPr>
            <a:picLocks noChangeAspect="1"/>
          </p:cNvPicPr>
          <p:nvPr/>
        </p:nvPicPr>
        <p:blipFill>
          <a:blip r:embed="rId3"/>
          <a:stretch>
            <a:fillRect/>
          </a:stretch>
        </p:blipFill>
        <p:spPr>
          <a:xfrm>
            <a:off x="3212101" y="2951723"/>
            <a:ext cx="1201552" cy="994388"/>
          </a:xfrm>
          <a:prstGeom prst="rect">
            <a:avLst/>
          </a:prstGeom>
        </p:spPr>
      </p:pic>
      <p:grpSp>
        <p:nvGrpSpPr>
          <p:cNvPr id="8" name="グループ化 7">
            <a:extLst>
              <a:ext uri="{FF2B5EF4-FFF2-40B4-BE49-F238E27FC236}">
                <a16:creationId xmlns:a16="http://schemas.microsoft.com/office/drawing/2014/main" id="{7127D8FA-8C37-40C9-A117-8853632B884A}"/>
              </a:ext>
            </a:extLst>
          </p:cNvPr>
          <p:cNvGrpSpPr/>
          <p:nvPr/>
        </p:nvGrpSpPr>
        <p:grpSpPr>
          <a:xfrm>
            <a:off x="112373" y="1757912"/>
            <a:ext cx="1020190" cy="742208"/>
            <a:chOff x="-628513" y="2797700"/>
            <a:chExt cx="5447714" cy="3963318"/>
          </a:xfrm>
        </p:grpSpPr>
        <p:pic>
          <p:nvPicPr>
            <p:cNvPr id="25" name="図 24">
              <a:extLst>
                <a:ext uri="{FF2B5EF4-FFF2-40B4-BE49-F238E27FC236}">
                  <a16:creationId xmlns:a16="http://schemas.microsoft.com/office/drawing/2014/main" id="{00000000-0008-0000-0000-000016000000}"/>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923" b="99359" l="971" r="97087">
                          <a14:foregroundMark x1="73786" y1="86538" x2="86408" y2="89103"/>
                          <a14:foregroundMark x1="66019" y1="98077" x2="74757" y2="99359"/>
                          <a14:foregroundMark x1="74757" y1="99359" x2="75728" y2="98718"/>
                          <a14:foregroundMark x1="43689" y1="87179" x2="24757" y2="86538"/>
                          <a14:foregroundMark x1="12621" y1="75641" x2="14078" y2="89103"/>
                          <a14:foregroundMark x1="14078" y1="89103" x2="22816" y2="92949"/>
                          <a14:foregroundMark x1="4369" y1="73718" x2="3398" y2="85897"/>
                          <a14:foregroundMark x1="3398" y1="85897" x2="6311" y2="98077"/>
                          <a14:foregroundMark x1="6311" y1="98077" x2="7767" y2="99359"/>
                          <a14:foregroundMark x1="1456" y1="71795" x2="971" y2="92949"/>
                          <a14:foregroundMark x1="11650" y1="98077" x2="47573" y2="98077"/>
                          <a14:foregroundMark x1="47573" y1="98077" x2="60680" y2="96795"/>
                          <a14:foregroundMark x1="63107" y1="30769" x2="63107" y2="30769"/>
                          <a14:foregroundMark x1="77184" y1="19872" x2="77184" y2="19872"/>
                          <a14:foregroundMark x1="76214" y1="15385" x2="84466" y2="41026"/>
                          <a14:foregroundMark x1="85922" y1="28205" x2="85922" y2="46795"/>
                          <a14:foregroundMark x1="78641" y1="47436" x2="79612" y2="55769"/>
                          <a14:foregroundMark x1="81553" y1="56410" x2="90777" y2="55128"/>
                          <a14:foregroundMark x1="90777" y1="55128" x2="97573" y2="45513"/>
                          <a14:foregroundMark x1="97573" y1="45513" x2="98058" y2="33333"/>
                          <a14:foregroundMark x1="98058" y1="33333" x2="88835" y2="11538"/>
                          <a14:foregroundMark x1="88835" y1="11538" x2="72330" y2="2564"/>
                          <a14:foregroundMark x1="72330" y1="2564" x2="71845" y2="16026"/>
                          <a14:foregroundMark x1="71845" y1="16026" x2="73301" y2="16667"/>
                          <a14:foregroundMark x1="94660" y1="19231" x2="97087" y2="31410"/>
                          <a14:foregroundMark x1="97087" y1="31410" x2="95631" y2="38462"/>
                        </a14:backgroundRemoval>
                      </a14:imgEffect>
                    </a14:imgLayer>
                  </a14:imgProps>
                </a:ext>
                <a:ext uri="{28A0092B-C50C-407E-A947-70E740481C1C}">
                  <a14:useLocalDpi xmlns:a14="http://schemas.microsoft.com/office/drawing/2010/main" val="0"/>
                </a:ext>
              </a:extLst>
            </a:blip>
            <a:stretch>
              <a:fillRect/>
            </a:stretch>
          </p:blipFill>
          <p:spPr>
            <a:xfrm>
              <a:off x="-628513" y="2797700"/>
              <a:ext cx="5447714" cy="3963318"/>
            </a:xfrm>
            <a:prstGeom prst="rect">
              <a:avLst/>
            </a:prstGeom>
            <a:ln w="6350">
              <a:noFill/>
            </a:ln>
          </p:spPr>
        </p:pic>
        <p:sp>
          <p:nvSpPr>
            <p:cNvPr id="96268" name="Rectangle 25"/>
            <p:cNvSpPr>
              <a:spLocks noChangeArrowheads="1"/>
            </p:cNvSpPr>
            <p:nvPr/>
          </p:nvSpPr>
          <p:spPr bwMode="auto">
            <a:xfrm>
              <a:off x="149002" y="4453737"/>
              <a:ext cx="1734389" cy="833654"/>
            </a:xfrm>
            <a:prstGeom prst="rect">
              <a:avLst/>
            </a:prstGeom>
            <a:solidFill>
              <a:srgbClr val="6E86C4"/>
            </a:solidFill>
            <a:ln>
              <a:noFill/>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公 売 情 報 </a:t>
              </a:r>
              <a:endParaRPr lang="en-US" altLang="ja-JP" sz="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spcBef>
                  <a:spcPct val="0"/>
                </a:spcBef>
                <a:buClrTx/>
                <a:buFontTx/>
                <a:buNone/>
              </a:pPr>
              <a:r>
                <a:rPr lang="ja-JP" altLang="en-US" sz="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ホームページ</a:t>
              </a:r>
            </a:p>
          </p:txBody>
        </p:sp>
      </p:grpSp>
      <p:sp>
        <p:nvSpPr>
          <p:cNvPr id="32" name="Rectangle 9">
            <a:extLst>
              <a:ext uri="{FF2B5EF4-FFF2-40B4-BE49-F238E27FC236}">
                <a16:creationId xmlns:a16="http://schemas.microsoft.com/office/drawing/2014/main" id="{7801ABE4-AE30-407B-88DF-F6A3B7D4D781}"/>
              </a:ext>
            </a:extLst>
          </p:cNvPr>
          <p:cNvSpPr>
            <a:spLocks noChangeArrowheads="1"/>
          </p:cNvSpPr>
          <p:nvPr/>
        </p:nvSpPr>
        <p:spPr bwMode="auto">
          <a:xfrm>
            <a:off x="3333653" y="3893634"/>
            <a:ext cx="1080000" cy="305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電子入札</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4" name="図 23">
            <a:extLst>
              <a:ext uri="{FF2B5EF4-FFF2-40B4-BE49-F238E27FC236}">
                <a16:creationId xmlns:a16="http://schemas.microsoft.com/office/drawing/2014/main" id="{C03BF4A3-5487-4AEF-9441-43C4B5C4D096}"/>
              </a:ext>
            </a:extLst>
          </p:cNvPr>
          <p:cNvPicPr>
            <a:picLocks noChangeAspect="1"/>
          </p:cNvPicPr>
          <p:nvPr/>
        </p:nvPicPr>
        <p:blipFill rotWithShape="1">
          <a:blip r:embed="rId6">
            <a:extLst>
              <a:ext uri="{28A0092B-C50C-407E-A947-70E740481C1C}">
                <a14:useLocalDpi xmlns:a14="http://schemas.microsoft.com/office/drawing/2010/main" val="0"/>
              </a:ext>
            </a:extLst>
          </a:blip>
          <a:srcRect r="49085" b="49970"/>
          <a:stretch/>
        </p:blipFill>
        <p:spPr bwMode="auto">
          <a:xfrm>
            <a:off x="4793503" y="1526863"/>
            <a:ext cx="4146046" cy="3055411"/>
          </a:xfrm>
          <a:prstGeom prst="rect">
            <a:avLst/>
          </a:prstGeom>
          <a:noFill/>
          <a:ln>
            <a:noFill/>
          </a:ln>
          <a:extLst>
            <a:ext uri="{53640926-AAD7-44D8-BBD7-CCE9431645EC}">
              <a14:shadowObscured xmlns:a14="http://schemas.microsoft.com/office/drawing/2010/main"/>
            </a:ext>
          </a:extLst>
        </p:spPr>
      </p:pic>
      <p:pic>
        <p:nvPicPr>
          <p:cNvPr id="26" name="図 25">
            <a:extLst>
              <a:ext uri="{FF2B5EF4-FFF2-40B4-BE49-F238E27FC236}">
                <a16:creationId xmlns:a16="http://schemas.microsoft.com/office/drawing/2014/main" id="{067F8712-E3B3-44B2-9C27-7ADF67629130}"/>
              </a:ext>
            </a:extLst>
          </p:cNvPr>
          <p:cNvPicPr>
            <a:picLocks noChangeAspect="1"/>
          </p:cNvPicPr>
          <p:nvPr/>
        </p:nvPicPr>
        <p:blipFill rotWithShape="1">
          <a:blip r:embed="rId7"/>
          <a:srcRect l="7771" r="6646"/>
          <a:stretch/>
        </p:blipFill>
        <p:spPr>
          <a:xfrm>
            <a:off x="4805522" y="4668623"/>
            <a:ext cx="1987044" cy="1741346"/>
          </a:xfrm>
          <a:prstGeom prst="rect">
            <a:avLst/>
          </a:prstGeom>
        </p:spPr>
      </p:pic>
      <p:pic>
        <p:nvPicPr>
          <p:cNvPr id="27" name="図 26">
            <a:extLst>
              <a:ext uri="{FF2B5EF4-FFF2-40B4-BE49-F238E27FC236}">
                <a16:creationId xmlns:a16="http://schemas.microsoft.com/office/drawing/2014/main" id="{94DD3F6A-F38B-4108-A185-6F407F92F426}"/>
              </a:ext>
            </a:extLst>
          </p:cNvPr>
          <p:cNvPicPr>
            <a:picLocks noChangeAspect="1"/>
          </p:cNvPicPr>
          <p:nvPr/>
        </p:nvPicPr>
        <p:blipFill>
          <a:blip r:embed="rId8"/>
          <a:stretch>
            <a:fillRect/>
          </a:stretch>
        </p:blipFill>
        <p:spPr>
          <a:xfrm>
            <a:off x="6889681" y="4664843"/>
            <a:ext cx="2056994" cy="1731825"/>
          </a:xfrm>
          <a:prstGeom prst="rect">
            <a:avLst/>
          </a:prstGeom>
        </p:spPr>
      </p:pic>
      <p:sp>
        <p:nvSpPr>
          <p:cNvPr id="2" name="テキスト ボックス 1">
            <a:extLst>
              <a:ext uri="{FF2B5EF4-FFF2-40B4-BE49-F238E27FC236}">
                <a16:creationId xmlns:a16="http://schemas.microsoft.com/office/drawing/2014/main" id="{2F3F44F5-3580-483F-8DC1-3B24329246A4}"/>
              </a:ext>
            </a:extLst>
          </p:cNvPr>
          <p:cNvSpPr txBox="1"/>
          <p:nvPr/>
        </p:nvSpPr>
        <p:spPr>
          <a:xfrm>
            <a:off x="4902637" y="1143670"/>
            <a:ext cx="4333057" cy="400110"/>
          </a:xfrm>
          <a:prstGeom prst="rect">
            <a:avLst/>
          </a:prstGeom>
          <a:noFill/>
        </p:spPr>
        <p:txBody>
          <a:bodyPr wrap="square" rtlCol="0">
            <a:spAutoFit/>
          </a:bodyPr>
          <a:lstStyle/>
          <a:p>
            <a:r>
              <a:rPr kumimoji="1" lang="ja-JP" altLang="en-US" sz="2000" dirty="0">
                <a:latin typeface="游ゴシック" panose="020B0400000000000000" pitchFamily="50" charset="-128"/>
                <a:ea typeface="游ゴシック" panose="020B0400000000000000" pitchFamily="50" charset="-128"/>
              </a:rPr>
              <a:t>＜公売で売却した財産の例＞</a:t>
            </a:r>
          </a:p>
        </p:txBody>
      </p:sp>
    </p:spTree>
    <p:extLst>
      <p:ext uri="{BB962C8B-B14F-4D97-AF65-F5344CB8AC3E}">
        <p14:creationId xmlns:p14="http://schemas.microsoft.com/office/powerpoint/2010/main" val="3114058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グラフ 6"/>
          <p:cNvGraphicFramePr/>
          <p:nvPr/>
        </p:nvGraphicFramePr>
        <p:xfrm>
          <a:off x="179512" y="4126601"/>
          <a:ext cx="8712968" cy="2729813"/>
        </p:xfrm>
        <a:graphic>
          <a:graphicData uri="http://schemas.openxmlformats.org/drawingml/2006/chart">
            <c:chart xmlns:c="http://schemas.openxmlformats.org/drawingml/2006/chart" xmlns:r="http://schemas.openxmlformats.org/officeDocument/2006/relationships" r:id="rId3"/>
          </a:graphicData>
        </a:graphic>
      </p:graphicFrame>
      <p:sp>
        <p:nvSpPr>
          <p:cNvPr id="98307" name="テキスト ボックス 1"/>
          <p:cNvSpPr txBox="1">
            <a:spLocks noChangeArrowheads="1"/>
          </p:cNvSpPr>
          <p:nvPr/>
        </p:nvSpPr>
        <p:spPr bwMode="auto">
          <a:xfrm>
            <a:off x="323850" y="1066956"/>
            <a:ext cx="3743325" cy="524553"/>
          </a:xfrm>
          <a:prstGeom prst="rect">
            <a:avLst/>
          </a:prstGeom>
          <a:solidFill>
            <a:srgbClr val="FFC000"/>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lIns="234000" tIns="1080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FontTx/>
              <a:buNone/>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悪質な滞納者への対応</a:t>
            </a:r>
          </a:p>
        </p:txBody>
      </p:sp>
      <p:sp>
        <p:nvSpPr>
          <p:cNvPr id="98308" name="テキスト ボックス 2"/>
          <p:cNvSpPr txBox="1">
            <a:spLocks noChangeArrowheads="1"/>
          </p:cNvSpPr>
          <p:nvPr/>
        </p:nvSpPr>
        <p:spPr bwMode="auto">
          <a:xfrm>
            <a:off x="1546399" y="3594816"/>
            <a:ext cx="5979194" cy="365091"/>
          </a:xfrm>
          <a:prstGeom prst="rect">
            <a:avLst/>
          </a:prstGeom>
          <a:noFill/>
          <a:ln>
            <a:solidFill>
              <a:schemeClr val="tx1"/>
            </a:solidFill>
          </a:ln>
          <a:effectLst>
            <a:outerShdw blurRad="50800" dist="38100" dir="2700000" algn="tl" rotWithShape="0">
              <a:prstClr val="black">
                <a:alpha val="40000"/>
              </a:prstClr>
            </a:outerShdw>
          </a:effectLst>
        </p:spPr>
        <p:txBody>
          <a:bodyPr wrap="square" lIns="234000" tIns="720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滞納整理中のものの額、新規発生滞納額、整理済額の推移</a:t>
            </a:r>
          </a:p>
        </p:txBody>
      </p:sp>
      <p:sp>
        <p:nvSpPr>
          <p:cNvPr id="98310" name="テキスト ボックス 5"/>
          <p:cNvSpPr txBox="1">
            <a:spLocks noChangeArrowheads="1"/>
          </p:cNvSpPr>
          <p:nvPr/>
        </p:nvSpPr>
        <p:spPr bwMode="auto">
          <a:xfrm>
            <a:off x="460375" y="1588296"/>
            <a:ext cx="8072438"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ts val="3000"/>
              </a:lnSpc>
              <a:spcBef>
                <a:spcPct val="0"/>
              </a:spcBef>
              <a:buClrTx/>
              <a:buNone/>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･適時の</a:t>
            </a:r>
            <a:r>
              <a:rPr lang="ja-JP" altLang="en-US" dirty="0">
                <a:solidFill>
                  <a:srgbClr val="FF2800"/>
                </a:solidFill>
                <a:latin typeface="メイリオ" panose="020B0604030504040204" pitchFamily="50" charset="-128"/>
                <a:ea typeface="メイリオ" panose="020B0604030504040204" pitchFamily="50" charset="-128"/>
                <a:cs typeface="メイリオ" panose="020B0604030504040204" pitchFamily="50" charset="-128"/>
              </a:rPr>
              <a:t>財産調査・捜索</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の実施</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lnSpc>
                <a:spcPts val="3000"/>
              </a:lnSpc>
              <a:spcBef>
                <a:spcPct val="0"/>
              </a:spcBef>
              <a:buClrTx/>
              <a:buNone/>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a:solidFill>
                  <a:srgbClr val="FF2800"/>
                </a:solidFill>
                <a:latin typeface="メイリオ" panose="020B0604030504040204" pitchFamily="50" charset="-128"/>
                <a:ea typeface="メイリオ" panose="020B0604030504040204" pitchFamily="50" charset="-128"/>
                <a:cs typeface="メイリオ" panose="020B0604030504040204" pitchFamily="50" charset="-128"/>
              </a:rPr>
              <a:t>差押え・公売</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などの滞納処分を厳正・的確に実施</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lnSpc>
                <a:spcPts val="3000"/>
              </a:lnSpc>
              <a:spcBef>
                <a:spcPct val="0"/>
              </a:spcBef>
              <a:buClrTx/>
              <a:buNone/>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a:solidFill>
                  <a:srgbClr val="FF2800"/>
                </a:solidFill>
                <a:latin typeface="メイリオ" panose="020B0604030504040204" pitchFamily="50" charset="-128"/>
                <a:ea typeface="メイリオ" panose="020B0604030504040204" pitchFamily="50" charset="-128"/>
                <a:cs typeface="メイリオ" panose="020B0604030504040204" pitchFamily="50" charset="-128"/>
              </a:rPr>
              <a:t>プロジェクトチームの編成</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による組織的な滞納処分の実施</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lnSpc>
                <a:spcPts val="3000"/>
              </a:lnSpc>
              <a:spcBef>
                <a:spcPct val="0"/>
              </a:spcBef>
              <a:buClrTx/>
              <a:buNone/>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a:solidFill>
                  <a:srgbClr val="FF2800"/>
                </a:solidFill>
                <a:latin typeface="メイリオ" panose="020B0604030504040204" pitchFamily="50" charset="-128"/>
                <a:ea typeface="メイリオ" panose="020B0604030504040204" pitchFamily="50" charset="-128"/>
                <a:cs typeface="メイリオ" panose="020B0604030504040204" pitchFamily="50" charset="-128"/>
              </a:rPr>
              <a:t>国税を徴収するための</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訴訟の提起</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lnSpc>
                <a:spcPts val="3000"/>
              </a:lnSpc>
              <a:spcBef>
                <a:spcPct val="0"/>
              </a:spcBef>
              <a:buClrTx/>
              <a:buNone/>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a:solidFill>
                  <a:srgbClr val="FF2800"/>
                </a:solidFill>
                <a:latin typeface="メイリオ" panose="020B0604030504040204" pitchFamily="50" charset="-128"/>
                <a:ea typeface="メイリオ" panose="020B0604030504040204" pitchFamily="50" charset="-128"/>
                <a:cs typeface="メイリオ" panose="020B0604030504040204" pitchFamily="50" charset="-128"/>
              </a:rPr>
              <a:t>滞納処分を免れるために行った財産の隠蔽行為等</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の告発</a:t>
            </a:r>
          </a:p>
        </p:txBody>
      </p:sp>
      <p:sp>
        <p:nvSpPr>
          <p:cNvPr id="3" name="タイトル 2"/>
          <p:cNvSpPr>
            <a:spLocks noGrp="1"/>
          </p:cNvSpPr>
          <p:nvPr>
            <p:ph type="title"/>
          </p:nvPr>
        </p:nvSpPr>
        <p:spPr>
          <a:xfrm>
            <a:off x="0" y="0"/>
            <a:ext cx="9140400" cy="972000"/>
          </a:xfrm>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確実な税金の納付</a:t>
            </a:r>
            <a:b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～悪質な滞納者に対する厳正な対応～</a:t>
            </a:r>
          </a:p>
        </p:txBody>
      </p:sp>
      <p:sp>
        <p:nvSpPr>
          <p:cNvPr id="4" name="テキスト ボックス 3"/>
          <p:cNvSpPr txBox="1"/>
          <p:nvPr/>
        </p:nvSpPr>
        <p:spPr>
          <a:xfrm>
            <a:off x="172519" y="3934610"/>
            <a:ext cx="720080" cy="246221"/>
          </a:xfrm>
          <a:prstGeom prst="rect">
            <a:avLst/>
          </a:prstGeom>
          <a:noFill/>
        </p:spPr>
        <p:txBody>
          <a:bodyPr wrap="square" rtlCol="0">
            <a:spAutoFit/>
          </a:bodyPr>
          <a:lstStyle/>
          <a:p>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（億円）</a:t>
            </a:r>
          </a:p>
        </p:txBody>
      </p:sp>
      <p:sp>
        <p:nvSpPr>
          <p:cNvPr id="11" name="テキスト ボックス 10"/>
          <p:cNvSpPr txBox="1"/>
          <p:nvPr/>
        </p:nvSpPr>
        <p:spPr>
          <a:xfrm>
            <a:off x="8402972" y="6444670"/>
            <a:ext cx="720080" cy="246221"/>
          </a:xfrm>
          <a:prstGeom prst="rect">
            <a:avLst/>
          </a:prstGeom>
          <a:noFill/>
        </p:spPr>
        <p:txBody>
          <a:bodyPr wrap="square" rtlCol="0">
            <a:spAutoFit/>
          </a:bodyPr>
          <a:lstStyle/>
          <a:p>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（年度）</a:t>
            </a:r>
          </a:p>
        </p:txBody>
      </p:sp>
      <p:sp>
        <p:nvSpPr>
          <p:cNvPr id="13" name="スライド番号プレースホルダー 4">
            <a:extLst>
              <a:ext uri="{FF2B5EF4-FFF2-40B4-BE49-F238E27FC236}">
                <a16:creationId xmlns:a16="http://schemas.microsoft.com/office/drawing/2014/main" id="{DC910E39-DEFC-474C-B48A-19A0CDA97621}"/>
              </a:ext>
            </a:extLst>
          </p:cNvPr>
          <p:cNvSpPr>
            <a:spLocks noGrp="1"/>
          </p:cNvSpPr>
          <p:nvPr>
            <p:ph type="sldNum" sz="quarter" idx="12"/>
          </p:nvPr>
        </p:nvSpPr>
        <p:spPr>
          <a:xfrm>
            <a:off x="7080582" y="6474151"/>
            <a:ext cx="2057400" cy="365125"/>
          </a:xfrm>
        </p:spPr>
        <p:txBody>
          <a:bodyPr/>
          <a:lstStyle/>
          <a:p>
            <a:fld id="{B0FF6F17-0D75-4A52-9621-CC0F8D8CB105}" type="slidenum">
              <a:rPr kumimoji="1" lang="ja-JP" altLang="en-US" smtClean="0"/>
              <a:t>48</a:t>
            </a:fld>
            <a:endParaRPr kumimoji="1" lang="ja-JP" altLang="en-US" dirty="0"/>
          </a:p>
        </p:txBody>
      </p:sp>
      <p:sp>
        <p:nvSpPr>
          <p:cNvPr id="14" name="Rectangle 9"/>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128749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21BE878D-972F-4B8B-9F1A-F8843C97DFAE}" type="slidenum">
              <a:rPr lang="en-US" altLang="ja-JP" sz="923">
                <a:solidFill>
                  <a:srgbClr val="7F7F7F"/>
                </a:solidFill>
                <a:latin typeface="Meiryo UI" panose="020B0604030504040204" pitchFamily="50" charset="-128"/>
                <a:ea typeface="Meiryo UI" panose="020B0604030504040204" pitchFamily="50" charset="-128"/>
              </a:rPr>
              <a:pPr>
                <a:defRPr/>
              </a:pPr>
              <a:t>4</a:t>
            </a:fld>
            <a:endParaRPr lang="en-US" altLang="ja-JP" sz="923" dirty="0">
              <a:solidFill>
                <a:srgbClr val="7F7F7F"/>
              </a:solidFill>
              <a:latin typeface="Meiryo UI" panose="020B0604030504040204" pitchFamily="50" charset="-128"/>
              <a:ea typeface="Meiryo UI" panose="020B0604030504040204" pitchFamily="50" charset="-128"/>
            </a:endParaRPr>
          </a:p>
        </p:txBody>
      </p:sp>
      <p:sp>
        <p:nvSpPr>
          <p:cNvPr id="5" name="タイトル 4">
            <a:extLst>
              <a:ext uri="{FF2B5EF4-FFF2-40B4-BE49-F238E27FC236}">
                <a16:creationId xmlns:a16="http://schemas.microsoft.com/office/drawing/2014/main" id="{AAF11021-41EA-4DF7-A4C9-5F65C8459812}"/>
              </a:ext>
            </a:extLst>
          </p:cNvPr>
          <p:cNvSpPr>
            <a:spLocks noGrp="1"/>
          </p:cNvSpPr>
          <p:nvPr>
            <p:ph type="title"/>
          </p:nvPr>
        </p:nvSpPr>
        <p:spPr/>
        <p:txBody>
          <a:bodyPr/>
          <a:lstStyle/>
          <a:p>
            <a:endParaRPr lang="ja-JP" altLang="en-US"/>
          </a:p>
        </p:txBody>
      </p:sp>
      <p:sp>
        <p:nvSpPr>
          <p:cNvPr id="24" name="タイトル 4">
            <a:extLst>
              <a:ext uri="{FF2B5EF4-FFF2-40B4-BE49-F238E27FC236}">
                <a16:creationId xmlns:a16="http://schemas.microsoft.com/office/drawing/2014/main" id="{245BF3E9-2821-4610-B596-8355DEB8ED8E}"/>
              </a:ext>
            </a:extLst>
          </p:cNvPr>
          <p:cNvSpPr txBox="1">
            <a:spLocks/>
          </p:cNvSpPr>
          <p:nvPr/>
        </p:nvSpPr>
        <p:spPr>
          <a:xfrm>
            <a:off x="0" y="0"/>
            <a:ext cx="9140400" cy="972000"/>
          </a:xfrm>
          <a:prstGeom prst="rect">
            <a:avLst/>
          </a:prstGeom>
          <a:solidFill>
            <a:srgbClr val="0070C0"/>
          </a:solidFill>
          <a:effectLst/>
        </p:spPr>
        <p:txBody>
          <a:bodyPr vert="horz" lIns="91440" tIns="45720" rIns="91440" bIns="45720" rtlCol="0" anchor="ctr">
            <a:normAutofit/>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fontAlgn="auto">
              <a:lnSpc>
                <a:spcPct val="100000"/>
              </a:lnSpc>
              <a:spcAft>
                <a:spcPts val="0"/>
              </a:spcAft>
              <a:tabLst>
                <a:tab pos="1885950" algn="l"/>
              </a:tabLst>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財政の現状</a:t>
            </a:r>
            <a:b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～歳出と歳入（令和６年度一般会計予算）～</a:t>
            </a:r>
          </a:p>
        </p:txBody>
      </p:sp>
      <p:sp>
        <p:nvSpPr>
          <p:cNvPr id="26" name="AutoShape 40">
            <a:extLst>
              <a:ext uri="{FF2B5EF4-FFF2-40B4-BE49-F238E27FC236}">
                <a16:creationId xmlns:a16="http://schemas.microsoft.com/office/drawing/2014/main" id="{A2B5D36B-9369-49E9-A68B-C2DEAEC19C00}"/>
              </a:ext>
            </a:extLst>
          </p:cNvPr>
          <p:cNvSpPr>
            <a:spLocks noChangeArrowheads="1"/>
          </p:cNvSpPr>
          <p:nvPr/>
        </p:nvSpPr>
        <p:spPr bwMode="auto">
          <a:xfrm>
            <a:off x="323968" y="1075245"/>
            <a:ext cx="3960000" cy="396875"/>
          </a:xfrm>
          <a:prstGeom prst="roundRect">
            <a:avLst>
              <a:gd name="adj" fmla="val 50000"/>
            </a:avLst>
          </a:prstGeom>
          <a:solidFill>
            <a:schemeClr val="bg1"/>
          </a:solidFill>
          <a:ln w="25400" algn="ctr">
            <a:solidFill>
              <a:schemeClr val="accent1"/>
            </a:solidFill>
            <a:round/>
            <a:headEnd type="none" w="lg" len="lg"/>
            <a:tailEnd type="none" w="lg" len="lg"/>
          </a:ln>
        </p:spPr>
        <p:txBody>
          <a:bodyPr wrap="none" lIns="90000" tIns="72000" rIns="90000" bIns="4680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buNone/>
              <a:defRPr/>
            </a:pPr>
            <a:r>
              <a:rPr lang="ja-JP" altLang="en-US" sz="1800" dirty="0">
                <a:solidFill>
                  <a:schemeClr val="tx1">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国の一般会計歳出内訳</a:t>
            </a:r>
            <a:r>
              <a:rPr lang="ja-JP" altLang="en-US" sz="1200" dirty="0">
                <a:solidFill>
                  <a:schemeClr val="tx1">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（単位：億円）</a:t>
            </a:r>
            <a:endParaRPr lang="ja-JP" altLang="en-US" sz="800" dirty="0">
              <a:solidFill>
                <a:schemeClr val="tx1">
                  <a:lumMod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AutoShape 41">
            <a:extLst>
              <a:ext uri="{FF2B5EF4-FFF2-40B4-BE49-F238E27FC236}">
                <a16:creationId xmlns:a16="http://schemas.microsoft.com/office/drawing/2014/main" id="{50CDA101-7236-4DC2-9832-5DD83EA22228}"/>
              </a:ext>
            </a:extLst>
          </p:cNvPr>
          <p:cNvSpPr>
            <a:spLocks noChangeArrowheads="1"/>
          </p:cNvSpPr>
          <p:nvPr/>
        </p:nvSpPr>
        <p:spPr bwMode="auto">
          <a:xfrm>
            <a:off x="4932040" y="1079522"/>
            <a:ext cx="3960000" cy="396875"/>
          </a:xfrm>
          <a:prstGeom prst="roundRect">
            <a:avLst>
              <a:gd name="adj" fmla="val 50000"/>
            </a:avLst>
          </a:prstGeom>
          <a:solidFill>
            <a:schemeClr val="bg1"/>
          </a:solidFill>
          <a:ln w="25400" algn="ctr">
            <a:solidFill>
              <a:schemeClr val="accent1"/>
            </a:solidFill>
            <a:round/>
            <a:headEnd type="none" w="lg" len="lg"/>
            <a:tailEnd type="none" w="lg" len="lg"/>
          </a:ln>
        </p:spPr>
        <p:txBody>
          <a:bodyPr wrap="none" lIns="90000" tIns="72000" rIns="90000" bIns="4680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buNone/>
              <a:defRPr/>
            </a:pPr>
            <a:r>
              <a:rPr lang="ja-JP" altLang="en-US" sz="1800" dirty="0">
                <a:solidFill>
                  <a:schemeClr val="tx1">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国の一般会計歳入内訳</a:t>
            </a:r>
            <a:r>
              <a:rPr lang="en-US" altLang="ja-JP" sz="1200" dirty="0">
                <a:solidFill>
                  <a:schemeClr val="tx1">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solidFill>
                  <a:schemeClr val="tx1">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単位：億円</a:t>
            </a:r>
            <a:r>
              <a:rPr lang="en-US" altLang="ja-JP" sz="1200" dirty="0">
                <a:solidFill>
                  <a:schemeClr val="tx1">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800" dirty="0">
              <a:solidFill>
                <a:schemeClr val="tx1">
                  <a:lumMod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Rectangle 9">
            <a:extLst>
              <a:ext uri="{FF2B5EF4-FFF2-40B4-BE49-F238E27FC236}">
                <a16:creationId xmlns:a16="http://schemas.microsoft.com/office/drawing/2014/main" id="{E0A5F7D0-0F7D-4780-BAE4-34DC0B84821D}"/>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2" name="図 11">
            <a:extLst>
              <a:ext uri="{FF2B5EF4-FFF2-40B4-BE49-F238E27FC236}">
                <a16:creationId xmlns:a16="http://schemas.microsoft.com/office/drawing/2014/main" id="{899A840A-7EE0-40A7-B051-87FB32A2D127}"/>
              </a:ext>
            </a:extLst>
          </p:cNvPr>
          <p:cNvPicPr>
            <a:picLocks noChangeAspect="1"/>
          </p:cNvPicPr>
          <p:nvPr/>
        </p:nvPicPr>
        <p:blipFill rotWithShape="1">
          <a:blip r:embed="rId3"/>
          <a:srcRect t="5647"/>
          <a:stretch/>
        </p:blipFill>
        <p:spPr>
          <a:xfrm>
            <a:off x="98273" y="1906570"/>
            <a:ext cx="4335352" cy="4314282"/>
          </a:xfrm>
          <a:prstGeom prst="rect">
            <a:avLst/>
          </a:prstGeom>
        </p:spPr>
      </p:pic>
      <p:sp>
        <p:nvSpPr>
          <p:cNvPr id="23" name="テキスト ボックス 22">
            <a:extLst>
              <a:ext uri="{FF2B5EF4-FFF2-40B4-BE49-F238E27FC236}">
                <a16:creationId xmlns:a16="http://schemas.microsoft.com/office/drawing/2014/main" id="{A4C1A6C2-F07A-4A20-8D79-0940A1BEE796}"/>
              </a:ext>
            </a:extLst>
          </p:cNvPr>
          <p:cNvSpPr txBox="1"/>
          <p:nvPr/>
        </p:nvSpPr>
        <p:spPr>
          <a:xfrm>
            <a:off x="2303968" y="5556096"/>
            <a:ext cx="2495760" cy="707886"/>
          </a:xfrm>
          <a:prstGeom prst="rect">
            <a:avLst/>
          </a:prstGeom>
          <a:noFill/>
        </p:spPr>
        <p:txBody>
          <a:bodyPr wrap="square" rtlCol="0">
            <a:spAutoFit/>
          </a:bodyPr>
          <a:lstStyle/>
          <a:p>
            <a:pPr marL="85725" marR="0" lvl="0" indent="-85725" algn="l" defTabSz="946058" rtl="0" eaLnBrk="1" fontAlgn="base" latinLnBrk="0" hangingPunct="1">
              <a:lnSpc>
                <a:spcPct val="100000"/>
              </a:lnSpc>
              <a:spcBef>
                <a:spcPct val="0"/>
              </a:spcBef>
              <a:spcAft>
                <a:spcPct val="0"/>
              </a:spcAft>
              <a:buClrTx/>
              <a:buSzTx/>
              <a:buFontTx/>
              <a:buNone/>
              <a:tabLst/>
              <a:defRPr/>
            </a:pPr>
            <a:r>
              <a:rPr kumimoji="0" lang="en-US" altLang="ja-JP" sz="800" b="0" i="0" u="none" strike="noStrike" kern="0" cap="none" spc="0" normalizeH="0" baseline="0" noProof="0" dirty="0">
                <a:ln>
                  <a:noFill/>
                </a:ln>
                <a:solidFill>
                  <a:prstClr val="black"/>
                </a:solidFill>
                <a:effectLst/>
                <a:uLnTx/>
                <a:uFillTx/>
                <a:latin typeface="Meiryo UI"/>
                <a:ea typeface="Meiryo UI"/>
                <a:cs typeface="+mn-cs"/>
              </a:rPr>
              <a:t>※</a:t>
            </a:r>
            <a:r>
              <a:rPr kumimoji="0" lang="ja-JP" altLang="en-US" sz="800" b="0" i="0" u="none" strike="noStrike" kern="0" cap="none" spc="0" normalizeH="0" baseline="0" noProof="0" dirty="0">
                <a:ln>
                  <a:noFill/>
                </a:ln>
                <a:solidFill>
                  <a:prstClr val="black"/>
                </a:solidFill>
                <a:effectLst/>
                <a:uLnTx/>
                <a:uFillTx/>
                <a:latin typeface="Meiryo UI"/>
                <a:ea typeface="Meiryo UI"/>
                <a:cs typeface="+mn-cs"/>
              </a:rPr>
              <a:t>「一般歳出」とは、歳出総額から国債費及び</a:t>
            </a:r>
            <a:endParaRPr kumimoji="0" lang="en-US" altLang="ja-JP" sz="800" b="0" i="0" u="none" strike="noStrike" kern="0" cap="none" spc="0" normalizeH="0" baseline="0" noProof="0" dirty="0">
              <a:ln>
                <a:noFill/>
              </a:ln>
              <a:solidFill>
                <a:prstClr val="black"/>
              </a:solidFill>
              <a:effectLst/>
              <a:uLnTx/>
              <a:uFillTx/>
              <a:latin typeface="Meiryo UI"/>
              <a:ea typeface="Meiryo UI"/>
              <a:cs typeface="+mn-cs"/>
            </a:endParaRPr>
          </a:p>
          <a:p>
            <a:pPr marL="85725" marR="0" lvl="0" indent="-85725" algn="l" defTabSz="946058" rtl="0" eaLnBrk="1" fontAlgn="base" latinLnBrk="0" hangingPunct="1">
              <a:lnSpc>
                <a:spcPct val="100000"/>
              </a:lnSpc>
              <a:spcBef>
                <a:spcPct val="0"/>
              </a:spcBef>
              <a:spcAft>
                <a:spcPct val="0"/>
              </a:spcAft>
              <a:buClrTx/>
              <a:buSzTx/>
              <a:buFontTx/>
              <a:buNone/>
              <a:tabLst/>
              <a:defRPr/>
            </a:pPr>
            <a:r>
              <a:rPr kumimoji="0" lang="ja-JP" altLang="en-US" sz="800" b="0" i="0" u="none" strike="noStrike" kern="0" cap="none" spc="0" normalizeH="0" baseline="0" noProof="0" dirty="0">
                <a:ln>
                  <a:noFill/>
                </a:ln>
                <a:solidFill>
                  <a:prstClr val="black"/>
                </a:solidFill>
                <a:effectLst/>
                <a:uLnTx/>
                <a:uFillTx/>
                <a:latin typeface="Meiryo UI"/>
                <a:ea typeface="Meiryo UI"/>
                <a:cs typeface="+mn-cs"/>
              </a:rPr>
              <a:t>地方交付税交付金等を除いた経費のこと。</a:t>
            </a:r>
          </a:p>
          <a:p>
            <a:pPr marL="85725" marR="0" lvl="0" indent="-85725" algn="l" defTabSz="946058" rtl="0" eaLnBrk="1" fontAlgn="base" latinLnBrk="0" hangingPunct="1">
              <a:lnSpc>
                <a:spcPct val="100000"/>
              </a:lnSpc>
              <a:spcBef>
                <a:spcPct val="0"/>
              </a:spcBef>
              <a:spcAft>
                <a:spcPct val="0"/>
              </a:spcAft>
              <a:buClrTx/>
              <a:buSzTx/>
              <a:buFontTx/>
              <a:buNone/>
              <a:tabLst/>
              <a:defRPr/>
            </a:pPr>
            <a:r>
              <a:rPr kumimoji="0" lang="en-US" altLang="ja-JP" sz="800" b="0" i="0" u="none" strike="noStrike" kern="0" cap="none" spc="0" normalizeH="0" baseline="0" noProof="0" dirty="0">
                <a:ln>
                  <a:noFill/>
                </a:ln>
                <a:solidFill>
                  <a:prstClr val="black"/>
                </a:solidFill>
                <a:effectLst/>
                <a:uLnTx/>
                <a:uFillTx/>
                <a:latin typeface="Meiryo UI"/>
                <a:ea typeface="Meiryo UI"/>
                <a:cs typeface="+mn-cs"/>
              </a:rPr>
              <a:t>※</a:t>
            </a:r>
            <a:r>
              <a:rPr kumimoji="0" lang="ja-JP" altLang="en-US" sz="800" b="0" i="0" u="none" strike="noStrike" kern="0" cap="none" spc="0" normalizeH="0" baseline="0" noProof="0" dirty="0">
                <a:ln>
                  <a:noFill/>
                </a:ln>
                <a:solidFill>
                  <a:prstClr val="black"/>
                </a:solidFill>
                <a:effectLst/>
                <a:uLnTx/>
                <a:uFillTx/>
                <a:latin typeface="Meiryo UI"/>
                <a:ea typeface="Meiryo UI"/>
                <a:cs typeface="+mn-cs"/>
              </a:rPr>
              <a:t>「基礎的財政収支対象経費」（＝歳出総額</a:t>
            </a:r>
            <a:endParaRPr kumimoji="0" lang="en-US" altLang="ja-JP" sz="800" b="0" i="0" u="none" strike="noStrike" kern="0" cap="none" spc="0" normalizeH="0" baseline="0" noProof="0" dirty="0">
              <a:ln>
                <a:noFill/>
              </a:ln>
              <a:solidFill>
                <a:prstClr val="black"/>
              </a:solidFill>
              <a:effectLst/>
              <a:uLnTx/>
              <a:uFillTx/>
              <a:latin typeface="Meiryo UI"/>
              <a:ea typeface="Meiryo UI"/>
              <a:cs typeface="+mn-cs"/>
            </a:endParaRPr>
          </a:p>
          <a:p>
            <a:pPr marL="85725" marR="0" lvl="0" indent="-85725" algn="l" defTabSz="946058" rtl="0" eaLnBrk="1" fontAlgn="base" latinLnBrk="0" hangingPunct="1">
              <a:lnSpc>
                <a:spcPct val="100000"/>
              </a:lnSpc>
              <a:spcBef>
                <a:spcPct val="0"/>
              </a:spcBef>
              <a:spcAft>
                <a:spcPct val="0"/>
              </a:spcAft>
              <a:buClrTx/>
              <a:buSzTx/>
              <a:buFontTx/>
              <a:buNone/>
              <a:tabLst/>
              <a:defRPr/>
            </a:pPr>
            <a:r>
              <a:rPr kumimoji="0" lang="ja-JP" altLang="en-US" sz="800" b="0" i="0" u="none" strike="noStrike" kern="0" cap="none" spc="0" normalizeH="0" baseline="0" noProof="0" dirty="0">
                <a:ln>
                  <a:noFill/>
                </a:ln>
                <a:solidFill>
                  <a:prstClr val="black"/>
                </a:solidFill>
                <a:effectLst/>
                <a:uLnTx/>
                <a:uFillTx/>
                <a:latin typeface="Meiryo UI"/>
                <a:ea typeface="Meiryo UI"/>
                <a:cs typeface="+mn-cs"/>
              </a:rPr>
              <a:t>のうち国債費の一部を除いた経費のこと。当年度</a:t>
            </a:r>
            <a:endParaRPr kumimoji="0" lang="en-US" altLang="ja-JP" sz="800" b="0" i="0" u="none" strike="noStrike" kern="0" cap="none" spc="0" normalizeH="0" baseline="0" noProof="0" dirty="0">
              <a:ln>
                <a:noFill/>
              </a:ln>
              <a:solidFill>
                <a:prstClr val="black"/>
              </a:solidFill>
              <a:effectLst/>
              <a:uLnTx/>
              <a:uFillTx/>
              <a:latin typeface="Meiryo UI"/>
              <a:ea typeface="Meiryo UI"/>
              <a:cs typeface="+mn-cs"/>
            </a:endParaRPr>
          </a:p>
          <a:p>
            <a:pPr marL="85725" marR="0" lvl="0" indent="-85725" algn="l" defTabSz="946058" rtl="0" eaLnBrk="1" fontAlgn="base" latinLnBrk="0" hangingPunct="1">
              <a:lnSpc>
                <a:spcPct val="100000"/>
              </a:lnSpc>
              <a:spcBef>
                <a:spcPct val="0"/>
              </a:spcBef>
              <a:spcAft>
                <a:spcPct val="0"/>
              </a:spcAft>
              <a:buClrTx/>
              <a:buSzTx/>
              <a:buFontTx/>
              <a:buNone/>
              <a:tabLst/>
              <a:defRPr/>
            </a:pPr>
            <a:r>
              <a:rPr kumimoji="0" lang="ja-JP" altLang="en-US" sz="800" b="0" i="0" u="none" strike="noStrike" kern="0" cap="none" spc="0" normalizeH="0" baseline="0" noProof="0" dirty="0">
                <a:ln>
                  <a:noFill/>
                </a:ln>
                <a:solidFill>
                  <a:prstClr val="black"/>
                </a:solidFill>
                <a:effectLst/>
                <a:uLnTx/>
                <a:uFillTx/>
                <a:latin typeface="Meiryo UI"/>
                <a:ea typeface="Meiryo UI"/>
                <a:cs typeface="+mn-cs"/>
              </a:rPr>
              <a:t>の</a:t>
            </a:r>
            <a:r>
              <a:rPr kumimoji="0" lang="ja-JP" altLang="en-US" sz="800" kern="0" dirty="0">
                <a:solidFill>
                  <a:prstClr val="black"/>
                </a:solidFill>
                <a:latin typeface="Meiryo UI"/>
                <a:ea typeface="Meiryo UI"/>
              </a:rPr>
              <a:t>政</a:t>
            </a:r>
            <a:r>
              <a:rPr kumimoji="0" lang="ja-JP" altLang="en-US" sz="800" b="0" i="0" u="none" strike="noStrike" kern="0" cap="none" spc="0" normalizeH="0" baseline="0" noProof="0" dirty="0">
                <a:ln>
                  <a:noFill/>
                </a:ln>
                <a:solidFill>
                  <a:prstClr val="black"/>
                </a:solidFill>
                <a:effectLst/>
                <a:uLnTx/>
                <a:uFillTx/>
                <a:latin typeface="Meiryo UI"/>
                <a:ea typeface="Meiryo UI"/>
                <a:cs typeface="+mn-cs"/>
              </a:rPr>
              <a:t>策的経費を表す指標）は、</a:t>
            </a:r>
            <a:r>
              <a:rPr kumimoji="0" lang="en-US" altLang="ja-JP" sz="800" b="0" i="0" u="none" strike="noStrike" kern="0" cap="none" spc="0" normalizeH="0" baseline="0" noProof="0" dirty="0">
                <a:ln>
                  <a:noFill/>
                </a:ln>
                <a:solidFill>
                  <a:prstClr val="black"/>
                </a:solidFill>
                <a:effectLst/>
                <a:uLnTx/>
                <a:uFillTx/>
                <a:latin typeface="Meiryo UI"/>
                <a:ea typeface="Meiryo UI"/>
                <a:cs typeface="+mn-cs"/>
              </a:rPr>
              <a:t>859,390</a:t>
            </a:r>
            <a:r>
              <a:rPr kumimoji="0" lang="ja-JP" altLang="en-US" sz="800" b="0" i="0" u="none" strike="noStrike" kern="0" cap="none" spc="0" normalizeH="0" baseline="0" noProof="0" dirty="0">
                <a:ln>
                  <a:noFill/>
                </a:ln>
                <a:solidFill>
                  <a:prstClr val="black"/>
                </a:solidFill>
                <a:effectLst/>
                <a:uLnTx/>
                <a:uFillTx/>
                <a:latin typeface="Meiryo UI"/>
                <a:ea typeface="Meiryo UI"/>
                <a:cs typeface="+mn-cs"/>
              </a:rPr>
              <a:t>（</a:t>
            </a:r>
            <a:r>
              <a:rPr kumimoji="0" lang="en-US" altLang="ja-JP" sz="800" b="0" i="0" u="none" strike="noStrike" kern="0" cap="none" spc="0" normalizeH="0" baseline="0" noProof="0" dirty="0">
                <a:ln>
                  <a:noFill/>
                </a:ln>
                <a:solidFill>
                  <a:prstClr val="black"/>
                </a:solidFill>
                <a:effectLst/>
                <a:uLnTx/>
                <a:uFillTx/>
                <a:latin typeface="Meiryo UI"/>
                <a:ea typeface="Meiryo UI"/>
                <a:cs typeface="+mn-cs"/>
              </a:rPr>
              <a:t>76.3</a:t>
            </a:r>
            <a:r>
              <a:rPr kumimoji="0" lang="ja-JP" altLang="en-US" sz="800" b="0" i="0" u="none" strike="noStrike" kern="0" cap="none" spc="0" normalizeH="0" baseline="0" noProof="0" dirty="0">
                <a:ln>
                  <a:noFill/>
                </a:ln>
                <a:solidFill>
                  <a:prstClr val="black"/>
                </a:solidFill>
                <a:effectLst/>
                <a:uLnTx/>
                <a:uFillTx/>
                <a:latin typeface="Meiryo UI"/>
                <a:ea typeface="Meiryo UI"/>
                <a:cs typeface="+mn-cs"/>
              </a:rPr>
              <a:t>％）</a:t>
            </a:r>
            <a:endParaRPr kumimoji="0" lang="en-US" altLang="ja-JP" sz="800" b="0" i="0" u="none" strike="noStrike" kern="0" cap="none" spc="0" normalizeH="0" baseline="0" noProof="0" dirty="0">
              <a:ln>
                <a:noFill/>
              </a:ln>
              <a:solidFill>
                <a:prstClr val="black"/>
              </a:solidFill>
              <a:effectLst/>
              <a:uLnTx/>
              <a:uFillTx/>
              <a:latin typeface="Meiryo UI"/>
              <a:ea typeface="Meiryo UI"/>
              <a:cs typeface="+mn-cs"/>
            </a:endParaRPr>
          </a:p>
        </p:txBody>
      </p:sp>
      <p:pic>
        <p:nvPicPr>
          <p:cNvPr id="15" name="図 14">
            <a:extLst>
              <a:ext uri="{FF2B5EF4-FFF2-40B4-BE49-F238E27FC236}">
                <a16:creationId xmlns:a16="http://schemas.microsoft.com/office/drawing/2014/main" id="{8D7C5A49-52A2-4C1A-87AF-CEE73D42BD0E}"/>
              </a:ext>
            </a:extLst>
          </p:cNvPr>
          <p:cNvPicPr>
            <a:picLocks noChangeAspect="1"/>
          </p:cNvPicPr>
          <p:nvPr/>
        </p:nvPicPr>
        <p:blipFill rotWithShape="1">
          <a:blip r:embed="rId4"/>
          <a:srcRect t="662"/>
          <a:stretch/>
        </p:blipFill>
        <p:spPr>
          <a:xfrm>
            <a:off x="4932041" y="1906570"/>
            <a:ext cx="3959999" cy="4586305"/>
          </a:xfrm>
          <a:prstGeom prst="rect">
            <a:avLst/>
          </a:prstGeom>
        </p:spPr>
      </p:pic>
    </p:spTree>
    <p:extLst>
      <p:ext uri="{BB962C8B-B14F-4D97-AF65-F5344CB8AC3E}">
        <p14:creationId xmlns:p14="http://schemas.microsoft.com/office/powerpoint/2010/main" val="1439420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Freeform 49">
            <a:extLst>
              <a:ext uri="{FF2B5EF4-FFF2-40B4-BE49-F238E27FC236}">
                <a16:creationId xmlns:a16="http://schemas.microsoft.com/office/drawing/2014/main" id="{C41DCF67-3A20-4304-B5BB-8EBFC28451D6}"/>
              </a:ext>
            </a:extLst>
          </p:cNvPr>
          <p:cNvSpPr>
            <a:spLocks/>
          </p:cNvSpPr>
          <p:nvPr/>
        </p:nvSpPr>
        <p:spPr bwMode="auto">
          <a:xfrm>
            <a:off x="4396093" y="2978955"/>
            <a:ext cx="296863" cy="3744000"/>
          </a:xfrm>
          <a:custGeom>
            <a:avLst/>
            <a:gdLst>
              <a:gd name="T0" fmla="*/ 2147483646 w 467"/>
              <a:gd name="T1" fmla="*/ 0 h 5010"/>
              <a:gd name="T2" fmla="*/ 2147483646 w 467"/>
              <a:gd name="T3" fmla="*/ 2147483646 h 5010"/>
              <a:gd name="T4" fmla="*/ 0 w 467"/>
              <a:gd name="T5" fmla="*/ 2147483646 h 5010"/>
              <a:gd name="T6" fmla="*/ 2147483646 w 467"/>
              <a:gd name="T7" fmla="*/ 2147483646 h 5010"/>
              <a:gd name="T8" fmla="*/ 2147483646 w 467"/>
              <a:gd name="T9" fmla="*/ 2147483646 h 5010"/>
              <a:gd name="T10" fmla="*/ 2147483646 w 467"/>
              <a:gd name="T11" fmla="*/ 2147483646 h 5010"/>
              <a:gd name="T12" fmla="*/ 2147483646 w 467"/>
              <a:gd name="T13" fmla="*/ 2147483646 h 5010"/>
              <a:gd name="T14" fmla="*/ 2147483646 w 467"/>
              <a:gd name="T15" fmla="*/ 2147483646 h 5010"/>
              <a:gd name="T16" fmla="*/ 2147483646 w 467"/>
              <a:gd name="T17" fmla="*/ 2147483646 h 5010"/>
              <a:gd name="T18" fmla="*/ 2147483646 w 467"/>
              <a:gd name="T19" fmla="*/ 2147483646 h 5010"/>
              <a:gd name="T20" fmla="*/ 2147483646 w 467"/>
              <a:gd name="T21" fmla="*/ 2147483646 h 5010"/>
              <a:gd name="T22" fmla="*/ 2147483646 w 467"/>
              <a:gd name="T23" fmla="*/ 2147483646 h 5010"/>
              <a:gd name="T24" fmla="*/ 2147483646 w 467"/>
              <a:gd name="T25" fmla="*/ 2147483646 h 50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67"/>
              <a:gd name="T40" fmla="*/ 0 h 5010"/>
              <a:gd name="T41" fmla="*/ 467 w 467"/>
              <a:gd name="T42" fmla="*/ 5010 h 50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67" h="5010">
                <a:moveTo>
                  <a:pt x="90" y="0"/>
                </a:moveTo>
                <a:cubicBezTo>
                  <a:pt x="277" y="124"/>
                  <a:pt x="465" y="248"/>
                  <a:pt x="450" y="358"/>
                </a:cubicBezTo>
                <a:cubicBezTo>
                  <a:pt x="435" y="468"/>
                  <a:pt x="0" y="508"/>
                  <a:pt x="0" y="658"/>
                </a:cubicBezTo>
                <a:cubicBezTo>
                  <a:pt x="0" y="808"/>
                  <a:pt x="448" y="1055"/>
                  <a:pt x="450" y="1258"/>
                </a:cubicBezTo>
                <a:cubicBezTo>
                  <a:pt x="452" y="1461"/>
                  <a:pt x="15" y="1715"/>
                  <a:pt x="15" y="1878"/>
                </a:cubicBezTo>
                <a:cubicBezTo>
                  <a:pt x="15" y="2041"/>
                  <a:pt x="450" y="2126"/>
                  <a:pt x="450" y="2235"/>
                </a:cubicBezTo>
                <a:cubicBezTo>
                  <a:pt x="450" y="2344"/>
                  <a:pt x="15" y="2385"/>
                  <a:pt x="15" y="2535"/>
                </a:cubicBezTo>
                <a:cubicBezTo>
                  <a:pt x="15" y="2685"/>
                  <a:pt x="433" y="2957"/>
                  <a:pt x="450" y="3135"/>
                </a:cubicBezTo>
                <a:cubicBezTo>
                  <a:pt x="467" y="3313"/>
                  <a:pt x="120" y="3466"/>
                  <a:pt x="120" y="3603"/>
                </a:cubicBezTo>
                <a:cubicBezTo>
                  <a:pt x="120" y="3740"/>
                  <a:pt x="448" y="3818"/>
                  <a:pt x="450" y="3958"/>
                </a:cubicBezTo>
                <a:cubicBezTo>
                  <a:pt x="452" y="4098"/>
                  <a:pt x="135" y="4313"/>
                  <a:pt x="135" y="4443"/>
                </a:cubicBezTo>
                <a:cubicBezTo>
                  <a:pt x="135" y="4573"/>
                  <a:pt x="460" y="4646"/>
                  <a:pt x="450" y="4740"/>
                </a:cubicBezTo>
                <a:cubicBezTo>
                  <a:pt x="440" y="4834"/>
                  <a:pt x="257" y="4922"/>
                  <a:pt x="75" y="5010"/>
                </a:cubicBezTo>
              </a:path>
            </a:pathLst>
          </a:custGeom>
          <a:noFill/>
          <a:ln w="15875"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lIns="74295" tIns="1800" rIns="74295" bIns="23400"/>
          <a:lstStyle/>
          <a:p>
            <a:endParaRPr lang="ja-JP" altLang="en-US"/>
          </a:p>
        </p:txBody>
      </p:sp>
      <p:sp>
        <p:nvSpPr>
          <p:cNvPr id="4100" name="コンテンツ プレースホルダ 2">
            <a:extLst>
              <a:ext uri="{FF2B5EF4-FFF2-40B4-BE49-F238E27FC236}">
                <a16:creationId xmlns:a16="http://schemas.microsoft.com/office/drawing/2014/main" id="{F0E51D0C-DFA1-4EDF-A978-D561C778FD9F}"/>
              </a:ext>
            </a:extLst>
          </p:cNvPr>
          <p:cNvSpPr>
            <a:spLocks noGrp="1"/>
          </p:cNvSpPr>
          <p:nvPr>
            <p:ph idx="1"/>
          </p:nvPr>
        </p:nvSpPr>
        <p:spPr>
          <a:xfrm>
            <a:off x="576263" y="1167448"/>
            <a:ext cx="8135937" cy="1242307"/>
          </a:xfrm>
          <a:ln>
            <a:solidFill>
              <a:schemeClr val="tx1"/>
            </a:solidFill>
            <a:miter lim="800000"/>
            <a:headEnd/>
            <a:tailEnd/>
          </a:ln>
        </p:spPr>
        <p:txBody>
          <a:bodyPr>
            <a:noAutofit/>
          </a:bodyPr>
          <a:lstStyle/>
          <a:p>
            <a:pPr>
              <a:lnSpc>
                <a:spcPts val="3000"/>
              </a:lnSpc>
              <a:spcBef>
                <a:spcPct val="0"/>
              </a:spcBef>
              <a:buFont typeface="Arial" panose="020B0604020202020204" pitchFamily="34" charset="0"/>
              <a:buNone/>
            </a:pPr>
            <a:r>
              <a:rPr lang="ja-JP" altLang="en-US" sz="2000" dirty="0">
                <a:latin typeface="メイリオ" panose="020B0604030504040204" pitchFamily="50" charset="-128"/>
                <a:ea typeface="メイリオ" panose="020B0604030504040204" pitchFamily="50" charset="-128"/>
              </a:rPr>
              <a:t>　　</a:t>
            </a:r>
            <a:r>
              <a:rPr lang="ja-JP" altLang="ja-JP" sz="2000" dirty="0">
                <a:latin typeface="メイリオ" panose="020B0604030504040204" pitchFamily="50" charset="-128"/>
                <a:ea typeface="メイリオ" panose="020B0604030504040204" pitchFamily="50" charset="-128"/>
              </a:rPr>
              <a:t>徴収共助</a:t>
            </a:r>
            <a:r>
              <a:rPr lang="ja-JP" altLang="en-US" sz="2000" dirty="0">
                <a:latin typeface="メイリオ" panose="020B0604030504040204" pitchFamily="50" charset="-128"/>
                <a:ea typeface="メイリオ" panose="020B0604030504040204" pitchFamily="50" charset="-128"/>
              </a:rPr>
              <a:t>と</a:t>
            </a:r>
            <a:r>
              <a:rPr lang="ja-JP" altLang="ja-JP" sz="2000" dirty="0">
                <a:latin typeface="メイリオ" panose="020B0604030504040204" pitchFamily="50" charset="-128"/>
                <a:ea typeface="メイリオ" panose="020B0604030504040204" pitchFamily="50" charset="-128"/>
              </a:rPr>
              <a:t>は、租税債権の徴収において執行管轄権という制約がある中で、各国の税務当局が互いに条約相手国の租税債権を徴収していこうとする枠組み。</a:t>
            </a:r>
            <a:endParaRPr lang="ja-JP" altLang="en-US" sz="2000" dirty="0">
              <a:latin typeface="メイリオ" panose="020B0604030504040204" pitchFamily="50" charset="-128"/>
              <a:ea typeface="メイリオ" panose="020B0604030504040204" pitchFamily="50" charset="-128"/>
            </a:endParaRPr>
          </a:p>
          <a:p>
            <a:pPr>
              <a:lnSpc>
                <a:spcPts val="3000"/>
              </a:lnSpc>
              <a:spcBef>
                <a:spcPct val="0"/>
              </a:spcBef>
              <a:buFont typeface="Arial" panose="020B0604020202020204" pitchFamily="34" charset="0"/>
              <a:buNone/>
            </a:pPr>
            <a:r>
              <a:rPr lang="ja-JP" altLang="en-US" sz="2000" dirty="0">
                <a:latin typeface="メイリオ" panose="020B0604030504040204" pitchFamily="50" charset="-128"/>
                <a:ea typeface="メイリオ" panose="020B0604030504040204" pitchFamily="50" charset="-128"/>
              </a:rPr>
              <a:t>　</a:t>
            </a:r>
            <a:endParaRPr lang="ja-JP" altLang="ja-JP" sz="2000" dirty="0">
              <a:latin typeface="メイリオ" panose="020B0604030504040204" pitchFamily="50" charset="-128"/>
              <a:ea typeface="メイリオ" panose="020B0604030504040204" pitchFamily="50" charset="-128"/>
            </a:endParaRPr>
          </a:p>
        </p:txBody>
      </p:sp>
      <p:sp>
        <p:nvSpPr>
          <p:cNvPr id="4101" name="Rectangle 25">
            <a:extLst>
              <a:ext uri="{FF2B5EF4-FFF2-40B4-BE49-F238E27FC236}">
                <a16:creationId xmlns:a16="http://schemas.microsoft.com/office/drawing/2014/main" id="{45964D97-A6AA-4D6F-AAD3-91BD7B44BA68}"/>
              </a:ext>
            </a:extLst>
          </p:cNvPr>
          <p:cNvSpPr>
            <a:spLocks noChangeArrowheads="1"/>
          </p:cNvSpPr>
          <p:nvPr/>
        </p:nvSpPr>
        <p:spPr bwMode="auto">
          <a:xfrm>
            <a:off x="1818875" y="3409823"/>
            <a:ext cx="1260000" cy="828000"/>
          </a:xfrm>
          <a:prstGeom prst="rect">
            <a:avLst/>
          </a:prstGeom>
          <a:solidFill>
            <a:srgbClr val="FFFFFF">
              <a:alpha val="0"/>
            </a:srgbClr>
          </a:solidFill>
          <a:ln w="9525" algn="ctr">
            <a:solidFill>
              <a:srgbClr val="000000"/>
            </a:solidFill>
            <a:miter lim="800000"/>
            <a:headEnd/>
            <a:tailEnd/>
          </a:ln>
        </p:spPr>
        <p:txBody>
          <a:bodyPr lIns="74295" tIns="1800" rIns="74295" bIns="23400"/>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Arial" panose="020B0604020202020204" pitchFamily="34" charset="0"/>
            </a:endParaRPr>
          </a:p>
        </p:txBody>
      </p:sp>
      <p:sp>
        <p:nvSpPr>
          <p:cNvPr id="4102" name="AutoShape 26">
            <a:extLst>
              <a:ext uri="{FF2B5EF4-FFF2-40B4-BE49-F238E27FC236}">
                <a16:creationId xmlns:a16="http://schemas.microsoft.com/office/drawing/2014/main" id="{D97DAD90-4F91-47D6-A155-C07E63A177F3}"/>
              </a:ext>
            </a:extLst>
          </p:cNvPr>
          <p:cNvSpPr>
            <a:spLocks noChangeArrowheads="1"/>
          </p:cNvSpPr>
          <p:nvPr/>
        </p:nvSpPr>
        <p:spPr bwMode="auto">
          <a:xfrm>
            <a:off x="2118302" y="4352743"/>
            <a:ext cx="540000" cy="1440000"/>
          </a:xfrm>
          <a:prstGeom prst="downArrow">
            <a:avLst>
              <a:gd name="adj1" fmla="val 50000"/>
              <a:gd name="adj2" fmla="val 59274"/>
            </a:avLst>
          </a:prstGeom>
          <a:solidFill>
            <a:srgbClr val="FFFFFF">
              <a:alpha val="0"/>
            </a:srgbClr>
          </a:solidFill>
          <a:ln w="9525" algn="ctr">
            <a:solidFill>
              <a:srgbClr val="000000"/>
            </a:solidFill>
            <a:miter lim="800000"/>
            <a:headEnd/>
            <a:tailEnd/>
          </a:ln>
        </p:spPr>
        <p:txBody>
          <a:bodyPr lIns="74295" tIns="8890" rIns="74295" bIns="8890"/>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Arial" panose="020B0604020202020204" pitchFamily="34" charset="0"/>
            </a:endParaRPr>
          </a:p>
        </p:txBody>
      </p:sp>
      <p:sp>
        <p:nvSpPr>
          <p:cNvPr id="4103" name="Text Box 27">
            <a:extLst>
              <a:ext uri="{FF2B5EF4-FFF2-40B4-BE49-F238E27FC236}">
                <a16:creationId xmlns:a16="http://schemas.microsoft.com/office/drawing/2014/main" id="{819AED7B-D01D-48FC-8544-8C885ACA66C2}"/>
              </a:ext>
            </a:extLst>
          </p:cNvPr>
          <p:cNvSpPr txBox="1">
            <a:spLocks noChangeArrowheads="1"/>
          </p:cNvSpPr>
          <p:nvPr/>
        </p:nvSpPr>
        <p:spPr bwMode="auto">
          <a:xfrm>
            <a:off x="1380296" y="4965127"/>
            <a:ext cx="864000"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74295" tIns="8890" rIns="74295" bIns="8890"/>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just" eaLnBrk="1" hangingPunct="1">
              <a:spcBef>
                <a:spcPct val="0"/>
              </a:spcBef>
              <a:buNone/>
            </a:pPr>
            <a:r>
              <a:rPr lang="en-US" altLang="ja-JP" sz="1400" dirty="0">
                <a:latin typeface="メイリオ" panose="020B0604030504040204" pitchFamily="50" charset="-128"/>
                <a:ea typeface="メイリオ" panose="020B0604030504040204" pitchFamily="50" charset="-128"/>
              </a:rPr>
              <a:t>① </a:t>
            </a:r>
            <a:r>
              <a:rPr lang="ja-JP" altLang="en-US" sz="1400" dirty="0">
                <a:latin typeface="メイリオ" panose="020B0604030504040204" pitchFamily="50" charset="-128"/>
                <a:ea typeface="メイリオ" panose="020B0604030504040204" pitchFamily="50" charset="-128"/>
              </a:rPr>
              <a:t>課税</a:t>
            </a:r>
            <a:endParaRPr lang="ja-JP" altLang="ja-JP" sz="1400" dirty="0">
              <a:latin typeface="メイリオ" panose="020B0604030504040204" pitchFamily="50" charset="-128"/>
              <a:ea typeface="メイリオ" panose="020B0604030504040204" pitchFamily="50" charset="-128"/>
            </a:endParaRPr>
          </a:p>
        </p:txBody>
      </p:sp>
      <p:sp>
        <p:nvSpPr>
          <p:cNvPr id="4104" name="Text Box 30">
            <a:extLst>
              <a:ext uri="{FF2B5EF4-FFF2-40B4-BE49-F238E27FC236}">
                <a16:creationId xmlns:a16="http://schemas.microsoft.com/office/drawing/2014/main" id="{AA937CB2-BBA5-417D-BE74-4861D6DD936F}"/>
              </a:ext>
            </a:extLst>
          </p:cNvPr>
          <p:cNvSpPr txBox="1">
            <a:spLocks noChangeArrowheads="1"/>
          </p:cNvSpPr>
          <p:nvPr/>
        </p:nvSpPr>
        <p:spPr bwMode="auto">
          <a:xfrm>
            <a:off x="1858962" y="3043660"/>
            <a:ext cx="1127125"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74295" tIns="8890" rIns="74295" bIns="8890"/>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600" dirty="0">
                <a:latin typeface="メイリオ" panose="020B0604030504040204" pitchFamily="50" charset="-128"/>
                <a:ea typeface="メイリオ" panose="020B0604030504040204" pitchFamily="50" charset="-128"/>
              </a:rPr>
              <a:t>Ａ国</a:t>
            </a:r>
            <a:endParaRPr lang="ja-JP" altLang="ja-JP" sz="2000" dirty="0">
              <a:latin typeface="メイリオ" panose="020B0604030504040204" pitchFamily="50" charset="-128"/>
              <a:ea typeface="メイリオ" panose="020B0604030504040204" pitchFamily="50" charset="-128"/>
            </a:endParaRPr>
          </a:p>
        </p:txBody>
      </p:sp>
      <p:sp>
        <p:nvSpPr>
          <p:cNvPr id="4105" name="Text Box 31">
            <a:extLst>
              <a:ext uri="{FF2B5EF4-FFF2-40B4-BE49-F238E27FC236}">
                <a16:creationId xmlns:a16="http://schemas.microsoft.com/office/drawing/2014/main" id="{3982F429-7EDA-48D2-B6D2-9F5604DB9A57}"/>
              </a:ext>
            </a:extLst>
          </p:cNvPr>
          <p:cNvSpPr txBox="1">
            <a:spLocks noChangeArrowheads="1"/>
          </p:cNvSpPr>
          <p:nvPr/>
        </p:nvSpPr>
        <p:spPr bwMode="auto">
          <a:xfrm>
            <a:off x="6084200" y="3069724"/>
            <a:ext cx="11271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74295" tIns="8890" rIns="74295" bIns="8890"/>
          <a:lstStyle>
            <a:defPPr>
              <a:defRPr lang="ja-JP"/>
            </a:defPPr>
            <a:lvl1pPr algn="ctr" eaLnBrk="1" hangingPunct="1">
              <a:buFontTx/>
              <a:buNone/>
              <a:defRPr sz="1600">
                <a:latin typeface="メイリオ" panose="020B0604030504040204" pitchFamily="50" charset="-128"/>
                <a:ea typeface="メイリオ" panose="020B0604030504040204" pitchFamily="50" charset="-128"/>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r>
              <a:rPr lang="ja-JP" altLang="en-US" dirty="0"/>
              <a:t>Ｂ国</a:t>
            </a:r>
            <a:endParaRPr lang="ja-JP" altLang="ja-JP" dirty="0"/>
          </a:p>
        </p:txBody>
      </p:sp>
      <p:grpSp>
        <p:nvGrpSpPr>
          <p:cNvPr id="8" name="グループ化 7">
            <a:extLst>
              <a:ext uri="{FF2B5EF4-FFF2-40B4-BE49-F238E27FC236}">
                <a16:creationId xmlns:a16="http://schemas.microsoft.com/office/drawing/2014/main" id="{D5A84167-4E43-417C-BCFD-BD181CB5E426}"/>
              </a:ext>
            </a:extLst>
          </p:cNvPr>
          <p:cNvGrpSpPr/>
          <p:nvPr/>
        </p:nvGrpSpPr>
        <p:grpSpPr>
          <a:xfrm>
            <a:off x="1799120" y="5945459"/>
            <a:ext cx="1152000" cy="706437"/>
            <a:chOff x="1077777" y="5889314"/>
            <a:chExt cx="1152000" cy="706437"/>
          </a:xfrm>
        </p:grpSpPr>
        <p:sp>
          <p:nvSpPr>
            <p:cNvPr id="4106" name="Text Box 33">
              <a:extLst>
                <a:ext uri="{FF2B5EF4-FFF2-40B4-BE49-F238E27FC236}">
                  <a16:creationId xmlns:a16="http://schemas.microsoft.com/office/drawing/2014/main" id="{6E51FA01-D242-4422-B299-D85C21EEFAB8}"/>
                </a:ext>
              </a:extLst>
            </p:cNvPr>
            <p:cNvSpPr txBox="1">
              <a:spLocks noChangeArrowheads="1"/>
            </p:cNvSpPr>
            <p:nvPr/>
          </p:nvSpPr>
          <p:spPr bwMode="auto">
            <a:xfrm>
              <a:off x="1167777" y="6165280"/>
              <a:ext cx="97200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74295" tIns="8890" rIns="74295" bIns="8890"/>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400" dirty="0">
                  <a:latin typeface="メイリオ" panose="020B0604030504040204" pitchFamily="50" charset="-128"/>
                  <a:ea typeface="メイリオ" panose="020B0604030504040204" pitchFamily="50" charset="-128"/>
                </a:rPr>
                <a:t>納税者</a:t>
              </a:r>
              <a:endParaRPr lang="ja-JP" altLang="ja-JP" sz="1400" dirty="0">
                <a:latin typeface="メイリオ" panose="020B0604030504040204" pitchFamily="50" charset="-128"/>
                <a:ea typeface="メイリオ" panose="020B0604030504040204" pitchFamily="50" charset="-128"/>
              </a:endParaRPr>
            </a:p>
          </p:txBody>
        </p:sp>
        <p:sp>
          <p:nvSpPr>
            <p:cNvPr id="4107" name="AutoShape 34">
              <a:extLst>
                <a:ext uri="{FF2B5EF4-FFF2-40B4-BE49-F238E27FC236}">
                  <a16:creationId xmlns:a16="http://schemas.microsoft.com/office/drawing/2014/main" id="{DD2A0B5E-1752-4DA4-AB04-495C7FE8A97E}"/>
                </a:ext>
              </a:extLst>
            </p:cNvPr>
            <p:cNvSpPr>
              <a:spLocks noChangeArrowheads="1"/>
            </p:cNvSpPr>
            <p:nvPr/>
          </p:nvSpPr>
          <p:spPr bwMode="auto">
            <a:xfrm>
              <a:off x="1077777" y="5889314"/>
              <a:ext cx="1152000" cy="706437"/>
            </a:xfrm>
            <a:prstGeom prst="roundRect">
              <a:avLst>
                <a:gd name="adj" fmla="val 16667"/>
              </a:avLst>
            </a:prstGeom>
            <a:solidFill>
              <a:srgbClr val="FFFFFF">
                <a:alpha val="0"/>
              </a:srgbClr>
            </a:solidFill>
            <a:ln w="9525" algn="ctr">
              <a:solidFill>
                <a:srgbClr val="000000"/>
              </a:solidFill>
              <a:round/>
              <a:headEnd/>
              <a:tailEnd/>
            </a:ln>
          </p:spPr>
          <p:txBody>
            <a:bodyPr lIns="74295" tIns="1800" rIns="74295" bIns="23400"/>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en-US" altLang="ja-JP" sz="1400" dirty="0">
                <a:latin typeface="メイリオ" panose="020B0604030504040204" pitchFamily="50" charset="-128"/>
                <a:ea typeface="メイリオ" panose="020B0604030504040204" pitchFamily="50" charset="-128"/>
              </a:endParaRPr>
            </a:p>
          </p:txBody>
        </p:sp>
      </p:grpSp>
      <p:sp>
        <p:nvSpPr>
          <p:cNvPr id="4108" name="Text Box 35">
            <a:extLst>
              <a:ext uri="{FF2B5EF4-FFF2-40B4-BE49-F238E27FC236}">
                <a16:creationId xmlns:a16="http://schemas.microsoft.com/office/drawing/2014/main" id="{E135C553-3A83-45D2-BF7C-BB2A6B691248}"/>
              </a:ext>
            </a:extLst>
          </p:cNvPr>
          <p:cNvSpPr txBox="1">
            <a:spLocks noChangeArrowheads="1"/>
          </p:cNvSpPr>
          <p:nvPr/>
        </p:nvSpPr>
        <p:spPr bwMode="auto">
          <a:xfrm>
            <a:off x="6866173" y="4959021"/>
            <a:ext cx="990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74295" tIns="1800" rIns="74295" bIns="23400"/>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just" eaLnBrk="1" hangingPunct="1">
              <a:spcBef>
                <a:spcPct val="0"/>
              </a:spcBef>
              <a:buFontTx/>
              <a:buNone/>
            </a:pPr>
            <a:r>
              <a:rPr lang="ja-JP" altLang="en-US" sz="1400" dirty="0">
                <a:latin typeface="メイリオ" panose="020B0604030504040204" pitchFamily="50" charset="-128"/>
                <a:ea typeface="メイリオ" panose="020B0604030504040204" pitchFamily="50" charset="-128"/>
              </a:rPr>
              <a:t>⑤ 徴収</a:t>
            </a:r>
            <a:endParaRPr lang="ja-JP" altLang="ja-JP" sz="1400" dirty="0">
              <a:latin typeface="メイリオ" panose="020B0604030504040204" pitchFamily="50" charset="-128"/>
              <a:ea typeface="メイリオ" panose="020B0604030504040204" pitchFamily="50" charset="-128"/>
            </a:endParaRPr>
          </a:p>
        </p:txBody>
      </p:sp>
      <p:sp>
        <p:nvSpPr>
          <p:cNvPr id="4109" name="Text Box 36">
            <a:extLst>
              <a:ext uri="{FF2B5EF4-FFF2-40B4-BE49-F238E27FC236}">
                <a16:creationId xmlns:a16="http://schemas.microsoft.com/office/drawing/2014/main" id="{ED62FEB9-87CF-4D85-B364-50E57AFBF105}"/>
              </a:ext>
            </a:extLst>
          </p:cNvPr>
          <p:cNvSpPr txBox="1">
            <a:spLocks noChangeArrowheads="1"/>
          </p:cNvSpPr>
          <p:nvPr/>
        </p:nvSpPr>
        <p:spPr bwMode="auto">
          <a:xfrm>
            <a:off x="5965789" y="5320346"/>
            <a:ext cx="122555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000000"/>
                </a:solidFill>
                <a:miter lim="800000"/>
                <a:headEnd/>
                <a:tailEnd/>
              </a14:hiddenLine>
            </a:ext>
          </a:extLst>
        </p:spPr>
        <p:txBody>
          <a:bodyPr wrap="none" lIns="74295" tIns="8890" rIns="74295" bIns="889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just" eaLnBrk="1" hangingPunct="1">
              <a:spcBef>
                <a:spcPct val="0"/>
              </a:spcBef>
              <a:buFontTx/>
              <a:buNone/>
            </a:pPr>
            <a:endParaRPr lang="ja-JP" altLang="ja-JP" sz="1800">
              <a:latin typeface="Arial" panose="020B0604020202020204" pitchFamily="34" charset="0"/>
            </a:endParaRPr>
          </a:p>
        </p:txBody>
      </p:sp>
      <p:sp>
        <p:nvSpPr>
          <p:cNvPr id="4110" name="Rectangle 37">
            <a:extLst>
              <a:ext uri="{FF2B5EF4-FFF2-40B4-BE49-F238E27FC236}">
                <a16:creationId xmlns:a16="http://schemas.microsoft.com/office/drawing/2014/main" id="{78C5C506-16EC-4DD9-86FB-002E7E4D77AA}"/>
              </a:ext>
            </a:extLst>
          </p:cNvPr>
          <p:cNvSpPr>
            <a:spLocks noChangeArrowheads="1"/>
          </p:cNvSpPr>
          <p:nvPr/>
        </p:nvSpPr>
        <p:spPr bwMode="auto">
          <a:xfrm>
            <a:off x="6031013" y="3412269"/>
            <a:ext cx="1260000" cy="828000"/>
          </a:xfrm>
          <a:prstGeom prst="rect">
            <a:avLst/>
          </a:prstGeom>
          <a:solidFill>
            <a:srgbClr val="FFFFFF">
              <a:alpha val="0"/>
            </a:srgbClr>
          </a:solidFill>
          <a:ln w="9525" algn="ctr">
            <a:solidFill>
              <a:srgbClr val="000000"/>
            </a:solidFill>
            <a:miter lim="800000"/>
            <a:headEnd/>
            <a:tailEnd/>
          </a:ln>
        </p:spPr>
        <p:txBody>
          <a:bodyPr lIns="74295" tIns="1800" rIns="74295" bIns="23400"/>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en-US" altLang="ja-JP" sz="1000" dirty="0">
              <a:latin typeface="ＭＳ ゴシック" panose="020B0609070205080204" pitchFamily="49" charset="-128"/>
            </a:endParaRPr>
          </a:p>
          <a:p>
            <a:pPr algn="ctr" eaLnBrk="1" hangingPunct="1">
              <a:spcBef>
                <a:spcPct val="0"/>
              </a:spcBef>
              <a:buFontTx/>
              <a:buNone/>
            </a:pPr>
            <a:endParaRPr lang="en-US" altLang="ja-JP" sz="1000" dirty="0">
              <a:latin typeface="ＭＳ ゴシック" panose="020B0609070205080204" pitchFamily="49" charset="-128"/>
            </a:endParaRPr>
          </a:p>
          <a:p>
            <a:pPr eaLnBrk="1" hangingPunct="1">
              <a:spcBef>
                <a:spcPct val="0"/>
              </a:spcBef>
              <a:buFontTx/>
              <a:buNone/>
            </a:pPr>
            <a:endParaRPr lang="ja-JP" altLang="ja-JP" sz="1800" dirty="0">
              <a:latin typeface="Arial" panose="020B0604020202020204" pitchFamily="34" charset="0"/>
            </a:endParaRPr>
          </a:p>
        </p:txBody>
      </p:sp>
      <p:pic>
        <p:nvPicPr>
          <p:cNvPr id="4111" name="Picture 38" descr="MCj03113420000[1]">
            <a:extLst>
              <a:ext uri="{FF2B5EF4-FFF2-40B4-BE49-F238E27FC236}">
                <a16:creationId xmlns:a16="http://schemas.microsoft.com/office/drawing/2014/main" id="{42A3EAC2-AC81-42BB-91F7-F39C65188DA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529" y="3282238"/>
            <a:ext cx="931319" cy="93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2" name="Picture 39" descr="MCj03113420000[1]">
            <a:extLst>
              <a:ext uri="{FF2B5EF4-FFF2-40B4-BE49-F238E27FC236}">
                <a16:creationId xmlns:a16="http://schemas.microsoft.com/office/drawing/2014/main" id="{B9696638-E8C8-424E-81FF-B0F60A83D0E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42600" y="3325601"/>
            <a:ext cx="947738"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4" name="AutoShape 44">
            <a:extLst>
              <a:ext uri="{FF2B5EF4-FFF2-40B4-BE49-F238E27FC236}">
                <a16:creationId xmlns:a16="http://schemas.microsoft.com/office/drawing/2014/main" id="{B6EEEA71-9384-4CD0-89EE-3394FB3763F4}"/>
              </a:ext>
            </a:extLst>
          </p:cNvPr>
          <p:cNvSpPr>
            <a:spLocks noChangeArrowheads="1"/>
          </p:cNvSpPr>
          <p:nvPr/>
        </p:nvSpPr>
        <p:spPr bwMode="auto">
          <a:xfrm>
            <a:off x="3275618" y="3304663"/>
            <a:ext cx="2590800" cy="540000"/>
          </a:xfrm>
          <a:prstGeom prst="rightArrow">
            <a:avLst>
              <a:gd name="adj1" fmla="val 50000"/>
              <a:gd name="adj2" fmla="val 170107"/>
            </a:avLst>
          </a:prstGeom>
          <a:solidFill>
            <a:schemeClr val="bg1"/>
          </a:solidFill>
          <a:ln w="38100" cmpd="dbl" algn="ctr">
            <a:solidFill>
              <a:srgbClr val="000000"/>
            </a:solidFill>
            <a:miter lim="800000"/>
            <a:headEnd/>
            <a:tailEnd/>
          </a:ln>
        </p:spPr>
        <p:txBody>
          <a:bodyPr lIns="74295" tIns="1800" rIns="74295" bIns="23400" anchor="b" anchorCtr="1"/>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400" dirty="0">
                <a:latin typeface="ＭＳ ゴシック" panose="020B0609070205080204" pitchFamily="49" charset="-128"/>
              </a:rPr>
              <a:t>　</a:t>
            </a:r>
            <a:r>
              <a:rPr lang="ja-JP" altLang="en-US" sz="1400" dirty="0">
                <a:latin typeface="メイリオ" panose="020B0604030504040204" pitchFamily="50" charset="-128"/>
                <a:ea typeface="メイリオ" panose="020B0604030504040204" pitchFamily="50" charset="-128"/>
              </a:rPr>
              <a:t>④ 徴収共助要請</a:t>
            </a:r>
            <a:endParaRPr lang="ja-JP" altLang="en-US" sz="1100" dirty="0">
              <a:latin typeface="メイリオ" panose="020B0604030504040204" pitchFamily="50" charset="-128"/>
              <a:ea typeface="メイリオ" panose="020B0604030504040204" pitchFamily="50" charset="-128"/>
            </a:endParaRPr>
          </a:p>
        </p:txBody>
      </p:sp>
      <p:sp>
        <p:nvSpPr>
          <p:cNvPr id="4116" name="AutoShape 46">
            <a:extLst>
              <a:ext uri="{FF2B5EF4-FFF2-40B4-BE49-F238E27FC236}">
                <a16:creationId xmlns:a16="http://schemas.microsoft.com/office/drawing/2014/main" id="{F2035648-3FF5-410D-AE03-8F4A1225BDE3}"/>
              </a:ext>
            </a:extLst>
          </p:cNvPr>
          <p:cNvSpPr>
            <a:spLocks noChangeArrowheads="1"/>
          </p:cNvSpPr>
          <p:nvPr/>
        </p:nvSpPr>
        <p:spPr bwMode="auto">
          <a:xfrm>
            <a:off x="6444089" y="4358630"/>
            <a:ext cx="540000" cy="1440000"/>
          </a:xfrm>
          <a:prstGeom prst="downArrow">
            <a:avLst>
              <a:gd name="adj1" fmla="val 52361"/>
              <a:gd name="adj2" fmla="val 63102"/>
            </a:avLst>
          </a:prstGeom>
          <a:noFill/>
          <a:ln w="38100" cmpd="dbl"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74295" tIns="8890" rIns="74295" bIns="8890"/>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Arial" panose="020B0604020202020204" pitchFamily="34" charset="0"/>
            </a:endParaRPr>
          </a:p>
        </p:txBody>
      </p:sp>
      <p:pic>
        <p:nvPicPr>
          <p:cNvPr id="4117" name="Picture 47" descr="MCj02420170000[1]">
            <a:extLst>
              <a:ext uri="{FF2B5EF4-FFF2-40B4-BE49-F238E27FC236}">
                <a16:creationId xmlns:a16="http://schemas.microsoft.com/office/drawing/2014/main" id="{27AD6C7F-1966-4C44-8278-7FDB227C561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62946" y="5888424"/>
            <a:ext cx="785714" cy="820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0" name="Text Box 52">
            <a:extLst>
              <a:ext uri="{FF2B5EF4-FFF2-40B4-BE49-F238E27FC236}">
                <a16:creationId xmlns:a16="http://schemas.microsoft.com/office/drawing/2014/main" id="{E05326E2-0F0C-44CB-B8B3-F756C9F886A8}"/>
              </a:ext>
            </a:extLst>
          </p:cNvPr>
          <p:cNvSpPr txBox="1">
            <a:spLocks noChangeArrowheads="1"/>
          </p:cNvSpPr>
          <p:nvPr/>
        </p:nvSpPr>
        <p:spPr bwMode="auto">
          <a:xfrm>
            <a:off x="1564036" y="3697835"/>
            <a:ext cx="17541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74295" tIns="8890" rIns="74295" bIns="8890"/>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400" dirty="0">
                <a:latin typeface="メイリオ" panose="020B0604030504040204" pitchFamily="50" charset="-128"/>
                <a:ea typeface="メイリオ" panose="020B0604030504040204" pitchFamily="50" charset="-128"/>
              </a:rPr>
              <a:t>Ａ国当局</a:t>
            </a:r>
            <a:endParaRPr lang="ja-JP" altLang="ja-JP" dirty="0">
              <a:latin typeface="メイリオ" panose="020B0604030504040204" pitchFamily="50" charset="-128"/>
              <a:ea typeface="メイリオ" panose="020B0604030504040204" pitchFamily="50" charset="-128"/>
            </a:endParaRPr>
          </a:p>
        </p:txBody>
      </p:sp>
      <p:sp>
        <p:nvSpPr>
          <p:cNvPr id="4121" name="Text Box 52">
            <a:extLst>
              <a:ext uri="{FF2B5EF4-FFF2-40B4-BE49-F238E27FC236}">
                <a16:creationId xmlns:a16="http://schemas.microsoft.com/office/drawing/2014/main" id="{77073E39-9ED2-4C33-A476-A2AC62EF2CA4}"/>
              </a:ext>
            </a:extLst>
          </p:cNvPr>
          <p:cNvSpPr txBox="1">
            <a:spLocks noChangeArrowheads="1"/>
          </p:cNvSpPr>
          <p:nvPr/>
        </p:nvSpPr>
        <p:spPr bwMode="auto">
          <a:xfrm>
            <a:off x="5763025" y="3708874"/>
            <a:ext cx="17541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74295" tIns="8890" rIns="74295" bIns="8890"/>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400" dirty="0">
                <a:latin typeface="メイリオ" panose="020B0604030504040204" pitchFamily="50" charset="-128"/>
                <a:ea typeface="メイリオ" panose="020B0604030504040204" pitchFamily="50" charset="-128"/>
              </a:rPr>
              <a:t>Ｂ国当局</a:t>
            </a:r>
            <a:endParaRPr lang="ja-JP" altLang="ja-JP" dirty="0">
              <a:latin typeface="メイリオ" panose="020B0604030504040204" pitchFamily="50" charset="-128"/>
              <a:ea typeface="メイリオ" panose="020B0604030504040204" pitchFamily="50" charset="-128"/>
            </a:endParaRPr>
          </a:p>
        </p:txBody>
      </p:sp>
      <p:sp>
        <p:nvSpPr>
          <p:cNvPr id="2" name="正方形/長方形 1">
            <a:extLst>
              <a:ext uri="{FF2B5EF4-FFF2-40B4-BE49-F238E27FC236}">
                <a16:creationId xmlns:a16="http://schemas.microsoft.com/office/drawing/2014/main" id="{189BA701-6A52-4435-94CD-9374500C0863}"/>
              </a:ext>
            </a:extLst>
          </p:cNvPr>
          <p:cNvSpPr/>
          <p:nvPr/>
        </p:nvSpPr>
        <p:spPr>
          <a:xfrm>
            <a:off x="2612211" y="2539900"/>
            <a:ext cx="4540313" cy="400110"/>
          </a:xfrm>
          <a:prstGeom prst="rect">
            <a:avLst/>
          </a:prstGeom>
        </p:spPr>
        <p:txBody>
          <a:bodyPr wrap="square">
            <a:spAutoFit/>
          </a:bodyPr>
          <a:lstStyle/>
          <a:p>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徴収共助の仕組み（イメージ）</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32" name="タイトル 1">
            <a:extLst>
              <a:ext uri="{FF2B5EF4-FFF2-40B4-BE49-F238E27FC236}">
                <a16:creationId xmlns:a16="http://schemas.microsoft.com/office/drawing/2014/main" id="{4153F75D-DDE2-403D-9674-B66AA52BD9E0}"/>
              </a:ext>
            </a:extLst>
          </p:cNvPr>
          <p:cNvSpPr>
            <a:spLocks noGrp="1"/>
          </p:cNvSpPr>
          <p:nvPr>
            <p:ph type="title"/>
          </p:nvPr>
        </p:nvSpPr>
        <p:spPr>
          <a:xfrm>
            <a:off x="-1905" y="0"/>
            <a:ext cx="9144000" cy="972000"/>
          </a:xfrm>
        </p:spPr>
        <p:txBody>
          <a:bodyPr>
            <a:noAutofit/>
          </a:bodyPr>
          <a:lstStyle/>
          <a:p>
            <a:r>
              <a:rPr lang="ja-JP" altLang="en-US" sz="2800" dirty="0">
                <a:latin typeface="メイリオ" panose="020B0604030504040204" pitchFamily="50" charset="-128"/>
                <a:ea typeface="メイリオ" panose="020B0604030504040204" pitchFamily="50" charset="-128"/>
                <a:cs typeface="Arial" panose="020B0604020202020204" pitchFamily="34" charset="0"/>
              </a:rPr>
              <a:t>国際的な取引への対応</a:t>
            </a:r>
            <a:br>
              <a:rPr lang="en-US" altLang="ja-JP" sz="2400" dirty="0">
                <a:latin typeface="メイリオ" panose="020B0604030504040204" pitchFamily="50" charset="-128"/>
                <a:ea typeface="メイリオ" panose="020B0604030504040204" pitchFamily="50" charset="-128"/>
                <a:cs typeface="Arial" panose="020B0604020202020204" pitchFamily="34" charset="0"/>
              </a:rPr>
            </a:br>
            <a:r>
              <a:rPr lang="ja-JP" altLang="en-US" sz="2400" dirty="0">
                <a:latin typeface="メイリオ" panose="020B0604030504040204" pitchFamily="50" charset="-128"/>
                <a:ea typeface="メイリオ" panose="020B0604030504040204" pitchFamily="50" charset="-128"/>
                <a:cs typeface="Arial" panose="020B0604020202020204" pitchFamily="34" charset="0"/>
              </a:rPr>
              <a:t>～国際徴収への取組～</a:t>
            </a:r>
            <a:endParaRPr kumimoji="1" lang="ja-JP" altLang="en-US" sz="2400" dirty="0"/>
          </a:p>
        </p:txBody>
      </p:sp>
      <p:grpSp>
        <p:nvGrpSpPr>
          <p:cNvPr id="10" name="グループ化 9">
            <a:extLst>
              <a:ext uri="{FF2B5EF4-FFF2-40B4-BE49-F238E27FC236}">
                <a16:creationId xmlns:a16="http://schemas.microsoft.com/office/drawing/2014/main" id="{647D8C6E-DA9C-45CB-ABE1-918610E1C541}"/>
              </a:ext>
            </a:extLst>
          </p:cNvPr>
          <p:cNvGrpSpPr/>
          <p:nvPr/>
        </p:nvGrpSpPr>
        <p:grpSpPr>
          <a:xfrm>
            <a:off x="2681982" y="5191086"/>
            <a:ext cx="1754188" cy="841209"/>
            <a:chOff x="2722450" y="5129649"/>
            <a:chExt cx="1754188" cy="841209"/>
          </a:xfrm>
        </p:grpSpPr>
        <p:sp>
          <p:nvSpPr>
            <p:cNvPr id="4113" name="AutoShape 43">
              <a:extLst>
                <a:ext uri="{FF2B5EF4-FFF2-40B4-BE49-F238E27FC236}">
                  <a16:creationId xmlns:a16="http://schemas.microsoft.com/office/drawing/2014/main" id="{C42D37C4-72A5-4FA2-A8F5-442D54619ADA}"/>
                </a:ext>
              </a:extLst>
            </p:cNvPr>
            <p:cNvSpPr>
              <a:spLocks noChangeArrowheads="1"/>
            </p:cNvSpPr>
            <p:nvPr/>
          </p:nvSpPr>
          <p:spPr bwMode="auto">
            <a:xfrm>
              <a:off x="2752473" y="5129649"/>
              <a:ext cx="1657350" cy="841209"/>
            </a:xfrm>
            <a:prstGeom prst="cloudCallout">
              <a:avLst>
                <a:gd name="adj1" fmla="val 19266"/>
                <a:gd name="adj2" fmla="val -85680"/>
              </a:avLst>
            </a:prstGeom>
            <a:solidFill>
              <a:srgbClr val="FFFFFF">
                <a:alpha val="0"/>
              </a:srgbClr>
            </a:solidFill>
            <a:ln w="9525">
              <a:solidFill>
                <a:srgbClr val="000000"/>
              </a:solidFill>
              <a:round/>
              <a:headEnd/>
              <a:tailEnd/>
            </a:ln>
          </p:spPr>
          <p:txBody>
            <a:bodyPr lIns="74295" tIns="1800" rIns="74295" bIns="23400"/>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ja-JP" sz="1800" dirty="0">
                <a:latin typeface="Arial" panose="020B0604020202020204" pitchFamily="34" charset="0"/>
              </a:endParaRPr>
            </a:p>
          </p:txBody>
        </p:sp>
        <p:sp>
          <p:nvSpPr>
            <p:cNvPr id="33" name="Text Box 52">
              <a:extLst>
                <a:ext uri="{FF2B5EF4-FFF2-40B4-BE49-F238E27FC236}">
                  <a16:creationId xmlns:a16="http://schemas.microsoft.com/office/drawing/2014/main" id="{6704A3C0-2CCE-48AE-B4CF-F419070445FD}"/>
                </a:ext>
              </a:extLst>
            </p:cNvPr>
            <p:cNvSpPr txBox="1">
              <a:spLocks noChangeArrowheads="1"/>
            </p:cNvSpPr>
            <p:nvPr/>
          </p:nvSpPr>
          <p:spPr bwMode="auto">
            <a:xfrm>
              <a:off x="2722450" y="5397043"/>
              <a:ext cx="17541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74295" tIns="8890" rIns="74295" bIns="8890"/>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400" dirty="0">
                  <a:latin typeface="メイリオ" panose="020B0604030504040204" pitchFamily="50" charset="-128"/>
                  <a:ea typeface="メイリオ" panose="020B0604030504040204" pitchFamily="50" charset="-128"/>
                </a:rPr>
                <a:t>執行管轄権の制約</a:t>
              </a:r>
            </a:p>
            <a:p>
              <a:pPr algn="ctr" eaLnBrk="1" hangingPunct="1">
                <a:spcBef>
                  <a:spcPct val="0"/>
                </a:spcBef>
                <a:buFontTx/>
                <a:buNone/>
              </a:pPr>
              <a:endParaRPr lang="ja-JP" altLang="ja-JP" dirty="0">
                <a:latin typeface="メイリオ" panose="020B0604030504040204" pitchFamily="50" charset="-128"/>
                <a:ea typeface="メイリオ" panose="020B0604030504040204" pitchFamily="50" charset="-128"/>
              </a:endParaRPr>
            </a:p>
          </p:txBody>
        </p:sp>
      </p:grpSp>
      <p:grpSp>
        <p:nvGrpSpPr>
          <p:cNvPr id="5" name="グループ化 4">
            <a:extLst>
              <a:ext uri="{FF2B5EF4-FFF2-40B4-BE49-F238E27FC236}">
                <a16:creationId xmlns:a16="http://schemas.microsoft.com/office/drawing/2014/main" id="{4C7343DA-15EF-4A8A-8AD5-3C5C256BFD04}"/>
              </a:ext>
            </a:extLst>
          </p:cNvPr>
          <p:cNvGrpSpPr/>
          <p:nvPr/>
        </p:nvGrpSpPr>
        <p:grpSpPr>
          <a:xfrm>
            <a:off x="3278243" y="3828972"/>
            <a:ext cx="2590800" cy="504000"/>
            <a:chOff x="3278243" y="4079228"/>
            <a:chExt cx="2590800" cy="504000"/>
          </a:xfrm>
        </p:grpSpPr>
        <p:sp>
          <p:nvSpPr>
            <p:cNvPr id="4115" name="AutoShape 45">
              <a:extLst>
                <a:ext uri="{FF2B5EF4-FFF2-40B4-BE49-F238E27FC236}">
                  <a16:creationId xmlns:a16="http://schemas.microsoft.com/office/drawing/2014/main" id="{FC1F1A14-012F-4D3B-80F7-A8DF79B9BA19}"/>
                </a:ext>
              </a:extLst>
            </p:cNvPr>
            <p:cNvSpPr>
              <a:spLocks noChangeArrowheads="1"/>
            </p:cNvSpPr>
            <p:nvPr/>
          </p:nvSpPr>
          <p:spPr bwMode="auto">
            <a:xfrm>
              <a:off x="3278243" y="4079228"/>
              <a:ext cx="2590800" cy="504000"/>
            </a:xfrm>
            <a:prstGeom prst="leftArrow">
              <a:avLst>
                <a:gd name="adj1" fmla="val 50000"/>
                <a:gd name="adj2" fmla="val 169852"/>
              </a:avLst>
            </a:prstGeom>
            <a:solidFill>
              <a:schemeClr val="bg1"/>
            </a:solidFill>
            <a:ln w="38100" cmpd="dbl" algn="ctr">
              <a:solidFill>
                <a:srgbClr val="000000"/>
              </a:solidFill>
              <a:miter lim="800000"/>
              <a:headEnd/>
              <a:tailEnd/>
            </a:ln>
          </p:spPr>
          <p:txBody>
            <a:bodyPr lIns="74295" tIns="1800" rIns="74295" bIns="23400" anchor="b" anchorCtr="1"/>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buNone/>
              </a:pPr>
              <a:endParaRPr lang="ja-JP" altLang="en-US" sz="1400" dirty="0">
                <a:latin typeface="メイリオ" panose="020B0604030504040204" pitchFamily="50" charset="-128"/>
                <a:ea typeface="メイリオ" panose="020B0604030504040204" pitchFamily="50" charset="-128"/>
              </a:endParaRPr>
            </a:p>
          </p:txBody>
        </p:sp>
        <p:sp>
          <p:nvSpPr>
            <p:cNvPr id="4" name="正方形/長方形 3">
              <a:extLst>
                <a:ext uri="{FF2B5EF4-FFF2-40B4-BE49-F238E27FC236}">
                  <a16:creationId xmlns:a16="http://schemas.microsoft.com/office/drawing/2014/main" id="{3726DE5B-0385-4692-BA70-0DAB5A498382}"/>
                </a:ext>
              </a:extLst>
            </p:cNvPr>
            <p:cNvSpPr/>
            <p:nvPr/>
          </p:nvSpPr>
          <p:spPr>
            <a:xfrm>
              <a:off x="4188319" y="4188385"/>
              <a:ext cx="784190" cy="307777"/>
            </a:xfrm>
            <a:prstGeom prst="rect">
              <a:avLst/>
            </a:prstGeom>
          </p:spPr>
          <p:txBody>
            <a:bodyPr wrap="none">
              <a:spAutoFit/>
            </a:bodyPr>
            <a:lstStyle/>
            <a:p>
              <a:pPr algn="ctr" eaLnBrk="1" hangingPunct="1">
                <a:buNone/>
              </a:pPr>
              <a:r>
                <a:rPr lang="ja-JP" altLang="en-US" sz="1400" dirty="0">
                  <a:latin typeface="メイリオ" panose="020B0604030504040204" pitchFamily="50" charset="-128"/>
                  <a:ea typeface="メイリオ" panose="020B0604030504040204" pitchFamily="50" charset="-128"/>
                </a:rPr>
                <a:t>⑥ 送金</a:t>
              </a:r>
            </a:p>
          </p:txBody>
        </p:sp>
      </p:grpSp>
      <p:grpSp>
        <p:nvGrpSpPr>
          <p:cNvPr id="7" name="グループ化 6">
            <a:extLst>
              <a:ext uri="{FF2B5EF4-FFF2-40B4-BE49-F238E27FC236}">
                <a16:creationId xmlns:a16="http://schemas.microsoft.com/office/drawing/2014/main" id="{BCC7EF58-D911-4D9E-A479-FA1A42EED759}"/>
              </a:ext>
            </a:extLst>
          </p:cNvPr>
          <p:cNvGrpSpPr/>
          <p:nvPr/>
        </p:nvGrpSpPr>
        <p:grpSpPr>
          <a:xfrm>
            <a:off x="3201152" y="6098967"/>
            <a:ext cx="2880000" cy="504000"/>
            <a:chOff x="3259140" y="6156435"/>
            <a:chExt cx="2819400" cy="504000"/>
          </a:xfrm>
        </p:grpSpPr>
        <p:sp>
          <p:nvSpPr>
            <p:cNvPr id="4118" name="AutoShape 48">
              <a:extLst>
                <a:ext uri="{FF2B5EF4-FFF2-40B4-BE49-F238E27FC236}">
                  <a16:creationId xmlns:a16="http://schemas.microsoft.com/office/drawing/2014/main" id="{C8E72FE0-7A14-4865-9C1E-5460E5ACA0DB}"/>
                </a:ext>
              </a:extLst>
            </p:cNvPr>
            <p:cNvSpPr>
              <a:spLocks noChangeArrowheads="1"/>
            </p:cNvSpPr>
            <p:nvPr/>
          </p:nvSpPr>
          <p:spPr bwMode="auto">
            <a:xfrm>
              <a:off x="3259140" y="6156435"/>
              <a:ext cx="2819400" cy="504000"/>
            </a:xfrm>
            <a:prstGeom prst="rightArrow">
              <a:avLst>
                <a:gd name="adj1" fmla="val 50000"/>
                <a:gd name="adj2" fmla="val 185293"/>
              </a:avLst>
            </a:prstGeom>
            <a:solidFill>
              <a:schemeClr val="bg1"/>
            </a:solidFill>
            <a:ln w="9525">
              <a:solidFill>
                <a:srgbClr val="000000"/>
              </a:solidFill>
              <a:miter lim="800000"/>
              <a:headEnd/>
              <a:tailEnd/>
            </a:ln>
          </p:spPr>
          <p:txBody>
            <a:bodyPr lIns="74295" tIns="8890" rIns="74295" bIns="8890"/>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dirty="0">
                <a:latin typeface="Arial" panose="020B0604020202020204" pitchFamily="34" charset="0"/>
              </a:endParaRPr>
            </a:p>
          </p:txBody>
        </p:sp>
        <p:sp>
          <p:nvSpPr>
            <p:cNvPr id="6" name="正方形/長方形 5">
              <a:extLst>
                <a:ext uri="{FF2B5EF4-FFF2-40B4-BE49-F238E27FC236}">
                  <a16:creationId xmlns:a16="http://schemas.microsoft.com/office/drawing/2014/main" id="{F7A9C4AB-7325-47C9-BBEA-B36D6C4573CC}"/>
                </a:ext>
              </a:extLst>
            </p:cNvPr>
            <p:cNvSpPr/>
            <p:nvPr/>
          </p:nvSpPr>
          <p:spPr>
            <a:xfrm>
              <a:off x="3908568" y="6273796"/>
              <a:ext cx="1119206" cy="307777"/>
            </a:xfrm>
            <a:prstGeom prst="rect">
              <a:avLst/>
            </a:prstGeom>
          </p:spPr>
          <p:txBody>
            <a:bodyPr wrap="none">
              <a:spAutoFit/>
            </a:bodyPr>
            <a:lstStyle/>
            <a:p>
              <a:pPr algn="ctr" eaLnBrk="1" hangingPunct="1"/>
              <a:r>
                <a:rPr lang="ja-JP" altLang="en-US" sz="1400" dirty="0">
                  <a:latin typeface="メイリオ" panose="020B0604030504040204" pitchFamily="50" charset="-128"/>
                  <a:ea typeface="メイリオ" panose="020B0604030504040204" pitchFamily="50" charset="-128"/>
                </a:rPr>
                <a:t>② 財産移転</a:t>
              </a:r>
              <a:endParaRPr lang="ja-JP" altLang="ja-JP" sz="1400" dirty="0">
                <a:latin typeface="メイリオ" panose="020B0604030504040204" pitchFamily="50" charset="-128"/>
                <a:ea typeface="メイリオ" panose="020B0604030504040204" pitchFamily="50" charset="-128"/>
              </a:endParaRPr>
            </a:p>
          </p:txBody>
        </p:sp>
      </p:grpSp>
      <p:grpSp>
        <p:nvGrpSpPr>
          <p:cNvPr id="9" name="グループ化 8">
            <a:extLst>
              <a:ext uri="{FF2B5EF4-FFF2-40B4-BE49-F238E27FC236}">
                <a16:creationId xmlns:a16="http://schemas.microsoft.com/office/drawing/2014/main" id="{109319D2-FA04-4707-8BEF-C230D5EB6453}"/>
              </a:ext>
            </a:extLst>
          </p:cNvPr>
          <p:cNvGrpSpPr/>
          <p:nvPr/>
        </p:nvGrpSpPr>
        <p:grpSpPr>
          <a:xfrm>
            <a:off x="3122634" y="4816393"/>
            <a:ext cx="3240000" cy="607916"/>
            <a:chOff x="3122634" y="4816393"/>
            <a:chExt cx="3240000" cy="607916"/>
          </a:xfrm>
        </p:grpSpPr>
        <p:sp>
          <p:nvSpPr>
            <p:cNvPr id="4119" name="AutoShape 51">
              <a:extLst>
                <a:ext uri="{FF2B5EF4-FFF2-40B4-BE49-F238E27FC236}">
                  <a16:creationId xmlns:a16="http://schemas.microsoft.com/office/drawing/2014/main" id="{4E329AE1-1256-4AD4-A62D-8BED08A7797F}"/>
                </a:ext>
              </a:extLst>
            </p:cNvPr>
            <p:cNvSpPr>
              <a:spLocks noChangeArrowheads="1"/>
            </p:cNvSpPr>
            <p:nvPr/>
          </p:nvSpPr>
          <p:spPr bwMode="auto">
            <a:xfrm rot="1695379">
              <a:off x="3122634" y="4920309"/>
              <a:ext cx="3240000" cy="504000"/>
            </a:xfrm>
            <a:prstGeom prst="rightArrow">
              <a:avLst>
                <a:gd name="adj1" fmla="val 50000"/>
                <a:gd name="adj2" fmla="val 194979"/>
              </a:avLst>
            </a:prstGeom>
            <a:solidFill>
              <a:schemeClr val="bg1"/>
            </a:solidFill>
            <a:ln w="9525" algn="ctr">
              <a:solidFill>
                <a:srgbClr val="000000"/>
              </a:solidFill>
              <a:prstDash val="dash"/>
              <a:miter lim="800000"/>
              <a:headEnd/>
              <a:tailEnd/>
            </a:ln>
          </p:spPr>
          <p:txBody>
            <a:bodyPr lIns="74295" tIns="1800" rIns="74295" bIns="23400"/>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ja-JP" sz="1800" dirty="0">
                <a:latin typeface="Arial" panose="020B0604020202020204" pitchFamily="34" charset="0"/>
              </a:endParaRPr>
            </a:p>
          </p:txBody>
        </p:sp>
        <p:sp>
          <p:nvSpPr>
            <p:cNvPr id="37" name="正方形/長方形 36">
              <a:extLst>
                <a:ext uri="{FF2B5EF4-FFF2-40B4-BE49-F238E27FC236}">
                  <a16:creationId xmlns:a16="http://schemas.microsoft.com/office/drawing/2014/main" id="{BA49A62B-A793-4941-9963-C2CB56185E7D}"/>
                </a:ext>
              </a:extLst>
            </p:cNvPr>
            <p:cNvSpPr/>
            <p:nvPr/>
          </p:nvSpPr>
          <p:spPr>
            <a:xfrm rot="1923522">
              <a:off x="3916102" y="4816393"/>
              <a:ext cx="784189" cy="523220"/>
            </a:xfrm>
            <a:prstGeom prst="rect">
              <a:avLst/>
            </a:prstGeom>
          </p:spPr>
          <p:txBody>
            <a:bodyPr wrap="none">
              <a:spAutoFit/>
            </a:bodyPr>
            <a:lstStyle/>
            <a:p>
              <a:pPr algn="ctr" eaLnBrk="1" hangingPunct="1">
                <a:buNone/>
              </a:pPr>
              <a:r>
                <a:rPr lang="ja-JP" altLang="en-US" sz="1400" dirty="0">
                  <a:latin typeface="メイリオ" panose="020B0604030504040204" pitchFamily="50" charset="-128"/>
                  <a:ea typeface="メイリオ" panose="020B0604030504040204" pitchFamily="50" charset="-128"/>
                </a:rPr>
                <a:t>③ 徴収</a:t>
              </a:r>
            </a:p>
            <a:p>
              <a:pPr algn="ctr" eaLnBrk="1" hangingPunct="1">
                <a:buNone/>
              </a:pPr>
              <a:endParaRPr lang="ja-JP" altLang="en-US" sz="1400" dirty="0">
                <a:latin typeface="メイリオ" panose="020B0604030504040204" pitchFamily="50" charset="-128"/>
                <a:ea typeface="メイリオ" panose="020B0604030504040204" pitchFamily="50" charset="-128"/>
              </a:endParaRPr>
            </a:p>
          </p:txBody>
        </p:sp>
      </p:grpSp>
      <p:grpSp>
        <p:nvGrpSpPr>
          <p:cNvPr id="3" name="グループ化 2">
            <a:extLst>
              <a:ext uri="{FF2B5EF4-FFF2-40B4-BE49-F238E27FC236}">
                <a16:creationId xmlns:a16="http://schemas.microsoft.com/office/drawing/2014/main" id="{57C8C37B-1DBE-4EEC-BC3F-980F40AB030E}"/>
              </a:ext>
            </a:extLst>
          </p:cNvPr>
          <p:cNvGrpSpPr/>
          <p:nvPr/>
        </p:nvGrpSpPr>
        <p:grpSpPr>
          <a:xfrm rot="573263">
            <a:off x="4678074" y="4930582"/>
            <a:ext cx="533400" cy="703262"/>
            <a:chOff x="4807150" y="4942610"/>
            <a:chExt cx="533400" cy="703262"/>
          </a:xfrm>
        </p:grpSpPr>
        <p:cxnSp>
          <p:nvCxnSpPr>
            <p:cNvPr id="4122" name="AutoShape 53">
              <a:extLst>
                <a:ext uri="{FF2B5EF4-FFF2-40B4-BE49-F238E27FC236}">
                  <a16:creationId xmlns:a16="http://schemas.microsoft.com/office/drawing/2014/main" id="{1CCB65D5-C352-4500-9E38-E927B6849FB8}"/>
                </a:ext>
              </a:extLst>
            </p:cNvPr>
            <p:cNvCxnSpPr>
              <a:cxnSpLocks noChangeShapeType="1"/>
            </p:cNvCxnSpPr>
            <p:nvPr/>
          </p:nvCxnSpPr>
          <p:spPr bwMode="auto">
            <a:xfrm>
              <a:off x="4977613" y="4942610"/>
              <a:ext cx="180975" cy="703262"/>
            </a:xfrm>
            <a:prstGeom prst="straightConnector1">
              <a:avLst/>
            </a:prstGeom>
            <a:noFill/>
            <a:ln w="57150">
              <a:solidFill>
                <a:srgbClr val="000000"/>
              </a:solidFill>
              <a:round/>
              <a:headEnd/>
              <a:tailEnd/>
            </a:ln>
            <a:extLst>
              <a:ext uri="{909E8E84-426E-40DD-AFC4-6F175D3DCCD1}">
                <a14:hiddenFill xmlns:a14="http://schemas.microsoft.com/office/drawing/2010/main">
                  <a:noFill/>
                </a14:hiddenFill>
              </a:ext>
            </a:extLst>
          </p:spPr>
        </p:cxnSp>
        <p:cxnSp>
          <p:nvCxnSpPr>
            <p:cNvPr id="4123" name="AutoShape 54">
              <a:extLst>
                <a:ext uri="{FF2B5EF4-FFF2-40B4-BE49-F238E27FC236}">
                  <a16:creationId xmlns:a16="http://schemas.microsoft.com/office/drawing/2014/main" id="{691C80AB-7D6F-47DB-BADE-D76BD8A544D1}"/>
                </a:ext>
              </a:extLst>
            </p:cNvPr>
            <p:cNvCxnSpPr>
              <a:cxnSpLocks noChangeShapeType="1"/>
            </p:cNvCxnSpPr>
            <p:nvPr/>
          </p:nvCxnSpPr>
          <p:spPr bwMode="auto">
            <a:xfrm flipH="1">
              <a:off x="4807150" y="5094433"/>
              <a:ext cx="533400" cy="384175"/>
            </a:xfrm>
            <a:prstGeom prst="straightConnector1">
              <a:avLst/>
            </a:prstGeom>
            <a:noFill/>
            <a:ln w="57150">
              <a:solidFill>
                <a:srgbClr val="000000"/>
              </a:solidFill>
              <a:round/>
              <a:headEnd/>
              <a:tailEnd/>
            </a:ln>
            <a:extLst>
              <a:ext uri="{909E8E84-426E-40DD-AFC4-6F175D3DCCD1}">
                <a14:hiddenFill xmlns:a14="http://schemas.microsoft.com/office/drawing/2010/main">
                  <a:noFill/>
                </a14:hiddenFill>
              </a:ext>
            </a:extLst>
          </p:spPr>
        </p:cxnSp>
      </p:grpSp>
      <p:sp>
        <p:nvSpPr>
          <p:cNvPr id="39" name="スライド番号プレースホルダー 4">
            <a:extLst>
              <a:ext uri="{FF2B5EF4-FFF2-40B4-BE49-F238E27FC236}">
                <a16:creationId xmlns:a16="http://schemas.microsoft.com/office/drawing/2014/main" id="{8665FA9A-5F54-4220-BEA3-C44C7F6E634F}"/>
              </a:ext>
            </a:extLst>
          </p:cNvPr>
          <p:cNvSpPr>
            <a:spLocks noGrp="1"/>
          </p:cNvSpPr>
          <p:nvPr>
            <p:ph type="sldNum" sz="quarter" idx="12"/>
          </p:nvPr>
        </p:nvSpPr>
        <p:spPr>
          <a:xfrm>
            <a:off x="7080582" y="6474151"/>
            <a:ext cx="2057400" cy="365125"/>
          </a:xfrm>
        </p:spPr>
        <p:txBody>
          <a:bodyPr/>
          <a:lstStyle/>
          <a:p>
            <a:fld id="{B0FF6F17-0D75-4A52-9621-CC0F8D8CB105}" type="slidenum">
              <a:rPr kumimoji="1" lang="ja-JP" altLang="en-US" smtClean="0"/>
              <a:t>49</a:t>
            </a:fld>
            <a:endParaRPr kumimoji="1" lang="ja-JP" alt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国際的な取引への対応</a:t>
            </a:r>
            <a:b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～国際的な租税回避に対する取組～</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32" name="グループ化 231"/>
          <p:cNvGrpSpPr/>
          <p:nvPr/>
        </p:nvGrpSpPr>
        <p:grpSpPr>
          <a:xfrm>
            <a:off x="0" y="1000108"/>
            <a:ext cx="9064381" cy="5877270"/>
            <a:chOff x="401945" y="508009"/>
            <a:chExt cx="9118450" cy="5847628"/>
          </a:xfrm>
        </p:grpSpPr>
        <p:grpSp>
          <p:nvGrpSpPr>
            <p:cNvPr id="233" name="グループ化 232"/>
            <p:cNvGrpSpPr/>
            <p:nvPr/>
          </p:nvGrpSpPr>
          <p:grpSpPr>
            <a:xfrm>
              <a:off x="401945" y="508009"/>
              <a:ext cx="9118450" cy="5847628"/>
              <a:chOff x="27180" y="1170988"/>
              <a:chExt cx="8817713" cy="4592562"/>
            </a:xfrm>
          </p:grpSpPr>
          <p:sp>
            <p:nvSpPr>
              <p:cNvPr id="241" name="タイトル 1"/>
              <p:cNvSpPr txBox="1">
                <a:spLocks/>
              </p:cNvSpPr>
              <p:nvPr/>
            </p:nvSpPr>
            <p:spPr>
              <a:xfrm>
                <a:off x="116806" y="1694263"/>
                <a:ext cx="3221891" cy="150359"/>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8900000" scaled="1"/>
                <a:tileRect/>
              </a:gradFill>
              <a:ln>
                <a:noFill/>
              </a:ln>
              <a:effectLst>
                <a:outerShdw blurRad="57150" dist="19050" dir="5400000" algn="ctr" rotWithShape="0">
                  <a:srgbClr val="000000">
                    <a:alpha val="63000"/>
                  </a:srgbClr>
                </a:outerShdw>
              </a:effectLst>
            </p:spPr>
            <p:txBody>
              <a:bodyPr vert="horz" lIns="68580" tIns="34291" rIns="68580" bIns="34291" rtlCol="0" anchor="ctr">
                <a:noAutofit/>
              </a:bodyPr>
              <a:lstStyle/>
              <a:p>
                <a:pPr algn="ctr" eaLnBrk="1" fontAlgn="auto" hangingPunct="1">
                  <a:spcBef>
                    <a:spcPts val="0"/>
                  </a:spcBef>
                  <a:spcAft>
                    <a:spcPts val="0"/>
                  </a:spcAft>
                  <a:defRPr/>
                </a:pPr>
                <a:r>
                  <a:rPr kumimoji="0" lang="ja-JP" altLang="en-US" sz="1143" b="1" kern="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情報リソースの充実</a:t>
                </a:r>
                <a:endParaRPr kumimoji="0" lang="en-US" altLang="ja-JP" sz="1143" b="1" kern="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2" name="タイトル 1"/>
              <p:cNvSpPr txBox="1">
                <a:spLocks/>
              </p:cNvSpPr>
              <p:nvPr/>
            </p:nvSpPr>
            <p:spPr>
              <a:xfrm>
                <a:off x="73090" y="1888895"/>
                <a:ext cx="1341820" cy="923886"/>
              </a:xfrm>
              <a:prstGeom prst="round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8900000" scaled="1"/>
                <a:tileRect/>
              </a:gradFill>
              <a:ln w="6350" cap="flat" cmpd="sng" algn="ctr">
                <a:solidFill>
                  <a:srgbClr val="A5A5A5"/>
                </a:solidFill>
                <a:prstDash val="solid"/>
                <a:miter lim="800000"/>
              </a:ln>
              <a:effectLst/>
            </p:spPr>
            <p:txBody>
              <a:bodyPr vert="horz" lIns="0" tIns="0" rIns="0" bIns="0" rtlCol="0" anchor="ctr" anchorCtr="0">
                <a:normAutofit/>
              </a:bodyPr>
              <a:lstStyle/>
              <a:p>
                <a:pPr algn="just" eaLnBrk="1" fontAlgn="auto" hangingPunct="1">
                  <a:spcBef>
                    <a:spcPts val="0"/>
                  </a:spcBef>
                  <a:spcAft>
                    <a:spcPts val="0"/>
                  </a:spcAft>
                  <a:defRPr/>
                </a:pPr>
                <a:r>
                  <a:rPr kumimoji="0" lang="en-US" altLang="ja-JP" sz="787" b="1" kern="0" dirty="0">
                    <a:latin typeface="メイリオ" panose="020B0604030504040204" pitchFamily="50" charset="-128"/>
                    <a:ea typeface="メイリオ" panose="020B0604030504040204" pitchFamily="50" charset="-128"/>
                    <a:cs typeface="メイリオ" panose="020B0604030504040204" pitchFamily="50" charset="-128"/>
                  </a:rPr>
                  <a:t>〔</a:t>
                </a:r>
                <a:r>
                  <a:rPr kumimoji="0" lang="ja-JP" altLang="en-US" sz="787" b="1" kern="0" dirty="0">
                    <a:latin typeface="メイリオ" panose="020B0604030504040204" pitchFamily="50" charset="-128"/>
                    <a:ea typeface="メイリオ" panose="020B0604030504040204" pitchFamily="50" charset="-128"/>
                    <a:cs typeface="メイリオ" panose="020B0604030504040204" pitchFamily="50" charset="-128"/>
                  </a:rPr>
                  <a:t>国外送金等調書の活用</a:t>
                </a:r>
                <a:r>
                  <a:rPr kumimoji="0" lang="en-US" altLang="ja-JP" sz="787" b="1" kern="0" dirty="0">
                    <a:latin typeface="メイリオ" panose="020B0604030504040204" pitchFamily="50" charset="-128"/>
                    <a:ea typeface="メイリオ" panose="020B0604030504040204" pitchFamily="50" charset="-128"/>
                    <a:cs typeface="メイリオ" panose="020B0604030504040204" pitchFamily="50" charset="-128"/>
                  </a:rPr>
                  <a:t>〕</a:t>
                </a:r>
              </a:p>
              <a:p>
                <a:pPr algn="just" eaLnBrk="1" fontAlgn="auto" hangingPunct="1">
                  <a:spcBef>
                    <a:spcPts val="0"/>
                  </a:spcBef>
                  <a:spcAft>
                    <a:spcPts val="0"/>
                  </a:spcAft>
                  <a:defRPr/>
                </a:pPr>
                <a:r>
                  <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a:t>
                </a:r>
                <a:r>
                  <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rPr>
                  <a:t>100</a:t>
                </a: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万円超の国外への送</a:t>
                </a:r>
                <a:endPar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　金及び国外からの受金の</a:t>
                </a:r>
                <a:endPar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　把握</a:t>
                </a:r>
                <a:endPar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 ・</a:t>
                </a:r>
                <a:r>
                  <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rPr>
                  <a:t>2022</a:t>
                </a: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事務年度の提出枚　</a:t>
                </a:r>
                <a:endPar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数は</a:t>
                </a:r>
                <a:r>
                  <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rPr>
                  <a:t>790</a:t>
                </a: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万枚</a:t>
                </a:r>
                <a:endPar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3" name="タイトル 1"/>
              <p:cNvSpPr txBox="1">
                <a:spLocks/>
              </p:cNvSpPr>
              <p:nvPr/>
            </p:nvSpPr>
            <p:spPr>
              <a:xfrm>
                <a:off x="1460950" y="2843539"/>
                <a:ext cx="1354994" cy="949454"/>
              </a:xfrm>
              <a:prstGeom prst="round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8900000" scaled="1"/>
                <a:tileRect/>
              </a:gradFill>
              <a:ln w="6350" cap="flat" cmpd="sng" algn="ctr">
                <a:solidFill>
                  <a:srgbClr val="A5A5A5"/>
                </a:solidFill>
                <a:prstDash val="solid"/>
                <a:miter lim="800000"/>
              </a:ln>
              <a:effectLst/>
            </p:spPr>
            <p:txBody>
              <a:bodyPr vert="horz" lIns="0" tIns="0" rIns="0" bIns="0" rtlCol="0" anchor="ctr" anchorCtr="0">
                <a:noAutofit/>
              </a:bodyPr>
              <a:lstStyle/>
              <a:p>
                <a:pPr algn="just" eaLnBrk="1" fontAlgn="auto" hangingPunct="1">
                  <a:spcBef>
                    <a:spcPts val="0"/>
                  </a:spcBef>
                  <a:spcAft>
                    <a:spcPts val="0"/>
                  </a:spcAft>
                  <a:defRPr/>
                </a:pPr>
                <a:r>
                  <a:rPr kumimoji="0" lang="en-US" altLang="ja-JP" sz="751" b="1" kern="0" dirty="0">
                    <a:latin typeface="メイリオ" panose="020B0604030504040204" pitchFamily="50" charset="-128"/>
                    <a:ea typeface="メイリオ" panose="020B0604030504040204" pitchFamily="50" charset="-128"/>
                    <a:cs typeface="メイリオ" panose="020B0604030504040204" pitchFamily="50" charset="-128"/>
                  </a:rPr>
                  <a:t>〔</a:t>
                </a:r>
                <a:r>
                  <a:rPr kumimoji="0" lang="en-US" altLang="ja-JP" sz="787" b="1" kern="0" dirty="0">
                    <a:latin typeface="メイリオ" panose="020B0604030504040204" pitchFamily="50" charset="-128"/>
                    <a:ea typeface="メイリオ" panose="020B0604030504040204" pitchFamily="50" charset="-128"/>
                    <a:cs typeface="メイリオ" panose="020B0604030504040204" pitchFamily="50" charset="-128"/>
                  </a:rPr>
                  <a:t>CRS</a:t>
                </a:r>
                <a:r>
                  <a:rPr kumimoji="0" lang="ja-JP" altLang="en-US" sz="787" kern="0" baseline="70000" dirty="0">
                    <a:latin typeface="メイリオ" panose="020B0604030504040204" pitchFamily="50" charset="-128"/>
                    <a:ea typeface="メイリオ" panose="020B0604030504040204" pitchFamily="50" charset="-128"/>
                    <a:cs typeface="メイリオ" panose="020B0604030504040204" pitchFamily="50" charset="-128"/>
                  </a:rPr>
                  <a:t>（注１）</a:t>
                </a:r>
                <a:r>
                  <a:rPr kumimoji="0" lang="ja-JP" altLang="en-US" sz="787" b="1" kern="0" dirty="0">
                    <a:latin typeface="メイリオ" panose="020B0604030504040204" pitchFamily="50" charset="-128"/>
                    <a:ea typeface="メイリオ" panose="020B0604030504040204" pitchFamily="50" charset="-128"/>
                    <a:cs typeface="メイリオ" panose="020B0604030504040204" pitchFamily="50" charset="-128"/>
                  </a:rPr>
                  <a:t>情報の自動的情報交換</a:t>
                </a:r>
                <a:r>
                  <a:rPr kumimoji="0" lang="en-US" altLang="ja-JP" sz="787" b="1" kern="0" dirty="0">
                    <a:latin typeface="メイリオ" panose="020B0604030504040204" pitchFamily="50" charset="-128"/>
                    <a:ea typeface="メイリオ" panose="020B0604030504040204" pitchFamily="50" charset="-128"/>
                    <a:cs typeface="メイリオ" panose="020B0604030504040204" pitchFamily="50" charset="-128"/>
                  </a:rPr>
                  <a:t>〕</a:t>
                </a:r>
              </a:p>
              <a:p>
                <a:pPr algn="just" eaLnBrk="1" fontAlgn="auto" hangingPunct="1">
                  <a:spcBef>
                    <a:spcPts val="0"/>
                  </a:spcBef>
                  <a:spcAft>
                    <a:spcPts val="0"/>
                  </a:spcAft>
                  <a:defRPr/>
                </a:pPr>
                <a:r>
                  <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a:t>
                </a:r>
                <a:r>
                  <a:rPr kumimoji="0" lang="ja-JP" altLang="en-US" sz="790" kern="0" dirty="0">
                    <a:latin typeface="メイリオ" panose="020B0604030504040204" pitchFamily="50" charset="-128"/>
                    <a:ea typeface="メイリオ" panose="020B0604030504040204" pitchFamily="50" charset="-128"/>
                    <a:cs typeface="メイリオ" panose="020B0604030504040204" pitchFamily="50" charset="-128"/>
                  </a:rPr>
                  <a:t>海外の金融口座情報（預</a:t>
                </a:r>
                <a:endParaRPr kumimoji="0" lang="en-US" altLang="ja-JP" sz="790" kern="0" dirty="0">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ja-JP" altLang="en-US" sz="790" kern="0" dirty="0">
                    <a:latin typeface="メイリオ" panose="020B0604030504040204" pitchFamily="50" charset="-128"/>
                    <a:ea typeface="メイリオ" panose="020B0604030504040204" pitchFamily="50" charset="-128"/>
                    <a:cs typeface="メイリオ" panose="020B0604030504040204" pitchFamily="50" charset="-128"/>
                  </a:rPr>
                  <a:t>   金残高等）の収集（</a:t>
                </a:r>
                <a:r>
                  <a:rPr kumimoji="0" lang="en-US" altLang="ja-JP" sz="790" kern="0" dirty="0">
                    <a:latin typeface="メイリオ" panose="020B0604030504040204" pitchFamily="50" charset="-128"/>
                    <a:ea typeface="メイリオ" panose="020B0604030504040204" pitchFamily="50" charset="-128"/>
                    <a:cs typeface="メイリオ" panose="020B0604030504040204" pitchFamily="50" charset="-128"/>
                  </a:rPr>
                  <a:t>2018</a:t>
                </a:r>
              </a:p>
              <a:p>
                <a:pPr algn="just" eaLnBrk="1" fontAlgn="auto" hangingPunct="1">
                  <a:spcBef>
                    <a:spcPts val="0"/>
                  </a:spcBef>
                  <a:spcAft>
                    <a:spcPts val="0"/>
                  </a:spcAft>
                  <a:defRPr/>
                </a:pPr>
                <a:r>
                  <a:rPr kumimoji="0" lang="ja-JP" altLang="en-US" sz="790" kern="0" dirty="0">
                    <a:latin typeface="メイリオ" panose="020B0604030504040204" pitchFamily="50" charset="-128"/>
                    <a:ea typeface="メイリオ" panose="020B0604030504040204" pitchFamily="50" charset="-128"/>
                    <a:cs typeface="メイリオ" panose="020B0604030504040204" pitchFamily="50" charset="-128"/>
                  </a:rPr>
                  <a:t>　年に初回交換を実施）</a:t>
                </a:r>
                <a:endParaRPr kumimoji="0" lang="en-US" altLang="ja-JP" sz="790" kern="0" dirty="0">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 ・</a:t>
                </a:r>
                <a:r>
                  <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rPr>
                  <a:t>2022</a:t>
                </a: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事務年度、</a:t>
                </a:r>
                <a:r>
                  <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rPr>
                  <a:t>95</a:t>
                </a: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か国</a:t>
                </a:r>
                <a:endPar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   ・地域から</a:t>
                </a:r>
                <a:r>
                  <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rPr>
                  <a:t>253</a:t>
                </a: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万件を受</a:t>
                </a:r>
                <a:endPar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　領</a:t>
                </a:r>
                <a:endPar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4" name="タイトル 1"/>
              <p:cNvSpPr txBox="1">
                <a:spLocks/>
              </p:cNvSpPr>
              <p:nvPr/>
            </p:nvSpPr>
            <p:spPr>
              <a:xfrm>
                <a:off x="73090" y="2841981"/>
                <a:ext cx="1341819" cy="949454"/>
              </a:xfrm>
              <a:prstGeom prst="round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8900000" scaled="1"/>
                <a:tileRect/>
              </a:gradFill>
              <a:ln w="6350" cap="flat" cmpd="sng" algn="ctr">
                <a:solidFill>
                  <a:srgbClr val="A5A5A5"/>
                </a:solidFill>
                <a:prstDash val="solid"/>
                <a:miter lim="800000"/>
              </a:ln>
              <a:effectLst/>
            </p:spPr>
            <p:txBody>
              <a:bodyPr vert="horz" lIns="0" tIns="0" rIns="0" bIns="0" rtlCol="0" anchor="ctr" anchorCtr="0">
                <a:noAutofit/>
              </a:bodyPr>
              <a:lstStyle/>
              <a:p>
                <a:pPr algn="just" eaLnBrk="1" fontAlgn="auto" hangingPunct="1">
                  <a:spcBef>
                    <a:spcPts val="0"/>
                  </a:spcBef>
                  <a:spcAft>
                    <a:spcPts val="0"/>
                  </a:spcAft>
                  <a:defRPr/>
                </a:pPr>
                <a:r>
                  <a:rPr kumimoji="0" lang="en-US" altLang="ja-JP" sz="787" b="1" kern="0" dirty="0">
                    <a:latin typeface="メイリオ" panose="020B0604030504040204" pitchFamily="50" charset="-128"/>
                    <a:ea typeface="メイリオ" panose="020B0604030504040204" pitchFamily="50" charset="-128"/>
                    <a:cs typeface="メイリオ" panose="020B0604030504040204" pitchFamily="50" charset="-128"/>
                  </a:rPr>
                  <a:t>〔</a:t>
                </a:r>
                <a:r>
                  <a:rPr kumimoji="0" lang="ja-JP" altLang="en-US" sz="787" b="1" kern="0" dirty="0">
                    <a:latin typeface="メイリオ" panose="020B0604030504040204" pitchFamily="50" charset="-128"/>
                    <a:ea typeface="メイリオ" panose="020B0604030504040204" pitchFamily="50" charset="-128"/>
                    <a:cs typeface="メイリオ" panose="020B0604030504040204" pitchFamily="50" charset="-128"/>
                  </a:rPr>
                  <a:t>財産債務調書の活用</a:t>
                </a:r>
                <a:r>
                  <a:rPr kumimoji="0" lang="en-US" altLang="ja-JP" sz="787" b="1" kern="0" dirty="0">
                    <a:latin typeface="メイリオ" panose="020B0604030504040204" pitchFamily="50" charset="-128"/>
                    <a:ea typeface="メイリオ" panose="020B0604030504040204" pitchFamily="50" charset="-128"/>
                    <a:cs typeface="メイリオ" panose="020B0604030504040204" pitchFamily="50" charset="-128"/>
                  </a:rPr>
                  <a:t>〕</a:t>
                </a:r>
              </a:p>
              <a:p>
                <a:pPr algn="just" eaLnBrk="1" fontAlgn="auto" hangingPunct="1">
                  <a:spcBef>
                    <a:spcPts val="0"/>
                  </a:spcBef>
                  <a:spcAft>
                    <a:spcPts val="0"/>
                  </a:spcAft>
                  <a:defRPr/>
                </a:pPr>
                <a:r>
                  <a:rPr kumimoji="0" lang="en-US" altLang="ja-JP" sz="787" b="1" kern="0" dirty="0">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・①３億円以上の財産又 </a:t>
                </a:r>
                <a:endPar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 は１億円以上の有価証券 </a:t>
                </a:r>
                <a:endPar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等（所得</a:t>
                </a:r>
                <a:r>
                  <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rPr>
                  <a:t>2,000</a:t>
                </a: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万円超の</a:t>
                </a:r>
                <a:endPar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者）及び②</a:t>
                </a:r>
                <a:r>
                  <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rPr>
                  <a:t>10</a:t>
                </a: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億円以上の </a:t>
                </a:r>
                <a:endPar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財産（①以外の者）の把</a:t>
                </a:r>
                <a:endPar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握</a:t>
                </a:r>
                <a:endPar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 ・</a:t>
                </a:r>
                <a:r>
                  <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rPr>
                  <a:t>2022</a:t>
                </a: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年分の提出件数は</a:t>
                </a:r>
                <a:r>
                  <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　</a:t>
                </a:r>
                <a:endPar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rPr>
                  <a:t>   74,772</a:t>
                </a: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件</a:t>
                </a:r>
                <a:endPar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5" name="タイトル 1"/>
              <p:cNvSpPr txBox="1">
                <a:spLocks/>
              </p:cNvSpPr>
              <p:nvPr/>
            </p:nvSpPr>
            <p:spPr>
              <a:xfrm>
                <a:off x="1463144" y="1888895"/>
                <a:ext cx="1352800" cy="923886"/>
              </a:xfrm>
              <a:prstGeom prst="round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8900000" scaled="1"/>
                <a:tileRect/>
              </a:gradFill>
              <a:ln w="6350" cap="flat" cmpd="sng" algn="ctr">
                <a:solidFill>
                  <a:srgbClr val="A5A5A5"/>
                </a:solidFill>
                <a:prstDash val="solid"/>
                <a:miter lim="800000"/>
              </a:ln>
              <a:effectLst/>
            </p:spPr>
            <p:txBody>
              <a:bodyPr vert="horz" lIns="0" tIns="0" rIns="0" bIns="0" rtlCol="0" anchor="ctr" anchorCtr="0">
                <a:noAutofit/>
              </a:bodyPr>
              <a:lstStyle/>
              <a:p>
                <a:pPr algn="just" eaLnBrk="1" fontAlgn="auto" hangingPunct="1">
                  <a:spcBef>
                    <a:spcPts val="0"/>
                  </a:spcBef>
                  <a:spcAft>
                    <a:spcPts val="0"/>
                  </a:spcAft>
                  <a:defRPr/>
                </a:pPr>
                <a:r>
                  <a:rPr kumimoji="0" lang="en-US" altLang="ja-JP" sz="787" b="1" kern="0" dirty="0">
                    <a:latin typeface="メイリオ" panose="020B0604030504040204" pitchFamily="50" charset="-128"/>
                    <a:ea typeface="メイリオ" panose="020B0604030504040204" pitchFamily="50" charset="-128"/>
                    <a:cs typeface="メイリオ" panose="020B0604030504040204" pitchFamily="50" charset="-128"/>
                  </a:rPr>
                  <a:t>〔</a:t>
                </a:r>
                <a:r>
                  <a:rPr kumimoji="0" lang="ja-JP" altLang="en-US" sz="787" b="1" kern="0" dirty="0">
                    <a:latin typeface="メイリオ" panose="020B0604030504040204" pitchFamily="50" charset="-128"/>
                    <a:ea typeface="メイリオ" panose="020B0604030504040204" pitchFamily="50" charset="-128"/>
                    <a:cs typeface="メイリオ" panose="020B0604030504040204" pitchFamily="50" charset="-128"/>
                  </a:rPr>
                  <a:t>国外財産調書の活用</a:t>
                </a:r>
                <a:r>
                  <a:rPr kumimoji="0" lang="en-US" altLang="ja-JP" sz="787" b="1" kern="0" dirty="0">
                    <a:latin typeface="メイリオ" panose="020B0604030504040204" pitchFamily="50" charset="-128"/>
                    <a:ea typeface="メイリオ" panose="020B0604030504040204" pitchFamily="50" charset="-128"/>
                    <a:cs typeface="メイリオ" panose="020B0604030504040204" pitchFamily="50" charset="-128"/>
                  </a:rPr>
                  <a:t>〕</a:t>
                </a:r>
              </a:p>
              <a:p>
                <a:pPr algn="just" eaLnBrk="1" fontAlgn="auto" hangingPunct="1">
                  <a:spcBef>
                    <a:spcPts val="0"/>
                  </a:spcBef>
                  <a:spcAft>
                    <a:spcPts val="0"/>
                  </a:spcAft>
                  <a:defRPr/>
                </a:pPr>
                <a:r>
                  <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a:t>
                </a:r>
                <a:r>
                  <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rPr>
                  <a:t>5,000</a:t>
                </a: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万円超の国外財産</a:t>
                </a:r>
                <a:endPar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    の把握</a:t>
                </a:r>
                <a:endPar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 ・</a:t>
                </a:r>
                <a:r>
                  <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rPr>
                  <a:t>2022</a:t>
                </a: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年分の提出件数は </a:t>
                </a:r>
                <a:endPar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 </a:t>
                </a:r>
                <a:r>
                  <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rPr>
                  <a:t>12,494</a:t>
                </a: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件</a:t>
                </a:r>
                <a:endPar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6" name="タイトル 1"/>
              <p:cNvSpPr txBox="1">
                <a:spLocks/>
              </p:cNvSpPr>
              <p:nvPr/>
            </p:nvSpPr>
            <p:spPr>
              <a:xfrm>
                <a:off x="1460950" y="3818279"/>
                <a:ext cx="1354994" cy="938044"/>
              </a:xfrm>
              <a:prstGeom prst="round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8900000" scaled="1"/>
                <a:tileRect/>
              </a:gradFill>
              <a:ln w="6350" cap="flat" cmpd="sng" algn="ctr">
                <a:solidFill>
                  <a:srgbClr val="A5A5A5"/>
                </a:solidFill>
                <a:prstDash val="solid"/>
                <a:miter lim="800000"/>
              </a:ln>
              <a:effectLst/>
            </p:spPr>
            <p:txBody>
              <a:bodyPr vert="horz" lIns="0" tIns="0" rIns="0" bIns="0" rtlCol="0" anchor="ctr" anchorCtr="0">
                <a:noAutofit/>
              </a:bodyPr>
              <a:lstStyle/>
              <a:p>
                <a:pPr algn="just" eaLnBrk="1" fontAlgn="auto" hangingPunct="1">
                  <a:spcBef>
                    <a:spcPts val="0"/>
                  </a:spcBef>
                  <a:spcAft>
                    <a:spcPts val="0"/>
                  </a:spcAft>
                  <a:defRPr/>
                </a:pPr>
                <a:r>
                  <a:rPr kumimoji="0" lang="en-US" altLang="ja-JP" sz="787" b="1" kern="0" dirty="0">
                    <a:latin typeface="メイリオ" panose="020B0604030504040204" pitchFamily="50" charset="-128"/>
                    <a:ea typeface="メイリオ" panose="020B0604030504040204" pitchFamily="50" charset="-128"/>
                    <a:cs typeface="メイリオ" panose="020B0604030504040204" pitchFamily="50" charset="-128"/>
                  </a:rPr>
                  <a:t>〔</a:t>
                </a:r>
                <a:r>
                  <a:rPr kumimoji="0" lang="ja-JP" altLang="en-US" sz="787" b="1" kern="0" dirty="0">
                    <a:latin typeface="メイリオ" panose="020B0604030504040204" pitchFamily="50" charset="-128"/>
                    <a:ea typeface="メイリオ" panose="020B0604030504040204" pitchFamily="50" charset="-128"/>
                    <a:cs typeface="メイリオ" panose="020B0604030504040204" pitchFamily="50" charset="-128"/>
                  </a:rPr>
                  <a:t>多国籍企業情報の報告制度の創設</a:t>
                </a:r>
                <a:r>
                  <a:rPr kumimoji="0" lang="en-US" altLang="ja-JP" sz="787" b="1" kern="0" dirty="0">
                    <a:latin typeface="メイリオ" panose="020B0604030504040204" pitchFamily="50" charset="-128"/>
                    <a:ea typeface="メイリオ" panose="020B0604030504040204" pitchFamily="50" charset="-128"/>
                    <a:cs typeface="メイリオ" panose="020B0604030504040204" pitchFamily="50" charset="-128"/>
                  </a:rPr>
                  <a:t>〕</a:t>
                </a:r>
              </a:p>
              <a:p>
                <a:pPr algn="just" eaLnBrk="1" fontAlgn="auto" hangingPunct="1">
                  <a:spcBef>
                    <a:spcPts val="0"/>
                  </a:spcBef>
                  <a:spcAft>
                    <a:spcPts val="0"/>
                  </a:spcAft>
                  <a:defRPr/>
                </a:pP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 ・多国籍企業のグループ情</a:t>
                </a:r>
                <a:endPar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報の収集</a:t>
                </a:r>
                <a:r>
                  <a:rPr kumimoji="0" lang="ja-JP" altLang="en-US" sz="751" kern="0" dirty="0">
                    <a:latin typeface="メイリオ" panose="020B0604030504040204" pitchFamily="50" charset="-128"/>
                    <a:ea typeface="メイリオ" panose="020B0604030504040204" pitchFamily="50" charset="-128"/>
                    <a:cs typeface="メイリオ" panose="020B0604030504040204" pitchFamily="50" charset="-128"/>
                  </a:rPr>
                  <a:t>（</a:t>
                </a:r>
                <a:r>
                  <a:rPr kumimoji="0" lang="en-US" altLang="ja-JP" sz="751" kern="0" dirty="0">
                    <a:latin typeface="メイリオ" panose="020B0604030504040204" pitchFamily="50" charset="-128"/>
                    <a:ea typeface="メイリオ" panose="020B0604030504040204" pitchFamily="50" charset="-128"/>
                    <a:cs typeface="メイリオ" panose="020B0604030504040204" pitchFamily="50" charset="-128"/>
                  </a:rPr>
                  <a:t>2018</a:t>
                </a:r>
                <a:r>
                  <a:rPr kumimoji="0" lang="ja-JP" altLang="en-US" sz="751" kern="0" dirty="0">
                    <a:latin typeface="メイリオ" panose="020B0604030504040204" pitchFamily="50" charset="-128"/>
                    <a:ea typeface="メイリオ" panose="020B0604030504040204" pitchFamily="50" charset="-128"/>
                    <a:cs typeface="メイリオ" panose="020B0604030504040204" pitchFamily="50" charset="-128"/>
                  </a:rPr>
                  <a:t>年に初回</a:t>
                </a:r>
                <a:endParaRPr kumimoji="0" lang="en-US" altLang="ja-JP" sz="751" kern="0" dirty="0">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ja-JP" altLang="en-US" sz="751" kern="0" dirty="0">
                    <a:latin typeface="メイリオ" panose="020B0604030504040204" pitchFamily="50" charset="-128"/>
                    <a:ea typeface="メイリオ" panose="020B0604030504040204" pitchFamily="50" charset="-128"/>
                    <a:cs typeface="メイリオ" panose="020B0604030504040204" pitchFamily="50" charset="-128"/>
                  </a:rPr>
                  <a:t>　交換を実施）</a:t>
                </a:r>
                <a:endParaRPr kumimoji="0" lang="en-US" altLang="ja-JP" sz="751" kern="0" dirty="0">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 ・</a:t>
                </a:r>
                <a:r>
                  <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rPr>
                  <a:t>2022</a:t>
                </a: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事務年度、</a:t>
                </a:r>
                <a:r>
                  <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rPr>
                  <a:t>53</a:t>
                </a: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か国</a:t>
                </a:r>
                <a:endPar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   ・地域から</a:t>
                </a:r>
                <a:r>
                  <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rPr>
                  <a:t>2,237</a:t>
                </a: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グルー　　</a:t>
                </a:r>
                <a:endPar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　プの情報を受領</a:t>
                </a:r>
                <a:endPar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7" name="タイトル 1"/>
              <p:cNvSpPr txBox="1">
                <a:spLocks/>
              </p:cNvSpPr>
              <p:nvPr/>
            </p:nvSpPr>
            <p:spPr>
              <a:xfrm>
                <a:off x="73090" y="3820598"/>
                <a:ext cx="1341819" cy="941403"/>
              </a:xfrm>
              <a:prstGeom prst="round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8900000" scaled="1"/>
                <a:tileRect/>
              </a:gradFill>
              <a:ln w="6350" cap="flat" cmpd="sng" algn="ctr">
                <a:solidFill>
                  <a:srgbClr val="A5A5A5"/>
                </a:solidFill>
                <a:prstDash val="solid"/>
                <a:miter lim="800000"/>
              </a:ln>
              <a:effectLst/>
            </p:spPr>
            <p:txBody>
              <a:bodyPr vert="horz" lIns="0" tIns="0" rIns="0" bIns="0" rtlCol="0" anchor="ctr" anchorCtr="0">
                <a:noAutofit/>
              </a:bodyPr>
              <a:lstStyle/>
              <a:p>
                <a:pPr algn="just" eaLnBrk="1" fontAlgn="auto" hangingPunct="1">
                  <a:spcBef>
                    <a:spcPts val="0"/>
                  </a:spcBef>
                  <a:spcAft>
                    <a:spcPts val="0"/>
                  </a:spcAft>
                  <a:defRPr/>
                </a:pPr>
                <a:r>
                  <a:rPr kumimoji="0" lang="en-US" altLang="ja-JP" sz="787" b="1" kern="0" dirty="0">
                    <a:latin typeface="メイリオ" panose="020B0604030504040204" pitchFamily="50" charset="-128"/>
                    <a:ea typeface="メイリオ" panose="020B0604030504040204" pitchFamily="50" charset="-128"/>
                    <a:cs typeface="メイリオ" panose="020B0604030504040204" pitchFamily="50" charset="-128"/>
                  </a:rPr>
                  <a:t>〔</a:t>
                </a:r>
                <a:r>
                  <a:rPr kumimoji="0" lang="ja-JP" altLang="en-US" sz="787" b="1" kern="0" dirty="0">
                    <a:latin typeface="メイリオ" panose="020B0604030504040204" pitchFamily="50" charset="-128"/>
                    <a:ea typeface="メイリオ" panose="020B0604030504040204" pitchFamily="50" charset="-128"/>
                    <a:cs typeface="メイリオ" panose="020B0604030504040204" pitchFamily="50" charset="-128"/>
                  </a:rPr>
                  <a:t>租税条約等に基づく情報交換</a:t>
                </a:r>
                <a:r>
                  <a:rPr kumimoji="0" lang="en-US" altLang="ja-JP" sz="787" b="1" kern="0" dirty="0">
                    <a:latin typeface="メイリオ" panose="020B0604030504040204" pitchFamily="50" charset="-128"/>
                    <a:ea typeface="メイリオ" panose="020B0604030504040204" pitchFamily="50" charset="-128"/>
                    <a:cs typeface="メイリオ" panose="020B0604030504040204" pitchFamily="50" charset="-128"/>
                  </a:rPr>
                  <a:t>〕</a:t>
                </a:r>
              </a:p>
              <a:p>
                <a:pPr algn="just" eaLnBrk="1" fontAlgn="auto" hangingPunct="1">
                  <a:spcBef>
                    <a:spcPts val="0"/>
                  </a:spcBef>
                  <a:spcAft>
                    <a:spcPts val="0"/>
                  </a:spcAft>
                  <a:defRPr/>
                </a:pP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 ・取引の実態、配当や不動</a:t>
                </a:r>
                <a:endPar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   産所得等に関する情報の</a:t>
                </a:r>
                <a:endPar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 収集</a:t>
                </a:r>
                <a:endPar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 ・</a:t>
                </a:r>
                <a:r>
                  <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rPr>
                  <a:t>2024</a:t>
                </a: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年７月現在、</a:t>
                </a:r>
                <a:r>
                  <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rPr>
                  <a:t>86</a:t>
                </a: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の</a:t>
                </a:r>
                <a:endPar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租税条約等（</a:t>
                </a:r>
                <a:r>
                  <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rPr>
                  <a:t>155</a:t>
                </a: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か国・</a:t>
                </a:r>
                <a:endPar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地域）が発効</a:t>
                </a:r>
                <a:endPar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8" name="タイトル 1"/>
              <p:cNvSpPr txBox="1">
                <a:spLocks/>
              </p:cNvSpPr>
              <p:nvPr/>
            </p:nvSpPr>
            <p:spPr>
              <a:xfrm>
                <a:off x="156207" y="4798864"/>
                <a:ext cx="8590414" cy="228962"/>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vert="horz" lIns="68580" tIns="34291" rIns="68580" bIns="34291" rtlCol="0" anchor="ctr">
                <a:noAutofit/>
              </a:bodyPr>
              <a:lstStyle/>
              <a:p>
                <a:pPr algn="ctr" eaLnBrk="1" fontAlgn="auto" hangingPunct="1">
                  <a:spcBef>
                    <a:spcPts val="0"/>
                  </a:spcBef>
                  <a:spcAft>
                    <a:spcPts val="0"/>
                  </a:spcAft>
                  <a:defRPr/>
                </a:pPr>
                <a:r>
                  <a:rPr kumimoji="0" lang="ja-JP" altLang="en-US" sz="1143" b="1" kern="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グローバルネットワークの強化</a:t>
                </a:r>
                <a:endParaRPr kumimoji="0" lang="en-US" altLang="ja-JP" sz="1143" b="1" kern="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9" name="タイトル 1"/>
              <p:cNvSpPr txBox="1">
                <a:spLocks/>
              </p:cNvSpPr>
              <p:nvPr/>
            </p:nvSpPr>
            <p:spPr>
              <a:xfrm>
                <a:off x="4407158" y="5069062"/>
                <a:ext cx="4173887" cy="279750"/>
              </a:xfrm>
              <a:prstGeom prst="roundRect">
                <a:avLst/>
              </a:prstGeom>
              <a:gradFill flip="none" rotWithShape="1">
                <a:gsLst>
                  <a:gs pos="50000">
                    <a:srgbClr val="CBEAFF"/>
                  </a:gs>
                  <a:gs pos="0">
                    <a:srgbClr val="83D3FF"/>
                  </a:gs>
                  <a:gs pos="0">
                    <a:srgbClr val="00B0F0">
                      <a:tint val="44500"/>
                      <a:satMod val="160000"/>
                    </a:srgbClr>
                  </a:gs>
                  <a:gs pos="100000">
                    <a:srgbClr val="00B0F0">
                      <a:tint val="23500"/>
                      <a:satMod val="160000"/>
                    </a:srgbClr>
                  </a:gs>
                </a:gsLst>
                <a:lin ang="2700000" scaled="1"/>
                <a:tileRect/>
              </a:gradFill>
              <a:ln w="6350" cap="flat" cmpd="sng" algn="ctr">
                <a:solidFill>
                  <a:srgbClr val="4472C4"/>
                </a:solidFill>
                <a:prstDash val="solid"/>
                <a:miter lim="800000"/>
              </a:ln>
              <a:effectLst/>
            </p:spPr>
            <p:txBody>
              <a:bodyPr vert="horz" lIns="0" tIns="0" rIns="0" bIns="0" rtlCol="0" anchor="ctr" anchorCtr="0">
                <a:noAutofit/>
              </a:bodyPr>
              <a:lstStyle/>
              <a:p>
                <a:pPr algn="ctr" eaLnBrk="1" fontAlgn="auto" hangingPunct="1">
                  <a:spcBef>
                    <a:spcPts val="0"/>
                  </a:spcBef>
                  <a:spcAft>
                    <a:spcPts val="0"/>
                  </a:spcAft>
                  <a:defRPr/>
                </a:pPr>
                <a:r>
                  <a:rPr kumimoji="0" lang="en-US" altLang="ja-JP" sz="787"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kumimoji="0" lang="ja-JP" altLang="en-US" sz="787"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租税条約等に基づく情報交換</a:t>
                </a:r>
                <a:r>
                  <a:rPr kumimoji="0" lang="en-US" altLang="ja-JP" sz="787"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algn="ctr" eaLnBrk="1" fontAlgn="auto" hangingPunct="1">
                  <a:spcBef>
                    <a:spcPts val="0"/>
                  </a:spcBef>
                  <a:spcAft>
                    <a:spcPts val="0"/>
                  </a:spcAft>
                  <a:defRPr/>
                </a:pPr>
                <a:r>
                  <a:rPr kumimoji="0" lang="en-US" altLang="ja-JP" sz="787"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〔CRS</a:t>
                </a:r>
                <a:r>
                  <a:rPr kumimoji="0" lang="ja-JP" altLang="en-US" sz="787"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情報の自動的情報交換</a:t>
                </a:r>
                <a:r>
                  <a:rPr kumimoji="0" lang="en-US" altLang="ja-JP" sz="787"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250" name="タイトル 1"/>
              <p:cNvSpPr txBox="1">
                <a:spLocks/>
              </p:cNvSpPr>
              <p:nvPr/>
            </p:nvSpPr>
            <p:spPr>
              <a:xfrm>
                <a:off x="4407158" y="5337512"/>
                <a:ext cx="4173887" cy="261680"/>
              </a:xfrm>
              <a:prstGeom prst="roundRect">
                <a:avLst/>
              </a:prstGeom>
              <a:gradFill rotWithShape="1">
                <a:gsLst>
                  <a:gs pos="0">
                    <a:srgbClr val="CBEAFF"/>
                  </a:gs>
                  <a:gs pos="0">
                    <a:srgbClr val="83D3FF"/>
                  </a:gs>
                  <a:gs pos="0">
                    <a:srgbClr val="00B0F0">
                      <a:tint val="44500"/>
                      <a:satMod val="160000"/>
                    </a:srgbClr>
                  </a:gs>
                  <a:gs pos="100000">
                    <a:srgbClr val="00B0F0">
                      <a:tint val="23500"/>
                      <a:satMod val="160000"/>
                    </a:srgbClr>
                  </a:gs>
                </a:gsLst>
                <a:lin ang="2700000" scaled="1"/>
              </a:gradFill>
              <a:ln w="6350" cap="flat" cmpd="sng" algn="ctr">
                <a:solidFill>
                  <a:srgbClr val="4472C4"/>
                </a:solidFill>
                <a:prstDash val="solid"/>
                <a:miter lim="800000"/>
              </a:ln>
              <a:effectLst/>
            </p:spPr>
            <p:txBody>
              <a:bodyPr vert="horz" lIns="0" tIns="0" rIns="0" bIns="0" rtlCol="0" anchor="ctr" anchorCtr="0">
                <a:noAutofit/>
              </a:bodyPr>
              <a:lstStyle/>
              <a:p>
                <a:pPr algn="ctr" eaLnBrk="1" fontAlgn="auto" hangingPunct="1">
                  <a:spcBef>
                    <a:spcPts val="0"/>
                  </a:spcBef>
                  <a:spcAft>
                    <a:spcPts val="0"/>
                  </a:spcAft>
                  <a:defRPr/>
                </a:pPr>
                <a:r>
                  <a:rPr kumimoji="0" lang="en-US" altLang="ja-JP" sz="787"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kumimoji="0" lang="ja-JP" altLang="en-US" sz="787"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国際的な枠組みへの参画</a:t>
                </a:r>
                <a:r>
                  <a:rPr kumimoji="0" lang="en-US" altLang="ja-JP" sz="787"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marL="100349" indent="-100349" algn="ctr" eaLnBrk="1" fontAlgn="auto" hangingPunct="1">
                  <a:spcBef>
                    <a:spcPts val="0"/>
                  </a:spcBef>
                  <a:spcAft>
                    <a:spcPts val="0"/>
                  </a:spcAft>
                  <a:defRPr/>
                </a:pPr>
                <a:r>
                  <a:rPr kumimoji="0" lang="ja-JP" altLang="en-US"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kumimoji="0" lang="en-US" altLang="ja-JP"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BEPS</a:t>
                </a:r>
                <a:r>
                  <a:rPr kumimoji="0" lang="ja-JP" altLang="en-US" sz="787" kern="0" baseline="80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（注２）</a:t>
                </a:r>
                <a:r>
                  <a:rPr kumimoji="0" lang="ja-JP" altLang="en-US"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や税の透明性に関する国際的な議論への対応</a:t>
                </a:r>
                <a:endParaRPr kumimoji="0" lang="en-US" altLang="ja-JP"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1" name="タイトル 1"/>
              <p:cNvSpPr txBox="1">
                <a:spLocks/>
              </p:cNvSpPr>
              <p:nvPr/>
            </p:nvSpPr>
            <p:spPr>
              <a:xfrm>
                <a:off x="156207" y="5060887"/>
                <a:ext cx="3990955" cy="244161"/>
              </a:xfrm>
              <a:prstGeom prst="round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a:ln w="6350" cap="flat" cmpd="sng" algn="ctr">
                <a:solidFill>
                  <a:srgbClr val="4472C4">
                    <a:shade val="95000"/>
                    <a:satMod val="105000"/>
                  </a:srgbClr>
                </a:solidFill>
                <a:prstDash val="solid"/>
                <a:miter lim="800000"/>
              </a:ln>
              <a:effectLst/>
            </p:spPr>
            <p:txBody>
              <a:bodyPr vert="horz" lIns="0" tIns="0" rIns="0" bIns="0" rtlCol="0" anchor="ctr" anchorCtr="0">
                <a:noAutofit/>
              </a:bodyPr>
              <a:lstStyle/>
              <a:p>
                <a:pPr algn="ctr" eaLnBrk="1" fontAlgn="auto" hangingPunct="1">
                  <a:spcBef>
                    <a:spcPts val="0"/>
                  </a:spcBef>
                  <a:spcAft>
                    <a:spcPts val="0"/>
                  </a:spcAft>
                  <a:defRPr/>
                </a:pPr>
                <a:r>
                  <a:rPr kumimoji="0" lang="en-US" altLang="ja-JP" sz="787"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kumimoji="0" lang="ja-JP" altLang="en-US" sz="787"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徴収共助制度の活用</a:t>
                </a:r>
                <a:r>
                  <a:rPr kumimoji="0" lang="en-US" altLang="ja-JP" sz="787"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marL="100349" indent="-100349" algn="ctr" eaLnBrk="1" fontAlgn="auto" hangingPunct="1">
                  <a:spcBef>
                    <a:spcPts val="0"/>
                  </a:spcBef>
                  <a:spcAft>
                    <a:spcPts val="0"/>
                  </a:spcAft>
                  <a:defRPr/>
                </a:pPr>
                <a:r>
                  <a:rPr kumimoji="0" lang="ja-JP" altLang="en-US"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租税</a:t>
                </a:r>
                <a:r>
                  <a:rPr kumimoji="0" lang="ja-JP" altLang="ja-JP"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条約締約国にある財産について</a:t>
                </a:r>
                <a:r>
                  <a:rPr kumimoji="0" lang="ja-JP" altLang="en-US"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a:t>
                </a:r>
                <a:r>
                  <a:rPr kumimoji="0" lang="ja-JP" altLang="ja-JP"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相手国</a:t>
                </a:r>
                <a:r>
                  <a:rPr kumimoji="0" lang="ja-JP" altLang="en-US"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の税務当局への</a:t>
                </a:r>
                <a:r>
                  <a:rPr kumimoji="0" lang="ja-JP" altLang="ja-JP"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徴収</a:t>
                </a:r>
                <a:r>
                  <a:rPr kumimoji="0" lang="ja-JP" altLang="en-US"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a:t>
                </a:r>
                <a:r>
                  <a:rPr kumimoji="0" lang="ja-JP" altLang="ja-JP"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要請</a:t>
                </a:r>
                <a:endParaRPr kumimoji="0" lang="en-US" altLang="ja-JP"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2" name="タイトル 1"/>
              <p:cNvSpPr txBox="1">
                <a:spLocks/>
              </p:cNvSpPr>
              <p:nvPr/>
            </p:nvSpPr>
            <p:spPr>
              <a:xfrm>
                <a:off x="156207" y="5341925"/>
                <a:ext cx="3990956" cy="244404"/>
              </a:xfrm>
              <a:prstGeom prst="roundRect">
                <a:avLst/>
              </a:prstGeom>
              <a:gradFill rotWithShape="1">
                <a:gsLst>
                  <a:gs pos="50000">
                    <a:srgbClr val="CBEAFF"/>
                  </a:gs>
                  <a:gs pos="0">
                    <a:srgbClr val="83D3FF"/>
                  </a:gs>
                  <a:gs pos="0">
                    <a:srgbClr val="00B0F0">
                      <a:tint val="44500"/>
                      <a:satMod val="160000"/>
                    </a:srgbClr>
                  </a:gs>
                  <a:gs pos="100000">
                    <a:srgbClr val="00B0F0">
                      <a:tint val="23500"/>
                      <a:satMod val="160000"/>
                    </a:srgbClr>
                  </a:gs>
                </a:gsLst>
                <a:lin ang="2700000" scaled="1"/>
              </a:gradFill>
              <a:ln w="6350" cap="flat" cmpd="sng" algn="ctr">
                <a:solidFill>
                  <a:srgbClr val="4472C4"/>
                </a:solidFill>
                <a:prstDash val="solid"/>
                <a:miter lim="800000"/>
              </a:ln>
              <a:effectLst/>
            </p:spPr>
            <p:txBody>
              <a:bodyPr vert="horz" lIns="0" tIns="0" rIns="0" bIns="0" rtlCol="0" anchor="ctr" anchorCtr="0">
                <a:noAutofit/>
              </a:bodyPr>
              <a:lstStyle/>
              <a:p>
                <a:pPr algn="ctr" eaLnBrk="1" fontAlgn="auto" hangingPunct="1">
                  <a:spcBef>
                    <a:spcPts val="0"/>
                  </a:spcBef>
                  <a:spcAft>
                    <a:spcPts val="0"/>
                  </a:spcAft>
                  <a:defRPr/>
                </a:pPr>
                <a:r>
                  <a:rPr kumimoji="0" lang="en-US" altLang="ja-JP" sz="787"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kumimoji="0" lang="ja-JP" altLang="en-US" sz="787"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相互協議の促進</a:t>
                </a:r>
                <a:r>
                  <a:rPr kumimoji="0" lang="en-US" altLang="ja-JP" sz="787"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algn="ctr" eaLnBrk="1" fontAlgn="auto" hangingPunct="1">
                  <a:spcBef>
                    <a:spcPts val="0"/>
                  </a:spcBef>
                  <a:spcAft>
                    <a:spcPts val="0"/>
                  </a:spcAft>
                  <a:defRPr/>
                </a:pPr>
                <a:r>
                  <a:rPr kumimoji="0" lang="ja-JP" altLang="en-US"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国際的な二重課税問題の解決</a:t>
                </a:r>
                <a:endParaRPr kumimoji="0" lang="en-US" altLang="ja-JP"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53" name="グループ化 252"/>
              <p:cNvGrpSpPr/>
              <p:nvPr/>
            </p:nvGrpSpPr>
            <p:grpSpPr>
              <a:xfrm>
                <a:off x="3584926" y="1679248"/>
                <a:ext cx="1837235" cy="2968886"/>
                <a:chOff x="4400301" y="1152451"/>
                <a:chExt cx="3429504" cy="6511152"/>
              </a:xfrm>
            </p:grpSpPr>
            <p:sp>
              <p:nvSpPr>
                <p:cNvPr id="265" name="爆発 2 264"/>
                <p:cNvSpPr/>
                <p:nvPr/>
              </p:nvSpPr>
              <p:spPr>
                <a:xfrm rot="1332313">
                  <a:off x="4779271" y="5540615"/>
                  <a:ext cx="2680932" cy="2122988"/>
                </a:xfrm>
                <a:prstGeom prst="irregularSeal2">
                  <a:avLst/>
                </a:prstGeom>
                <a:solidFill>
                  <a:srgbClr val="5B9BD5"/>
                </a:solidFill>
                <a:ln w="12700" cap="flat" cmpd="sng" algn="ctr">
                  <a:solidFill>
                    <a:srgbClr val="5B9BD5">
                      <a:shade val="50000"/>
                    </a:srgbClr>
                  </a:solidFill>
                  <a:prstDash val="solid"/>
                  <a:miter lim="800000"/>
                </a:ln>
                <a:effectLst/>
              </p:spPr>
              <p:txBody>
                <a:bodyPr rtlCol="0" anchor="ctr"/>
                <a:lstStyle/>
                <a:p>
                  <a:pPr algn="ctr" eaLnBrk="1" fontAlgn="auto" hangingPunct="1">
                    <a:spcBef>
                      <a:spcPts val="0"/>
                    </a:spcBef>
                    <a:spcAft>
                      <a:spcPts val="0"/>
                    </a:spcAft>
                    <a:defRPr/>
                  </a:pPr>
                  <a:endParaRPr kumimoji="0" lang="ja-JP" altLang="en-US" sz="965" kern="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66" name="グループ化 265"/>
                <p:cNvGrpSpPr/>
                <p:nvPr/>
              </p:nvGrpSpPr>
              <p:grpSpPr>
                <a:xfrm>
                  <a:off x="4400301" y="1152451"/>
                  <a:ext cx="3429504" cy="5921996"/>
                  <a:chOff x="4400301" y="1152451"/>
                  <a:chExt cx="3429504" cy="5921996"/>
                </a:xfrm>
              </p:grpSpPr>
              <p:sp>
                <p:nvSpPr>
                  <p:cNvPr id="267" name="爆発 2 266"/>
                  <p:cNvSpPr/>
                  <p:nvPr/>
                </p:nvSpPr>
                <p:spPr>
                  <a:xfrm rot="1332313">
                    <a:off x="4815536" y="3691330"/>
                    <a:ext cx="2522600" cy="1891429"/>
                  </a:xfrm>
                  <a:prstGeom prst="irregularSeal2">
                    <a:avLst/>
                  </a:prstGeom>
                  <a:solidFill>
                    <a:srgbClr val="5B9BD5"/>
                  </a:solidFill>
                  <a:ln w="12700" cap="flat" cmpd="sng" algn="ctr">
                    <a:solidFill>
                      <a:srgbClr val="5B9BD5">
                        <a:shade val="50000"/>
                      </a:srgbClr>
                    </a:solidFill>
                    <a:prstDash val="solid"/>
                    <a:miter lim="800000"/>
                  </a:ln>
                  <a:effectLst/>
                </p:spPr>
                <p:txBody>
                  <a:bodyPr rtlCol="0" anchor="ctr"/>
                  <a:lstStyle/>
                  <a:p>
                    <a:pPr algn="ctr" eaLnBrk="1" fontAlgn="auto" hangingPunct="1">
                      <a:spcBef>
                        <a:spcPts val="0"/>
                      </a:spcBef>
                      <a:spcAft>
                        <a:spcPts val="0"/>
                      </a:spcAft>
                      <a:defRPr/>
                    </a:pPr>
                    <a:endParaRPr kumimoji="0" lang="ja-JP" altLang="en-US" sz="965" kern="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68" name="グループ化 267"/>
                  <p:cNvGrpSpPr/>
                  <p:nvPr/>
                </p:nvGrpSpPr>
                <p:grpSpPr>
                  <a:xfrm>
                    <a:off x="4400301" y="1152451"/>
                    <a:ext cx="3429504" cy="5921996"/>
                    <a:chOff x="4299906" y="1076629"/>
                    <a:chExt cx="3763433" cy="3006851"/>
                  </a:xfrm>
                </p:grpSpPr>
                <p:sp>
                  <p:nvSpPr>
                    <p:cNvPr id="269" name="テキスト ボックス 268"/>
                    <p:cNvSpPr txBox="1"/>
                    <p:nvPr/>
                  </p:nvSpPr>
                  <p:spPr>
                    <a:xfrm>
                      <a:off x="4299906" y="1076629"/>
                      <a:ext cx="3763433" cy="215332"/>
                    </a:xfrm>
                    <a:prstGeom prst="rect">
                      <a:avLst/>
                    </a:prstGeom>
                    <a:noFill/>
                  </p:spPr>
                  <p:txBody>
                    <a:bodyPr wrap="square" rtlCol="0">
                      <a:spAutoFit/>
                    </a:bodyPr>
                    <a:lstStyle/>
                    <a:p>
                      <a:pPr eaLnBrk="1" fontAlgn="auto" hangingPunct="1">
                        <a:spcBef>
                          <a:spcPts val="0"/>
                        </a:spcBef>
                        <a:spcAft>
                          <a:spcPts val="0"/>
                        </a:spcAft>
                        <a:defRPr/>
                      </a:pPr>
                      <a:r>
                        <a:rPr kumimoji="0" lang="ja-JP" altLang="en-US" sz="1000" b="1" u="sng" kern="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富裕層・海外取引のある企業</a:t>
                      </a:r>
                    </a:p>
                  </p:txBody>
                </p:sp>
                <p:grpSp>
                  <p:nvGrpSpPr>
                    <p:cNvPr id="270" name="グループ化 269"/>
                    <p:cNvGrpSpPr/>
                    <p:nvPr/>
                  </p:nvGrpSpPr>
                  <p:grpSpPr>
                    <a:xfrm>
                      <a:off x="4621370" y="1389506"/>
                      <a:ext cx="3005950" cy="1011503"/>
                      <a:chOff x="-738138" y="3072457"/>
                      <a:chExt cx="3066320" cy="1579895"/>
                    </a:xfrm>
                  </p:grpSpPr>
                  <p:sp>
                    <p:nvSpPr>
                      <p:cNvPr id="273" name="爆発 2 272"/>
                      <p:cNvSpPr/>
                      <p:nvPr/>
                    </p:nvSpPr>
                    <p:spPr>
                      <a:xfrm rot="1332313">
                        <a:off x="-738138" y="3072457"/>
                        <a:ext cx="3066320" cy="1579895"/>
                      </a:xfrm>
                      <a:prstGeom prst="irregularSeal2">
                        <a:avLst/>
                      </a:prstGeom>
                      <a:solidFill>
                        <a:srgbClr val="5B9BD5"/>
                      </a:solidFill>
                      <a:ln w="12700" cap="flat" cmpd="sng" algn="ctr">
                        <a:solidFill>
                          <a:srgbClr val="5B9BD5">
                            <a:shade val="50000"/>
                          </a:srgbClr>
                        </a:solidFill>
                        <a:prstDash val="solid"/>
                        <a:miter lim="800000"/>
                      </a:ln>
                      <a:effectLst/>
                    </p:spPr>
                    <p:txBody>
                      <a:bodyPr rtlCol="0" anchor="ctr"/>
                      <a:lstStyle/>
                      <a:p>
                        <a:pPr algn="ctr" eaLnBrk="1" fontAlgn="auto" hangingPunct="1">
                          <a:spcBef>
                            <a:spcPts val="0"/>
                          </a:spcBef>
                          <a:spcAft>
                            <a:spcPts val="0"/>
                          </a:spcAft>
                          <a:defRPr/>
                        </a:pPr>
                        <a:endParaRPr kumimoji="0" lang="ja-JP" altLang="en-US" sz="965" kern="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4" name="正方形/長方形 273"/>
                      <p:cNvSpPr/>
                      <p:nvPr/>
                    </p:nvSpPr>
                    <p:spPr>
                      <a:xfrm>
                        <a:off x="-215811" y="3724778"/>
                        <a:ext cx="2253097" cy="274763"/>
                      </a:xfrm>
                      <a:prstGeom prst="rect">
                        <a:avLst/>
                      </a:prstGeom>
                    </p:spPr>
                    <p:txBody>
                      <a:bodyPr wrap="square" lIns="68580" tIns="34291" rIns="68580" bIns="34291">
                        <a:spAutoFit/>
                      </a:bodyPr>
                      <a:lstStyle/>
                      <a:p>
                        <a:pPr eaLnBrk="1" fontAlgn="auto" hangingPunct="1">
                          <a:spcBef>
                            <a:spcPts val="0"/>
                          </a:spcBef>
                          <a:spcAft>
                            <a:spcPts val="0"/>
                          </a:spcAft>
                          <a:defRPr/>
                        </a:pPr>
                        <a:r>
                          <a:rPr kumimoji="0" lang="ja-JP" altLang="en-US" sz="857" b="1" kern="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海外への資産隠し</a:t>
                        </a:r>
                        <a:endParaRPr kumimoji="0" lang="en-US" altLang="ja-JP" sz="857" b="1" kern="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271" name="正方形/長方形 270"/>
                    <p:cNvSpPr/>
                    <p:nvPr/>
                  </p:nvSpPr>
                  <p:spPr>
                    <a:xfrm>
                      <a:off x="5241855" y="3599205"/>
                      <a:ext cx="1742548" cy="484275"/>
                    </a:xfrm>
                    <a:prstGeom prst="rect">
                      <a:avLst/>
                    </a:prstGeom>
                  </p:spPr>
                  <p:txBody>
                    <a:bodyPr wrap="square" lIns="68580" tIns="34291" rIns="68580" bIns="34291">
                      <a:spAutoFit/>
                    </a:bodyPr>
                    <a:lstStyle/>
                    <a:p>
                      <a:pPr algn="ctr" eaLnBrk="1" fontAlgn="auto" hangingPunct="1">
                        <a:spcBef>
                          <a:spcPts val="0"/>
                        </a:spcBef>
                        <a:spcAft>
                          <a:spcPts val="0"/>
                        </a:spcAft>
                        <a:defRPr/>
                      </a:pPr>
                      <a:r>
                        <a:rPr kumimoji="0" lang="ja-JP" altLang="en-US" sz="787" b="1" kern="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各国の税制・租税条約の違いを利用した国際的租税回避</a:t>
                      </a:r>
                      <a:endParaRPr kumimoji="0" lang="en-US" altLang="ja-JP" sz="787" b="1" kern="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2" name="正方形/長方形 271"/>
                    <p:cNvSpPr/>
                    <p:nvPr/>
                  </p:nvSpPr>
                  <p:spPr>
                    <a:xfrm>
                      <a:off x="5224741" y="2629289"/>
                      <a:ext cx="1669493" cy="479396"/>
                    </a:xfrm>
                    <a:prstGeom prst="rect">
                      <a:avLst/>
                    </a:prstGeom>
                  </p:spPr>
                  <p:txBody>
                    <a:bodyPr wrap="square" lIns="68580" tIns="34291" rIns="68580" bIns="34291">
                      <a:spAutoFit/>
                    </a:bodyPr>
                    <a:lstStyle/>
                    <a:p>
                      <a:pPr algn="ctr" eaLnBrk="1" fontAlgn="auto" hangingPunct="1">
                        <a:spcBef>
                          <a:spcPts val="0"/>
                        </a:spcBef>
                        <a:spcAft>
                          <a:spcPts val="0"/>
                        </a:spcAft>
                        <a:defRPr/>
                      </a:pPr>
                      <a:r>
                        <a:rPr kumimoji="0" lang="ja-JP" altLang="en-US" sz="787" b="1" kern="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国外で設立した</a:t>
                      </a:r>
                      <a:endParaRPr kumimoji="0" lang="en-US" altLang="ja-JP" sz="787" b="1" kern="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ctr" eaLnBrk="1" fontAlgn="auto" hangingPunct="1">
                        <a:spcBef>
                          <a:spcPts val="0"/>
                        </a:spcBef>
                        <a:spcAft>
                          <a:spcPts val="0"/>
                        </a:spcAft>
                        <a:defRPr/>
                      </a:pPr>
                      <a:r>
                        <a:rPr kumimoji="0" lang="ja-JP" altLang="en-US" sz="787" b="1" kern="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法人を利用した</a:t>
                      </a:r>
                      <a:endParaRPr kumimoji="0" lang="en-US" altLang="ja-JP" sz="787" b="1" kern="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ctr" eaLnBrk="1" fontAlgn="auto" hangingPunct="1">
                        <a:spcBef>
                          <a:spcPts val="0"/>
                        </a:spcBef>
                        <a:spcAft>
                          <a:spcPts val="0"/>
                        </a:spcAft>
                        <a:defRPr/>
                      </a:pPr>
                      <a:r>
                        <a:rPr kumimoji="0" lang="ja-JP" altLang="en-US" sz="787" b="1" kern="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国際的租税回避</a:t>
                      </a:r>
                      <a:endParaRPr kumimoji="0" lang="en-US" altLang="ja-JP" sz="787" b="1" kern="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ctr" eaLnBrk="1" fontAlgn="auto" hangingPunct="1">
                        <a:spcBef>
                          <a:spcPts val="0"/>
                        </a:spcBef>
                        <a:spcAft>
                          <a:spcPts val="0"/>
                        </a:spcAft>
                        <a:defRPr/>
                      </a:pPr>
                      <a:endParaRPr kumimoji="0" lang="en-US" altLang="ja-JP" sz="751" b="1" kern="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grpSp>
            </p:grpSp>
          </p:grpSp>
          <p:sp>
            <p:nvSpPr>
              <p:cNvPr id="254" name="タイトル 1"/>
              <p:cNvSpPr txBox="1">
                <a:spLocks/>
              </p:cNvSpPr>
              <p:nvPr/>
            </p:nvSpPr>
            <p:spPr>
              <a:xfrm>
                <a:off x="5572683" y="1680449"/>
                <a:ext cx="3219446" cy="162518"/>
              </a:xfrm>
              <a:prstGeom prst="rect">
                <a:avLst/>
              </a:prstGeom>
              <a:gradFill flip="none" rotWithShape="1">
                <a:gsLst>
                  <a:gs pos="0">
                    <a:srgbClr val="ED7D31">
                      <a:shade val="51000"/>
                      <a:satMod val="130000"/>
                    </a:srgbClr>
                  </a:gs>
                  <a:gs pos="80000">
                    <a:srgbClr val="ED7D31">
                      <a:shade val="93000"/>
                      <a:satMod val="130000"/>
                    </a:srgbClr>
                  </a:gs>
                  <a:gs pos="100000">
                    <a:srgbClr val="ED7D31">
                      <a:shade val="94000"/>
                      <a:satMod val="135000"/>
                    </a:srgbClr>
                  </a:gs>
                </a:gsLst>
                <a:path path="circle">
                  <a:fillToRect t="100000" r="100000"/>
                </a:path>
                <a:tileRect l="-100000" b="-100000"/>
              </a:gradFill>
              <a:ln>
                <a:noFill/>
              </a:ln>
              <a:effectLst>
                <a:outerShdw blurRad="57150" dist="19050" dir="5400000" algn="ctr" rotWithShape="0">
                  <a:srgbClr val="000000">
                    <a:alpha val="63000"/>
                  </a:srgbClr>
                </a:outerShdw>
              </a:effectLst>
            </p:spPr>
            <p:txBody>
              <a:bodyPr vert="horz" lIns="68580" tIns="34291" rIns="68580" bIns="34291" rtlCol="0" anchor="ctr">
                <a:noAutofit/>
              </a:bodyPr>
              <a:lstStyle/>
              <a:p>
                <a:pPr algn="ctr" eaLnBrk="1" fontAlgn="auto" hangingPunct="1">
                  <a:spcBef>
                    <a:spcPts val="0"/>
                  </a:spcBef>
                  <a:spcAft>
                    <a:spcPts val="0"/>
                  </a:spcAft>
                  <a:defRPr/>
                </a:pPr>
                <a:r>
                  <a:rPr kumimoji="0" lang="ja-JP" altLang="en-US" sz="1143" b="1" kern="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調査マンパワーの充実</a:t>
                </a:r>
                <a:endParaRPr kumimoji="0" lang="en-US" altLang="ja-JP" sz="1143" b="1" kern="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5" name="台形 254"/>
              <p:cNvSpPr/>
              <p:nvPr/>
            </p:nvSpPr>
            <p:spPr>
              <a:xfrm>
                <a:off x="6558041" y="1913927"/>
                <a:ext cx="1591551" cy="541423"/>
              </a:xfrm>
              <a:prstGeom prst="trapezoid">
                <a:avLst>
                  <a:gd name="adj" fmla="val 18732"/>
                </a:avLst>
              </a:prstGeom>
              <a:gradFill>
                <a:gsLst>
                  <a:gs pos="67000">
                    <a:srgbClr val="FFD7D7"/>
                  </a:gs>
                  <a:gs pos="0">
                    <a:srgbClr val="ED7D31">
                      <a:tint val="50000"/>
                      <a:satMod val="300000"/>
                    </a:srgbClr>
                  </a:gs>
                  <a:gs pos="35000">
                    <a:srgbClr val="ED7D31">
                      <a:tint val="37000"/>
                      <a:satMod val="300000"/>
                    </a:srgbClr>
                  </a:gs>
                  <a:gs pos="100000">
                    <a:srgbClr val="ED7D31">
                      <a:tint val="15000"/>
                      <a:satMod val="350000"/>
                    </a:srgbClr>
                  </a:gs>
                </a:gsLst>
                <a:lin ang="16200000" scaled="1"/>
              </a:gradFill>
              <a:ln w="9525" cap="flat" cmpd="sng" algn="ctr">
                <a:solidFill>
                  <a:srgbClr val="C00000"/>
                </a:solidFill>
                <a:prstDash val="solid"/>
                <a:miter lim="800000"/>
              </a:ln>
              <a:effectLst/>
            </p:spPr>
            <p:txBody>
              <a:bodyPr lIns="0" rIns="0" rtlCol="0" anchor="ctr"/>
              <a:lstStyle/>
              <a:p>
                <a:pPr eaLnBrk="1" fontAlgn="auto" hangingPunct="1">
                  <a:spcBef>
                    <a:spcPts val="0"/>
                  </a:spcBef>
                  <a:spcAft>
                    <a:spcPts val="0"/>
                  </a:spcAft>
                  <a:defRPr/>
                </a:pPr>
                <a:r>
                  <a:rPr kumimoji="0" lang="en-US" altLang="ja-JP" sz="787"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kumimoji="0" lang="ja-JP" altLang="en-US" sz="787"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国税庁国際課税企画官</a:t>
                </a:r>
                <a:r>
                  <a:rPr kumimoji="0" lang="en-US" altLang="ja-JP" sz="787"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eaLnBrk="1" fontAlgn="auto" hangingPunct="1">
                  <a:spcBef>
                    <a:spcPts val="0"/>
                  </a:spcBef>
                  <a:spcAft>
                    <a:spcPts val="0"/>
                  </a:spcAft>
                  <a:defRPr/>
                </a:pPr>
                <a:r>
                  <a:rPr kumimoji="0" lang="ja-JP" altLang="en-US"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・国際課税の司令塔として</a:t>
                </a:r>
                <a:endParaRPr kumimoji="0" lang="en-US" altLang="ja-JP"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fontAlgn="auto" hangingPunct="1">
                  <a:spcBef>
                    <a:spcPts val="0"/>
                  </a:spcBef>
                  <a:spcAft>
                    <a:spcPts val="0"/>
                  </a:spcAft>
                  <a:defRPr/>
                </a:pPr>
                <a:r>
                  <a:rPr kumimoji="0" lang="en-US" altLang="ja-JP"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国税庁に国際課税企画官を</a:t>
                </a:r>
                <a:endParaRPr kumimoji="0" lang="en-US" altLang="ja-JP"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fontAlgn="auto" hangingPunct="1">
                  <a:spcBef>
                    <a:spcPts val="0"/>
                  </a:spcBef>
                  <a:spcAft>
                    <a:spcPts val="0"/>
                  </a:spcAft>
                  <a:defRPr/>
                </a:pPr>
                <a:r>
                  <a:rPr kumimoji="0" lang="en-US" altLang="ja-JP"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設置（</a:t>
                </a:r>
                <a:r>
                  <a:rPr kumimoji="0" lang="en-US" altLang="ja-JP"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2017</a:t>
                </a:r>
                <a:r>
                  <a:rPr kumimoji="0" lang="ja-JP" altLang="en-US"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年度）</a:t>
                </a:r>
                <a:endParaRPr kumimoji="0" lang="en-US" altLang="ja-JP" sz="787" u="sng"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6" name="台形 255"/>
              <p:cNvSpPr/>
              <p:nvPr/>
            </p:nvSpPr>
            <p:spPr>
              <a:xfrm>
                <a:off x="6381598" y="2487292"/>
                <a:ext cx="1948992" cy="702916"/>
              </a:xfrm>
              <a:prstGeom prst="trapezoid">
                <a:avLst>
                  <a:gd name="adj" fmla="val 18732"/>
                </a:avLst>
              </a:prstGeom>
              <a:gradFill>
                <a:gsLst>
                  <a:gs pos="0">
                    <a:srgbClr val="ED7D31">
                      <a:tint val="50000"/>
                      <a:satMod val="300000"/>
                    </a:srgbClr>
                  </a:gs>
                  <a:gs pos="35000">
                    <a:srgbClr val="ED7D31">
                      <a:tint val="37000"/>
                      <a:satMod val="300000"/>
                    </a:srgbClr>
                  </a:gs>
                  <a:gs pos="100000">
                    <a:srgbClr val="ED7D31">
                      <a:tint val="15000"/>
                      <a:satMod val="350000"/>
                    </a:srgbClr>
                  </a:gs>
                </a:gsLst>
                <a:lin ang="16200000" scaled="1"/>
              </a:gradFill>
              <a:ln w="9525" cap="flat" cmpd="sng" algn="ctr">
                <a:solidFill>
                  <a:srgbClr val="C00000"/>
                </a:solidFill>
                <a:prstDash val="solid"/>
                <a:miter lim="800000"/>
              </a:ln>
              <a:effectLst/>
            </p:spPr>
            <p:txBody>
              <a:bodyPr lIns="0" rIns="0" rtlCol="0" anchor="ctr"/>
              <a:lstStyle/>
              <a:p>
                <a:pPr eaLnBrk="1" fontAlgn="auto" hangingPunct="1">
                  <a:spcBef>
                    <a:spcPts val="0"/>
                  </a:spcBef>
                  <a:spcAft>
                    <a:spcPts val="0"/>
                  </a:spcAft>
                  <a:defRPr/>
                </a:pPr>
                <a:r>
                  <a:rPr kumimoji="0" lang="en-US" altLang="ja-JP" sz="751"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kumimoji="0" lang="ja-JP" altLang="en-US" sz="787"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重点管理富裕層</a:t>
                </a:r>
                <a:r>
                  <a:rPr kumimoji="0" lang="en-US" altLang="ja-JP" sz="787"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PT〕</a:t>
                </a:r>
              </a:p>
              <a:p>
                <a:pPr marL="100349" indent="-100349" eaLnBrk="1" fontAlgn="auto" hangingPunct="1">
                  <a:spcBef>
                    <a:spcPts val="0"/>
                  </a:spcBef>
                  <a:spcAft>
                    <a:spcPts val="0"/>
                  </a:spcAft>
                  <a:defRPr/>
                </a:pPr>
                <a:r>
                  <a:rPr kumimoji="0" lang="ja-JP" altLang="en-US"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・全国税局に重点管理富裕層</a:t>
                </a:r>
                <a:r>
                  <a:rPr kumimoji="0" lang="en-US" altLang="ja-JP"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PT</a:t>
                </a:r>
                <a:r>
                  <a:rPr kumimoji="0" lang="ja-JP" altLang="en-US"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a:t>
                </a:r>
                <a:endParaRPr kumimoji="0" lang="en-US" altLang="ja-JP"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00349" indent="-100349" eaLnBrk="1" fontAlgn="auto" hangingPunct="1">
                  <a:spcBef>
                    <a:spcPts val="0"/>
                  </a:spcBef>
                  <a:spcAft>
                    <a:spcPts val="0"/>
                  </a:spcAft>
                  <a:defRPr/>
                </a:pPr>
                <a:r>
                  <a:rPr kumimoji="0" lang="en-US" altLang="ja-JP"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設置（</a:t>
                </a:r>
                <a:r>
                  <a:rPr kumimoji="0" lang="en-US" altLang="ja-JP"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2017</a:t>
                </a:r>
                <a:r>
                  <a:rPr kumimoji="0" lang="ja-JP" altLang="en-US"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年度）</a:t>
                </a:r>
                <a:endParaRPr kumimoji="0" lang="en-US" altLang="ja-JP"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00349" indent="-100349" eaLnBrk="1" fontAlgn="auto" hangingPunct="1">
                  <a:spcBef>
                    <a:spcPts val="0"/>
                  </a:spcBef>
                  <a:spcAft>
                    <a:spcPts val="0"/>
                  </a:spcAft>
                  <a:defRPr/>
                </a:pPr>
                <a:r>
                  <a:rPr kumimoji="0" lang="ja-JP" altLang="en-US"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・富裕層のうち特に高額な資産を有</a:t>
                </a:r>
                <a:endParaRPr kumimoji="0" lang="en-US" altLang="ja-JP"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00349" indent="-100349" eaLnBrk="1" fontAlgn="auto" hangingPunct="1">
                  <a:spcBef>
                    <a:spcPts val="0"/>
                  </a:spcBef>
                  <a:spcAft>
                    <a:spcPts val="0"/>
                  </a:spcAft>
                  <a:defRPr/>
                </a:pPr>
                <a:r>
                  <a:rPr kumimoji="0" lang="en-US" altLang="ja-JP"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すると認められる者の管理及び調査企画</a:t>
                </a:r>
                <a:endParaRPr kumimoji="0" lang="en-US" altLang="ja-JP"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7" name="台形 256"/>
              <p:cNvSpPr/>
              <p:nvPr/>
            </p:nvSpPr>
            <p:spPr>
              <a:xfrm>
                <a:off x="6200189" y="3213762"/>
                <a:ext cx="2305480" cy="725850"/>
              </a:xfrm>
              <a:prstGeom prst="trapezoid">
                <a:avLst>
                  <a:gd name="adj" fmla="val 18732"/>
                </a:avLst>
              </a:prstGeom>
              <a:gradFill>
                <a:gsLst>
                  <a:gs pos="0">
                    <a:srgbClr val="FFD6D5"/>
                  </a:gs>
                  <a:gs pos="0">
                    <a:srgbClr val="ED7D31">
                      <a:tint val="50000"/>
                      <a:satMod val="300000"/>
                    </a:srgbClr>
                  </a:gs>
                  <a:gs pos="35000">
                    <a:srgbClr val="ED7D31">
                      <a:tint val="37000"/>
                      <a:satMod val="300000"/>
                    </a:srgbClr>
                  </a:gs>
                  <a:gs pos="100000">
                    <a:srgbClr val="ED7D31">
                      <a:tint val="15000"/>
                      <a:satMod val="350000"/>
                    </a:srgbClr>
                  </a:gs>
                </a:gsLst>
                <a:lin ang="16200000" scaled="1"/>
              </a:gradFill>
              <a:ln w="9525" cap="flat" cmpd="sng" algn="ctr">
                <a:solidFill>
                  <a:srgbClr val="C00000"/>
                </a:solidFill>
                <a:prstDash val="solid"/>
                <a:miter lim="800000"/>
              </a:ln>
              <a:effectLst/>
            </p:spPr>
            <p:txBody>
              <a:bodyPr rtlCol="0" anchor="ctr"/>
              <a:lstStyle/>
              <a:p>
                <a:pPr eaLnBrk="1" fontAlgn="auto" hangingPunct="1">
                  <a:spcBef>
                    <a:spcPts val="0"/>
                  </a:spcBef>
                  <a:spcAft>
                    <a:spcPts val="0"/>
                  </a:spcAft>
                  <a:defRPr/>
                </a:pPr>
                <a:r>
                  <a:rPr kumimoji="0" lang="en-US" altLang="ja-JP" sz="787"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kumimoji="0" lang="ja-JP" altLang="en-US" sz="787"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国税局統括国税実査官（国際担当）</a:t>
                </a:r>
                <a:endParaRPr kumimoji="0" lang="en-US" altLang="ja-JP" sz="787"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fontAlgn="auto" hangingPunct="1">
                  <a:spcBef>
                    <a:spcPts val="0"/>
                  </a:spcBef>
                  <a:spcAft>
                    <a:spcPts val="0"/>
                  </a:spcAft>
                  <a:defRPr/>
                </a:pPr>
                <a:r>
                  <a:rPr kumimoji="0" lang="ja-JP" altLang="en-US" sz="787"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・国際調査課</a:t>
                </a:r>
                <a:r>
                  <a:rPr kumimoji="0" lang="en-US" altLang="ja-JP" sz="787"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eaLnBrk="1" fontAlgn="auto" hangingPunct="1">
                  <a:spcBef>
                    <a:spcPts val="0"/>
                  </a:spcBef>
                  <a:spcAft>
                    <a:spcPts val="0"/>
                  </a:spcAft>
                  <a:defRPr/>
                </a:pPr>
                <a:r>
                  <a:rPr kumimoji="0" lang="ja-JP" altLang="en-US"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・国際的租税回避行為に係る資料の収集・</a:t>
                </a:r>
                <a:endParaRPr kumimoji="0" lang="en-US" altLang="ja-JP"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fontAlgn="auto" hangingPunct="1">
                  <a:spcBef>
                    <a:spcPts val="0"/>
                  </a:spcBef>
                  <a:spcAft>
                    <a:spcPts val="0"/>
                  </a:spcAft>
                  <a:defRPr/>
                </a:pPr>
                <a:r>
                  <a:rPr kumimoji="0" lang="en-US" altLang="ja-JP"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分析、調査企画</a:t>
                </a:r>
                <a:endParaRPr kumimoji="0" lang="en-US" altLang="ja-JP"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fontAlgn="auto" hangingPunct="1">
                  <a:spcBef>
                    <a:spcPts val="0"/>
                  </a:spcBef>
                  <a:spcAft>
                    <a:spcPts val="0"/>
                  </a:spcAft>
                  <a:defRPr/>
                </a:pPr>
                <a:r>
                  <a:rPr kumimoji="0" lang="ja-JP" altLang="en-US"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・複雑な海外取引に係る調査手法の研究・</a:t>
                </a:r>
                <a:endParaRPr kumimoji="0" lang="en-US" altLang="ja-JP"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fontAlgn="auto" hangingPunct="1">
                  <a:spcBef>
                    <a:spcPts val="0"/>
                  </a:spcBef>
                  <a:spcAft>
                    <a:spcPts val="0"/>
                  </a:spcAft>
                  <a:defRPr/>
                </a:pPr>
                <a:r>
                  <a:rPr kumimoji="0" lang="en-US" altLang="ja-JP"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開発</a:t>
                </a:r>
                <a:endParaRPr kumimoji="0" lang="en-US" altLang="ja-JP"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8" name="台形 257"/>
              <p:cNvSpPr/>
              <p:nvPr/>
            </p:nvSpPr>
            <p:spPr>
              <a:xfrm>
                <a:off x="6030861" y="3959044"/>
                <a:ext cx="2644136" cy="777244"/>
              </a:xfrm>
              <a:prstGeom prst="trapezoid">
                <a:avLst>
                  <a:gd name="adj" fmla="val 18732"/>
                </a:avLst>
              </a:prstGeom>
              <a:gradFill>
                <a:gsLst>
                  <a:gs pos="10000">
                    <a:srgbClr val="ED7D31">
                      <a:tint val="50000"/>
                      <a:satMod val="300000"/>
                    </a:srgbClr>
                  </a:gs>
                  <a:gs pos="35000">
                    <a:srgbClr val="ED7D31">
                      <a:tint val="37000"/>
                      <a:satMod val="300000"/>
                    </a:srgbClr>
                  </a:gs>
                  <a:gs pos="100000">
                    <a:srgbClr val="ED7D31">
                      <a:tint val="15000"/>
                      <a:satMod val="350000"/>
                    </a:srgbClr>
                  </a:gs>
                </a:gsLst>
                <a:lin ang="16200000" scaled="1"/>
              </a:gradFill>
              <a:ln w="9525" cap="flat" cmpd="sng" algn="ctr">
                <a:solidFill>
                  <a:srgbClr val="C00000"/>
                </a:solidFill>
                <a:prstDash val="solid"/>
                <a:miter lim="800000"/>
              </a:ln>
              <a:effectLst/>
            </p:spPr>
            <p:txBody>
              <a:bodyPr rtlCol="0" anchor="ctr"/>
              <a:lstStyle/>
              <a:p>
                <a:pPr eaLnBrk="1" fontAlgn="auto" hangingPunct="1">
                  <a:spcBef>
                    <a:spcPts val="0"/>
                  </a:spcBef>
                  <a:spcAft>
                    <a:spcPts val="0"/>
                  </a:spcAft>
                  <a:defRPr/>
                </a:pPr>
                <a:r>
                  <a:rPr kumimoji="0" lang="en-US" altLang="ja-JP" sz="787" b="1" kern="0" dirty="0">
                    <a:latin typeface="メイリオ" panose="020B0604030504040204" pitchFamily="50" charset="-128"/>
                    <a:ea typeface="メイリオ" panose="020B0604030504040204" pitchFamily="50" charset="-128"/>
                    <a:cs typeface="メイリオ" panose="020B0604030504040204" pitchFamily="50" charset="-128"/>
                  </a:rPr>
                  <a:t>〔</a:t>
                </a:r>
                <a:r>
                  <a:rPr kumimoji="0" lang="ja-JP" altLang="en-US" sz="787" b="1" kern="0" dirty="0">
                    <a:latin typeface="メイリオ" panose="020B0604030504040204" pitchFamily="50" charset="-128"/>
                    <a:ea typeface="メイリオ" panose="020B0604030504040204" pitchFamily="50" charset="-128"/>
                    <a:cs typeface="メイリオ" panose="020B0604030504040204" pitchFamily="50" charset="-128"/>
                  </a:rPr>
                  <a:t>国際課税関係の体制整備</a:t>
                </a:r>
                <a:r>
                  <a:rPr kumimoji="0" lang="en-US" altLang="ja-JP" sz="787" b="1" kern="0" dirty="0">
                    <a:latin typeface="メイリオ" panose="020B0604030504040204" pitchFamily="50" charset="-128"/>
                    <a:ea typeface="メイリオ" panose="020B0604030504040204" pitchFamily="50" charset="-128"/>
                    <a:cs typeface="メイリオ" panose="020B0604030504040204" pitchFamily="50" charset="-128"/>
                  </a:rPr>
                  <a:t>〕</a:t>
                </a:r>
              </a:p>
              <a:p>
                <a:pPr marL="100349" indent="-100349" eaLnBrk="1" fontAlgn="auto" hangingPunct="1">
                  <a:spcBef>
                    <a:spcPts val="0"/>
                  </a:spcBef>
                  <a:spcAft>
                    <a:spcPts val="0"/>
                  </a:spcAft>
                  <a:defRPr/>
                </a:pP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 ・国税局・税務署に富裕層や国際的な租税回避事 </a:t>
                </a:r>
                <a:endPar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endParaRPr>
              </a:p>
              <a:p>
                <a:pPr marL="100349" indent="-100349" eaLnBrk="1" fontAlgn="auto" hangingPunct="1">
                  <a:spcBef>
                    <a:spcPts val="0"/>
                  </a:spcBef>
                  <a:spcAft>
                    <a:spcPts val="0"/>
                  </a:spcAft>
                  <a:defRPr/>
                </a:pPr>
                <a:r>
                  <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787" kern="0" dirty="0">
                    <a:latin typeface="メイリオ" panose="020B0604030504040204" pitchFamily="50" charset="-128"/>
                    <a:ea typeface="メイリオ" panose="020B0604030504040204" pitchFamily="50" charset="-128"/>
                    <a:cs typeface="メイリオ" panose="020B0604030504040204" pitchFamily="50" charset="-128"/>
                  </a:rPr>
                  <a:t>案への対応を専門に担当する部署等を設置し、</a:t>
                </a:r>
                <a:endParaRPr kumimoji="0" lang="en-US" altLang="ja-JP" sz="787" kern="0" dirty="0">
                  <a:latin typeface="メイリオ" panose="020B0604030504040204" pitchFamily="50" charset="-128"/>
                  <a:ea typeface="メイリオ" panose="020B0604030504040204" pitchFamily="50" charset="-128"/>
                  <a:cs typeface="メイリオ" panose="020B0604030504040204" pitchFamily="50" charset="-128"/>
                </a:endParaRPr>
              </a:p>
              <a:p>
                <a:pPr marL="100349" indent="-100349" eaLnBrk="1" fontAlgn="auto" hangingPunct="1">
                  <a:spcBef>
                    <a:spcPts val="0"/>
                  </a:spcBef>
                  <a:spcAft>
                    <a:spcPts val="0"/>
                  </a:spcAft>
                  <a:defRPr/>
                </a:pPr>
                <a:r>
                  <a:rPr kumimoji="0" lang="en-US" altLang="ja-JP"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国際的な課税上の問題がある事案の発掘、積極</a:t>
                </a:r>
                <a:endParaRPr kumimoji="0" lang="en-US" altLang="ja-JP"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00349" indent="-100349" eaLnBrk="1" fontAlgn="auto" hangingPunct="1">
                  <a:spcBef>
                    <a:spcPts val="0"/>
                  </a:spcBef>
                  <a:spcAft>
                    <a:spcPts val="0"/>
                  </a:spcAft>
                  <a:defRPr/>
                </a:pPr>
                <a:r>
                  <a:rPr kumimoji="0" lang="en-US" altLang="ja-JP"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kumimoji="0" lang="ja-JP" altLang="en-US"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的な調査の実施</a:t>
                </a:r>
                <a:endParaRPr kumimoji="0" lang="en-US" altLang="ja-JP" sz="787"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9" name="フローチャート : 代替処理 19"/>
              <p:cNvSpPr/>
              <p:nvPr/>
            </p:nvSpPr>
            <p:spPr>
              <a:xfrm>
                <a:off x="1235412" y="1213057"/>
                <a:ext cx="7609481" cy="416933"/>
              </a:xfrm>
              <a:prstGeom prst="flowChartAlternateProcess">
                <a:avLst/>
              </a:prstGeom>
              <a:solidFill>
                <a:sysClr val="window" lastClr="FFFFFF"/>
              </a:solidFill>
              <a:ln w="12700" cap="flat" cmpd="sng" algn="ctr">
                <a:solidFill>
                  <a:srgbClr val="70AD47"/>
                </a:solidFill>
                <a:prstDash val="solid"/>
                <a:miter lim="800000"/>
              </a:ln>
              <a:effectLst/>
            </p:spPr>
            <p:txBody>
              <a:bodyPr lIns="68580" tIns="34291" rIns="68580" bIns="34291" rtlCol="0" anchor="ctr"/>
              <a:lstStyle/>
              <a:p>
                <a:pPr algn="just" eaLnBrk="1" fontAlgn="auto" hangingPunct="1">
                  <a:spcBef>
                    <a:spcPts val="0"/>
                  </a:spcBef>
                  <a:spcAft>
                    <a:spcPts val="0"/>
                  </a:spcAft>
                  <a:defRPr/>
                </a:pPr>
                <a:endParaRPr kumimoji="0" lang="ja-JP" altLang="en-US" sz="75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0" name="正方形/長方形 259"/>
              <p:cNvSpPr/>
              <p:nvPr/>
            </p:nvSpPr>
            <p:spPr>
              <a:xfrm>
                <a:off x="1619250" y="1255983"/>
                <a:ext cx="7172878" cy="363307"/>
              </a:xfrm>
              <a:prstGeom prst="rect">
                <a:avLst/>
              </a:prstGeom>
            </p:spPr>
            <p:txBody>
              <a:bodyPr wrap="square" lIns="68580" tIns="34291" rIns="68580" bIns="34291">
                <a:spAutoFit/>
              </a:bodyPr>
              <a:lstStyle/>
              <a:p>
                <a:pPr algn="just" eaLnBrk="1" fontAlgn="auto" hangingPunct="1">
                  <a:spcBef>
                    <a:spcPts val="0"/>
                  </a:spcBef>
                  <a:spcAft>
                    <a:spcPts val="0"/>
                  </a:spcAft>
                  <a:defRPr/>
                </a:pPr>
                <a:r>
                  <a:rPr kumimoji="0" lang="ja-JP" altLang="en-US" sz="857"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◎近年、経済社会がますますグローバル化している中で、</a:t>
                </a:r>
                <a:r>
                  <a:rPr kumimoji="0" lang="en-US" altLang="ja-JP" sz="857"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BEPS</a:t>
                </a:r>
                <a:r>
                  <a:rPr kumimoji="0" lang="ja-JP" altLang="en-US" sz="857"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（税源浸食と利益移転）プロジェクトの進展、</a:t>
                </a:r>
                <a:r>
                  <a:rPr kumimoji="0" lang="en-US" altLang="ja-JP" sz="857"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CRS</a:t>
                </a:r>
                <a:r>
                  <a:rPr kumimoji="0" lang="ja-JP" altLang="en-US" sz="857"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に基づく非居住者金融口座情報</a:t>
                </a:r>
                <a:endParaRPr kumimoji="0" lang="en-US" altLang="ja-JP" sz="857"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ja-JP" altLang="en-US" sz="857"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kumimoji="0" lang="en-US" altLang="ja-JP" sz="857"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CRS</a:t>
                </a:r>
                <a:r>
                  <a:rPr kumimoji="0" lang="ja-JP" altLang="en-US" sz="857"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情報）の自動的情報交換などにより、国際的な租税回避に対して、国民の関心が大きく高まっている。</a:t>
                </a:r>
                <a:endParaRPr kumimoji="0" lang="en-US" altLang="ja-JP" sz="857"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just" eaLnBrk="1" fontAlgn="auto" hangingPunct="1">
                  <a:spcBef>
                    <a:spcPts val="0"/>
                  </a:spcBef>
                  <a:spcAft>
                    <a:spcPts val="0"/>
                  </a:spcAft>
                  <a:defRPr/>
                </a:pPr>
                <a:r>
                  <a:rPr kumimoji="0" lang="ja-JP" altLang="en-US" sz="857"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国際的な租税回避に対する各取組を推進し、課税上問題があると見込まれる場合には、積極的に調査等を実施するなど適切に対処していく</a:t>
                </a:r>
              </a:p>
            </p:txBody>
          </p:sp>
          <p:sp>
            <p:nvSpPr>
              <p:cNvPr id="261" name="角丸四角形 260"/>
              <p:cNvSpPr/>
              <p:nvPr/>
            </p:nvSpPr>
            <p:spPr>
              <a:xfrm>
                <a:off x="104632" y="1170988"/>
                <a:ext cx="1514618" cy="471314"/>
              </a:xfrm>
              <a:prstGeom prst="round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lIns="68580" tIns="34291" rIns="68580" bIns="34291" rtlCol="0" anchor="ctr"/>
              <a:lstStyle/>
              <a:p>
                <a:pPr algn="ctr" eaLnBrk="1" fontAlgn="auto" hangingPunct="1">
                  <a:spcBef>
                    <a:spcPts val="0"/>
                  </a:spcBef>
                  <a:spcAft>
                    <a:spcPts val="0"/>
                  </a:spcAft>
                  <a:defRPr/>
                </a:pPr>
                <a:r>
                  <a:rPr kumimoji="0" lang="ja-JP" altLang="en-US" sz="1143" b="1" u="sng" kern="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国税庁の</a:t>
                </a:r>
                <a:endParaRPr kumimoji="0" lang="en-US" altLang="ja-JP" sz="1143" b="1" u="sng" kern="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fontAlgn="auto" hangingPunct="1">
                  <a:spcBef>
                    <a:spcPts val="0"/>
                  </a:spcBef>
                  <a:spcAft>
                    <a:spcPts val="0"/>
                  </a:spcAft>
                  <a:defRPr/>
                </a:pPr>
                <a:r>
                  <a:rPr kumimoji="0" lang="ja-JP" altLang="en-US" sz="1143" b="1" u="sng" kern="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方針</a:t>
                </a:r>
              </a:p>
            </p:txBody>
          </p:sp>
          <p:sp>
            <p:nvSpPr>
              <p:cNvPr id="262" name="円/楕円 261"/>
              <p:cNvSpPr/>
              <p:nvPr/>
            </p:nvSpPr>
            <p:spPr>
              <a:xfrm>
                <a:off x="2861985" y="1888895"/>
                <a:ext cx="516496" cy="2873106"/>
              </a:xfrm>
              <a:prstGeom prst="ellipse">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8900000" scaled="1"/>
                <a:tileRect/>
              </a:gradFill>
              <a:ln w="19050" cap="flat" cmpd="sng" algn="ctr">
                <a:solidFill>
                  <a:srgbClr val="92D050"/>
                </a:solidFill>
                <a:prstDash val="solid"/>
                <a:miter lim="800000"/>
              </a:ln>
              <a:effectLst/>
            </p:spPr>
            <p:txBody>
              <a:bodyPr rtlCol="0" anchor="ctr"/>
              <a:lstStyle/>
              <a:p>
                <a:pPr algn="ctr" eaLnBrk="1" fontAlgn="auto" hangingPunct="1">
                  <a:spcBef>
                    <a:spcPts val="0"/>
                  </a:spcBef>
                  <a:spcAft>
                    <a:spcPts val="0"/>
                  </a:spcAft>
                  <a:defRPr/>
                </a:pPr>
                <a:r>
                  <a:rPr kumimoji="0" lang="ja-JP" altLang="en-US" sz="1600"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情報の収集・分析</a:t>
                </a:r>
              </a:p>
            </p:txBody>
          </p:sp>
          <p:sp>
            <p:nvSpPr>
              <p:cNvPr id="263" name="テキスト ボックス 262"/>
              <p:cNvSpPr txBox="1"/>
              <p:nvPr/>
            </p:nvSpPr>
            <p:spPr>
              <a:xfrm>
                <a:off x="2808423" y="5622747"/>
                <a:ext cx="3445074" cy="140803"/>
              </a:xfrm>
              <a:prstGeom prst="rect">
                <a:avLst/>
              </a:prstGeom>
              <a:noFill/>
            </p:spPr>
            <p:txBody>
              <a:bodyPr wrap="square" lIns="68580" tIns="34291" rIns="68580" bIns="34291" rtlCol="0">
                <a:spAutoFit/>
              </a:bodyPr>
              <a:lstStyle/>
              <a:p>
                <a:pPr eaLnBrk="1" fontAlgn="auto" hangingPunct="1">
                  <a:spcBef>
                    <a:spcPts val="0"/>
                  </a:spcBef>
                  <a:spcAft>
                    <a:spcPts val="0"/>
                  </a:spcAft>
                  <a:defRPr/>
                </a:pPr>
                <a:r>
                  <a:rPr kumimoji="0" lang="ja-JP" altLang="en-US" sz="715"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（注２）</a:t>
                </a:r>
                <a:r>
                  <a:rPr kumimoji="0" lang="en-US" altLang="ja-JP" sz="715"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BEPS…Base Erosion and Profit Shifting,</a:t>
                </a:r>
                <a:r>
                  <a:rPr kumimoji="0" lang="ja-JP" altLang="en-US" sz="715"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税源浸食と利益移転の略</a:t>
                </a:r>
                <a:endParaRPr kumimoji="0" lang="en-US" altLang="ja-JP" sz="715"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4" name="テキスト ボックス 263"/>
              <p:cNvSpPr txBox="1"/>
              <p:nvPr/>
            </p:nvSpPr>
            <p:spPr>
              <a:xfrm>
                <a:off x="27180" y="5622747"/>
                <a:ext cx="2942722" cy="140803"/>
              </a:xfrm>
              <a:prstGeom prst="rect">
                <a:avLst/>
              </a:prstGeom>
              <a:noFill/>
            </p:spPr>
            <p:txBody>
              <a:bodyPr wrap="square" lIns="68580" tIns="34291" rIns="68580" bIns="34291" rtlCol="0">
                <a:spAutoFit/>
              </a:bodyPr>
              <a:lstStyle/>
              <a:p>
                <a:pPr eaLnBrk="1" fontAlgn="auto" hangingPunct="1">
                  <a:spcBef>
                    <a:spcPts val="0"/>
                  </a:spcBef>
                  <a:spcAft>
                    <a:spcPts val="0"/>
                  </a:spcAft>
                  <a:defRPr/>
                </a:pPr>
                <a:r>
                  <a:rPr kumimoji="0" lang="ja-JP" altLang="en-US" sz="715"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（注１）</a:t>
                </a:r>
                <a:r>
                  <a:rPr kumimoji="0" lang="en-US" altLang="ja-JP" sz="715"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CRS…Common</a:t>
                </a:r>
                <a:r>
                  <a:rPr kumimoji="0" lang="ja-JP" altLang="en-US" sz="715"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kumimoji="0" lang="en-US" altLang="ja-JP" sz="715"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Reporting</a:t>
                </a:r>
                <a:r>
                  <a:rPr kumimoji="0" lang="ja-JP" altLang="en-US" sz="715"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kumimoji="0" lang="en-US" altLang="ja-JP" sz="715"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Standard,</a:t>
                </a:r>
                <a:r>
                  <a:rPr kumimoji="0" lang="ja-JP" altLang="en-US" sz="715"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共通報告基準の略</a:t>
                </a:r>
                <a:endParaRPr kumimoji="0" lang="en-US" altLang="ja-JP" sz="715"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238" name="円/楕円 237"/>
            <p:cNvSpPr/>
            <p:nvPr/>
          </p:nvSpPr>
          <p:spPr>
            <a:xfrm>
              <a:off x="6146064" y="1422113"/>
              <a:ext cx="585898" cy="3658275"/>
            </a:xfrm>
            <a:prstGeom prst="ellipse">
              <a:avLst/>
            </a:prstGeom>
            <a:gradFill>
              <a:gsLst>
                <a:gs pos="92113">
                  <a:srgbClr val="FFA2A1"/>
                </a:gs>
                <a:gs pos="53330">
                  <a:srgbClr val="FFC9C8"/>
                </a:gs>
                <a:gs pos="0">
                  <a:srgbClr val="FFB3B2"/>
                </a:gs>
                <a:gs pos="0">
                  <a:srgbClr val="ED7D31">
                    <a:tint val="50000"/>
                    <a:satMod val="300000"/>
                  </a:srgbClr>
                </a:gs>
                <a:gs pos="35000">
                  <a:srgbClr val="ED7D31">
                    <a:tint val="37000"/>
                    <a:satMod val="300000"/>
                  </a:srgbClr>
                </a:gs>
                <a:gs pos="100000">
                  <a:srgbClr val="ED7D31">
                    <a:tint val="15000"/>
                    <a:satMod val="350000"/>
                  </a:srgbClr>
                </a:gs>
              </a:gsLst>
              <a:lin ang="16200000" scaled="1"/>
            </a:gradFill>
            <a:ln w="19050" cap="flat" cmpd="sng" algn="ctr">
              <a:solidFill>
                <a:srgbClr val="FFA2A1"/>
              </a:solidFill>
              <a:prstDash val="solid"/>
              <a:miter lim="800000"/>
            </a:ln>
            <a:effectLst/>
          </p:spPr>
          <p:txBody>
            <a:bodyPr rtlCol="0" anchor="ctr"/>
            <a:lstStyle/>
            <a:p>
              <a:pPr algn="ctr" eaLnBrk="1" fontAlgn="auto" hangingPunct="1">
                <a:spcBef>
                  <a:spcPts val="0"/>
                </a:spcBef>
                <a:spcAft>
                  <a:spcPts val="0"/>
                </a:spcAft>
                <a:defRPr/>
              </a:pPr>
              <a:r>
                <a:rPr kumimoji="0" lang="ja-JP" altLang="en-US" sz="1600" b="1" kern="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取組体制の整備・強化</a:t>
              </a:r>
            </a:p>
          </p:txBody>
        </p:sp>
        <p:sp>
          <p:nvSpPr>
            <p:cNvPr id="235" name="左矢印 234"/>
            <p:cNvSpPr/>
            <p:nvPr/>
          </p:nvSpPr>
          <p:spPr>
            <a:xfrm>
              <a:off x="5778211" y="2976672"/>
              <a:ext cx="294932" cy="676875"/>
            </a:xfrm>
            <a:prstGeom prst="leftArrow">
              <a:avLst>
                <a:gd name="adj1" fmla="val 50000"/>
                <a:gd name="adj2" fmla="val 53630"/>
              </a:avLst>
            </a:prstGeom>
            <a:solidFill>
              <a:srgbClr val="FFFF00"/>
            </a:solidFill>
            <a:ln w="12700" cap="flat" cmpd="sng" algn="ctr">
              <a:solidFill>
                <a:sysClr val="windowText" lastClr="000000"/>
              </a:solidFill>
              <a:prstDash val="solid"/>
              <a:miter lim="800000"/>
            </a:ln>
            <a:effectLst/>
          </p:spPr>
          <p:txBody>
            <a:bodyPr rtlCol="0" anchor="ctr"/>
            <a:lstStyle/>
            <a:p>
              <a:pPr algn="ctr" eaLnBrk="1" fontAlgn="auto" hangingPunct="1">
                <a:spcBef>
                  <a:spcPts val="0"/>
                </a:spcBef>
                <a:spcAft>
                  <a:spcPts val="0"/>
                </a:spcAft>
                <a:defRPr/>
              </a:pPr>
              <a:endParaRPr kumimoji="0" lang="ja-JP" altLang="en-US" sz="1287" kern="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6" name="左矢印 235"/>
            <p:cNvSpPr/>
            <p:nvPr/>
          </p:nvSpPr>
          <p:spPr>
            <a:xfrm rot="5400000">
              <a:off x="4821855" y="4577275"/>
              <a:ext cx="294932" cy="676875"/>
            </a:xfrm>
            <a:prstGeom prst="leftArrow">
              <a:avLst>
                <a:gd name="adj1" fmla="val 50000"/>
                <a:gd name="adj2" fmla="val 53630"/>
              </a:avLst>
            </a:prstGeom>
            <a:solidFill>
              <a:srgbClr val="FFFF00"/>
            </a:solidFill>
            <a:ln w="12700" cap="flat" cmpd="sng" algn="ctr">
              <a:solidFill>
                <a:sysClr val="windowText" lastClr="000000"/>
              </a:solidFill>
              <a:prstDash val="solid"/>
              <a:miter lim="800000"/>
            </a:ln>
            <a:effectLst/>
          </p:spPr>
          <p:txBody>
            <a:bodyPr rtlCol="0" anchor="ctr"/>
            <a:lstStyle/>
            <a:p>
              <a:pPr algn="ctr" eaLnBrk="1" fontAlgn="auto" hangingPunct="1">
                <a:spcBef>
                  <a:spcPts val="0"/>
                </a:spcBef>
                <a:spcAft>
                  <a:spcPts val="0"/>
                </a:spcAft>
                <a:defRPr/>
              </a:pPr>
              <a:endParaRPr kumimoji="0" lang="ja-JP" altLang="en-US" sz="1287" kern="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7" name="左矢印 236"/>
            <p:cNvSpPr/>
            <p:nvPr/>
          </p:nvSpPr>
          <p:spPr>
            <a:xfrm rot="10800000">
              <a:off x="3926942" y="2951750"/>
              <a:ext cx="294932" cy="676875"/>
            </a:xfrm>
            <a:prstGeom prst="leftArrow">
              <a:avLst>
                <a:gd name="adj1" fmla="val 50000"/>
                <a:gd name="adj2" fmla="val 53630"/>
              </a:avLst>
            </a:prstGeom>
            <a:solidFill>
              <a:srgbClr val="FFFF00"/>
            </a:solidFill>
            <a:ln w="12700" cap="flat" cmpd="sng" algn="ctr">
              <a:solidFill>
                <a:sysClr val="windowText" lastClr="000000"/>
              </a:solidFill>
              <a:prstDash val="solid"/>
              <a:miter lim="800000"/>
            </a:ln>
            <a:effectLst/>
          </p:spPr>
          <p:txBody>
            <a:bodyPr rtlCol="0" anchor="ctr"/>
            <a:lstStyle/>
            <a:p>
              <a:pPr algn="ctr" eaLnBrk="1" fontAlgn="auto" hangingPunct="1">
                <a:spcBef>
                  <a:spcPts val="0"/>
                </a:spcBef>
                <a:spcAft>
                  <a:spcPts val="0"/>
                </a:spcAft>
                <a:defRPr/>
              </a:pPr>
              <a:endParaRPr kumimoji="0" lang="ja-JP" altLang="en-US" sz="1287" kern="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46" name="Rectangle 9"/>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4" name="スライド番号プレースホルダー 4">
            <a:extLst>
              <a:ext uri="{FF2B5EF4-FFF2-40B4-BE49-F238E27FC236}">
                <a16:creationId xmlns:a16="http://schemas.microsoft.com/office/drawing/2014/main" id="{B585123F-BA4D-4AEC-A7CE-EA330C4802C2}"/>
              </a:ext>
            </a:extLst>
          </p:cNvPr>
          <p:cNvSpPr>
            <a:spLocks noGrp="1"/>
          </p:cNvSpPr>
          <p:nvPr>
            <p:ph type="sldNum" sz="quarter" idx="12"/>
          </p:nvPr>
        </p:nvSpPr>
        <p:spPr>
          <a:xfrm>
            <a:off x="7080582" y="6474151"/>
            <a:ext cx="2057400" cy="365125"/>
          </a:xfrm>
        </p:spPr>
        <p:txBody>
          <a:bodyPr/>
          <a:lstStyle/>
          <a:p>
            <a:fld id="{B0FF6F17-0D75-4A52-9621-CC0F8D8CB105}" type="slidenum">
              <a:rPr kumimoji="1" lang="ja-JP" altLang="en-US" smtClean="0"/>
              <a:t>50</a:t>
            </a:fld>
            <a:endParaRPr kumimoji="1" lang="ja-JP" altLang="en-US" dirty="0"/>
          </a:p>
        </p:txBody>
      </p:sp>
    </p:spTree>
    <p:extLst>
      <p:ext uri="{BB962C8B-B14F-4D97-AF65-F5344CB8AC3E}">
        <p14:creationId xmlns:p14="http://schemas.microsoft.com/office/powerpoint/2010/main" val="2351348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円/楕円 6"/>
          <p:cNvSpPr/>
          <p:nvPr/>
        </p:nvSpPr>
        <p:spPr>
          <a:xfrm>
            <a:off x="2702722" y="4054359"/>
            <a:ext cx="3998913" cy="1476375"/>
          </a:xfrm>
          <a:prstGeom prst="ellipse">
            <a:avLst/>
          </a:prstGeom>
          <a:solidFill>
            <a:srgbClr val="CCFFCC"/>
          </a:solidFill>
          <a:ln>
            <a:solidFill>
              <a:srgbClr val="12E878"/>
            </a:solidFill>
          </a:ln>
        </p:spPr>
        <p:style>
          <a:lnRef idx="2">
            <a:schemeClr val="accent1">
              <a:shade val="50000"/>
            </a:schemeClr>
          </a:lnRef>
          <a:fillRef idx="1">
            <a:schemeClr val="accent1"/>
          </a:fillRef>
          <a:effectRef idx="0">
            <a:schemeClr val="accent1"/>
          </a:effectRef>
          <a:fontRef idx="minor">
            <a:schemeClr val="lt1"/>
          </a:fontRef>
        </p:style>
        <p:txBody>
          <a:bodyPr lIns="0" rIns="0" bIns="0" anchor="ctr"/>
          <a:lstStyle/>
          <a:p>
            <a:pPr marL="67691" indent="-67691" algn="ctr" defTabSz="957644" eaLnBrk="1" hangingPunct="1">
              <a:defRPr/>
            </a:pPr>
            <a:r>
              <a:rPr lang="en-US" altLang="ja-JP"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a:t>
            </a:r>
            <a:r>
              <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グローバル企業は払うべき（価値が創造される）ところで税金を支払うべきとの観点から、国際課税原則を再構築　</a:t>
            </a:r>
            <a:r>
              <a:rPr lang="en-US" altLang="ja-JP"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実質性</a:t>
            </a:r>
            <a:r>
              <a:rPr lang="en-US" altLang="ja-JP"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marL="82550" indent="-82550" algn="ctr" defTabSz="957644" eaLnBrk="1" hangingPunct="1">
              <a:spcBef>
                <a:spcPts val="600"/>
              </a:spcBef>
              <a:defRPr/>
            </a:pPr>
            <a:r>
              <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（企業が調達・生産・販売・管理等の拠点をグローバルに展開し、グループ間取引を通じた租税回避のリスクが高まる中、経済活動の実態に即した課税を重視するルールを策定）</a:t>
            </a:r>
          </a:p>
        </p:txBody>
      </p:sp>
      <p:sp>
        <p:nvSpPr>
          <p:cNvPr id="11" name="円/楕円 10"/>
          <p:cNvSpPr/>
          <p:nvPr/>
        </p:nvSpPr>
        <p:spPr>
          <a:xfrm>
            <a:off x="4684542" y="5351345"/>
            <a:ext cx="3987800" cy="1403350"/>
          </a:xfrm>
          <a:prstGeom prst="ellipse">
            <a:avLst/>
          </a:prstGeom>
          <a:solidFill>
            <a:schemeClr val="accent1">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85725" indent="-85725" algn="ctr" defTabSz="957644" eaLnBrk="1" hangingPunct="1">
              <a:defRPr/>
            </a:pPr>
            <a:r>
              <a:rPr lang="en-US" altLang="ja-JP"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C.</a:t>
            </a:r>
            <a:r>
              <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企業の不確実性の排除　</a:t>
            </a:r>
            <a:r>
              <a:rPr lang="en-US" altLang="ja-JP"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予見可能性</a:t>
            </a:r>
            <a:r>
              <a:rPr lang="en-US" altLang="ja-JP"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marL="85725" indent="-85725" algn="ctr" defTabSz="957644" eaLnBrk="1" hangingPunct="1">
              <a:defRPr/>
            </a:pPr>
            <a:endParaRPr lang="en-US" altLang="ja-JP"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85725" indent="-85725" algn="ctr" eaLnBrk="1" hangingPunct="1">
              <a:lnSpc>
                <a:spcPts val="1100"/>
              </a:lnSpc>
              <a:defRPr/>
            </a:pPr>
            <a:r>
              <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（租税に係る紛争について、より効果的な紛争解決手続きを構築すると共に、今回のＢＥＰＳ</a:t>
            </a:r>
            <a:endParaRPr lang="en-US" altLang="ja-JP"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85725" indent="-85725" algn="ctr" eaLnBrk="1" hangingPunct="1">
              <a:lnSpc>
                <a:spcPts val="1100"/>
              </a:lnSpc>
              <a:defRPr/>
            </a:pPr>
            <a:r>
              <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プロジェクトの迅速な実施を確保）</a:t>
            </a:r>
          </a:p>
        </p:txBody>
      </p:sp>
      <p:sp>
        <p:nvSpPr>
          <p:cNvPr id="12" name="円/楕円 11"/>
          <p:cNvSpPr/>
          <p:nvPr/>
        </p:nvSpPr>
        <p:spPr>
          <a:xfrm>
            <a:off x="708822" y="5351345"/>
            <a:ext cx="3998913" cy="1403350"/>
          </a:xfrm>
          <a:prstGeom prst="ellipse">
            <a:avLst/>
          </a:prstGeom>
          <a:solidFill>
            <a:srgbClr val="FFCCCC"/>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85725" indent="-85725" algn="ctr" defTabSz="957644" eaLnBrk="1" hangingPunct="1">
              <a:defRPr/>
            </a:pPr>
            <a:r>
              <a:rPr lang="en-US" altLang="ja-JP"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B.</a:t>
            </a:r>
            <a:r>
              <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各国政府・グローバル企業の活動に関する</a:t>
            </a:r>
            <a:endParaRPr lang="en-US" altLang="ja-JP"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85725" indent="-85725" algn="ctr" defTabSz="957644" eaLnBrk="1" hangingPunct="1">
              <a:defRPr/>
            </a:pPr>
            <a:r>
              <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透明性向上　</a:t>
            </a:r>
            <a:r>
              <a:rPr lang="en-US" altLang="ja-JP"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透明性</a:t>
            </a:r>
            <a:r>
              <a:rPr lang="en-US" altLang="ja-JP"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defRPr/>
            </a:pPr>
            <a:endParaRPr lang="en-US" altLang="ja-JP"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85725" indent="-85725" algn="ctr" eaLnBrk="1" hangingPunct="1">
              <a:lnSpc>
                <a:spcPts val="1100"/>
              </a:lnSpc>
              <a:defRPr/>
            </a:pPr>
            <a:r>
              <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（グローバル企業の活動・納税実態の把握のための各国間の情報共有等の協調枠組みの構築等）</a:t>
            </a:r>
          </a:p>
        </p:txBody>
      </p:sp>
      <p:sp>
        <p:nvSpPr>
          <p:cNvPr id="2" name="正方形/長方形 1"/>
          <p:cNvSpPr/>
          <p:nvPr/>
        </p:nvSpPr>
        <p:spPr>
          <a:xfrm>
            <a:off x="124620" y="4054359"/>
            <a:ext cx="3097039" cy="3603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400" u="sng" spc="-1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「ＢＥＰＳプロジェクト」の三本柱</a:t>
            </a:r>
          </a:p>
        </p:txBody>
      </p:sp>
      <p:sp>
        <p:nvSpPr>
          <p:cNvPr id="9" name="テキスト ボックス 8"/>
          <p:cNvSpPr txBox="1"/>
          <p:nvPr/>
        </p:nvSpPr>
        <p:spPr>
          <a:xfrm>
            <a:off x="124620" y="1003145"/>
            <a:ext cx="8905875" cy="2966633"/>
          </a:xfrm>
          <a:prstGeom prst="rect">
            <a:avLst/>
          </a:prstGeom>
          <a:solidFill>
            <a:schemeClr val="accent1">
              <a:lumMod val="40000"/>
              <a:lumOff val="60000"/>
              <a:alpha val="65000"/>
            </a:schemeClr>
          </a:solidFill>
          <a:ln w="22225">
            <a:solidFill>
              <a:schemeClr val="accent5">
                <a:lumMod val="75000"/>
              </a:schemeClr>
            </a:solidFill>
          </a:ln>
        </p:spPr>
        <p:style>
          <a:lnRef idx="1">
            <a:schemeClr val="accent5"/>
          </a:lnRef>
          <a:fillRef idx="2">
            <a:schemeClr val="accent5"/>
          </a:fillRef>
          <a:effectRef idx="1">
            <a:schemeClr val="accent5"/>
          </a:effectRef>
          <a:fontRef idx="minor">
            <a:schemeClr val="dk1"/>
          </a:fontRef>
        </p:style>
        <p:txBody>
          <a:bodyPr lIns="68403" tIns="34202" rIns="68403" bIns="53860">
            <a:spAutoFit/>
          </a:bodyPr>
          <a:lstStyle/>
          <a:p>
            <a:pPr defTabSz="957644" eaLnBrk="1" hangingPunct="1">
              <a:defRPr/>
            </a:pPr>
            <a:r>
              <a:rPr lang="ja-JP" altLang="en-US" sz="1100" u="sng"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ＢＥＰＳ（</a:t>
            </a:r>
            <a:r>
              <a:rPr lang="en-US" altLang="ja-JP" sz="1100" u="sng"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Base</a:t>
            </a:r>
            <a:r>
              <a:rPr lang="ja-JP" altLang="en-US" sz="1100" u="sng"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100" u="sng"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Erosion</a:t>
            </a:r>
            <a:r>
              <a:rPr lang="ja-JP" altLang="en-US" sz="1100" u="sng"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100" u="sng"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and Profit Shifting</a:t>
            </a:r>
            <a:r>
              <a:rPr lang="ja-JP" altLang="en-US" sz="1100" u="sng"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、税源浸食と利益移転）プロジェクトとは</a:t>
            </a:r>
            <a:endParaRPr lang="en-US" altLang="ja-JP" sz="1100" u="sng"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174625" defTabSz="957644" eaLnBrk="1" hangingPunct="1">
              <a:buFont typeface="Arial" panose="020B0604020202020204" pitchFamily="34" charset="0"/>
              <a:buChar char="•"/>
              <a:tabLst>
                <a:tab pos="182563" algn="l"/>
              </a:tabLst>
              <a:defRPr/>
            </a:pP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企業が調達・生産・販売・管理等の拠点をグローバルに展開し、電子商取引も急増するなど、グローバルなビジネスモデルの構造変化が進む中、この構造変化に国際課税ルールや各国の税制が追いつかず、多国籍企業の活動実態と国際課税ルール等の間にずれが生じていた。</a:t>
            </a: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174625" defTabSz="957644" eaLnBrk="1" hangingPunct="1">
              <a:buFont typeface="Arial" panose="020B0604020202020204" pitchFamily="34" charset="0"/>
              <a:buChar char="•"/>
              <a:tabLst>
                <a:tab pos="182563" algn="l"/>
              </a:tabLst>
              <a:defRPr/>
            </a:pPr>
            <a:r>
              <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BEPS</a:t>
            </a: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プロジェクトは、多国籍企業がこのようなずれを利用することで、租税回避を行うこと（</a:t>
            </a:r>
            <a:r>
              <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BEPS</a:t>
            </a: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）がないよう、国際課税ルール全体を見直すプロジェクト。</a:t>
            </a: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174625" defTabSz="957644" eaLnBrk="1" hangingPunct="1">
              <a:buFont typeface="Arial" panose="020B0604020202020204" pitchFamily="34" charset="0"/>
              <a:buChar char="•"/>
              <a:tabLst>
                <a:tab pos="182563" algn="l"/>
              </a:tabLst>
              <a:defRPr/>
            </a:pP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92075" indent="-92075" defTabSz="957644" eaLnBrk="1" hangingPunct="1">
              <a:defRPr/>
            </a:pPr>
            <a:r>
              <a:rPr lang="ja-JP" altLang="en-US" sz="1100" u="sng"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経緯</a:t>
            </a:r>
            <a:endParaRPr lang="en-US" altLang="ja-JP" sz="1100" u="sng"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174625" defTabSz="957644" eaLnBrk="1" hangingPunct="1">
              <a:buFont typeface="Arial" panose="020B0604020202020204" pitchFamily="34" charset="0"/>
              <a:buChar char="•"/>
              <a:defRPr/>
            </a:pPr>
            <a:r>
              <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2012</a:t>
            </a: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6</a:t>
            </a: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OECD</a:t>
            </a: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租税委員会が本プロジェクトを立ち上げ。</a:t>
            </a: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174625" defTabSz="957644" eaLnBrk="1" hangingPunct="1">
              <a:buFont typeface="Arial" panose="020B0604020202020204" pitchFamily="34" charset="0"/>
              <a:buChar char="•"/>
              <a:defRPr/>
            </a:pPr>
            <a:r>
              <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G20</a:t>
            </a: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財務大臣からの要請も受け、</a:t>
            </a:r>
            <a:r>
              <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2013</a:t>
            </a: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7</a:t>
            </a: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月には「</a:t>
            </a:r>
            <a:r>
              <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BEPS</a:t>
            </a: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行動計画」を公表。</a:t>
            </a: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174625" defTabSz="957644" eaLnBrk="1" hangingPunct="1">
              <a:buFont typeface="Arial" panose="020B0604020202020204" pitchFamily="34" charset="0"/>
              <a:buChar char="•"/>
              <a:defRPr/>
            </a:pPr>
            <a:r>
              <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2015</a:t>
            </a: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月には「最終報告書」を公表し、</a:t>
            </a:r>
            <a:r>
              <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G20</a:t>
            </a: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財務大臣に報告。</a:t>
            </a:r>
            <a:r>
              <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11</a:t>
            </a: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月の</a:t>
            </a:r>
            <a:r>
              <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G20</a:t>
            </a: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サミットにも報告。</a:t>
            </a: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174625" eaLnBrk="1" hangingPunct="1">
              <a:buFont typeface="Arial" panose="020B0604020202020204" pitchFamily="34" charset="0"/>
              <a:buChar char="•"/>
              <a:defRPr/>
            </a:pP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92075" indent="-92075" eaLnBrk="1" hangingPunct="1">
              <a:defRPr/>
            </a:pPr>
            <a:r>
              <a:rPr lang="ja-JP" altLang="en-US" sz="1100"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現在の取組み</a:t>
            </a:r>
            <a:endParaRPr lang="en-US" altLang="ja-JP" sz="1100"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174625" eaLnBrk="1" hangingPunct="1">
              <a:buFont typeface="Arial" panose="020B0604020202020204" pitchFamily="34" charset="0"/>
              <a:buChar char="•"/>
              <a:defRPr/>
            </a:pP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現在、「</a:t>
            </a:r>
            <a:r>
              <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BEPS</a:t>
            </a: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実施フェーズ」として、以下の取組を実施中。</a:t>
            </a: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541338" lvl="1" indent="-182563" eaLnBrk="1" hangingPunct="1">
              <a:buFont typeface="+mj-ea"/>
              <a:buAutoNum type="circleNumDbPlain"/>
              <a:defRPr/>
            </a:pP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各国での法整備、租税条約の改正作業等のモニタリング</a:t>
            </a: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541338" lvl="1" indent="-182563" eaLnBrk="1" hangingPunct="1">
              <a:buFont typeface="+mj-ea"/>
              <a:buAutoNum type="circleNumDbPlain"/>
              <a:defRPr/>
            </a:pP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残された課題についての継続検討</a:t>
            </a: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541338" lvl="1" indent="-182563" eaLnBrk="1" hangingPunct="1">
              <a:buFont typeface="+mj-ea"/>
              <a:buAutoNum type="circleNumDbPlain"/>
              <a:defRPr/>
            </a:pP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開発途上国を含む幅広い国と関係機関が協調する枠組み（技術支援等を含む）の構築</a:t>
            </a: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0" name="直線コネクタ 9"/>
          <p:cNvCxnSpPr/>
          <p:nvPr/>
        </p:nvCxnSpPr>
        <p:spPr>
          <a:xfrm>
            <a:off x="0" y="735013"/>
            <a:ext cx="914400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4" name="タイトル 3"/>
          <p:cNvSpPr>
            <a:spLocks noGrp="1"/>
          </p:cNvSpPr>
          <p:nvPr>
            <p:ph type="title"/>
          </p:nvPr>
        </p:nvSpPr>
        <p:spPr>
          <a:xfrm>
            <a:off x="0" y="2"/>
            <a:ext cx="9140400" cy="968864"/>
          </a:xfrm>
        </p:spPr>
        <p:txBody>
          <a:bodyPr>
            <a:no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国際的な取引への対応</a:t>
            </a:r>
            <a:b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～ＢＥＰＳプロジェクト～</a:t>
            </a:r>
          </a:p>
        </p:txBody>
      </p:sp>
      <p:sp>
        <p:nvSpPr>
          <p:cNvPr id="13" name="スライド番号プレースホルダー 4">
            <a:extLst>
              <a:ext uri="{FF2B5EF4-FFF2-40B4-BE49-F238E27FC236}">
                <a16:creationId xmlns:a16="http://schemas.microsoft.com/office/drawing/2014/main" id="{DC910E39-DEFC-474C-B48A-19A0CDA97621}"/>
              </a:ext>
            </a:extLst>
          </p:cNvPr>
          <p:cNvSpPr>
            <a:spLocks noGrp="1"/>
          </p:cNvSpPr>
          <p:nvPr>
            <p:ph type="sldNum" sz="quarter" idx="12"/>
          </p:nvPr>
        </p:nvSpPr>
        <p:spPr>
          <a:xfrm>
            <a:off x="7080582" y="6474151"/>
            <a:ext cx="2057400" cy="365125"/>
          </a:xfrm>
        </p:spPr>
        <p:txBody>
          <a:bodyPr/>
          <a:lstStyle/>
          <a:p>
            <a:fld id="{B0FF6F17-0D75-4A52-9621-CC0F8D8CB105}" type="slidenum">
              <a:rPr kumimoji="1" lang="ja-JP" altLang="en-US" smtClean="0"/>
              <a:t>51</a:t>
            </a:fld>
            <a:endParaRPr kumimoji="1" lang="ja-JP" altLang="en-US" dirty="0"/>
          </a:p>
        </p:txBody>
      </p:sp>
      <p:sp>
        <p:nvSpPr>
          <p:cNvPr id="14" name="Rectangle 9"/>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1619636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01" name="テキスト ボックス 10"/>
          <p:cNvSpPr txBox="1">
            <a:spLocks noChangeArrowheads="1"/>
          </p:cNvSpPr>
          <p:nvPr/>
        </p:nvSpPr>
        <p:spPr bwMode="auto">
          <a:xfrm>
            <a:off x="0" y="954000"/>
            <a:ext cx="417634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4625" indent="-174625">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indent="0" eaLnBrk="1" hangingPunct="1">
              <a:spcBef>
                <a:spcPct val="0"/>
              </a:spcBef>
              <a:buClrTx/>
              <a:buNone/>
            </a:pPr>
            <a:r>
              <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cs typeface="メイリオ" panose="020B0604030504040204" pitchFamily="50" charset="-128"/>
              </a:rPr>
              <a:t>86</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条約等、</a:t>
            </a:r>
            <a:r>
              <a:rPr lang="en-US" altLang="ja-JP" sz="900" dirty="0">
                <a:latin typeface="メイリオ" panose="020B0604030504040204" pitchFamily="50" charset="-128"/>
                <a:ea typeface="メイリオ" panose="020B0604030504040204" pitchFamily="50" charset="-128"/>
                <a:cs typeface="メイリオ" panose="020B0604030504040204" pitchFamily="50" charset="-128"/>
              </a:rPr>
              <a:t>155</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か国・地域／令和</a:t>
            </a:r>
            <a:r>
              <a:rPr lang="en-US" altLang="ja-JP" sz="900" dirty="0">
                <a:latin typeface="メイリオ" panose="020B0604030504040204" pitchFamily="50" charset="-128"/>
                <a:ea typeface="メイリオ" panose="020B0604030504040204" pitchFamily="50" charset="-128"/>
                <a:cs typeface="メイリオ" panose="020B0604030504040204" pitchFamily="50" charset="-128"/>
              </a:rPr>
              <a:t>6</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年</a:t>
            </a: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７月１日現在</a:t>
            </a: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正方形/長方形 10"/>
          <p:cNvSpPr/>
          <p:nvPr/>
        </p:nvSpPr>
        <p:spPr>
          <a:xfrm>
            <a:off x="0" y="5894047"/>
            <a:ext cx="9140825" cy="938719"/>
          </a:xfrm>
          <a:prstGeom prst="rect">
            <a:avLst/>
          </a:prstGeom>
          <a:noFill/>
        </p:spPr>
        <p:txBody>
          <a:bodyPr wrap="square">
            <a:spAutoFit/>
          </a:bodyPr>
          <a:lstStyle/>
          <a:p>
            <a:pPr eaLnBrk="1" hangingPunct="1">
              <a:defRPr/>
            </a:pP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（注）　</a:t>
            </a:r>
            <a:r>
              <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印 ： 租税に関する情報交換規定を主体とするもの。</a:t>
            </a:r>
            <a:endPar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下線 ： 税務行政執行共助条約の締結国。</a:t>
            </a:r>
            <a:endPar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日台民間租税取決め：台湾については、公益財団法人交流協会（日本側）と亜東関係協会（台湾側）との間の民間取決め及び</a:t>
            </a:r>
            <a:endPar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その内容を日本国内で実施するための法令によって、全体として租税条約に相当する枠組みを構築（現在、両協会は、</a:t>
            </a:r>
            <a:endPar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公益財団法人日本台湾交流協会（日本側）及び台湾日本関係協会（台湾側）にそれぞれ改称されている。）。</a:t>
            </a:r>
          </a:p>
        </p:txBody>
      </p:sp>
      <p:sp>
        <p:nvSpPr>
          <p:cNvPr id="3" name="タイトル 2"/>
          <p:cNvSpPr>
            <a:spLocks noGrp="1"/>
          </p:cNvSpPr>
          <p:nvPr>
            <p:ph type="title"/>
          </p:nvPr>
        </p:nvSpPr>
        <p:spPr>
          <a:xfrm>
            <a:off x="0" y="0"/>
            <a:ext cx="9140400" cy="972000"/>
          </a:xfrm>
        </p:spPr>
        <p:txBody>
          <a:bodyPr vert="horz" lIns="91440" tIns="46800" rIns="91440" bIns="45720" rtlCol="0" anchor="ct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国際的な取引への対応</a:t>
            </a:r>
            <a:br>
              <a:rPr lang="en-US" altLang="ja-JP" sz="26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～租税条約等に基づく情報交換～</a:t>
            </a:r>
            <a:endParaRPr lang="ja-JP" altLang="en-US" sz="2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スライド番号プレースホルダー 4">
            <a:extLst>
              <a:ext uri="{FF2B5EF4-FFF2-40B4-BE49-F238E27FC236}">
                <a16:creationId xmlns:a16="http://schemas.microsoft.com/office/drawing/2014/main" id="{DC910E39-DEFC-474C-B48A-19A0CDA97621}"/>
              </a:ext>
            </a:extLst>
          </p:cNvPr>
          <p:cNvSpPr>
            <a:spLocks noGrp="1"/>
          </p:cNvSpPr>
          <p:nvPr>
            <p:ph type="sldNum" sz="quarter" idx="12"/>
          </p:nvPr>
        </p:nvSpPr>
        <p:spPr>
          <a:xfrm>
            <a:off x="7080582" y="6474151"/>
            <a:ext cx="2057400" cy="365125"/>
          </a:xfrm>
        </p:spPr>
        <p:txBody>
          <a:bodyPr/>
          <a:lstStyle/>
          <a:p>
            <a:fld id="{B0FF6F17-0D75-4A52-9621-CC0F8D8CB105}" type="slidenum">
              <a:rPr kumimoji="1" lang="ja-JP" altLang="en-US" smtClean="0"/>
              <a:t>52</a:t>
            </a:fld>
            <a:endParaRPr kumimoji="1" lang="ja-JP" altLang="en-US" dirty="0"/>
          </a:p>
        </p:txBody>
      </p:sp>
      <p:sp>
        <p:nvSpPr>
          <p:cNvPr id="10" name="Rectangle 9"/>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4" name="図 3">
            <a:extLst>
              <a:ext uri="{FF2B5EF4-FFF2-40B4-BE49-F238E27FC236}">
                <a16:creationId xmlns:a16="http://schemas.microsoft.com/office/drawing/2014/main" id="{5139AACF-46E4-4F79-ADF2-C1162997767C}"/>
              </a:ext>
            </a:extLst>
          </p:cNvPr>
          <p:cNvPicPr>
            <a:picLocks noChangeAspect="1"/>
          </p:cNvPicPr>
          <p:nvPr/>
        </p:nvPicPr>
        <p:blipFill rotWithShape="1">
          <a:blip r:embed="rId3"/>
          <a:srcRect l="14987" t="17693" r="16203" b="16204"/>
          <a:stretch/>
        </p:blipFill>
        <p:spPr>
          <a:xfrm>
            <a:off x="190455" y="1184832"/>
            <a:ext cx="8763090" cy="4735392"/>
          </a:xfrm>
          <a:prstGeom prst="rect">
            <a:avLst/>
          </a:prstGeom>
        </p:spPr>
      </p:pic>
    </p:spTree>
    <p:extLst>
      <p:ext uri="{BB962C8B-B14F-4D97-AF65-F5344CB8AC3E}">
        <p14:creationId xmlns:p14="http://schemas.microsoft.com/office/powerpoint/2010/main" val="26522284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5" descr="C:\Documents and Settings\A307961\デスクトップ\illust20130911\illust20130911\「税を考える週間」資料用イラスト本データ（20130911）\JPEG\P42-01外国人職員.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8335" y="1430783"/>
            <a:ext cx="1259461" cy="895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5334" name="AutoShape 6"/>
          <p:cNvSpPr>
            <a:spLocks noChangeArrowheads="1"/>
          </p:cNvSpPr>
          <p:nvPr/>
        </p:nvSpPr>
        <p:spPr bwMode="auto">
          <a:xfrm>
            <a:off x="1581872" y="2418954"/>
            <a:ext cx="2089150" cy="790575"/>
          </a:xfrm>
          <a:prstGeom prst="bevel">
            <a:avLst>
              <a:gd name="adj" fmla="val 12500"/>
            </a:avLst>
          </a:prstGeom>
          <a:gradFill rotWithShape="1">
            <a:gsLst>
              <a:gs pos="0">
                <a:schemeClr val="accent1"/>
              </a:gs>
              <a:gs pos="50000">
                <a:schemeClr val="bg1"/>
              </a:gs>
              <a:gs pos="100000">
                <a:schemeClr val="accent1"/>
              </a:gs>
            </a:gsLst>
            <a:lin ang="5400000" scaled="1"/>
          </a:gradFill>
          <a:ln w="9525">
            <a:solidFill>
              <a:schemeClr val="tx1"/>
            </a:solidFill>
            <a:miter lim="800000"/>
            <a:headEnd/>
            <a:tailEnd/>
          </a:ln>
          <a:effectLst/>
        </p:spPr>
        <p:txBody>
          <a:bodyPr wrap="none" anchor="ctr"/>
          <a:lstStyle/>
          <a:p>
            <a:pPr algn="ctr" eaLnBrk="1" hangingPunct="1">
              <a:defRP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国税庁</a:t>
            </a:r>
          </a:p>
        </p:txBody>
      </p:sp>
      <p:sp>
        <p:nvSpPr>
          <p:cNvPr id="995335" name="AutoShape 7"/>
          <p:cNvSpPr>
            <a:spLocks noChangeArrowheads="1"/>
          </p:cNvSpPr>
          <p:nvPr/>
        </p:nvSpPr>
        <p:spPr bwMode="auto">
          <a:xfrm>
            <a:off x="4932365" y="2436300"/>
            <a:ext cx="2231925" cy="733504"/>
          </a:xfrm>
          <a:prstGeom prst="flowChartPredefinedProcess">
            <a:avLst/>
          </a:prstGeom>
          <a:gradFill rotWithShape="1">
            <a:gsLst>
              <a:gs pos="0">
                <a:schemeClr val="bg1"/>
              </a:gs>
              <a:gs pos="50000">
                <a:srgbClr val="FF99CC"/>
              </a:gs>
              <a:gs pos="100000">
                <a:schemeClr val="bg1"/>
              </a:gs>
            </a:gsLst>
            <a:lin ang="5400000" scaled="1"/>
          </a:gradFill>
          <a:ln w="9525" algn="ctr">
            <a:solidFill>
              <a:schemeClr val="tx1"/>
            </a:solidFill>
            <a:miter lim="800000"/>
            <a:headEnd/>
            <a:tailEnd/>
          </a:ln>
          <a:effectLst/>
        </p:spPr>
        <p:txBody>
          <a:bodyPr wrap="none" anchor="ctr"/>
          <a:lstStyle/>
          <a:p>
            <a:pPr algn="ctr" eaLnBrk="1" hangingPunct="1">
              <a:defRP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税務当局</a:t>
            </a:r>
          </a:p>
        </p:txBody>
      </p:sp>
      <p:sp>
        <p:nvSpPr>
          <p:cNvPr id="110597" name="AutoShape 10"/>
          <p:cNvSpPr>
            <a:spLocks noChangeArrowheads="1"/>
          </p:cNvSpPr>
          <p:nvPr/>
        </p:nvSpPr>
        <p:spPr bwMode="auto">
          <a:xfrm>
            <a:off x="1979613" y="980976"/>
            <a:ext cx="863600" cy="43180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en-US" altLang="ja-JP" sz="1600" dirty="0">
                <a:latin typeface="HG丸ｺﾞｼｯｸM-PRO" panose="020F0600000000000000" pitchFamily="50" charset="-128"/>
                <a:ea typeface="HG丸ｺﾞｼｯｸM-PRO" panose="020F0600000000000000" pitchFamily="50" charset="-128"/>
                <a:cs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日本</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110598" name="AutoShape 11"/>
          <p:cNvSpPr>
            <a:spLocks noChangeArrowheads="1"/>
          </p:cNvSpPr>
          <p:nvPr/>
        </p:nvSpPr>
        <p:spPr bwMode="auto">
          <a:xfrm>
            <a:off x="5910263" y="980976"/>
            <a:ext cx="863600" cy="43180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en-US" altLang="ja-JP" sz="1600" dirty="0">
                <a:latin typeface="HG丸ｺﾞｼｯｸM-PRO" panose="020F0600000000000000" pitchFamily="50" charset="-128"/>
                <a:ea typeface="HG丸ｺﾞｼｯｸM-PRO" panose="020F0600000000000000" pitchFamily="50" charset="-128"/>
                <a:cs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開発途上国</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110599" name="AutoShape 12"/>
          <p:cNvSpPr>
            <a:spLocks noChangeArrowheads="1"/>
          </p:cNvSpPr>
          <p:nvPr/>
        </p:nvSpPr>
        <p:spPr bwMode="auto">
          <a:xfrm flipV="1">
            <a:off x="2555776" y="1449941"/>
            <a:ext cx="3816424" cy="926668"/>
          </a:xfrm>
          <a:prstGeom prst="curvedUpArrow">
            <a:avLst>
              <a:gd name="adj1" fmla="val 31914"/>
              <a:gd name="adj2" fmla="val 142216"/>
              <a:gd name="adj3" fmla="val 22176"/>
            </a:avLst>
          </a:prstGeom>
          <a:solidFill>
            <a:srgbClr val="FF9900">
              <a:alpha val="30196"/>
            </a:srgbClr>
          </a:solidFill>
          <a:ln w="9525">
            <a:solidFill>
              <a:schemeClr val="tx1"/>
            </a:solidFill>
            <a:miter lim="800000"/>
            <a:headEnd/>
            <a:tailEnd/>
          </a:ln>
        </p:spPr>
        <p:txBody>
          <a:bodyPr rot="10800000"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FontTx/>
              <a:buNone/>
            </a:pPr>
            <a:endParaRPr lang="ja-JP" altLang="en-US" sz="1800" dirty="0">
              <a:latin typeface="HG丸ｺﾞｼｯｸM-PRO" panose="020F0600000000000000" pitchFamily="50" charset="-128"/>
              <a:ea typeface="HG丸ｺﾞｼｯｸM-PRO" panose="020F0600000000000000" pitchFamily="50" charset="-128"/>
              <a:cs typeface="メイリオ" panose="020B0604030504040204" pitchFamily="50" charset="-128"/>
            </a:endParaRPr>
          </a:p>
        </p:txBody>
      </p:sp>
      <p:sp>
        <p:nvSpPr>
          <p:cNvPr id="110600" name="AutoShape 13"/>
          <p:cNvSpPr>
            <a:spLocks noChangeArrowheads="1"/>
          </p:cNvSpPr>
          <p:nvPr/>
        </p:nvSpPr>
        <p:spPr bwMode="auto">
          <a:xfrm rot="10844138" flipV="1">
            <a:off x="2011389" y="3255588"/>
            <a:ext cx="4068598" cy="677295"/>
          </a:xfrm>
          <a:prstGeom prst="curvedUpArrow">
            <a:avLst>
              <a:gd name="adj1" fmla="val 70986"/>
              <a:gd name="adj2" fmla="val 252812"/>
              <a:gd name="adj3" fmla="val 31944"/>
            </a:avLst>
          </a:prstGeom>
          <a:solidFill>
            <a:srgbClr val="993366"/>
          </a:solidFill>
          <a:ln w="9525">
            <a:solidFill>
              <a:schemeClr val="tx1"/>
            </a:solidFill>
            <a:miter lim="800000"/>
            <a:headEnd/>
            <a:tailEnd/>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FontTx/>
              <a:buNone/>
            </a:pPr>
            <a:endParaRPr lang="ja-JP" altLang="en-US" sz="1800" dirty="0">
              <a:latin typeface="HG丸ｺﾞｼｯｸM-PRO" panose="020F0600000000000000" pitchFamily="50" charset="-128"/>
              <a:ea typeface="HG丸ｺﾞｼｯｸM-PRO" panose="020F0600000000000000" pitchFamily="50" charset="-128"/>
              <a:cs typeface="メイリオ" panose="020B0604030504040204" pitchFamily="50" charset="-128"/>
            </a:endParaRPr>
          </a:p>
        </p:txBody>
      </p:sp>
      <p:sp>
        <p:nvSpPr>
          <p:cNvPr id="110605" name="AutoShape 20"/>
          <p:cNvSpPr>
            <a:spLocks noChangeArrowheads="1"/>
          </p:cNvSpPr>
          <p:nvPr/>
        </p:nvSpPr>
        <p:spPr bwMode="auto">
          <a:xfrm>
            <a:off x="4068763" y="6346825"/>
            <a:ext cx="863600" cy="43180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en-US" altLang="ja-JP" sz="1800" dirty="0">
              <a:latin typeface="HG丸ｺﾞｼｯｸM-PRO" panose="020F0600000000000000" pitchFamily="50" charset="-128"/>
              <a:ea typeface="HG丸ｺﾞｼｯｸM-PRO" panose="020F0600000000000000" pitchFamily="50" charset="-128"/>
              <a:cs typeface="メイリオ" panose="020B0604030504040204" pitchFamily="50" charset="-128"/>
            </a:endParaRPr>
          </a:p>
        </p:txBody>
      </p:sp>
      <p:grpSp>
        <p:nvGrpSpPr>
          <p:cNvPr id="110607" name="Group 24"/>
          <p:cNvGrpSpPr>
            <a:grpSpLocks/>
          </p:cNvGrpSpPr>
          <p:nvPr/>
        </p:nvGrpSpPr>
        <p:grpSpPr bwMode="auto">
          <a:xfrm>
            <a:off x="4138615" y="1268834"/>
            <a:ext cx="288925" cy="3600450"/>
            <a:chOff x="4597" y="1985"/>
            <a:chExt cx="724" cy="3600"/>
          </a:xfrm>
        </p:grpSpPr>
        <p:sp>
          <p:nvSpPr>
            <p:cNvPr id="110615" name="Freeform 25"/>
            <p:cNvSpPr>
              <a:spLocks/>
            </p:cNvSpPr>
            <p:nvPr/>
          </p:nvSpPr>
          <p:spPr bwMode="auto">
            <a:xfrm>
              <a:off x="4597" y="1985"/>
              <a:ext cx="362" cy="3600"/>
            </a:xfrm>
            <a:custGeom>
              <a:avLst/>
              <a:gdLst>
                <a:gd name="T0" fmla="*/ 362 w 362"/>
                <a:gd name="T1" fmla="*/ 0 h 3600"/>
                <a:gd name="T2" fmla="*/ 0 w 362"/>
                <a:gd name="T3" fmla="*/ 360 h 3600"/>
                <a:gd name="T4" fmla="*/ 362 w 362"/>
                <a:gd name="T5" fmla="*/ 720 h 3600"/>
                <a:gd name="T6" fmla="*/ 0 w 362"/>
                <a:gd name="T7" fmla="*/ 1080 h 3600"/>
                <a:gd name="T8" fmla="*/ 362 w 362"/>
                <a:gd name="T9" fmla="*/ 1440 h 3600"/>
                <a:gd name="T10" fmla="*/ 0 w 362"/>
                <a:gd name="T11" fmla="*/ 1800 h 3600"/>
                <a:gd name="T12" fmla="*/ 362 w 362"/>
                <a:gd name="T13" fmla="*/ 2160 h 3600"/>
                <a:gd name="T14" fmla="*/ 0 w 362"/>
                <a:gd name="T15" fmla="*/ 2520 h 3600"/>
                <a:gd name="T16" fmla="*/ 362 w 362"/>
                <a:gd name="T17" fmla="*/ 2880 h 3600"/>
                <a:gd name="T18" fmla="*/ 0 w 362"/>
                <a:gd name="T19" fmla="*/ 3240 h 3600"/>
                <a:gd name="T20" fmla="*/ 362 w 362"/>
                <a:gd name="T21" fmla="*/ 3600 h 3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2"/>
                <a:gd name="T34" fmla="*/ 0 h 3600"/>
                <a:gd name="T35" fmla="*/ 362 w 362"/>
                <a:gd name="T36" fmla="*/ 3600 h 36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2" h="3600">
                  <a:moveTo>
                    <a:pt x="362" y="0"/>
                  </a:moveTo>
                  <a:cubicBezTo>
                    <a:pt x="181" y="120"/>
                    <a:pt x="0" y="240"/>
                    <a:pt x="0" y="360"/>
                  </a:cubicBezTo>
                  <a:cubicBezTo>
                    <a:pt x="0" y="480"/>
                    <a:pt x="362" y="600"/>
                    <a:pt x="362" y="720"/>
                  </a:cubicBezTo>
                  <a:cubicBezTo>
                    <a:pt x="362" y="840"/>
                    <a:pt x="0" y="960"/>
                    <a:pt x="0" y="1080"/>
                  </a:cubicBezTo>
                  <a:cubicBezTo>
                    <a:pt x="0" y="1200"/>
                    <a:pt x="362" y="1320"/>
                    <a:pt x="362" y="1440"/>
                  </a:cubicBezTo>
                  <a:cubicBezTo>
                    <a:pt x="362" y="1560"/>
                    <a:pt x="0" y="1680"/>
                    <a:pt x="0" y="1800"/>
                  </a:cubicBezTo>
                  <a:cubicBezTo>
                    <a:pt x="0" y="1920"/>
                    <a:pt x="362" y="2040"/>
                    <a:pt x="362" y="2160"/>
                  </a:cubicBezTo>
                  <a:cubicBezTo>
                    <a:pt x="362" y="2280"/>
                    <a:pt x="0" y="2400"/>
                    <a:pt x="0" y="2520"/>
                  </a:cubicBezTo>
                  <a:cubicBezTo>
                    <a:pt x="0" y="2640"/>
                    <a:pt x="362" y="2760"/>
                    <a:pt x="362" y="2880"/>
                  </a:cubicBezTo>
                  <a:cubicBezTo>
                    <a:pt x="362" y="3000"/>
                    <a:pt x="0" y="3120"/>
                    <a:pt x="0" y="3240"/>
                  </a:cubicBezTo>
                  <a:cubicBezTo>
                    <a:pt x="0" y="3360"/>
                    <a:pt x="181" y="3480"/>
                    <a:pt x="362" y="360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74295" tIns="8890" rIns="74295" bIns="8890"/>
            <a:lstStyle/>
            <a:p>
              <a:endParaRPr lang="ja-JP" altLang="en-US" dirty="0">
                <a:latin typeface="HG丸ｺﾞｼｯｸM-PRO" panose="020F0600000000000000" pitchFamily="50" charset="-128"/>
                <a:ea typeface="HG丸ｺﾞｼｯｸM-PRO" panose="020F0600000000000000" pitchFamily="50" charset="-128"/>
                <a:cs typeface="メイリオ" panose="020B0604030504040204" pitchFamily="50" charset="-128"/>
              </a:endParaRPr>
            </a:p>
          </p:txBody>
        </p:sp>
        <p:sp>
          <p:nvSpPr>
            <p:cNvPr id="110616" name="Freeform 26"/>
            <p:cNvSpPr>
              <a:spLocks/>
            </p:cNvSpPr>
            <p:nvPr/>
          </p:nvSpPr>
          <p:spPr bwMode="auto">
            <a:xfrm>
              <a:off x="4959" y="1985"/>
              <a:ext cx="362" cy="3600"/>
            </a:xfrm>
            <a:custGeom>
              <a:avLst/>
              <a:gdLst>
                <a:gd name="T0" fmla="*/ 362 w 362"/>
                <a:gd name="T1" fmla="*/ 0 h 3600"/>
                <a:gd name="T2" fmla="*/ 0 w 362"/>
                <a:gd name="T3" fmla="*/ 360 h 3600"/>
                <a:gd name="T4" fmla="*/ 362 w 362"/>
                <a:gd name="T5" fmla="*/ 720 h 3600"/>
                <a:gd name="T6" fmla="*/ 0 w 362"/>
                <a:gd name="T7" fmla="*/ 1080 h 3600"/>
                <a:gd name="T8" fmla="*/ 362 w 362"/>
                <a:gd name="T9" fmla="*/ 1440 h 3600"/>
                <a:gd name="T10" fmla="*/ 0 w 362"/>
                <a:gd name="T11" fmla="*/ 1800 h 3600"/>
                <a:gd name="T12" fmla="*/ 362 w 362"/>
                <a:gd name="T13" fmla="*/ 2160 h 3600"/>
                <a:gd name="T14" fmla="*/ 0 w 362"/>
                <a:gd name="T15" fmla="*/ 2520 h 3600"/>
                <a:gd name="T16" fmla="*/ 362 w 362"/>
                <a:gd name="T17" fmla="*/ 2880 h 3600"/>
                <a:gd name="T18" fmla="*/ 0 w 362"/>
                <a:gd name="T19" fmla="*/ 3240 h 3600"/>
                <a:gd name="T20" fmla="*/ 362 w 362"/>
                <a:gd name="T21" fmla="*/ 3600 h 3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2"/>
                <a:gd name="T34" fmla="*/ 0 h 3600"/>
                <a:gd name="T35" fmla="*/ 362 w 362"/>
                <a:gd name="T36" fmla="*/ 3600 h 36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2" h="3600">
                  <a:moveTo>
                    <a:pt x="362" y="0"/>
                  </a:moveTo>
                  <a:cubicBezTo>
                    <a:pt x="181" y="120"/>
                    <a:pt x="0" y="240"/>
                    <a:pt x="0" y="360"/>
                  </a:cubicBezTo>
                  <a:cubicBezTo>
                    <a:pt x="0" y="480"/>
                    <a:pt x="362" y="600"/>
                    <a:pt x="362" y="720"/>
                  </a:cubicBezTo>
                  <a:cubicBezTo>
                    <a:pt x="362" y="840"/>
                    <a:pt x="0" y="960"/>
                    <a:pt x="0" y="1080"/>
                  </a:cubicBezTo>
                  <a:cubicBezTo>
                    <a:pt x="0" y="1200"/>
                    <a:pt x="362" y="1320"/>
                    <a:pt x="362" y="1440"/>
                  </a:cubicBezTo>
                  <a:cubicBezTo>
                    <a:pt x="362" y="1560"/>
                    <a:pt x="0" y="1680"/>
                    <a:pt x="0" y="1800"/>
                  </a:cubicBezTo>
                  <a:cubicBezTo>
                    <a:pt x="0" y="1920"/>
                    <a:pt x="362" y="2040"/>
                    <a:pt x="362" y="2160"/>
                  </a:cubicBezTo>
                  <a:cubicBezTo>
                    <a:pt x="362" y="2280"/>
                    <a:pt x="0" y="2400"/>
                    <a:pt x="0" y="2520"/>
                  </a:cubicBezTo>
                  <a:cubicBezTo>
                    <a:pt x="0" y="2640"/>
                    <a:pt x="362" y="2760"/>
                    <a:pt x="362" y="2880"/>
                  </a:cubicBezTo>
                  <a:cubicBezTo>
                    <a:pt x="362" y="3000"/>
                    <a:pt x="0" y="3120"/>
                    <a:pt x="0" y="3240"/>
                  </a:cubicBezTo>
                  <a:cubicBezTo>
                    <a:pt x="0" y="3360"/>
                    <a:pt x="181" y="3480"/>
                    <a:pt x="362" y="360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74295" tIns="8890" rIns="74295" bIns="8890"/>
            <a:lstStyle/>
            <a:p>
              <a:endParaRPr lang="ja-JP" altLang="en-US" dirty="0">
                <a:latin typeface="HG丸ｺﾞｼｯｸM-PRO" panose="020F0600000000000000" pitchFamily="50" charset="-128"/>
                <a:ea typeface="HG丸ｺﾞｼｯｸM-PRO" panose="020F0600000000000000" pitchFamily="50" charset="-128"/>
                <a:cs typeface="メイリオ" panose="020B0604030504040204" pitchFamily="50" charset="-128"/>
              </a:endParaRPr>
            </a:p>
          </p:txBody>
        </p:sp>
      </p:grpSp>
      <p:sp>
        <p:nvSpPr>
          <p:cNvPr id="110608" name="AutoShape 21"/>
          <p:cNvSpPr>
            <a:spLocks noChangeArrowheads="1"/>
          </p:cNvSpPr>
          <p:nvPr/>
        </p:nvSpPr>
        <p:spPr bwMode="auto">
          <a:xfrm>
            <a:off x="3563938" y="3645272"/>
            <a:ext cx="1439862" cy="431800"/>
          </a:xfrm>
          <a:prstGeom prst="roundRect">
            <a:avLst>
              <a:gd name="adj" fmla="val 16667"/>
            </a:avLst>
          </a:prstGeom>
          <a:solidFill>
            <a:srgbClr val="99CCFF"/>
          </a:solidFill>
          <a:ln w="9525" algn="ctr">
            <a:solidFill>
              <a:schemeClr val="tx1"/>
            </a:solidFill>
            <a:round/>
            <a:headEnd/>
            <a:tailEnd/>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職員の受入れ</a:t>
            </a:r>
          </a:p>
        </p:txBody>
      </p:sp>
      <p:sp>
        <p:nvSpPr>
          <p:cNvPr id="995357" name="AutoShape 29"/>
          <p:cNvSpPr>
            <a:spLocks noChangeArrowheads="1"/>
          </p:cNvSpPr>
          <p:nvPr/>
        </p:nvSpPr>
        <p:spPr bwMode="auto">
          <a:xfrm>
            <a:off x="251870" y="4600490"/>
            <a:ext cx="8568602" cy="1936167"/>
          </a:xfrm>
          <a:prstGeom prst="foldedCorner">
            <a:avLst>
              <a:gd name="adj" fmla="val 12500"/>
            </a:avLst>
          </a:prstGeom>
          <a:gradFill rotWithShape="1">
            <a:gsLst>
              <a:gs pos="87500">
                <a:schemeClr val="accent1">
                  <a:lumMod val="20000"/>
                  <a:lumOff val="80000"/>
                </a:schemeClr>
              </a:gs>
              <a:gs pos="75000">
                <a:schemeClr val="accent1">
                  <a:lumMod val="20000"/>
                  <a:lumOff val="80000"/>
                </a:schemeClr>
              </a:gs>
              <a:gs pos="50000">
                <a:schemeClr val="bg1"/>
              </a:gs>
              <a:gs pos="100000">
                <a:schemeClr val="accent1">
                  <a:lumMod val="20000"/>
                  <a:lumOff val="80000"/>
                </a:schemeClr>
              </a:gs>
            </a:gsLst>
            <a:lin ang="2700000" scaled="1"/>
          </a:gradFill>
          <a:ln w="9525">
            <a:solidFill>
              <a:schemeClr val="tx1"/>
            </a:solidFill>
            <a:round/>
            <a:headEnd/>
            <a:tailEnd/>
          </a:ln>
        </p:spPr>
        <p:txBody>
          <a:bodyPr wrap="none" lIns="90000" tIns="93600" anchor="ctr"/>
          <a:lstStyle/>
          <a:p>
            <a:pPr eaLnBrk="1" hangingPunct="1">
              <a:lnSpc>
                <a:spcPts val="1300"/>
              </a:lnSpc>
              <a:spcBef>
                <a:spcPts val="1800"/>
              </a:spcBef>
              <a:defRPr/>
            </a:pPr>
            <a:endParaRPr lang="en-US" altLang="ja-JP" sz="1400" dirty="0">
              <a:latin typeface="HG丸ｺﾞｼｯｸM-PRO" panose="020F0600000000000000" pitchFamily="50" charset="-128"/>
              <a:ea typeface="HG丸ｺﾞｼｯｸM-PRO" panose="020F0600000000000000" pitchFamily="50" charset="-128"/>
              <a:cs typeface="メイリオ" panose="020B0604030504040204" pitchFamily="50" charset="-128"/>
            </a:endParaRPr>
          </a:p>
          <a:p>
            <a:pPr eaLnBrk="1" hangingPunct="1">
              <a:lnSpc>
                <a:spcPts val="1100"/>
              </a:lnSpc>
              <a:spcBef>
                <a:spcPts val="1800"/>
              </a:spcBef>
              <a:defRPr/>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人材の育成、適正な課税、納税者サービス、国際課税などに関するノウハウや経験の提供</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lnSpc>
                <a:spcPts val="1100"/>
              </a:lnSpc>
              <a:spcBef>
                <a:spcPts val="1800"/>
              </a:spcBef>
              <a:defRPr/>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開発途上国の税務行政の改善、各国との協力関係の強化</a:t>
            </a:r>
          </a:p>
          <a:p>
            <a:pPr eaLnBrk="1" hangingPunct="1">
              <a:lnSpc>
                <a:spcPts val="1300"/>
              </a:lnSpc>
              <a:spcBef>
                <a:spcPts val="1800"/>
              </a:spcBef>
              <a:defRPr/>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 「国際税務行政セミナー（</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ISTAX</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）」等の研修（短期：約１週間・長期：約１か月）</a:t>
            </a:r>
          </a:p>
          <a:p>
            <a:pPr eaLnBrk="1" hangingPunct="1">
              <a:lnSpc>
                <a:spcPts val="1300"/>
              </a:lnSpc>
              <a:spcBef>
                <a:spcPts val="600"/>
              </a:spcBef>
              <a:defRPr/>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  日本の大学院に留学中の外国税務職員に対する研修（国税庁実務研修：約９か月）</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lnSpc>
                <a:spcPts val="1300"/>
              </a:lnSpc>
              <a:spcBef>
                <a:spcPts val="600"/>
              </a:spcBef>
              <a:defRPr/>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  </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OECD</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アジア太平洋租税・金融犯罪調査アカデミー（１～２週間・年３回）</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lnSpc>
                <a:spcPts val="1300"/>
              </a:lnSpc>
              <a:spcBef>
                <a:spcPts val="1800"/>
              </a:spcBef>
              <a:defRPr/>
            </a:pP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0610" name="AutoShape 30"/>
          <p:cNvSpPr>
            <a:spLocks noChangeArrowheads="1"/>
          </p:cNvSpPr>
          <p:nvPr/>
        </p:nvSpPr>
        <p:spPr bwMode="auto">
          <a:xfrm>
            <a:off x="3131840" y="1411709"/>
            <a:ext cx="2303462" cy="431800"/>
          </a:xfrm>
          <a:prstGeom prst="roundRect">
            <a:avLst>
              <a:gd name="adj" fmla="val 16667"/>
            </a:avLst>
          </a:prstGeom>
          <a:solidFill>
            <a:srgbClr val="99CCFF"/>
          </a:solidFill>
          <a:ln w="9525" algn="ctr">
            <a:solidFill>
              <a:schemeClr val="tx1"/>
            </a:solidFill>
            <a:round/>
            <a:headEnd/>
            <a:tailEnd/>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短期・長期専門家の派遣</a:t>
            </a:r>
          </a:p>
        </p:txBody>
      </p:sp>
      <p:pic>
        <p:nvPicPr>
          <p:cNvPr id="110614" name="Picture 26" descr="C:\Documents and Settings\A307961\デスクトップ\illust20130911\illust20130911\「税を考える週間」資料用イラスト本データ（20130911）\JPEG\P42-02国税庁職員.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135" y="3304667"/>
            <a:ext cx="15349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タイトル 2"/>
          <p:cNvSpPr>
            <a:spLocks noGrp="1"/>
          </p:cNvSpPr>
          <p:nvPr>
            <p:ph type="title"/>
          </p:nvPr>
        </p:nvSpPr>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国際的な取引への対応</a:t>
            </a:r>
            <a:b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～開発途上国に対する技術協力～</a:t>
            </a:r>
          </a:p>
        </p:txBody>
      </p:sp>
      <p:sp>
        <p:nvSpPr>
          <p:cNvPr id="4" name="右矢印 3"/>
          <p:cNvSpPr/>
          <p:nvPr/>
        </p:nvSpPr>
        <p:spPr>
          <a:xfrm>
            <a:off x="539552" y="5085184"/>
            <a:ext cx="288032" cy="21602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1" name="スライド番号プレースホルダー 4">
            <a:extLst>
              <a:ext uri="{FF2B5EF4-FFF2-40B4-BE49-F238E27FC236}">
                <a16:creationId xmlns:a16="http://schemas.microsoft.com/office/drawing/2014/main" id="{DC910E39-DEFC-474C-B48A-19A0CDA97621}"/>
              </a:ext>
            </a:extLst>
          </p:cNvPr>
          <p:cNvSpPr>
            <a:spLocks noGrp="1"/>
          </p:cNvSpPr>
          <p:nvPr>
            <p:ph type="sldNum" sz="quarter" idx="12"/>
          </p:nvPr>
        </p:nvSpPr>
        <p:spPr>
          <a:xfrm>
            <a:off x="7080582" y="6474151"/>
            <a:ext cx="2057400" cy="365125"/>
          </a:xfrm>
        </p:spPr>
        <p:txBody>
          <a:bodyPr/>
          <a:lstStyle/>
          <a:p>
            <a:fld id="{B0FF6F17-0D75-4A52-9621-CC0F8D8CB105}" type="slidenum">
              <a:rPr kumimoji="1" lang="ja-JP" altLang="en-US" smtClean="0"/>
              <a:t>53</a:t>
            </a:fld>
            <a:endParaRPr kumimoji="1" lang="ja-JP" altLang="en-US" dirty="0"/>
          </a:p>
        </p:txBody>
      </p:sp>
      <p:sp>
        <p:nvSpPr>
          <p:cNvPr id="22" name="Rectangle 9"/>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849840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298C97DA-C423-52C0-0ED7-A6A6AFAAA426}"/>
              </a:ext>
            </a:extLst>
          </p:cNvPr>
          <p:cNvSpPr/>
          <p:nvPr/>
        </p:nvSpPr>
        <p:spPr>
          <a:xfrm>
            <a:off x="0" y="0"/>
            <a:ext cx="3442447" cy="6858000"/>
          </a:xfrm>
          <a:prstGeom prst="rect">
            <a:avLst/>
          </a:prstGeom>
          <a:solidFill>
            <a:srgbClr val="FFFC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endParaRPr lang="en-US" altLang="ja-JP" sz="3600" b="1"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3600" b="1"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3600" b="1"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3600" b="1"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1600" b="1"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3600" b="1"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納税者</a:t>
            </a:r>
            <a:endParaRPr lang="en-US" altLang="ja-JP" sz="3600" b="1"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3600" b="1"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サービスの充実</a:t>
            </a:r>
          </a:p>
          <a:p>
            <a:pPr algn="ctr"/>
            <a:endParaRPr kumimoji="1" lang="ja-JP" altLang="en-US" sz="3600" b="1" dirty="0">
              <a:solidFill>
                <a:schemeClr val="accent1">
                  <a:lumMod val="75000"/>
                </a:schemeClr>
              </a:solidFill>
            </a:endParaRPr>
          </a:p>
        </p:txBody>
      </p:sp>
      <p:sp>
        <p:nvSpPr>
          <p:cNvPr id="116739" name="Rectangle 4"/>
          <p:cNvSpPr>
            <a:spLocks noChangeArrowheads="1"/>
          </p:cNvSpPr>
          <p:nvPr/>
        </p:nvSpPr>
        <p:spPr bwMode="auto">
          <a:xfrm>
            <a:off x="1761231" y="580685"/>
            <a:ext cx="6337300"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eaLnBrk="1" hangingPunct="1"/>
            <a:endParaRPr lang="ja-JP" altLang="en-US" sz="3200" dirty="0">
              <a:solidFill>
                <a:srgbClr val="0033CC"/>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Rectangle 5"/>
          <p:cNvSpPr>
            <a:spLocks noChangeArrowheads="1"/>
          </p:cNvSpPr>
          <p:nvPr/>
        </p:nvSpPr>
        <p:spPr bwMode="auto">
          <a:xfrm>
            <a:off x="3419872" y="850580"/>
            <a:ext cx="5408283" cy="5155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marL="542925" indent="-361950" eaLnBrk="1" hangingPunct="1">
              <a:lnSpc>
                <a:spcPct val="200000"/>
              </a:lnSpc>
              <a:spcBef>
                <a:spcPct val="20000"/>
              </a:spcBef>
              <a:buClr>
                <a:schemeClr val="tx1"/>
              </a:buClr>
              <a:buSzPct val="100000"/>
              <a:buFont typeface="HG丸ｺﾞｼｯｸM-PRO" panose="020F0600000000000000" pitchFamily="50" charset="-128"/>
              <a:buChar cha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納税環境の整備①　</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納税者サービスの充実</a:t>
            </a: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デジタル社会の実現に向けた取組</a:t>
            </a: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国税庁ホームページの充実</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チャットボット・タックスアンサー</a:t>
            </a: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確定申告書等作成コーナー</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スマートフォンを利用した個人の申告について</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spcBef>
                <a:spcPts val="600"/>
              </a:spcBef>
              <a:buClr>
                <a:schemeClr val="tx1"/>
              </a:buClr>
              <a:buSzPct val="100000"/>
              <a:buFont typeface="メイリオ" panose="020B0604030504040204" pitchFamily="50" charset="-128"/>
              <a:buChar char="▸"/>
            </a:pPr>
            <a:r>
              <a:rPr lang="en-US" altLang="ja-JP" sz="1800" dirty="0">
                <a:latin typeface="メイリオ" panose="020B0604030504040204" pitchFamily="50" charset="-128"/>
                <a:ea typeface="メイリオ" panose="020B0604030504040204" pitchFamily="50" charset="-128"/>
                <a:cs typeface="メイリオ" panose="020B0604030504040204" pitchFamily="50" charset="-128"/>
              </a:rPr>
              <a:t>e-Tax</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のメリット</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spcBef>
                <a:spcPts val="600"/>
              </a:spcBef>
              <a:buClr>
                <a:schemeClr val="tx1"/>
              </a:buClr>
              <a:buSzPct val="100000"/>
              <a:buFont typeface="メイリオ" panose="020B0604030504040204" pitchFamily="50" charset="-128"/>
              <a:buChar char="▸"/>
            </a:pPr>
            <a:r>
              <a:rPr lang="en-US" altLang="ja-JP" sz="18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法人税等の電子申告</a:t>
            </a:r>
            <a:r>
              <a:rPr lang="en-US" altLang="ja-JP" sz="18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申告データの円滑な電子提出のための主な環境整備施策</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キャッシュレス納付の利用拡大</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キャッシュレス納付</a:t>
            </a: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電子納税証明書</a:t>
            </a:r>
          </a:p>
        </p:txBody>
      </p:sp>
      <p:sp>
        <p:nvSpPr>
          <p:cNvPr id="7" name="スライド番号プレースホルダー 4">
            <a:extLst>
              <a:ext uri="{FF2B5EF4-FFF2-40B4-BE49-F238E27FC236}">
                <a16:creationId xmlns:a16="http://schemas.microsoft.com/office/drawing/2014/main" id="{DC910E39-DEFC-474C-B48A-19A0CDA97621}"/>
              </a:ext>
            </a:extLst>
          </p:cNvPr>
          <p:cNvSpPr>
            <a:spLocks noGrp="1"/>
          </p:cNvSpPr>
          <p:nvPr>
            <p:ph type="sldNum" sz="quarter" idx="12"/>
          </p:nvPr>
        </p:nvSpPr>
        <p:spPr>
          <a:xfrm>
            <a:off x="7080582" y="6474151"/>
            <a:ext cx="2057400" cy="365125"/>
          </a:xfrm>
        </p:spPr>
        <p:txBody>
          <a:bodyPr/>
          <a:lstStyle/>
          <a:p>
            <a:fld id="{B0FF6F17-0D75-4A52-9621-CC0F8D8CB105}" type="slidenum">
              <a:rPr kumimoji="1" lang="ja-JP" altLang="en-US" smtClean="0"/>
              <a:t>54</a:t>
            </a:fld>
            <a:endParaRPr kumimoji="1" lang="ja-JP" altLang="en-US" dirty="0"/>
          </a:p>
        </p:txBody>
      </p:sp>
      <p:sp>
        <p:nvSpPr>
          <p:cNvPr id="10" name="Rectangle 9"/>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5" name="図 4" descr="ダイアグラム が含まれている画像&#10;&#10;自動的に生成された説明">
            <a:extLst>
              <a:ext uri="{FF2B5EF4-FFF2-40B4-BE49-F238E27FC236}">
                <a16:creationId xmlns:a16="http://schemas.microsoft.com/office/drawing/2014/main" id="{1073DF58-7A32-598B-D9C2-74F9AEC33DED}"/>
              </a:ext>
            </a:extLst>
          </p:cNvPr>
          <p:cNvPicPr>
            <a:picLocks noChangeAspect="1"/>
          </p:cNvPicPr>
          <p:nvPr/>
        </p:nvPicPr>
        <p:blipFill rotWithShape="1">
          <a:blip r:embed="rId3" cstate="print">
            <a:alphaModFix amt="30000"/>
            <a:extLst>
              <a:ext uri="{28A0092B-C50C-407E-A947-70E740481C1C}">
                <a14:useLocalDpi xmlns:a14="http://schemas.microsoft.com/office/drawing/2010/main" val="0"/>
              </a:ext>
            </a:extLst>
          </a:blip>
          <a:srcRect l="9871" r="10757"/>
          <a:stretch/>
        </p:blipFill>
        <p:spPr>
          <a:xfrm>
            <a:off x="0" y="3636738"/>
            <a:ext cx="3460376" cy="3221261"/>
          </a:xfrm>
          <a:prstGeom prst="rect">
            <a:avLst/>
          </a:prstGeom>
        </p:spPr>
      </p:pic>
    </p:spTree>
    <p:extLst>
      <p:ext uri="{BB962C8B-B14F-4D97-AF65-F5344CB8AC3E}">
        <p14:creationId xmlns:p14="http://schemas.microsoft.com/office/powerpoint/2010/main" val="4083176390"/>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円/楕円 36"/>
          <p:cNvSpPr/>
          <p:nvPr/>
        </p:nvSpPr>
        <p:spPr bwMode="auto">
          <a:xfrm>
            <a:off x="179390" y="1268762"/>
            <a:ext cx="8785225" cy="5113337"/>
          </a:xfrm>
          <a:prstGeom prst="ellipse">
            <a:avLst/>
          </a:prstGeom>
          <a:gradFill flip="none" rotWithShape="1">
            <a:gsLst>
              <a:gs pos="0">
                <a:schemeClr val="accent4">
                  <a:lumMod val="50000"/>
                  <a:lumOff val="50000"/>
                  <a:tint val="66000"/>
                  <a:satMod val="160000"/>
                </a:schemeClr>
              </a:gs>
              <a:gs pos="50000">
                <a:schemeClr val="accent4">
                  <a:lumMod val="50000"/>
                  <a:lumOff val="50000"/>
                  <a:tint val="44500"/>
                  <a:satMod val="160000"/>
                </a:schemeClr>
              </a:gs>
              <a:gs pos="100000">
                <a:schemeClr val="accent4">
                  <a:lumMod val="50000"/>
                  <a:lumOff val="50000"/>
                  <a:tint val="23500"/>
                  <a:satMod val="160000"/>
                </a:schemeClr>
              </a:gs>
            </a:gsLst>
            <a:lin ang="16200000" scaled="1"/>
            <a:tileRect/>
          </a:gradFill>
          <a:ln w="19050" cap="flat" cmpd="sng" algn="ctr">
            <a:noFill/>
            <a:prstDash val="solid"/>
            <a:round/>
            <a:headEnd type="none" w="med" len="med"/>
            <a:tailEnd type="triangle" w="med" len="med"/>
          </a:ln>
          <a:effectLst/>
        </p:spPr>
        <p:txBody>
          <a:bodyPr anchor="ctr"/>
          <a:lstStyle/>
          <a:p>
            <a:pPr eaLnBrk="1" hangingPunct="1">
              <a:spcBef>
                <a:spcPct val="40000"/>
              </a:spcBef>
              <a:buClr>
                <a:schemeClr val="accent1"/>
              </a:buClr>
              <a:buFont typeface="Wingdings" pitchFamily="2" charset="2"/>
              <a:buNone/>
              <a:defRPr/>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8787" name="AutoShape 26"/>
          <p:cNvSpPr>
            <a:spLocks noChangeArrowheads="1"/>
          </p:cNvSpPr>
          <p:nvPr/>
        </p:nvSpPr>
        <p:spPr bwMode="auto">
          <a:xfrm>
            <a:off x="4951413" y="1557687"/>
            <a:ext cx="3059112" cy="1006475"/>
          </a:xfrm>
          <a:prstGeom prst="roundRect">
            <a:avLst>
              <a:gd name="adj" fmla="val 6995"/>
            </a:avLst>
          </a:prstGeom>
          <a:solidFill>
            <a:srgbClr val="465FAC"/>
          </a:solidFill>
          <a:ln w="38100" algn="ctr">
            <a:solidFill>
              <a:srgbClr val="465FAC">
                <a:alpha val="95000"/>
              </a:srgbClr>
            </a:solidFill>
            <a:round/>
            <a:headEnd/>
            <a:tailEnd/>
          </a:ln>
        </p:spPr>
        <p:txBody>
          <a:bodyPr wrap="none" tIns="10800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FontTx/>
              <a:buNone/>
            </a:pPr>
            <a:r>
              <a:rPr lang="en-US" altLang="ja-JP"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ICT</a:t>
            </a:r>
            <a:r>
              <a:rPr lang="ja-JP" altLang="en-US"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を利用した</a:t>
            </a:r>
            <a:endParaRPr lang="en-US" altLang="ja-JP"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spcBef>
                <a:spcPct val="0"/>
              </a:spcBef>
              <a:buClrTx/>
              <a:buFontTx/>
              <a:buNone/>
            </a:pPr>
            <a:r>
              <a:rPr lang="ja-JP" altLang="en-US"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申告納税手段の充実</a:t>
            </a:r>
          </a:p>
        </p:txBody>
      </p:sp>
      <p:sp>
        <p:nvSpPr>
          <p:cNvPr id="118788" name="AutoShape 26"/>
          <p:cNvSpPr>
            <a:spLocks noChangeArrowheads="1"/>
          </p:cNvSpPr>
          <p:nvPr/>
        </p:nvSpPr>
        <p:spPr bwMode="auto">
          <a:xfrm>
            <a:off x="852488" y="1591024"/>
            <a:ext cx="3059112" cy="1008063"/>
          </a:xfrm>
          <a:prstGeom prst="roundRect">
            <a:avLst>
              <a:gd name="adj" fmla="val 6995"/>
            </a:avLst>
          </a:prstGeom>
          <a:solidFill>
            <a:srgbClr val="465FAC"/>
          </a:solidFill>
          <a:ln w="38100" algn="ctr">
            <a:solidFill>
              <a:srgbClr val="465FAC">
                <a:alpha val="95000"/>
              </a:srgbClr>
            </a:solidFill>
            <a:round/>
            <a:headEnd/>
            <a:tailEnd/>
          </a:ln>
        </p:spPr>
        <p:txBody>
          <a:bodyPr wrap="none" tIns="10800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FontTx/>
              <a:buNone/>
            </a:pPr>
            <a:r>
              <a:rPr lang="ja-JP" altLang="en-US"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ホームページでの</a:t>
            </a:r>
            <a:endParaRPr lang="en-US" altLang="ja-JP"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lvl="0" algn="ctr">
              <a:spcBef>
                <a:spcPct val="0"/>
              </a:spcBef>
              <a:buClrTx/>
              <a:buNone/>
            </a:pPr>
            <a:r>
              <a:rPr lang="ja-JP" altLang="en-US"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情報提供の充実</a:t>
            </a:r>
          </a:p>
        </p:txBody>
      </p:sp>
      <p:sp>
        <p:nvSpPr>
          <p:cNvPr id="118789" name="AutoShape 26"/>
          <p:cNvSpPr>
            <a:spLocks noChangeArrowheads="1"/>
          </p:cNvSpPr>
          <p:nvPr/>
        </p:nvSpPr>
        <p:spPr bwMode="auto">
          <a:xfrm>
            <a:off x="5819775" y="2970560"/>
            <a:ext cx="3060700" cy="1008062"/>
          </a:xfrm>
          <a:prstGeom prst="roundRect">
            <a:avLst>
              <a:gd name="adj" fmla="val 6995"/>
            </a:avLst>
          </a:prstGeom>
          <a:solidFill>
            <a:srgbClr val="465FAC"/>
          </a:solidFill>
          <a:ln w="38100" algn="ctr">
            <a:solidFill>
              <a:srgbClr val="465FAC">
                <a:alpha val="95000"/>
              </a:srgbClr>
            </a:solidFill>
            <a:round/>
            <a:headEnd/>
            <a:tailEnd/>
          </a:ln>
        </p:spPr>
        <p:txBody>
          <a:bodyPr wrap="none" tIns="144000" rIns="7200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FontTx/>
              <a:buNone/>
            </a:pPr>
            <a:r>
              <a:rPr lang="ja-JP" altLang="en-US"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源泉徴収制度の</a:t>
            </a:r>
            <a:endParaRPr lang="en-US" altLang="ja-JP"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spcBef>
                <a:spcPct val="0"/>
              </a:spcBef>
              <a:buClrTx/>
              <a:buFontTx/>
              <a:buNone/>
            </a:pPr>
            <a:r>
              <a:rPr lang="ja-JP" altLang="en-US"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周知・広報</a:t>
            </a:r>
          </a:p>
        </p:txBody>
      </p:sp>
      <p:sp>
        <p:nvSpPr>
          <p:cNvPr id="118790" name="AutoShape 26"/>
          <p:cNvSpPr>
            <a:spLocks noChangeArrowheads="1"/>
          </p:cNvSpPr>
          <p:nvPr/>
        </p:nvSpPr>
        <p:spPr bwMode="auto">
          <a:xfrm>
            <a:off x="654050" y="4064349"/>
            <a:ext cx="3060700" cy="1008063"/>
          </a:xfrm>
          <a:prstGeom prst="roundRect">
            <a:avLst>
              <a:gd name="adj" fmla="val 6995"/>
            </a:avLst>
          </a:prstGeom>
          <a:solidFill>
            <a:srgbClr val="465FAC"/>
          </a:solidFill>
          <a:ln w="38100" algn="ctr">
            <a:solidFill>
              <a:srgbClr val="465FAC">
                <a:alpha val="95000"/>
              </a:srgbClr>
            </a:solidFill>
            <a:round/>
            <a:headEnd/>
            <a:tailEnd/>
          </a:ln>
        </p:spPr>
        <p:txBody>
          <a:bodyPr wrap="none" tIns="18000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FontTx/>
              <a:buNone/>
            </a:pPr>
            <a:r>
              <a:rPr lang="ja-JP" altLang="en-US"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経済活動における</a:t>
            </a:r>
            <a:endParaRPr lang="en-US" altLang="ja-JP"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spcBef>
                <a:spcPct val="0"/>
              </a:spcBef>
              <a:buClrTx/>
              <a:buFontTx/>
              <a:buNone/>
            </a:pPr>
            <a:r>
              <a:rPr lang="ja-JP" altLang="en-US"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サポート</a:t>
            </a:r>
          </a:p>
        </p:txBody>
      </p:sp>
      <p:sp>
        <p:nvSpPr>
          <p:cNvPr id="118791" name="AutoShape 26"/>
          <p:cNvSpPr>
            <a:spLocks noChangeArrowheads="1"/>
          </p:cNvSpPr>
          <p:nvPr/>
        </p:nvSpPr>
        <p:spPr bwMode="auto">
          <a:xfrm>
            <a:off x="5411788" y="4391374"/>
            <a:ext cx="3059112" cy="1008063"/>
          </a:xfrm>
          <a:prstGeom prst="roundRect">
            <a:avLst>
              <a:gd name="adj" fmla="val 6995"/>
            </a:avLst>
          </a:prstGeom>
          <a:solidFill>
            <a:srgbClr val="465FAC"/>
          </a:solidFill>
          <a:ln w="38100" algn="ctr">
            <a:solidFill>
              <a:srgbClr val="465FAC">
                <a:alpha val="95000"/>
              </a:srgbClr>
            </a:solidFill>
            <a:round/>
            <a:headEnd/>
            <a:tailEnd/>
          </a:ln>
        </p:spPr>
        <p:txBody>
          <a:bodyPr wrap="none" tIns="14400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FontTx/>
              <a:buNone/>
            </a:pPr>
            <a:r>
              <a:rPr lang="ja-JP" altLang="en-US"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社会全体で取り組む</a:t>
            </a:r>
            <a:endParaRPr lang="en-US" altLang="ja-JP"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spcBef>
                <a:spcPct val="0"/>
              </a:spcBef>
              <a:buClrTx/>
              <a:buFontTx/>
              <a:buNone/>
            </a:pPr>
            <a:r>
              <a:rPr lang="ja-JP" altLang="en-US"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租税教育</a:t>
            </a:r>
          </a:p>
        </p:txBody>
      </p:sp>
      <p:sp>
        <p:nvSpPr>
          <p:cNvPr id="118792" name="AutoShape 26"/>
          <p:cNvSpPr>
            <a:spLocks noChangeArrowheads="1"/>
          </p:cNvSpPr>
          <p:nvPr/>
        </p:nvSpPr>
        <p:spPr bwMode="auto">
          <a:xfrm>
            <a:off x="2032000" y="5301010"/>
            <a:ext cx="3060700" cy="1008062"/>
          </a:xfrm>
          <a:prstGeom prst="roundRect">
            <a:avLst>
              <a:gd name="adj" fmla="val 6995"/>
            </a:avLst>
          </a:prstGeom>
          <a:solidFill>
            <a:srgbClr val="465FAC"/>
          </a:solidFill>
          <a:ln w="38100" algn="ctr">
            <a:solidFill>
              <a:srgbClr val="465FAC">
                <a:alpha val="95000"/>
              </a:srgbClr>
            </a:solidFill>
            <a:round/>
            <a:headEnd/>
            <a:tailEnd/>
          </a:ln>
        </p:spPr>
        <p:txBody>
          <a:bodyPr wrap="none" tIns="10800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FontTx/>
              <a:buNone/>
            </a:pPr>
            <a:r>
              <a:rPr lang="ja-JP" altLang="en-US"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税理士会との</a:t>
            </a:r>
            <a:endParaRPr lang="en-US" altLang="ja-JP"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spcBef>
                <a:spcPct val="0"/>
              </a:spcBef>
              <a:buClrTx/>
              <a:buFontTx/>
              <a:buNone/>
            </a:pPr>
            <a:r>
              <a:rPr lang="ja-JP" altLang="en-US"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連絡・協調</a:t>
            </a:r>
          </a:p>
        </p:txBody>
      </p:sp>
      <p:sp>
        <p:nvSpPr>
          <p:cNvPr id="118793" name="Rectangle 32"/>
          <p:cNvSpPr>
            <a:spLocks noChangeArrowheads="1"/>
          </p:cNvSpPr>
          <p:nvPr/>
        </p:nvSpPr>
        <p:spPr bwMode="auto">
          <a:xfrm>
            <a:off x="1692275" y="2924524"/>
            <a:ext cx="4127500"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FontTx/>
              <a:buNone/>
            </a:pPr>
            <a:endParaRPr lang="ja-JP" altLang="en-US" sz="1800" dirty="0">
              <a:solidFill>
                <a:srgbClr val="176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8794" name="Rectangle 32"/>
          <p:cNvSpPr>
            <a:spLocks noChangeArrowheads="1"/>
          </p:cNvSpPr>
          <p:nvPr/>
        </p:nvSpPr>
        <p:spPr bwMode="auto">
          <a:xfrm>
            <a:off x="4675188" y="5729635"/>
            <a:ext cx="4127500"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FontTx/>
              <a:buNone/>
            </a:pPr>
            <a:endParaRPr lang="ja-JP" altLang="en-US" sz="1800" dirty="0">
              <a:solidFill>
                <a:srgbClr val="176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角丸四角形 24"/>
          <p:cNvSpPr/>
          <p:nvPr/>
        </p:nvSpPr>
        <p:spPr bwMode="auto">
          <a:xfrm>
            <a:off x="1687513" y="2986437"/>
            <a:ext cx="3421062" cy="720725"/>
          </a:xfrm>
          <a:prstGeom prst="roundRect">
            <a:avLst/>
          </a:prstGeom>
          <a:solidFill>
            <a:schemeClr val="bg1"/>
          </a:solidFill>
          <a:ln w="57150" cap="flat" cmpd="thickThin" algn="ctr">
            <a:solidFill>
              <a:srgbClr val="CC0066"/>
            </a:solidFill>
            <a:prstDash val="solid"/>
            <a:round/>
            <a:headEnd type="none" w="med" len="med"/>
            <a:tailEnd type="triangle" w="med" len="med"/>
          </a:ln>
          <a:effectLst/>
        </p:spPr>
        <p:txBody>
          <a:bodyPr tIns="108000" anchor="ctr"/>
          <a:lstStyle/>
          <a:p>
            <a:pPr algn="ctr" eaLnBrk="1" hangingPunct="1">
              <a:defRPr/>
            </a:pPr>
            <a:r>
              <a:rPr lang="ja-JP" altLang="en-US" b="1" dirty="0">
                <a:solidFill>
                  <a:schemeClr val="tx2">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納税者サービスの充実</a:t>
            </a:r>
          </a:p>
        </p:txBody>
      </p:sp>
      <p:cxnSp>
        <p:nvCxnSpPr>
          <p:cNvPr id="118799" name="直線矢印コネクタ 26"/>
          <p:cNvCxnSpPr>
            <a:cxnSpLocks noChangeShapeType="1"/>
          </p:cNvCxnSpPr>
          <p:nvPr/>
        </p:nvCxnSpPr>
        <p:spPr bwMode="auto">
          <a:xfrm>
            <a:off x="4643440" y="3716687"/>
            <a:ext cx="757237" cy="720725"/>
          </a:xfrm>
          <a:prstGeom prst="straightConnector1">
            <a:avLst/>
          </a:prstGeom>
          <a:noFill/>
          <a:ln w="57150" algn="ctr">
            <a:solidFill>
              <a:srgbClr val="CC0066"/>
            </a:solidFill>
            <a:round/>
            <a:headEnd/>
            <a:tailEnd type="arrow" w="med" len="med"/>
          </a:ln>
          <a:extLst>
            <a:ext uri="{909E8E84-426E-40DD-AFC4-6F175D3DCCD1}">
              <a14:hiddenFill xmlns:a14="http://schemas.microsoft.com/office/drawing/2010/main">
                <a:noFill/>
              </a14:hiddenFill>
            </a:ext>
          </a:extLst>
        </p:spPr>
      </p:cxnSp>
      <p:cxnSp>
        <p:nvCxnSpPr>
          <p:cNvPr id="118800" name="直線矢印コネクタ 31"/>
          <p:cNvCxnSpPr>
            <a:cxnSpLocks noChangeShapeType="1"/>
          </p:cNvCxnSpPr>
          <p:nvPr/>
        </p:nvCxnSpPr>
        <p:spPr bwMode="auto">
          <a:xfrm>
            <a:off x="4067175" y="3716687"/>
            <a:ext cx="0" cy="1584325"/>
          </a:xfrm>
          <a:prstGeom prst="straightConnector1">
            <a:avLst/>
          </a:prstGeom>
          <a:noFill/>
          <a:ln w="57150" algn="ctr">
            <a:solidFill>
              <a:srgbClr val="CC0066"/>
            </a:solidFill>
            <a:round/>
            <a:headEnd/>
            <a:tailEnd type="arrow" w="med" len="med"/>
          </a:ln>
          <a:extLst>
            <a:ext uri="{909E8E84-426E-40DD-AFC4-6F175D3DCCD1}">
              <a14:hiddenFill xmlns:a14="http://schemas.microsoft.com/office/drawing/2010/main">
                <a:noFill/>
              </a14:hiddenFill>
            </a:ext>
          </a:extLst>
        </p:spPr>
      </p:cxnSp>
      <p:cxnSp>
        <p:nvCxnSpPr>
          <p:cNvPr id="118801" name="直線矢印コネクタ 33"/>
          <p:cNvCxnSpPr>
            <a:cxnSpLocks noChangeShapeType="1"/>
          </p:cNvCxnSpPr>
          <p:nvPr/>
        </p:nvCxnSpPr>
        <p:spPr bwMode="auto">
          <a:xfrm>
            <a:off x="5122863" y="3356322"/>
            <a:ext cx="684212" cy="0"/>
          </a:xfrm>
          <a:prstGeom prst="straightConnector1">
            <a:avLst/>
          </a:prstGeom>
          <a:noFill/>
          <a:ln w="57150" algn="ctr">
            <a:solidFill>
              <a:srgbClr val="CC0066"/>
            </a:solidFill>
            <a:round/>
            <a:headEnd/>
            <a:tailEnd type="arrow" w="med" len="med"/>
          </a:ln>
          <a:extLst>
            <a:ext uri="{909E8E84-426E-40DD-AFC4-6F175D3DCCD1}">
              <a14:hiddenFill xmlns:a14="http://schemas.microsoft.com/office/drawing/2010/main">
                <a:noFill/>
              </a14:hiddenFill>
            </a:ext>
          </a:extLst>
        </p:spPr>
      </p:cxnSp>
      <p:cxnSp>
        <p:nvCxnSpPr>
          <p:cNvPr id="118802" name="直線矢印コネクタ 37"/>
          <p:cNvCxnSpPr>
            <a:cxnSpLocks noChangeShapeType="1"/>
          </p:cNvCxnSpPr>
          <p:nvPr/>
        </p:nvCxnSpPr>
        <p:spPr bwMode="auto">
          <a:xfrm flipH="1">
            <a:off x="2339752" y="3716685"/>
            <a:ext cx="223" cy="324000"/>
          </a:xfrm>
          <a:prstGeom prst="straightConnector1">
            <a:avLst/>
          </a:prstGeom>
          <a:noFill/>
          <a:ln w="57150" algn="ctr">
            <a:solidFill>
              <a:srgbClr val="CC0066"/>
            </a:solidFill>
            <a:round/>
            <a:headEnd/>
            <a:tailEnd type="arrow" w="med" len="med"/>
          </a:ln>
          <a:extLst>
            <a:ext uri="{909E8E84-426E-40DD-AFC4-6F175D3DCCD1}">
              <a14:hiddenFill xmlns:a14="http://schemas.microsoft.com/office/drawing/2010/main">
                <a:noFill/>
              </a14:hiddenFill>
            </a:ext>
          </a:extLst>
        </p:spPr>
      </p:cxnSp>
      <p:cxnSp>
        <p:nvCxnSpPr>
          <p:cNvPr id="118803" name="直線矢印コネクタ 39"/>
          <p:cNvCxnSpPr>
            <a:cxnSpLocks noChangeShapeType="1"/>
          </p:cNvCxnSpPr>
          <p:nvPr/>
        </p:nvCxnSpPr>
        <p:spPr bwMode="auto">
          <a:xfrm flipV="1">
            <a:off x="4284663" y="2337147"/>
            <a:ext cx="647700" cy="647700"/>
          </a:xfrm>
          <a:prstGeom prst="straightConnector1">
            <a:avLst/>
          </a:prstGeom>
          <a:noFill/>
          <a:ln w="57150" algn="ctr">
            <a:solidFill>
              <a:srgbClr val="CC0066"/>
            </a:solidFill>
            <a:round/>
            <a:headEnd/>
            <a:tailEnd type="arrow" w="med" len="med"/>
          </a:ln>
          <a:extLst>
            <a:ext uri="{909E8E84-426E-40DD-AFC4-6F175D3DCCD1}">
              <a14:hiddenFill xmlns:a14="http://schemas.microsoft.com/office/drawing/2010/main">
                <a:noFill/>
              </a14:hiddenFill>
            </a:ext>
          </a:extLst>
        </p:spPr>
      </p:cxnSp>
      <p:cxnSp>
        <p:nvCxnSpPr>
          <p:cNvPr id="118804" name="直線矢印コネクタ 42"/>
          <p:cNvCxnSpPr>
            <a:cxnSpLocks noChangeShapeType="1"/>
          </p:cNvCxnSpPr>
          <p:nvPr/>
        </p:nvCxnSpPr>
        <p:spPr bwMode="auto">
          <a:xfrm flipH="1" flipV="1">
            <a:off x="2339752" y="2600944"/>
            <a:ext cx="223" cy="324000"/>
          </a:xfrm>
          <a:prstGeom prst="straightConnector1">
            <a:avLst/>
          </a:prstGeom>
          <a:noFill/>
          <a:ln w="57150" algn="ctr">
            <a:solidFill>
              <a:srgbClr val="CC0066"/>
            </a:solidFill>
            <a:round/>
            <a:headEnd/>
            <a:tailEnd type="arrow" w="med" len="med"/>
          </a:ln>
          <a:extLst>
            <a:ext uri="{909E8E84-426E-40DD-AFC4-6F175D3DCCD1}">
              <a14:hiddenFill xmlns:a14="http://schemas.microsoft.com/office/drawing/2010/main">
                <a:noFill/>
              </a14:hiddenFill>
            </a:ext>
          </a:extLst>
        </p:spPr>
      </p:cxnSp>
      <p:sp>
        <p:nvSpPr>
          <p:cNvPr id="3" name="タイトル 2"/>
          <p:cNvSpPr>
            <a:spLocks noGrp="1"/>
          </p:cNvSpPr>
          <p:nvPr>
            <p:ph type="title"/>
          </p:nvPr>
        </p:nvSpPr>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納税環境の整備①</a:t>
            </a:r>
            <a:b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～納税者サービスの充実～</a:t>
            </a:r>
          </a:p>
        </p:txBody>
      </p:sp>
      <p:sp>
        <p:nvSpPr>
          <p:cNvPr id="21" name="スライド番号プレースホルダー 4">
            <a:extLst>
              <a:ext uri="{FF2B5EF4-FFF2-40B4-BE49-F238E27FC236}">
                <a16:creationId xmlns:a16="http://schemas.microsoft.com/office/drawing/2014/main" id="{DC910E39-DEFC-474C-B48A-19A0CDA97621}"/>
              </a:ext>
            </a:extLst>
          </p:cNvPr>
          <p:cNvSpPr>
            <a:spLocks noGrp="1"/>
          </p:cNvSpPr>
          <p:nvPr>
            <p:ph type="sldNum" sz="quarter" idx="12"/>
          </p:nvPr>
        </p:nvSpPr>
        <p:spPr>
          <a:xfrm>
            <a:off x="7080582" y="6474151"/>
            <a:ext cx="2057400" cy="365125"/>
          </a:xfrm>
        </p:spPr>
        <p:txBody>
          <a:bodyPr/>
          <a:lstStyle/>
          <a:p>
            <a:fld id="{B0FF6F17-0D75-4A52-9621-CC0F8D8CB105}" type="slidenum">
              <a:rPr kumimoji="1" lang="ja-JP" altLang="en-US" smtClean="0"/>
              <a:t>55</a:t>
            </a:fld>
            <a:endParaRPr kumimoji="1" lang="ja-JP" altLang="en-US" dirty="0"/>
          </a:p>
        </p:txBody>
      </p:sp>
      <p:sp>
        <p:nvSpPr>
          <p:cNvPr id="22" name="Rectangle 9"/>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0702408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93014B9D-E29C-44C3-8B0F-C54443FC0136}"/>
              </a:ext>
            </a:extLst>
          </p:cNvPr>
          <p:cNvSpPr txBox="1"/>
          <p:nvPr/>
        </p:nvSpPr>
        <p:spPr>
          <a:xfrm>
            <a:off x="50476" y="3325265"/>
            <a:ext cx="8955623" cy="646331"/>
          </a:xfrm>
          <a:prstGeom prst="rect">
            <a:avLst/>
          </a:prstGeom>
          <a:noFill/>
        </p:spPr>
        <p:txBody>
          <a:bodyPr wrap="square" rtlCol="0">
            <a:spAutoFit/>
          </a:bodyPr>
          <a:lstStyle/>
          <a:p>
            <a:r>
              <a:rPr lang="ja-JP" altLang="en-US" sz="1800" dirty="0">
                <a:latin typeface="メイリオ" panose="020B0604030504040204" pitchFamily="50" charset="-128"/>
                <a:ea typeface="メイリオ" panose="020B0604030504040204" pitchFamily="50" charset="-128"/>
              </a:rPr>
              <a:t>「デジタルの活用により、一人ひとりのニーズに合ったサービスを選ぶことができ、多様な幸せが実現できる社会」</a:t>
            </a:r>
            <a:endParaRPr lang="en-US" altLang="ja-JP" sz="1800" dirty="0">
              <a:latin typeface="メイリオ" panose="020B0604030504040204" pitchFamily="50" charset="-128"/>
              <a:ea typeface="メイリオ" panose="020B0604030504040204" pitchFamily="50" charset="-128"/>
            </a:endParaRPr>
          </a:p>
        </p:txBody>
      </p:sp>
      <p:sp>
        <p:nvSpPr>
          <p:cNvPr id="20" name="正方形/長方形 19">
            <a:extLst>
              <a:ext uri="{FF2B5EF4-FFF2-40B4-BE49-F238E27FC236}">
                <a16:creationId xmlns:a16="http://schemas.microsoft.com/office/drawing/2014/main" id="{6728B6A3-5841-49DD-A565-830858567B70}"/>
              </a:ext>
            </a:extLst>
          </p:cNvPr>
          <p:cNvSpPr/>
          <p:nvPr/>
        </p:nvSpPr>
        <p:spPr>
          <a:xfrm>
            <a:off x="178284" y="3902959"/>
            <a:ext cx="5082966" cy="372335"/>
          </a:xfrm>
          <a:prstGeom prst="rect">
            <a:avLst/>
          </a:pr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BC00FBFA-9400-4C70-ABB9-41DD040C5420}"/>
              </a:ext>
            </a:extLst>
          </p:cNvPr>
          <p:cNvSpPr/>
          <p:nvPr/>
        </p:nvSpPr>
        <p:spPr>
          <a:xfrm>
            <a:off x="178286" y="2921606"/>
            <a:ext cx="4263086" cy="372335"/>
          </a:xfrm>
          <a:prstGeom prst="rect">
            <a:avLst/>
          </a:pr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027686D0-747F-4635-B421-AD50DEAC7349}"/>
              </a:ext>
            </a:extLst>
          </p:cNvPr>
          <p:cNvSpPr/>
          <p:nvPr/>
        </p:nvSpPr>
        <p:spPr>
          <a:xfrm>
            <a:off x="50475" y="1010158"/>
            <a:ext cx="9054798" cy="151372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p>
        </p:txBody>
      </p:sp>
      <p:sp>
        <p:nvSpPr>
          <p:cNvPr id="2" name="テキスト ボックス 1">
            <a:extLst>
              <a:ext uri="{FF2B5EF4-FFF2-40B4-BE49-F238E27FC236}">
                <a16:creationId xmlns:a16="http://schemas.microsoft.com/office/drawing/2014/main" id="{53A38A67-8378-4DA8-8873-F45B125C38FA}"/>
              </a:ext>
            </a:extLst>
          </p:cNvPr>
          <p:cNvSpPr txBox="1"/>
          <p:nvPr/>
        </p:nvSpPr>
        <p:spPr>
          <a:xfrm>
            <a:off x="0" y="18174"/>
            <a:ext cx="9144000" cy="892552"/>
          </a:xfrm>
          <a:prstGeom prst="rect">
            <a:avLst/>
          </a:prstGeom>
          <a:solidFill>
            <a:srgbClr val="0070C0"/>
          </a:solidFill>
          <a:ln>
            <a:solidFill>
              <a:srgbClr val="0070C0"/>
            </a:solidFill>
          </a:ln>
        </p:spPr>
        <p:txBody>
          <a:bodyPr wrap="square" rtlCol="0">
            <a:spAutoFit/>
          </a:bodyPr>
          <a:lstStyle/>
          <a:p>
            <a:pPr algn="ctr"/>
            <a:r>
              <a:rPr lang="ja-JP" altLang="en-US" sz="2800" b="1" dirty="0">
                <a:solidFill>
                  <a:schemeClr val="bg1"/>
                </a:solidFill>
                <a:latin typeface="メイリオ" panose="020B0604030504040204" pitchFamily="50" charset="-128"/>
                <a:ea typeface="メイリオ" panose="020B0604030504040204" pitchFamily="50" charset="-128"/>
              </a:rPr>
              <a:t>納税環境の整備①</a:t>
            </a:r>
            <a:endParaRPr lang="en-US" altLang="ja-JP" sz="2800" b="1" dirty="0">
              <a:solidFill>
                <a:schemeClr val="bg1"/>
              </a:solidFill>
              <a:latin typeface="メイリオ" panose="020B0604030504040204" pitchFamily="50" charset="-128"/>
              <a:ea typeface="メイリオ" panose="020B0604030504040204" pitchFamily="50" charset="-128"/>
            </a:endParaRPr>
          </a:p>
          <a:p>
            <a:pPr algn="ctr"/>
            <a:r>
              <a:rPr lang="ja-JP" altLang="en-US" b="1" dirty="0">
                <a:solidFill>
                  <a:schemeClr val="bg1"/>
                </a:solidFill>
                <a:latin typeface="メイリオ" panose="020B0604030504040204" pitchFamily="50" charset="-128"/>
                <a:ea typeface="メイリオ" panose="020B0604030504040204" pitchFamily="50" charset="-128"/>
              </a:rPr>
              <a:t>～デジタル社会の実現に向けた取組～（政府の方針）</a:t>
            </a:r>
            <a:endParaRPr lang="en-US" altLang="ja-JP" b="1" dirty="0">
              <a:solidFill>
                <a:schemeClr val="bg1"/>
              </a:solidFill>
              <a:latin typeface="メイリオ" panose="020B0604030504040204" pitchFamily="50" charset="-128"/>
              <a:ea typeface="メイリオ" panose="020B0604030504040204" pitchFamily="50" charset="-128"/>
            </a:endParaRPr>
          </a:p>
        </p:txBody>
      </p:sp>
      <p:sp>
        <p:nvSpPr>
          <p:cNvPr id="10" name="四角形: 角を丸くする 9">
            <a:extLst>
              <a:ext uri="{FF2B5EF4-FFF2-40B4-BE49-F238E27FC236}">
                <a16:creationId xmlns:a16="http://schemas.microsoft.com/office/drawing/2014/main" id="{92B87A1A-1651-46C2-B1C1-7573D1A21B5E}"/>
              </a:ext>
            </a:extLst>
          </p:cNvPr>
          <p:cNvSpPr/>
          <p:nvPr/>
        </p:nvSpPr>
        <p:spPr>
          <a:xfrm>
            <a:off x="120415" y="962740"/>
            <a:ext cx="6201461" cy="32659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algn="ctr"/>
            <a:r>
              <a:rPr lang="ja-JP" altLang="en-US" sz="1500" b="1" dirty="0">
                <a:latin typeface="メイリオ" panose="020B0604030504040204" pitchFamily="50" charset="-128"/>
                <a:ea typeface="メイリオ" panose="020B0604030504040204" pitchFamily="50" charset="-128"/>
              </a:rPr>
              <a:t>デジタル社会の実現に向けた重点計画（令和６年</a:t>
            </a:r>
            <a:r>
              <a:rPr lang="en-US" altLang="ja-JP" sz="1500" b="1" dirty="0">
                <a:latin typeface="メイリオ" panose="020B0604030504040204" pitchFamily="50" charset="-128"/>
                <a:ea typeface="メイリオ" panose="020B0604030504040204" pitchFamily="50" charset="-128"/>
              </a:rPr>
              <a:t>6</a:t>
            </a:r>
            <a:r>
              <a:rPr lang="ja-JP" altLang="en-US" sz="1500" b="1" dirty="0">
                <a:latin typeface="メイリオ" panose="020B0604030504040204" pitchFamily="50" charset="-128"/>
                <a:ea typeface="メイリオ" panose="020B0604030504040204" pitchFamily="50" charset="-128"/>
              </a:rPr>
              <a:t>月</a:t>
            </a:r>
            <a:r>
              <a:rPr lang="en-US" altLang="ja-JP" sz="1500" b="1" dirty="0">
                <a:latin typeface="メイリオ" panose="020B0604030504040204" pitchFamily="50" charset="-128"/>
                <a:ea typeface="メイリオ" panose="020B0604030504040204" pitchFamily="50" charset="-128"/>
              </a:rPr>
              <a:t>21</a:t>
            </a:r>
            <a:r>
              <a:rPr lang="ja-JP" altLang="en-US" sz="1500" b="1" dirty="0">
                <a:latin typeface="メイリオ" panose="020B0604030504040204" pitchFamily="50" charset="-128"/>
                <a:ea typeface="メイリオ" panose="020B0604030504040204" pitchFamily="50" charset="-128"/>
              </a:rPr>
              <a:t>日閣議決定）</a:t>
            </a:r>
          </a:p>
        </p:txBody>
      </p:sp>
      <p:sp>
        <p:nvSpPr>
          <p:cNvPr id="11" name="テキスト ボックス 10">
            <a:extLst>
              <a:ext uri="{FF2B5EF4-FFF2-40B4-BE49-F238E27FC236}">
                <a16:creationId xmlns:a16="http://schemas.microsoft.com/office/drawing/2014/main" id="{A42AC5C8-4D2E-4336-A575-1FD1DFE9ABC9}"/>
              </a:ext>
            </a:extLst>
          </p:cNvPr>
          <p:cNvSpPr txBox="1"/>
          <p:nvPr/>
        </p:nvSpPr>
        <p:spPr>
          <a:xfrm>
            <a:off x="120415" y="1354484"/>
            <a:ext cx="8903170" cy="1200329"/>
          </a:xfrm>
          <a:prstGeom prst="rect">
            <a:avLst/>
          </a:prstGeom>
          <a:noFill/>
        </p:spPr>
        <p:txBody>
          <a:bodyPr wrap="square" rtlCol="0">
            <a:spAutoFit/>
          </a:bodyPr>
          <a:lstStyle/>
          <a:p>
            <a:r>
              <a:rPr lang="ja-JP" altLang="en-US" sz="1800" dirty="0">
                <a:latin typeface="メイリオ" panose="020B0604030504040204" pitchFamily="50" charset="-128"/>
                <a:ea typeface="メイリオ" panose="020B0604030504040204" pitchFamily="50" charset="-128"/>
              </a:rPr>
              <a:t>目指すべきデジタル社会の実現に向けて、政府が迅速かつ重点的に実施すべき施策を明記したもの。国税庁に関するデジタル社会の実現に向けた取組としては「確定申告の利便性向上に向けた取組の充実」、「国税関係手続のデジタル化の推進」などの施策が掲載されている。</a:t>
            </a:r>
            <a:endParaRPr lang="en-US" altLang="ja-JP" sz="1800" dirty="0">
              <a:latin typeface="メイリオ" panose="020B0604030504040204" pitchFamily="50" charset="-128"/>
              <a:ea typeface="メイリオ" panose="020B0604030504040204" pitchFamily="50" charset="-128"/>
            </a:endParaRPr>
          </a:p>
        </p:txBody>
      </p:sp>
      <p:sp>
        <p:nvSpPr>
          <p:cNvPr id="6" name="正方形/長方形 5">
            <a:extLst>
              <a:ext uri="{FF2B5EF4-FFF2-40B4-BE49-F238E27FC236}">
                <a16:creationId xmlns:a16="http://schemas.microsoft.com/office/drawing/2014/main" id="{0E4189AF-CAE4-4652-8112-112DECA9AB1D}"/>
              </a:ext>
            </a:extLst>
          </p:cNvPr>
          <p:cNvSpPr/>
          <p:nvPr/>
        </p:nvSpPr>
        <p:spPr>
          <a:xfrm>
            <a:off x="178284" y="2956821"/>
            <a:ext cx="4422502" cy="400110"/>
          </a:xfrm>
          <a:prstGeom prst="rect">
            <a:avLst/>
          </a:prstGeom>
        </p:spPr>
        <p:txBody>
          <a:bodyPr wrap="square">
            <a:spAutoFit/>
          </a:bodyPr>
          <a:lstStyle/>
          <a:p>
            <a:r>
              <a:rPr lang="ja-JP" altLang="en-US" sz="2000" dirty="0">
                <a:solidFill>
                  <a:schemeClr val="bg1"/>
                </a:solidFill>
                <a:latin typeface="メイリオ" panose="020B0604030504040204" pitchFamily="50" charset="-128"/>
                <a:ea typeface="メイリオ" panose="020B0604030504040204" pitchFamily="50" charset="-128"/>
              </a:rPr>
              <a:t>デジタル社会により目指す社会の姿　</a:t>
            </a:r>
          </a:p>
        </p:txBody>
      </p:sp>
      <p:sp>
        <p:nvSpPr>
          <p:cNvPr id="7" name="正方形/長方形 6">
            <a:extLst>
              <a:ext uri="{FF2B5EF4-FFF2-40B4-BE49-F238E27FC236}">
                <a16:creationId xmlns:a16="http://schemas.microsoft.com/office/drawing/2014/main" id="{B32DA12A-8179-4A62-826A-11E3C86E902B}"/>
              </a:ext>
            </a:extLst>
          </p:cNvPr>
          <p:cNvSpPr/>
          <p:nvPr/>
        </p:nvSpPr>
        <p:spPr>
          <a:xfrm>
            <a:off x="50476" y="4308375"/>
            <a:ext cx="9054797" cy="923330"/>
          </a:xfrm>
          <a:prstGeom prst="rect">
            <a:avLst/>
          </a:prstGeom>
        </p:spPr>
        <p:txBody>
          <a:bodyPr wrap="square">
            <a:spAutoFit/>
          </a:bodyPr>
          <a:lstStyle/>
          <a:p>
            <a:r>
              <a:rPr lang="ja-JP" altLang="en-US" sz="1800" dirty="0">
                <a:latin typeface="メイリオ" panose="020B0604030504040204" pitchFamily="50" charset="-128"/>
                <a:ea typeface="メイリオ" panose="020B0604030504040204" pitchFamily="50" charset="-128"/>
              </a:rPr>
              <a:t>⇒「誰一人取り残されない」デジタル社会の実現に向けて、個々人の多種多様な環境やニーズ等を踏まえて、利用者目線できめ細かく対応していくことにより、誰もが、いつでも、どこでも、デジタル化の恩恵を享受できるようにする。</a:t>
            </a:r>
          </a:p>
        </p:txBody>
      </p:sp>
      <p:sp>
        <p:nvSpPr>
          <p:cNvPr id="8" name="正方形/長方形 7">
            <a:extLst>
              <a:ext uri="{FF2B5EF4-FFF2-40B4-BE49-F238E27FC236}">
                <a16:creationId xmlns:a16="http://schemas.microsoft.com/office/drawing/2014/main" id="{51BA9B3F-5658-411E-842E-CC7D3AF83B4E}"/>
              </a:ext>
            </a:extLst>
          </p:cNvPr>
          <p:cNvSpPr/>
          <p:nvPr/>
        </p:nvSpPr>
        <p:spPr>
          <a:xfrm>
            <a:off x="203455" y="3963190"/>
            <a:ext cx="5057795" cy="400110"/>
          </a:xfrm>
          <a:prstGeom prst="rect">
            <a:avLst/>
          </a:prstGeom>
        </p:spPr>
        <p:txBody>
          <a:bodyPr wrap="none">
            <a:spAutoFit/>
          </a:bodyPr>
          <a:lstStyle/>
          <a:p>
            <a:r>
              <a:rPr lang="ja-JP" altLang="en-US" sz="2000" dirty="0">
                <a:solidFill>
                  <a:schemeClr val="bg1"/>
                </a:solidFill>
                <a:latin typeface="メイリオ" panose="020B0604030504040204" pitchFamily="50" charset="-128"/>
                <a:ea typeface="メイリオ" panose="020B0604030504040204" pitchFamily="50" charset="-128"/>
              </a:rPr>
              <a:t>デジタル社会の実現に向けての理念・原則</a:t>
            </a:r>
          </a:p>
        </p:txBody>
      </p:sp>
      <p:sp>
        <p:nvSpPr>
          <p:cNvPr id="16" name="正方形/長方形 15">
            <a:extLst>
              <a:ext uri="{FF2B5EF4-FFF2-40B4-BE49-F238E27FC236}">
                <a16:creationId xmlns:a16="http://schemas.microsoft.com/office/drawing/2014/main" id="{30E3CF8D-CA0A-4338-8E60-75A234AE7C65}"/>
              </a:ext>
            </a:extLst>
          </p:cNvPr>
          <p:cNvSpPr/>
          <p:nvPr/>
        </p:nvSpPr>
        <p:spPr>
          <a:xfrm>
            <a:off x="203455" y="5872124"/>
            <a:ext cx="6307528" cy="523220"/>
          </a:xfrm>
          <a:prstGeom prst="rect">
            <a:avLst/>
          </a:prstGeom>
        </p:spPr>
        <p:txBody>
          <a:bodyPr wrap="square">
            <a:spAutoFit/>
          </a:bodyPr>
          <a:lstStyle/>
          <a:p>
            <a:r>
              <a:rPr lang="ja-JP" altLang="en-US" sz="1400" dirty="0">
                <a:latin typeface="メイリオ" panose="020B0604030504040204" pitchFamily="50" charset="-128"/>
                <a:ea typeface="メイリオ" panose="020B0604030504040204" pitchFamily="50" charset="-128"/>
              </a:rPr>
              <a:t>　→デジタル</a:t>
            </a:r>
            <a:r>
              <a:rPr lang="en-US" altLang="ja-JP" sz="1400" dirty="0">
                <a:latin typeface="メイリオ" panose="020B0604030504040204" pitchFamily="50" charset="-128"/>
                <a:ea typeface="メイリオ" panose="020B0604030504040204" pitchFamily="50" charset="-128"/>
              </a:rPr>
              <a:t>3</a:t>
            </a:r>
            <a:r>
              <a:rPr lang="ja-JP" altLang="en-US" sz="1400" dirty="0">
                <a:latin typeface="メイリオ" panose="020B0604030504040204" pitchFamily="50" charset="-128"/>
                <a:ea typeface="メイリオ" panose="020B0604030504040204" pitchFamily="50" charset="-128"/>
              </a:rPr>
              <a:t>原則（国の行政手続オンライン化原則）</a:t>
            </a:r>
          </a:p>
          <a:p>
            <a:r>
              <a:rPr lang="ja-JP" altLang="en-US" sz="1400" dirty="0">
                <a:latin typeface="メイリオ" panose="020B0604030504040204" pitchFamily="50" charset="-128"/>
                <a:ea typeface="メイリオ" panose="020B0604030504040204" pitchFamily="50" charset="-128"/>
              </a:rPr>
              <a:t>　　デジタルファースト </a:t>
            </a:r>
            <a:r>
              <a:rPr lang="en-US" altLang="ja-JP" sz="1400" dirty="0">
                <a:latin typeface="メイリオ" panose="020B0604030504040204" pitchFamily="50" charset="-128"/>
                <a:ea typeface="メイリオ" panose="020B0604030504040204" pitchFamily="50" charset="-128"/>
              </a:rPr>
              <a:t>/ </a:t>
            </a:r>
            <a:r>
              <a:rPr lang="ja-JP" altLang="en-US" sz="1400" dirty="0">
                <a:latin typeface="メイリオ" panose="020B0604030504040204" pitchFamily="50" charset="-128"/>
                <a:ea typeface="メイリオ" panose="020B0604030504040204" pitchFamily="50" charset="-128"/>
              </a:rPr>
              <a:t>ワンスオンリー </a:t>
            </a:r>
            <a:r>
              <a:rPr lang="en-US" altLang="ja-JP" sz="1400" dirty="0">
                <a:latin typeface="メイリオ" panose="020B0604030504040204" pitchFamily="50" charset="-128"/>
                <a:ea typeface="メイリオ" panose="020B0604030504040204" pitchFamily="50" charset="-128"/>
              </a:rPr>
              <a:t>/ </a:t>
            </a:r>
            <a:r>
              <a:rPr lang="ja-JP" altLang="en-US" sz="1400" dirty="0">
                <a:latin typeface="メイリオ" panose="020B0604030504040204" pitchFamily="50" charset="-128"/>
                <a:ea typeface="メイリオ" panose="020B0604030504040204" pitchFamily="50" charset="-128"/>
              </a:rPr>
              <a:t>コネクテッド・ワンストップ</a:t>
            </a:r>
          </a:p>
        </p:txBody>
      </p:sp>
      <p:sp>
        <p:nvSpPr>
          <p:cNvPr id="22" name="正方形/長方形 21">
            <a:extLst>
              <a:ext uri="{FF2B5EF4-FFF2-40B4-BE49-F238E27FC236}">
                <a16:creationId xmlns:a16="http://schemas.microsoft.com/office/drawing/2014/main" id="{C8CCE2F7-C682-4E88-A0E9-CE675330ADB8}"/>
              </a:ext>
            </a:extLst>
          </p:cNvPr>
          <p:cNvSpPr/>
          <p:nvPr/>
        </p:nvSpPr>
        <p:spPr>
          <a:xfrm>
            <a:off x="195473" y="5182219"/>
            <a:ext cx="8810626" cy="738664"/>
          </a:xfrm>
          <a:prstGeom prst="rect">
            <a:avLst/>
          </a:prstGeom>
        </p:spPr>
        <p:txBody>
          <a:bodyPr wrap="square">
            <a:spAutoFit/>
          </a:bodyPr>
          <a:lstStyle/>
          <a:p>
            <a:r>
              <a:rPr lang="ja-JP" altLang="en-US" sz="1400" dirty="0">
                <a:latin typeface="メイリオ" panose="020B0604030504040204" pitchFamily="50" charset="-128"/>
                <a:ea typeface="メイリオ" panose="020B0604030504040204" pitchFamily="50" charset="-128"/>
              </a:rPr>
              <a:t>　→</a:t>
            </a:r>
            <a:r>
              <a:rPr lang="en-US" altLang="ja-JP" sz="1400" dirty="0">
                <a:latin typeface="メイリオ" panose="020B0604030504040204" pitchFamily="50" charset="-128"/>
                <a:ea typeface="メイリオ" panose="020B0604030504040204" pitchFamily="50" charset="-128"/>
              </a:rPr>
              <a:t>10</a:t>
            </a:r>
            <a:r>
              <a:rPr lang="ja-JP" altLang="en-US" sz="1400" dirty="0">
                <a:latin typeface="メイリオ" panose="020B0604030504040204" pitchFamily="50" charset="-128"/>
                <a:ea typeface="メイリオ" panose="020B0604030504040204" pitchFamily="50" charset="-128"/>
              </a:rPr>
              <a:t>原則（デジタル改革基本方針）</a:t>
            </a:r>
            <a:endParaRPr lang="en-US" altLang="ja-JP" sz="14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　　①オープン・透明②公平・倫理③安全・安心④継続・安定・強靱⑤社会課題の解決⑥迅速・柔軟</a:t>
            </a:r>
            <a:endParaRPr lang="en-US" altLang="ja-JP" sz="14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　　⑦包摂・多様性⑧浸透⑨新たな価値の創造⑩飛躍・国際貢献</a:t>
            </a:r>
          </a:p>
        </p:txBody>
      </p:sp>
      <p:sp>
        <p:nvSpPr>
          <p:cNvPr id="18" name="正方形/長方形 17">
            <a:extLst>
              <a:ext uri="{FF2B5EF4-FFF2-40B4-BE49-F238E27FC236}">
                <a16:creationId xmlns:a16="http://schemas.microsoft.com/office/drawing/2014/main" id="{19FE84F2-99A3-41E0-AE22-315B4589B3A0}"/>
              </a:ext>
            </a:extLst>
          </p:cNvPr>
          <p:cNvSpPr/>
          <p:nvPr/>
        </p:nvSpPr>
        <p:spPr>
          <a:xfrm>
            <a:off x="203455" y="6372423"/>
            <a:ext cx="3922869" cy="307777"/>
          </a:xfrm>
          <a:prstGeom prst="rect">
            <a:avLst/>
          </a:prstGeom>
        </p:spPr>
        <p:txBody>
          <a:bodyPr wrap="none">
            <a:spAutoFit/>
          </a:bodyPr>
          <a:lstStyle/>
          <a:p>
            <a:r>
              <a:rPr lang="ja-JP" altLang="en-US" sz="1400" dirty="0">
                <a:solidFill>
                  <a:srgbClr val="000000"/>
                </a:solidFill>
                <a:latin typeface="メイリオ" panose="020B0604030504040204" pitchFamily="50" charset="-128"/>
                <a:ea typeface="メイリオ" panose="020B0604030504040204" pitchFamily="50" charset="-128"/>
              </a:rPr>
              <a:t>　→業務改革</a:t>
            </a:r>
            <a:r>
              <a:rPr lang="en-US" altLang="ja-JP" sz="1400" dirty="0">
                <a:solidFill>
                  <a:srgbClr val="000000"/>
                </a:solidFill>
                <a:latin typeface="メイリオ" panose="020B0604030504040204" pitchFamily="50" charset="-128"/>
                <a:ea typeface="メイリオ" panose="020B0604030504040204" pitchFamily="50" charset="-128"/>
              </a:rPr>
              <a:t>(BPR)</a:t>
            </a:r>
            <a:r>
              <a:rPr lang="ja-JP" altLang="en-US" sz="1400" dirty="0">
                <a:solidFill>
                  <a:srgbClr val="000000"/>
                </a:solidFill>
                <a:latin typeface="メイリオ" panose="020B0604030504040204" pitchFamily="50" charset="-128"/>
                <a:ea typeface="メイリオ" panose="020B0604030504040204" pitchFamily="50" charset="-128"/>
              </a:rPr>
              <a:t>と規制改革の必要性　など</a:t>
            </a:r>
            <a:endParaRPr lang="ja-JP" altLang="en-US" sz="1400" dirty="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14D3E24C-76EA-4F49-83B3-DE594A7948D0}"/>
              </a:ext>
            </a:extLst>
          </p:cNvPr>
          <p:cNvSpPr txBox="1"/>
          <p:nvPr/>
        </p:nvSpPr>
        <p:spPr>
          <a:xfrm>
            <a:off x="0" y="2559093"/>
            <a:ext cx="5261250" cy="461665"/>
          </a:xfrm>
          <a:prstGeom prst="rect">
            <a:avLst/>
          </a:prstGeom>
          <a:noFill/>
        </p:spPr>
        <p:txBody>
          <a:bodyPr wrap="square" rtlCol="0">
            <a:spAutoFit/>
          </a:bodyPr>
          <a:lstStyle/>
          <a:p>
            <a:r>
              <a:rPr kumimoji="1" lang="ja-JP" altLang="en-US" dirty="0">
                <a:solidFill>
                  <a:schemeClr val="accent1">
                    <a:lumMod val="50000"/>
                  </a:schemeClr>
                </a:solidFill>
                <a:latin typeface="メイリオ" panose="020B0604030504040204" pitchFamily="50" charset="-128"/>
                <a:ea typeface="メイリオ" panose="020B0604030504040204" pitchFamily="50" charset="-128"/>
              </a:rPr>
              <a:t>重点計画の基本的な考え方</a:t>
            </a:r>
          </a:p>
        </p:txBody>
      </p:sp>
      <p:sp>
        <p:nvSpPr>
          <p:cNvPr id="17" name="Rectangle 9"/>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スライド番号プレースホルダー 4">
            <a:extLst>
              <a:ext uri="{FF2B5EF4-FFF2-40B4-BE49-F238E27FC236}">
                <a16:creationId xmlns:a16="http://schemas.microsoft.com/office/drawing/2014/main" id="{1C9D2BCA-EDD0-4778-B444-DCFEAD44F732}"/>
              </a:ext>
            </a:extLst>
          </p:cNvPr>
          <p:cNvSpPr>
            <a:spLocks noGrp="1"/>
          </p:cNvSpPr>
          <p:nvPr>
            <p:ph type="sldNum" sz="quarter" idx="12"/>
          </p:nvPr>
        </p:nvSpPr>
        <p:spPr>
          <a:xfrm>
            <a:off x="7080582" y="6474151"/>
            <a:ext cx="2057400" cy="365125"/>
          </a:xfrm>
        </p:spPr>
        <p:txBody>
          <a:bodyPr/>
          <a:lstStyle/>
          <a:p>
            <a:fld id="{B0FF6F17-0D75-4A52-9621-CC0F8D8CB105}" type="slidenum">
              <a:rPr kumimoji="1" lang="ja-JP" altLang="en-US" smtClean="0"/>
              <a:t>56</a:t>
            </a:fld>
            <a:endParaRPr kumimoji="1" lang="ja-JP" altLang="en-US" dirty="0"/>
          </a:p>
        </p:txBody>
      </p:sp>
    </p:spTree>
    <p:extLst>
      <p:ext uri="{BB962C8B-B14F-4D97-AF65-F5344CB8AC3E}">
        <p14:creationId xmlns:p14="http://schemas.microsoft.com/office/powerpoint/2010/main" val="9554455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D1C76034-7B07-4A5D-BC5D-70EC8AEF31DF}"/>
              </a:ext>
            </a:extLst>
          </p:cNvPr>
          <p:cNvPicPr>
            <a:picLocks noChangeAspect="1"/>
          </p:cNvPicPr>
          <p:nvPr/>
        </p:nvPicPr>
        <p:blipFill rotWithShape="1">
          <a:blip r:embed="rId3"/>
          <a:srcRect l="21667" t="9734" r="23109" b="21842"/>
          <a:stretch/>
        </p:blipFill>
        <p:spPr>
          <a:xfrm>
            <a:off x="2724900" y="3704263"/>
            <a:ext cx="4171528" cy="2905931"/>
          </a:xfrm>
          <a:prstGeom prst="rect">
            <a:avLst/>
          </a:prstGeom>
        </p:spPr>
      </p:pic>
      <p:sp>
        <p:nvSpPr>
          <p:cNvPr id="16" name="テキスト ボックス 15"/>
          <p:cNvSpPr txBox="1"/>
          <p:nvPr/>
        </p:nvSpPr>
        <p:spPr>
          <a:xfrm>
            <a:off x="6263916" y="6648002"/>
            <a:ext cx="2748260" cy="246221"/>
          </a:xfrm>
          <a:prstGeom prst="rect">
            <a:avLst/>
          </a:prstGeom>
          <a:noFill/>
        </p:spPr>
        <p:txBody>
          <a:bodyPr wrap="square" rtlCol="0">
            <a:spAutoFit/>
          </a:bodyPr>
          <a:lstStyle/>
          <a:p>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掲載画像は令和６年８月現在のものです。</a:t>
            </a:r>
          </a:p>
        </p:txBody>
      </p:sp>
      <p:sp>
        <p:nvSpPr>
          <p:cNvPr id="3" name="タイトル 2"/>
          <p:cNvSpPr>
            <a:spLocks noGrp="1"/>
          </p:cNvSpPr>
          <p:nvPr>
            <p:ph type="title"/>
          </p:nvPr>
        </p:nvSpPr>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納税環境の整備①</a:t>
            </a:r>
            <a:b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～国税庁ホームページの充実～</a:t>
            </a:r>
          </a:p>
        </p:txBody>
      </p:sp>
      <p:sp>
        <p:nvSpPr>
          <p:cNvPr id="28" name="スライド番号プレースホルダー 4">
            <a:extLst>
              <a:ext uri="{FF2B5EF4-FFF2-40B4-BE49-F238E27FC236}">
                <a16:creationId xmlns:a16="http://schemas.microsoft.com/office/drawing/2014/main" id="{DC910E39-DEFC-474C-B48A-19A0CDA97621}"/>
              </a:ext>
            </a:extLst>
          </p:cNvPr>
          <p:cNvSpPr>
            <a:spLocks noGrp="1"/>
          </p:cNvSpPr>
          <p:nvPr>
            <p:ph type="sldNum" sz="quarter" idx="12"/>
          </p:nvPr>
        </p:nvSpPr>
        <p:spPr>
          <a:xfrm>
            <a:off x="7080582" y="6474151"/>
            <a:ext cx="2057400" cy="365125"/>
          </a:xfrm>
        </p:spPr>
        <p:txBody>
          <a:bodyPr/>
          <a:lstStyle/>
          <a:p>
            <a:fld id="{B0FF6F17-0D75-4A52-9621-CC0F8D8CB105}" type="slidenum">
              <a:rPr kumimoji="1" lang="ja-JP" altLang="en-US" smtClean="0"/>
              <a:t>57</a:t>
            </a:fld>
            <a:endParaRPr kumimoji="1" lang="ja-JP" altLang="en-US" dirty="0"/>
          </a:p>
        </p:txBody>
      </p:sp>
      <p:sp>
        <p:nvSpPr>
          <p:cNvPr id="29" name="Rectangle 9"/>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 name="図 1">
            <a:extLst>
              <a:ext uri="{FF2B5EF4-FFF2-40B4-BE49-F238E27FC236}">
                <a16:creationId xmlns:a16="http://schemas.microsoft.com/office/drawing/2014/main" id="{3A567188-83D3-4B89-9AC3-D32CBFFAAAB9}"/>
              </a:ext>
            </a:extLst>
          </p:cNvPr>
          <p:cNvPicPr>
            <a:picLocks noChangeAspect="1"/>
          </p:cNvPicPr>
          <p:nvPr/>
        </p:nvPicPr>
        <p:blipFill rotWithShape="1">
          <a:blip r:embed="rId4"/>
          <a:srcRect l="14870" t="9266" r="15407" b="10895"/>
          <a:stretch/>
        </p:blipFill>
        <p:spPr>
          <a:xfrm>
            <a:off x="2724900" y="972003"/>
            <a:ext cx="4171528" cy="2685598"/>
          </a:xfrm>
          <a:prstGeom prst="rect">
            <a:avLst/>
          </a:prstGeom>
        </p:spPr>
      </p:pic>
      <p:sp>
        <p:nvSpPr>
          <p:cNvPr id="4" name="小波 3"/>
          <p:cNvSpPr/>
          <p:nvPr/>
        </p:nvSpPr>
        <p:spPr bwMode="auto">
          <a:xfrm>
            <a:off x="1240927" y="3573016"/>
            <a:ext cx="7370480" cy="212416"/>
          </a:xfrm>
          <a:prstGeom prst="doubleWave">
            <a:avLst>
              <a:gd name="adj1" fmla="val 12500"/>
              <a:gd name="adj2" fmla="val 0"/>
            </a:avLst>
          </a:prstGeom>
          <a:solidFill>
            <a:schemeClr val="bg1"/>
          </a:solid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eaLnBrk="1" hangingPunct="1">
              <a:spcBef>
                <a:spcPct val="40000"/>
              </a:spcBef>
              <a:buClr>
                <a:schemeClr val="accent1"/>
              </a:buClr>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テキスト ボックス 29">
            <a:extLst>
              <a:ext uri="{FF2B5EF4-FFF2-40B4-BE49-F238E27FC236}">
                <a16:creationId xmlns:a16="http://schemas.microsoft.com/office/drawing/2014/main" id="{86BD9F5A-A051-475E-A435-379F4EB13FA5}"/>
              </a:ext>
            </a:extLst>
          </p:cNvPr>
          <p:cNvSpPr txBox="1"/>
          <p:nvPr/>
        </p:nvSpPr>
        <p:spPr>
          <a:xfrm>
            <a:off x="676567" y="4190997"/>
            <a:ext cx="1740586" cy="661720"/>
          </a:xfrm>
          <a:prstGeom prst="rect">
            <a:avLst/>
          </a:prstGeom>
          <a:solidFill>
            <a:schemeClr val="accent4">
              <a:lumMod val="60000"/>
              <a:lumOff val="40000"/>
            </a:schemeClr>
          </a:solidFill>
          <a:ln w="28575">
            <a:solidFill>
              <a:srgbClr val="FF0000"/>
            </a:solidFill>
          </a:ln>
        </p:spPr>
        <p:txBody>
          <a:bodyPr wrap="square" rtlCol="0">
            <a:spAutoFit/>
          </a:bodyPr>
          <a:lstStyle/>
          <a:p>
            <a:r>
              <a:rPr lang="en-US" altLang="ja-JP" sz="1300" b="1" dirty="0">
                <a:latin typeface="メイリオ" panose="020B0604030504040204" pitchFamily="50" charset="-128"/>
                <a:ea typeface="メイリオ" panose="020B0604030504040204" pitchFamily="50" charset="-128"/>
                <a:cs typeface="メイリオ" panose="020B0604030504040204" pitchFamily="50" charset="-128"/>
              </a:rPr>
              <a:t>e-Tax</a:t>
            </a:r>
            <a:r>
              <a:rPr lang="ja-JP" altLang="en-US" sz="1300" b="1" dirty="0">
                <a:latin typeface="メイリオ" panose="020B0604030504040204" pitchFamily="50" charset="-128"/>
                <a:ea typeface="メイリオ" panose="020B0604030504040204" pitchFamily="50" charset="-128"/>
                <a:cs typeface="メイリオ" panose="020B0604030504040204" pitchFamily="50" charset="-128"/>
              </a:rPr>
              <a:t>ページ</a:t>
            </a:r>
            <a:endParaRPr lang="en-US" altLang="ja-JP" sz="1300" b="1"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e-Tax</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による申告等</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の手続をサポート　　</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33" name="直線コネクタ 32">
            <a:extLst>
              <a:ext uri="{FF2B5EF4-FFF2-40B4-BE49-F238E27FC236}">
                <a16:creationId xmlns:a16="http://schemas.microsoft.com/office/drawing/2014/main" id="{602EA0A4-4900-4285-8967-8E3514A86C3A}"/>
              </a:ext>
            </a:extLst>
          </p:cNvPr>
          <p:cNvCxnSpPr>
            <a:cxnSpLocks/>
          </p:cNvCxnSpPr>
          <p:nvPr/>
        </p:nvCxnSpPr>
        <p:spPr>
          <a:xfrm flipV="1">
            <a:off x="1546860" y="4841479"/>
            <a:ext cx="0" cy="3308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3E36E8D0-095A-44FA-8600-84E93585D404}"/>
              </a:ext>
            </a:extLst>
          </p:cNvPr>
          <p:cNvCxnSpPr>
            <a:cxnSpLocks/>
          </p:cNvCxnSpPr>
          <p:nvPr/>
        </p:nvCxnSpPr>
        <p:spPr>
          <a:xfrm flipV="1">
            <a:off x="1546860" y="5153497"/>
            <a:ext cx="1465937" cy="111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ED6177F9-3E23-48BF-A87F-8C570C165BDA}"/>
              </a:ext>
            </a:extLst>
          </p:cNvPr>
          <p:cNvCxnSpPr/>
          <p:nvPr/>
        </p:nvCxnSpPr>
        <p:spPr>
          <a:xfrm flipV="1">
            <a:off x="3012795" y="5142341"/>
            <a:ext cx="0" cy="612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正方形/長方形 35">
            <a:extLst>
              <a:ext uri="{FF2B5EF4-FFF2-40B4-BE49-F238E27FC236}">
                <a16:creationId xmlns:a16="http://schemas.microsoft.com/office/drawing/2014/main" id="{CBFBAE68-F9F9-48CA-9097-5D1C7E28876B}"/>
              </a:ext>
            </a:extLst>
          </p:cNvPr>
          <p:cNvSpPr/>
          <p:nvPr/>
        </p:nvSpPr>
        <p:spPr>
          <a:xfrm>
            <a:off x="2846445" y="5742444"/>
            <a:ext cx="868305" cy="2124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 name="正方形/長方形 37">
            <a:extLst>
              <a:ext uri="{FF2B5EF4-FFF2-40B4-BE49-F238E27FC236}">
                <a16:creationId xmlns:a16="http://schemas.microsoft.com/office/drawing/2014/main" id="{A970CD82-276E-4A29-A55E-89960E1CCD29}"/>
              </a:ext>
            </a:extLst>
          </p:cNvPr>
          <p:cNvSpPr/>
          <p:nvPr/>
        </p:nvSpPr>
        <p:spPr>
          <a:xfrm>
            <a:off x="2846445" y="5973434"/>
            <a:ext cx="868305" cy="2124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 name="テキスト ボックス 38">
            <a:extLst>
              <a:ext uri="{FF2B5EF4-FFF2-40B4-BE49-F238E27FC236}">
                <a16:creationId xmlns:a16="http://schemas.microsoft.com/office/drawing/2014/main" id="{710A2CAE-9CBB-49EC-A69E-49E5B4C0833A}"/>
              </a:ext>
            </a:extLst>
          </p:cNvPr>
          <p:cNvSpPr txBox="1"/>
          <p:nvPr/>
        </p:nvSpPr>
        <p:spPr>
          <a:xfrm>
            <a:off x="577801" y="5585096"/>
            <a:ext cx="1898698" cy="861774"/>
          </a:xfrm>
          <a:prstGeom prst="rect">
            <a:avLst/>
          </a:prstGeom>
          <a:solidFill>
            <a:schemeClr val="accent4">
              <a:lumMod val="60000"/>
              <a:lumOff val="40000"/>
            </a:schemeClr>
          </a:solidFill>
          <a:ln w="28575">
            <a:solidFill>
              <a:srgbClr val="FF0000"/>
            </a:solidFill>
          </a:ln>
        </p:spPr>
        <p:txBody>
          <a:bodyPr wrap="square" rtlCol="0">
            <a:spAutoFit/>
          </a:bodyPr>
          <a:lstStyle/>
          <a:p>
            <a:r>
              <a:rPr lang="ja-JP" altLang="en-US" sz="1300" b="1" dirty="0">
                <a:latin typeface="メイリオ" panose="020B0604030504040204" pitchFamily="50" charset="-128"/>
                <a:ea typeface="メイリオ" panose="020B0604030504040204" pitchFamily="50" charset="-128"/>
                <a:cs typeface="メイリオ" panose="020B0604030504040204" pitchFamily="50" charset="-128"/>
              </a:rPr>
              <a:t>社会保障・税番号制度</a:t>
            </a:r>
            <a:endParaRPr lang="en-US" altLang="ja-JP" sz="1300" b="1"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300" b="1" dirty="0">
                <a:latin typeface="メイリオ" panose="020B0604030504040204" pitchFamily="50" charset="-128"/>
                <a:ea typeface="メイリオ" panose="020B0604030504040204" pitchFamily="50" charset="-128"/>
                <a:cs typeface="メイリオ" panose="020B0604030504040204" pitchFamily="50" charset="-128"/>
              </a:rPr>
              <a:t>＜マイナンバー</a:t>
            </a:r>
            <a:r>
              <a:rPr lang="en-US" altLang="ja-JP" sz="1300" b="1" dirty="0">
                <a:latin typeface="メイリオ" panose="020B0604030504040204" pitchFamily="50" charset="-128"/>
                <a:ea typeface="メイリオ" panose="020B0604030504040204" pitchFamily="50" charset="-128"/>
                <a:cs typeface="メイリオ" panose="020B0604030504040204" pitchFamily="50" charset="-128"/>
              </a:rPr>
              <a:t>&gt;</a:t>
            </a: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国税における番号制度</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に関する情報を提供</a:t>
            </a:r>
          </a:p>
        </p:txBody>
      </p:sp>
      <p:cxnSp>
        <p:nvCxnSpPr>
          <p:cNvPr id="40" name="直線コネクタ 39">
            <a:extLst>
              <a:ext uri="{FF2B5EF4-FFF2-40B4-BE49-F238E27FC236}">
                <a16:creationId xmlns:a16="http://schemas.microsoft.com/office/drawing/2014/main" id="{E1B71F21-E224-42B7-83FD-7AA73F961E07}"/>
              </a:ext>
            </a:extLst>
          </p:cNvPr>
          <p:cNvCxnSpPr>
            <a:cxnSpLocks/>
            <a:endCxn id="38" idx="1"/>
          </p:cNvCxnSpPr>
          <p:nvPr/>
        </p:nvCxnSpPr>
        <p:spPr>
          <a:xfrm flipV="1">
            <a:off x="2476500" y="6079642"/>
            <a:ext cx="369945" cy="10620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BD0B44E9-0D3E-4C61-9582-DE755A33E2CB}"/>
              </a:ext>
            </a:extLst>
          </p:cNvPr>
          <p:cNvCxnSpPr>
            <a:cxnSpLocks/>
          </p:cNvCxnSpPr>
          <p:nvPr/>
        </p:nvCxnSpPr>
        <p:spPr>
          <a:xfrm>
            <a:off x="6826876" y="5833517"/>
            <a:ext cx="114689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3" name="正方形/長方形 42">
            <a:extLst>
              <a:ext uri="{FF2B5EF4-FFF2-40B4-BE49-F238E27FC236}">
                <a16:creationId xmlns:a16="http://schemas.microsoft.com/office/drawing/2014/main" id="{09D3A73B-2A85-4293-BA86-B1AFE2DBCCC0}"/>
              </a:ext>
            </a:extLst>
          </p:cNvPr>
          <p:cNvSpPr/>
          <p:nvPr/>
        </p:nvSpPr>
        <p:spPr>
          <a:xfrm>
            <a:off x="5747910" y="5671282"/>
            <a:ext cx="1078966" cy="32447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45" name="直線コネクタ 44">
            <a:extLst>
              <a:ext uri="{FF2B5EF4-FFF2-40B4-BE49-F238E27FC236}">
                <a16:creationId xmlns:a16="http://schemas.microsoft.com/office/drawing/2014/main" id="{26FA748F-6149-4797-BAA1-62C9843019C9}"/>
              </a:ext>
            </a:extLst>
          </p:cNvPr>
          <p:cNvCxnSpPr>
            <a:cxnSpLocks/>
          </p:cNvCxnSpPr>
          <p:nvPr/>
        </p:nvCxnSpPr>
        <p:spPr>
          <a:xfrm>
            <a:off x="7970348" y="5818058"/>
            <a:ext cx="0" cy="31075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2" name="正方形/長方形 61">
            <a:extLst>
              <a:ext uri="{FF2B5EF4-FFF2-40B4-BE49-F238E27FC236}">
                <a16:creationId xmlns:a16="http://schemas.microsoft.com/office/drawing/2014/main" id="{2E53A272-E01E-4712-82D7-2E4BA7C710F9}"/>
              </a:ext>
            </a:extLst>
          </p:cNvPr>
          <p:cNvSpPr/>
          <p:nvPr/>
        </p:nvSpPr>
        <p:spPr>
          <a:xfrm>
            <a:off x="4717812" y="5409609"/>
            <a:ext cx="699116" cy="11315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3" name="テキスト ボックス 62">
            <a:extLst>
              <a:ext uri="{FF2B5EF4-FFF2-40B4-BE49-F238E27FC236}">
                <a16:creationId xmlns:a16="http://schemas.microsoft.com/office/drawing/2014/main" id="{B2FE8443-E857-4440-8184-EE01D42AD7E8}"/>
              </a:ext>
            </a:extLst>
          </p:cNvPr>
          <p:cNvSpPr txBox="1"/>
          <p:nvPr/>
        </p:nvSpPr>
        <p:spPr>
          <a:xfrm>
            <a:off x="5834022" y="3821635"/>
            <a:ext cx="1584176" cy="661720"/>
          </a:xfrm>
          <a:prstGeom prst="rect">
            <a:avLst/>
          </a:prstGeom>
          <a:solidFill>
            <a:schemeClr val="accent4">
              <a:lumMod val="60000"/>
              <a:lumOff val="40000"/>
            </a:schemeClr>
          </a:solidFill>
          <a:ln w="28575">
            <a:solidFill>
              <a:srgbClr val="FF0000"/>
            </a:solidFill>
          </a:ln>
        </p:spPr>
        <p:txBody>
          <a:bodyPr wrap="square" rtlCol="0">
            <a:spAutoFit/>
          </a:bodyPr>
          <a:lstStyle/>
          <a:p>
            <a:r>
              <a:rPr lang="ja-JP" altLang="en-US" sz="1300" b="1" dirty="0">
                <a:latin typeface="メイリオ" panose="020B0604030504040204" pitchFamily="50" charset="-128"/>
                <a:ea typeface="メイリオ" panose="020B0604030504040204" pitchFamily="50" charset="-128"/>
                <a:cs typeface="メイリオ" panose="020B0604030504040204" pitchFamily="50" charset="-128"/>
              </a:rPr>
              <a:t>路線価図</a:t>
            </a:r>
            <a:endParaRPr lang="en-US" altLang="ja-JP" sz="1300" b="1"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オンラインで路線　　　</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価情報を提供</a:t>
            </a:r>
          </a:p>
        </p:txBody>
      </p:sp>
      <p:cxnSp>
        <p:nvCxnSpPr>
          <p:cNvPr id="65" name="直線コネクタ 64">
            <a:extLst>
              <a:ext uri="{FF2B5EF4-FFF2-40B4-BE49-F238E27FC236}">
                <a16:creationId xmlns:a16="http://schemas.microsoft.com/office/drawing/2014/main" id="{7D803F9D-3BE0-43C2-9026-4A42E02496EB}"/>
              </a:ext>
            </a:extLst>
          </p:cNvPr>
          <p:cNvCxnSpPr>
            <a:cxnSpLocks/>
          </p:cNvCxnSpPr>
          <p:nvPr/>
        </p:nvCxnSpPr>
        <p:spPr>
          <a:xfrm flipV="1">
            <a:off x="5205414" y="4483355"/>
            <a:ext cx="759663" cy="94170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6" name="正方形/長方形 65">
            <a:extLst>
              <a:ext uri="{FF2B5EF4-FFF2-40B4-BE49-F238E27FC236}">
                <a16:creationId xmlns:a16="http://schemas.microsoft.com/office/drawing/2014/main" id="{3CD4736C-41F3-40FD-98F5-22E9A9BABEAC}"/>
              </a:ext>
            </a:extLst>
          </p:cNvPr>
          <p:cNvSpPr/>
          <p:nvPr/>
        </p:nvSpPr>
        <p:spPr>
          <a:xfrm>
            <a:off x="4718773" y="5542361"/>
            <a:ext cx="358052" cy="113157"/>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68" name="直線コネクタ 67">
            <a:extLst>
              <a:ext uri="{FF2B5EF4-FFF2-40B4-BE49-F238E27FC236}">
                <a16:creationId xmlns:a16="http://schemas.microsoft.com/office/drawing/2014/main" id="{F783E8E4-7ABA-47B7-9039-80BC991A3DEF}"/>
              </a:ext>
            </a:extLst>
          </p:cNvPr>
          <p:cNvCxnSpPr>
            <a:cxnSpLocks/>
          </p:cNvCxnSpPr>
          <p:nvPr/>
        </p:nvCxnSpPr>
        <p:spPr>
          <a:xfrm>
            <a:off x="5076825" y="5585096"/>
            <a:ext cx="168116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直線コネクタ 69">
            <a:extLst>
              <a:ext uri="{FF2B5EF4-FFF2-40B4-BE49-F238E27FC236}">
                <a16:creationId xmlns:a16="http://schemas.microsoft.com/office/drawing/2014/main" id="{A9971240-735F-484E-BF94-C3C3C8B6720B}"/>
              </a:ext>
            </a:extLst>
          </p:cNvPr>
          <p:cNvCxnSpPr>
            <a:cxnSpLocks/>
          </p:cNvCxnSpPr>
          <p:nvPr/>
        </p:nvCxnSpPr>
        <p:spPr>
          <a:xfrm flipH="1">
            <a:off x="6759331" y="5274344"/>
            <a:ext cx="1" cy="3107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4" name="テキスト ボックス 43">
            <a:extLst>
              <a:ext uri="{FF2B5EF4-FFF2-40B4-BE49-F238E27FC236}">
                <a16:creationId xmlns:a16="http://schemas.microsoft.com/office/drawing/2014/main" id="{A6427A86-07E6-4B39-901E-D61A2DEB1A0A}"/>
              </a:ext>
            </a:extLst>
          </p:cNvPr>
          <p:cNvSpPr txBox="1"/>
          <p:nvPr/>
        </p:nvSpPr>
        <p:spPr>
          <a:xfrm>
            <a:off x="6952938" y="5978193"/>
            <a:ext cx="1718222" cy="477054"/>
          </a:xfrm>
          <a:prstGeom prst="rect">
            <a:avLst/>
          </a:prstGeom>
          <a:solidFill>
            <a:schemeClr val="accent4">
              <a:lumMod val="60000"/>
              <a:lumOff val="40000"/>
            </a:schemeClr>
          </a:solidFill>
          <a:ln w="28575">
            <a:solidFill>
              <a:srgbClr val="FF0000"/>
            </a:solidFill>
          </a:ln>
        </p:spPr>
        <p:txBody>
          <a:bodyPr wrap="square" rtlCol="0">
            <a:spAutoFit/>
          </a:bodyPr>
          <a:lstStyle/>
          <a:p>
            <a:r>
              <a:rPr lang="ja-JP" altLang="en-US" sz="13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300" b="1" dirty="0">
                <a:latin typeface="メイリオ" panose="020B0604030504040204" pitchFamily="50" charset="-128"/>
                <a:ea typeface="メイリオ" panose="020B0604030504040204" pitchFamily="50" charset="-128"/>
                <a:cs typeface="メイリオ" panose="020B0604030504040204" pitchFamily="50" charset="-128"/>
              </a:rPr>
              <a:t>動画で見る</a:t>
            </a:r>
            <a:endParaRPr lang="en-US" altLang="ja-JP" sz="1300" b="1"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税の情報・税の仕事</a:t>
            </a:r>
          </a:p>
        </p:txBody>
      </p:sp>
      <p:sp>
        <p:nvSpPr>
          <p:cNvPr id="67" name="テキスト ボックス 66">
            <a:extLst>
              <a:ext uri="{FF2B5EF4-FFF2-40B4-BE49-F238E27FC236}">
                <a16:creationId xmlns:a16="http://schemas.microsoft.com/office/drawing/2014/main" id="{AA2C053D-5979-4D91-B3C5-65102D15410C}"/>
              </a:ext>
            </a:extLst>
          </p:cNvPr>
          <p:cNvSpPr txBox="1"/>
          <p:nvPr/>
        </p:nvSpPr>
        <p:spPr>
          <a:xfrm>
            <a:off x="5834022" y="4818633"/>
            <a:ext cx="2294187" cy="661720"/>
          </a:xfrm>
          <a:prstGeom prst="rect">
            <a:avLst/>
          </a:prstGeom>
          <a:solidFill>
            <a:schemeClr val="accent4">
              <a:lumMod val="60000"/>
              <a:lumOff val="40000"/>
            </a:schemeClr>
          </a:solidFill>
          <a:ln w="28575">
            <a:solidFill>
              <a:srgbClr val="FF0000"/>
            </a:solidFill>
          </a:ln>
        </p:spPr>
        <p:txBody>
          <a:bodyPr wrap="square" rtlCol="0">
            <a:spAutoFit/>
          </a:bodyPr>
          <a:lstStyle/>
          <a:p>
            <a:r>
              <a:rPr lang="ja-JP" altLang="en-US" sz="1300" b="1" dirty="0">
                <a:latin typeface="メイリオ" panose="020B0604030504040204" pitchFamily="50" charset="-128"/>
                <a:ea typeface="メイリオ" panose="020B0604030504040204" pitchFamily="50" charset="-128"/>
                <a:cs typeface="メイリオ" panose="020B0604030504040204" pitchFamily="50" charset="-128"/>
              </a:rPr>
              <a:t>公売情報</a:t>
            </a:r>
            <a:endParaRPr lang="en-US" altLang="ja-JP" sz="1300" b="1"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公売物件や公売手続など</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の情報を提供</a:t>
            </a:r>
          </a:p>
        </p:txBody>
      </p:sp>
    </p:spTree>
    <p:extLst>
      <p:ext uri="{BB962C8B-B14F-4D97-AF65-F5344CB8AC3E}">
        <p14:creationId xmlns:p14="http://schemas.microsoft.com/office/powerpoint/2010/main" val="3467307226"/>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図 55">
            <a:extLst>
              <a:ext uri="{FF2B5EF4-FFF2-40B4-BE49-F238E27FC236}">
                <a16:creationId xmlns:a16="http://schemas.microsoft.com/office/drawing/2014/main" id="{E8B4363C-7C07-4420-A402-9E89F6086C29}"/>
              </a:ext>
            </a:extLst>
          </p:cNvPr>
          <p:cNvPicPr>
            <a:picLocks noChangeAspect="1"/>
          </p:cNvPicPr>
          <p:nvPr/>
        </p:nvPicPr>
        <p:blipFill rotWithShape="1">
          <a:blip r:embed="rId3"/>
          <a:srcRect l="34231" t="32965" r="35271" b="14070"/>
          <a:stretch/>
        </p:blipFill>
        <p:spPr>
          <a:xfrm>
            <a:off x="2556308" y="2731242"/>
            <a:ext cx="2112539" cy="2063615"/>
          </a:xfrm>
          <a:prstGeom prst="rect">
            <a:avLst/>
          </a:prstGeom>
          <a:ln>
            <a:solidFill>
              <a:schemeClr val="tx1"/>
            </a:solidFill>
          </a:ln>
        </p:spPr>
      </p:pic>
      <p:pic>
        <p:nvPicPr>
          <p:cNvPr id="54" name="図 53">
            <a:extLst>
              <a:ext uri="{FF2B5EF4-FFF2-40B4-BE49-F238E27FC236}">
                <a16:creationId xmlns:a16="http://schemas.microsoft.com/office/drawing/2014/main" id="{A7124EBD-0EA9-47B6-802B-A0F7C403AE1C}"/>
              </a:ext>
            </a:extLst>
          </p:cNvPr>
          <p:cNvPicPr>
            <a:picLocks noChangeAspect="1"/>
          </p:cNvPicPr>
          <p:nvPr/>
        </p:nvPicPr>
        <p:blipFill rotWithShape="1">
          <a:blip r:embed="rId4"/>
          <a:srcRect l="10641" t="14175" r="12161" b="26179"/>
          <a:stretch/>
        </p:blipFill>
        <p:spPr>
          <a:xfrm>
            <a:off x="271325" y="2728523"/>
            <a:ext cx="2083182" cy="2063614"/>
          </a:xfrm>
          <a:prstGeom prst="rect">
            <a:avLst/>
          </a:prstGeom>
          <a:ln>
            <a:solidFill>
              <a:schemeClr val="tx1"/>
            </a:solidFill>
          </a:ln>
        </p:spPr>
      </p:pic>
      <p:sp>
        <p:nvSpPr>
          <p:cNvPr id="55" name="正方形/長方形 54">
            <a:extLst>
              <a:ext uri="{FF2B5EF4-FFF2-40B4-BE49-F238E27FC236}">
                <a16:creationId xmlns:a16="http://schemas.microsoft.com/office/drawing/2014/main" id="{E17A6040-58EF-41FA-9136-6B10D585907C}"/>
              </a:ext>
            </a:extLst>
          </p:cNvPr>
          <p:cNvSpPr/>
          <p:nvPr/>
        </p:nvSpPr>
        <p:spPr>
          <a:xfrm>
            <a:off x="676352" y="3690259"/>
            <a:ext cx="1081579" cy="194875"/>
          </a:xfrm>
          <a:prstGeom prst="rect">
            <a:avLst/>
          </a:prstGeom>
          <a:noFill/>
          <a:ln w="34925">
            <a:solidFill>
              <a:srgbClr val="799D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defRPr/>
            </a:pPr>
            <a:endParaRPr kumimoji="0" lang="ja-JP" altLang="en-US" sz="953" dirty="0">
              <a:solidFill>
                <a:prstClr val="white"/>
              </a:solidFill>
              <a:latin typeface="BIZ UDゴシック" panose="020B0400000000000000" pitchFamily="49" charset="-128"/>
              <a:ea typeface="BIZ UDゴシック" panose="020B0400000000000000" pitchFamily="49" charset="-128"/>
            </a:endParaRPr>
          </a:p>
        </p:txBody>
      </p:sp>
      <p:sp>
        <p:nvSpPr>
          <p:cNvPr id="45" name="正方形/長方形 44"/>
          <p:cNvSpPr/>
          <p:nvPr/>
        </p:nvSpPr>
        <p:spPr>
          <a:xfrm>
            <a:off x="7140853" y="4330220"/>
            <a:ext cx="795132" cy="258488"/>
          </a:xfrm>
          <a:prstGeom prst="rect">
            <a:avLst/>
          </a:prstGeom>
          <a:noFill/>
          <a:ln w="12700" cmpd="sng">
            <a:noFill/>
            <a:prstDash val="solid"/>
          </a:ln>
        </p:spPr>
        <p:style>
          <a:lnRef idx="2">
            <a:schemeClr val="accent6"/>
          </a:lnRef>
          <a:fillRef idx="1">
            <a:schemeClr val="lt1"/>
          </a:fillRef>
          <a:effectRef idx="0">
            <a:schemeClr val="accent6"/>
          </a:effectRef>
          <a:fontRef idx="minor">
            <a:schemeClr val="dk1"/>
          </a:fontRef>
        </p:style>
        <p:txBody>
          <a:bodyPr tIns="60750" rtlCol="0" anchor="ctr"/>
          <a:lstStyle/>
          <a:p>
            <a:pPr algn="ctr"/>
            <a:endParaRPr lang="en-US" altLang="ja-JP" sz="675"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 name="タイトル 2">
            <a:extLst>
              <a:ext uri="{FF2B5EF4-FFF2-40B4-BE49-F238E27FC236}">
                <a16:creationId xmlns:a16="http://schemas.microsoft.com/office/drawing/2014/main" id="{ED8DE917-C6F5-4A01-9592-106B7A28DEB4}"/>
              </a:ext>
            </a:extLst>
          </p:cNvPr>
          <p:cNvSpPr>
            <a:spLocks noGrp="1"/>
          </p:cNvSpPr>
          <p:nvPr>
            <p:ph type="title"/>
          </p:nvPr>
        </p:nvSpPr>
        <p:spPr>
          <a:xfrm>
            <a:off x="0" y="2"/>
            <a:ext cx="9140400" cy="972000"/>
          </a:xfrm>
          <a:solidFill>
            <a:srgbClr val="0070C0"/>
          </a:solidFill>
          <a:ln>
            <a:solidFill>
              <a:srgbClr val="0070C0"/>
            </a:solidFill>
          </a:ln>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納税環境の整備①</a:t>
            </a:r>
            <a:b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～チャットボット・タックスアンサー～</a:t>
            </a:r>
          </a:p>
        </p:txBody>
      </p:sp>
      <p:pic>
        <p:nvPicPr>
          <p:cNvPr id="124" name="図 123">
            <a:extLst>
              <a:ext uri="{FF2B5EF4-FFF2-40B4-BE49-F238E27FC236}">
                <a16:creationId xmlns:a16="http://schemas.microsoft.com/office/drawing/2014/main" id="{7336DB18-5367-4218-B3ED-CB9AA7993B86}"/>
              </a:ext>
            </a:extLst>
          </p:cNvPr>
          <p:cNvPicPr>
            <a:picLocks noChangeAspect="1"/>
          </p:cNvPicPr>
          <p:nvPr/>
        </p:nvPicPr>
        <p:blipFill>
          <a:blip r:embed="rId5"/>
          <a:stretch>
            <a:fillRect/>
          </a:stretch>
        </p:blipFill>
        <p:spPr>
          <a:xfrm>
            <a:off x="4886142" y="3249819"/>
            <a:ext cx="3581508" cy="858245"/>
          </a:xfrm>
          <a:prstGeom prst="rect">
            <a:avLst/>
          </a:prstGeom>
        </p:spPr>
      </p:pic>
      <p:pic>
        <p:nvPicPr>
          <p:cNvPr id="125" name="図 124">
            <a:extLst>
              <a:ext uri="{FF2B5EF4-FFF2-40B4-BE49-F238E27FC236}">
                <a16:creationId xmlns:a16="http://schemas.microsoft.com/office/drawing/2014/main" id="{EA137732-D37A-4A60-B11A-D229F743623B}"/>
              </a:ext>
            </a:extLst>
          </p:cNvPr>
          <p:cNvPicPr>
            <a:picLocks noChangeAspect="1"/>
          </p:cNvPicPr>
          <p:nvPr/>
        </p:nvPicPr>
        <p:blipFill>
          <a:blip r:embed="rId6"/>
          <a:stretch>
            <a:fillRect/>
          </a:stretch>
        </p:blipFill>
        <p:spPr>
          <a:xfrm>
            <a:off x="4900833" y="4140115"/>
            <a:ext cx="3918118" cy="1050681"/>
          </a:xfrm>
          <a:prstGeom prst="rect">
            <a:avLst/>
          </a:prstGeom>
        </p:spPr>
      </p:pic>
      <p:pic>
        <p:nvPicPr>
          <p:cNvPr id="126" name="図 125">
            <a:extLst>
              <a:ext uri="{FF2B5EF4-FFF2-40B4-BE49-F238E27FC236}">
                <a16:creationId xmlns:a16="http://schemas.microsoft.com/office/drawing/2014/main" id="{09BC85BA-CFB1-4DFA-AA1C-324502A3BF9A}"/>
              </a:ext>
            </a:extLst>
          </p:cNvPr>
          <p:cNvPicPr>
            <a:picLocks noChangeAspect="1"/>
          </p:cNvPicPr>
          <p:nvPr/>
        </p:nvPicPr>
        <p:blipFill>
          <a:blip r:embed="rId7"/>
          <a:stretch>
            <a:fillRect/>
          </a:stretch>
        </p:blipFill>
        <p:spPr>
          <a:xfrm>
            <a:off x="4888475" y="2563717"/>
            <a:ext cx="3581508" cy="652166"/>
          </a:xfrm>
          <a:prstGeom prst="rect">
            <a:avLst/>
          </a:prstGeom>
        </p:spPr>
      </p:pic>
      <p:pic>
        <p:nvPicPr>
          <p:cNvPr id="127" name="図 126">
            <a:extLst>
              <a:ext uri="{FF2B5EF4-FFF2-40B4-BE49-F238E27FC236}">
                <a16:creationId xmlns:a16="http://schemas.microsoft.com/office/drawing/2014/main" id="{2C1C5F56-C90A-4DDE-9D86-F90E6878331A}"/>
              </a:ext>
            </a:extLst>
          </p:cNvPr>
          <p:cNvPicPr>
            <a:picLocks noChangeAspect="1"/>
          </p:cNvPicPr>
          <p:nvPr/>
        </p:nvPicPr>
        <p:blipFill>
          <a:blip r:embed="rId8"/>
          <a:stretch>
            <a:fillRect/>
          </a:stretch>
        </p:blipFill>
        <p:spPr>
          <a:xfrm>
            <a:off x="4887658" y="5186350"/>
            <a:ext cx="3590429" cy="551454"/>
          </a:xfrm>
          <a:prstGeom prst="rect">
            <a:avLst/>
          </a:prstGeom>
        </p:spPr>
      </p:pic>
      <p:sp>
        <p:nvSpPr>
          <p:cNvPr id="130" name="右矢印 22">
            <a:extLst>
              <a:ext uri="{FF2B5EF4-FFF2-40B4-BE49-F238E27FC236}">
                <a16:creationId xmlns:a16="http://schemas.microsoft.com/office/drawing/2014/main" id="{616541B9-15BE-49A4-873A-FB2543EB74B6}"/>
              </a:ext>
            </a:extLst>
          </p:cNvPr>
          <p:cNvSpPr/>
          <p:nvPr/>
        </p:nvSpPr>
        <p:spPr>
          <a:xfrm>
            <a:off x="6130218" y="5406225"/>
            <a:ext cx="492614" cy="269252"/>
          </a:xfrm>
          <a:prstGeom prst="rightArrow">
            <a:avLst/>
          </a:prstGeom>
          <a:solidFill>
            <a:srgbClr val="004F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defRPr/>
            </a:pPr>
            <a:endParaRPr kumimoji="0" lang="ja-JP" altLang="en-US" sz="1270">
              <a:solidFill>
                <a:prstClr val="white"/>
              </a:solidFill>
              <a:latin typeface="BIZ UDゴシック" panose="020B0400000000000000" pitchFamily="49" charset="-128"/>
              <a:ea typeface="BIZ UDゴシック" panose="020B0400000000000000" pitchFamily="49" charset="-128"/>
            </a:endParaRPr>
          </a:p>
        </p:txBody>
      </p:sp>
      <p:sp>
        <p:nvSpPr>
          <p:cNvPr id="132" name="正方形/長方形 131">
            <a:extLst>
              <a:ext uri="{FF2B5EF4-FFF2-40B4-BE49-F238E27FC236}">
                <a16:creationId xmlns:a16="http://schemas.microsoft.com/office/drawing/2014/main" id="{0EB68A24-211E-460A-8A78-BDDAE568569F}"/>
              </a:ext>
            </a:extLst>
          </p:cNvPr>
          <p:cNvSpPr/>
          <p:nvPr/>
        </p:nvSpPr>
        <p:spPr>
          <a:xfrm>
            <a:off x="392788" y="2523842"/>
            <a:ext cx="1329210" cy="253916"/>
          </a:xfrm>
          <a:prstGeom prst="rect">
            <a:avLst/>
          </a:prstGeom>
        </p:spPr>
        <p:txBody>
          <a:bodyPr wrap="none">
            <a:spAutoFit/>
          </a:bodyPr>
          <a:lstStyle/>
          <a:p>
            <a:pPr defTabSz="342900" eaLnBrk="1" fontAlgn="auto" hangingPunct="1">
              <a:spcBef>
                <a:spcPts val="0"/>
              </a:spcBef>
              <a:spcAft>
                <a:spcPts val="0"/>
              </a:spcAft>
              <a:defRPr/>
            </a:pPr>
            <a:r>
              <a:rPr kumimoji="0" lang="ja-JP" altLang="en-US" sz="1050" dirty="0">
                <a:solidFill>
                  <a:prstClr val="black"/>
                </a:solidFill>
                <a:latin typeface="メイリオ" panose="020B0604030504040204" pitchFamily="50" charset="-128"/>
                <a:ea typeface="メイリオ" panose="020B0604030504040204" pitchFamily="50" charset="-128"/>
              </a:rPr>
              <a:t>① 相談内容を選択</a:t>
            </a:r>
          </a:p>
        </p:txBody>
      </p:sp>
      <p:sp>
        <p:nvSpPr>
          <p:cNvPr id="136" name="右矢印 39">
            <a:extLst>
              <a:ext uri="{FF2B5EF4-FFF2-40B4-BE49-F238E27FC236}">
                <a16:creationId xmlns:a16="http://schemas.microsoft.com/office/drawing/2014/main" id="{947C8F84-80DA-4627-88A9-755348A6DDE2}"/>
              </a:ext>
            </a:extLst>
          </p:cNvPr>
          <p:cNvSpPr/>
          <p:nvPr/>
        </p:nvSpPr>
        <p:spPr>
          <a:xfrm rot="19306306">
            <a:off x="3353193" y="5481650"/>
            <a:ext cx="407594" cy="197786"/>
          </a:xfrm>
          <a:prstGeom prst="rightArrow">
            <a:avLst/>
          </a:prstGeom>
          <a:gradFill flip="none" rotWithShape="1">
            <a:gsLst>
              <a:gs pos="0">
                <a:schemeClr val="accent4">
                  <a:lumMod val="60000"/>
                  <a:lumOff val="40000"/>
                </a:schemeClr>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defRPr/>
            </a:pPr>
            <a:endParaRPr kumimoji="0" lang="ja-JP" altLang="en-US" sz="1270">
              <a:solidFill>
                <a:prstClr val="white"/>
              </a:solidFill>
              <a:latin typeface="BIZ UDゴシック" panose="020B0400000000000000" pitchFamily="49" charset="-128"/>
              <a:ea typeface="BIZ UDゴシック" panose="020B0400000000000000" pitchFamily="49" charset="-128"/>
            </a:endParaRPr>
          </a:p>
        </p:txBody>
      </p:sp>
      <p:sp>
        <p:nvSpPr>
          <p:cNvPr id="137" name="右矢印 39">
            <a:extLst>
              <a:ext uri="{FF2B5EF4-FFF2-40B4-BE49-F238E27FC236}">
                <a16:creationId xmlns:a16="http://schemas.microsoft.com/office/drawing/2014/main" id="{0418B28E-11BB-4965-A347-4B371F687790}"/>
              </a:ext>
            </a:extLst>
          </p:cNvPr>
          <p:cNvSpPr/>
          <p:nvPr/>
        </p:nvSpPr>
        <p:spPr>
          <a:xfrm rot="19306306">
            <a:off x="2440188" y="5481650"/>
            <a:ext cx="407594" cy="197786"/>
          </a:xfrm>
          <a:prstGeom prst="rightArrow">
            <a:avLst/>
          </a:prstGeom>
          <a:gradFill flip="none" rotWithShape="1">
            <a:gsLst>
              <a:gs pos="0">
                <a:schemeClr val="accent4">
                  <a:lumMod val="60000"/>
                  <a:lumOff val="40000"/>
                </a:schemeClr>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defRPr/>
            </a:pPr>
            <a:endParaRPr kumimoji="0" lang="ja-JP" altLang="en-US" sz="1270">
              <a:solidFill>
                <a:prstClr val="white"/>
              </a:solidFill>
              <a:latin typeface="BIZ UDゴシック" panose="020B0400000000000000" pitchFamily="49" charset="-128"/>
              <a:ea typeface="BIZ UDゴシック" panose="020B0400000000000000" pitchFamily="49" charset="-128"/>
            </a:endParaRPr>
          </a:p>
        </p:txBody>
      </p:sp>
      <p:sp>
        <p:nvSpPr>
          <p:cNvPr id="144" name="正方形/長方形 143">
            <a:extLst>
              <a:ext uri="{FF2B5EF4-FFF2-40B4-BE49-F238E27FC236}">
                <a16:creationId xmlns:a16="http://schemas.microsoft.com/office/drawing/2014/main" id="{0A3E0C8D-9859-4AC3-92EF-47F0FE066914}"/>
              </a:ext>
            </a:extLst>
          </p:cNvPr>
          <p:cNvSpPr/>
          <p:nvPr/>
        </p:nvSpPr>
        <p:spPr>
          <a:xfrm>
            <a:off x="166433" y="6351813"/>
            <a:ext cx="4404996" cy="461665"/>
          </a:xfrm>
          <a:prstGeom prst="rect">
            <a:avLst/>
          </a:prstGeom>
        </p:spPr>
        <p:txBody>
          <a:bodyPr wrap="square">
            <a:spAutoFit/>
          </a:bodyPr>
          <a:lstStyle/>
          <a:p>
            <a:pPr defTabSz="257175">
              <a:defRPr/>
            </a:pPr>
            <a:r>
              <a:rPr kumimoji="0" lang="ja-JP" altLang="en-US" sz="600" dirty="0">
                <a:solidFill>
                  <a:prstClr val="black"/>
                </a:solidFill>
                <a:latin typeface="BIZ UDゴシック" panose="020B0400000000000000" pitchFamily="49" charset="-128"/>
                <a:ea typeface="BIZ UDゴシック" panose="020B0400000000000000" pitchFamily="49" charset="-128"/>
              </a:rPr>
              <a:t>（注）「令和６年」は、令和６年５月</a:t>
            </a:r>
            <a:r>
              <a:rPr kumimoji="0" lang="en-US" altLang="ja-JP" sz="600" dirty="0">
                <a:solidFill>
                  <a:prstClr val="black"/>
                </a:solidFill>
                <a:latin typeface="BIZ UDゴシック" panose="020B0400000000000000" pitchFamily="49" charset="-128"/>
                <a:ea typeface="BIZ UDゴシック" panose="020B0400000000000000" pitchFamily="49" charset="-128"/>
              </a:rPr>
              <a:t>31</a:t>
            </a:r>
            <a:r>
              <a:rPr kumimoji="0" lang="ja-JP" altLang="en-US" sz="600" dirty="0">
                <a:solidFill>
                  <a:prstClr val="black"/>
                </a:solidFill>
                <a:latin typeface="BIZ UDゴシック" panose="020B0400000000000000" pitchFamily="49" charset="-128"/>
                <a:ea typeface="BIZ UDゴシック" panose="020B0400000000000000" pitchFamily="49" charset="-128"/>
              </a:rPr>
              <a:t>日現在の件数を示す。</a:t>
            </a:r>
            <a:endParaRPr kumimoji="0" lang="en-US" altLang="ja-JP" sz="600" dirty="0">
              <a:solidFill>
                <a:prstClr val="black"/>
              </a:solidFill>
              <a:latin typeface="BIZ UDゴシック" panose="020B0400000000000000" pitchFamily="49" charset="-128"/>
              <a:ea typeface="BIZ UDゴシック" panose="020B0400000000000000" pitchFamily="49" charset="-128"/>
            </a:endParaRPr>
          </a:p>
          <a:p>
            <a:pPr defTabSz="257175">
              <a:defRPr/>
            </a:pPr>
            <a:r>
              <a:rPr kumimoji="0" lang="ja-JP" altLang="en-US" sz="600" dirty="0">
                <a:solidFill>
                  <a:prstClr val="black"/>
                </a:solidFill>
                <a:latin typeface="BIZ UDゴシック" panose="020B0400000000000000" pitchFamily="49" charset="-128"/>
                <a:ea typeface="BIZ UDゴシック" panose="020B0400000000000000" pitchFamily="49" charset="-128"/>
              </a:rPr>
              <a:t>　　　「令和６年」は、「消費税確定申告」と「インボイス制度」を統合して運用しているため、合計の件数を示す。</a:t>
            </a:r>
            <a:endParaRPr kumimoji="0" lang="en-US" altLang="ja-JP" sz="600" dirty="0">
              <a:solidFill>
                <a:prstClr val="black"/>
              </a:solidFill>
              <a:latin typeface="BIZ UDゴシック" panose="020B0400000000000000" pitchFamily="49" charset="-128"/>
              <a:ea typeface="BIZ UDゴシック" panose="020B0400000000000000" pitchFamily="49" charset="-128"/>
            </a:endParaRPr>
          </a:p>
          <a:p>
            <a:pPr defTabSz="257175">
              <a:defRPr/>
            </a:pPr>
            <a:r>
              <a:rPr kumimoji="0" lang="ja-JP" altLang="en-US" sz="600" dirty="0">
                <a:solidFill>
                  <a:prstClr val="black"/>
                </a:solidFill>
                <a:latin typeface="BIZ UDゴシック" panose="020B0400000000000000" pitchFamily="49" charset="-128"/>
                <a:ea typeface="BIZ UDゴシック" panose="020B0400000000000000" pitchFamily="49" charset="-128"/>
              </a:rPr>
              <a:t>　　  「年末調整」の集計期間については、以下のとおり。</a:t>
            </a:r>
            <a:endParaRPr kumimoji="0" lang="en-US" altLang="ja-JP" sz="600" dirty="0">
              <a:solidFill>
                <a:prstClr val="black"/>
              </a:solidFill>
              <a:latin typeface="BIZ UDゴシック" panose="020B0400000000000000" pitchFamily="49" charset="-128"/>
              <a:ea typeface="BIZ UDゴシック" panose="020B0400000000000000" pitchFamily="49" charset="-128"/>
            </a:endParaRPr>
          </a:p>
          <a:p>
            <a:pPr defTabSz="257175">
              <a:defRPr/>
            </a:pPr>
            <a:r>
              <a:rPr kumimoji="0" lang="ja-JP" altLang="en-US" sz="600" dirty="0">
                <a:solidFill>
                  <a:prstClr val="black"/>
                </a:solidFill>
                <a:latin typeface="BIZ UDゴシック" panose="020B0400000000000000" pitchFamily="49" charset="-128"/>
                <a:ea typeface="BIZ UDゴシック" panose="020B0400000000000000" pitchFamily="49" charset="-128"/>
              </a:rPr>
              <a:t>　　　（令和２年～令和３年）</a:t>
            </a:r>
            <a:r>
              <a:rPr kumimoji="0" lang="en-US" altLang="ja-JP" sz="600" dirty="0">
                <a:solidFill>
                  <a:prstClr val="black"/>
                </a:solidFill>
                <a:latin typeface="BIZ UDゴシック" panose="020B0400000000000000" pitchFamily="49" charset="-128"/>
                <a:ea typeface="BIZ UDゴシック" panose="020B0400000000000000" pitchFamily="49" charset="-128"/>
              </a:rPr>
              <a:t>10</a:t>
            </a:r>
            <a:r>
              <a:rPr kumimoji="0" lang="ja-JP" altLang="en-US" sz="600" dirty="0">
                <a:solidFill>
                  <a:prstClr val="black"/>
                </a:solidFill>
                <a:latin typeface="BIZ UDゴシック" panose="020B0400000000000000" pitchFamily="49" charset="-128"/>
                <a:ea typeface="BIZ UDゴシック" panose="020B0400000000000000" pitchFamily="49" charset="-128"/>
              </a:rPr>
              <a:t>月から</a:t>
            </a:r>
            <a:r>
              <a:rPr kumimoji="0" lang="en-US" altLang="ja-JP" sz="600" dirty="0">
                <a:solidFill>
                  <a:prstClr val="black"/>
                </a:solidFill>
                <a:latin typeface="BIZ UDゴシック" panose="020B0400000000000000" pitchFamily="49" charset="-128"/>
                <a:ea typeface="BIZ UDゴシック" panose="020B0400000000000000" pitchFamily="49" charset="-128"/>
              </a:rPr>
              <a:t>12</a:t>
            </a:r>
            <a:r>
              <a:rPr kumimoji="0" lang="ja-JP" altLang="en-US" sz="600" dirty="0">
                <a:solidFill>
                  <a:prstClr val="black"/>
                </a:solidFill>
                <a:latin typeface="BIZ UDゴシック" panose="020B0400000000000000" pitchFamily="49" charset="-128"/>
                <a:ea typeface="BIZ UDゴシック" panose="020B0400000000000000" pitchFamily="49" charset="-128"/>
              </a:rPr>
              <a:t>月で集計  （令和４年以降）</a:t>
            </a:r>
            <a:r>
              <a:rPr kumimoji="0" lang="en-US" altLang="ja-JP" sz="600" dirty="0">
                <a:solidFill>
                  <a:prstClr val="black"/>
                </a:solidFill>
                <a:latin typeface="BIZ UDゴシック" panose="020B0400000000000000" pitchFamily="49" charset="-128"/>
                <a:ea typeface="BIZ UDゴシック" panose="020B0400000000000000" pitchFamily="49" charset="-128"/>
              </a:rPr>
              <a:t>10</a:t>
            </a:r>
            <a:r>
              <a:rPr kumimoji="0" lang="ja-JP" altLang="en-US" sz="600" dirty="0">
                <a:solidFill>
                  <a:prstClr val="black"/>
                </a:solidFill>
                <a:latin typeface="BIZ UDゴシック" panose="020B0400000000000000" pitchFamily="49" charset="-128"/>
                <a:ea typeface="BIZ UDゴシック" panose="020B0400000000000000" pitchFamily="49" charset="-128"/>
              </a:rPr>
              <a:t>月から翌年１月で集計</a:t>
            </a:r>
          </a:p>
        </p:txBody>
      </p:sp>
      <p:sp>
        <p:nvSpPr>
          <p:cNvPr id="149" name="正方形/長方形 148">
            <a:extLst>
              <a:ext uri="{FF2B5EF4-FFF2-40B4-BE49-F238E27FC236}">
                <a16:creationId xmlns:a16="http://schemas.microsoft.com/office/drawing/2014/main" id="{ACA1D60C-FE4E-45CF-B1C7-AAC25DF4A975}"/>
              </a:ext>
            </a:extLst>
          </p:cNvPr>
          <p:cNvSpPr/>
          <p:nvPr/>
        </p:nvSpPr>
        <p:spPr>
          <a:xfrm>
            <a:off x="139060" y="1004053"/>
            <a:ext cx="8915400" cy="1204062"/>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defTabSz="342900" eaLnBrk="1" fontAlgn="auto" hangingPunct="1">
              <a:lnSpc>
                <a:spcPts val="500"/>
              </a:lnSpc>
              <a:spcBef>
                <a:spcPts val="0"/>
              </a:spcBef>
              <a:spcAft>
                <a:spcPts val="450"/>
              </a:spcAft>
              <a:defRPr/>
            </a:pPr>
            <a:endParaRPr kumimoji="0" lang="en-US" altLang="ja-JP" sz="1300" dirty="0">
              <a:solidFill>
                <a:prstClr val="black"/>
              </a:solidFill>
              <a:latin typeface="メイリオ" panose="020B0604030504040204" pitchFamily="50" charset="-128"/>
              <a:ea typeface="メイリオ" panose="020B0604030504040204" pitchFamily="50" charset="-128"/>
            </a:endParaRPr>
          </a:p>
          <a:p>
            <a:pPr marL="108000" indent="-270000" algn="just" defTabSz="342900" eaLnBrk="1" fontAlgn="auto" hangingPunct="1">
              <a:lnSpc>
                <a:spcPts val="1350"/>
              </a:lnSpc>
              <a:spcBef>
                <a:spcPts val="0"/>
              </a:spcBef>
              <a:spcAft>
                <a:spcPts val="450"/>
              </a:spcAft>
              <a:buFont typeface="Wingdings" panose="05000000000000000000" pitchFamily="2" charset="2"/>
              <a:buChar char="u"/>
              <a:defRPr/>
            </a:pPr>
            <a:r>
              <a:rPr kumimoji="0" lang="en-US" altLang="ja-JP" sz="1300" dirty="0">
                <a:solidFill>
                  <a:prstClr val="black"/>
                </a:solidFill>
                <a:latin typeface="メイリオ" panose="020B0604030504040204" pitchFamily="50" charset="-128"/>
                <a:ea typeface="メイリオ" panose="020B0604030504040204" pitchFamily="50" charset="-128"/>
              </a:rPr>
              <a:t>24</a:t>
            </a:r>
            <a:r>
              <a:rPr kumimoji="0" lang="ja-JP" altLang="en-US" sz="1300" dirty="0">
                <a:solidFill>
                  <a:prstClr val="black"/>
                </a:solidFill>
                <a:latin typeface="メイリオ" panose="020B0604030504040204" pitchFamily="50" charset="-128"/>
                <a:ea typeface="メイリオ" panose="020B0604030504040204" pitchFamily="50" charset="-128"/>
              </a:rPr>
              <a:t>時間いつでも税に関する相談ができる「税務相談チャットボット」を国税庁ホームページに導入しており、これまでに、「所得税の確定申告」、「消費税の確定申告」、「インボイス制度」、「年末調整」の相談に加えて、令和６年４月からは「所得税の定額減税」の相談を開始しました。引き続き、その拡充及び精度向上にも努めています。</a:t>
            </a:r>
            <a:endParaRPr kumimoji="0" lang="en-US" altLang="ja-JP" sz="1300" dirty="0">
              <a:solidFill>
                <a:prstClr val="black"/>
              </a:solidFill>
              <a:latin typeface="メイリオ" panose="020B0604030504040204" pitchFamily="50" charset="-128"/>
              <a:ea typeface="メイリオ" panose="020B0604030504040204" pitchFamily="50" charset="-128"/>
            </a:endParaRPr>
          </a:p>
          <a:p>
            <a:pPr marL="108000" indent="-270000" algn="just" defTabSz="342900" eaLnBrk="1" fontAlgn="auto" hangingPunct="1">
              <a:lnSpc>
                <a:spcPts val="1350"/>
              </a:lnSpc>
              <a:spcBef>
                <a:spcPts val="0"/>
              </a:spcBef>
              <a:spcAft>
                <a:spcPts val="450"/>
              </a:spcAft>
              <a:buFont typeface="Wingdings" panose="05000000000000000000" pitchFamily="2" charset="2"/>
              <a:buChar char="u"/>
              <a:defRPr/>
            </a:pPr>
            <a:r>
              <a:rPr kumimoji="0" lang="ja-JP" altLang="en-US" sz="1300" dirty="0">
                <a:solidFill>
                  <a:schemeClr val="tx1"/>
                </a:solidFill>
                <a:latin typeface="メイリオ" panose="020B0604030504040204" pitchFamily="50" charset="-128"/>
                <a:ea typeface="メイリオ" panose="020B0604030504040204" pitchFamily="50" charset="-128"/>
              </a:rPr>
              <a:t>チャットボットやタックスアンサー</a:t>
            </a:r>
            <a:r>
              <a:rPr kumimoji="0" lang="ja-JP" altLang="en-US" sz="1300" dirty="0">
                <a:solidFill>
                  <a:prstClr val="black"/>
                </a:solidFill>
                <a:latin typeface="メイリオ" panose="020B0604030504040204" pitchFamily="50" charset="-128"/>
                <a:ea typeface="メイリオ" panose="020B0604030504040204" pitchFamily="50" charset="-128"/>
              </a:rPr>
              <a:t>については、調べたい情報がより簡単に見つかるよう検索性の向上などに取り組んでい</a:t>
            </a:r>
            <a:r>
              <a:rPr kumimoji="0" lang="ja-JP" altLang="en-US" sz="1300" dirty="0">
                <a:solidFill>
                  <a:schemeClr val="tx1"/>
                </a:solidFill>
                <a:latin typeface="メイリオ" panose="020B0604030504040204" pitchFamily="50" charset="-128"/>
                <a:ea typeface="メイリオ" panose="020B0604030504040204" pitchFamily="50" charset="-128"/>
              </a:rPr>
              <a:t>き</a:t>
            </a:r>
            <a:r>
              <a:rPr kumimoji="0" lang="ja-JP" altLang="en-US" sz="1300" dirty="0">
                <a:solidFill>
                  <a:prstClr val="black"/>
                </a:solidFill>
                <a:latin typeface="メイリオ" panose="020B0604030504040204" pitchFamily="50" charset="-128"/>
                <a:ea typeface="メイリオ" panose="020B0604030504040204" pitchFamily="50" charset="-128"/>
              </a:rPr>
              <a:t>ます。</a:t>
            </a:r>
            <a:endParaRPr kumimoji="0" lang="en-US" altLang="ja-JP" sz="1300" dirty="0">
              <a:solidFill>
                <a:prstClr val="black"/>
              </a:solidFill>
              <a:latin typeface="メイリオ" panose="020B0604030504040204" pitchFamily="50" charset="-128"/>
              <a:ea typeface="メイリオ" panose="020B0604030504040204" pitchFamily="50" charset="-128"/>
            </a:endParaRPr>
          </a:p>
        </p:txBody>
      </p:sp>
      <p:sp>
        <p:nvSpPr>
          <p:cNvPr id="150" name="右矢印 22">
            <a:extLst>
              <a:ext uri="{FF2B5EF4-FFF2-40B4-BE49-F238E27FC236}">
                <a16:creationId xmlns:a16="http://schemas.microsoft.com/office/drawing/2014/main" id="{CB6D6638-C1A6-4A34-9BAC-0902FE86A545}"/>
              </a:ext>
            </a:extLst>
          </p:cNvPr>
          <p:cNvSpPr/>
          <p:nvPr/>
        </p:nvSpPr>
        <p:spPr>
          <a:xfrm>
            <a:off x="2293482" y="3523272"/>
            <a:ext cx="286481" cy="269252"/>
          </a:xfrm>
          <a:prstGeom prst="rightArrow">
            <a:avLst/>
          </a:prstGeom>
          <a:solidFill>
            <a:srgbClr val="004F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defRPr/>
            </a:pPr>
            <a:endParaRPr kumimoji="0" lang="ja-JP" altLang="en-US" sz="1270">
              <a:solidFill>
                <a:prstClr val="white"/>
              </a:solidFill>
              <a:latin typeface="BIZ UDゴシック" panose="020B0400000000000000" pitchFamily="49" charset="-128"/>
              <a:ea typeface="BIZ UDゴシック" panose="020B0400000000000000" pitchFamily="49" charset="-128"/>
            </a:endParaRPr>
          </a:p>
        </p:txBody>
      </p:sp>
      <p:cxnSp>
        <p:nvCxnSpPr>
          <p:cNvPr id="151" name="直線コネクタ 150">
            <a:extLst>
              <a:ext uri="{FF2B5EF4-FFF2-40B4-BE49-F238E27FC236}">
                <a16:creationId xmlns:a16="http://schemas.microsoft.com/office/drawing/2014/main" id="{BF8FC16E-CB35-42AA-9159-61CE0E550ADB}"/>
              </a:ext>
            </a:extLst>
          </p:cNvPr>
          <p:cNvCxnSpPr>
            <a:cxnSpLocks/>
          </p:cNvCxnSpPr>
          <p:nvPr/>
        </p:nvCxnSpPr>
        <p:spPr>
          <a:xfrm flipH="1" flipV="1">
            <a:off x="1632873" y="3879476"/>
            <a:ext cx="155093" cy="233271"/>
          </a:xfrm>
          <a:prstGeom prst="line">
            <a:avLst/>
          </a:prstGeom>
          <a:ln w="12700">
            <a:solidFill>
              <a:schemeClr val="accent6">
                <a:lumMod val="75000"/>
              </a:schemeClr>
            </a:solidFill>
          </a:ln>
        </p:spPr>
        <p:style>
          <a:lnRef idx="1">
            <a:schemeClr val="dk1"/>
          </a:lnRef>
          <a:fillRef idx="0">
            <a:schemeClr val="dk1"/>
          </a:fillRef>
          <a:effectRef idx="0">
            <a:schemeClr val="dk1"/>
          </a:effectRef>
          <a:fontRef idx="minor">
            <a:schemeClr val="tx1"/>
          </a:fontRef>
        </p:style>
      </p:cxnSp>
      <p:grpSp>
        <p:nvGrpSpPr>
          <p:cNvPr id="35" name="グループ化 34">
            <a:extLst>
              <a:ext uri="{FF2B5EF4-FFF2-40B4-BE49-F238E27FC236}">
                <a16:creationId xmlns:a16="http://schemas.microsoft.com/office/drawing/2014/main" id="{87944077-7963-4584-A080-9E348CEDA917}"/>
              </a:ext>
            </a:extLst>
          </p:cNvPr>
          <p:cNvGrpSpPr/>
          <p:nvPr/>
        </p:nvGrpSpPr>
        <p:grpSpPr>
          <a:xfrm>
            <a:off x="134519" y="2205645"/>
            <a:ext cx="3366290" cy="350919"/>
            <a:chOff x="562946" y="1835423"/>
            <a:chExt cx="2801226" cy="350919"/>
          </a:xfrm>
        </p:grpSpPr>
        <p:sp>
          <p:nvSpPr>
            <p:cNvPr id="36" name="正方形/長方形 35">
              <a:extLst>
                <a:ext uri="{FF2B5EF4-FFF2-40B4-BE49-F238E27FC236}">
                  <a16:creationId xmlns:a16="http://schemas.microsoft.com/office/drawing/2014/main" id="{67833D80-3757-47E9-A39F-8B29B7B4DE80}"/>
                </a:ext>
              </a:extLst>
            </p:cNvPr>
            <p:cNvSpPr/>
            <p:nvPr/>
          </p:nvSpPr>
          <p:spPr>
            <a:xfrm>
              <a:off x="836682" y="1835423"/>
              <a:ext cx="2527490" cy="3509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7839" rtlCol="0" anchor="ctr"/>
            <a:lstStyle/>
            <a:p>
              <a:pPr defTabSz="457200" eaLnBrk="1" fontAlgn="auto" hangingPunct="1">
                <a:lnSpc>
                  <a:spcPts val="941"/>
                </a:lnSpc>
                <a:spcBef>
                  <a:spcPts val="0"/>
                </a:spcBef>
                <a:spcAft>
                  <a:spcPts val="0"/>
                </a:spcAft>
                <a:defRPr/>
              </a:pPr>
              <a:r>
                <a:rPr kumimoji="0" lang="ja-JP" altLang="en-US" sz="1400" b="1" dirty="0">
                  <a:solidFill>
                    <a:prstClr val="black"/>
                  </a:solidFill>
                  <a:latin typeface="BIZ UDゴシック" panose="020B0400000000000000" pitchFamily="49" charset="-128"/>
                  <a:ea typeface="BIZ UDゴシック" panose="020B0400000000000000" pitchFamily="49" charset="-128"/>
                </a:rPr>
                <a:t>チャットボットによる相談</a:t>
              </a:r>
            </a:p>
          </p:txBody>
        </p:sp>
        <p:grpSp>
          <p:nvGrpSpPr>
            <p:cNvPr id="37" name="グループ化 36">
              <a:extLst>
                <a:ext uri="{FF2B5EF4-FFF2-40B4-BE49-F238E27FC236}">
                  <a16:creationId xmlns:a16="http://schemas.microsoft.com/office/drawing/2014/main" id="{21F6D31B-3A93-48A5-A4FE-2420D43C8100}"/>
                </a:ext>
              </a:extLst>
            </p:cNvPr>
            <p:cNvGrpSpPr/>
            <p:nvPr/>
          </p:nvGrpSpPr>
          <p:grpSpPr>
            <a:xfrm>
              <a:off x="562946" y="1872006"/>
              <a:ext cx="2329211" cy="288000"/>
              <a:chOff x="562946" y="1872006"/>
              <a:chExt cx="2329211" cy="288000"/>
            </a:xfrm>
          </p:grpSpPr>
          <p:cxnSp>
            <p:nvCxnSpPr>
              <p:cNvPr id="38" name="直線コネクタ 37">
                <a:extLst>
                  <a:ext uri="{FF2B5EF4-FFF2-40B4-BE49-F238E27FC236}">
                    <a16:creationId xmlns:a16="http://schemas.microsoft.com/office/drawing/2014/main" id="{E9484C71-22F3-46B2-9372-1A78D1648663}"/>
                  </a:ext>
                </a:extLst>
              </p:cNvPr>
              <p:cNvCxnSpPr>
                <a:cxnSpLocks/>
              </p:cNvCxnSpPr>
              <p:nvPr/>
            </p:nvCxnSpPr>
            <p:spPr>
              <a:xfrm flipH="1" flipV="1">
                <a:off x="648150" y="2145172"/>
                <a:ext cx="2244007" cy="613"/>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9" name="楕円 38">
                <a:extLst>
                  <a:ext uri="{FF2B5EF4-FFF2-40B4-BE49-F238E27FC236}">
                    <a16:creationId xmlns:a16="http://schemas.microsoft.com/office/drawing/2014/main" id="{35552679-25E9-4763-ADE8-6187E69F0DB7}"/>
                  </a:ext>
                </a:extLst>
              </p:cNvPr>
              <p:cNvSpPr/>
              <p:nvPr/>
            </p:nvSpPr>
            <p:spPr>
              <a:xfrm>
                <a:off x="562946" y="1872006"/>
                <a:ext cx="239656" cy="288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defRPr/>
                </a:pPr>
                <a:r>
                  <a:rPr lang="en-US" altLang="ja-JP" sz="1500" b="1" dirty="0">
                    <a:solidFill>
                      <a:schemeClr val="bg1"/>
                    </a:solidFill>
                    <a:latin typeface="BIZ UDゴシック" panose="020B0400000000000000" pitchFamily="49" charset="-128"/>
                    <a:ea typeface="BIZ UDゴシック" panose="020B0400000000000000" pitchFamily="49" charset="-128"/>
                  </a:rPr>
                  <a:t>1</a:t>
                </a:r>
                <a:endParaRPr lang="ja-JP" altLang="en-US" sz="1500" b="1" dirty="0">
                  <a:solidFill>
                    <a:schemeClr val="bg1"/>
                  </a:solidFill>
                  <a:latin typeface="BIZ UDゴシック" panose="020B0400000000000000" pitchFamily="49" charset="-128"/>
                  <a:ea typeface="BIZ UDゴシック" panose="020B0400000000000000" pitchFamily="49" charset="-128"/>
                </a:endParaRPr>
              </a:p>
            </p:txBody>
          </p:sp>
        </p:grpSp>
      </p:grpSp>
      <p:sp>
        <p:nvSpPr>
          <p:cNvPr id="42" name="正方形/長方形 41">
            <a:extLst>
              <a:ext uri="{FF2B5EF4-FFF2-40B4-BE49-F238E27FC236}">
                <a16:creationId xmlns:a16="http://schemas.microsoft.com/office/drawing/2014/main" id="{B6E328E0-26E2-4C23-AD90-1A207EAE2016}"/>
              </a:ext>
            </a:extLst>
          </p:cNvPr>
          <p:cNvSpPr/>
          <p:nvPr/>
        </p:nvSpPr>
        <p:spPr>
          <a:xfrm>
            <a:off x="231139" y="4856381"/>
            <a:ext cx="4663886" cy="3819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7839" rtlCol="0" anchor="ctr"/>
          <a:lstStyle/>
          <a:p>
            <a:pPr defTabSz="457200" eaLnBrk="1" fontAlgn="auto" hangingPunct="1">
              <a:lnSpc>
                <a:spcPts val="941"/>
              </a:lnSpc>
              <a:spcBef>
                <a:spcPts val="0"/>
              </a:spcBef>
              <a:spcAft>
                <a:spcPts val="0"/>
              </a:spcAft>
              <a:defRPr/>
            </a:pPr>
            <a:r>
              <a:rPr kumimoji="0" lang="ja-JP" altLang="en-US" sz="1200" dirty="0">
                <a:solidFill>
                  <a:prstClr val="black"/>
                </a:solidFill>
                <a:latin typeface="BIZ UDゴシック" panose="020B0400000000000000" pitchFamily="49" charset="-128"/>
                <a:ea typeface="BIZ UDゴシック" panose="020B0400000000000000" pitchFamily="49" charset="-128"/>
              </a:rPr>
              <a:t>チャットボットへの質問件数</a:t>
            </a:r>
          </a:p>
        </p:txBody>
      </p:sp>
      <p:grpSp>
        <p:nvGrpSpPr>
          <p:cNvPr id="47" name="グループ化 46">
            <a:extLst>
              <a:ext uri="{FF2B5EF4-FFF2-40B4-BE49-F238E27FC236}">
                <a16:creationId xmlns:a16="http://schemas.microsoft.com/office/drawing/2014/main" id="{AFF8FA61-10E8-40FA-9E70-78C6BBD6F5ED}"/>
              </a:ext>
            </a:extLst>
          </p:cNvPr>
          <p:cNvGrpSpPr/>
          <p:nvPr/>
        </p:nvGrpSpPr>
        <p:grpSpPr>
          <a:xfrm>
            <a:off x="4525604" y="2191164"/>
            <a:ext cx="4805550" cy="381967"/>
            <a:chOff x="562946" y="1835423"/>
            <a:chExt cx="3998893" cy="381967"/>
          </a:xfrm>
        </p:grpSpPr>
        <p:sp>
          <p:nvSpPr>
            <p:cNvPr id="48" name="正方形/長方形 47">
              <a:extLst>
                <a:ext uri="{FF2B5EF4-FFF2-40B4-BE49-F238E27FC236}">
                  <a16:creationId xmlns:a16="http://schemas.microsoft.com/office/drawing/2014/main" id="{F1873E88-419D-42D7-B64F-17D77AE31255}"/>
                </a:ext>
              </a:extLst>
            </p:cNvPr>
            <p:cNvSpPr/>
            <p:nvPr/>
          </p:nvSpPr>
          <p:spPr>
            <a:xfrm>
              <a:off x="836682" y="1835423"/>
              <a:ext cx="3725157" cy="3819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7839" rtlCol="0" anchor="ctr"/>
            <a:lstStyle/>
            <a:p>
              <a:pPr>
                <a:lnSpc>
                  <a:spcPts val="941"/>
                </a:lnSpc>
                <a:defRPr/>
              </a:pPr>
              <a:r>
                <a:rPr lang="ja-JP" altLang="en-US" sz="1400" b="1" dirty="0">
                  <a:solidFill>
                    <a:prstClr val="black"/>
                  </a:solidFill>
                  <a:latin typeface="BIZ UDゴシック" panose="020B0400000000000000" pitchFamily="49" charset="-128"/>
                  <a:ea typeface="BIZ UDゴシック" panose="020B0400000000000000" pitchFamily="49" charset="-128"/>
                </a:rPr>
                <a:t>タックスアンサー～自分に合った状況から探す～</a:t>
              </a:r>
            </a:p>
          </p:txBody>
        </p:sp>
        <p:grpSp>
          <p:nvGrpSpPr>
            <p:cNvPr id="49" name="グループ化 48">
              <a:extLst>
                <a:ext uri="{FF2B5EF4-FFF2-40B4-BE49-F238E27FC236}">
                  <a16:creationId xmlns:a16="http://schemas.microsoft.com/office/drawing/2014/main" id="{A816B328-203A-4750-8075-BCEACB369025}"/>
                </a:ext>
              </a:extLst>
            </p:cNvPr>
            <p:cNvGrpSpPr/>
            <p:nvPr/>
          </p:nvGrpSpPr>
          <p:grpSpPr>
            <a:xfrm>
              <a:off x="562946" y="1872006"/>
              <a:ext cx="3735254" cy="288000"/>
              <a:chOff x="562946" y="1872006"/>
              <a:chExt cx="3735254" cy="288000"/>
            </a:xfrm>
          </p:grpSpPr>
          <p:cxnSp>
            <p:nvCxnSpPr>
              <p:cNvPr id="50" name="直線コネクタ 49">
                <a:extLst>
                  <a:ext uri="{FF2B5EF4-FFF2-40B4-BE49-F238E27FC236}">
                    <a16:creationId xmlns:a16="http://schemas.microsoft.com/office/drawing/2014/main" id="{D1FFF10E-64BF-4F3D-A893-9C0BB1B6FA0C}"/>
                  </a:ext>
                </a:extLst>
              </p:cNvPr>
              <p:cNvCxnSpPr>
                <a:cxnSpLocks/>
              </p:cNvCxnSpPr>
              <p:nvPr/>
            </p:nvCxnSpPr>
            <p:spPr>
              <a:xfrm flipH="1">
                <a:off x="648150" y="2145172"/>
                <a:ext cx="3650050"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51" name="楕円 50">
                <a:extLst>
                  <a:ext uri="{FF2B5EF4-FFF2-40B4-BE49-F238E27FC236}">
                    <a16:creationId xmlns:a16="http://schemas.microsoft.com/office/drawing/2014/main" id="{B6F6C63A-7FFE-4038-B7CD-EBF62A45A0EA}"/>
                  </a:ext>
                </a:extLst>
              </p:cNvPr>
              <p:cNvSpPr/>
              <p:nvPr/>
            </p:nvSpPr>
            <p:spPr>
              <a:xfrm>
                <a:off x="562946" y="1872006"/>
                <a:ext cx="239656" cy="288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defRPr/>
                </a:pPr>
                <a:r>
                  <a:rPr lang="en-US" altLang="ja-JP" sz="1500" b="1" dirty="0">
                    <a:solidFill>
                      <a:schemeClr val="bg1"/>
                    </a:solidFill>
                    <a:latin typeface="BIZ UDゴシック" panose="020B0400000000000000" pitchFamily="49" charset="-128"/>
                    <a:ea typeface="BIZ UDゴシック" panose="020B0400000000000000" pitchFamily="49" charset="-128"/>
                  </a:rPr>
                  <a:t>2</a:t>
                </a:r>
                <a:endParaRPr lang="ja-JP" altLang="en-US" sz="1500" b="1" dirty="0">
                  <a:solidFill>
                    <a:schemeClr val="bg1"/>
                  </a:solidFill>
                  <a:latin typeface="BIZ UDゴシック" panose="020B0400000000000000" pitchFamily="49" charset="-128"/>
                  <a:ea typeface="BIZ UDゴシック" panose="020B0400000000000000" pitchFamily="49" charset="-128"/>
                </a:endParaRPr>
              </a:p>
            </p:txBody>
          </p:sp>
        </p:grpSp>
      </p:grpSp>
      <p:sp>
        <p:nvSpPr>
          <p:cNvPr id="70" name="正方形/長方形 69">
            <a:extLst>
              <a:ext uri="{FF2B5EF4-FFF2-40B4-BE49-F238E27FC236}">
                <a16:creationId xmlns:a16="http://schemas.microsoft.com/office/drawing/2014/main" id="{0C47496F-29D6-44B6-8C75-46B289F18F4E}"/>
              </a:ext>
            </a:extLst>
          </p:cNvPr>
          <p:cNvSpPr/>
          <p:nvPr/>
        </p:nvSpPr>
        <p:spPr>
          <a:xfrm>
            <a:off x="2746795" y="2516074"/>
            <a:ext cx="925253" cy="253916"/>
          </a:xfrm>
          <a:prstGeom prst="rect">
            <a:avLst/>
          </a:prstGeom>
        </p:spPr>
        <p:txBody>
          <a:bodyPr wrap="none">
            <a:spAutoFit/>
          </a:bodyPr>
          <a:lstStyle/>
          <a:p>
            <a:pPr defTabSz="342900" eaLnBrk="1" fontAlgn="auto" hangingPunct="1">
              <a:spcBef>
                <a:spcPts val="0"/>
              </a:spcBef>
              <a:spcAft>
                <a:spcPts val="0"/>
              </a:spcAft>
              <a:defRPr/>
            </a:pPr>
            <a:r>
              <a:rPr kumimoji="0" lang="ja-JP" altLang="en-US" sz="1050" dirty="0">
                <a:solidFill>
                  <a:prstClr val="black"/>
                </a:solidFill>
                <a:latin typeface="メイリオ" panose="020B0604030504040204" pitchFamily="50" charset="-128"/>
                <a:ea typeface="メイリオ" panose="020B0604030504040204" pitchFamily="50" charset="-128"/>
              </a:rPr>
              <a:t>② 相談画面</a:t>
            </a:r>
          </a:p>
        </p:txBody>
      </p:sp>
      <p:sp>
        <p:nvSpPr>
          <p:cNvPr id="71" name="テキスト ボックス 70">
            <a:extLst>
              <a:ext uri="{FF2B5EF4-FFF2-40B4-BE49-F238E27FC236}">
                <a16:creationId xmlns:a16="http://schemas.microsoft.com/office/drawing/2014/main" id="{49DF06B2-234C-4184-BD54-228F6715BC4A}"/>
              </a:ext>
            </a:extLst>
          </p:cNvPr>
          <p:cNvSpPr txBox="1"/>
          <p:nvPr/>
        </p:nvSpPr>
        <p:spPr>
          <a:xfrm>
            <a:off x="2897724" y="2860446"/>
            <a:ext cx="1397629" cy="222690"/>
          </a:xfrm>
          <a:prstGeom prst="rect">
            <a:avLst/>
          </a:prstGeom>
          <a:solidFill>
            <a:schemeClr val="accent6">
              <a:lumMod val="20000"/>
              <a:lumOff val="80000"/>
            </a:schemeClr>
          </a:solidFill>
          <a:ln>
            <a:solidFill>
              <a:schemeClr val="tx1"/>
            </a:solidFill>
          </a:ln>
        </p:spPr>
        <p:txBody>
          <a:bodyPr wrap="square" rtlCol="0" anchor="ctr">
            <a:spAutoFit/>
          </a:bodyPr>
          <a:lstStyle/>
          <a:p>
            <a:pPr algn="ctr" defTabSz="342900" eaLnBrk="1" fontAlgn="auto" hangingPunct="1">
              <a:spcBef>
                <a:spcPts val="0"/>
              </a:spcBef>
              <a:spcAft>
                <a:spcPts val="0"/>
              </a:spcAft>
              <a:defRPr/>
            </a:pPr>
            <a:r>
              <a:rPr kumimoji="0" lang="ja-JP" altLang="en-US" sz="847" dirty="0">
                <a:solidFill>
                  <a:srgbClr val="373737"/>
                </a:solidFill>
                <a:latin typeface="BIZ UDゴシック" panose="020B0400000000000000" pitchFamily="49" charset="-128"/>
                <a:ea typeface="BIZ UDゴシック" panose="020B0400000000000000" pitchFamily="49" charset="-128"/>
              </a:rPr>
              <a:t>相談のしかたは２通り</a:t>
            </a:r>
          </a:p>
        </p:txBody>
      </p:sp>
      <p:cxnSp>
        <p:nvCxnSpPr>
          <p:cNvPr id="74" name="直線コネクタ 73">
            <a:extLst>
              <a:ext uri="{FF2B5EF4-FFF2-40B4-BE49-F238E27FC236}">
                <a16:creationId xmlns:a16="http://schemas.microsoft.com/office/drawing/2014/main" id="{B8696C80-9427-42D8-8AB7-C2CE89359823}"/>
              </a:ext>
            </a:extLst>
          </p:cNvPr>
          <p:cNvCxnSpPr>
            <a:cxnSpLocks/>
          </p:cNvCxnSpPr>
          <p:nvPr/>
        </p:nvCxnSpPr>
        <p:spPr>
          <a:xfrm flipH="1">
            <a:off x="3536862" y="4527971"/>
            <a:ext cx="312191" cy="82253"/>
          </a:xfrm>
          <a:prstGeom prst="line">
            <a:avLst/>
          </a:prstGeom>
          <a:ln w="12700">
            <a:solidFill>
              <a:schemeClr val="accent6">
                <a:lumMod val="75000"/>
              </a:schemeClr>
            </a:solidFill>
          </a:ln>
        </p:spPr>
        <p:style>
          <a:lnRef idx="1">
            <a:schemeClr val="dk1"/>
          </a:lnRef>
          <a:fillRef idx="0">
            <a:schemeClr val="dk1"/>
          </a:fillRef>
          <a:effectRef idx="0">
            <a:schemeClr val="dk1"/>
          </a:effectRef>
          <a:fontRef idx="minor">
            <a:schemeClr val="tx1"/>
          </a:fontRef>
        </p:style>
      </p:cxnSp>
      <p:sp>
        <p:nvSpPr>
          <p:cNvPr id="52" name="スライド番号プレースホルダー 4">
            <a:extLst>
              <a:ext uri="{FF2B5EF4-FFF2-40B4-BE49-F238E27FC236}">
                <a16:creationId xmlns:a16="http://schemas.microsoft.com/office/drawing/2014/main" id="{DC910E39-DEFC-474C-B48A-19A0CDA97621}"/>
              </a:ext>
            </a:extLst>
          </p:cNvPr>
          <p:cNvSpPr>
            <a:spLocks noGrp="1"/>
          </p:cNvSpPr>
          <p:nvPr>
            <p:ph type="sldNum" sz="quarter" idx="12"/>
          </p:nvPr>
        </p:nvSpPr>
        <p:spPr>
          <a:xfrm>
            <a:off x="7080582" y="6474153"/>
            <a:ext cx="2057400" cy="365125"/>
          </a:xfrm>
        </p:spPr>
        <p:txBody>
          <a:bodyPr/>
          <a:lstStyle/>
          <a:p>
            <a:fld id="{B0FF6F17-0D75-4A52-9621-CC0F8D8CB105}" type="slidenum">
              <a:rPr kumimoji="1" lang="ja-JP" altLang="en-US" smtClean="0"/>
              <a:t>58</a:t>
            </a:fld>
            <a:endParaRPr kumimoji="1" lang="ja-JP" altLang="en-US" dirty="0"/>
          </a:p>
        </p:txBody>
      </p:sp>
      <p:sp>
        <p:nvSpPr>
          <p:cNvPr id="53" name="Rectangle 9"/>
          <p:cNvSpPr>
            <a:spLocks noChangeArrowheads="1"/>
          </p:cNvSpPr>
          <p:nvPr/>
        </p:nvSpPr>
        <p:spPr bwMode="auto">
          <a:xfrm>
            <a:off x="1" y="4"/>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3" name="テキスト ボックス 142">
            <a:extLst>
              <a:ext uri="{FF2B5EF4-FFF2-40B4-BE49-F238E27FC236}">
                <a16:creationId xmlns:a16="http://schemas.microsoft.com/office/drawing/2014/main" id="{DF6194FC-6E00-4B90-B4FD-8736BB76BE2F}"/>
              </a:ext>
            </a:extLst>
          </p:cNvPr>
          <p:cNvSpPr txBox="1"/>
          <p:nvPr/>
        </p:nvSpPr>
        <p:spPr>
          <a:xfrm>
            <a:off x="1238724" y="4059043"/>
            <a:ext cx="1087505" cy="222690"/>
          </a:xfrm>
          <a:prstGeom prst="rect">
            <a:avLst/>
          </a:prstGeom>
          <a:solidFill>
            <a:schemeClr val="accent6">
              <a:lumMod val="20000"/>
              <a:lumOff val="80000"/>
            </a:schemeClr>
          </a:solidFill>
          <a:ln w="6350">
            <a:solidFill>
              <a:schemeClr val="tx1"/>
            </a:solidFill>
          </a:ln>
        </p:spPr>
        <p:txBody>
          <a:bodyPr wrap="square" rtlCol="0" anchor="ctr">
            <a:spAutoFit/>
          </a:bodyPr>
          <a:lstStyle/>
          <a:p>
            <a:pPr algn="ctr" defTabSz="342900" eaLnBrk="1" fontAlgn="auto" hangingPunct="1">
              <a:spcBef>
                <a:spcPts val="0"/>
              </a:spcBef>
              <a:spcAft>
                <a:spcPts val="0"/>
              </a:spcAft>
              <a:defRPr/>
            </a:pPr>
            <a:r>
              <a:rPr kumimoji="0" lang="ja-JP" altLang="en-US" sz="847" dirty="0">
                <a:solidFill>
                  <a:srgbClr val="373737"/>
                </a:solidFill>
                <a:latin typeface="BIZ UDゴシック" panose="020B0400000000000000" pitchFamily="49" charset="-128"/>
                <a:ea typeface="BIZ UDゴシック" panose="020B0400000000000000" pitchFamily="49" charset="-128"/>
              </a:rPr>
              <a:t>相談の内容を選択</a:t>
            </a:r>
          </a:p>
        </p:txBody>
      </p:sp>
      <p:cxnSp>
        <p:nvCxnSpPr>
          <p:cNvPr id="57" name="直線コネクタ 56">
            <a:extLst>
              <a:ext uri="{FF2B5EF4-FFF2-40B4-BE49-F238E27FC236}">
                <a16:creationId xmlns:a16="http://schemas.microsoft.com/office/drawing/2014/main" id="{EFD7BC37-F49D-4721-9BC8-EA7341701F04}"/>
              </a:ext>
            </a:extLst>
          </p:cNvPr>
          <p:cNvCxnSpPr>
            <a:cxnSpLocks/>
          </p:cNvCxnSpPr>
          <p:nvPr/>
        </p:nvCxnSpPr>
        <p:spPr>
          <a:xfrm flipH="1">
            <a:off x="3485834" y="3323589"/>
            <a:ext cx="258782" cy="119017"/>
          </a:xfrm>
          <a:prstGeom prst="line">
            <a:avLst/>
          </a:prstGeom>
          <a:ln w="12700">
            <a:solidFill>
              <a:schemeClr val="accent6">
                <a:lumMod val="75000"/>
              </a:schemeClr>
            </a:solidFill>
          </a:ln>
        </p:spPr>
        <p:style>
          <a:lnRef idx="1">
            <a:schemeClr val="dk1"/>
          </a:lnRef>
          <a:fillRef idx="0">
            <a:schemeClr val="dk1"/>
          </a:fillRef>
          <a:effectRef idx="0">
            <a:schemeClr val="dk1"/>
          </a:effectRef>
          <a:fontRef idx="minor">
            <a:schemeClr val="tx1"/>
          </a:fontRef>
        </p:style>
      </p:cxnSp>
      <p:sp>
        <p:nvSpPr>
          <p:cNvPr id="72" name="テキスト ボックス 71">
            <a:extLst>
              <a:ext uri="{FF2B5EF4-FFF2-40B4-BE49-F238E27FC236}">
                <a16:creationId xmlns:a16="http://schemas.microsoft.com/office/drawing/2014/main" id="{CD606247-6B26-44C4-AE6D-BA8D65FBB56F}"/>
              </a:ext>
            </a:extLst>
          </p:cNvPr>
          <p:cNvSpPr txBox="1"/>
          <p:nvPr/>
        </p:nvSpPr>
        <p:spPr>
          <a:xfrm>
            <a:off x="3264546" y="3141106"/>
            <a:ext cx="1261058" cy="211725"/>
          </a:xfrm>
          <a:prstGeom prst="rect">
            <a:avLst/>
          </a:prstGeom>
          <a:solidFill>
            <a:schemeClr val="accent6">
              <a:lumMod val="20000"/>
              <a:lumOff val="80000"/>
            </a:schemeClr>
          </a:solidFill>
          <a:ln>
            <a:solidFill>
              <a:schemeClr val="tx1"/>
            </a:solidFill>
          </a:ln>
        </p:spPr>
        <p:txBody>
          <a:bodyPr wrap="square" rtlCol="0" anchor="ctr">
            <a:spAutoFit/>
          </a:bodyPr>
          <a:lstStyle/>
          <a:p>
            <a:pPr algn="ctr" defTabSz="342900" eaLnBrk="1" fontAlgn="auto" hangingPunct="1">
              <a:spcBef>
                <a:spcPts val="0"/>
              </a:spcBef>
              <a:spcAft>
                <a:spcPts val="0"/>
              </a:spcAft>
              <a:defRPr/>
            </a:pPr>
            <a:r>
              <a:rPr kumimoji="0" lang="ja-JP" altLang="en-US" sz="776" dirty="0">
                <a:solidFill>
                  <a:srgbClr val="373737"/>
                </a:solidFill>
                <a:latin typeface="BIZ UDゴシック" panose="020B0400000000000000" pitchFamily="49" charset="-128"/>
                <a:ea typeface="BIZ UDゴシック" panose="020B0400000000000000" pitchFamily="49" charset="-128"/>
              </a:rPr>
              <a:t>① メニューから選択</a:t>
            </a:r>
          </a:p>
        </p:txBody>
      </p:sp>
      <p:sp>
        <p:nvSpPr>
          <p:cNvPr id="73" name="テキスト ボックス 72">
            <a:extLst>
              <a:ext uri="{FF2B5EF4-FFF2-40B4-BE49-F238E27FC236}">
                <a16:creationId xmlns:a16="http://schemas.microsoft.com/office/drawing/2014/main" id="{6490F9A3-917E-4A6B-BAA3-FE6B5DF63A20}"/>
              </a:ext>
            </a:extLst>
          </p:cNvPr>
          <p:cNvSpPr txBox="1"/>
          <p:nvPr/>
        </p:nvSpPr>
        <p:spPr>
          <a:xfrm>
            <a:off x="3535788" y="4326170"/>
            <a:ext cx="1074090" cy="211725"/>
          </a:xfrm>
          <a:prstGeom prst="rect">
            <a:avLst/>
          </a:prstGeom>
          <a:solidFill>
            <a:schemeClr val="accent6">
              <a:lumMod val="20000"/>
              <a:lumOff val="80000"/>
            </a:schemeClr>
          </a:solidFill>
          <a:ln>
            <a:solidFill>
              <a:schemeClr val="tx1"/>
            </a:solidFill>
          </a:ln>
        </p:spPr>
        <p:txBody>
          <a:bodyPr wrap="square" rtlCol="0" anchor="ctr">
            <a:spAutoFit/>
          </a:bodyPr>
          <a:lstStyle/>
          <a:p>
            <a:pPr algn="ctr" defTabSz="342900" eaLnBrk="1" fontAlgn="auto" hangingPunct="1">
              <a:spcBef>
                <a:spcPts val="0"/>
              </a:spcBef>
              <a:spcAft>
                <a:spcPts val="0"/>
              </a:spcAft>
              <a:defRPr/>
            </a:pPr>
            <a:r>
              <a:rPr kumimoji="0" lang="ja-JP" altLang="en-US" sz="776" dirty="0">
                <a:solidFill>
                  <a:srgbClr val="373737"/>
                </a:solidFill>
                <a:latin typeface="BIZ UDゴシック" panose="020B0400000000000000" pitchFamily="49" charset="-128"/>
                <a:ea typeface="BIZ UDゴシック" panose="020B0400000000000000" pitchFamily="49" charset="-128"/>
              </a:rPr>
              <a:t>② 文字で入力</a:t>
            </a:r>
          </a:p>
        </p:txBody>
      </p:sp>
      <p:pic>
        <p:nvPicPr>
          <p:cNvPr id="58" name="図 57">
            <a:extLst>
              <a:ext uri="{FF2B5EF4-FFF2-40B4-BE49-F238E27FC236}">
                <a16:creationId xmlns:a16="http://schemas.microsoft.com/office/drawing/2014/main" id="{515D3272-75C4-4789-A061-38BC00F1BD75}"/>
              </a:ext>
            </a:extLst>
          </p:cNvPr>
          <p:cNvPicPr/>
          <p:nvPr/>
        </p:nvPicPr>
        <p:blipFill>
          <a:blip r:embed="rId9"/>
          <a:stretch>
            <a:fillRect/>
          </a:stretch>
        </p:blipFill>
        <p:spPr>
          <a:xfrm>
            <a:off x="6692319" y="4591254"/>
            <a:ext cx="2131125" cy="1636833"/>
          </a:xfrm>
          <a:prstGeom prst="rect">
            <a:avLst/>
          </a:prstGeom>
          <a:ln w="47625">
            <a:solidFill>
              <a:srgbClr val="004F8A"/>
            </a:solidFill>
          </a:ln>
        </p:spPr>
      </p:pic>
      <p:graphicFrame>
        <p:nvGraphicFramePr>
          <p:cNvPr id="59" name="表 58">
            <a:extLst>
              <a:ext uri="{FF2B5EF4-FFF2-40B4-BE49-F238E27FC236}">
                <a16:creationId xmlns:a16="http://schemas.microsoft.com/office/drawing/2014/main" id="{383F6A7E-5C44-4102-842E-C1F1FC094F86}"/>
              </a:ext>
            </a:extLst>
          </p:cNvPr>
          <p:cNvGraphicFramePr>
            <a:graphicFrameLocks noGrp="1"/>
          </p:cNvGraphicFramePr>
          <p:nvPr>
            <p:extLst>
              <p:ext uri="{D42A27DB-BD31-4B8C-83A1-F6EECF244321}">
                <p14:modId xmlns:p14="http://schemas.microsoft.com/office/powerpoint/2010/main" val="4277323399"/>
              </p:ext>
            </p:extLst>
          </p:nvPr>
        </p:nvGraphicFramePr>
        <p:xfrm>
          <a:off x="280675" y="5153739"/>
          <a:ext cx="4306520" cy="1228913"/>
        </p:xfrm>
        <a:graphic>
          <a:graphicData uri="http://schemas.openxmlformats.org/drawingml/2006/table">
            <a:tbl>
              <a:tblPr firstRow="1" bandRow="1">
                <a:tableStyleId>{5C22544A-7EE6-4342-B048-85BDC9FD1C3A}</a:tableStyleId>
              </a:tblPr>
              <a:tblGrid>
                <a:gridCol w="864000">
                  <a:extLst>
                    <a:ext uri="{9D8B030D-6E8A-4147-A177-3AD203B41FA5}">
                      <a16:colId xmlns:a16="http://schemas.microsoft.com/office/drawing/2014/main" val="20000"/>
                    </a:ext>
                  </a:extLst>
                </a:gridCol>
                <a:gridCol w="688504">
                  <a:extLst>
                    <a:ext uri="{9D8B030D-6E8A-4147-A177-3AD203B41FA5}">
                      <a16:colId xmlns:a16="http://schemas.microsoft.com/office/drawing/2014/main" val="20001"/>
                    </a:ext>
                  </a:extLst>
                </a:gridCol>
                <a:gridCol w="688504">
                  <a:extLst>
                    <a:ext uri="{9D8B030D-6E8A-4147-A177-3AD203B41FA5}">
                      <a16:colId xmlns:a16="http://schemas.microsoft.com/office/drawing/2014/main" val="20002"/>
                    </a:ext>
                  </a:extLst>
                </a:gridCol>
                <a:gridCol w="688504">
                  <a:extLst>
                    <a:ext uri="{9D8B030D-6E8A-4147-A177-3AD203B41FA5}">
                      <a16:colId xmlns:a16="http://schemas.microsoft.com/office/drawing/2014/main" val="2851895462"/>
                    </a:ext>
                  </a:extLst>
                </a:gridCol>
                <a:gridCol w="688504">
                  <a:extLst>
                    <a:ext uri="{9D8B030D-6E8A-4147-A177-3AD203B41FA5}">
                      <a16:colId xmlns:a16="http://schemas.microsoft.com/office/drawing/2014/main" val="20003"/>
                    </a:ext>
                  </a:extLst>
                </a:gridCol>
                <a:gridCol w="688504">
                  <a:extLst>
                    <a:ext uri="{9D8B030D-6E8A-4147-A177-3AD203B41FA5}">
                      <a16:colId xmlns:a16="http://schemas.microsoft.com/office/drawing/2014/main" val="44420150"/>
                    </a:ext>
                  </a:extLst>
                </a:gridCol>
              </a:tblGrid>
              <a:tr h="189043">
                <a:tc>
                  <a:txBody>
                    <a:bodyPr/>
                    <a:lstStyle/>
                    <a:p>
                      <a:pPr algn="ctr"/>
                      <a:endParaRPr kumimoji="1" lang="ja-JP" altLang="en-US" sz="600" b="1" dirty="0">
                        <a:latin typeface="メイリオ" panose="020B0604030504040204" pitchFamily="50" charset="-128"/>
                        <a:ea typeface="メイリオ" panose="020B0604030504040204" pitchFamily="50" charset="-128"/>
                      </a:endParaRPr>
                    </a:p>
                  </a:txBody>
                  <a:tcPr marL="48378" marR="48378" marT="24189" marB="24189" anchor="ctr"/>
                </a:tc>
                <a:tc>
                  <a:txBody>
                    <a:bodyPr/>
                    <a:lstStyle/>
                    <a:p>
                      <a:pPr algn="ctr"/>
                      <a:r>
                        <a:rPr kumimoji="1" lang="ja-JP" altLang="en-US" sz="800" dirty="0">
                          <a:latin typeface="メイリオ" panose="020B0604030504040204" pitchFamily="50" charset="-128"/>
                          <a:ea typeface="メイリオ" panose="020B0604030504040204" pitchFamily="50" charset="-128"/>
                        </a:rPr>
                        <a:t>令和２年</a:t>
                      </a:r>
                      <a:endParaRPr kumimoji="1" lang="ja-JP" altLang="en-US" sz="800" b="1" dirty="0">
                        <a:solidFill>
                          <a:schemeClr val="tx1"/>
                        </a:solidFill>
                        <a:latin typeface="メイリオ" panose="020B0604030504040204" pitchFamily="50" charset="-128"/>
                        <a:ea typeface="メイリオ" panose="020B0604030504040204" pitchFamily="50" charset="-128"/>
                      </a:endParaRPr>
                    </a:p>
                  </a:txBody>
                  <a:tcPr marL="48378" marR="48378" marT="24189" marB="24189" anchor="ctr"/>
                </a:tc>
                <a:tc>
                  <a:txBody>
                    <a:bodyPr/>
                    <a:lstStyle/>
                    <a:p>
                      <a:pPr algn="ctr"/>
                      <a:r>
                        <a:rPr kumimoji="1" lang="ja-JP" altLang="en-US" sz="800" dirty="0">
                          <a:latin typeface="メイリオ" panose="020B0604030504040204" pitchFamily="50" charset="-128"/>
                          <a:ea typeface="メイリオ" panose="020B0604030504040204" pitchFamily="50" charset="-128"/>
                        </a:rPr>
                        <a:t>令和３年</a:t>
                      </a:r>
                      <a:endParaRPr kumimoji="1" lang="ja-JP" altLang="en-US" sz="800" b="1" dirty="0">
                        <a:solidFill>
                          <a:schemeClr val="tx1"/>
                        </a:solidFill>
                        <a:latin typeface="メイリオ" panose="020B0604030504040204" pitchFamily="50" charset="-128"/>
                        <a:ea typeface="メイリオ" panose="020B0604030504040204" pitchFamily="50" charset="-128"/>
                      </a:endParaRPr>
                    </a:p>
                  </a:txBody>
                  <a:tcPr marL="48378" marR="48378" marT="24189" marB="24189"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800" dirty="0">
                          <a:latin typeface="メイリオ" panose="020B0604030504040204" pitchFamily="50" charset="-128"/>
                          <a:ea typeface="メイリオ" panose="020B0604030504040204" pitchFamily="50" charset="-128"/>
                        </a:rPr>
                        <a:t>令和４年</a:t>
                      </a:r>
                      <a:endParaRPr kumimoji="1" lang="ja-JP" altLang="en-US" sz="800" b="1" dirty="0">
                        <a:solidFill>
                          <a:schemeClr val="tx1"/>
                        </a:solidFill>
                        <a:latin typeface="メイリオ" panose="020B0604030504040204" pitchFamily="50" charset="-128"/>
                        <a:ea typeface="メイリオ" panose="020B0604030504040204" pitchFamily="50" charset="-128"/>
                      </a:endParaRPr>
                    </a:p>
                  </a:txBody>
                  <a:tcPr marL="48378" marR="48378" marT="24189" marB="24189" anchor="ctr"/>
                </a:tc>
                <a:tc>
                  <a:txBody>
                    <a:bodyPr/>
                    <a:lstStyle/>
                    <a:p>
                      <a:pPr algn="ctr"/>
                      <a:r>
                        <a:rPr kumimoji="1" lang="ja-JP" altLang="en-US" sz="800" dirty="0">
                          <a:latin typeface="メイリオ" panose="020B0604030504040204" pitchFamily="50" charset="-128"/>
                          <a:ea typeface="メイリオ" panose="020B0604030504040204" pitchFamily="50" charset="-128"/>
                        </a:rPr>
                        <a:t>令和５年</a:t>
                      </a:r>
                      <a:endParaRPr kumimoji="1" lang="ja-JP" altLang="en-US" sz="800" b="1" dirty="0">
                        <a:solidFill>
                          <a:schemeClr val="tx1"/>
                        </a:solidFill>
                        <a:latin typeface="メイリオ" panose="020B0604030504040204" pitchFamily="50" charset="-128"/>
                        <a:ea typeface="メイリオ" panose="020B0604030504040204" pitchFamily="50" charset="-128"/>
                      </a:endParaRPr>
                    </a:p>
                  </a:txBody>
                  <a:tcPr marL="48378" marR="48378" marT="24189" marB="24189" anchor="ctr"/>
                </a:tc>
                <a:tc>
                  <a:txBody>
                    <a:bodyPr/>
                    <a:lstStyle/>
                    <a:p>
                      <a:pPr algn="ctr"/>
                      <a:r>
                        <a:rPr kumimoji="1" lang="ja-JP" altLang="en-US" sz="800" b="1" dirty="0">
                          <a:solidFill>
                            <a:schemeClr val="bg1"/>
                          </a:solidFill>
                          <a:latin typeface="メイリオ" panose="020B0604030504040204" pitchFamily="50" charset="-128"/>
                          <a:ea typeface="メイリオ" panose="020B0604030504040204" pitchFamily="50" charset="-128"/>
                        </a:rPr>
                        <a:t>令和６年</a:t>
                      </a:r>
                    </a:p>
                  </a:txBody>
                  <a:tcPr marL="48378" marR="48378" marT="24189" marB="24189" anchor="ctr"/>
                </a:tc>
                <a:extLst>
                  <a:ext uri="{0D108BD9-81ED-4DB2-BD59-A6C34878D82A}">
                    <a16:rowId xmlns:a16="http://schemas.microsoft.com/office/drawing/2014/main" val="10000"/>
                  </a:ext>
                </a:extLst>
              </a:tr>
              <a:tr h="207974">
                <a:tc>
                  <a:txBody>
                    <a:bodyPr/>
                    <a:lstStyle/>
                    <a:p>
                      <a:pPr algn="ctr"/>
                      <a:r>
                        <a:rPr kumimoji="1" lang="ja-JP" altLang="en-US" sz="800" dirty="0">
                          <a:latin typeface="メイリオ" panose="020B0604030504040204" pitchFamily="50" charset="-128"/>
                          <a:ea typeface="メイリオ" panose="020B0604030504040204" pitchFamily="50" charset="-128"/>
                        </a:rPr>
                        <a:t>所得税確定申告</a:t>
                      </a:r>
                      <a:endParaRPr kumimoji="1" lang="ja-JP" altLang="en-US" sz="800" b="1" dirty="0">
                        <a:latin typeface="メイリオ" panose="020B0604030504040204" pitchFamily="50" charset="-128"/>
                        <a:ea typeface="メイリオ" panose="020B0604030504040204" pitchFamily="50" charset="-128"/>
                      </a:endParaRPr>
                    </a:p>
                  </a:txBody>
                  <a:tcPr marL="48378" marR="48378" marT="24189" marB="24189" anchor="ctr"/>
                </a:tc>
                <a:tc>
                  <a:txBody>
                    <a:bodyPr/>
                    <a:lstStyle/>
                    <a:p>
                      <a:pPr algn="r"/>
                      <a:r>
                        <a:rPr kumimoji="1" lang="en-US" altLang="ja-JP" sz="800" dirty="0">
                          <a:latin typeface="メイリオ" panose="020B0604030504040204" pitchFamily="50" charset="-128"/>
                          <a:ea typeface="メイリオ" panose="020B0604030504040204" pitchFamily="50" charset="-128"/>
                        </a:rPr>
                        <a:t>40</a:t>
                      </a:r>
                      <a:r>
                        <a:rPr kumimoji="1" lang="ja-JP" altLang="en-US" sz="800" dirty="0">
                          <a:latin typeface="メイリオ" panose="020B0604030504040204" pitchFamily="50" charset="-128"/>
                          <a:ea typeface="メイリオ" panose="020B0604030504040204" pitchFamily="50" charset="-128"/>
                        </a:rPr>
                        <a:t>万件</a:t>
                      </a:r>
                      <a:endParaRPr kumimoji="1" lang="ja-JP" altLang="en-US" sz="800" b="1" dirty="0">
                        <a:latin typeface="メイリオ" panose="020B0604030504040204" pitchFamily="50" charset="-128"/>
                        <a:ea typeface="メイリオ" panose="020B0604030504040204" pitchFamily="50" charset="-128"/>
                      </a:endParaRPr>
                    </a:p>
                  </a:txBody>
                  <a:tcPr marL="48378" marR="48378" marT="24189" marB="24189" anchor="ctr"/>
                </a:tc>
                <a:tc>
                  <a:txBody>
                    <a:bodyPr/>
                    <a:lstStyle/>
                    <a:p>
                      <a:pPr algn="r"/>
                      <a:r>
                        <a:rPr kumimoji="1" lang="en-US" altLang="ja-JP" sz="800" dirty="0">
                          <a:latin typeface="メイリオ" panose="020B0604030504040204" pitchFamily="50" charset="-128"/>
                          <a:ea typeface="メイリオ" panose="020B0604030504040204" pitchFamily="50" charset="-128"/>
                        </a:rPr>
                        <a:t>434</a:t>
                      </a:r>
                      <a:r>
                        <a:rPr kumimoji="1" lang="ja-JP" altLang="en-US" sz="800" dirty="0">
                          <a:latin typeface="メイリオ" panose="020B0604030504040204" pitchFamily="50" charset="-128"/>
                          <a:ea typeface="メイリオ" panose="020B0604030504040204" pitchFamily="50" charset="-128"/>
                        </a:rPr>
                        <a:t>万件</a:t>
                      </a:r>
                      <a:endParaRPr kumimoji="1" lang="ja-JP" altLang="en-US" sz="800" b="1" dirty="0">
                        <a:latin typeface="メイリオ" panose="020B0604030504040204" pitchFamily="50" charset="-128"/>
                        <a:ea typeface="メイリオ" panose="020B0604030504040204" pitchFamily="50" charset="-128"/>
                      </a:endParaRPr>
                    </a:p>
                  </a:txBody>
                  <a:tcPr marL="48378" marR="48378" marT="24189" marB="24189" anchor="ct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1" lang="en-US" altLang="ja-JP" sz="800" dirty="0">
                          <a:latin typeface="メイリオ" panose="020B0604030504040204" pitchFamily="50" charset="-128"/>
                          <a:ea typeface="メイリオ" panose="020B0604030504040204" pitchFamily="50" charset="-128"/>
                        </a:rPr>
                        <a:t>634</a:t>
                      </a:r>
                      <a:r>
                        <a:rPr kumimoji="1" lang="ja-JP" altLang="en-US" sz="800" dirty="0">
                          <a:latin typeface="メイリオ" panose="020B0604030504040204" pitchFamily="50" charset="-128"/>
                          <a:ea typeface="メイリオ" panose="020B0604030504040204" pitchFamily="50" charset="-128"/>
                        </a:rPr>
                        <a:t>万件</a:t>
                      </a:r>
                      <a:endParaRPr kumimoji="1" lang="ja-JP" altLang="en-US" sz="800" b="1" dirty="0">
                        <a:latin typeface="メイリオ" panose="020B0604030504040204" pitchFamily="50" charset="-128"/>
                        <a:ea typeface="メイリオ" panose="020B0604030504040204" pitchFamily="50" charset="-128"/>
                      </a:endParaRPr>
                    </a:p>
                  </a:txBody>
                  <a:tcPr marL="48378" marR="48378" marT="24189" marB="24189" anchor="ctr"/>
                </a:tc>
                <a:tc>
                  <a:txBody>
                    <a:bodyPr/>
                    <a:lstStyle/>
                    <a:p>
                      <a:pPr algn="r"/>
                      <a:r>
                        <a:rPr kumimoji="1" lang="en-US" altLang="ja-JP" sz="800" b="0" dirty="0">
                          <a:latin typeface="メイリオ" panose="020B0604030504040204" pitchFamily="50" charset="-128"/>
                          <a:ea typeface="メイリオ" panose="020B0604030504040204" pitchFamily="50" charset="-128"/>
                        </a:rPr>
                        <a:t>651</a:t>
                      </a:r>
                      <a:r>
                        <a:rPr kumimoji="1" lang="ja-JP" altLang="en-US" sz="800" b="0" dirty="0">
                          <a:latin typeface="メイリオ" panose="020B0604030504040204" pitchFamily="50" charset="-128"/>
                          <a:ea typeface="メイリオ" panose="020B0604030504040204" pitchFamily="50" charset="-128"/>
                        </a:rPr>
                        <a:t>万件</a:t>
                      </a:r>
                    </a:p>
                  </a:txBody>
                  <a:tcPr marL="64504" marR="64504" marT="32252" marB="32252" anchor="ctr"/>
                </a:tc>
                <a:tc>
                  <a:txBody>
                    <a:bodyPr/>
                    <a:lstStyle/>
                    <a:p>
                      <a:pPr algn="r"/>
                      <a:r>
                        <a:rPr kumimoji="1" lang="en-US" altLang="ja-JP" sz="800" b="0" dirty="0">
                          <a:latin typeface="メイリオ" panose="020B0604030504040204" pitchFamily="50" charset="-128"/>
                          <a:ea typeface="メイリオ" panose="020B0604030504040204" pitchFamily="50" charset="-128"/>
                        </a:rPr>
                        <a:t>887</a:t>
                      </a:r>
                      <a:r>
                        <a:rPr kumimoji="1" lang="ja-JP" altLang="en-US" sz="800" b="0" dirty="0">
                          <a:latin typeface="メイリオ" panose="020B0604030504040204" pitchFamily="50" charset="-128"/>
                          <a:ea typeface="メイリオ" panose="020B0604030504040204" pitchFamily="50" charset="-128"/>
                        </a:rPr>
                        <a:t>万件</a:t>
                      </a:r>
                      <a:endParaRPr kumimoji="1" lang="en-US" altLang="ja-JP" sz="800" b="0" dirty="0">
                        <a:latin typeface="メイリオ" panose="020B0604030504040204" pitchFamily="50" charset="-128"/>
                        <a:ea typeface="メイリオ" panose="020B0604030504040204" pitchFamily="50" charset="-128"/>
                      </a:endParaRPr>
                    </a:p>
                  </a:txBody>
                  <a:tcPr marL="64504" marR="64504" marT="32252" marB="32252" anchor="ctr"/>
                </a:tc>
                <a:extLst>
                  <a:ext uri="{0D108BD9-81ED-4DB2-BD59-A6C34878D82A}">
                    <a16:rowId xmlns:a16="http://schemas.microsoft.com/office/drawing/2014/main" val="10001"/>
                  </a:ext>
                </a:extLst>
              </a:tr>
              <a:tr h="207974">
                <a:tc>
                  <a:txBody>
                    <a:bodyPr/>
                    <a:lstStyle/>
                    <a:p>
                      <a:pPr algn="ctr"/>
                      <a:r>
                        <a:rPr kumimoji="1" lang="ja-JP" altLang="en-US" sz="800" dirty="0">
                          <a:latin typeface="メイリオ" panose="020B0604030504040204" pitchFamily="50" charset="-128"/>
                          <a:ea typeface="メイリオ" panose="020B0604030504040204" pitchFamily="50" charset="-128"/>
                        </a:rPr>
                        <a:t>消費税確定申告</a:t>
                      </a:r>
                      <a:endParaRPr kumimoji="1" lang="ja-JP" altLang="en-US" sz="800" b="1" dirty="0">
                        <a:latin typeface="メイリオ" panose="020B0604030504040204" pitchFamily="50" charset="-128"/>
                        <a:ea typeface="メイリオ" panose="020B0604030504040204" pitchFamily="50" charset="-128"/>
                      </a:endParaRPr>
                    </a:p>
                  </a:txBody>
                  <a:tcPr marL="48378" marR="48378" marT="24189" marB="24189" anchor="ctr"/>
                </a:tc>
                <a:tc>
                  <a:txBody>
                    <a:bodyPr/>
                    <a:lstStyle/>
                    <a:p>
                      <a:pPr algn="r"/>
                      <a:r>
                        <a:rPr kumimoji="1" lang="ja-JP" altLang="en-US" sz="800" b="0" dirty="0">
                          <a:latin typeface="メイリオ" panose="020B0604030504040204" pitchFamily="50" charset="-128"/>
                          <a:ea typeface="メイリオ" panose="020B0604030504040204" pitchFamily="50" charset="-128"/>
                        </a:rPr>
                        <a:t>ー</a:t>
                      </a:r>
                    </a:p>
                  </a:txBody>
                  <a:tcPr marL="48378" marR="48378" marT="24189" marB="24189" anchor="ctr"/>
                </a:tc>
                <a:tc>
                  <a:txBody>
                    <a:bodyPr/>
                    <a:lstStyle/>
                    <a:p>
                      <a:pPr algn="r"/>
                      <a:r>
                        <a:rPr kumimoji="1" lang="ja-JP" altLang="en-US" sz="800" b="0" dirty="0">
                          <a:latin typeface="メイリオ" panose="020B0604030504040204" pitchFamily="50" charset="-128"/>
                          <a:ea typeface="メイリオ" panose="020B0604030504040204" pitchFamily="50" charset="-128"/>
                        </a:rPr>
                        <a:t>ー</a:t>
                      </a:r>
                    </a:p>
                  </a:txBody>
                  <a:tcPr marL="48378" marR="48378" marT="24189" marB="24189" anchor="ct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1" lang="ja-JP" altLang="en-US" sz="800" b="0" dirty="0">
                          <a:solidFill>
                            <a:schemeClr val="tx1"/>
                          </a:solidFill>
                          <a:latin typeface="メイリオ" panose="020B0604030504040204" pitchFamily="50" charset="-128"/>
                          <a:ea typeface="メイリオ" panose="020B0604030504040204" pitchFamily="50" charset="-128"/>
                        </a:rPr>
                        <a:t>ー</a:t>
                      </a:r>
                    </a:p>
                  </a:txBody>
                  <a:tcPr marL="48378" marR="48378" marT="24189" marB="24189" anchor="ct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1" lang="en-US" altLang="ja-JP" sz="800" b="0" dirty="0">
                          <a:latin typeface="メイリオ" panose="020B0604030504040204" pitchFamily="50" charset="-128"/>
                          <a:ea typeface="メイリオ" panose="020B0604030504040204" pitchFamily="50" charset="-128"/>
                        </a:rPr>
                        <a:t>11</a:t>
                      </a:r>
                      <a:r>
                        <a:rPr kumimoji="1" lang="ja-JP" altLang="en-US" sz="800" b="0" dirty="0">
                          <a:latin typeface="メイリオ" panose="020B0604030504040204" pitchFamily="50" charset="-128"/>
                          <a:ea typeface="メイリオ" panose="020B0604030504040204" pitchFamily="50" charset="-128"/>
                        </a:rPr>
                        <a:t>万件</a:t>
                      </a:r>
                    </a:p>
                  </a:txBody>
                  <a:tcPr marL="64504" marR="64504" marT="32252" marB="32252" anchor="ctr"/>
                </a:tc>
                <a:tc rowSpan="2">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1" lang="en-US" altLang="ja-JP" sz="800" b="0" dirty="0">
                          <a:latin typeface="メイリオ" panose="020B0604030504040204" pitchFamily="50" charset="-128"/>
                          <a:ea typeface="メイリオ" panose="020B0604030504040204" pitchFamily="50" charset="-128"/>
                        </a:rPr>
                        <a:t>37</a:t>
                      </a:r>
                      <a:r>
                        <a:rPr kumimoji="1" lang="ja-JP" altLang="en-US" sz="800" b="0" dirty="0">
                          <a:latin typeface="メイリオ" panose="020B0604030504040204" pitchFamily="50" charset="-128"/>
                          <a:ea typeface="メイリオ" panose="020B0604030504040204" pitchFamily="50" charset="-128"/>
                        </a:rPr>
                        <a:t>万件</a:t>
                      </a:r>
                    </a:p>
                  </a:txBody>
                  <a:tcPr marL="64504" marR="64504" marT="32252" marB="32252" anchor="ctr"/>
                </a:tc>
                <a:extLst>
                  <a:ext uri="{0D108BD9-81ED-4DB2-BD59-A6C34878D82A}">
                    <a16:rowId xmlns:a16="http://schemas.microsoft.com/office/drawing/2014/main" val="3577421833"/>
                  </a:ext>
                </a:extLst>
              </a:tr>
              <a:tr h="207974">
                <a:tc>
                  <a:txBody>
                    <a:bodyPr/>
                    <a:lstStyle/>
                    <a:p>
                      <a:pPr algn="ctr"/>
                      <a:r>
                        <a:rPr kumimoji="1" lang="ja-JP" altLang="en-US" sz="800" dirty="0">
                          <a:latin typeface="メイリオ" panose="020B0604030504040204" pitchFamily="50" charset="-128"/>
                          <a:ea typeface="メイリオ" panose="020B0604030504040204" pitchFamily="50" charset="-128"/>
                        </a:rPr>
                        <a:t>インボイス制度</a:t>
                      </a:r>
                      <a:endParaRPr kumimoji="1" lang="ja-JP" altLang="en-US" sz="800" b="1" dirty="0">
                        <a:latin typeface="メイリオ" panose="020B0604030504040204" pitchFamily="50" charset="-128"/>
                        <a:ea typeface="メイリオ" panose="020B0604030504040204" pitchFamily="50" charset="-128"/>
                      </a:endParaRPr>
                    </a:p>
                  </a:txBody>
                  <a:tcPr marL="48378" marR="48378" marT="24189" marB="24189" anchor="ctr"/>
                </a:tc>
                <a:tc>
                  <a:txBody>
                    <a:bodyPr/>
                    <a:lstStyle/>
                    <a:p>
                      <a:pPr algn="r"/>
                      <a:r>
                        <a:rPr kumimoji="1" lang="ja-JP" altLang="en-US" sz="800" b="0" dirty="0">
                          <a:latin typeface="メイリオ" panose="020B0604030504040204" pitchFamily="50" charset="-128"/>
                          <a:ea typeface="メイリオ" panose="020B0604030504040204" pitchFamily="50" charset="-128"/>
                        </a:rPr>
                        <a:t>ー</a:t>
                      </a:r>
                    </a:p>
                  </a:txBody>
                  <a:tcPr marL="48378" marR="48378" marT="24189" marB="24189" anchor="ctr"/>
                </a:tc>
                <a:tc>
                  <a:txBody>
                    <a:bodyPr/>
                    <a:lstStyle/>
                    <a:p>
                      <a:pPr algn="r"/>
                      <a:r>
                        <a:rPr kumimoji="1" lang="ja-JP" altLang="en-US" sz="800" b="0" dirty="0">
                          <a:latin typeface="メイリオ" panose="020B0604030504040204" pitchFamily="50" charset="-128"/>
                          <a:ea typeface="メイリオ" panose="020B0604030504040204" pitchFamily="50" charset="-128"/>
                        </a:rPr>
                        <a:t>ー</a:t>
                      </a:r>
                    </a:p>
                  </a:txBody>
                  <a:tcPr marL="48378" marR="48378" marT="24189" marB="24189" anchor="ct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1" lang="en-US" altLang="ja-JP" sz="800" b="0" dirty="0">
                          <a:latin typeface="メイリオ" panose="020B0604030504040204" pitchFamily="50" charset="-128"/>
                          <a:ea typeface="メイリオ" panose="020B0604030504040204" pitchFamily="50" charset="-128"/>
                        </a:rPr>
                        <a:t>19</a:t>
                      </a:r>
                      <a:r>
                        <a:rPr kumimoji="1" lang="ja-JP" altLang="en-US" sz="800" b="0" dirty="0">
                          <a:latin typeface="メイリオ" panose="020B0604030504040204" pitchFamily="50" charset="-128"/>
                          <a:ea typeface="メイリオ" panose="020B0604030504040204" pitchFamily="50" charset="-128"/>
                        </a:rPr>
                        <a:t>万件</a:t>
                      </a:r>
                      <a:endParaRPr kumimoji="1" lang="ja-JP" altLang="en-US" sz="800" b="0" dirty="0">
                        <a:solidFill>
                          <a:schemeClr val="tx1"/>
                        </a:solidFill>
                        <a:latin typeface="メイリオ" panose="020B0604030504040204" pitchFamily="50" charset="-128"/>
                        <a:ea typeface="メイリオ" panose="020B0604030504040204" pitchFamily="50" charset="-128"/>
                      </a:endParaRPr>
                    </a:p>
                  </a:txBody>
                  <a:tcPr marL="48378" marR="48378" marT="24189" marB="24189" anchor="ct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1" lang="en-US" altLang="ja-JP" sz="800" b="0" dirty="0">
                          <a:latin typeface="メイリオ" panose="020B0604030504040204" pitchFamily="50" charset="-128"/>
                          <a:ea typeface="メイリオ" panose="020B0604030504040204" pitchFamily="50" charset="-128"/>
                        </a:rPr>
                        <a:t>69</a:t>
                      </a:r>
                      <a:r>
                        <a:rPr kumimoji="1" lang="ja-JP" altLang="en-US" sz="800" b="0" dirty="0">
                          <a:latin typeface="メイリオ" panose="020B0604030504040204" pitchFamily="50" charset="-128"/>
                          <a:ea typeface="メイリオ" panose="020B0604030504040204" pitchFamily="50" charset="-128"/>
                        </a:rPr>
                        <a:t>万件</a:t>
                      </a:r>
                    </a:p>
                  </a:txBody>
                  <a:tcPr marL="64504" marR="64504" marT="32252" marB="32252" anchor="ctr"/>
                </a:tc>
                <a:tc vMerge="1">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1" lang="ja-JP" altLang="en-US" sz="800" b="0" dirty="0">
                        <a:latin typeface="メイリオ" panose="020B0604030504040204" pitchFamily="50" charset="-128"/>
                        <a:ea typeface="メイリオ" panose="020B0604030504040204" pitchFamily="50" charset="-128"/>
                      </a:endParaRPr>
                    </a:p>
                  </a:txBody>
                  <a:tcPr marL="86005" marR="86005" marT="43002" marB="43002" anchor="ctr"/>
                </a:tc>
                <a:extLst>
                  <a:ext uri="{0D108BD9-81ED-4DB2-BD59-A6C34878D82A}">
                    <a16:rowId xmlns:a16="http://schemas.microsoft.com/office/drawing/2014/main" val="3179317803"/>
                  </a:ext>
                </a:extLst>
              </a:tr>
              <a:tr h="207974">
                <a:tc>
                  <a:txBody>
                    <a:bodyPr/>
                    <a:lstStyle/>
                    <a:p>
                      <a:pPr algn="ctr"/>
                      <a:r>
                        <a:rPr kumimoji="1" lang="ja-JP" altLang="en-US" sz="800" b="0" dirty="0">
                          <a:latin typeface="メイリオ" panose="020B0604030504040204" pitchFamily="50" charset="-128"/>
                          <a:ea typeface="メイリオ" panose="020B0604030504040204" pitchFamily="50" charset="-128"/>
                        </a:rPr>
                        <a:t>年末調整</a:t>
                      </a:r>
                    </a:p>
                  </a:txBody>
                  <a:tcPr marL="48378" marR="48378" marT="24189" marB="24189" anchor="ctr"/>
                </a:tc>
                <a:tc>
                  <a:txBody>
                    <a:bodyPr/>
                    <a:lstStyle/>
                    <a:p>
                      <a:pPr algn="r"/>
                      <a:r>
                        <a:rPr kumimoji="1" lang="en-US" altLang="ja-JP" sz="800" b="0" dirty="0">
                          <a:latin typeface="メイリオ" panose="020B0604030504040204" pitchFamily="50" charset="-128"/>
                          <a:ea typeface="メイリオ" panose="020B0604030504040204" pitchFamily="50" charset="-128"/>
                        </a:rPr>
                        <a:t>25</a:t>
                      </a:r>
                      <a:r>
                        <a:rPr kumimoji="1" lang="ja-JP" altLang="en-US" sz="800" b="0" dirty="0">
                          <a:latin typeface="メイリオ" panose="020B0604030504040204" pitchFamily="50" charset="-128"/>
                          <a:ea typeface="メイリオ" panose="020B0604030504040204" pitchFamily="50" charset="-128"/>
                        </a:rPr>
                        <a:t>万件</a:t>
                      </a:r>
                    </a:p>
                  </a:txBody>
                  <a:tcPr marL="48378" marR="48378" marT="24189" marB="24189" anchor="ctr"/>
                </a:tc>
                <a:tc>
                  <a:txBody>
                    <a:bodyPr/>
                    <a:lstStyle/>
                    <a:p>
                      <a:pPr algn="r"/>
                      <a:r>
                        <a:rPr kumimoji="1" lang="en-US" altLang="ja-JP" sz="800" b="0" dirty="0">
                          <a:latin typeface="メイリオ" panose="020B0604030504040204" pitchFamily="50" charset="-128"/>
                          <a:ea typeface="メイリオ" panose="020B0604030504040204" pitchFamily="50" charset="-128"/>
                        </a:rPr>
                        <a:t>49</a:t>
                      </a:r>
                      <a:r>
                        <a:rPr kumimoji="1" lang="ja-JP" altLang="en-US" sz="800" b="0" dirty="0">
                          <a:latin typeface="メイリオ" panose="020B0604030504040204" pitchFamily="50" charset="-128"/>
                          <a:ea typeface="メイリオ" panose="020B0604030504040204" pitchFamily="50" charset="-128"/>
                        </a:rPr>
                        <a:t>万件</a:t>
                      </a:r>
                    </a:p>
                  </a:txBody>
                  <a:tcPr marL="48378" marR="48378" marT="24189" marB="24189" anchor="ct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1" lang="en-US" altLang="ja-JP" sz="800" b="0" dirty="0">
                          <a:solidFill>
                            <a:schemeClr val="tx1"/>
                          </a:solidFill>
                          <a:latin typeface="メイリオ" panose="020B0604030504040204" pitchFamily="50" charset="-128"/>
                          <a:ea typeface="メイリオ" panose="020B0604030504040204" pitchFamily="50" charset="-128"/>
                        </a:rPr>
                        <a:t>56</a:t>
                      </a:r>
                      <a:r>
                        <a:rPr kumimoji="1" lang="ja-JP" altLang="en-US" sz="800" b="0" dirty="0">
                          <a:solidFill>
                            <a:schemeClr val="tx1"/>
                          </a:solidFill>
                          <a:latin typeface="メイリオ" panose="020B0604030504040204" pitchFamily="50" charset="-128"/>
                          <a:ea typeface="メイリオ" panose="020B0604030504040204" pitchFamily="50" charset="-128"/>
                        </a:rPr>
                        <a:t>万件</a:t>
                      </a:r>
                    </a:p>
                  </a:txBody>
                  <a:tcPr marL="48378" marR="48378" marT="24189" marB="24189" anchor="ct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1" lang="en-US" altLang="ja-JP" sz="800" b="0" dirty="0">
                          <a:latin typeface="メイリオ" panose="020B0604030504040204" pitchFamily="50" charset="-128"/>
                          <a:ea typeface="メイリオ" panose="020B0604030504040204" pitchFamily="50" charset="-128"/>
                        </a:rPr>
                        <a:t>63</a:t>
                      </a:r>
                      <a:r>
                        <a:rPr kumimoji="1" lang="ja-JP" altLang="en-US" sz="800" b="0" dirty="0">
                          <a:latin typeface="メイリオ" panose="020B0604030504040204" pitchFamily="50" charset="-128"/>
                          <a:ea typeface="メイリオ" panose="020B0604030504040204" pitchFamily="50" charset="-128"/>
                        </a:rPr>
                        <a:t>万件</a:t>
                      </a:r>
                    </a:p>
                  </a:txBody>
                  <a:tcPr marL="64504" marR="64504" marT="32252" marB="32252" anchor="ct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1" lang="ja-JP" altLang="en-US" sz="800" b="0" dirty="0">
                          <a:latin typeface="メイリオ" panose="020B0604030504040204" pitchFamily="50" charset="-128"/>
                          <a:ea typeface="メイリオ" panose="020B0604030504040204" pitchFamily="50" charset="-128"/>
                        </a:rPr>
                        <a:t>ー</a:t>
                      </a:r>
                    </a:p>
                  </a:txBody>
                  <a:tcPr marL="64504" marR="64504" marT="32252" marB="32252" anchor="ctr"/>
                </a:tc>
                <a:extLst>
                  <a:ext uri="{0D108BD9-81ED-4DB2-BD59-A6C34878D82A}">
                    <a16:rowId xmlns:a16="http://schemas.microsoft.com/office/drawing/2014/main" val="3477390369"/>
                  </a:ext>
                </a:extLst>
              </a:tr>
              <a:tr h="207974">
                <a:tc>
                  <a:txBody>
                    <a:bodyPr/>
                    <a:lstStyle/>
                    <a:p>
                      <a:pPr algn="ctr"/>
                      <a:r>
                        <a:rPr kumimoji="1" lang="ja-JP" altLang="en-US" sz="800" b="0" dirty="0">
                          <a:latin typeface="メイリオ" panose="020B0604030504040204" pitchFamily="50" charset="-128"/>
                          <a:ea typeface="メイリオ" panose="020B0604030504040204" pitchFamily="50" charset="-128"/>
                        </a:rPr>
                        <a:t>定額減税</a:t>
                      </a:r>
                    </a:p>
                  </a:txBody>
                  <a:tcPr marL="48378" marR="48378" marT="24189" marB="24189" anchor="ctr"/>
                </a:tc>
                <a:tc>
                  <a:txBody>
                    <a:bodyPr/>
                    <a:lstStyle/>
                    <a:p>
                      <a:pPr algn="r"/>
                      <a:r>
                        <a:rPr kumimoji="1" lang="ja-JP" altLang="en-US" sz="800" b="0" dirty="0">
                          <a:latin typeface="メイリオ" panose="020B0604030504040204" pitchFamily="50" charset="-128"/>
                          <a:ea typeface="メイリオ" panose="020B0604030504040204" pitchFamily="50" charset="-128"/>
                        </a:rPr>
                        <a:t>ー</a:t>
                      </a:r>
                    </a:p>
                  </a:txBody>
                  <a:tcPr marL="48378" marR="48378" marT="24189" marB="24189" anchor="ctr"/>
                </a:tc>
                <a:tc>
                  <a:txBody>
                    <a:bodyPr/>
                    <a:lstStyle/>
                    <a:p>
                      <a:pPr algn="r"/>
                      <a:r>
                        <a:rPr kumimoji="1" lang="ja-JP" altLang="en-US" sz="800" b="0" dirty="0">
                          <a:latin typeface="メイリオ" panose="020B0604030504040204" pitchFamily="50" charset="-128"/>
                          <a:ea typeface="メイリオ" panose="020B0604030504040204" pitchFamily="50" charset="-128"/>
                        </a:rPr>
                        <a:t>ー</a:t>
                      </a:r>
                    </a:p>
                  </a:txBody>
                  <a:tcPr marL="48378" marR="48378" marT="24189" marB="24189" anchor="ct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1" lang="ja-JP" altLang="en-US" sz="800" b="0" dirty="0">
                          <a:latin typeface="メイリオ" panose="020B0604030504040204" pitchFamily="50" charset="-128"/>
                          <a:ea typeface="メイリオ" panose="020B0604030504040204" pitchFamily="50" charset="-128"/>
                        </a:rPr>
                        <a:t>ー</a:t>
                      </a:r>
                      <a:endParaRPr kumimoji="1" lang="ja-JP" altLang="en-US" sz="800" b="0" dirty="0">
                        <a:solidFill>
                          <a:schemeClr val="tx1"/>
                        </a:solidFill>
                        <a:latin typeface="メイリオ" panose="020B0604030504040204" pitchFamily="50" charset="-128"/>
                        <a:ea typeface="メイリオ" panose="020B0604030504040204" pitchFamily="50" charset="-128"/>
                      </a:endParaRPr>
                    </a:p>
                  </a:txBody>
                  <a:tcPr marL="48378" marR="48378" marT="24189" marB="24189" anchor="ct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1" lang="ja-JP" altLang="en-US" sz="800" b="0" dirty="0">
                          <a:latin typeface="メイリオ" panose="020B0604030504040204" pitchFamily="50" charset="-128"/>
                          <a:ea typeface="メイリオ" panose="020B0604030504040204" pitchFamily="50" charset="-128"/>
                        </a:rPr>
                        <a:t>ー</a:t>
                      </a:r>
                    </a:p>
                  </a:txBody>
                  <a:tcPr marL="64504" marR="64504" marT="32252" marB="32252" anchor="ct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1" lang="en-US" altLang="ja-JP" sz="800" b="0" dirty="0">
                          <a:latin typeface="メイリオ" panose="020B0604030504040204" pitchFamily="50" charset="-128"/>
                          <a:ea typeface="メイリオ" panose="020B0604030504040204" pitchFamily="50" charset="-128"/>
                        </a:rPr>
                        <a:t>50</a:t>
                      </a:r>
                      <a:r>
                        <a:rPr kumimoji="1" lang="ja-JP" altLang="en-US" sz="800" b="0" dirty="0">
                          <a:latin typeface="メイリオ" panose="020B0604030504040204" pitchFamily="50" charset="-128"/>
                          <a:ea typeface="メイリオ" panose="020B0604030504040204" pitchFamily="50" charset="-128"/>
                        </a:rPr>
                        <a:t>万件</a:t>
                      </a:r>
                    </a:p>
                  </a:txBody>
                  <a:tcPr marL="64504" marR="64504" marT="32252" marB="32252" anchor="ctr"/>
                </a:tc>
                <a:extLst>
                  <a:ext uri="{0D108BD9-81ED-4DB2-BD59-A6C34878D82A}">
                    <a16:rowId xmlns:a16="http://schemas.microsoft.com/office/drawing/2014/main" val="2761329309"/>
                  </a:ext>
                </a:extLst>
              </a:tr>
            </a:tbl>
          </a:graphicData>
        </a:graphic>
      </p:graphicFrame>
    </p:spTree>
    <p:extLst>
      <p:ext uri="{BB962C8B-B14F-4D97-AF65-F5344CB8AC3E}">
        <p14:creationId xmlns:p14="http://schemas.microsoft.com/office/powerpoint/2010/main" val="34266541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5" descr="base-base"/>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468315" y="1328738"/>
            <a:ext cx="8207375"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7" descr="消防車"/>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1865" y="1573213"/>
            <a:ext cx="2135187" cy="10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AutoShape 26"/>
          <p:cNvSpPr>
            <a:spLocks noChangeArrowheads="1"/>
          </p:cNvSpPr>
          <p:nvPr/>
        </p:nvSpPr>
        <p:spPr bwMode="auto">
          <a:xfrm>
            <a:off x="287340" y="5478465"/>
            <a:ext cx="8569325" cy="903287"/>
          </a:xfrm>
          <a:prstGeom prst="roundRect">
            <a:avLst>
              <a:gd name="adj" fmla="val 9667"/>
            </a:avLst>
          </a:prstGeom>
          <a:solidFill>
            <a:srgbClr val="7E2E83"/>
          </a:solidFill>
          <a:ln w="19050" algn="ctr">
            <a:solidFill>
              <a:srgbClr val="7E2E83"/>
            </a:solidFill>
            <a:round/>
            <a:headEnd/>
            <a:tailEnd/>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0487" name="Picture 28" descr="gUp-icon"/>
          <p:cNvPicPr>
            <a:picLocks noChangeAspect="1" noChangeArrowheads="1"/>
          </p:cNvPicPr>
          <p:nvPr/>
        </p:nvPicPr>
        <p:blipFill>
          <a:blip r:embed="rId5" cstate="print">
            <a:duotone>
              <a:prstClr val="black"/>
              <a:srgbClr val="CC0066">
                <a:tint val="45000"/>
                <a:satMod val="400000"/>
              </a:srgbClr>
            </a:duotone>
            <a:extLst>
              <a:ext uri="{28A0092B-C50C-407E-A947-70E740481C1C}">
                <a14:useLocalDpi xmlns:a14="http://schemas.microsoft.com/office/drawing/2010/main" val="0"/>
              </a:ext>
            </a:extLst>
          </a:blip>
          <a:srcRect/>
          <a:stretch>
            <a:fillRect/>
          </a:stretch>
        </p:blipFill>
        <p:spPr bwMode="auto">
          <a:xfrm>
            <a:off x="4052041" y="4773940"/>
            <a:ext cx="832698"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8" name="AutoShape 26"/>
          <p:cNvSpPr>
            <a:spLocks noChangeArrowheads="1"/>
          </p:cNvSpPr>
          <p:nvPr/>
        </p:nvSpPr>
        <p:spPr bwMode="auto">
          <a:xfrm>
            <a:off x="287340" y="3621090"/>
            <a:ext cx="8569325" cy="1258887"/>
          </a:xfrm>
          <a:prstGeom prst="roundRect">
            <a:avLst>
              <a:gd name="adj" fmla="val 10505"/>
            </a:avLst>
          </a:prstGeom>
          <a:solidFill>
            <a:schemeClr val="bg1"/>
          </a:solidFill>
          <a:ln w="19050" algn="ctr">
            <a:solidFill>
              <a:schemeClr val="accent1"/>
            </a:solidFill>
            <a:round/>
            <a:headEnd/>
            <a:tailEnd/>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489" name="テキスト ボックス 6"/>
          <p:cNvSpPr txBox="1">
            <a:spLocks noChangeArrowheads="1"/>
          </p:cNvSpPr>
          <p:nvPr/>
        </p:nvSpPr>
        <p:spPr bwMode="auto">
          <a:xfrm>
            <a:off x="322800" y="5662991"/>
            <a:ext cx="8392042" cy="6694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lnSpc>
                <a:spcPct val="70000"/>
              </a:lnSpc>
              <a:spcBef>
                <a:spcPct val="40000"/>
              </a:spcBef>
              <a:buClr>
                <a:schemeClr val="accent1"/>
              </a:buClr>
              <a:buFont typeface="Wingdings" panose="05000000000000000000" pitchFamily="2" charset="2"/>
              <a:buNone/>
            </a:pPr>
            <a:r>
              <a:rPr lang="ja-JP" altLang="en-US" sz="2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豊かで安心して暮らせる未来のために、租税負担と給付の関係について</a:t>
            </a:r>
          </a:p>
          <a:p>
            <a:pPr algn="ctr" eaLnBrk="1" hangingPunct="1">
              <a:lnSpc>
                <a:spcPct val="70000"/>
              </a:lnSpc>
              <a:spcBef>
                <a:spcPct val="40000"/>
              </a:spcBef>
              <a:buClr>
                <a:schemeClr val="accent1"/>
              </a:buClr>
              <a:buFont typeface="Wingdings" panose="05000000000000000000" pitchFamily="2" charset="2"/>
              <a:buNone/>
            </a:pPr>
            <a:r>
              <a:rPr lang="ja-JP" altLang="en-US" sz="2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私たち一人一人が考えることが大切</a:t>
            </a:r>
          </a:p>
        </p:txBody>
      </p:sp>
      <p:pic>
        <p:nvPicPr>
          <p:cNvPr id="20490" name="Picture 13" descr="0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75465" y="1846265"/>
            <a:ext cx="1728787"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1" name="Picture 14" descr="0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8900" y="1414465"/>
            <a:ext cx="15113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2" name="Picture 15" descr="0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9752" y="1643063"/>
            <a:ext cx="1871663" cy="121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3" name="AutoShape 16"/>
          <p:cNvSpPr>
            <a:spLocks noChangeArrowheads="1"/>
          </p:cNvSpPr>
          <p:nvPr/>
        </p:nvSpPr>
        <p:spPr bwMode="auto">
          <a:xfrm>
            <a:off x="287340" y="1126800"/>
            <a:ext cx="3538535" cy="358775"/>
          </a:xfrm>
          <a:prstGeom prst="roundRect">
            <a:avLst>
              <a:gd name="adj" fmla="val 50000"/>
            </a:avLst>
          </a:prstGeom>
          <a:solidFill>
            <a:srgbClr val="7E2E83"/>
          </a:solidFill>
          <a:ln w="19050" algn="ctr">
            <a:solidFill>
              <a:srgbClr val="7E2E83"/>
            </a:solidFill>
            <a:round/>
            <a:headEnd type="none" w="lg" len="lg"/>
            <a:tailEnd type="none" w="lg" len="lg"/>
          </a:ln>
          <a:effectLst>
            <a:outerShdw blurRad="50800" dist="38100" dir="2700000" algn="tl" rotWithShape="0">
              <a:prstClr val="black">
                <a:alpha val="40000"/>
              </a:prstClr>
            </a:outerShdw>
          </a:effectLst>
        </p:spPr>
        <p:txBody>
          <a:bodyPr wrap="none" lIns="90000" tIns="46800" rIns="90000" bIns="4680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494" name="AutoShape 17"/>
          <p:cNvSpPr>
            <a:spLocks noChangeArrowheads="1"/>
          </p:cNvSpPr>
          <p:nvPr/>
        </p:nvSpPr>
        <p:spPr bwMode="auto">
          <a:xfrm>
            <a:off x="4741865" y="1127127"/>
            <a:ext cx="4183800" cy="358775"/>
          </a:xfrm>
          <a:prstGeom prst="roundRect">
            <a:avLst>
              <a:gd name="adj" fmla="val 50000"/>
            </a:avLst>
          </a:prstGeom>
          <a:solidFill>
            <a:srgbClr val="7E2E83"/>
          </a:solidFill>
          <a:ln w="19050" algn="ctr">
            <a:solidFill>
              <a:srgbClr val="7E2E83"/>
            </a:solidFill>
            <a:round/>
            <a:headEnd type="none" w="lg" len="lg"/>
            <a:tailEnd type="none" w="lg" len="lg"/>
          </a:ln>
          <a:effectLst>
            <a:outerShdw blurRad="50800" dist="38100" dir="2700000" algn="tl" rotWithShape="0">
              <a:prstClr val="black">
                <a:alpha val="40000"/>
              </a:prstClr>
            </a:outerShdw>
          </a:effectLst>
        </p:spPr>
        <p:txBody>
          <a:bodyPr wrap="none" lIns="90000" tIns="46800" rIns="90000" bIns="4680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495" name="Rectangle 18"/>
          <p:cNvSpPr>
            <a:spLocks noChangeArrowheads="1"/>
          </p:cNvSpPr>
          <p:nvPr/>
        </p:nvSpPr>
        <p:spPr bwMode="auto">
          <a:xfrm>
            <a:off x="458596" y="1143610"/>
            <a:ext cx="3259524"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lg" len="lg"/>
                <a:tailEnd type="none" w="lg" len="lg"/>
              </a14:hiddenLine>
            </a:ext>
          </a:extLst>
        </p:spPr>
        <p:txBody>
          <a:bodyPr wrap="none" lIns="90000" tIns="46800" rIns="90000" bIns="468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buFont typeface="Wingdings" panose="05000000000000000000" pitchFamily="2" charset="2"/>
              <a:buNone/>
            </a:pPr>
            <a:r>
              <a:rPr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道路、上下水道、公園など</a:t>
            </a:r>
          </a:p>
        </p:txBody>
      </p:sp>
      <p:sp>
        <p:nvSpPr>
          <p:cNvPr id="20496" name="Rectangle 19"/>
          <p:cNvSpPr>
            <a:spLocks noChangeArrowheads="1"/>
          </p:cNvSpPr>
          <p:nvPr/>
        </p:nvSpPr>
        <p:spPr bwMode="auto">
          <a:xfrm>
            <a:off x="4882046" y="1137104"/>
            <a:ext cx="4040926"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lg" len="lg"/>
                <a:tailEnd type="none" w="lg" len="lg"/>
              </a14:hiddenLine>
            </a:ext>
          </a:extLst>
        </p:spPr>
        <p:txBody>
          <a:bodyPr wrap="square" lIns="90000" tIns="46800" rIns="90000" bIns="468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警察・消防、教育、福祉など</a:t>
            </a:r>
          </a:p>
        </p:txBody>
      </p:sp>
      <p:sp>
        <p:nvSpPr>
          <p:cNvPr id="20497" name="AutoShape 20"/>
          <p:cNvSpPr>
            <a:spLocks noChangeArrowheads="1"/>
          </p:cNvSpPr>
          <p:nvPr/>
        </p:nvSpPr>
        <p:spPr bwMode="auto">
          <a:xfrm>
            <a:off x="1593850" y="2662238"/>
            <a:ext cx="2471738" cy="793750"/>
          </a:xfrm>
          <a:prstGeom prst="roundRect">
            <a:avLst>
              <a:gd name="adj" fmla="val 50000"/>
            </a:avLst>
          </a:prstGeom>
          <a:solidFill>
            <a:schemeClr val="bg1"/>
          </a:solidFill>
          <a:ln w="28575" algn="ctr">
            <a:solidFill>
              <a:srgbClr val="7E2E83"/>
            </a:solidFill>
            <a:round/>
            <a:headEnd type="none" w="lg" len="lg"/>
            <a:tailEnd type="none" w="lg" len="lg"/>
          </a:ln>
        </p:spPr>
        <p:txBody>
          <a:bodyPr wrap="none" lIns="90000" tIns="46800" rIns="90000" bIns="4680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498" name="AutoShape 21"/>
          <p:cNvSpPr>
            <a:spLocks noChangeArrowheads="1"/>
          </p:cNvSpPr>
          <p:nvPr/>
        </p:nvSpPr>
        <p:spPr bwMode="auto">
          <a:xfrm>
            <a:off x="4884740" y="2662238"/>
            <a:ext cx="2471737" cy="793750"/>
          </a:xfrm>
          <a:prstGeom prst="roundRect">
            <a:avLst>
              <a:gd name="adj" fmla="val 50000"/>
            </a:avLst>
          </a:prstGeom>
          <a:solidFill>
            <a:schemeClr val="bg1"/>
          </a:solidFill>
          <a:ln w="28575" algn="ctr">
            <a:solidFill>
              <a:srgbClr val="7E2E83"/>
            </a:solidFill>
            <a:round/>
            <a:headEnd type="none" w="lg" len="lg"/>
            <a:tailEnd type="none" w="lg" len="lg"/>
          </a:ln>
        </p:spPr>
        <p:txBody>
          <a:bodyPr wrap="none" lIns="90000" tIns="46800" rIns="90000" bIns="4680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499" name="Text Box 43"/>
          <p:cNvSpPr txBox="1">
            <a:spLocks noChangeArrowheads="1"/>
          </p:cNvSpPr>
          <p:nvPr/>
        </p:nvSpPr>
        <p:spPr bwMode="auto">
          <a:xfrm>
            <a:off x="2122627" y="2837881"/>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社会資本</a:t>
            </a:r>
          </a:p>
        </p:txBody>
      </p:sp>
      <p:sp>
        <p:nvSpPr>
          <p:cNvPr id="20500" name="Text Box 44"/>
          <p:cNvSpPr txBox="1">
            <a:spLocks noChangeArrowheads="1"/>
          </p:cNvSpPr>
          <p:nvPr/>
        </p:nvSpPr>
        <p:spPr bwMode="auto">
          <a:xfrm>
            <a:off x="5104945" y="2841729"/>
            <a:ext cx="20313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公共サービス</a:t>
            </a:r>
          </a:p>
        </p:txBody>
      </p:sp>
      <p:sp>
        <p:nvSpPr>
          <p:cNvPr id="20501" name="Rectangle 25"/>
          <p:cNvSpPr>
            <a:spLocks noChangeArrowheads="1"/>
          </p:cNvSpPr>
          <p:nvPr/>
        </p:nvSpPr>
        <p:spPr bwMode="auto">
          <a:xfrm>
            <a:off x="3825875" y="3795715"/>
            <a:ext cx="3816350"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lg" len="lg"/>
                <a:tailEnd type="none" w="lg" len="lg"/>
              </a14:hiddenLine>
            </a:ext>
          </a:extLst>
        </p:spPr>
        <p:txBody>
          <a:bodyPr lIns="90000" tIns="46800" rIns="90000" bIns="468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None/>
            </a:pPr>
            <a:r>
              <a:rPr lang="ja-JP" altLang="en-US"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粗大ごみの収集</a:t>
            </a:r>
          </a:p>
        </p:txBody>
      </p:sp>
      <p:pic>
        <p:nvPicPr>
          <p:cNvPr id="20502" name="Picture 2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66027" y="3824290"/>
            <a:ext cx="1223963"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type="none" w="lg" len="lg"/>
                <a:tailEnd type="none" w="lg" len="lg"/>
              </a14:hiddenLine>
            </a:ext>
          </a:extLst>
        </p:spPr>
      </p:pic>
      <p:pic>
        <p:nvPicPr>
          <p:cNvPr id="20503" name="Picture 2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32590" y="3776663"/>
            <a:ext cx="439737"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type="none" w="lg" len="lg"/>
                <a:tailEnd type="none" w="lg" len="lg"/>
              </a14:hiddenLine>
            </a:ext>
          </a:extLst>
        </p:spPr>
      </p:pic>
      <p:sp>
        <p:nvSpPr>
          <p:cNvPr id="20504" name="AutoShape 26"/>
          <p:cNvSpPr>
            <a:spLocks noChangeArrowheads="1"/>
          </p:cNvSpPr>
          <p:nvPr/>
        </p:nvSpPr>
        <p:spPr bwMode="auto">
          <a:xfrm>
            <a:off x="468315" y="3756027"/>
            <a:ext cx="3240087" cy="995363"/>
          </a:xfrm>
          <a:prstGeom prst="roundRect">
            <a:avLst>
              <a:gd name="adj" fmla="val 14657"/>
            </a:avLst>
          </a:prstGeom>
          <a:solidFill>
            <a:schemeClr val="accent1"/>
          </a:solidFill>
          <a:ln w="19050" algn="ctr">
            <a:solidFill>
              <a:schemeClr val="accent1"/>
            </a:solidFill>
            <a:round/>
            <a:headEnd/>
            <a:tailEnd/>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505" name="テキスト ボックス 6"/>
          <p:cNvSpPr txBox="1">
            <a:spLocks noChangeArrowheads="1"/>
          </p:cNvSpPr>
          <p:nvPr/>
        </p:nvSpPr>
        <p:spPr bwMode="auto">
          <a:xfrm>
            <a:off x="558802" y="3838577"/>
            <a:ext cx="3267075" cy="806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eaLnBrk="1" hangingPunct="1">
              <a:lnSpc>
                <a:spcPct val="70000"/>
              </a:lnSpc>
              <a:spcBef>
                <a:spcPct val="40000"/>
              </a:spcBef>
              <a:buClr>
                <a:schemeClr val="accent1"/>
              </a:buClr>
              <a:buFont typeface="Wingdings" panose="05000000000000000000" pitchFamily="2" charset="2"/>
              <a:buNone/>
            </a:pPr>
            <a:r>
              <a:rPr lang="ja-JP" altLang="en-US"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サービス内容に応じて、</a:t>
            </a:r>
          </a:p>
          <a:p>
            <a:pPr eaLnBrk="1" hangingPunct="1">
              <a:lnSpc>
                <a:spcPct val="70000"/>
              </a:lnSpc>
              <a:spcBef>
                <a:spcPct val="40000"/>
              </a:spcBef>
              <a:buClr>
                <a:schemeClr val="accent1"/>
              </a:buClr>
              <a:buFont typeface="Wingdings" panose="05000000000000000000" pitchFamily="2" charset="2"/>
              <a:buNone/>
            </a:pPr>
            <a:r>
              <a:rPr lang="ja-JP" altLang="en-US"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利用する人が、</a:t>
            </a:r>
            <a:endParaRPr lang="en-US" altLang="ja-JP"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lnSpc>
                <a:spcPct val="70000"/>
              </a:lnSpc>
              <a:spcBef>
                <a:spcPct val="40000"/>
              </a:spcBef>
              <a:buClr>
                <a:schemeClr val="accent1"/>
              </a:buClr>
              <a:buFont typeface="Wingdings" panose="05000000000000000000" pitchFamily="2" charset="2"/>
              <a:buNone/>
            </a:pPr>
            <a:r>
              <a:rPr lang="ja-JP" altLang="en-US"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料金として費用を負担</a:t>
            </a:r>
          </a:p>
        </p:txBody>
      </p:sp>
      <p:sp>
        <p:nvSpPr>
          <p:cNvPr id="20506" name="Rectangle 30"/>
          <p:cNvSpPr>
            <a:spLocks noChangeArrowheads="1"/>
          </p:cNvSpPr>
          <p:nvPr/>
        </p:nvSpPr>
        <p:spPr bwMode="auto">
          <a:xfrm>
            <a:off x="3825875" y="4391027"/>
            <a:ext cx="3600450" cy="333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type="none" w="lg" len="lg"/>
                <a:tailEnd type="none" w="lg" len="lg"/>
              </a14:hiddenLine>
            </a:ext>
          </a:extLst>
        </p:spPr>
        <p:txBody>
          <a:bodyPr lIns="90000" tIns="46800" rIns="90000" bIns="468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ct val="70000"/>
              </a:lnSpc>
              <a:spcBef>
                <a:spcPct val="50000"/>
              </a:spcBef>
              <a:buFont typeface="Wingdings" panose="05000000000000000000" pitchFamily="2" charset="2"/>
              <a:buNone/>
            </a:pPr>
            <a:r>
              <a:rPr lang="ja-JP" altLang="en-US"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高速道路の利用</a:t>
            </a:r>
            <a:r>
              <a:rPr lang="ja-JP" altLang="en-US" dirty="0">
                <a:solidFill>
                  <a:schemeClr val="bg2"/>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など</a:t>
            </a:r>
          </a:p>
        </p:txBody>
      </p:sp>
      <p:sp>
        <p:nvSpPr>
          <p:cNvPr id="20507" name="Line 31"/>
          <p:cNvSpPr>
            <a:spLocks noChangeShapeType="1"/>
          </p:cNvSpPr>
          <p:nvPr/>
        </p:nvSpPr>
        <p:spPr bwMode="auto">
          <a:xfrm>
            <a:off x="3851275" y="4208463"/>
            <a:ext cx="2927350" cy="0"/>
          </a:xfrm>
          <a:prstGeom prst="line">
            <a:avLst/>
          </a:prstGeom>
          <a:ln>
            <a:prstDash val="sysDash"/>
            <a:headEnd type="none" w="lg" len="lg"/>
            <a:tailEnd type="none" w="lg" len="lg"/>
          </a:ln>
        </p:spPr>
        <p:style>
          <a:lnRef idx="1">
            <a:schemeClr val="accent1"/>
          </a:lnRef>
          <a:fillRef idx="0">
            <a:schemeClr val="accent1"/>
          </a:fillRef>
          <a:effectRef idx="0">
            <a:schemeClr val="accent1"/>
          </a:effectRef>
          <a:fontRef idx="minor">
            <a:schemeClr val="tx1"/>
          </a:fontRef>
        </p:style>
        <p:txBody>
          <a:bodyPr lIns="90000" tIns="46800" rIns="90000" bIns="46800" anchor="ctr"/>
          <a:lstStyle/>
          <a:p>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0511" name="Picture 36" descr="ごみぶくろ"/>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04025" y="4137025"/>
            <a:ext cx="706438"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タイトル 2"/>
          <p:cNvSpPr>
            <a:spLocks noGrp="1"/>
          </p:cNvSpPr>
          <p:nvPr>
            <p:ph type="title"/>
          </p:nvPr>
        </p:nvSpPr>
        <p:spPr>
          <a:effectLst/>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社会資本整備と公共サービスの費用</a:t>
            </a:r>
            <a:b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～警察・消防、福祉、上下水道、道路、年金・医療費～</a:t>
            </a:r>
          </a:p>
        </p:txBody>
      </p:sp>
      <p:sp>
        <p:nvSpPr>
          <p:cNvPr id="2" name="スライド番号プレースホルダー 1"/>
          <p:cNvSpPr>
            <a:spLocks noGrp="1"/>
          </p:cNvSpPr>
          <p:nvPr>
            <p:ph type="sldNum" sz="quarter" idx="12"/>
          </p:nvPr>
        </p:nvSpPr>
        <p:spPr>
          <a:xfrm>
            <a:off x="8567738" y="6453188"/>
            <a:ext cx="576262" cy="404812"/>
          </a:xfrm>
        </p:spPr>
        <p:txBody>
          <a:bodyPr/>
          <a:lstStyle/>
          <a:p>
            <a:fld id="{C870111A-7876-4376-AA8A-B94741648D09}" type="slidenum">
              <a:rPr lang="ja-JP" altLang="en-US" sz="1100">
                <a:latin typeface="メイリオ" panose="020B0604030504040204" pitchFamily="50" charset="-128"/>
                <a:ea typeface="メイリオ" panose="020B0604030504040204" pitchFamily="50" charset="-128"/>
                <a:cs typeface="メイリオ" panose="020B0604030504040204" pitchFamily="50" charset="-128"/>
              </a:rPr>
              <a:pPr/>
              <a:t>5</a:t>
            </a:fld>
            <a:endParaRPr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AA113067-60AE-43F6-9523-6E86DD374CE6}"/>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2213739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四角形: 角を丸くする 35">
            <a:extLst>
              <a:ext uri="{FF2B5EF4-FFF2-40B4-BE49-F238E27FC236}">
                <a16:creationId xmlns:a16="http://schemas.microsoft.com/office/drawing/2014/main" id="{6AA6267B-8911-4DFF-BE85-58CFA6CCB03C}"/>
              </a:ext>
            </a:extLst>
          </p:cNvPr>
          <p:cNvSpPr/>
          <p:nvPr/>
        </p:nvSpPr>
        <p:spPr>
          <a:xfrm>
            <a:off x="6533428" y="1373925"/>
            <a:ext cx="2520000" cy="684000"/>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四角形: 角を丸くする 34">
            <a:extLst>
              <a:ext uri="{FF2B5EF4-FFF2-40B4-BE49-F238E27FC236}">
                <a16:creationId xmlns:a16="http://schemas.microsoft.com/office/drawing/2014/main" id="{82537EB1-A548-4A57-AF1C-F59C8409FACD}"/>
              </a:ext>
            </a:extLst>
          </p:cNvPr>
          <p:cNvSpPr/>
          <p:nvPr/>
        </p:nvSpPr>
        <p:spPr>
          <a:xfrm>
            <a:off x="3452422" y="1374194"/>
            <a:ext cx="2520000" cy="684000"/>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四角形: 角を丸くする 4">
            <a:extLst>
              <a:ext uri="{FF2B5EF4-FFF2-40B4-BE49-F238E27FC236}">
                <a16:creationId xmlns:a16="http://schemas.microsoft.com/office/drawing/2014/main" id="{7EC1E9F0-2189-4BA0-ACCC-2BBC41C057D8}"/>
              </a:ext>
            </a:extLst>
          </p:cNvPr>
          <p:cNvSpPr/>
          <p:nvPr/>
        </p:nvSpPr>
        <p:spPr>
          <a:xfrm>
            <a:off x="274523" y="1392975"/>
            <a:ext cx="2520000" cy="684000"/>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四角形: 角を丸くする 29">
            <a:extLst>
              <a:ext uri="{FF2B5EF4-FFF2-40B4-BE49-F238E27FC236}">
                <a16:creationId xmlns:a16="http://schemas.microsoft.com/office/drawing/2014/main" id="{55B34013-B17F-4E88-9576-E8E8B3ED6CC2}"/>
              </a:ext>
            </a:extLst>
          </p:cNvPr>
          <p:cNvSpPr/>
          <p:nvPr/>
        </p:nvSpPr>
        <p:spPr>
          <a:xfrm>
            <a:off x="6461904" y="1269202"/>
            <a:ext cx="2520000" cy="717407"/>
          </a:xfrm>
          <a:prstGeom prst="roundRect">
            <a:avLst/>
          </a:prstGeom>
          <a:solidFill>
            <a:srgbClr val="92D05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9" name="四角形: 角を丸くする 28">
            <a:extLst>
              <a:ext uri="{FF2B5EF4-FFF2-40B4-BE49-F238E27FC236}">
                <a16:creationId xmlns:a16="http://schemas.microsoft.com/office/drawing/2014/main" id="{FF5CD713-684B-4CFF-A47A-3B616C7D8322}"/>
              </a:ext>
            </a:extLst>
          </p:cNvPr>
          <p:cNvSpPr/>
          <p:nvPr/>
        </p:nvSpPr>
        <p:spPr>
          <a:xfrm>
            <a:off x="3385402" y="1269202"/>
            <a:ext cx="2520000" cy="717407"/>
          </a:xfrm>
          <a:prstGeom prst="roundRect">
            <a:avLst/>
          </a:prstGeom>
          <a:solidFill>
            <a:srgbClr val="92D05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3" name="四角形: 角を丸くする 2">
            <a:extLst>
              <a:ext uri="{FF2B5EF4-FFF2-40B4-BE49-F238E27FC236}">
                <a16:creationId xmlns:a16="http://schemas.microsoft.com/office/drawing/2014/main" id="{C219147C-AF7A-412D-B4A3-D4F9F00EF906}"/>
              </a:ext>
            </a:extLst>
          </p:cNvPr>
          <p:cNvSpPr/>
          <p:nvPr/>
        </p:nvSpPr>
        <p:spPr>
          <a:xfrm>
            <a:off x="208854" y="1269202"/>
            <a:ext cx="2520000" cy="717407"/>
          </a:xfrm>
          <a:prstGeom prst="roundRect">
            <a:avLst/>
          </a:prstGeom>
          <a:solidFill>
            <a:srgbClr val="92D05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 name="タイトル 1"/>
          <p:cNvSpPr>
            <a:spLocks noGrp="1"/>
          </p:cNvSpPr>
          <p:nvPr>
            <p:ph type="title"/>
          </p:nvPr>
        </p:nvSpPr>
        <p:spPr/>
        <p:txBody>
          <a:bodyPr>
            <a:normAutofit/>
          </a:bodyPr>
          <a:lstStyle/>
          <a:p>
            <a:pPr>
              <a:lnSpc>
                <a:spcPct val="100000"/>
              </a:lnSpc>
              <a:spcBef>
                <a:spcPct val="20000"/>
              </a:spcBef>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納税環境の整備①</a:t>
            </a:r>
            <a:b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～確定申告書等作成コーナー～</a:t>
            </a:r>
          </a:p>
        </p:txBody>
      </p:sp>
      <p:sp>
        <p:nvSpPr>
          <p:cNvPr id="23" name="スライド番号プレースホルダー 4">
            <a:extLst>
              <a:ext uri="{FF2B5EF4-FFF2-40B4-BE49-F238E27FC236}">
                <a16:creationId xmlns:a16="http://schemas.microsoft.com/office/drawing/2014/main" id="{DC910E39-DEFC-474C-B48A-19A0CDA97621}"/>
              </a:ext>
            </a:extLst>
          </p:cNvPr>
          <p:cNvSpPr>
            <a:spLocks noGrp="1"/>
          </p:cNvSpPr>
          <p:nvPr>
            <p:ph type="sldNum" sz="quarter" idx="12"/>
          </p:nvPr>
        </p:nvSpPr>
        <p:spPr>
          <a:xfrm>
            <a:off x="7080582" y="6474151"/>
            <a:ext cx="2057400" cy="365125"/>
          </a:xfrm>
        </p:spPr>
        <p:txBody>
          <a:bodyPr/>
          <a:lstStyle/>
          <a:p>
            <a:fld id="{B0FF6F17-0D75-4A52-9621-CC0F8D8CB105}" type="slidenum">
              <a:rPr kumimoji="1" lang="ja-JP" altLang="en-US" smtClean="0"/>
              <a:t>59</a:t>
            </a:fld>
            <a:endParaRPr kumimoji="1" lang="ja-JP" altLang="en-US" dirty="0"/>
          </a:p>
        </p:txBody>
      </p:sp>
      <p:sp>
        <p:nvSpPr>
          <p:cNvPr id="24" name="Rectangle 9"/>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テキスト ボックス 8">
            <a:extLst>
              <a:ext uri="{FF2B5EF4-FFF2-40B4-BE49-F238E27FC236}">
                <a16:creationId xmlns:a16="http://schemas.microsoft.com/office/drawing/2014/main" id="{EED82DA7-22D1-4589-AB6A-6E8EA10E94DE}"/>
              </a:ext>
            </a:extLst>
          </p:cNvPr>
          <p:cNvSpPr txBox="1"/>
          <p:nvPr/>
        </p:nvSpPr>
        <p:spPr>
          <a:xfrm>
            <a:off x="416035" y="1431770"/>
            <a:ext cx="2031325" cy="461665"/>
          </a:xfrm>
          <a:prstGeom prst="rect">
            <a:avLst/>
          </a:prstGeom>
          <a:noFill/>
        </p:spPr>
        <p:txBody>
          <a:bodyPr wrap="none" rtlCol="0">
            <a:spAutoFit/>
          </a:bodyPr>
          <a:lstStyle/>
          <a:p>
            <a:r>
              <a:rPr kumimoji="1" lang="ja-JP" altLang="en-US" b="1" dirty="0">
                <a:solidFill>
                  <a:schemeClr val="tx1">
                    <a:lumMod val="75000"/>
                    <a:lumOff val="25000"/>
                  </a:schemeClr>
                </a:solidFill>
                <a:latin typeface="メイリオ" panose="020B0604030504040204" pitchFamily="50" charset="-128"/>
                <a:ea typeface="メイリオ" panose="020B0604030504040204" pitchFamily="50" charset="-128"/>
              </a:rPr>
              <a:t>国税庁ＨＰへ</a:t>
            </a:r>
          </a:p>
        </p:txBody>
      </p:sp>
      <p:sp>
        <p:nvSpPr>
          <p:cNvPr id="7" name="二等辺三角形 6">
            <a:extLst>
              <a:ext uri="{FF2B5EF4-FFF2-40B4-BE49-F238E27FC236}">
                <a16:creationId xmlns:a16="http://schemas.microsoft.com/office/drawing/2014/main" id="{6081A970-359D-4B62-A3DA-93E1E2A264B0}"/>
              </a:ext>
            </a:extLst>
          </p:cNvPr>
          <p:cNvSpPr/>
          <p:nvPr/>
        </p:nvSpPr>
        <p:spPr>
          <a:xfrm rot="5400000">
            <a:off x="2689700" y="1462790"/>
            <a:ext cx="719593" cy="332418"/>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二等辺三角形 53">
            <a:extLst>
              <a:ext uri="{FF2B5EF4-FFF2-40B4-BE49-F238E27FC236}">
                <a16:creationId xmlns:a16="http://schemas.microsoft.com/office/drawing/2014/main" id="{8377DD0A-1F40-4E7B-A065-0FD835E80312}"/>
              </a:ext>
            </a:extLst>
          </p:cNvPr>
          <p:cNvSpPr/>
          <p:nvPr/>
        </p:nvSpPr>
        <p:spPr>
          <a:xfrm rot="5400000">
            <a:off x="5845855" y="1462790"/>
            <a:ext cx="719593" cy="332418"/>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テキスト ボックス 54">
            <a:extLst>
              <a:ext uri="{FF2B5EF4-FFF2-40B4-BE49-F238E27FC236}">
                <a16:creationId xmlns:a16="http://schemas.microsoft.com/office/drawing/2014/main" id="{2C3A14C8-D3D7-44CF-BC6D-8858D23CF9CD}"/>
              </a:ext>
            </a:extLst>
          </p:cNvPr>
          <p:cNvSpPr txBox="1"/>
          <p:nvPr/>
        </p:nvSpPr>
        <p:spPr>
          <a:xfrm>
            <a:off x="208855" y="2396647"/>
            <a:ext cx="2764336" cy="646331"/>
          </a:xfrm>
          <a:prstGeom prst="rect">
            <a:avLst/>
          </a:prstGeom>
          <a:noFill/>
        </p:spPr>
        <p:txBody>
          <a:bodyPr wrap="square" rtlCol="0">
            <a:spAutoFit/>
          </a:bodyPr>
          <a:lstStyle/>
          <a:p>
            <a:r>
              <a:rPr kumimoji="1" lang="ja-JP" altLang="en-US" sz="1800" dirty="0">
                <a:solidFill>
                  <a:schemeClr val="tx1">
                    <a:lumMod val="85000"/>
                    <a:lumOff val="15000"/>
                  </a:schemeClr>
                </a:solidFill>
                <a:latin typeface="メイリオ" panose="020B0604030504040204" pitchFamily="50" charset="-128"/>
                <a:ea typeface="メイリオ" panose="020B0604030504040204" pitchFamily="50" charset="-128"/>
              </a:rPr>
              <a:t>①</a:t>
            </a:r>
            <a:r>
              <a:rPr kumimoji="1" lang="ja-JP" altLang="en-US" sz="1800" b="1" dirty="0">
                <a:solidFill>
                  <a:schemeClr val="tx1">
                    <a:lumMod val="85000"/>
                    <a:lumOff val="15000"/>
                  </a:schemeClr>
                </a:solidFill>
                <a:latin typeface="メイリオ" panose="020B0604030504040204" pitchFamily="50" charset="-128"/>
                <a:ea typeface="メイリオ" panose="020B0604030504040204" pitchFamily="50" charset="-128"/>
              </a:rPr>
              <a:t>「確定申告書等作成</a:t>
            </a:r>
            <a:endParaRPr kumimoji="1" lang="en-US" altLang="ja-JP" sz="1800" b="1" dirty="0">
              <a:solidFill>
                <a:schemeClr val="tx1">
                  <a:lumMod val="85000"/>
                  <a:lumOff val="15000"/>
                </a:schemeClr>
              </a:solidFill>
              <a:latin typeface="メイリオ" panose="020B0604030504040204" pitchFamily="50" charset="-128"/>
              <a:ea typeface="メイリオ" panose="020B0604030504040204" pitchFamily="50" charset="-128"/>
            </a:endParaRPr>
          </a:p>
          <a:p>
            <a:r>
              <a:rPr kumimoji="1" lang="ja-JP" altLang="en-US" sz="1800" b="1" dirty="0">
                <a:solidFill>
                  <a:schemeClr val="tx1">
                    <a:lumMod val="85000"/>
                    <a:lumOff val="15000"/>
                  </a:schemeClr>
                </a:solidFill>
                <a:latin typeface="メイリオ" panose="020B0604030504040204" pitchFamily="50" charset="-128"/>
                <a:ea typeface="メイリオ" panose="020B0604030504040204" pitchFamily="50" charset="-128"/>
              </a:rPr>
              <a:t>コーナー」</a:t>
            </a:r>
            <a:r>
              <a:rPr kumimoji="1" lang="ja-JP" altLang="en-US" sz="1800" dirty="0">
                <a:solidFill>
                  <a:schemeClr val="tx1">
                    <a:lumMod val="85000"/>
                    <a:lumOff val="15000"/>
                  </a:schemeClr>
                </a:solidFill>
                <a:latin typeface="メイリオ" panose="020B0604030504040204" pitchFamily="50" charset="-128"/>
                <a:ea typeface="メイリオ" panose="020B0604030504040204" pitchFamily="50" charset="-128"/>
              </a:rPr>
              <a:t>へアクセス</a:t>
            </a:r>
          </a:p>
        </p:txBody>
      </p:sp>
      <p:sp>
        <p:nvSpPr>
          <p:cNvPr id="56" name="テキスト ボックス 55">
            <a:extLst>
              <a:ext uri="{FF2B5EF4-FFF2-40B4-BE49-F238E27FC236}">
                <a16:creationId xmlns:a16="http://schemas.microsoft.com/office/drawing/2014/main" id="{1EFAD234-20A2-4AAD-9074-7643CDE54960}"/>
              </a:ext>
            </a:extLst>
          </p:cNvPr>
          <p:cNvSpPr txBox="1"/>
          <p:nvPr/>
        </p:nvSpPr>
        <p:spPr>
          <a:xfrm>
            <a:off x="3549425" y="2379692"/>
            <a:ext cx="2553517" cy="923330"/>
          </a:xfrm>
          <a:prstGeom prst="rect">
            <a:avLst/>
          </a:prstGeom>
          <a:noFill/>
        </p:spPr>
        <p:txBody>
          <a:bodyPr wrap="square" rtlCol="0">
            <a:spAutoFit/>
          </a:bodyPr>
          <a:lstStyle/>
          <a:p>
            <a:r>
              <a:rPr lang="ja-JP" altLang="en-US" sz="1800" dirty="0">
                <a:solidFill>
                  <a:schemeClr val="tx1">
                    <a:lumMod val="85000"/>
                    <a:lumOff val="15000"/>
                  </a:schemeClr>
                </a:solidFill>
                <a:latin typeface="メイリオ" panose="020B0604030504040204" pitchFamily="50" charset="-128"/>
                <a:ea typeface="メイリオ" panose="020B0604030504040204" pitchFamily="50" charset="-128"/>
              </a:rPr>
              <a:t>②画面の案内に沿って</a:t>
            </a:r>
            <a:endParaRPr lang="en-US" altLang="ja-JP" sz="1800" dirty="0">
              <a:solidFill>
                <a:schemeClr val="tx1">
                  <a:lumMod val="85000"/>
                  <a:lumOff val="15000"/>
                </a:schemeClr>
              </a:solidFill>
              <a:latin typeface="メイリオ" panose="020B0604030504040204" pitchFamily="50" charset="-128"/>
              <a:ea typeface="メイリオ" panose="020B0604030504040204" pitchFamily="50" charset="-128"/>
            </a:endParaRPr>
          </a:p>
          <a:p>
            <a:r>
              <a:rPr lang="ja-JP" altLang="en-US" sz="1800" dirty="0">
                <a:solidFill>
                  <a:schemeClr val="tx1">
                    <a:lumMod val="85000"/>
                    <a:lumOff val="15000"/>
                  </a:schemeClr>
                </a:solidFill>
                <a:latin typeface="メイリオ" panose="020B0604030504040204" pitchFamily="50" charset="-128"/>
                <a:ea typeface="メイリオ" panose="020B0604030504040204" pitchFamily="50" charset="-128"/>
              </a:rPr>
              <a:t>金額等を入力すると、</a:t>
            </a:r>
            <a:endParaRPr lang="en-US" altLang="ja-JP" sz="1800" dirty="0">
              <a:solidFill>
                <a:schemeClr val="tx1">
                  <a:lumMod val="85000"/>
                  <a:lumOff val="15000"/>
                </a:schemeClr>
              </a:solidFill>
              <a:latin typeface="メイリオ" panose="020B0604030504040204" pitchFamily="50" charset="-128"/>
              <a:ea typeface="メイリオ" panose="020B0604030504040204" pitchFamily="50" charset="-128"/>
            </a:endParaRPr>
          </a:p>
          <a:p>
            <a:r>
              <a:rPr lang="ja-JP" altLang="en-US" sz="1800" b="1" dirty="0">
                <a:solidFill>
                  <a:schemeClr val="tx1">
                    <a:lumMod val="85000"/>
                    <a:lumOff val="15000"/>
                  </a:schemeClr>
                </a:solidFill>
                <a:latin typeface="メイリオ" panose="020B0604030504040204" pitchFamily="50" charset="-128"/>
                <a:ea typeface="メイリオ" panose="020B0604030504040204" pitchFamily="50" charset="-128"/>
              </a:rPr>
              <a:t>自動で税額等を計算</a:t>
            </a:r>
          </a:p>
        </p:txBody>
      </p:sp>
      <p:sp>
        <p:nvSpPr>
          <p:cNvPr id="57" name="テキスト ボックス 56">
            <a:extLst>
              <a:ext uri="{FF2B5EF4-FFF2-40B4-BE49-F238E27FC236}">
                <a16:creationId xmlns:a16="http://schemas.microsoft.com/office/drawing/2014/main" id="{492B3E0F-4383-40BC-9F38-DEAA4D4ACD43}"/>
              </a:ext>
            </a:extLst>
          </p:cNvPr>
          <p:cNvSpPr txBox="1"/>
          <p:nvPr/>
        </p:nvSpPr>
        <p:spPr>
          <a:xfrm>
            <a:off x="6679176" y="2379692"/>
            <a:ext cx="2373299" cy="646331"/>
          </a:xfrm>
          <a:prstGeom prst="rect">
            <a:avLst/>
          </a:prstGeom>
          <a:noFill/>
        </p:spPr>
        <p:txBody>
          <a:bodyPr wrap="square" rtlCol="0">
            <a:spAutoFit/>
          </a:bodyPr>
          <a:lstStyle/>
          <a:p>
            <a:r>
              <a:rPr lang="ja-JP" altLang="en-US" sz="1800" dirty="0">
                <a:solidFill>
                  <a:schemeClr val="tx1">
                    <a:lumMod val="85000"/>
                    <a:lumOff val="15000"/>
                  </a:schemeClr>
                </a:solidFill>
                <a:latin typeface="メイリオ" panose="020B0604030504040204" pitchFamily="50" charset="-128"/>
                <a:ea typeface="メイリオ" panose="020B0604030504040204" pitchFamily="50" charset="-128"/>
              </a:rPr>
              <a:t>③作成した申告書を</a:t>
            </a:r>
          </a:p>
          <a:p>
            <a:r>
              <a:rPr lang="en-US" altLang="ja-JP" sz="1800" b="1" dirty="0">
                <a:solidFill>
                  <a:schemeClr val="tx1">
                    <a:lumMod val="85000"/>
                    <a:lumOff val="15000"/>
                  </a:schemeClr>
                </a:solidFill>
                <a:latin typeface="メイリオ" panose="020B0604030504040204" pitchFamily="50" charset="-128"/>
                <a:ea typeface="メイリオ" panose="020B0604030504040204" pitchFamily="50" charset="-128"/>
              </a:rPr>
              <a:t>e-Tax</a:t>
            </a:r>
            <a:r>
              <a:rPr lang="ja-JP" altLang="en-US" sz="1800" b="1" dirty="0">
                <a:solidFill>
                  <a:schemeClr val="tx1">
                    <a:lumMod val="85000"/>
                    <a:lumOff val="15000"/>
                  </a:schemeClr>
                </a:solidFill>
                <a:latin typeface="メイリオ" panose="020B0604030504040204" pitchFamily="50" charset="-128"/>
                <a:ea typeface="メイリオ" panose="020B0604030504040204" pitchFamily="50" charset="-128"/>
              </a:rPr>
              <a:t>送信</a:t>
            </a:r>
          </a:p>
        </p:txBody>
      </p:sp>
      <p:sp>
        <p:nvSpPr>
          <p:cNvPr id="61" name="テキスト ボックス 60">
            <a:extLst>
              <a:ext uri="{FF2B5EF4-FFF2-40B4-BE49-F238E27FC236}">
                <a16:creationId xmlns:a16="http://schemas.microsoft.com/office/drawing/2014/main" id="{C535F4F5-2D0E-4B12-B724-ABEEC509DF2A}"/>
              </a:ext>
            </a:extLst>
          </p:cNvPr>
          <p:cNvSpPr txBox="1"/>
          <p:nvPr/>
        </p:nvSpPr>
        <p:spPr>
          <a:xfrm>
            <a:off x="3520923" y="1430878"/>
            <a:ext cx="2339102" cy="461665"/>
          </a:xfrm>
          <a:prstGeom prst="rect">
            <a:avLst/>
          </a:prstGeom>
          <a:noFill/>
        </p:spPr>
        <p:txBody>
          <a:bodyPr wrap="none" rtlCol="0">
            <a:spAutoFit/>
          </a:bodyPr>
          <a:lstStyle/>
          <a:p>
            <a:r>
              <a:rPr lang="ja-JP" altLang="en-US" b="1" dirty="0">
                <a:solidFill>
                  <a:schemeClr val="tx1">
                    <a:lumMod val="75000"/>
                    <a:lumOff val="25000"/>
                  </a:schemeClr>
                </a:solidFill>
                <a:latin typeface="メイリオ" panose="020B0604030504040204" pitchFamily="50" charset="-128"/>
                <a:ea typeface="メイリオ" panose="020B0604030504040204" pitchFamily="50" charset="-128"/>
              </a:rPr>
              <a:t>申告書等の作成</a:t>
            </a:r>
            <a:endParaRPr kumimoji="1" lang="ja-JP" altLang="en-US" b="1" dirty="0">
              <a:solidFill>
                <a:schemeClr val="tx1">
                  <a:lumMod val="75000"/>
                  <a:lumOff val="25000"/>
                </a:schemeClr>
              </a:solidFill>
              <a:latin typeface="メイリオ" panose="020B0604030504040204" pitchFamily="50" charset="-128"/>
              <a:ea typeface="メイリオ" panose="020B0604030504040204" pitchFamily="50" charset="-128"/>
            </a:endParaRPr>
          </a:p>
        </p:txBody>
      </p:sp>
      <p:pic>
        <p:nvPicPr>
          <p:cNvPr id="67" name="図 66">
            <a:extLst>
              <a:ext uri="{FF2B5EF4-FFF2-40B4-BE49-F238E27FC236}">
                <a16:creationId xmlns:a16="http://schemas.microsoft.com/office/drawing/2014/main" id="{495A5ABF-FFF9-4BD9-A273-ACBA27C571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577" y="5206730"/>
            <a:ext cx="429681" cy="759538"/>
          </a:xfrm>
          <a:prstGeom prst="rect">
            <a:avLst/>
          </a:prstGeom>
        </p:spPr>
      </p:pic>
      <p:sp>
        <p:nvSpPr>
          <p:cNvPr id="68" name="テキスト ボックス 67">
            <a:extLst>
              <a:ext uri="{FF2B5EF4-FFF2-40B4-BE49-F238E27FC236}">
                <a16:creationId xmlns:a16="http://schemas.microsoft.com/office/drawing/2014/main" id="{B3007095-2E0C-48EA-8F67-14D51C1535F5}"/>
              </a:ext>
            </a:extLst>
          </p:cNvPr>
          <p:cNvSpPr txBox="1"/>
          <p:nvPr/>
        </p:nvSpPr>
        <p:spPr>
          <a:xfrm>
            <a:off x="956890" y="5504603"/>
            <a:ext cx="5346335" cy="461665"/>
          </a:xfrm>
          <a:prstGeom prst="rect">
            <a:avLst/>
          </a:prstGeom>
          <a:noFill/>
        </p:spPr>
        <p:txBody>
          <a:bodyPr wrap="none" rtlCol="0">
            <a:spAutoFit/>
          </a:bodyPr>
          <a:lstStyle/>
          <a:p>
            <a:r>
              <a:rPr kumimoji="1" lang="ja-JP" altLang="en-US" b="1" dirty="0">
                <a:solidFill>
                  <a:srgbClr val="C0323C"/>
                </a:solidFill>
                <a:latin typeface="メイリオ" panose="020B0604030504040204" pitchFamily="50" charset="-128"/>
                <a:ea typeface="メイリオ" panose="020B0604030504040204" pitchFamily="50" charset="-128"/>
              </a:rPr>
              <a:t>マイナポータル連携</a:t>
            </a:r>
            <a:r>
              <a:rPr kumimoji="1" lang="ja-JP" altLang="en-US" sz="1800" b="1" dirty="0">
                <a:solidFill>
                  <a:schemeClr val="tx1">
                    <a:lumMod val="85000"/>
                    <a:lumOff val="15000"/>
                  </a:schemeClr>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で</a:t>
            </a:r>
            <a:r>
              <a:rPr kumimoji="1" lang="ja-JP" altLang="en-US" b="1" dirty="0">
                <a:solidFill>
                  <a:schemeClr val="tx1">
                    <a:lumMod val="85000"/>
                    <a:lumOff val="15000"/>
                  </a:schemeClr>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さらに便利に</a:t>
            </a:r>
            <a:r>
              <a:rPr kumimoji="1" lang="en-US" altLang="ja-JP" b="1" dirty="0">
                <a:solidFill>
                  <a:schemeClr val="tx1">
                    <a:lumMod val="85000"/>
                    <a:lumOff val="15000"/>
                  </a:schemeClr>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endParaRPr kumimoji="1" lang="ja-JP" altLang="en-US" b="1" dirty="0">
              <a:solidFill>
                <a:schemeClr val="tx1">
                  <a:lumMod val="85000"/>
                  <a:lumOff val="15000"/>
                </a:schemeClr>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69" name="テキスト ボックス 68">
            <a:extLst>
              <a:ext uri="{FF2B5EF4-FFF2-40B4-BE49-F238E27FC236}">
                <a16:creationId xmlns:a16="http://schemas.microsoft.com/office/drawing/2014/main" id="{21DE23F1-C024-4A0E-BD43-70F58D0BCACA}"/>
              </a:ext>
            </a:extLst>
          </p:cNvPr>
          <p:cNvSpPr txBox="1"/>
          <p:nvPr/>
        </p:nvSpPr>
        <p:spPr>
          <a:xfrm>
            <a:off x="721974" y="5885772"/>
            <a:ext cx="7954418" cy="784830"/>
          </a:xfrm>
          <a:prstGeom prst="rect">
            <a:avLst/>
          </a:prstGeom>
          <a:noFill/>
        </p:spPr>
        <p:txBody>
          <a:bodyPr wrap="square" rtlCol="0">
            <a:spAutoFit/>
          </a:bodyPr>
          <a:lstStyle/>
          <a:p>
            <a:pPr marL="342900" indent="-342900">
              <a:spcBef>
                <a:spcPts val="600"/>
              </a:spcBef>
              <a:buClr>
                <a:schemeClr val="tx1">
                  <a:lumMod val="75000"/>
                  <a:lumOff val="25000"/>
                </a:schemeClr>
              </a:buClr>
              <a:buFont typeface="Wingdings" panose="05000000000000000000" pitchFamily="2" charset="2"/>
              <a:buChar char="ü"/>
            </a:pPr>
            <a:r>
              <a:rPr kumimoji="1" lang="ja-JP" altLang="en-US" sz="2000" b="1" dirty="0">
                <a:latin typeface="メイリオ" panose="020B0604030504040204" pitchFamily="50" charset="-128"/>
                <a:ea typeface="メイリオ" panose="020B0604030504040204" pitchFamily="50" charset="-128"/>
              </a:rPr>
              <a:t>マイナポータルと連携</a:t>
            </a:r>
            <a:r>
              <a:rPr kumimoji="1" lang="ja-JP" altLang="en-US" sz="2000" dirty="0">
                <a:solidFill>
                  <a:schemeClr val="tx1">
                    <a:lumMod val="85000"/>
                    <a:lumOff val="15000"/>
                  </a:schemeClr>
                </a:solidFill>
                <a:latin typeface="メイリオ" panose="020B0604030504040204" pitchFamily="50" charset="-128"/>
                <a:ea typeface="メイリオ" panose="020B0604030504040204" pitchFamily="50" charset="-128"/>
              </a:rPr>
              <a:t>して</a:t>
            </a:r>
            <a:r>
              <a:rPr lang="ja-JP" altLang="en-US" sz="2000" dirty="0">
                <a:solidFill>
                  <a:schemeClr val="tx1">
                    <a:lumMod val="85000"/>
                    <a:lumOff val="15000"/>
                  </a:schemeClr>
                </a:solidFill>
                <a:latin typeface="メイリオ" panose="020B0604030504040204" pitchFamily="50" charset="-128"/>
                <a:ea typeface="メイリオ" panose="020B0604030504040204" pitchFamily="50" charset="-128"/>
              </a:rPr>
              <a:t>控除証明書等のデータを</a:t>
            </a:r>
            <a:r>
              <a:rPr lang="ja-JP" altLang="en-US" sz="2000" b="1" dirty="0">
                <a:latin typeface="メイリオ" panose="020B0604030504040204" pitchFamily="50" charset="-128"/>
                <a:ea typeface="メイリオ" panose="020B0604030504040204" pitchFamily="50" charset="-128"/>
              </a:rPr>
              <a:t>一括取得</a:t>
            </a:r>
            <a:endParaRPr lang="en-US" altLang="ja-JP" sz="2000" b="1" dirty="0">
              <a:latin typeface="メイリオ" panose="020B0604030504040204" pitchFamily="50" charset="-128"/>
              <a:ea typeface="メイリオ" panose="020B0604030504040204" pitchFamily="50" charset="-128"/>
            </a:endParaRPr>
          </a:p>
          <a:p>
            <a:pPr marL="342900" indent="-342900">
              <a:spcBef>
                <a:spcPts val="600"/>
              </a:spcBef>
              <a:buFont typeface="Wingdings" panose="05000000000000000000" pitchFamily="2" charset="2"/>
              <a:buChar char="ü"/>
            </a:pPr>
            <a:r>
              <a:rPr lang="ja-JP" altLang="en-US" sz="2000" dirty="0">
                <a:solidFill>
                  <a:schemeClr val="tx1">
                    <a:lumMod val="85000"/>
                    <a:lumOff val="15000"/>
                  </a:schemeClr>
                </a:solidFill>
                <a:latin typeface="メイリオ" panose="020B0604030504040204" pitchFamily="50" charset="-128"/>
                <a:ea typeface="メイリオ" panose="020B0604030504040204" pitchFamily="50" charset="-128"/>
              </a:rPr>
              <a:t>取得したデータを確定申告書の該当項目へ</a:t>
            </a:r>
            <a:r>
              <a:rPr lang="ja-JP" altLang="en-US" sz="2000" b="1" dirty="0">
                <a:latin typeface="メイリオ" panose="020B0604030504040204" pitchFamily="50" charset="-128"/>
                <a:ea typeface="メイリオ" panose="020B0604030504040204" pitchFamily="50" charset="-128"/>
              </a:rPr>
              <a:t>自動入力</a:t>
            </a:r>
            <a:endParaRPr lang="en-US" altLang="ja-JP" sz="2000" b="1" dirty="0">
              <a:latin typeface="メイリオ" panose="020B0604030504040204" pitchFamily="50" charset="-128"/>
              <a:ea typeface="メイリオ" panose="020B0604030504040204" pitchFamily="50" charset="-128"/>
            </a:endParaRPr>
          </a:p>
        </p:txBody>
      </p:sp>
      <p:sp>
        <p:nvSpPr>
          <p:cNvPr id="31" name="テキスト ボックス 30">
            <a:extLst>
              <a:ext uri="{FF2B5EF4-FFF2-40B4-BE49-F238E27FC236}">
                <a16:creationId xmlns:a16="http://schemas.microsoft.com/office/drawing/2014/main" id="{3795885E-7E07-4B13-9663-E26D265F4B87}"/>
              </a:ext>
            </a:extLst>
          </p:cNvPr>
          <p:cNvSpPr txBox="1"/>
          <p:nvPr/>
        </p:nvSpPr>
        <p:spPr>
          <a:xfrm>
            <a:off x="6568248" y="1450706"/>
            <a:ext cx="2339102" cy="461665"/>
          </a:xfrm>
          <a:prstGeom prst="rect">
            <a:avLst/>
          </a:prstGeom>
          <a:noFill/>
        </p:spPr>
        <p:txBody>
          <a:bodyPr wrap="none" rtlCol="0">
            <a:spAutoFit/>
          </a:bodyPr>
          <a:lstStyle/>
          <a:p>
            <a:r>
              <a:rPr kumimoji="1" lang="ja-JP" altLang="en-US" b="1" dirty="0">
                <a:solidFill>
                  <a:schemeClr val="tx1">
                    <a:lumMod val="75000"/>
                    <a:lumOff val="25000"/>
                  </a:schemeClr>
                </a:solidFill>
                <a:latin typeface="メイリオ" panose="020B0604030504040204" pitchFamily="50" charset="-128"/>
                <a:ea typeface="メイリオ" panose="020B0604030504040204" pitchFamily="50" charset="-128"/>
              </a:rPr>
              <a:t>税務署への提出</a:t>
            </a:r>
          </a:p>
        </p:txBody>
      </p:sp>
      <p:pic>
        <p:nvPicPr>
          <p:cNvPr id="39" name="図 38">
            <a:extLst>
              <a:ext uri="{FF2B5EF4-FFF2-40B4-BE49-F238E27FC236}">
                <a16:creationId xmlns:a16="http://schemas.microsoft.com/office/drawing/2014/main" id="{00000000-0008-0000-0000-0000310000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002" y="3514929"/>
            <a:ext cx="639347" cy="994462"/>
          </a:xfrm>
          <a:prstGeom prst="rect">
            <a:avLst/>
          </a:prstGeom>
        </p:spPr>
      </p:pic>
      <p:pic>
        <p:nvPicPr>
          <p:cNvPr id="41" name="図 40">
            <a:extLst>
              <a:ext uri="{FF2B5EF4-FFF2-40B4-BE49-F238E27FC236}">
                <a16:creationId xmlns:a16="http://schemas.microsoft.com/office/drawing/2014/main" id="{00000000-0008-0000-0300-00000200000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9272" b="6723"/>
          <a:stretch/>
        </p:blipFill>
        <p:spPr>
          <a:xfrm>
            <a:off x="1591023" y="3091045"/>
            <a:ext cx="731195" cy="1371496"/>
          </a:xfrm>
          <a:prstGeom prst="rect">
            <a:avLst/>
          </a:prstGeom>
        </p:spPr>
      </p:pic>
      <p:pic>
        <p:nvPicPr>
          <p:cNvPr id="45" name="図 44">
            <a:extLst>
              <a:ext uri="{FF2B5EF4-FFF2-40B4-BE49-F238E27FC236}">
                <a16:creationId xmlns:a16="http://schemas.microsoft.com/office/drawing/2014/main" id="{2BC96145-2147-4882-8D57-E0C692DF4C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21647" y="3410417"/>
            <a:ext cx="1381549" cy="1317418"/>
          </a:xfrm>
          <a:prstGeom prst="rect">
            <a:avLst/>
          </a:prstGeom>
        </p:spPr>
      </p:pic>
      <p:pic>
        <p:nvPicPr>
          <p:cNvPr id="47" name="図 46">
            <a:extLst>
              <a:ext uri="{FF2B5EF4-FFF2-40B4-BE49-F238E27FC236}">
                <a16:creationId xmlns:a16="http://schemas.microsoft.com/office/drawing/2014/main" id="{00000000-0008-0000-0100-00000A00000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060009" y="3094279"/>
            <a:ext cx="793231" cy="656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図形 47">
            <a:extLst>
              <a:ext uri="{FF2B5EF4-FFF2-40B4-BE49-F238E27FC236}">
                <a16:creationId xmlns:a16="http://schemas.microsoft.com/office/drawing/2014/main" id="{00000000-0008-0000-0900-000009000000}"/>
              </a:ext>
            </a:extLst>
          </p:cNvPr>
          <p:cNvSpPr/>
          <p:nvPr/>
        </p:nvSpPr>
        <p:spPr>
          <a:xfrm>
            <a:off x="6727735" y="3257416"/>
            <a:ext cx="1381548" cy="624205"/>
          </a:xfrm>
          <a:prstGeom prst="swooshArrow">
            <a:avLst>
              <a:gd name="adj1" fmla="val 20675"/>
              <a:gd name="adj2" fmla="val 31370"/>
            </a:avLst>
          </a:prstGeom>
          <a:solidFill>
            <a:srgbClr val="FFC000"/>
          </a:solidFill>
          <a:ln>
            <a:solidFill>
              <a:srgbClr val="FFC000"/>
            </a:solidFill>
            <a:prstDash val="solid"/>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wrap="square">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a:p>
        </p:txBody>
      </p:sp>
      <p:pic>
        <p:nvPicPr>
          <p:cNvPr id="49" name="図 48">
            <a:extLst>
              <a:ext uri="{FF2B5EF4-FFF2-40B4-BE49-F238E27FC236}">
                <a16:creationId xmlns:a16="http://schemas.microsoft.com/office/drawing/2014/main" id="{00000000-0008-0000-0400-000005000000}"/>
              </a:ext>
            </a:extLst>
          </p:cNvPr>
          <p:cNvPicPr>
            <a:picLocks noChangeAspect="1"/>
          </p:cNvPicPr>
          <p:nvPr/>
        </p:nvPicPr>
        <p:blipFill>
          <a:blip r:embed="rId8"/>
          <a:stretch>
            <a:fillRect/>
          </a:stretch>
        </p:blipFill>
        <p:spPr>
          <a:xfrm>
            <a:off x="6461904" y="3946676"/>
            <a:ext cx="367789" cy="700138"/>
          </a:xfrm>
          <a:prstGeom prst="rect">
            <a:avLst/>
          </a:prstGeom>
        </p:spPr>
      </p:pic>
      <p:sp>
        <p:nvSpPr>
          <p:cNvPr id="34" name="吹き出し: 円形 1">
            <a:extLst>
              <a:ext uri="{FF2B5EF4-FFF2-40B4-BE49-F238E27FC236}">
                <a16:creationId xmlns:a16="http://schemas.microsoft.com/office/drawing/2014/main" id="{94B61742-80CA-4CD3-B74B-524434AD0C54}"/>
              </a:ext>
            </a:extLst>
          </p:cNvPr>
          <p:cNvSpPr/>
          <p:nvPr/>
        </p:nvSpPr>
        <p:spPr>
          <a:xfrm>
            <a:off x="740466" y="4564911"/>
            <a:ext cx="3293881" cy="958290"/>
          </a:xfrm>
          <a:custGeom>
            <a:avLst/>
            <a:gdLst>
              <a:gd name="connsiteX0" fmla="*/ 505414 w 2180671"/>
              <a:gd name="connsiteY0" fmla="*/ 616750 h 527110"/>
              <a:gd name="connsiteX1" fmla="*/ 499426 w 2180671"/>
              <a:gd name="connsiteY1" fmla="*/ 485049 h 527110"/>
              <a:gd name="connsiteX2" fmla="*/ 949439 w 2180671"/>
              <a:gd name="connsiteY2" fmla="*/ 2210 h 527110"/>
              <a:gd name="connsiteX3" fmla="*/ 1433266 w 2180671"/>
              <a:gd name="connsiteY3" fmla="*/ 13375 h 527110"/>
              <a:gd name="connsiteX4" fmla="*/ 1337318 w 2180671"/>
              <a:gd name="connsiteY4" fmla="*/ 520259 h 527110"/>
              <a:gd name="connsiteX5" fmla="*/ 885717 w 2180671"/>
              <a:gd name="connsiteY5" fmla="*/ 522427 h 527110"/>
              <a:gd name="connsiteX6" fmla="*/ 505414 w 2180671"/>
              <a:gd name="connsiteY6" fmla="*/ 616750 h 527110"/>
              <a:gd name="connsiteX0" fmla="*/ 506401 w 2181717"/>
              <a:gd name="connsiteY0" fmla="*/ 616750 h 616750"/>
              <a:gd name="connsiteX1" fmla="*/ 500413 w 2181717"/>
              <a:gd name="connsiteY1" fmla="*/ 485049 h 616750"/>
              <a:gd name="connsiteX2" fmla="*/ 950426 w 2181717"/>
              <a:gd name="connsiteY2" fmla="*/ 2210 h 616750"/>
              <a:gd name="connsiteX3" fmla="*/ 1434253 w 2181717"/>
              <a:gd name="connsiteY3" fmla="*/ 13375 h 616750"/>
              <a:gd name="connsiteX4" fmla="*/ 1338305 w 2181717"/>
              <a:gd name="connsiteY4" fmla="*/ 520259 h 616750"/>
              <a:gd name="connsiteX5" fmla="*/ 724779 w 2181717"/>
              <a:gd name="connsiteY5" fmla="*/ 522427 h 616750"/>
              <a:gd name="connsiteX6" fmla="*/ 506401 w 2181717"/>
              <a:gd name="connsiteY6" fmla="*/ 616750 h 61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1717" h="616750">
                <a:moveTo>
                  <a:pt x="506401" y="616750"/>
                </a:moveTo>
                <a:lnTo>
                  <a:pt x="500413" y="485049"/>
                </a:lnTo>
                <a:cubicBezTo>
                  <a:pt x="-353166" y="351996"/>
                  <a:pt x="-56728" y="33935"/>
                  <a:pt x="950426" y="2210"/>
                </a:cubicBezTo>
                <a:cubicBezTo>
                  <a:pt x="1113123" y="-2915"/>
                  <a:pt x="1278507" y="902"/>
                  <a:pt x="1434253" y="13375"/>
                </a:cubicBezTo>
                <a:cubicBezTo>
                  <a:pt x="2479609" y="97097"/>
                  <a:pt x="2410922" y="459962"/>
                  <a:pt x="1338305" y="520259"/>
                </a:cubicBezTo>
                <a:cubicBezTo>
                  <a:pt x="1190048" y="528593"/>
                  <a:pt x="874289" y="529332"/>
                  <a:pt x="724779" y="522427"/>
                </a:cubicBezTo>
                <a:lnTo>
                  <a:pt x="506401" y="616750"/>
                </a:lnTo>
                <a:close/>
              </a:path>
            </a:pathLst>
          </a:custGeom>
          <a:solidFill>
            <a:srgbClr val="FFFFB2"/>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ts val="18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rPr>
              <a:t>マイナンバーカードを利用して、</a:t>
            </a:r>
            <a:endParaRPr kumimoji="1" lang="en-US" altLang="ja-JP" sz="1500" b="1"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ts val="1800"/>
              </a:lnSpc>
              <a:spcBef>
                <a:spcPts val="0"/>
              </a:spcBef>
              <a:spcAft>
                <a:spcPts val="0"/>
              </a:spcAft>
              <a:buClrTx/>
              <a:buSzTx/>
              <a:buFontTx/>
              <a:buNone/>
              <a:tabLst/>
              <a:defRPr/>
            </a:pPr>
            <a:r>
              <a:rPr kumimoji="1" lang="en-US" altLang="ja-JP" sz="1500" b="1"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rPr>
              <a:t>e-Tax</a:t>
            </a:r>
            <a:r>
              <a:rPr kumimoji="1" lang="ja-JP" altLang="en-US" sz="1500" b="1"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rPr>
              <a:t>で申告する場合</a:t>
            </a:r>
          </a:p>
        </p:txBody>
      </p:sp>
      <p:sp>
        <p:nvSpPr>
          <p:cNvPr id="38" name="フローチャート: 複数書類 37">
            <a:extLst>
              <a:ext uri="{FF2B5EF4-FFF2-40B4-BE49-F238E27FC236}">
                <a16:creationId xmlns:a16="http://schemas.microsoft.com/office/drawing/2014/main" id="{00000000-0008-0000-0600-000002000000}"/>
              </a:ext>
            </a:extLst>
          </p:cNvPr>
          <p:cNvSpPr/>
          <p:nvPr/>
        </p:nvSpPr>
        <p:spPr>
          <a:xfrm>
            <a:off x="7091723" y="3670652"/>
            <a:ext cx="908106" cy="799348"/>
          </a:xfrm>
          <a:prstGeom prst="flowChartMultidocumen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050" dirty="0">
                <a:solidFill>
                  <a:schemeClr val="tx1"/>
                </a:solidFill>
                <a:latin typeface="メイリオ" panose="020B0604030504040204" pitchFamily="50" charset="-128"/>
                <a:ea typeface="メイリオ" panose="020B0604030504040204" pitchFamily="50" charset="-128"/>
              </a:rPr>
              <a:t>申告書等データ</a:t>
            </a:r>
          </a:p>
        </p:txBody>
      </p:sp>
    </p:spTree>
    <p:extLst>
      <p:ext uri="{BB962C8B-B14F-4D97-AF65-F5344CB8AC3E}">
        <p14:creationId xmlns:p14="http://schemas.microsoft.com/office/powerpoint/2010/main" val="21738297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AutoShape 15">
            <a:extLst>
              <a:ext uri="{FF2B5EF4-FFF2-40B4-BE49-F238E27FC236}">
                <a16:creationId xmlns:a16="http://schemas.microsoft.com/office/drawing/2014/main" id="{47A0417F-AB53-41FE-82F8-043263C647BD}"/>
              </a:ext>
            </a:extLst>
          </p:cNvPr>
          <p:cNvSpPr>
            <a:spLocks noChangeArrowheads="1"/>
          </p:cNvSpPr>
          <p:nvPr/>
        </p:nvSpPr>
        <p:spPr bwMode="auto">
          <a:xfrm>
            <a:off x="98960" y="1280174"/>
            <a:ext cx="8712968" cy="2550405"/>
          </a:xfrm>
          <a:prstGeom prst="roundRect">
            <a:avLst>
              <a:gd name="adj" fmla="val 16667"/>
            </a:avLst>
          </a:prstGeom>
          <a:solidFill>
            <a:schemeClr val="bg1"/>
          </a:solidFill>
          <a:ln w="28575">
            <a:solidFill>
              <a:schemeClr val="accent6">
                <a:lumMod val="50000"/>
              </a:schemeClr>
            </a:solidFill>
            <a:round/>
            <a:headEnd/>
            <a:tailEnd/>
          </a:ln>
        </p:spPr>
        <p:txBody>
          <a:bodyPr wrap="none" anchor="ctr"/>
          <a:lstStyle>
            <a:defPPr>
              <a:defRPr lang="ja-JP"/>
            </a:defPPr>
            <a:lvl1pPr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9pPr>
          </a:lstStyle>
          <a:p>
            <a:pPr>
              <a:lnSpc>
                <a:spcPct val="90000"/>
              </a:lnSpc>
              <a:spcBef>
                <a:spcPct val="0"/>
              </a:spcBef>
              <a:buClrTx/>
              <a:buFontTx/>
              <a:buNone/>
            </a:pP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タイトル 2"/>
          <p:cNvSpPr>
            <a:spLocks noGrp="1"/>
          </p:cNvSpPr>
          <p:nvPr>
            <p:ph type="title"/>
          </p:nvPr>
        </p:nvSpPr>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納税環境の整備①</a:t>
            </a:r>
            <a:b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～スマートフォンを利用した個人の申告について～</a:t>
            </a:r>
          </a:p>
        </p:txBody>
      </p:sp>
      <p:sp>
        <p:nvSpPr>
          <p:cNvPr id="4" name="Rectangle 9">
            <a:extLst>
              <a:ext uri="{FF2B5EF4-FFF2-40B4-BE49-F238E27FC236}">
                <a16:creationId xmlns:a16="http://schemas.microsoft.com/office/drawing/2014/main" id="{B9E92A3D-6DE3-4B9A-BE60-20A3BB5DA7B5}"/>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 name="スライド番号プレースホルダー 1">
            <a:extLst>
              <a:ext uri="{FF2B5EF4-FFF2-40B4-BE49-F238E27FC236}">
                <a16:creationId xmlns:a16="http://schemas.microsoft.com/office/drawing/2014/main" id="{47282B3B-04B1-41E1-83E8-91387C42AF03}"/>
              </a:ext>
            </a:extLst>
          </p:cNvPr>
          <p:cNvSpPr>
            <a:spLocks noGrp="1"/>
          </p:cNvSpPr>
          <p:nvPr/>
        </p:nvSpPr>
        <p:spPr>
          <a:xfrm>
            <a:off x="8496337" y="6460220"/>
            <a:ext cx="576262" cy="404812"/>
          </a:xfrm>
          <a:prstGeom prst="rect">
            <a:avLst/>
          </a:prstGeom>
        </p:spPr>
        <p:txBody>
          <a:bodyPr vert="horz" lIns="91440" tIns="45720" rIns="91440" bIns="45720" rtlCol="0" anchor="ctr"/>
          <a:lstStyle>
            <a:defPPr>
              <a:defRPr lang="ja-JP"/>
            </a:defPPr>
            <a:lvl1pPr algn="r" rtl="0" eaLnBrk="0" fontAlgn="base" hangingPunct="0">
              <a:spcBef>
                <a:spcPct val="0"/>
              </a:spcBef>
              <a:spcAft>
                <a:spcPct val="0"/>
              </a:spcAft>
              <a:defRPr kumimoji="1" sz="1200" kern="1200">
                <a:solidFill>
                  <a:schemeClr val="tx1">
                    <a:tint val="75000"/>
                  </a:schemeClr>
                </a:solidFill>
                <a:latin typeface="Tahoma" panose="020B0604030504040204" pitchFamily="34" charset="0"/>
                <a:ea typeface="HG丸ｺﾞｼｯｸM-PRO" panose="020F0600000000000000" pitchFamily="50" charset="-128"/>
                <a:cs typeface="+mn-cs"/>
              </a:defRPr>
            </a:lvl1pPr>
            <a:lvl2pPr marL="4572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9p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60</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 name="AutoShape 20">
            <a:extLst>
              <a:ext uri="{FF2B5EF4-FFF2-40B4-BE49-F238E27FC236}">
                <a16:creationId xmlns:a16="http://schemas.microsoft.com/office/drawing/2014/main" id="{C31BCBAD-3A00-4DCB-8544-90E44199EA7D}"/>
              </a:ext>
            </a:extLst>
          </p:cNvPr>
          <p:cNvSpPr>
            <a:spLocks noChangeArrowheads="1"/>
          </p:cNvSpPr>
          <p:nvPr/>
        </p:nvSpPr>
        <p:spPr bwMode="auto">
          <a:xfrm>
            <a:off x="350925" y="1161368"/>
            <a:ext cx="7272808" cy="477129"/>
          </a:xfrm>
          <a:prstGeom prst="roundRect">
            <a:avLst>
              <a:gd name="adj" fmla="val 26044"/>
            </a:avLst>
          </a:prstGeom>
          <a:solidFill>
            <a:srgbClr val="70AD47"/>
          </a:solidFill>
          <a:ln w="28575" algn="ctr">
            <a:noFill/>
            <a:round/>
            <a:headEnd type="none" w="lg" len="lg"/>
            <a:tailEnd type="none" w="lg" len="lg"/>
          </a:ln>
        </p:spPr>
        <p:txBody>
          <a:bodyPr wrap="none" lIns="0" tIns="72000" rIns="0" bIns="0" anchor="ctr"/>
          <a:lstStyle>
            <a:defPPr>
              <a:defRPr lang="ja-JP"/>
            </a:defPPr>
            <a:lvl1pPr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9pPr>
          </a:lstStyle>
          <a:p>
            <a:pPr algn="ctr"/>
            <a:r>
              <a:rPr lang="ja-JP" altLang="en-US" b="1" dirty="0">
                <a:solidFill>
                  <a:schemeClr val="bg1"/>
                </a:solidFill>
                <a:latin typeface="メイリオ" panose="020B0604030504040204" pitchFamily="50" charset="-128"/>
                <a:ea typeface="メイリオ" panose="020B0604030504040204" pitchFamily="50" charset="-128"/>
              </a:rPr>
              <a:t>スマートフォンでも操作性の高い画面の提供</a:t>
            </a:r>
          </a:p>
        </p:txBody>
      </p:sp>
      <p:sp>
        <p:nvSpPr>
          <p:cNvPr id="46" name="Rectangle 32">
            <a:extLst>
              <a:ext uri="{FF2B5EF4-FFF2-40B4-BE49-F238E27FC236}">
                <a16:creationId xmlns:a16="http://schemas.microsoft.com/office/drawing/2014/main" id="{58C238D4-72BE-41E1-BDD5-95808E1AFAE8}"/>
              </a:ext>
            </a:extLst>
          </p:cNvPr>
          <p:cNvSpPr>
            <a:spLocks noChangeArrowheads="1"/>
          </p:cNvSpPr>
          <p:nvPr/>
        </p:nvSpPr>
        <p:spPr bwMode="auto">
          <a:xfrm>
            <a:off x="249118" y="1793845"/>
            <a:ext cx="6654099" cy="1387559"/>
          </a:xfrm>
          <a:prstGeom prst="rect">
            <a:avLst/>
          </a:prstGeom>
          <a:noFill/>
          <a:ln w="12700" algn="ctr">
            <a:noFill/>
            <a:miter lim="800000"/>
            <a:headEnd type="none" w="lg" len="lg"/>
            <a:tailEnd type="none" w="lg" len="lg"/>
          </a:ln>
        </p:spPr>
        <p:txBody>
          <a:bodyPr wrap="square">
            <a:spAutoFit/>
          </a:bodyPr>
          <a:lstStyle>
            <a:defPPr>
              <a:defRPr lang="ja-JP"/>
            </a:defPPr>
            <a:lvl1pPr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9pPr>
          </a:lstStyle>
          <a:p>
            <a:pPr algn="just">
              <a:spcBef>
                <a:spcPts val="150"/>
              </a:spcBef>
              <a:spcAft>
                <a:spcPts val="200"/>
              </a:spcAft>
            </a:pPr>
            <a:r>
              <a:rPr lang="ja-JP" altLang="en-US" sz="2000" dirty="0">
                <a:solidFill>
                  <a:schemeClr val="tx1">
                    <a:lumMod val="85000"/>
                    <a:lumOff val="15000"/>
                  </a:schemeClr>
                </a:solidFill>
                <a:latin typeface="メイリオ" panose="020B0604030504040204" pitchFamily="50" charset="-128"/>
                <a:ea typeface="メイリオ" panose="020B0604030504040204" pitchFamily="50" charset="-128"/>
              </a:rPr>
              <a:t>　スマートフォンでも操作しやすい「スマホ専用画面」を提供し、その対象画面は順次拡大しています。</a:t>
            </a:r>
            <a:endParaRPr lang="en-US" altLang="ja-JP" sz="2000" dirty="0">
              <a:solidFill>
                <a:schemeClr val="tx1">
                  <a:lumMod val="85000"/>
                  <a:lumOff val="15000"/>
                </a:schemeClr>
              </a:solidFill>
              <a:latin typeface="メイリオ" panose="020B0604030504040204" pitchFamily="50" charset="-128"/>
              <a:ea typeface="メイリオ" panose="020B0604030504040204" pitchFamily="50" charset="-128"/>
            </a:endParaRPr>
          </a:p>
          <a:p>
            <a:pPr algn="just">
              <a:spcBef>
                <a:spcPts val="300"/>
              </a:spcBef>
            </a:pPr>
            <a:r>
              <a:rPr lang="ja-JP" altLang="en-US" sz="2000" dirty="0">
                <a:latin typeface="メイリオ" panose="020B0604030504040204" pitchFamily="50" charset="-128"/>
                <a:ea typeface="メイリオ" panose="020B0604030504040204" pitchFamily="50" charset="-128"/>
              </a:rPr>
              <a:t>　令和７年１月</a:t>
            </a:r>
            <a:r>
              <a:rPr lang="ja-JP" altLang="en-US" sz="2000" dirty="0">
                <a:solidFill>
                  <a:schemeClr val="tx1">
                    <a:lumMod val="85000"/>
                    <a:lumOff val="15000"/>
                  </a:schemeClr>
                </a:solidFill>
                <a:latin typeface="メイリオ" panose="020B0604030504040204" pitchFamily="50" charset="-128"/>
                <a:ea typeface="メイリオ" panose="020B0604030504040204" pitchFamily="50" charset="-128"/>
              </a:rPr>
              <a:t>以降、</a:t>
            </a:r>
            <a:r>
              <a:rPr lang="ja-JP" altLang="en-US" sz="2000" b="1" dirty="0">
                <a:solidFill>
                  <a:srgbClr val="FF33CC"/>
                </a:solidFill>
                <a:latin typeface="メイリオ" panose="020B0604030504040204" pitchFamily="50" charset="-128"/>
                <a:ea typeface="メイリオ" panose="020B0604030504040204" pitchFamily="50" charset="-128"/>
              </a:rPr>
              <a:t>所得税の全ての画面</a:t>
            </a:r>
            <a:r>
              <a:rPr lang="ja-JP" altLang="en-US" sz="2000" dirty="0">
                <a:latin typeface="メイリオ" panose="020B0604030504040204" pitchFamily="50" charset="-128"/>
                <a:ea typeface="メイリオ" panose="020B0604030504040204" pitchFamily="50" charset="-128"/>
              </a:rPr>
              <a:t>において、操作性の高い画面を提供する予定です。</a:t>
            </a:r>
            <a:endParaRPr lang="en-US" altLang="ja-JP" sz="2000" dirty="0">
              <a:latin typeface="メイリオ" panose="020B0604030504040204" pitchFamily="50" charset="-128"/>
              <a:ea typeface="メイリオ" panose="020B0604030504040204" pitchFamily="50" charset="-128"/>
            </a:endParaRPr>
          </a:p>
        </p:txBody>
      </p:sp>
      <p:sp>
        <p:nvSpPr>
          <p:cNvPr id="47" name="AutoShape 15">
            <a:extLst>
              <a:ext uri="{FF2B5EF4-FFF2-40B4-BE49-F238E27FC236}">
                <a16:creationId xmlns:a16="http://schemas.microsoft.com/office/drawing/2014/main" id="{D8C771CD-F2AE-4019-884B-8AD082DEC73F}"/>
              </a:ext>
            </a:extLst>
          </p:cNvPr>
          <p:cNvSpPr>
            <a:spLocks noChangeArrowheads="1"/>
          </p:cNvSpPr>
          <p:nvPr/>
        </p:nvSpPr>
        <p:spPr bwMode="auto">
          <a:xfrm>
            <a:off x="134901" y="4490074"/>
            <a:ext cx="8712968" cy="1910725"/>
          </a:xfrm>
          <a:prstGeom prst="roundRect">
            <a:avLst>
              <a:gd name="adj" fmla="val 16667"/>
            </a:avLst>
          </a:prstGeom>
          <a:solidFill>
            <a:schemeClr val="bg1"/>
          </a:solidFill>
          <a:ln w="28575">
            <a:solidFill>
              <a:schemeClr val="accent6">
                <a:lumMod val="50000"/>
              </a:schemeClr>
            </a:solidFill>
            <a:round/>
            <a:headEnd/>
            <a:tailEnd/>
          </a:ln>
        </p:spPr>
        <p:txBody>
          <a:bodyPr wrap="none" anchor="ctr"/>
          <a:lstStyle>
            <a:defPPr>
              <a:defRPr lang="ja-JP"/>
            </a:defPPr>
            <a:lvl1pPr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9pPr>
          </a:lstStyle>
          <a:p>
            <a:pPr>
              <a:lnSpc>
                <a:spcPct val="90000"/>
              </a:lnSpc>
              <a:spcBef>
                <a:spcPct val="0"/>
              </a:spcBef>
              <a:buClrTx/>
              <a:buFontTx/>
              <a:buNone/>
            </a:pP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9" name="AutoShape 20">
            <a:extLst>
              <a:ext uri="{FF2B5EF4-FFF2-40B4-BE49-F238E27FC236}">
                <a16:creationId xmlns:a16="http://schemas.microsoft.com/office/drawing/2014/main" id="{F1229674-678D-4925-8F5F-A73632763ED7}"/>
              </a:ext>
            </a:extLst>
          </p:cNvPr>
          <p:cNvSpPr>
            <a:spLocks noChangeArrowheads="1"/>
          </p:cNvSpPr>
          <p:nvPr/>
        </p:nvSpPr>
        <p:spPr bwMode="auto">
          <a:xfrm>
            <a:off x="350925" y="4245756"/>
            <a:ext cx="4652875" cy="476960"/>
          </a:xfrm>
          <a:prstGeom prst="roundRect">
            <a:avLst>
              <a:gd name="adj" fmla="val 31361"/>
            </a:avLst>
          </a:prstGeom>
          <a:solidFill>
            <a:srgbClr val="70AD47"/>
          </a:solidFill>
          <a:ln w="28575" algn="ctr">
            <a:noFill/>
            <a:round/>
            <a:headEnd type="none" w="lg" len="lg"/>
            <a:tailEnd type="none" w="lg" len="lg"/>
          </a:ln>
        </p:spPr>
        <p:txBody>
          <a:bodyPr wrap="none" lIns="90000" tIns="144000" rIns="90000" bIns="46800" anchor="ctr"/>
          <a:lstStyle>
            <a:defPPr>
              <a:defRPr lang="ja-JP"/>
            </a:defPPr>
            <a:lvl1pPr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9pPr>
          </a:lstStyle>
          <a:p>
            <a:pPr algn="ctr" eaLnBrk="1" hangingPunct="1">
              <a:defRPr/>
            </a:pPr>
            <a:r>
              <a:rPr lang="ja-JP" altLang="en-US"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スマホ用電子証明書への対応</a:t>
            </a:r>
          </a:p>
        </p:txBody>
      </p:sp>
      <p:sp>
        <p:nvSpPr>
          <p:cNvPr id="62" name="Rectangle 32">
            <a:extLst>
              <a:ext uri="{FF2B5EF4-FFF2-40B4-BE49-F238E27FC236}">
                <a16:creationId xmlns:a16="http://schemas.microsoft.com/office/drawing/2014/main" id="{2B8F299C-7592-459E-91A9-112364721B90}"/>
              </a:ext>
            </a:extLst>
          </p:cNvPr>
          <p:cNvSpPr>
            <a:spLocks noChangeArrowheads="1"/>
          </p:cNvSpPr>
          <p:nvPr/>
        </p:nvSpPr>
        <p:spPr bwMode="auto">
          <a:xfrm>
            <a:off x="278482" y="4783216"/>
            <a:ext cx="8505986" cy="1079783"/>
          </a:xfrm>
          <a:prstGeom prst="rect">
            <a:avLst/>
          </a:prstGeom>
          <a:noFill/>
          <a:ln w="12700" algn="ctr">
            <a:noFill/>
            <a:miter lim="800000"/>
            <a:headEnd type="none" w="lg" len="lg"/>
            <a:tailEnd type="none" w="lg" len="lg"/>
          </a:ln>
        </p:spPr>
        <p:txBody>
          <a:bodyPr wrap="square">
            <a:spAutoFit/>
          </a:bodyPr>
          <a:lstStyle>
            <a:defPPr>
              <a:defRPr lang="ja-JP"/>
            </a:defPPr>
            <a:lvl1pPr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9pPr>
          </a:lstStyle>
          <a:p>
            <a:pPr algn="just">
              <a:spcBef>
                <a:spcPts val="500"/>
              </a:spcBef>
            </a:pPr>
            <a:r>
              <a:rPr lang="ja-JP" altLang="en-US" sz="2000" dirty="0">
                <a:solidFill>
                  <a:schemeClr val="tx1">
                    <a:lumMod val="85000"/>
                    <a:lumOff val="15000"/>
                  </a:schemeClr>
                </a:solidFill>
                <a:latin typeface="メイリオ" panose="020B0604030504040204" pitchFamily="50" charset="-128"/>
                <a:ea typeface="メイリオ" panose="020B0604030504040204" pitchFamily="50" charset="-128"/>
              </a:rPr>
              <a:t>　令和７年１月から</a:t>
            </a:r>
            <a:r>
              <a:rPr lang="en-US" altLang="ja-JP" sz="2000" dirty="0">
                <a:solidFill>
                  <a:schemeClr val="tx1">
                    <a:lumMod val="85000"/>
                    <a:lumOff val="15000"/>
                  </a:schemeClr>
                </a:solidFill>
                <a:latin typeface="メイリオ" panose="020B0604030504040204" pitchFamily="50" charset="-128"/>
                <a:ea typeface="メイリオ" panose="020B0604030504040204" pitchFamily="50" charset="-128"/>
              </a:rPr>
              <a:t>e-Tax</a:t>
            </a:r>
            <a:r>
              <a:rPr lang="ja-JP" altLang="en-US" sz="2000" dirty="0">
                <a:solidFill>
                  <a:schemeClr val="tx1">
                    <a:lumMod val="85000"/>
                    <a:lumOff val="15000"/>
                  </a:schemeClr>
                </a:solidFill>
                <a:latin typeface="メイリオ" panose="020B0604030504040204" pitchFamily="50" charset="-128"/>
                <a:ea typeface="メイリオ" panose="020B0604030504040204" pitchFamily="50" charset="-128"/>
              </a:rPr>
              <a:t>が「スマホ用電子証明書」に対応します。</a:t>
            </a:r>
            <a:endParaRPr lang="en-US" altLang="ja-JP" sz="2000" dirty="0">
              <a:solidFill>
                <a:schemeClr val="tx1">
                  <a:lumMod val="85000"/>
                  <a:lumOff val="15000"/>
                </a:schemeClr>
              </a:solidFill>
              <a:latin typeface="メイリオ" panose="020B0604030504040204" pitchFamily="50" charset="-128"/>
              <a:ea typeface="メイリオ" panose="020B0604030504040204" pitchFamily="50" charset="-128"/>
            </a:endParaRPr>
          </a:p>
          <a:p>
            <a:pPr algn="just">
              <a:spcBef>
                <a:spcPts val="500"/>
              </a:spcBef>
            </a:pPr>
            <a:r>
              <a:rPr lang="ja-JP" altLang="en-US" sz="2000" dirty="0">
                <a:solidFill>
                  <a:schemeClr val="tx1">
                    <a:lumMod val="85000"/>
                    <a:lumOff val="15000"/>
                  </a:schemeClr>
                </a:solidFill>
                <a:latin typeface="メイリオ" panose="020B0604030504040204" pitchFamily="50" charset="-128"/>
                <a:ea typeface="メイリオ" panose="020B0604030504040204" pitchFamily="50" charset="-128"/>
              </a:rPr>
              <a:t>　「スマホ用電子証明書」をご利用いただくことで、</a:t>
            </a:r>
            <a:r>
              <a:rPr lang="ja-JP" altLang="en-US" sz="2000" b="1" dirty="0">
                <a:solidFill>
                  <a:srgbClr val="FF33CC"/>
                </a:solidFill>
                <a:latin typeface="メイリオ" panose="020B0604030504040204" pitchFamily="50" charset="-128"/>
                <a:ea typeface="メイリオ" panose="020B0604030504040204" pitchFamily="50" charset="-128"/>
              </a:rPr>
              <a:t>マイナンバーカードを読み取らなくても</a:t>
            </a:r>
            <a:r>
              <a:rPr lang="ja-JP" altLang="en-US" sz="2000" dirty="0">
                <a:solidFill>
                  <a:schemeClr val="tx1">
                    <a:lumMod val="85000"/>
                    <a:lumOff val="15000"/>
                  </a:schemeClr>
                </a:solidFill>
                <a:latin typeface="メイリオ" panose="020B0604030504040204" pitchFamily="50" charset="-128"/>
                <a:ea typeface="メイリオ" panose="020B0604030504040204" pitchFamily="50" charset="-128"/>
              </a:rPr>
              <a:t>、申告書の</a:t>
            </a:r>
            <a:r>
              <a:rPr lang="en-US" altLang="ja-JP" sz="2000" dirty="0">
                <a:solidFill>
                  <a:schemeClr val="tx1">
                    <a:lumMod val="85000"/>
                    <a:lumOff val="15000"/>
                  </a:schemeClr>
                </a:solidFill>
                <a:latin typeface="メイリオ" panose="020B0604030504040204" pitchFamily="50" charset="-128"/>
                <a:ea typeface="メイリオ" panose="020B0604030504040204" pitchFamily="50" charset="-128"/>
              </a:rPr>
              <a:t>e-Tax</a:t>
            </a:r>
            <a:r>
              <a:rPr lang="ja-JP" altLang="en-US" sz="2000" dirty="0">
                <a:solidFill>
                  <a:schemeClr val="tx1">
                    <a:lumMod val="85000"/>
                    <a:lumOff val="15000"/>
                  </a:schemeClr>
                </a:solidFill>
                <a:latin typeface="メイリオ" panose="020B0604030504040204" pitchFamily="50" charset="-128"/>
                <a:ea typeface="メイリオ" panose="020B0604030504040204" pitchFamily="50" charset="-128"/>
              </a:rPr>
              <a:t>送信ができるようになります。</a:t>
            </a:r>
            <a:endParaRPr lang="en-US" altLang="ja-JP" sz="2000"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64" name="吹き出し: 円形 1">
            <a:extLst>
              <a:ext uri="{FF2B5EF4-FFF2-40B4-BE49-F238E27FC236}">
                <a16:creationId xmlns:a16="http://schemas.microsoft.com/office/drawing/2014/main" id="{E6A76DCB-3068-4B11-B5D6-78CC33A33DDB}"/>
              </a:ext>
            </a:extLst>
          </p:cNvPr>
          <p:cNvSpPr/>
          <p:nvPr/>
        </p:nvSpPr>
        <p:spPr>
          <a:xfrm>
            <a:off x="5138701" y="4006610"/>
            <a:ext cx="2837985" cy="691230"/>
          </a:xfrm>
          <a:custGeom>
            <a:avLst/>
            <a:gdLst>
              <a:gd name="connsiteX0" fmla="*/ 505414 w 2180671"/>
              <a:gd name="connsiteY0" fmla="*/ 616750 h 527110"/>
              <a:gd name="connsiteX1" fmla="*/ 499426 w 2180671"/>
              <a:gd name="connsiteY1" fmla="*/ 485049 h 527110"/>
              <a:gd name="connsiteX2" fmla="*/ 949439 w 2180671"/>
              <a:gd name="connsiteY2" fmla="*/ 2210 h 527110"/>
              <a:gd name="connsiteX3" fmla="*/ 1433266 w 2180671"/>
              <a:gd name="connsiteY3" fmla="*/ 13375 h 527110"/>
              <a:gd name="connsiteX4" fmla="*/ 1337318 w 2180671"/>
              <a:gd name="connsiteY4" fmla="*/ 520259 h 527110"/>
              <a:gd name="connsiteX5" fmla="*/ 885717 w 2180671"/>
              <a:gd name="connsiteY5" fmla="*/ 522427 h 527110"/>
              <a:gd name="connsiteX6" fmla="*/ 505414 w 2180671"/>
              <a:gd name="connsiteY6" fmla="*/ 616750 h 527110"/>
              <a:gd name="connsiteX0" fmla="*/ 506401 w 2181717"/>
              <a:gd name="connsiteY0" fmla="*/ 616750 h 616750"/>
              <a:gd name="connsiteX1" fmla="*/ 500413 w 2181717"/>
              <a:gd name="connsiteY1" fmla="*/ 485049 h 616750"/>
              <a:gd name="connsiteX2" fmla="*/ 950426 w 2181717"/>
              <a:gd name="connsiteY2" fmla="*/ 2210 h 616750"/>
              <a:gd name="connsiteX3" fmla="*/ 1434253 w 2181717"/>
              <a:gd name="connsiteY3" fmla="*/ 13375 h 616750"/>
              <a:gd name="connsiteX4" fmla="*/ 1338305 w 2181717"/>
              <a:gd name="connsiteY4" fmla="*/ 520259 h 616750"/>
              <a:gd name="connsiteX5" fmla="*/ 724779 w 2181717"/>
              <a:gd name="connsiteY5" fmla="*/ 522427 h 616750"/>
              <a:gd name="connsiteX6" fmla="*/ 506401 w 2181717"/>
              <a:gd name="connsiteY6" fmla="*/ 616750 h 61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1717" h="616750">
                <a:moveTo>
                  <a:pt x="506401" y="616750"/>
                </a:moveTo>
                <a:lnTo>
                  <a:pt x="500413" y="485049"/>
                </a:lnTo>
                <a:cubicBezTo>
                  <a:pt x="-353166" y="351996"/>
                  <a:pt x="-56728" y="33935"/>
                  <a:pt x="950426" y="2210"/>
                </a:cubicBezTo>
                <a:cubicBezTo>
                  <a:pt x="1113123" y="-2915"/>
                  <a:pt x="1278507" y="902"/>
                  <a:pt x="1434253" y="13375"/>
                </a:cubicBezTo>
                <a:cubicBezTo>
                  <a:pt x="2479609" y="97097"/>
                  <a:pt x="2410922" y="459962"/>
                  <a:pt x="1338305" y="520259"/>
                </a:cubicBezTo>
                <a:cubicBezTo>
                  <a:pt x="1190048" y="528593"/>
                  <a:pt x="874289" y="529332"/>
                  <a:pt x="724779" y="522427"/>
                </a:cubicBezTo>
                <a:lnTo>
                  <a:pt x="506401" y="616750"/>
                </a:lnTo>
                <a:close/>
              </a:path>
            </a:pathLst>
          </a:custGeom>
          <a:solidFill>
            <a:srgbClr val="FFFFB2"/>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5" name="テキスト ボックス 64">
            <a:extLst>
              <a:ext uri="{FF2B5EF4-FFF2-40B4-BE49-F238E27FC236}">
                <a16:creationId xmlns:a16="http://schemas.microsoft.com/office/drawing/2014/main" id="{CA710FB7-254B-4450-BE82-FD79ED36EE1E}"/>
              </a:ext>
            </a:extLst>
          </p:cNvPr>
          <p:cNvSpPr txBox="1"/>
          <p:nvPr/>
        </p:nvSpPr>
        <p:spPr>
          <a:xfrm>
            <a:off x="5291224" y="4143514"/>
            <a:ext cx="2837985"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i="0" u="none" strike="noStrike" kern="1200" cap="none" spc="0" normalizeH="0" baseline="0" noProof="0" dirty="0">
                <a:ln>
                  <a:noFill/>
                </a:ln>
                <a:solidFill>
                  <a:srgbClr val="D96B77"/>
                </a:solidFill>
                <a:effectLst/>
                <a:uLnTx/>
                <a:uFillTx/>
                <a:latin typeface="メイリオ" panose="020B0604030504040204" pitchFamily="50" charset="-128"/>
                <a:ea typeface="メイリオ" panose="020B0604030504040204" pitchFamily="50" charset="-128"/>
              </a:rPr>
              <a:t>Android</a:t>
            </a:r>
            <a:r>
              <a:rPr kumimoji="1" lang="en-US" altLang="ja-JP" sz="1400" i="0" u="none" strike="noStrike" kern="1200" cap="none" spc="0" normalizeH="0" baseline="30000" noProof="0" dirty="0">
                <a:ln>
                  <a:noFill/>
                </a:ln>
                <a:solidFill>
                  <a:srgbClr val="D96B77"/>
                </a:solidFill>
                <a:effectLst/>
                <a:uLnTx/>
                <a:uFillTx/>
                <a:latin typeface="メイリオ" panose="020B0604030504040204" pitchFamily="50" charset="-128"/>
                <a:ea typeface="メイリオ" panose="020B0604030504040204" pitchFamily="50" charset="-128"/>
              </a:rPr>
              <a:t>TM</a:t>
            </a:r>
            <a:r>
              <a:rPr kumimoji="1" lang="ja-JP" altLang="en-US" sz="1400" i="0" u="none" strike="noStrike" kern="1200" cap="none" spc="0" normalizeH="0" baseline="0" noProof="0" dirty="0">
                <a:ln>
                  <a:noFill/>
                </a:ln>
                <a:solidFill>
                  <a:srgbClr val="D96B77"/>
                </a:solidFill>
                <a:effectLst/>
                <a:uLnTx/>
                <a:uFillTx/>
                <a:latin typeface="メイリオ" panose="020B0604030504040204" pitchFamily="50" charset="-128"/>
                <a:ea typeface="メイリオ" panose="020B0604030504040204" pitchFamily="50" charset="-128"/>
              </a:rPr>
              <a:t>のみ対応しています</a:t>
            </a:r>
            <a:endParaRPr kumimoji="1" lang="en-US" altLang="ja-JP" sz="1400" i="0" u="none" strike="noStrike" kern="1200" cap="none" spc="0" normalizeH="0" baseline="0" noProof="0" dirty="0">
              <a:ln>
                <a:noFill/>
              </a:ln>
              <a:solidFill>
                <a:srgbClr val="D96B77"/>
              </a:solidFill>
              <a:effectLst/>
              <a:uLnTx/>
              <a:uFillTx/>
              <a:latin typeface="メイリオ" panose="020B0604030504040204" pitchFamily="50" charset="-128"/>
              <a:ea typeface="メイリオ" panose="020B0604030504040204" pitchFamily="50" charset="-128"/>
            </a:endParaRPr>
          </a:p>
        </p:txBody>
      </p:sp>
      <p:sp>
        <p:nvSpPr>
          <p:cNvPr id="66" name="Rectangle 32">
            <a:extLst>
              <a:ext uri="{FF2B5EF4-FFF2-40B4-BE49-F238E27FC236}">
                <a16:creationId xmlns:a16="http://schemas.microsoft.com/office/drawing/2014/main" id="{09607BD1-EC42-400B-B087-B45506DB6FBA}"/>
              </a:ext>
            </a:extLst>
          </p:cNvPr>
          <p:cNvSpPr>
            <a:spLocks noChangeArrowheads="1"/>
          </p:cNvSpPr>
          <p:nvPr/>
        </p:nvSpPr>
        <p:spPr bwMode="auto">
          <a:xfrm>
            <a:off x="278482" y="5918466"/>
            <a:ext cx="8505986" cy="338554"/>
          </a:xfrm>
          <a:prstGeom prst="rect">
            <a:avLst/>
          </a:prstGeom>
          <a:noFill/>
          <a:ln w="12700" algn="ctr">
            <a:noFill/>
            <a:miter lim="800000"/>
            <a:headEnd type="none" w="lg" len="lg"/>
            <a:tailEnd type="none" w="lg" len="lg"/>
          </a:ln>
        </p:spPr>
        <p:txBody>
          <a:bodyPr wrap="square">
            <a:spAutoFit/>
          </a:bodyPr>
          <a:lstStyle>
            <a:defPPr>
              <a:defRPr lang="ja-JP"/>
            </a:defPPr>
            <a:lvl1pPr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9pPr>
          </a:lstStyle>
          <a:p>
            <a:pPr algn="just">
              <a:spcBef>
                <a:spcPts val="0"/>
              </a:spcBef>
            </a:pPr>
            <a:r>
              <a:rPr lang="en-US" altLang="ja-JP" sz="1600" dirty="0">
                <a:solidFill>
                  <a:schemeClr val="tx1">
                    <a:lumMod val="85000"/>
                    <a:lumOff val="15000"/>
                  </a:schemeClr>
                </a:solidFill>
                <a:latin typeface="メイリオ" panose="020B0604030504040204" pitchFamily="50" charset="-128"/>
                <a:ea typeface="メイリオ" panose="020B0604030504040204" pitchFamily="50" charset="-128"/>
              </a:rPr>
              <a:t>※</a:t>
            </a:r>
            <a:r>
              <a:rPr lang="ja-JP" altLang="en-US" sz="1600" dirty="0">
                <a:solidFill>
                  <a:schemeClr val="tx1">
                    <a:lumMod val="85000"/>
                    <a:lumOff val="15000"/>
                  </a:schemeClr>
                </a:solidFill>
                <a:latin typeface="メイリオ" panose="020B0604030504040204" pitchFamily="50" charset="-128"/>
                <a:ea typeface="メイリオ" panose="020B0604030504040204" pitchFamily="50" charset="-128"/>
              </a:rPr>
              <a:t>　</a:t>
            </a:r>
            <a:r>
              <a:rPr lang="ja-JP" altLang="en-US" sz="1400" dirty="0">
                <a:solidFill>
                  <a:schemeClr val="tx1">
                    <a:lumMod val="85000"/>
                    <a:lumOff val="15000"/>
                  </a:schemeClr>
                </a:solidFill>
                <a:latin typeface="メイリオ" panose="020B0604030504040204" pitchFamily="50" charset="-128"/>
                <a:ea typeface="メイリオ" panose="020B0604030504040204" pitchFamily="50" charset="-128"/>
                <a:cs typeface="Meiryo UI" panose="020B0604030504040204" pitchFamily="50" charset="-128"/>
              </a:rPr>
              <a:t>ご利用には、マイナポータルからスマホ用電子証明書の利用申請・登録をする必要があります。</a:t>
            </a:r>
            <a:endParaRPr lang="en-US" altLang="ja-JP" sz="1400"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16" name="Rectangle 32">
            <a:extLst>
              <a:ext uri="{FF2B5EF4-FFF2-40B4-BE49-F238E27FC236}">
                <a16:creationId xmlns:a16="http://schemas.microsoft.com/office/drawing/2014/main" id="{389FCBF5-3484-4A51-B5A3-9B1D88782569}"/>
              </a:ext>
            </a:extLst>
          </p:cNvPr>
          <p:cNvSpPr>
            <a:spLocks noChangeArrowheads="1"/>
          </p:cNvSpPr>
          <p:nvPr/>
        </p:nvSpPr>
        <p:spPr bwMode="auto">
          <a:xfrm>
            <a:off x="350925" y="3303708"/>
            <a:ext cx="6933453" cy="338554"/>
          </a:xfrm>
          <a:prstGeom prst="rect">
            <a:avLst/>
          </a:prstGeom>
          <a:noFill/>
          <a:ln w="12700" algn="ctr">
            <a:noFill/>
            <a:miter lim="800000"/>
            <a:headEnd type="none" w="lg" len="lg"/>
            <a:tailEnd type="none" w="lg" len="lg"/>
          </a:ln>
        </p:spPr>
        <p:txBody>
          <a:bodyPr wrap="square">
            <a:spAutoFit/>
          </a:bodyPr>
          <a:lstStyle>
            <a:defPPr>
              <a:defRPr lang="ja-JP"/>
            </a:defPPr>
            <a:lvl1pPr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9pPr>
          </a:lstStyle>
          <a:p>
            <a:pPr algn="just"/>
            <a:r>
              <a:rPr lang="en-US" altLang="ja-JP" sz="1600" dirty="0">
                <a:latin typeface="メイリオ" panose="020B0604030504040204" pitchFamily="50" charset="-128"/>
                <a:ea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rPr>
              <a:t>　消費税及び贈与税については、一部画面について提供する予定です。</a:t>
            </a:r>
            <a:endParaRPr lang="en-US" altLang="ja-JP" sz="1600" dirty="0">
              <a:latin typeface="メイリオ" panose="020B0604030504040204" pitchFamily="50" charset="-128"/>
              <a:ea typeface="メイリオ" panose="020B0604030504040204" pitchFamily="50" charset="-128"/>
            </a:endParaRPr>
          </a:p>
        </p:txBody>
      </p:sp>
      <p:pic>
        <p:nvPicPr>
          <p:cNvPr id="23" name="図 22">
            <a:extLst>
              <a:ext uri="{FF2B5EF4-FFF2-40B4-BE49-F238E27FC236}">
                <a16:creationId xmlns:a16="http://schemas.microsoft.com/office/drawing/2014/main" id="{00000000-0008-0000-0300-00000200000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9272" b="6723"/>
          <a:stretch/>
        </p:blipFill>
        <p:spPr>
          <a:xfrm>
            <a:off x="7417138" y="1757303"/>
            <a:ext cx="1025557" cy="1845417"/>
          </a:xfrm>
          <a:prstGeom prst="rect">
            <a:avLst/>
          </a:prstGeom>
        </p:spPr>
      </p:pic>
      <p:sp>
        <p:nvSpPr>
          <p:cNvPr id="2" name="正方形/長方形 1">
            <a:extLst>
              <a:ext uri="{FF2B5EF4-FFF2-40B4-BE49-F238E27FC236}">
                <a16:creationId xmlns:a16="http://schemas.microsoft.com/office/drawing/2014/main" id="{B93B6F1D-1FE8-4AD6-B9F5-A8399D912130}"/>
              </a:ext>
            </a:extLst>
          </p:cNvPr>
          <p:cNvSpPr/>
          <p:nvPr/>
        </p:nvSpPr>
        <p:spPr>
          <a:xfrm>
            <a:off x="7474293" y="1894837"/>
            <a:ext cx="912475" cy="1600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4" name="図 23">
            <a:extLst>
              <a:ext uri="{FF2B5EF4-FFF2-40B4-BE49-F238E27FC236}">
                <a16:creationId xmlns:a16="http://schemas.microsoft.com/office/drawing/2014/main" id="{A6A7EE73-7CCB-4CD3-B911-6E8AD6E668D0}"/>
              </a:ext>
            </a:extLst>
          </p:cNvPr>
          <p:cNvPicPr>
            <a:picLocks noChangeAspect="1"/>
          </p:cNvPicPr>
          <p:nvPr/>
        </p:nvPicPr>
        <p:blipFill>
          <a:blip r:embed="rId4"/>
          <a:stretch>
            <a:fillRect/>
          </a:stretch>
        </p:blipFill>
        <p:spPr>
          <a:xfrm>
            <a:off x="7464767" y="1899149"/>
            <a:ext cx="923790" cy="1596528"/>
          </a:xfrm>
          <a:prstGeom prst="rect">
            <a:avLst/>
          </a:prstGeom>
        </p:spPr>
      </p:pic>
    </p:spTree>
    <p:extLst>
      <p:ext uri="{BB962C8B-B14F-4D97-AF65-F5344CB8AC3E}">
        <p14:creationId xmlns:p14="http://schemas.microsoft.com/office/powerpoint/2010/main" val="19092664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正方形/長方形 53"/>
          <p:cNvSpPr/>
          <p:nvPr/>
        </p:nvSpPr>
        <p:spPr>
          <a:xfrm>
            <a:off x="2370096" y="1072715"/>
            <a:ext cx="4403808" cy="5859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800" b="1" dirty="0">
                <a:solidFill>
                  <a:srgbClr val="009944"/>
                </a:solidFill>
                <a:latin typeface="メイリオ" panose="020B0604030504040204" pitchFamily="50" charset="-128"/>
                <a:ea typeface="メイリオ" panose="020B0604030504040204" pitchFamily="50" charset="-128"/>
              </a:rPr>
              <a:t>ー</a:t>
            </a:r>
            <a:r>
              <a:rPr lang="ja-JP" altLang="en-US" sz="1800" b="1" dirty="0">
                <a:solidFill>
                  <a:srgbClr val="F7BD03"/>
                </a:solidFill>
                <a:latin typeface="メイリオ" panose="020B0604030504040204" pitchFamily="50" charset="-128"/>
                <a:ea typeface="メイリオ" panose="020B0604030504040204" pitchFamily="50" charset="-128"/>
              </a:rPr>
              <a:t>　</a:t>
            </a:r>
            <a:r>
              <a:rPr lang="en-US" altLang="ja-JP" sz="2000" b="1" dirty="0">
                <a:solidFill>
                  <a:schemeClr val="accent2"/>
                </a:solidFill>
                <a:latin typeface="メイリオ" panose="020B0604030504040204" pitchFamily="50" charset="-128"/>
                <a:ea typeface="メイリオ" panose="020B0604030504040204" pitchFamily="50" charset="-128"/>
              </a:rPr>
              <a:t>e-Tax</a:t>
            </a:r>
            <a:r>
              <a:rPr lang="ja-JP" altLang="en-US" sz="2000" b="1" dirty="0">
                <a:solidFill>
                  <a:srgbClr val="FCC800"/>
                </a:solidFill>
                <a:latin typeface="メイリオ" panose="020B0604030504040204" pitchFamily="50" charset="-128"/>
                <a:ea typeface="メイリオ" panose="020B0604030504040204" pitchFamily="50" charset="-128"/>
              </a:rPr>
              <a:t> </a:t>
            </a:r>
            <a:r>
              <a:rPr lang="ja-JP" altLang="en-US" sz="1800" b="1" dirty="0">
                <a:solidFill>
                  <a:srgbClr val="009944"/>
                </a:solidFill>
                <a:latin typeface="メイリオ" panose="020B0604030504040204" pitchFamily="50" charset="-128"/>
                <a:ea typeface="メイリオ" panose="020B0604030504040204" pitchFamily="50" charset="-128"/>
              </a:rPr>
              <a:t>ってこんなに便利　ー</a:t>
            </a:r>
            <a:endParaRPr lang="en-US" altLang="ja-JP" sz="2000" b="1" dirty="0">
              <a:solidFill>
                <a:srgbClr val="009944"/>
              </a:solidFill>
              <a:latin typeface="メイリオ" panose="020B0604030504040204" pitchFamily="50" charset="-128"/>
              <a:ea typeface="メイリオ" panose="020B0604030504040204" pitchFamily="50" charset="-128"/>
            </a:endParaRPr>
          </a:p>
        </p:txBody>
      </p:sp>
      <p:sp>
        <p:nvSpPr>
          <p:cNvPr id="116" name="正方形/長方形 115">
            <a:extLst>
              <a:ext uri="{FF2B5EF4-FFF2-40B4-BE49-F238E27FC236}">
                <a16:creationId xmlns:a16="http://schemas.microsoft.com/office/drawing/2014/main" id="{A7687FFC-EFCD-4659-9056-866E9749DC2E}"/>
              </a:ext>
            </a:extLst>
          </p:cNvPr>
          <p:cNvSpPr/>
          <p:nvPr/>
        </p:nvSpPr>
        <p:spPr>
          <a:xfrm>
            <a:off x="2029142" y="3216537"/>
            <a:ext cx="5231510" cy="5859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800" b="1" dirty="0">
                <a:solidFill>
                  <a:srgbClr val="009944"/>
                </a:solidFill>
                <a:latin typeface="メイリオ" panose="020B0604030504040204" pitchFamily="50" charset="-128"/>
                <a:ea typeface="メイリオ" panose="020B0604030504040204" pitchFamily="50" charset="-128"/>
              </a:rPr>
              <a:t>ー　</a:t>
            </a:r>
            <a:r>
              <a:rPr lang="ja-JP" altLang="en-US" sz="1800" b="1" dirty="0">
                <a:solidFill>
                  <a:schemeClr val="accent2"/>
                </a:solidFill>
                <a:latin typeface="メイリオ" panose="020B0604030504040204" pitchFamily="50" charset="-128"/>
                <a:ea typeface="メイリオ" panose="020B0604030504040204" pitchFamily="50" charset="-128"/>
              </a:rPr>
              <a:t>こんな場面で </a:t>
            </a:r>
            <a:r>
              <a:rPr lang="ja-JP" altLang="en-US" sz="1800" b="1" dirty="0">
                <a:solidFill>
                  <a:srgbClr val="009944"/>
                </a:solidFill>
                <a:latin typeface="メイリオ" panose="020B0604030504040204" pitchFamily="50" charset="-128"/>
                <a:ea typeface="メイリオ" panose="020B0604030504040204" pitchFamily="50" charset="-128"/>
              </a:rPr>
              <a:t>こんなに便利　ー</a:t>
            </a:r>
            <a:endParaRPr lang="en-US" altLang="ja-JP" sz="1800" b="1" dirty="0">
              <a:solidFill>
                <a:srgbClr val="009944"/>
              </a:solidFill>
              <a:latin typeface="メイリオ" panose="020B0604030504040204" pitchFamily="50" charset="-128"/>
              <a:ea typeface="メイリオ" panose="020B0604030504040204" pitchFamily="50" charset="-128"/>
            </a:endParaRPr>
          </a:p>
        </p:txBody>
      </p:sp>
      <p:grpSp>
        <p:nvGrpSpPr>
          <p:cNvPr id="6" name="グループ化 5">
            <a:extLst>
              <a:ext uri="{FF2B5EF4-FFF2-40B4-BE49-F238E27FC236}">
                <a16:creationId xmlns:a16="http://schemas.microsoft.com/office/drawing/2014/main" id="{FD8CDB97-C64D-4E1D-8F8C-1DC232CFC28A}"/>
              </a:ext>
            </a:extLst>
          </p:cNvPr>
          <p:cNvGrpSpPr/>
          <p:nvPr/>
        </p:nvGrpSpPr>
        <p:grpSpPr>
          <a:xfrm>
            <a:off x="2339630" y="3719306"/>
            <a:ext cx="2146653" cy="2901046"/>
            <a:chOff x="2625100" y="3216184"/>
            <a:chExt cx="2325540" cy="3142802"/>
          </a:xfrm>
        </p:grpSpPr>
        <p:grpSp>
          <p:nvGrpSpPr>
            <p:cNvPr id="78" name="グループ化 77">
              <a:extLst>
                <a:ext uri="{FF2B5EF4-FFF2-40B4-BE49-F238E27FC236}">
                  <a16:creationId xmlns:a16="http://schemas.microsoft.com/office/drawing/2014/main" id="{D7A90791-29F1-42DC-9D17-467562030AA9}"/>
                </a:ext>
              </a:extLst>
            </p:cNvPr>
            <p:cNvGrpSpPr/>
            <p:nvPr/>
          </p:nvGrpSpPr>
          <p:grpSpPr>
            <a:xfrm>
              <a:off x="3086636" y="3216184"/>
              <a:ext cx="1599969" cy="936000"/>
              <a:chOff x="2181476" y="3756374"/>
              <a:chExt cx="1599969" cy="936000"/>
            </a:xfrm>
          </p:grpSpPr>
          <p:sp>
            <p:nvSpPr>
              <p:cNvPr id="79" name="楕円 78">
                <a:extLst>
                  <a:ext uri="{FF2B5EF4-FFF2-40B4-BE49-F238E27FC236}">
                    <a16:creationId xmlns:a16="http://schemas.microsoft.com/office/drawing/2014/main" id="{69C9528B-81EC-439D-B88D-CA821A5897CF}"/>
                  </a:ext>
                </a:extLst>
              </p:cNvPr>
              <p:cNvSpPr/>
              <p:nvPr/>
            </p:nvSpPr>
            <p:spPr>
              <a:xfrm>
                <a:off x="2272862" y="3756374"/>
                <a:ext cx="1403999" cy="936000"/>
              </a:xfrm>
              <a:prstGeom prst="ellipse">
                <a:avLst/>
              </a:prstGeom>
              <a:solidFill>
                <a:srgbClr val="009944">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15" dirty="0"/>
              </a:p>
            </p:txBody>
          </p:sp>
          <p:sp>
            <p:nvSpPr>
              <p:cNvPr id="80" name="正方形/長方形 79">
                <a:extLst>
                  <a:ext uri="{FF2B5EF4-FFF2-40B4-BE49-F238E27FC236}">
                    <a16:creationId xmlns:a16="http://schemas.microsoft.com/office/drawing/2014/main" id="{DE2EEF7E-336C-4D8D-A420-44F44126D094}"/>
                  </a:ext>
                </a:extLst>
              </p:cNvPr>
              <p:cNvSpPr/>
              <p:nvPr/>
            </p:nvSpPr>
            <p:spPr>
              <a:xfrm>
                <a:off x="2181476" y="3892802"/>
                <a:ext cx="1599969" cy="634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00" b="1" dirty="0">
                    <a:solidFill>
                      <a:srgbClr val="009944"/>
                    </a:solidFill>
                    <a:latin typeface="メイリオ" panose="020B0604030504040204" pitchFamily="50" charset="-128"/>
                    <a:ea typeface="メイリオ" panose="020B0604030504040204" pitchFamily="50" charset="-128"/>
                  </a:rPr>
                  <a:t>給与所得の</a:t>
                </a:r>
                <a:endParaRPr lang="en-US" altLang="ja-JP" sz="1300" b="1" dirty="0">
                  <a:solidFill>
                    <a:srgbClr val="009944"/>
                  </a:solidFill>
                  <a:latin typeface="メイリオ" panose="020B0604030504040204" pitchFamily="50" charset="-128"/>
                  <a:ea typeface="メイリオ" panose="020B0604030504040204" pitchFamily="50" charset="-128"/>
                </a:endParaRPr>
              </a:p>
              <a:p>
                <a:pPr algn="ctr"/>
                <a:r>
                  <a:rPr lang="ja-JP" altLang="en-US" sz="1300" b="1" dirty="0">
                    <a:solidFill>
                      <a:srgbClr val="009944"/>
                    </a:solidFill>
                    <a:latin typeface="メイリオ" panose="020B0604030504040204" pitchFamily="50" charset="-128"/>
                    <a:ea typeface="メイリオ" panose="020B0604030504040204" pitchFamily="50" charset="-128"/>
                  </a:rPr>
                  <a:t>源泉徴収票</a:t>
                </a:r>
                <a:endParaRPr lang="en-US" altLang="ja-JP" sz="1300" b="1" dirty="0">
                  <a:solidFill>
                    <a:srgbClr val="009944"/>
                  </a:solidFill>
                  <a:latin typeface="メイリオ" panose="020B0604030504040204" pitchFamily="50" charset="-128"/>
                  <a:ea typeface="メイリオ" panose="020B0604030504040204" pitchFamily="50" charset="-128"/>
                </a:endParaRPr>
              </a:p>
              <a:p>
                <a:pPr algn="ctr"/>
                <a:r>
                  <a:rPr lang="ja-JP" altLang="en-US" sz="1300" b="1" dirty="0">
                    <a:solidFill>
                      <a:srgbClr val="009944"/>
                    </a:solidFill>
                    <a:latin typeface="メイリオ" panose="020B0604030504040204" pitchFamily="50" charset="-128"/>
                    <a:ea typeface="メイリオ" panose="020B0604030504040204" pitchFamily="50" charset="-128"/>
                  </a:rPr>
                  <a:t>情報の自動入力</a:t>
                </a:r>
                <a:endParaRPr lang="en-US" altLang="ja-JP" sz="1300" b="1" dirty="0">
                  <a:solidFill>
                    <a:srgbClr val="009944"/>
                  </a:solidFill>
                  <a:latin typeface="メイリオ" panose="020B0604030504040204" pitchFamily="50" charset="-128"/>
                  <a:ea typeface="メイリオ" panose="020B0604030504040204" pitchFamily="50" charset="-128"/>
                </a:endParaRPr>
              </a:p>
            </p:txBody>
          </p:sp>
        </p:grpSp>
        <p:sp>
          <p:nvSpPr>
            <p:cNvPr id="100" name="四角形: 角を丸くする 99">
              <a:extLst>
                <a:ext uri="{FF2B5EF4-FFF2-40B4-BE49-F238E27FC236}">
                  <a16:creationId xmlns:a16="http://schemas.microsoft.com/office/drawing/2014/main" id="{8501C377-3FB5-4D1A-A1A0-96BA66FE9109}"/>
                </a:ext>
              </a:extLst>
            </p:cNvPr>
            <p:cNvSpPr/>
            <p:nvPr/>
          </p:nvSpPr>
          <p:spPr>
            <a:xfrm>
              <a:off x="2718640" y="4159385"/>
              <a:ext cx="2232000" cy="2199601"/>
            </a:xfrm>
            <a:prstGeom prst="roundRect">
              <a:avLst>
                <a:gd name="adj" fmla="val 2506"/>
              </a:avLst>
            </a:prstGeom>
            <a:solidFill>
              <a:srgbClr val="009944">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15" dirty="0"/>
            </a:p>
          </p:txBody>
        </p:sp>
        <p:grpSp>
          <p:nvGrpSpPr>
            <p:cNvPr id="101" name="グループ化 100">
              <a:extLst>
                <a:ext uri="{FF2B5EF4-FFF2-40B4-BE49-F238E27FC236}">
                  <a16:creationId xmlns:a16="http://schemas.microsoft.com/office/drawing/2014/main" id="{840D3123-52B5-42EB-99A3-007A55B2422D}"/>
                </a:ext>
              </a:extLst>
            </p:cNvPr>
            <p:cNvGrpSpPr/>
            <p:nvPr/>
          </p:nvGrpSpPr>
          <p:grpSpPr>
            <a:xfrm>
              <a:off x="2625100" y="4257817"/>
              <a:ext cx="2320768" cy="1607872"/>
              <a:chOff x="-1764628" y="4267091"/>
              <a:chExt cx="3378510" cy="1607872"/>
            </a:xfrm>
          </p:grpSpPr>
          <p:sp>
            <p:nvSpPr>
              <p:cNvPr id="102" name="テキスト ボックス 101">
                <a:extLst>
                  <a:ext uri="{FF2B5EF4-FFF2-40B4-BE49-F238E27FC236}">
                    <a16:creationId xmlns:a16="http://schemas.microsoft.com/office/drawing/2014/main" id="{B9BD5B02-0DFB-475C-B4E7-3864D6B7EF96}"/>
                  </a:ext>
                </a:extLst>
              </p:cNvPr>
              <p:cNvSpPr txBox="1"/>
              <p:nvPr/>
            </p:nvSpPr>
            <p:spPr>
              <a:xfrm>
                <a:off x="-1450182" y="4267091"/>
                <a:ext cx="3064064" cy="1607872"/>
              </a:xfrm>
              <a:prstGeom prst="rect">
                <a:avLst/>
              </a:prstGeom>
              <a:noFill/>
            </p:spPr>
            <p:txBody>
              <a:bodyPr wrap="square" rtlCol="0">
                <a:spAutoFit/>
              </a:bodyPr>
              <a:lstStyle/>
              <a:p>
                <a:pPr algn="just"/>
                <a:r>
                  <a:rPr lang="ja-JP" altLang="en-US" sz="1292" dirty="0">
                    <a:solidFill>
                      <a:srgbClr val="3F3F3F"/>
                    </a:solidFill>
                    <a:latin typeface="メイリオ" panose="020B0604030504040204" pitchFamily="50" charset="-128"/>
                    <a:ea typeface="メイリオ" panose="020B0604030504040204" pitchFamily="50" charset="-128"/>
                  </a:rPr>
                  <a:t>事業主の方が給与所得の源泉徴収票のデータを</a:t>
                </a:r>
                <a:r>
                  <a:rPr lang="en-US" altLang="ja-JP" sz="1292" dirty="0">
                    <a:solidFill>
                      <a:srgbClr val="3F3F3F"/>
                    </a:solidFill>
                    <a:latin typeface="メイリオ" panose="020B0604030504040204" pitchFamily="50" charset="-128"/>
                    <a:ea typeface="メイリオ" panose="020B0604030504040204" pitchFamily="50" charset="-128"/>
                  </a:rPr>
                  <a:t>e-Tax</a:t>
                </a:r>
                <a:r>
                  <a:rPr lang="ja-JP" altLang="en-US" sz="1292" dirty="0" err="1">
                    <a:solidFill>
                      <a:srgbClr val="3F3F3F"/>
                    </a:solidFill>
                    <a:latin typeface="メイリオ" panose="020B0604030504040204" pitchFamily="50" charset="-128"/>
                    <a:ea typeface="メイリオ" panose="020B0604030504040204" pitchFamily="50" charset="-128"/>
                  </a:rPr>
                  <a:t>で提</a:t>
                </a:r>
                <a:r>
                  <a:rPr lang="ja-JP" altLang="en-US" sz="1292" dirty="0">
                    <a:solidFill>
                      <a:srgbClr val="3F3F3F"/>
                    </a:solidFill>
                    <a:latin typeface="メイリオ" panose="020B0604030504040204" pitchFamily="50" charset="-128"/>
                    <a:ea typeface="メイリオ" panose="020B0604030504040204" pitchFamily="50" charset="-128"/>
                  </a:rPr>
                  <a:t>出すれば、従業員の方の確定申告の際に</a:t>
                </a:r>
                <a:r>
                  <a:rPr lang="ja-JP" altLang="en-US" sz="1292" b="1" dirty="0">
                    <a:solidFill>
                      <a:schemeClr val="accent2"/>
                    </a:solidFill>
                    <a:latin typeface="メイリオ" panose="020B0604030504040204" pitchFamily="50" charset="-128"/>
                    <a:ea typeface="メイリオ" panose="020B0604030504040204" pitchFamily="50" charset="-128"/>
                  </a:rPr>
                  <a:t>給与情報が自動で入力</a:t>
                </a:r>
                <a:r>
                  <a:rPr lang="ja-JP" altLang="en-US" sz="1292" dirty="0">
                    <a:solidFill>
                      <a:srgbClr val="3F3F3F"/>
                    </a:solidFill>
                    <a:latin typeface="メイリオ" panose="020B0604030504040204" pitchFamily="50" charset="-128"/>
                    <a:ea typeface="メイリオ" panose="020B0604030504040204" pitchFamily="50" charset="-128"/>
                  </a:rPr>
                  <a:t>され、申告手続が簡単に</a:t>
                </a:r>
              </a:p>
            </p:txBody>
          </p:sp>
          <p:sp>
            <p:nvSpPr>
              <p:cNvPr id="103" name="テキスト ボックス 102">
                <a:extLst>
                  <a:ext uri="{FF2B5EF4-FFF2-40B4-BE49-F238E27FC236}">
                    <a16:creationId xmlns:a16="http://schemas.microsoft.com/office/drawing/2014/main" id="{B432A174-05BA-4281-ADAB-BA05D9812000}"/>
                  </a:ext>
                </a:extLst>
              </p:cNvPr>
              <p:cNvSpPr txBox="1"/>
              <p:nvPr/>
            </p:nvSpPr>
            <p:spPr>
              <a:xfrm>
                <a:off x="-1764628" y="4277509"/>
                <a:ext cx="324000" cy="284730"/>
              </a:xfrm>
              <a:prstGeom prst="rect">
                <a:avLst/>
              </a:prstGeom>
              <a:noFill/>
            </p:spPr>
            <p:txBody>
              <a:bodyPr wrap="square" rtlCol="0">
                <a:spAutoFit/>
              </a:bodyPr>
              <a:lstStyle/>
              <a:p>
                <a:r>
                  <a:rPr lang="ja-JP" altLang="en-US" sz="1108" b="1" dirty="0">
                    <a:solidFill>
                      <a:srgbClr val="009944"/>
                    </a:solidFill>
                    <a:latin typeface="メイリオ" panose="020B0604030504040204" pitchFamily="50" charset="-128"/>
                    <a:ea typeface="メイリオ" panose="020B0604030504040204" pitchFamily="50" charset="-128"/>
                  </a:rPr>
                  <a:t>●</a:t>
                </a:r>
                <a:endParaRPr lang="ja-JP" altLang="en-US" sz="1108" b="1" dirty="0">
                  <a:solidFill>
                    <a:srgbClr val="009944"/>
                  </a:solidFill>
                </a:endParaRPr>
              </a:p>
            </p:txBody>
          </p:sp>
        </p:grpSp>
      </p:grpSp>
      <p:grpSp>
        <p:nvGrpSpPr>
          <p:cNvPr id="4" name="グループ化 3">
            <a:extLst>
              <a:ext uri="{FF2B5EF4-FFF2-40B4-BE49-F238E27FC236}">
                <a16:creationId xmlns:a16="http://schemas.microsoft.com/office/drawing/2014/main" id="{4C779CE8-47E5-43FB-85C7-DBE04F4FB39F}"/>
              </a:ext>
            </a:extLst>
          </p:cNvPr>
          <p:cNvGrpSpPr/>
          <p:nvPr/>
        </p:nvGrpSpPr>
        <p:grpSpPr>
          <a:xfrm>
            <a:off x="84380" y="3706679"/>
            <a:ext cx="2145658" cy="2908179"/>
            <a:chOff x="91903" y="3160245"/>
            <a:chExt cx="2324463" cy="3150529"/>
          </a:xfrm>
        </p:grpSpPr>
        <p:grpSp>
          <p:nvGrpSpPr>
            <p:cNvPr id="9" name="グループ化 8">
              <a:extLst>
                <a:ext uri="{FF2B5EF4-FFF2-40B4-BE49-F238E27FC236}">
                  <a16:creationId xmlns:a16="http://schemas.microsoft.com/office/drawing/2014/main" id="{D9F4539E-C74E-49B6-BE66-0EB1D8823D65}"/>
                </a:ext>
              </a:extLst>
            </p:cNvPr>
            <p:cNvGrpSpPr/>
            <p:nvPr/>
          </p:nvGrpSpPr>
          <p:grpSpPr>
            <a:xfrm>
              <a:off x="503139" y="3160245"/>
              <a:ext cx="1599970" cy="936000"/>
              <a:chOff x="2157471" y="3708431"/>
              <a:chExt cx="1599970" cy="936000"/>
            </a:xfrm>
          </p:grpSpPr>
          <p:sp>
            <p:nvSpPr>
              <p:cNvPr id="58" name="楕円 57">
                <a:extLst>
                  <a:ext uri="{FF2B5EF4-FFF2-40B4-BE49-F238E27FC236}">
                    <a16:creationId xmlns:a16="http://schemas.microsoft.com/office/drawing/2014/main" id="{6ACE2F85-BDFF-42A5-9D16-9235BF30BEBA}"/>
                  </a:ext>
                </a:extLst>
              </p:cNvPr>
              <p:cNvSpPr/>
              <p:nvPr/>
            </p:nvSpPr>
            <p:spPr>
              <a:xfrm>
                <a:off x="2250943" y="3708431"/>
                <a:ext cx="1404000" cy="936000"/>
              </a:xfrm>
              <a:prstGeom prst="ellipse">
                <a:avLst/>
              </a:prstGeom>
              <a:solidFill>
                <a:srgbClr val="009944">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15" dirty="0">
                  <a:solidFill>
                    <a:srgbClr val="009944"/>
                  </a:solidFill>
                </a:endParaRPr>
              </a:p>
            </p:txBody>
          </p:sp>
          <p:sp>
            <p:nvSpPr>
              <p:cNvPr id="60" name="正方形/長方形 59">
                <a:extLst>
                  <a:ext uri="{FF2B5EF4-FFF2-40B4-BE49-F238E27FC236}">
                    <a16:creationId xmlns:a16="http://schemas.microsoft.com/office/drawing/2014/main" id="{D202ECAF-6145-425F-9AD6-F02B70174D97}"/>
                  </a:ext>
                </a:extLst>
              </p:cNvPr>
              <p:cNvSpPr/>
              <p:nvPr/>
            </p:nvSpPr>
            <p:spPr>
              <a:xfrm>
                <a:off x="2157471" y="3860671"/>
                <a:ext cx="1599970" cy="634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00" b="1" dirty="0">
                    <a:solidFill>
                      <a:srgbClr val="009944"/>
                    </a:solidFill>
                    <a:latin typeface="メイリオ" panose="020B0604030504040204" pitchFamily="50" charset="-128"/>
                    <a:ea typeface="メイリオ" panose="020B0604030504040204" pitchFamily="50" charset="-128"/>
                  </a:rPr>
                  <a:t>確定申告</a:t>
                </a:r>
                <a:endParaRPr lang="en-US" altLang="ja-JP" sz="1300" b="1" dirty="0">
                  <a:solidFill>
                    <a:srgbClr val="009944"/>
                  </a:solidFill>
                  <a:latin typeface="メイリオ" panose="020B0604030504040204" pitchFamily="50" charset="-128"/>
                  <a:ea typeface="メイリオ" panose="020B0604030504040204" pitchFamily="50" charset="-128"/>
                </a:endParaRPr>
              </a:p>
              <a:p>
                <a:pPr algn="ctr"/>
                <a:r>
                  <a:rPr lang="ja-JP" altLang="en-US" sz="1300" b="1" dirty="0">
                    <a:solidFill>
                      <a:srgbClr val="009944"/>
                    </a:solidFill>
                    <a:latin typeface="メイリオ" panose="020B0604030504040204" pitchFamily="50" charset="-128"/>
                    <a:ea typeface="メイリオ" panose="020B0604030504040204" pitchFamily="50" charset="-128"/>
                  </a:rPr>
                  <a:t>（個人の方）</a:t>
                </a:r>
                <a:endParaRPr lang="en-US" altLang="ja-JP" sz="1300" b="1" dirty="0">
                  <a:solidFill>
                    <a:srgbClr val="009944"/>
                  </a:solidFill>
                  <a:latin typeface="メイリオ" panose="020B0604030504040204" pitchFamily="50" charset="-128"/>
                  <a:ea typeface="メイリオ" panose="020B0604030504040204" pitchFamily="50" charset="-128"/>
                </a:endParaRPr>
              </a:p>
            </p:txBody>
          </p:sp>
        </p:grpSp>
        <p:sp>
          <p:nvSpPr>
            <p:cNvPr id="71" name="四角形: 角を丸くする 70">
              <a:extLst>
                <a:ext uri="{FF2B5EF4-FFF2-40B4-BE49-F238E27FC236}">
                  <a16:creationId xmlns:a16="http://schemas.microsoft.com/office/drawing/2014/main" id="{65CAF65B-4ED7-4F0D-891B-74FF4EF77AC2}"/>
                </a:ext>
              </a:extLst>
            </p:cNvPr>
            <p:cNvSpPr/>
            <p:nvPr/>
          </p:nvSpPr>
          <p:spPr>
            <a:xfrm>
              <a:off x="184366" y="4111173"/>
              <a:ext cx="2232000" cy="2199601"/>
            </a:xfrm>
            <a:prstGeom prst="roundRect">
              <a:avLst>
                <a:gd name="adj" fmla="val 3298"/>
              </a:avLst>
            </a:prstGeom>
            <a:solidFill>
              <a:srgbClr val="009944">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15" dirty="0"/>
            </a:p>
          </p:txBody>
        </p:sp>
        <p:grpSp>
          <p:nvGrpSpPr>
            <p:cNvPr id="19" name="グループ化 18">
              <a:extLst>
                <a:ext uri="{FF2B5EF4-FFF2-40B4-BE49-F238E27FC236}">
                  <a16:creationId xmlns:a16="http://schemas.microsoft.com/office/drawing/2014/main" id="{3321F480-7FC0-4DD3-9AA5-765E7926B6A0}"/>
                </a:ext>
              </a:extLst>
            </p:cNvPr>
            <p:cNvGrpSpPr/>
            <p:nvPr/>
          </p:nvGrpSpPr>
          <p:grpSpPr>
            <a:xfrm>
              <a:off x="91903" y="4220764"/>
              <a:ext cx="2313259" cy="1695168"/>
              <a:chOff x="291957" y="4220764"/>
              <a:chExt cx="3057414" cy="1695168"/>
            </a:xfrm>
          </p:grpSpPr>
          <p:sp>
            <p:nvSpPr>
              <p:cNvPr id="17" name="テキスト ボックス 16">
                <a:extLst>
                  <a:ext uri="{FF2B5EF4-FFF2-40B4-BE49-F238E27FC236}">
                    <a16:creationId xmlns:a16="http://schemas.microsoft.com/office/drawing/2014/main" id="{A5F106E9-2616-4FA5-8866-CD380264CD50}"/>
                  </a:ext>
                </a:extLst>
              </p:cNvPr>
              <p:cNvSpPr txBox="1"/>
              <p:nvPr/>
            </p:nvSpPr>
            <p:spPr>
              <a:xfrm>
                <a:off x="603323" y="4224704"/>
                <a:ext cx="2746048" cy="1691228"/>
              </a:xfrm>
              <a:prstGeom prst="rect">
                <a:avLst/>
              </a:prstGeom>
              <a:noFill/>
            </p:spPr>
            <p:txBody>
              <a:bodyPr wrap="square" rtlCol="0">
                <a:spAutoFit/>
              </a:bodyPr>
              <a:lstStyle/>
              <a:p>
                <a:pPr algn="just"/>
                <a:r>
                  <a:rPr lang="ja-JP" altLang="en-US" sz="1292" dirty="0">
                    <a:solidFill>
                      <a:srgbClr val="3F3F3F"/>
                    </a:solidFill>
                    <a:latin typeface="メイリオ" panose="020B0604030504040204" pitchFamily="50" charset="-128"/>
                    <a:ea typeface="メイリオ" panose="020B0604030504040204" pitchFamily="50" charset="-128"/>
                  </a:rPr>
                  <a:t>生命保険料控除証明書などの添付書類は、</a:t>
                </a:r>
                <a:r>
                  <a:rPr lang="en-US" altLang="ja-JP" sz="1292" dirty="0">
                    <a:solidFill>
                      <a:srgbClr val="3F3F3F"/>
                    </a:solidFill>
                    <a:latin typeface="メイリオ" panose="020B0604030504040204" pitchFamily="50" charset="-128"/>
                    <a:ea typeface="メイリオ" panose="020B0604030504040204" pitchFamily="50" charset="-128"/>
                  </a:rPr>
                  <a:t>e-Tax</a:t>
                </a:r>
                <a:r>
                  <a:rPr lang="ja-JP" altLang="en-US" sz="1292" dirty="0">
                    <a:solidFill>
                      <a:srgbClr val="3F3F3F"/>
                    </a:solidFill>
                    <a:latin typeface="メイリオ" panose="020B0604030504040204" pitchFamily="50" charset="-128"/>
                    <a:ea typeface="メイリオ" panose="020B0604030504040204" pitchFamily="50" charset="-128"/>
                  </a:rPr>
                  <a:t>で入力・送信すれば</a:t>
                </a:r>
                <a:r>
                  <a:rPr lang="ja-JP" altLang="en-US" sz="1292" b="1" dirty="0">
                    <a:solidFill>
                      <a:schemeClr val="accent2"/>
                    </a:solidFill>
                    <a:latin typeface="メイリオ" panose="020B0604030504040204" pitchFamily="50" charset="-128"/>
                    <a:ea typeface="メイリオ" panose="020B0604030504040204" pitchFamily="50" charset="-128"/>
                  </a:rPr>
                  <a:t>提出・提示が不要</a:t>
                </a:r>
                <a:endParaRPr lang="en-US" altLang="ja-JP" sz="1292" b="1" dirty="0">
                  <a:solidFill>
                    <a:schemeClr val="accent2"/>
                  </a:solidFill>
                  <a:latin typeface="メイリオ" panose="020B0604030504040204" pitchFamily="50" charset="-128"/>
                  <a:ea typeface="メイリオ" panose="020B0604030504040204" pitchFamily="50" charset="-128"/>
                </a:endParaRPr>
              </a:p>
              <a:p>
                <a:pPr algn="just"/>
                <a:endParaRPr lang="en-US" altLang="ja-JP" sz="500" b="1" strike="sngStrike" dirty="0">
                  <a:solidFill>
                    <a:schemeClr val="accent2"/>
                  </a:solidFill>
                  <a:latin typeface="メイリオ" panose="020B0604030504040204" pitchFamily="50" charset="-128"/>
                  <a:ea typeface="メイリオ" panose="020B0604030504040204" pitchFamily="50" charset="-128"/>
                </a:endParaRPr>
              </a:p>
              <a:p>
                <a:pPr algn="just"/>
                <a:r>
                  <a:rPr lang="ja-JP" altLang="en-US" sz="1292" spc="-10" dirty="0">
                    <a:solidFill>
                      <a:srgbClr val="3F3F3F"/>
                    </a:solidFill>
                    <a:latin typeface="メイリオ" panose="020B0604030504040204" pitchFamily="50" charset="-128"/>
                    <a:ea typeface="メイリオ" panose="020B0604030504040204" pitchFamily="50" charset="-128"/>
                  </a:rPr>
                  <a:t>自宅から</a:t>
                </a:r>
                <a:r>
                  <a:rPr lang="en-US" altLang="ja-JP" sz="1292" spc="-10" dirty="0">
                    <a:solidFill>
                      <a:srgbClr val="3F3F3F"/>
                    </a:solidFill>
                    <a:latin typeface="メイリオ" panose="020B0604030504040204" pitchFamily="50" charset="-128"/>
                    <a:ea typeface="メイリオ" panose="020B0604030504040204" pitchFamily="50" charset="-128"/>
                  </a:rPr>
                  <a:t>e-Tax</a:t>
                </a:r>
                <a:r>
                  <a:rPr lang="ja-JP" altLang="en-US" sz="1292" spc="-10" dirty="0" err="1">
                    <a:solidFill>
                      <a:srgbClr val="3F3F3F"/>
                    </a:solidFill>
                    <a:latin typeface="メイリオ" panose="020B0604030504040204" pitchFamily="50" charset="-128"/>
                    <a:ea typeface="メイリオ" panose="020B0604030504040204" pitchFamily="50" charset="-128"/>
                  </a:rPr>
                  <a:t>で提</a:t>
                </a:r>
                <a:r>
                  <a:rPr lang="ja-JP" altLang="en-US" sz="1292" spc="-10" dirty="0">
                    <a:solidFill>
                      <a:srgbClr val="3F3F3F"/>
                    </a:solidFill>
                    <a:latin typeface="メイリオ" panose="020B0604030504040204" pitchFamily="50" charset="-128"/>
                    <a:ea typeface="メイリオ" panose="020B0604030504040204" pitchFamily="50" charset="-128"/>
                  </a:rPr>
                  <a:t>出された還付申告は、</a:t>
                </a:r>
                <a:r>
                  <a:rPr lang="ja-JP" altLang="en-US" sz="1292" b="1" spc="-10" dirty="0">
                    <a:solidFill>
                      <a:schemeClr val="accent2"/>
                    </a:solidFill>
                    <a:latin typeface="メイリオ" panose="020B0604030504040204" pitchFamily="50" charset="-128"/>
                    <a:ea typeface="メイリオ" panose="020B0604030504040204" pitchFamily="50" charset="-128"/>
                  </a:rPr>
                  <a:t>３週間程度で還付</a:t>
                </a:r>
                <a:endParaRPr lang="ja-JP" altLang="en-US" sz="1292" b="1" spc="-10" dirty="0">
                  <a:solidFill>
                    <a:schemeClr val="accent2"/>
                  </a:solidFill>
                </a:endParaRPr>
              </a:p>
            </p:txBody>
          </p:sp>
          <p:sp>
            <p:nvSpPr>
              <p:cNvPr id="73" name="テキスト ボックス 72">
                <a:extLst>
                  <a:ext uri="{FF2B5EF4-FFF2-40B4-BE49-F238E27FC236}">
                    <a16:creationId xmlns:a16="http://schemas.microsoft.com/office/drawing/2014/main" id="{CDFD6F87-3221-4F61-87AD-A07CDA432A66}"/>
                  </a:ext>
                </a:extLst>
              </p:cNvPr>
              <p:cNvSpPr txBox="1"/>
              <p:nvPr/>
            </p:nvSpPr>
            <p:spPr>
              <a:xfrm>
                <a:off x="291957" y="4220764"/>
                <a:ext cx="324001" cy="284733"/>
              </a:xfrm>
              <a:prstGeom prst="rect">
                <a:avLst/>
              </a:prstGeom>
              <a:noFill/>
            </p:spPr>
            <p:txBody>
              <a:bodyPr wrap="square" rtlCol="0">
                <a:spAutoFit/>
              </a:bodyPr>
              <a:lstStyle/>
              <a:p>
                <a:r>
                  <a:rPr lang="ja-JP" altLang="en-US" sz="1108" b="1" dirty="0">
                    <a:solidFill>
                      <a:srgbClr val="009944"/>
                    </a:solidFill>
                    <a:latin typeface="メイリオ" panose="020B0604030504040204" pitchFamily="50" charset="-128"/>
                    <a:ea typeface="メイリオ" panose="020B0604030504040204" pitchFamily="50" charset="-128"/>
                  </a:rPr>
                  <a:t>●</a:t>
                </a:r>
                <a:endParaRPr lang="ja-JP" altLang="en-US" sz="1108" b="1" dirty="0">
                  <a:solidFill>
                    <a:srgbClr val="009944"/>
                  </a:solidFill>
                </a:endParaRPr>
              </a:p>
            </p:txBody>
          </p:sp>
        </p:grpSp>
        <p:sp>
          <p:nvSpPr>
            <p:cNvPr id="75" name="テキスト ボックス 74">
              <a:extLst>
                <a:ext uri="{FF2B5EF4-FFF2-40B4-BE49-F238E27FC236}">
                  <a16:creationId xmlns:a16="http://schemas.microsoft.com/office/drawing/2014/main" id="{685FA521-6D54-4471-9174-295686AFB5FD}"/>
                </a:ext>
              </a:extLst>
            </p:cNvPr>
            <p:cNvSpPr txBox="1"/>
            <p:nvPr/>
          </p:nvSpPr>
          <p:spPr>
            <a:xfrm>
              <a:off x="94734" y="5167020"/>
              <a:ext cx="255111" cy="284731"/>
            </a:xfrm>
            <a:prstGeom prst="rect">
              <a:avLst/>
            </a:prstGeom>
            <a:noFill/>
          </p:spPr>
          <p:txBody>
            <a:bodyPr wrap="square" rtlCol="0">
              <a:spAutoFit/>
            </a:bodyPr>
            <a:lstStyle/>
            <a:p>
              <a:r>
                <a:rPr lang="ja-JP" altLang="en-US" sz="1108" b="1" dirty="0">
                  <a:solidFill>
                    <a:srgbClr val="009944"/>
                  </a:solidFill>
                  <a:latin typeface="メイリオ" panose="020B0604030504040204" pitchFamily="50" charset="-128"/>
                  <a:ea typeface="メイリオ" panose="020B0604030504040204" pitchFamily="50" charset="-128"/>
                </a:rPr>
                <a:t>●</a:t>
              </a:r>
              <a:endParaRPr lang="ja-JP" altLang="en-US" sz="1108" b="1" dirty="0">
                <a:solidFill>
                  <a:srgbClr val="009944"/>
                </a:solidFill>
              </a:endParaRPr>
            </a:p>
          </p:txBody>
        </p:sp>
      </p:grpSp>
      <p:grpSp>
        <p:nvGrpSpPr>
          <p:cNvPr id="15" name="グループ化 14">
            <a:extLst>
              <a:ext uri="{FF2B5EF4-FFF2-40B4-BE49-F238E27FC236}">
                <a16:creationId xmlns:a16="http://schemas.microsoft.com/office/drawing/2014/main" id="{1D048D8E-9E05-43CA-854E-338A8FC6DAAC}"/>
              </a:ext>
            </a:extLst>
          </p:cNvPr>
          <p:cNvGrpSpPr/>
          <p:nvPr/>
        </p:nvGrpSpPr>
        <p:grpSpPr>
          <a:xfrm>
            <a:off x="4604894" y="3706679"/>
            <a:ext cx="2141858" cy="2914455"/>
            <a:chOff x="5114950" y="3188966"/>
            <a:chExt cx="2320347" cy="3157329"/>
          </a:xfrm>
        </p:grpSpPr>
        <p:sp>
          <p:nvSpPr>
            <p:cNvPr id="72" name="四角形: 角を丸くする 71">
              <a:extLst>
                <a:ext uri="{FF2B5EF4-FFF2-40B4-BE49-F238E27FC236}">
                  <a16:creationId xmlns:a16="http://schemas.microsoft.com/office/drawing/2014/main" id="{2A12C047-E140-479F-A85A-0939ECCAAAE6}"/>
                </a:ext>
              </a:extLst>
            </p:cNvPr>
            <p:cNvSpPr/>
            <p:nvPr/>
          </p:nvSpPr>
          <p:spPr>
            <a:xfrm>
              <a:off x="5203297" y="4145846"/>
              <a:ext cx="2232000" cy="2200449"/>
            </a:xfrm>
            <a:prstGeom prst="roundRect">
              <a:avLst>
                <a:gd name="adj" fmla="val 3327"/>
              </a:avLst>
            </a:prstGeom>
            <a:solidFill>
              <a:srgbClr val="009944">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15" dirty="0"/>
            </a:p>
          </p:txBody>
        </p:sp>
        <p:grpSp>
          <p:nvGrpSpPr>
            <p:cNvPr id="83" name="グループ化 82">
              <a:extLst>
                <a:ext uri="{FF2B5EF4-FFF2-40B4-BE49-F238E27FC236}">
                  <a16:creationId xmlns:a16="http://schemas.microsoft.com/office/drawing/2014/main" id="{71C50FAA-0F80-41A3-BA06-3F36DD18E26E}"/>
                </a:ext>
              </a:extLst>
            </p:cNvPr>
            <p:cNvGrpSpPr/>
            <p:nvPr/>
          </p:nvGrpSpPr>
          <p:grpSpPr>
            <a:xfrm>
              <a:off x="5487522" y="3188966"/>
              <a:ext cx="1599969" cy="936000"/>
              <a:chOff x="2155240" y="3682977"/>
              <a:chExt cx="1599969" cy="936000"/>
            </a:xfrm>
          </p:grpSpPr>
          <p:sp>
            <p:nvSpPr>
              <p:cNvPr id="84" name="楕円 83">
                <a:extLst>
                  <a:ext uri="{FF2B5EF4-FFF2-40B4-BE49-F238E27FC236}">
                    <a16:creationId xmlns:a16="http://schemas.microsoft.com/office/drawing/2014/main" id="{06DEA124-2B38-49AA-876D-22FE023E5B7E}"/>
                  </a:ext>
                </a:extLst>
              </p:cNvPr>
              <p:cNvSpPr/>
              <p:nvPr/>
            </p:nvSpPr>
            <p:spPr>
              <a:xfrm>
                <a:off x="2262761" y="3682977"/>
                <a:ext cx="1404000" cy="936000"/>
              </a:xfrm>
              <a:prstGeom prst="ellipse">
                <a:avLst/>
              </a:prstGeom>
              <a:solidFill>
                <a:srgbClr val="009944">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15" dirty="0"/>
              </a:p>
            </p:txBody>
          </p:sp>
          <p:sp>
            <p:nvSpPr>
              <p:cNvPr id="85" name="正方形/長方形 84">
                <a:extLst>
                  <a:ext uri="{FF2B5EF4-FFF2-40B4-BE49-F238E27FC236}">
                    <a16:creationId xmlns:a16="http://schemas.microsoft.com/office/drawing/2014/main" id="{D8514FA4-9D03-4C74-9BA7-66750DD041B1}"/>
                  </a:ext>
                </a:extLst>
              </p:cNvPr>
              <p:cNvSpPr/>
              <p:nvPr/>
            </p:nvSpPr>
            <p:spPr>
              <a:xfrm>
                <a:off x="2155240" y="3840426"/>
                <a:ext cx="1599969" cy="634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00" b="1" dirty="0">
                    <a:solidFill>
                      <a:srgbClr val="009944"/>
                    </a:solidFill>
                    <a:latin typeface="メイリオ" panose="020B0604030504040204" pitchFamily="50" charset="-128"/>
                    <a:ea typeface="メイリオ" panose="020B0604030504040204" pitchFamily="50" charset="-128"/>
                  </a:rPr>
                  <a:t>納付手続</a:t>
                </a:r>
                <a:endParaRPr lang="en-US" altLang="ja-JP" sz="1300" b="1" dirty="0">
                  <a:solidFill>
                    <a:srgbClr val="009944"/>
                  </a:solidFill>
                  <a:latin typeface="メイリオ" panose="020B0604030504040204" pitchFamily="50" charset="-128"/>
                  <a:ea typeface="メイリオ" panose="020B0604030504040204" pitchFamily="50" charset="-128"/>
                </a:endParaRPr>
              </a:p>
            </p:txBody>
          </p:sp>
        </p:grpSp>
        <p:grpSp>
          <p:nvGrpSpPr>
            <p:cNvPr id="88" name="グループ化 87">
              <a:extLst>
                <a:ext uri="{FF2B5EF4-FFF2-40B4-BE49-F238E27FC236}">
                  <a16:creationId xmlns:a16="http://schemas.microsoft.com/office/drawing/2014/main" id="{C282F32E-576C-4554-AD20-D8E5233D586F}"/>
                </a:ext>
              </a:extLst>
            </p:cNvPr>
            <p:cNvGrpSpPr/>
            <p:nvPr/>
          </p:nvGrpSpPr>
          <p:grpSpPr>
            <a:xfrm>
              <a:off x="5114950" y="4244208"/>
              <a:ext cx="2311332" cy="1750481"/>
              <a:chOff x="-17463" y="4262304"/>
              <a:chExt cx="3113062" cy="1750481"/>
            </a:xfrm>
          </p:grpSpPr>
          <p:sp>
            <p:nvSpPr>
              <p:cNvPr id="89" name="テキスト ボックス 88">
                <a:extLst>
                  <a:ext uri="{FF2B5EF4-FFF2-40B4-BE49-F238E27FC236}">
                    <a16:creationId xmlns:a16="http://schemas.microsoft.com/office/drawing/2014/main" id="{D2E29DCB-5B08-4196-95CD-4872A2CBE8CF}"/>
                  </a:ext>
                </a:extLst>
              </p:cNvPr>
              <p:cNvSpPr txBox="1"/>
              <p:nvPr/>
            </p:nvSpPr>
            <p:spPr>
              <a:xfrm>
                <a:off x="280230" y="4262304"/>
                <a:ext cx="2815369" cy="1750481"/>
              </a:xfrm>
              <a:prstGeom prst="rect">
                <a:avLst/>
              </a:prstGeom>
              <a:noFill/>
            </p:spPr>
            <p:txBody>
              <a:bodyPr wrap="square" rtlCol="0">
                <a:spAutoFit/>
              </a:bodyPr>
              <a:lstStyle/>
              <a:p>
                <a:pPr algn="just"/>
                <a:r>
                  <a:rPr lang="ja-JP" altLang="en-US" sz="1300" b="1" dirty="0">
                    <a:solidFill>
                      <a:schemeClr val="accent2"/>
                    </a:solidFill>
                    <a:latin typeface="メイリオ" panose="020B0604030504040204" pitchFamily="50" charset="-128"/>
                    <a:ea typeface="メイリオ" panose="020B0604030504040204" pitchFamily="50" charset="-128"/>
                  </a:rPr>
                  <a:t>キャッシュレス納付</a:t>
                </a:r>
                <a:r>
                  <a:rPr lang="ja-JP" altLang="en-US" sz="1300" dirty="0">
                    <a:latin typeface="メイリオ" panose="020B0604030504040204" pitchFamily="50" charset="-128"/>
                    <a:ea typeface="メイリオ" panose="020B0604030504040204" pitchFamily="50" charset="-128"/>
                  </a:rPr>
                  <a:t>で</a:t>
                </a:r>
                <a:r>
                  <a:rPr lang="ja-JP" altLang="en-US" sz="1300" dirty="0">
                    <a:solidFill>
                      <a:srgbClr val="3F3F3F"/>
                    </a:solidFill>
                    <a:latin typeface="メイリオ" panose="020B0604030504040204" pitchFamily="50" charset="-128"/>
                    <a:ea typeface="メイリオ" panose="020B0604030504040204" pitchFamily="50" charset="-128"/>
                  </a:rPr>
                  <a:t>、金融機関や税務署などの窓口に行かずに納付が完了</a:t>
                </a:r>
                <a:endParaRPr lang="en-US" altLang="ja-JP" sz="1300" dirty="0">
                  <a:solidFill>
                    <a:srgbClr val="3F3F3F"/>
                  </a:solidFill>
                  <a:latin typeface="メイリオ" panose="020B0604030504040204" pitchFamily="50" charset="-128"/>
                  <a:ea typeface="メイリオ" panose="020B0604030504040204" pitchFamily="50" charset="-128"/>
                </a:endParaRPr>
              </a:p>
              <a:p>
                <a:pPr algn="just"/>
                <a:r>
                  <a:rPr lang="ja-JP" altLang="en-US" sz="500" dirty="0">
                    <a:solidFill>
                      <a:srgbClr val="3F3F3F"/>
                    </a:solidFill>
                    <a:latin typeface="メイリオ" panose="020B0604030504040204" pitchFamily="50" charset="-128"/>
                    <a:ea typeface="メイリオ" panose="020B0604030504040204" pitchFamily="50" charset="-128"/>
                  </a:rPr>
                  <a:t>　</a:t>
                </a:r>
                <a:endParaRPr lang="en-US" altLang="ja-JP" sz="1300" dirty="0">
                  <a:solidFill>
                    <a:srgbClr val="3F3F3F"/>
                  </a:solidFill>
                  <a:latin typeface="メイリオ" panose="020B0604030504040204" pitchFamily="50" charset="-128"/>
                  <a:ea typeface="メイリオ" panose="020B0604030504040204" pitchFamily="50" charset="-128"/>
                </a:endParaRPr>
              </a:p>
              <a:p>
                <a:pPr algn="just"/>
                <a:r>
                  <a:rPr lang="en-US" altLang="ja-JP" sz="1300" b="1" dirty="0">
                    <a:solidFill>
                      <a:schemeClr val="accent2"/>
                    </a:solidFill>
                    <a:latin typeface="メイリオ" panose="020B0604030504040204" pitchFamily="50" charset="-128"/>
                    <a:ea typeface="メイリオ" panose="020B0604030504040204" pitchFamily="50" charset="-128"/>
                  </a:rPr>
                  <a:t>PC</a:t>
                </a:r>
                <a:r>
                  <a:rPr lang="ja-JP" altLang="en-US" sz="1300" b="1" dirty="0">
                    <a:solidFill>
                      <a:schemeClr val="accent2"/>
                    </a:solidFill>
                    <a:latin typeface="メイリオ" panose="020B0604030504040204" pitchFamily="50" charset="-128"/>
                    <a:ea typeface="メイリオ" panose="020B0604030504040204" pitchFamily="50" charset="-128"/>
                  </a:rPr>
                  <a:t>やスマートフォンで納付</a:t>
                </a:r>
                <a:r>
                  <a:rPr lang="ja-JP" altLang="en-US" sz="1300" dirty="0">
                    <a:solidFill>
                      <a:srgbClr val="3F3F3F"/>
                    </a:solidFill>
                    <a:latin typeface="メイリオ" panose="020B0604030504040204" pitchFamily="50" charset="-128"/>
                    <a:ea typeface="メイリオ" panose="020B0604030504040204" pitchFamily="50" charset="-128"/>
                  </a:rPr>
                  <a:t>すれば、現金や納付書が不要に</a:t>
                </a:r>
              </a:p>
            </p:txBody>
          </p:sp>
          <p:sp>
            <p:nvSpPr>
              <p:cNvPr id="90" name="テキスト ボックス 89">
                <a:extLst>
                  <a:ext uri="{FF2B5EF4-FFF2-40B4-BE49-F238E27FC236}">
                    <a16:creationId xmlns:a16="http://schemas.microsoft.com/office/drawing/2014/main" id="{76187B75-DAB3-4B84-8219-444FB8574593}"/>
                  </a:ext>
                </a:extLst>
              </p:cNvPr>
              <p:cNvSpPr txBox="1"/>
              <p:nvPr/>
            </p:nvSpPr>
            <p:spPr>
              <a:xfrm>
                <a:off x="-17463" y="4269593"/>
                <a:ext cx="324000" cy="284732"/>
              </a:xfrm>
              <a:prstGeom prst="rect">
                <a:avLst/>
              </a:prstGeom>
              <a:noFill/>
            </p:spPr>
            <p:txBody>
              <a:bodyPr wrap="square" rtlCol="0">
                <a:spAutoFit/>
              </a:bodyPr>
              <a:lstStyle/>
              <a:p>
                <a:r>
                  <a:rPr lang="ja-JP" altLang="en-US" sz="1108" b="1" dirty="0">
                    <a:solidFill>
                      <a:srgbClr val="009944"/>
                    </a:solidFill>
                    <a:latin typeface="メイリオ" panose="020B0604030504040204" pitchFamily="50" charset="-128"/>
                    <a:ea typeface="メイリオ" panose="020B0604030504040204" pitchFamily="50" charset="-128"/>
                  </a:rPr>
                  <a:t>●</a:t>
                </a:r>
                <a:endParaRPr lang="ja-JP" altLang="en-US" sz="1108" b="1" dirty="0">
                  <a:solidFill>
                    <a:srgbClr val="009944"/>
                  </a:solidFill>
                </a:endParaRPr>
              </a:p>
            </p:txBody>
          </p:sp>
        </p:grpSp>
      </p:grpSp>
      <p:grpSp>
        <p:nvGrpSpPr>
          <p:cNvPr id="16" name="グループ化 15">
            <a:extLst>
              <a:ext uri="{FF2B5EF4-FFF2-40B4-BE49-F238E27FC236}">
                <a16:creationId xmlns:a16="http://schemas.microsoft.com/office/drawing/2014/main" id="{B5AB4AB7-0895-424E-B6AA-6994F893B10A}"/>
              </a:ext>
            </a:extLst>
          </p:cNvPr>
          <p:cNvGrpSpPr/>
          <p:nvPr/>
        </p:nvGrpSpPr>
        <p:grpSpPr>
          <a:xfrm>
            <a:off x="6878388" y="3709857"/>
            <a:ext cx="2123853" cy="2938894"/>
            <a:chOff x="7741958" y="3160082"/>
            <a:chExt cx="2300840" cy="3183804"/>
          </a:xfrm>
        </p:grpSpPr>
        <p:sp>
          <p:nvSpPr>
            <p:cNvPr id="70" name="四角形: 角を丸くする 69">
              <a:extLst>
                <a:ext uri="{FF2B5EF4-FFF2-40B4-BE49-F238E27FC236}">
                  <a16:creationId xmlns:a16="http://schemas.microsoft.com/office/drawing/2014/main" id="{95C13B02-4F8D-4970-A94C-2BD8E9B6DDA0}"/>
                </a:ext>
              </a:extLst>
            </p:cNvPr>
            <p:cNvSpPr/>
            <p:nvPr/>
          </p:nvSpPr>
          <p:spPr>
            <a:xfrm>
              <a:off x="7809595" y="4117185"/>
              <a:ext cx="2232000" cy="2200450"/>
            </a:xfrm>
            <a:prstGeom prst="roundRect">
              <a:avLst>
                <a:gd name="adj" fmla="val 3333"/>
              </a:avLst>
            </a:prstGeom>
            <a:solidFill>
              <a:srgbClr val="009944">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15"/>
            </a:p>
          </p:txBody>
        </p:sp>
        <p:sp>
          <p:nvSpPr>
            <p:cNvPr id="95" name="テキスト ボックス 94">
              <a:extLst>
                <a:ext uri="{FF2B5EF4-FFF2-40B4-BE49-F238E27FC236}">
                  <a16:creationId xmlns:a16="http://schemas.microsoft.com/office/drawing/2014/main" id="{3A07AC77-A353-452F-972A-DC2AD0F469B5}"/>
                </a:ext>
              </a:extLst>
            </p:cNvPr>
            <p:cNvSpPr txBox="1"/>
            <p:nvPr/>
          </p:nvSpPr>
          <p:spPr>
            <a:xfrm>
              <a:off x="7955499" y="4209967"/>
              <a:ext cx="2087299" cy="2133919"/>
            </a:xfrm>
            <a:prstGeom prst="rect">
              <a:avLst/>
            </a:prstGeom>
            <a:noFill/>
          </p:spPr>
          <p:txBody>
            <a:bodyPr wrap="square" rtlCol="0">
              <a:spAutoFit/>
            </a:bodyPr>
            <a:lstStyle/>
            <a:p>
              <a:pPr algn="just"/>
              <a:r>
                <a:rPr lang="ja-JP" altLang="en-US" sz="1200" dirty="0">
                  <a:solidFill>
                    <a:srgbClr val="3F3F3F"/>
                  </a:solidFill>
                  <a:latin typeface="メイリオ" panose="020B0604030504040204" pitchFamily="50" charset="-128"/>
                  <a:ea typeface="メイリオ" panose="020B0604030504040204" pitchFamily="50" charset="-128"/>
                </a:rPr>
                <a:t>税務署の窓口に行かずに</a:t>
              </a:r>
              <a:r>
                <a:rPr lang="ja-JP" altLang="en-US" sz="1200" b="1" dirty="0">
                  <a:solidFill>
                    <a:schemeClr val="accent2"/>
                  </a:solidFill>
                  <a:latin typeface="メイリオ" panose="020B0604030504040204" pitchFamily="50" charset="-128"/>
                  <a:ea typeface="メイリオ" panose="020B0604030504040204" pitchFamily="50" charset="-128"/>
                </a:rPr>
                <a:t>スマートフォン</a:t>
              </a:r>
              <a:r>
                <a:rPr lang="ja-JP" altLang="en-US" sz="1200" dirty="0">
                  <a:solidFill>
                    <a:srgbClr val="3F3F3F"/>
                  </a:solidFill>
                  <a:latin typeface="メイリオ" panose="020B0604030504040204" pitchFamily="50" charset="-128"/>
                  <a:ea typeface="メイリオ" panose="020B0604030504040204" pitchFamily="50" charset="-128"/>
                </a:rPr>
                <a:t>で納税証明書の交付請求から受取まで可能</a:t>
              </a:r>
              <a:endParaRPr lang="en-US" altLang="ja-JP" sz="1200" dirty="0">
                <a:solidFill>
                  <a:srgbClr val="3F3F3F"/>
                </a:solidFill>
                <a:latin typeface="メイリオ" panose="020B0604030504040204" pitchFamily="50" charset="-128"/>
                <a:ea typeface="メイリオ" panose="020B0604030504040204" pitchFamily="50" charset="-128"/>
              </a:endParaRPr>
            </a:p>
            <a:p>
              <a:pPr algn="just"/>
              <a:r>
                <a:rPr lang="ja-JP" altLang="en-US" sz="500" dirty="0">
                  <a:solidFill>
                    <a:srgbClr val="3F3F3F"/>
                  </a:solidFill>
                  <a:latin typeface="メイリオ" panose="020B0604030504040204" pitchFamily="50" charset="-128"/>
                  <a:ea typeface="メイリオ" panose="020B0604030504040204" pitchFamily="50" charset="-128"/>
                </a:rPr>
                <a:t>　</a:t>
              </a:r>
              <a:endParaRPr lang="en-US" altLang="ja-JP" sz="500" dirty="0">
                <a:solidFill>
                  <a:srgbClr val="3F3F3F"/>
                </a:solidFill>
                <a:latin typeface="メイリオ" panose="020B0604030504040204" pitchFamily="50" charset="-128"/>
                <a:ea typeface="メイリオ" panose="020B0604030504040204" pitchFamily="50" charset="-128"/>
              </a:endParaRPr>
            </a:p>
            <a:p>
              <a:pPr algn="just"/>
              <a:r>
                <a:rPr lang="ja-JP" altLang="en-US" sz="1200" dirty="0">
                  <a:solidFill>
                    <a:srgbClr val="3F3F3F"/>
                  </a:solidFill>
                  <a:latin typeface="メイリオ" panose="020B0604030504040204" pitchFamily="50" charset="-128"/>
                  <a:ea typeface="メイリオ" panose="020B0604030504040204" pitchFamily="50" charset="-128"/>
                </a:rPr>
                <a:t>納税証明書（</a:t>
              </a:r>
              <a:r>
                <a:rPr lang="en-US" altLang="ja-JP" sz="1200" dirty="0">
                  <a:solidFill>
                    <a:srgbClr val="3F3F3F"/>
                  </a:solidFill>
                  <a:latin typeface="メイリオ" panose="020B0604030504040204" pitchFamily="50" charset="-128"/>
                  <a:ea typeface="メイリオ" panose="020B0604030504040204" pitchFamily="50" charset="-128"/>
                </a:rPr>
                <a:t>PDF</a:t>
              </a:r>
              <a:r>
                <a:rPr lang="ja-JP" altLang="en-US" sz="1200" dirty="0">
                  <a:solidFill>
                    <a:srgbClr val="3F3F3F"/>
                  </a:solidFill>
                  <a:latin typeface="メイリオ" panose="020B0604030504040204" pitchFamily="50" charset="-128"/>
                  <a:ea typeface="メイリオ" panose="020B0604030504040204" pitchFamily="50" charset="-128"/>
                </a:rPr>
                <a:t>形式）は</a:t>
              </a:r>
              <a:r>
                <a:rPr lang="ja-JP" altLang="en-US" sz="1200" b="1" dirty="0">
                  <a:solidFill>
                    <a:schemeClr val="accent2"/>
                  </a:solidFill>
                  <a:latin typeface="メイリオ" panose="020B0604030504040204" pitchFamily="50" charset="-128"/>
                  <a:ea typeface="メイリオ" panose="020B0604030504040204" pitchFamily="50" charset="-128"/>
                </a:rPr>
                <a:t>何度も使用でき、書面で何枚でも印刷可能</a:t>
              </a:r>
              <a:endParaRPr lang="en-US" altLang="ja-JP" sz="1200" b="1" dirty="0">
                <a:solidFill>
                  <a:schemeClr val="accent2"/>
                </a:solidFill>
                <a:latin typeface="メイリオ" panose="020B0604030504040204" pitchFamily="50" charset="-128"/>
                <a:ea typeface="メイリオ" panose="020B0604030504040204" pitchFamily="50" charset="-128"/>
              </a:endParaRPr>
            </a:p>
            <a:p>
              <a:pPr algn="just"/>
              <a:r>
                <a:rPr lang="ja-JP" altLang="en-US" sz="500" b="1" dirty="0">
                  <a:solidFill>
                    <a:schemeClr val="accent2"/>
                  </a:solidFill>
                  <a:latin typeface="メイリオ" panose="020B0604030504040204" pitchFamily="50" charset="-128"/>
                  <a:ea typeface="メイリオ" panose="020B0604030504040204" pitchFamily="50" charset="-128"/>
                </a:rPr>
                <a:t>　</a:t>
              </a:r>
              <a:endParaRPr lang="ja-JP" altLang="en-US" sz="1100" b="1" dirty="0">
                <a:solidFill>
                  <a:schemeClr val="accent2"/>
                </a:solidFill>
                <a:latin typeface="メイリオ" panose="020B0604030504040204" pitchFamily="50" charset="-128"/>
                <a:ea typeface="メイリオ" panose="020B0604030504040204" pitchFamily="50" charset="-128"/>
              </a:endParaRPr>
            </a:p>
            <a:p>
              <a:pPr algn="just"/>
              <a:r>
                <a:rPr lang="ja-JP" altLang="en-US" sz="1200" b="1" dirty="0">
                  <a:solidFill>
                    <a:schemeClr val="accent2"/>
                  </a:solidFill>
                  <a:latin typeface="メイリオ" panose="020B0604030504040204" pitchFamily="50" charset="-128"/>
                  <a:ea typeface="メイリオ" panose="020B0604030504040204" pitchFamily="50" charset="-128"/>
                </a:rPr>
                <a:t>手数料がお得</a:t>
              </a:r>
              <a:endParaRPr lang="en-US" altLang="ja-JP" sz="1200" b="1" dirty="0">
                <a:solidFill>
                  <a:schemeClr val="accent2"/>
                </a:solidFill>
                <a:latin typeface="メイリオ" panose="020B0604030504040204" pitchFamily="50" charset="-128"/>
                <a:ea typeface="メイリオ" panose="020B0604030504040204" pitchFamily="50" charset="-128"/>
              </a:endParaRPr>
            </a:p>
            <a:p>
              <a:r>
                <a:rPr lang="ja-JP" altLang="en-US" sz="800" dirty="0">
                  <a:solidFill>
                    <a:srgbClr val="333333"/>
                  </a:solidFill>
                  <a:latin typeface="メイリオ" panose="020B0604030504040204" pitchFamily="50" charset="-128"/>
                  <a:ea typeface="メイリオ" panose="020B0604030504040204" pitchFamily="50" charset="-128"/>
                </a:rPr>
                <a:t>１税目１年度１枚あたり</a:t>
              </a:r>
              <a:endParaRPr lang="en-US" altLang="ja-JP" sz="800" dirty="0">
                <a:solidFill>
                  <a:srgbClr val="333333"/>
                </a:solidFill>
                <a:latin typeface="メイリオ" panose="020B0604030504040204" pitchFamily="50" charset="-128"/>
                <a:ea typeface="メイリオ" panose="020B0604030504040204" pitchFamily="50" charset="-128"/>
              </a:endParaRPr>
            </a:p>
            <a:p>
              <a:r>
                <a:rPr lang="ja-JP" altLang="en-US" sz="800" dirty="0">
                  <a:solidFill>
                    <a:srgbClr val="333333"/>
                  </a:solidFill>
                  <a:latin typeface="メイリオ" panose="020B0604030504040204" pitchFamily="50" charset="-128"/>
                  <a:ea typeface="メイリオ" panose="020B0604030504040204" pitchFamily="50" charset="-128"/>
                </a:rPr>
                <a:t> </a:t>
              </a:r>
              <a:r>
                <a:rPr lang="en-US" altLang="ja-JP" sz="800" dirty="0">
                  <a:solidFill>
                    <a:srgbClr val="333333"/>
                  </a:solidFill>
                  <a:latin typeface="メイリオ" panose="020B0604030504040204" pitchFamily="50" charset="-128"/>
                  <a:ea typeface="メイリオ" panose="020B0604030504040204" pitchFamily="50" charset="-128"/>
                </a:rPr>
                <a:t>e-Tax</a:t>
              </a:r>
              <a:r>
                <a:rPr lang="ja-JP" altLang="en-US" sz="800" dirty="0">
                  <a:solidFill>
                    <a:srgbClr val="333333"/>
                  </a:solidFill>
                  <a:latin typeface="メイリオ" panose="020B0604030504040204" pitchFamily="50" charset="-128"/>
                  <a:ea typeface="メイリオ" panose="020B0604030504040204" pitchFamily="50" charset="-128"/>
                </a:rPr>
                <a:t>：</a:t>
              </a:r>
              <a:r>
                <a:rPr lang="en-US" altLang="ja-JP" sz="800" dirty="0">
                  <a:solidFill>
                    <a:srgbClr val="333333"/>
                  </a:solidFill>
                  <a:latin typeface="メイリオ" panose="020B0604030504040204" pitchFamily="50" charset="-128"/>
                  <a:ea typeface="メイリオ" panose="020B0604030504040204" pitchFamily="50" charset="-128"/>
                </a:rPr>
                <a:t>370</a:t>
              </a:r>
              <a:r>
                <a:rPr lang="ja-JP" altLang="en-US" sz="800" dirty="0">
                  <a:solidFill>
                    <a:srgbClr val="333333"/>
                  </a:solidFill>
                  <a:latin typeface="メイリオ" panose="020B0604030504040204" pitchFamily="50" charset="-128"/>
                  <a:ea typeface="メイリオ" panose="020B0604030504040204" pitchFamily="50" charset="-128"/>
                </a:rPr>
                <a:t>円 書面</a:t>
              </a:r>
              <a:r>
                <a:rPr lang="ja-JP" altLang="en-US" sz="800" dirty="0">
                  <a:latin typeface="メイリオ" panose="020B0604030504040204" pitchFamily="50" charset="-128"/>
                  <a:ea typeface="メイリオ" panose="020B0604030504040204" pitchFamily="50" charset="-128"/>
                </a:rPr>
                <a:t>請求</a:t>
              </a:r>
              <a:r>
                <a:rPr lang="ja-JP" altLang="en-US" sz="800" dirty="0">
                  <a:solidFill>
                    <a:srgbClr val="333333"/>
                  </a:solidFill>
                  <a:latin typeface="メイリオ" panose="020B0604030504040204" pitchFamily="50" charset="-128"/>
                  <a:ea typeface="メイリオ" panose="020B0604030504040204" pitchFamily="50" charset="-128"/>
                </a:rPr>
                <a:t>：</a:t>
              </a:r>
              <a:r>
                <a:rPr lang="en-US" altLang="ja-JP" sz="800" dirty="0">
                  <a:solidFill>
                    <a:srgbClr val="333333"/>
                  </a:solidFill>
                  <a:latin typeface="メイリオ" panose="020B0604030504040204" pitchFamily="50" charset="-128"/>
                  <a:ea typeface="メイリオ" panose="020B0604030504040204" pitchFamily="50" charset="-128"/>
                </a:rPr>
                <a:t>400</a:t>
              </a:r>
              <a:r>
                <a:rPr lang="ja-JP" altLang="en-US" sz="800" dirty="0">
                  <a:solidFill>
                    <a:srgbClr val="333333"/>
                  </a:solidFill>
                  <a:latin typeface="メイリオ" panose="020B0604030504040204" pitchFamily="50" charset="-128"/>
                  <a:ea typeface="メイリオ" panose="020B0604030504040204" pitchFamily="50" charset="-128"/>
                </a:rPr>
                <a:t>円</a:t>
              </a:r>
              <a:endParaRPr lang="ja-JP" altLang="en-US" sz="1200" dirty="0">
                <a:solidFill>
                  <a:srgbClr val="3F3F3F"/>
                </a:solidFill>
                <a:latin typeface="メイリオ" panose="020B0604030504040204" pitchFamily="50" charset="-128"/>
                <a:ea typeface="メイリオ" panose="020B0604030504040204" pitchFamily="50" charset="-128"/>
              </a:endParaRPr>
            </a:p>
          </p:txBody>
        </p:sp>
        <p:sp>
          <p:nvSpPr>
            <p:cNvPr id="99" name="テキスト ボックス 98">
              <a:extLst>
                <a:ext uri="{FF2B5EF4-FFF2-40B4-BE49-F238E27FC236}">
                  <a16:creationId xmlns:a16="http://schemas.microsoft.com/office/drawing/2014/main" id="{9FDDFF1A-2ED9-4FAB-AEE6-76F0049C5DA7}"/>
                </a:ext>
              </a:extLst>
            </p:cNvPr>
            <p:cNvSpPr txBox="1"/>
            <p:nvPr/>
          </p:nvSpPr>
          <p:spPr>
            <a:xfrm>
              <a:off x="7741958" y="4214649"/>
              <a:ext cx="272033" cy="284730"/>
            </a:xfrm>
            <a:prstGeom prst="rect">
              <a:avLst/>
            </a:prstGeom>
            <a:noFill/>
          </p:spPr>
          <p:txBody>
            <a:bodyPr wrap="square" rtlCol="0">
              <a:spAutoFit/>
            </a:bodyPr>
            <a:lstStyle/>
            <a:p>
              <a:r>
                <a:rPr lang="ja-JP" altLang="en-US" sz="1108" b="1" dirty="0">
                  <a:solidFill>
                    <a:srgbClr val="009944"/>
                  </a:solidFill>
                  <a:latin typeface="メイリオ" panose="020B0604030504040204" pitchFamily="50" charset="-128"/>
                  <a:ea typeface="メイリオ" panose="020B0604030504040204" pitchFamily="50" charset="-128"/>
                </a:rPr>
                <a:t>●</a:t>
              </a:r>
              <a:endParaRPr lang="ja-JP" altLang="en-US" sz="1108" b="1" dirty="0">
                <a:solidFill>
                  <a:srgbClr val="009944"/>
                </a:solidFill>
              </a:endParaRPr>
            </a:p>
          </p:txBody>
        </p:sp>
        <p:sp>
          <p:nvSpPr>
            <p:cNvPr id="108" name="楕円 107">
              <a:extLst>
                <a:ext uri="{FF2B5EF4-FFF2-40B4-BE49-F238E27FC236}">
                  <a16:creationId xmlns:a16="http://schemas.microsoft.com/office/drawing/2014/main" id="{945FEC67-60AC-4511-A02D-97D794D3624F}"/>
                </a:ext>
              </a:extLst>
            </p:cNvPr>
            <p:cNvSpPr/>
            <p:nvPr/>
          </p:nvSpPr>
          <p:spPr>
            <a:xfrm>
              <a:off x="8195220" y="3160082"/>
              <a:ext cx="1404000" cy="936000"/>
            </a:xfrm>
            <a:prstGeom prst="ellipse">
              <a:avLst/>
            </a:prstGeom>
            <a:solidFill>
              <a:srgbClr val="009944">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15" dirty="0">
                <a:solidFill>
                  <a:srgbClr val="009944"/>
                </a:solidFill>
              </a:endParaRPr>
            </a:p>
          </p:txBody>
        </p:sp>
        <p:sp>
          <p:nvSpPr>
            <p:cNvPr id="120" name="テキスト ボックス 119">
              <a:extLst>
                <a:ext uri="{FF2B5EF4-FFF2-40B4-BE49-F238E27FC236}">
                  <a16:creationId xmlns:a16="http://schemas.microsoft.com/office/drawing/2014/main" id="{023C3541-D448-445E-B025-5FC00CD65648}"/>
                </a:ext>
              </a:extLst>
            </p:cNvPr>
            <p:cNvSpPr txBox="1"/>
            <p:nvPr/>
          </p:nvSpPr>
          <p:spPr>
            <a:xfrm>
              <a:off x="7743969" y="5082981"/>
              <a:ext cx="279023" cy="284731"/>
            </a:xfrm>
            <a:prstGeom prst="rect">
              <a:avLst/>
            </a:prstGeom>
            <a:noFill/>
          </p:spPr>
          <p:txBody>
            <a:bodyPr wrap="square" rtlCol="0">
              <a:spAutoFit/>
            </a:bodyPr>
            <a:lstStyle/>
            <a:p>
              <a:r>
                <a:rPr lang="ja-JP" altLang="en-US" sz="1108" b="1" dirty="0">
                  <a:solidFill>
                    <a:srgbClr val="009944"/>
                  </a:solidFill>
                  <a:latin typeface="メイリオ" panose="020B0604030504040204" pitchFamily="50" charset="-128"/>
                  <a:ea typeface="メイリオ" panose="020B0604030504040204" pitchFamily="50" charset="-128"/>
                </a:rPr>
                <a:t>●</a:t>
              </a:r>
              <a:endParaRPr lang="ja-JP" altLang="en-US" sz="1108" b="1" dirty="0">
                <a:solidFill>
                  <a:srgbClr val="009944"/>
                </a:solidFill>
              </a:endParaRPr>
            </a:p>
          </p:txBody>
        </p:sp>
        <p:sp>
          <p:nvSpPr>
            <p:cNvPr id="132" name="テキスト ボックス 131">
              <a:extLst>
                <a:ext uri="{FF2B5EF4-FFF2-40B4-BE49-F238E27FC236}">
                  <a16:creationId xmlns:a16="http://schemas.microsoft.com/office/drawing/2014/main" id="{2F50385C-3113-4B46-A9C4-6A67FDE8C3DE}"/>
                </a:ext>
              </a:extLst>
            </p:cNvPr>
            <p:cNvSpPr txBox="1"/>
            <p:nvPr/>
          </p:nvSpPr>
          <p:spPr>
            <a:xfrm>
              <a:off x="7821314" y="5948901"/>
              <a:ext cx="245141" cy="223048"/>
            </a:xfrm>
            <a:prstGeom prst="rect">
              <a:avLst/>
            </a:prstGeom>
            <a:noFill/>
          </p:spPr>
          <p:txBody>
            <a:bodyPr wrap="square" rtlCol="0">
              <a:spAutoFit/>
            </a:bodyPr>
            <a:lstStyle/>
            <a:p>
              <a:r>
                <a:rPr lang="en-US" altLang="ja-JP" sz="738" b="1" dirty="0">
                  <a:solidFill>
                    <a:srgbClr val="333333"/>
                  </a:solidFill>
                </a:rPr>
                <a:t>※</a:t>
              </a:r>
              <a:endParaRPr lang="ja-JP" altLang="en-US" sz="738" b="1" dirty="0">
                <a:solidFill>
                  <a:srgbClr val="333333"/>
                </a:solidFill>
              </a:endParaRPr>
            </a:p>
          </p:txBody>
        </p:sp>
      </p:grpSp>
      <p:sp>
        <p:nvSpPr>
          <p:cNvPr id="76" name="楕円 75">
            <a:extLst>
              <a:ext uri="{FF2B5EF4-FFF2-40B4-BE49-F238E27FC236}">
                <a16:creationId xmlns:a16="http://schemas.microsoft.com/office/drawing/2014/main" id="{F8F64245-A8BC-4706-8589-A29D7409B913}"/>
              </a:ext>
            </a:extLst>
          </p:cNvPr>
          <p:cNvSpPr/>
          <p:nvPr/>
        </p:nvSpPr>
        <p:spPr>
          <a:xfrm>
            <a:off x="426130" y="1787017"/>
            <a:ext cx="1512000" cy="1368000"/>
          </a:xfrm>
          <a:prstGeom prst="ellipse">
            <a:avLst/>
          </a:prstGeom>
          <a:solidFill>
            <a:srgbClr val="009944">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15" dirty="0"/>
          </a:p>
        </p:txBody>
      </p:sp>
      <p:sp>
        <p:nvSpPr>
          <p:cNvPr id="77" name="正方形/長方形 76">
            <a:extLst>
              <a:ext uri="{FF2B5EF4-FFF2-40B4-BE49-F238E27FC236}">
                <a16:creationId xmlns:a16="http://schemas.microsoft.com/office/drawing/2014/main" id="{B5F73894-39E6-4541-8ED8-788700F8B405}"/>
              </a:ext>
            </a:extLst>
          </p:cNvPr>
          <p:cNvSpPr/>
          <p:nvPr/>
        </p:nvSpPr>
        <p:spPr>
          <a:xfrm>
            <a:off x="377530" y="2114738"/>
            <a:ext cx="1621859" cy="6806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b="1" dirty="0">
                <a:solidFill>
                  <a:schemeClr val="accent2"/>
                </a:solidFill>
                <a:latin typeface="メイリオ" panose="020B0604030504040204" pitchFamily="50" charset="-128"/>
                <a:ea typeface="メイリオ" panose="020B0604030504040204" pitchFamily="50" charset="-128"/>
              </a:rPr>
              <a:t>24</a:t>
            </a:r>
            <a:r>
              <a:rPr lang="ja-JP" altLang="en-US" sz="1400" b="1" dirty="0">
                <a:solidFill>
                  <a:schemeClr val="accent2"/>
                </a:solidFill>
                <a:latin typeface="メイリオ" panose="020B0604030504040204" pitchFamily="50" charset="-128"/>
                <a:ea typeface="メイリオ" panose="020B0604030504040204" pitchFamily="50" charset="-128"/>
              </a:rPr>
              <a:t>時間</a:t>
            </a:r>
            <a:r>
              <a:rPr lang="en-US" altLang="ja-JP" sz="1400" b="1" baseline="30000" dirty="0">
                <a:solidFill>
                  <a:schemeClr val="accent2"/>
                </a:solidFill>
                <a:latin typeface="メイリオ" panose="020B0604030504040204" pitchFamily="50" charset="-128"/>
                <a:ea typeface="メイリオ" panose="020B0604030504040204" pitchFamily="50" charset="-128"/>
              </a:rPr>
              <a:t>※</a:t>
            </a:r>
            <a:endParaRPr lang="en-US" altLang="ja-JP" sz="1200" b="1" baseline="30000" dirty="0">
              <a:solidFill>
                <a:schemeClr val="accent2"/>
              </a:solidFill>
              <a:latin typeface="メイリオ" panose="020B0604030504040204" pitchFamily="50" charset="-128"/>
              <a:ea typeface="メイリオ" panose="020B0604030504040204" pitchFamily="50" charset="-128"/>
            </a:endParaRPr>
          </a:p>
          <a:p>
            <a:pPr algn="ctr"/>
            <a:r>
              <a:rPr lang="ja-JP" altLang="en-US" sz="1400" b="1" dirty="0">
                <a:solidFill>
                  <a:schemeClr val="accent2"/>
                </a:solidFill>
                <a:latin typeface="メイリオ" panose="020B0604030504040204" pitchFamily="50" charset="-128"/>
                <a:ea typeface="メイリオ" panose="020B0604030504040204" pitchFamily="50" charset="-128"/>
              </a:rPr>
              <a:t>いつでもどこでも</a:t>
            </a:r>
            <a:r>
              <a:rPr lang="ja-JP" altLang="en-US" sz="1400" b="1" dirty="0">
                <a:solidFill>
                  <a:srgbClr val="009944"/>
                </a:solidFill>
                <a:latin typeface="メイリオ" panose="020B0604030504040204" pitchFamily="50" charset="-128"/>
                <a:ea typeface="メイリオ" panose="020B0604030504040204" pitchFamily="50" charset="-128"/>
              </a:rPr>
              <a:t>利用可能！</a:t>
            </a:r>
            <a:endParaRPr lang="en-US" altLang="ja-JP" sz="1400" b="1" dirty="0">
              <a:solidFill>
                <a:srgbClr val="009944"/>
              </a:solidFill>
              <a:latin typeface="メイリオ" panose="020B0604030504040204" pitchFamily="50" charset="-128"/>
              <a:ea typeface="メイリオ" panose="020B0604030504040204" pitchFamily="50" charset="-128"/>
            </a:endParaRPr>
          </a:p>
          <a:p>
            <a:pPr algn="ctr"/>
            <a:endParaRPr lang="en-US" altLang="ja-JP" sz="1400" b="1" dirty="0">
              <a:solidFill>
                <a:srgbClr val="009944"/>
              </a:solidFill>
              <a:latin typeface="メイリオ" panose="020B0604030504040204" pitchFamily="50" charset="-128"/>
              <a:ea typeface="メイリオ" panose="020B0604030504040204" pitchFamily="50" charset="-128"/>
            </a:endParaRPr>
          </a:p>
        </p:txBody>
      </p:sp>
      <p:sp>
        <p:nvSpPr>
          <p:cNvPr id="81" name="楕円 80">
            <a:extLst>
              <a:ext uri="{FF2B5EF4-FFF2-40B4-BE49-F238E27FC236}">
                <a16:creationId xmlns:a16="http://schemas.microsoft.com/office/drawing/2014/main" id="{408D693D-E77A-4902-8BE9-F535326B4EB7}"/>
              </a:ext>
            </a:extLst>
          </p:cNvPr>
          <p:cNvSpPr/>
          <p:nvPr/>
        </p:nvSpPr>
        <p:spPr>
          <a:xfrm>
            <a:off x="4966729" y="1765681"/>
            <a:ext cx="1476000" cy="1368000"/>
          </a:xfrm>
          <a:prstGeom prst="ellipse">
            <a:avLst/>
          </a:prstGeom>
          <a:solidFill>
            <a:srgbClr val="009944">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15" dirty="0"/>
          </a:p>
        </p:txBody>
      </p:sp>
      <p:sp>
        <p:nvSpPr>
          <p:cNvPr id="82" name="楕円 81">
            <a:extLst>
              <a:ext uri="{FF2B5EF4-FFF2-40B4-BE49-F238E27FC236}">
                <a16:creationId xmlns:a16="http://schemas.microsoft.com/office/drawing/2014/main" id="{1AE4550D-93F0-4EA9-A110-B091AB94D1E9}"/>
              </a:ext>
            </a:extLst>
          </p:cNvPr>
          <p:cNvSpPr/>
          <p:nvPr/>
        </p:nvSpPr>
        <p:spPr>
          <a:xfrm>
            <a:off x="6814775" y="2436171"/>
            <a:ext cx="299077" cy="299077"/>
          </a:xfrm>
          <a:prstGeom prst="ellipse">
            <a:avLst/>
          </a:prstGeom>
          <a:solidFill>
            <a:srgbClr val="009944">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15" dirty="0"/>
          </a:p>
        </p:txBody>
      </p:sp>
      <p:sp>
        <p:nvSpPr>
          <p:cNvPr id="86" name="楕円 85">
            <a:extLst>
              <a:ext uri="{FF2B5EF4-FFF2-40B4-BE49-F238E27FC236}">
                <a16:creationId xmlns:a16="http://schemas.microsoft.com/office/drawing/2014/main" id="{97C43657-51A4-4772-B2AE-55E5FA24801C}"/>
              </a:ext>
            </a:extLst>
          </p:cNvPr>
          <p:cNvSpPr/>
          <p:nvPr/>
        </p:nvSpPr>
        <p:spPr>
          <a:xfrm>
            <a:off x="6578101" y="2356308"/>
            <a:ext cx="166154" cy="166154"/>
          </a:xfrm>
          <a:prstGeom prst="ellipse">
            <a:avLst/>
          </a:prstGeom>
          <a:solidFill>
            <a:srgbClr val="009944">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15" dirty="0"/>
          </a:p>
        </p:txBody>
      </p:sp>
      <p:sp>
        <p:nvSpPr>
          <p:cNvPr id="87" name="楕円 86">
            <a:extLst>
              <a:ext uri="{FF2B5EF4-FFF2-40B4-BE49-F238E27FC236}">
                <a16:creationId xmlns:a16="http://schemas.microsoft.com/office/drawing/2014/main" id="{E359F547-EEDE-47F5-84DB-F12DF3DA22C0}"/>
              </a:ext>
            </a:extLst>
          </p:cNvPr>
          <p:cNvSpPr/>
          <p:nvPr/>
        </p:nvSpPr>
        <p:spPr>
          <a:xfrm>
            <a:off x="7219252" y="1795884"/>
            <a:ext cx="1476000" cy="1368000"/>
          </a:xfrm>
          <a:prstGeom prst="ellipse">
            <a:avLst/>
          </a:prstGeom>
          <a:solidFill>
            <a:srgbClr val="009944">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15" dirty="0"/>
          </a:p>
        </p:txBody>
      </p:sp>
      <p:sp>
        <p:nvSpPr>
          <p:cNvPr id="91" name="正方形/長方形 90">
            <a:extLst>
              <a:ext uri="{FF2B5EF4-FFF2-40B4-BE49-F238E27FC236}">
                <a16:creationId xmlns:a16="http://schemas.microsoft.com/office/drawing/2014/main" id="{AD1FCA64-70AD-468E-ACE1-03B16D0B6EB1}"/>
              </a:ext>
            </a:extLst>
          </p:cNvPr>
          <p:cNvSpPr/>
          <p:nvPr/>
        </p:nvSpPr>
        <p:spPr>
          <a:xfrm>
            <a:off x="7256107" y="2074952"/>
            <a:ext cx="1476894" cy="8161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accent2"/>
                </a:solidFill>
                <a:latin typeface="メイリオ" panose="020B0604030504040204" pitchFamily="50" charset="-128"/>
                <a:ea typeface="メイリオ" panose="020B0604030504040204" pitchFamily="50" charset="-128"/>
              </a:rPr>
              <a:t>添付書類</a:t>
            </a:r>
            <a:r>
              <a:rPr lang="ja-JP" altLang="en-US" sz="1400" b="1" dirty="0">
                <a:solidFill>
                  <a:srgbClr val="009944"/>
                </a:solidFill>
                <a:latin typeface="メイリオ" panose="020B0604030504040204" pitchFamily="50" charset="-128"/>
                <a:ea typeface="メイリオ" panose="020B0604030504040204" pitchFamily="50" charset="-128"/>
              </a:rPr>
              <a:t>も</a:t>
            </a:r>
            <a:endParaRPr lang="en-US" altLang="ja-JP" sz="1400" b="1" dirty="0">
              <a:solidFill>
                <a:srgbClr val="009944"/>
              </a:solidFill>
              <a:latin typeface="メイリオ" panose="020B0604030504040204" pitchFamily="50" charset="-128"/>
              <a:ea typeface="メイリオ" panose="020B0604030504040204" pitchFamily="50" charset="-128"/>
            </a:endParaRPr>
          </a:p>
          <a:p>
            <a:pPr algn="ctr"/>
            <a:r>
              <a:rPr lang="ja-JP" altLang="en-US" sz="1400" b="1" dirty="0">
                <a:solidFill>
                  <a:srgbClr val="009944"/>
                </a:solidFill>
                <a:latin typeface="メイリオ" panose="020B0604030504040204" pitchFamily="50" charset="-128"/>
                <a:ea typeface="メイリオ" panose="020B0604030504040204" pitchFamily="50" charset="-128"/>
              </a:rPr>
              <a:t>オンライン提出</a:t>
            </a:r>
            <a:endParaRPr lang="en-US" altLang="ja-JP" sz="1400" b="1" dirty="0">
              <a:solidFill>
                <a:srgbClr val="009944"/>
              </a:solidFill>
              <a:latin typeface="メイリオ" panose="020B0604030504040204" pitchFamily="50" charset="-128"/>
              <a:ea typeface="メイリオ" panose="020B0604030504040204" pitchFamily="50" charset="-128"/>
            </a:endParaRPr>
          </a:p>
          <a:p>
            <a:pPr algn="ctr"/>
            <a:r>
              <a:rPr lang="ja-JP" altLang="en-US" sz="1400" b="1" dirty="0">
                <a:solidFill>
                  <a:schemeClr val="accent2"/>
                </a:solidFill>
                <a:latin typeface="メイリオ" panose="020B0604030504040204" pitchFamily="50" charset="-128"/>
                <a:ea typeface="メイリオ" panose="020B0604030504040204" pitchFamily="50" charset="-128"/>
              </a:rPr>
              <a:t>郵送不要！</a:t>
            </a:r>
            <a:endParaRPr lang="en-US" altLang="ja-JP" sz="1400" b="1" dirty="0">
              <a:solidFill>
                <a:schemeClr val="accent2"/>
              </a:solidFill>
              <a:latin typeface="メイリオ" panose="020B0604030504040204" pitchFamily="50" charset="-128"/>
              <a:ea typeface="メイリオ" panose="020B0604030504040204" pitchFamily="50" charset="-128"/>
            </a:endParaRPr>
          </a:p>
        </p:txBody>
      </p:sp>
      <p:sp>
        <p:nvSpPr>
          <p:cNvPr id="92" name="楕円 91">
            <a:extLst>
              <a:ext uri="{FF2B5EF4-FFF2-40B4-BE49-F238E27FC236}">
                <a16:creationId xmlns:a16="http://schemas.microsoft.com/office/drawing/2014/main" id="{33652FC3-A6A8-4CDA-8061-1E364D8A0684}"/>
              </a:ext>
            </a:extLst>
          </p:cNvPr>
          <p:cNvSpPr/>
          <p:nvPr/>
        </p:nvSpPr>
        <p:spPr>
          <a:xfrm>
            <a:off x="4563949" y="2100438"/>
            <a:ext cx="299077" cy="299077"/>
          </a:xfrm>
          <a:prstGeom prst="ellipse">
            <a:avLst/>
          </a:prstGeom>
          <a:solidFill>
            <a:srgbClr val="009944">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15" dirty="0"/>
          </a:p>
        </p:txBody>
      </p:sp>
      <p:sp>
        <p:nvSpPr>
          <p:cNvPr id="93" name="楕円 92">
            <a:extLst>
              <a:ext uri="{FF2B5EF4-FFF2-40B4-BE49-F238E27FC236}">
                <a16:creationId xmlns:a16="http://schemas.microsoft.com/office/drawing/2014/main" id="{F3E4B40C-F049-448F-9342-B4BD4F952C29}"/>
              </a:ext>
            </a:extLst>
          </p:cNvPr>
          <p:cNvSpPr/>
          <p:nvPr/>
        </p:nvSpPr>
        <p:spPr>
          <a:xfrm>
            <a:off x="4292161" y="2310329"/>
            <a:ext cx="166154" cy="166154"/>
          </a:xfrm>
          <a:prstGeom prst="ellipse">
            <a:avLst/>
          </a:prstGeom>
          <a:solidFill>
            <a:srgbClr val="009944">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15" dirty="0"/>
          </a:p>
        </p:txBody>
      </p:sp>
      <p:grpSp>
        <p:nvGrpSpPr>
          <p:cNvPr id="104" name="グループ化 103">
            <a:extLst>
              <a:ext uri="{FF2B5EF4-FFF2-40B4-BE49-F238E27FC236}">
                <a16:creationId xmlns:a16="http://schemas.microsoft.com/office/drawing/2014/main" id="{60CAC885-63A9-4C8F-B6BC-64FAF5AC360D}"/>
              </a:ext>
            </a:extLst>
          </p:cNvPr>
          <p:cNvGrpSpPr/>
          <p:nvPr/>
        </p:nvGrpSpPr>
        <p:grpSpPr>
          <a:xfrm>
            <a:off x="2096679" y="1760383"/>
            <a:ext cx="2160000" cy="1368000"/>
            <a:chOff x="7014836" y="1246848"/>
            <a:chExt cx="2303758" cy="1388752"/>
          </a:xfrm>
        </p:grpSpPr>
        <p:sp>
          <p:nvSpPr>
            <p:cNvPr id="105" name="楕円 104">
              <a:extLst>
                <a:ext uri="{FF2B5EF4-FFF2-40B4-BE49-F238E27FC236}">
                  <a16:creationId xmlns:a16="http://schemas.microsoft.com/office/drawing/2014/main" id="{9F127657-573E-474A-B09B-5B1410F3A9D4}"/>
                </a:ext>
              </a:extLst>
            </p:cNvPr>
            <p:cNvSpPr/>
            <p:nvPr/>
          </p:nvSpPr>
          <p:spPr>
            <a:xfrm>
              <a:off x="7718623" y="1246848"/>
              <a:ext cx="1574235" cy="1388752"/>
            </a:xfrm>
            <a:prstGeom prst="ellipse">
              <a:avLst/>
            </a:prstGeom>
            <a:solidFill>
              <a:srgbClr val="009944">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15" dirty="0"/>
            </a:p>
          </p:txBody>
        </p:sp>
        <p:sp>
          <p:nvSpPr>
            <p:cNvPr id="106" name="正方形/長方形 105">
              <a:extLst>
                <a:ext uri="{FF2B5EF4-FFF2-40B4-BE49-F238E27FC236}">
                  <a16:creationId xmlns:a16="http://schemas.microsoft.com/office/drawing/2014/main" id="{4C53E3B0-4143-4BD0-9545-59496CCE4F35}"/>
                </a:ext>
              </a:extLst>
            </p:cNvPr>
            <p:cNvSpPr/>
            <p:nvPr/>
          </p:nvSpPr>
          <p:spPr>
            <a:xfrm>
              <a:off x="7718625" y="1667137"/>
              <a:ext cx="1599969" cy="634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accent2"/>
                  </a:solidFill>
                  <a:latin typeface="メイリオ" panose="020B0604030504040204" pitchFamily="50" charset="-128"/>
                  <a:ea typeface="メイリオ" panose="020B0604030504040204" pitchFamily="50" charset="-128"/>
                </a:rPr>
                <a:t>マイナポータル連携で自動入力</a:t>
              </a:r>
              <a:endParaRPr lang="en-US" altLang="ja-JP" sz="1400" b="1" dirty="0">
                <a:solidFill>
                  <a:srgbClr val="009944"/>
                </a:solidFill>
                <a:latin typeface="メイリオ" panose="020B0604030504040204" pitchFamily="50" charset="-128"/>
                <a:ea typeface="メイリオ" panose="020B0604030504040204" pitchFamily="50" charset="-128"/>
              </a:endParaRPr>
            </a:p>
            <a:p>
              <a:pPr algn="ctr"/>
              <a:r>
                <a:rPr lang="ja-JP" altLang="en-US" sz="1400" b="1" dirty="0">
                  <a:solidFill>
                    <a:srgbClr val="009944"/>
                  </a:solidFill>
                  <a:latin typeface="メイリオ" panose="020B0604030504040204" pitchFamily="50" charset="-128"/>
                  <a:ea typeface="メイリオ" panose="020B0604030504040204" pitchFamily="50" charset="-128"/>
                </a:rPr>
                <a:t>手間いらず！</a:t>
              </a:r>
              <a:endParaRPr lang="en-US" altLang="ja-JP" sz="1400" b="1" dirty="0">
                <a:solidFill>
                  <a:srgbClr val="009944"/>
                </a:solidFill>
                <a:latin typeface="メイリオ" panose="020B0604030504040204" pitchFamily="50" charset="-128"/>
                <a:ea typeface="メイリオ" panose="020B0604030504040204" pitchFamily="50" charset="-128"/>
              </a:endParaRPr>
            </a:p>
          </p:txBody>
        </p:sp>
        <p:sp>
          <p:nvSpPr>
            <p:cNvPr id="110" name="楕円 109">
              <a:extLst>
                <a:ext uri="{FF2B5EF4-FFF2-40B4-BE49-F238E27FC236}">
                  <a16:creationId xmlns:a16="http://schemas.microsoft.com/office/drawing/2014/main" id="{8781A12D-377A-4098-B09E-C2EA95F8833C}"/>
                </a:ext>
              </a:extLst>
            </p:cNvPr>
            <p:cNvSpPr/>
            <p:nvPr/>
          </p:nvSpPr>
          <p:spPr>
            <a:xfrm>
              <a:off x="7319944" y="2178529"/>
              <a:ext cx="324000" cy="324000"/>
            </a:xfrm>
            <a:prstGeom prst="ellipse">
              <a:avLst/>
            </a:prstGeom>
            <a:solidFill>
              <a:srgbClr val="009944">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15" dirty="0"/>
            </a:p>
          </p:txBody>
        </p:sp>
        <p:sp>
          <p:nvSpPr>
            <p:cNvPr id="111" name="楕円 110">
              <a:extLst>
                <a:ext uri="{FF2B5EF4-FFF2-40B4-BE49-F238E27FC236}">
                  <a16:creationId xmlns:a16="http://schemas.microsoft.com/office/drawing/2014/main" id="{5ADFD47F-381F-4240-88F3-4B906F8D59F1}"/>
                </a:ext>
              </a:extLst>
            </p:cNvPr>
            <p:cNvSpPr/>
            <p:nvPr/>
          </p:nvSpPr>
          <p:spPr>
            <a:xfrm>
              <a:off x="7014836" y="2056502"/>
              <a:ext cx="180000" cy="180000"/>
            </a:xfrm>
            <a:prstGeom prst="ellipse">
              <a:avLst/>
            </a:prstGeom>
            <a:solidFill>
              <a:srgbClr val="009944">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15" dirty="0"/>
            </a:p>
          </p:txBody>
        </p:sp>
      </p:grpSp>
      <p:sp>
        <p:nvSpPr>
          <p:cNvPr id="112" name="正方形/長方形 111">
            <a:extLst>
              <a:ext uri="{FF2B5EF4-FFF2-40B4-BE49-F238E27FC236}">
                <a16:creationId xmlns:a16="http://schemas.microsoft.com/office/drawing/2014/main" id="{3ECBF474-EB63-4684-897A-8371D4F968B5}"/>
              </a:ext>
            </a:extLst>
          </p:cNvPr>
          <p:cNvSpPr/>
          <p:nvPr/>
        </p:nvSpPr>
        <p:spPr>
          <a:xfrm>
            <a:off x="4964278" y="2194652"/>
            <a:ext cx="1476894" cy="5859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rgbClr val="009944"/>
                </a:solidFill>
                <a:latin typeface="メイリオ" panose="020B0604030504040204" pitchFamily="50" charset="-128"/>
                <a:ea typeface="メイリオ" panose="020B0604030504040204" pitchFamily="50" charset="-128"/>
              </a:rPr>
              <a:t>データで保存</a:t>
            </a:r>
            <a:endParaRPr lang="en-US" altLang="ja-JP" sz="1400" b="1" dirty="0">
              <a:solidFill>
                <a:srgbClr val="009944"/>
              </a:solidFill>
              <a:latin typeface="メイリオ" panose="020B0604030504040204" pitchFamily="50" charset="-128"/>
              <a:ea typeface="メイリオ" panose="020B0604030504040204" pitchFamily="50" charset="-128"/>
            </a:endParaRPr>
          </a:p>
          <a:p>
            <a:pPr algn="ctr"/>
            <a:r>
              <a:rPr lang="ja-JP" altLang="en-US" sz="1400" b="1" dirty="0">
                <a:solidFill>
                  <a:schemeClr val="accent2"/>
                </a:solidFill>
                <a:latin typeface="メイリオ" panose="020B0604030504040204" pitchFamily="50" charset="-128"/>
                <a:ea typeface="メイリオ" panose="020B0604030504040204" pitchFamily="50" charset="-128"/>
              </a:rPr>
              <a:t>ペーパーレス</a:t>
            </a:r>
            <a:r>
              <a:rPr lang="ja-JP" altLang="en-US" sz="1400" b="1" dirty="0">
                <a:solidFill>
                  <a:srgbClr val="009944"/>
                </a:solidFill>
                <a:latin typeface="メイリオ" panose="020B0604030504040204" pitchFamily="50" charset="-128"/>
                <a:ea typeface="メイリオ" panose="020B0604030504040204" pitchFamily="50" charset="-128"/>
              </a:rPr>
              <a:t>で</a:t>
            </a:r>
            <a:endParaRPr lang="en-US" altLang="ja-JP" sz="1400" b="1" dirty="0">
              <a:solidFill>
                <a:srgbClr val="009944"/>
              </a:solidFill>
              <a:latin typeface="メイリオ" panose="020B0604030504040204" pitchFamily="50" charset="-128"/>
              <a:ea typeface="メイリオ" panose="020B0604030504040204" pitchFamily="50" charset="-128"/>
            </a:endParaRPr>
          </a:p>
          <a:p>
            <a:pPr algn="ctr"/>
            <a:r>
              <a:rPr lang="ja-JP" altLang="en-US" sz="1400" b="1" dirty="0">
                <a:solidFill>
                  <a:srgbClr val="009944"/>
                </a:solidFill>
                <a:latin typeface="メイリオ" panose="020B0604030504040204" pitchFamily="50" charset="-128"/>
                <a:ea typeface="メイリオ" panose="020B0604030504040204" pitchFamily="50" charset="-128"/>
              </a:rPr>
              <a:t>すっきり！</a:t>
            </a:r>
            <a:endParaRPr lang="en-US" altLang="ja-JP" sz="1400" b="1" dirty="0">
              <a:solidFill>
                <a:srgbClr val="009944"/>
              </a:solidFill>
              <a:latin typeface="メイリオ" panose="020B0604030504040204" pitchFamily="50" charset="-128"/>
              <a:ea typeface="メイリオ" panose="020B0604030504040204" pitchFamily="50" charset="-128"/>
            </a:endParaRPr>
          </a:p>
        </p:txBody>
      </p:sp>
      <p:sp>
        <p:nvSpPr>
          <p:cNvPr id="117" name="タイトル 2">
            <a:extLst>
              <a:ext uri="{FF2B5EF4-FFF2-40B4-BE49-F238E27FC236}">
                <a16:creationId xmlns:a16="http://schemas.microsoft.com/office/drawing/2014/main" id="{9BDC5123-2D7C-4430-A558-F874A0EC4C3A}"/>
              </a:ext>
            </a:extLst>
          </p:cNvPr>
          <p:cNvSpPr>
            <a:spLocks noGrp="1"/>
          </p:cNvSpPr>
          <p:nvPr>
            <p:ph type="title"/>
          </p:nvPr>
        </p:nvSpPr>
        <p:spPr>
          <a:xfrm>
            <a:off x="0" y="2"/>
            <a:ext cx="9144000" cy="972000"/>
          </a:xfrm>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納税環境の整備①</a:t>
            </a:r>
            <a:b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e-Tax</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のメリット～</a:t>
            </a:r>
          </a:p>
        </p:txBody>
      </p:sp>
      <p:sp>
        <p:nvSpPr>
          <p:cNvPr id="66" name="テキスト ボックス 65">
            <a:extLst>
              <a:ext uri="{FF2B5EF4-FFF2-40B4-BE49-F238E27FC236}">
                <a16:creationId xmlns:a16="http://schemas.microsoft.com/office/drawing/2014/main" id="{E12AB1E5-700A-40FC-9863-A16BEADFB5B8}"/>
              </a:ext>
            </a:extLst>
          </p:cNvPr>
          <p:cNvSpPr txBox="1"/>
          <p:nvPr/>
        </p:nvSpPr>
        <p:spPr>
          <a:xfrm>
            <a:off x="571910" y="2712600"/>
            <a:ext cx="1952992" cy="319446"/>
          </a:xfrm>
          <a:prstGeom prst="rect">
            <a:avLst/>
          </a:prstGeom>
          <a:noFill/>
        </p:spPr>
        <p:txBody>
          <a:bodyPr wrap="square" rtlCol="0">
            <a:spAutoFit/>
          </a:bodyPr>
          <a:lstStyle/>
          <a:p>
            <a:r>
              <a:rPr lang="en-US" altLang="ja-JP" sz="738" dirty="0">
                <a:solidFill>
                  <a:srgbClr val="333333"/>
                </a:solidFill>
                <a:latin typeface="メイリオ" panose="020B0604030504040204" pitchFamily="50" charset="-128"/>
                <a:ea typeface="メイリオ" panose="020B0604030504040204" pitchFamily="50" charset="-128"/>
              </a:rPr>
              <a:t>※</a:t>
            </a:r>
            <a:r>
              <a:rPr lang="ja-JP" altLang="en-US" sz="738" dirty="0">
                <a:solidFill>
                  <a:srgbClr val="333333"/>
                </a:solidFill>
                <a:latin typeface="メイリオ" panose="020B0604030504040204" pitchFamily="50" charset="-128"/>
                <a:ea typeface="メイリオ" panose="020B0604030504040204" pitchFamily="50" charset="-128"/>
              </a:rPr>
              <a:t>　メンテナンス時間を</a:t>
            </a:r>
            <a:endParaRPr lang="en-US" altLang="ja-JP" sz="738" dirty="0">
              <a:solidFill>
                <a:srgbClr val="333333"/>
              </a:solidFill>
              <a:latin typeface="メイリオ" panose="020B0604030504040204" pitchFamily="50" charset="-128"/>
              <a:ea typeface="メイリオ" panose="020B0604030504040204" pitchFamily="50" charset="-128"/>
            </a:endParaRPr>
          </a:p>
          <a:p>
            <a:r>
              <a:rPr lang="ja-JP" altLang="en-US" sz="738" dirty="0">
                <a:solidFill>
                  <a:srgbClr val="333333"/>
                </a:solidFill>
                <a:latin typeface="メイリオ" panose="020B0604030504040204" pitchFamily="50" charset="-128"/>
                <a:ea typeface="メイリオ" panose="020B0604030504040204" pitchFamily="50" charset="-128"/>
              </a:rPr>
              <a:t>　　除きます。</a:t>
            </a:r>
          </a:p>
        </p:txBody>
      </p:sp>
      <p:sp>
        <p:nvSpPr>
          <p:cNvPr id="113" name="テキスト ボックス 112">
            <a:extLst>
              <a:ext uri="{FF2B5EF4-FFF2-40B4-BE49-F238E27FC236}">
                <a16:creationId xmlns:a16="http://schemas.microsoft.com/office/drawing/2014/main" id="{0F6A896C-3833-42BE-B09F-A5DB6419865E}"/>
              </a:ext>
            </a:extLst>
          </p:cNvPr>
          <p:cNvSpPr txBox="1"/>
          <p:nvPr/>
        </p:nvSpPr>
        <p:spPr>
          <a:xfrm>
            <a:off x="6872837" y="6098882"/>
            <a:ext cx="257560" cy="262829"/>
          </a:xfrm>
          <a:prstGeom prst="rect">
            <a:avLst/>
          </a:prstGeom>
          <a:noFill/>
        </p:spPr>
        <p:txBody>
          <a:bodyPr wrap="square" rtlCol="0">
            <a:spAutoFit/>
          </a:bodyPr>
          <a:lstStyle/>
          <a:p>
            <a:r>
              <a:rPr lang="ja-JP" altLang="en-US" sz="1108" b="1" dirty="0">
                <a:solidFill>
                  <a:srgbClr val="009944"/>
                </a:solidFill>
                <a:latin typeface="メイリオ" panose="020B0604030504040204" pitchFamily="50" charset="-128"/>
                <a:ea typeface="メイリオ" panose="020B0604030504040204" pitchFamily="50" charset="-128"/>
              </a:rPr>
              <a:t>●</a:t>
            </a:r>
            <a:endParaRPr lang="ja-JP" altLang="en-US" sz="1108" b="1" dirty="0">
              <a:solidFill>
                <a:srgbClr val="009944"/>
              </a:solidFill>
            </a:endParaRPr>
          </a:p>
        </p:txBody>
      </p:sp>
      <p:sp>
        <p:nvSpPr>
          <p:cNvPr id="114" name="テキスト ボックス 113">
            <a:extLst>
              <a:ext uri="{FF2B5EF4-FFF2-40B4-BE49-F238E27FC236}">
                <a16:creationId xmlns:a16="http://schemas.microsoft.com/office/drawing/2014/main" id="{D6672FA4-CC1C-42A9-8347-B2166E3EE1B6}"/>
              </a:ext>
            </a:extLst>
          </p:cNvPr>
          <p:cNvSpPr txBox="1"/>
          <p:nvPr/>
        </p:nvSpPr>
        <p:spPr>
          <a:xfrm>
            <a:off x="4604894" y="5559085"/>
            <a:ext cx="222053" cy="262829"/>
          </a:xfrm>
          <a:prstGeom prst="rect">
            <a:avLst/>
          </a:prstGeom>
          <a:noFill/>
        </p:spPr>
        <p:txBody>
          <a:bodyPr wrap="square" rtlCol="0">
            <a:spAutoFit/>
          </a:bodyPr>
          <a:lstStyle/>
          <a:p>
            <a:r>
              <a:rPr lang="ja-JP" altLang="en-US" sz="1108" b="1" dirty="0">
                <a:solidFill>
                  <a:srgbClr val="009944"/>
                </a:solidFill>
                <a:latin typeface="メイリオ" panose="020B0604030504040204" pitchFamily="50" charset="-128"/>
                <a:ea typeface="メイリオ" panose="020B0604030504040204" pitchFamily="50" charset="-128"/>
              </a:rPr>
              <a:t>●</a:t>
            </a:r>
            <a:endParaRPr lang="ja-JP" altLang="en-US" sz="1108" b="1" dirty="0">
              <a:solidFill>
                <a:srgbClr val="009944"/>
              </a:solidFill>
            </a:endParaRPr>
          </a:p>
        </p:txBody>
      </p:sp>
      <p:sp>
        <p:nvSpPr>
          <p:cNvPr id="59" name="スライド番号プレースホルダー 1">
            <a:extLst>
              <a:ext uri="{FF2B5EF4-FFF2-40B4-BE49-F238E27FC236}">
                <a16:creationId xmlns:a16="http://schemas.microsoft.com/office/drawing/2014/main" id="{AC69096E-6EFA-4694-9381-9D4B42A3A54B}"/>
              </a:ext>
            </a:extLst>
          </p:cNvPr>
          <p:cNvSpPr>
            <a:spLocks noGrp="1"/>
          </p:cNvSpPr>
          <p:nvPr/>
        </p:nvSpPr>
        <p:spPr>
          <a:xfrm>
            <a:off x="8496337" y="6460220"/>
            <a:ext cx="576262" cy="404812"/>
          </a:xfrm>
          <a:prstGeom prst="rect">
            <a:avLst/>
          </a:prstGeom>
        </p:spPr>
        <p:txBody>
          <a:bodyPr vert="horz" lIns="91440" tIns="45720" rIns="91440" bIns="45720" rtlCol="0" anchor="ctr"/>
          <a:lstStyle>
            <a:defPPr>
              <a:defRPr lang="ja-JP"/>
            </a:defPPr>
            <a:lvl1pPr algn="r" rtl="0" eaLnBrk="0" fontAlgn="base" hangingPunct="0">
              <a:spcBef>
                <a:spcPct val="0"/>
              </a:spcBef>
              <a:spcAft>
                <a:spcPct val="0"/>
              </a:spcAft>
              <a:defRPr kumimoji="1" sz="1200" kern="1200">
                <a:solidFill>
                  <a:schemeClr val="tx1">
                    <a:tint val="75000"/>
                  </a:schemeClr>
                </a:solidFill>
                <a:latin typeface="Tahoma" panose="020B0604030504040204" pitchFamily="34" charset="0"/>
                <a:ea typeface="HG丸ｺﾞｼｯｸM-PRO" panose="020F0600000000000000" pitchFamily="50" charset="-128"/>
                <a:cs typeface="+mn-cs"/>
              </a:defRPr>
            </a:lvl1pPr>
            <a:lvl2pPr marL="4572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9p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61</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2" name="正方形/長方形 61">
            <a:extLst>
              <a:ext uri="{FF2B5EF4-FFF2-40B4-BE49-F238E27FC236}">
                <a16:creationId xmlns:a16="http://schemas.microsoft.com/office/drawing/2014/main" id="{409355EA-5DD2-4CFA-BA74-CF4CC014B5F1}"/>
              </a:ext>
            </a:extLst>
          </p:cNvPr>
          <p:cNvSpPr/>
          <p:nvPr/>
        </p:nvSpPr>
        <p:spPr>
          <a:xfrm>
            <a:off x="7168259" y="3863106"/>
            <a:ext cx="1577986" cy="5859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00" b="1" dirty="0">
                <a:solidFill>
                  <a:srgbClr val="009944"/>
                </a:solidFill>
                <a:latin typeface="メイリオ" panose="020B0604030504040204" pitchFamily="50" charset="-128"/>
                <a:ea typeface="メイリオ" panose="020B0604030504040204" pitchFamily="50" charset="-128"/>
              </a:rPr>
              <a:t>納税証明書の</a:t>
            </a:r>
            <a:endParaRPr lang="en-US" altLang="ja-JP" sz="1300" b="1" dirty="0">
              <a:solidFill>
                <a:srgbClr val="009944"/>
              </a:solidFill>
              <a:latin typeface="メイリオ" panose="020B0604030504040204" pitchFamily="50" charset="-128"/>
              <a:ea typeface="メイリオ" panose="020B0604030504040204" pitchFamily="50" charset="-128"/>
            </a:endParaRPr>
          </a:p>
          <a:p>
            <a:pPr algn="ctr"/>
            <a:r>
              <a:rPr lang="ja-JP" altLang="en-US" sz="1300" b="1" dirty="0">
                <a:solidFill>
                  <a:srgbClr val="009944"/>
                </a:solidFill>
                <a:latin typeface="メイリオ" panose="020B0604030504040204" pitchFamily="50" charset="-128"/>
                <a:ea typeface="メイリオ" panose="020B0604030504040204" pitchFamily="50" charset="-128"/>
              </a:rPr>
              <a:t>交付請求・受取</a:t>
            </a:r>
            <a:endParaRPr lang="en-US" altLang="ja-JP" sz="1300" b="1" dirty="0">
              <a:solidFill>
                <a:srgbClr val="009944"/>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5275026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グループ化 69"/>
          <p:cNvGrpSpPr/>
          <p:nvPr/>
        </p:nvGrpSpPr>
        <p:grpSpPr>
          <a:xfrm>
            <a:off x="442582" y="5776555"/>
            <a:ext cx="8341190" cy="778499"/>
            <a:chOff x="538955" y="4681462"/>
            <a:chExt cx="8341190" cy="1028863"/>
          </a:xfrm>
        </p:grpSpPr>
        <p:sp>
          <p:nvSpPr>
            <p:cNvPr id="71" name="AutoShape 21"/>
            <p:cNvSpPr>
              <a:spLocks noChangeArrowheads="1"/>
            </p:cNvSpPr>
            <p:nvPr/>
          </p:nvSpPr>
          <p:spPr bwMode="auto">
            <a:xfrm>
              <a:off x="557129" y="4684195"/>
              <a:ext cx="7989379" cy="1026130"/>
            </a:xfrm>
            <a:prstGeom prst="roundRect">
              <a:avLst>
                <a:gd name="adj" fmla="val 19963"/>
              </a:avLst>
            </a:prstGeom>
            <a:gradFill rotWithShape="1">
              <a:gsLst>
                <a:gs pos="0">
                  <a:srgbClr val="FDFCC4"/>
                </a:gs>
                <a:gs pos="100000">
                  <a:schemeClr val="bg1"/>
                </a:gs>
              </a:gsLst>
              <a:lin ang="0" scaled="1"/>
            </a:gradFill>
            <a:ln>
              <a:noFill/>
            </a:ln>
            <a:extLst>
              <a:ext uri="{91240B29-F687-4F45-9708-019B960494DF}">
                <a14:hiddenLine xmlns:a14="http://schemas.microsoft.com/office/drawing/2010/main" w="254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2" name="AutoShape 36"/>
            <p:cNvSpPr>
              <a:spLocks noChangeArrowheads="1"/>
            </p:cNvSpPr>
            <p:nvPr/>
          </p:nvSpPr>
          <p:spPr bwMode="auto">
            <a:xfrm>
              <a:off x="538955" y="4681462"/>
              <a:ext cx="8341190" cy="1002740"/>
            </a:xfrm>
            <a:prstGeom prst="roundRect">
              <a:avLst>
                <a:gd name="adj" fmla="val 16667"/>
              </a:avLst>
            </a:prstGeom>
            <a:noFill/>
            <a:ln w="25400" algn="ctr">
              <a:solidFill>
                <a:srgbClr val="E09500"/>
              </a:solidFill>
              <a:round/>
              <a:headEnd type="none" w="lg" len="lg"/>
              <a:tailEnd type="none" w="lg" len="lg"/>
            </a:ln>
            <a:extLst>
              <a:ext uri="{909E8E84-426E-40DD-AFC4-6F175D3DCCD1}">
                <a14:hiddenFill xmlns:a14="http://schemas.microsoft.com/office/drawing/2010/main">
                  <a:solidFill>
                    <a:srgbClr val="FFFFFF"/>
                  </a:solidFill>
                </a14:hiddenFill>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73" name="AutoShape 33"/>
          <p:cNvSpPr>
            <a:spLocks noChangeArrowheads="1"/>
          </p:cNvSpPr>
          <p:nvPr/>
        </p:nvSpPr>
        <p:spPr bwMode="auto">
          <a:xfrm>
            <a:off x="321218" y="5571453"/>
            <a:ext cx="4392000" cy="324000"/>
          </a:xfrm>
          <a:prstGeom prst="roundRect">
            <a:avLst>
              <a:gd name="adj" fmla="val 30723"/>
            </a:avLst>
          </a:prstGeom>
          <a:solidFill>
            <a:schemeClr val="accent1"/>
          </a:soli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
                <a:srgbClr val="5B9BD5"/>
              </a:buClr>
              <a:buFont typeface="Wingdings" panose="05000000000000000000" pitchFamily="2" charset="2"/>
              <a:buNone/>
            </a:pPr>
            <a:endPar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61" name="グループ化 60"/>
          <p:cNvGrpSpPr/>
          <p:nvPr/>
        </p:nvGrpSpPr>
        <p:grpSpPr>
          <a:xfrm>
            <a:off x="442582" y="4895729"/>
            <a:ext cx="8341190" cy="561059"/>
            <a:chOff x="538955" y="4681463"/>
            <a:chExt cx="8341190" cy="741494"/>
          </a:xfrm>
        </p:grpSpPr>
        <p:sp>
          <p:nvSpPr>
            <p:cNvPr id="62" name="AutoShape 21"/>
            <p:cNvSpPr>
              <a:spLocks noChangeArrowheads="1"/>
            </p:cNvSpPr>
            <p:nvPr/>
          </p:nvSpPr>
          <p:spPr bwMode="auto">
            <a:xfrm>
              <a:off x="557129" y="4684196"/>
              <a:ext cx="7989379" cy="719536"/>
            </a:xfrm>
            <a:prstGeom prst="roundRect">
              <a:avLst>
                <a:gd name="adj" fmla="val 19963"/>
              </a:avLst>
            </a:prstGeom>
            <a:gradFill rotWithShape="1">
              <a:gsLst>
                <a:gs pos="0">
                  <a:srgbClr val="FDFCC4"/>
                </a:gs>
                <a:gs pos="100000">
                  <a:schemeClr val="bg1"/>
                </a:gs>
              </a:gsLst>
              <a:lin ang="0" scaled="1"/>
            </a:gradFill>
            <a:ln>
              <a:noFill/>
            </a:ln>
            <a:extLst>
              <a:ext uri="{91240B29-F687-4F45-9708-019B960494DF}">
                <a14:hiddenLine xmlns:a14="http://schemas.microsoft.com/office/drawing/2010/main" w="254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3" name="AutoShape 36"/>
            <p:cNvSpPr>
              <a:spLocks noChangeArrowheads="1"/>
            </p:cNvSpPr>
            <p:nvPr/>
          </p:nvSpPr>
          <p:spPr bwMode="auto">
            <a:xfrm>
              <a:off x="538955" y="4681463"/>
              <a:ext cx="8341190" cy="741494"/>
            </a:xfrm>
            <a:prstGeom prst="roundRect">
              <a:avLst>
                <a:gd name="adj" fmla="val 16667"/>
              </a:avLst>
            </a:prstGeom>
            <a:noFill/>
            <a:ln w="25400" algn="ctr">
              <a:solidFill>
                <a:srgbClr val="E09500"/>
              </a:solidFill>
              <a:round/>
              <a:headEnd type="none" w="lg" len="lg"/>
              <a:tailEnd type="none" w="lg" len="lg"/>
            </a:ln>
            <a:extLst>
              <a:ext uri="{909E8E84-426E-40DD-AFC4-6F175D3DCCD1}">
                <a14:hiddenFill xmlns:a14="http://schemas.microsoft.com/office/drawing/2010/main">
                  <a:solidFill>
                    <a:srgbClr val="FFFFFF"/>
                  </a:solidFill>
                </a14:hiddenFill>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58" name="グループ化 57"/>
          <p:cNvGrpSpPr/>
          <p:nvPr/>
        </p:nvGrpSpPr>
        <p:grpSpPr>
          <a:xfrm>
            <a:off x="429540" y="4043081"/>
            <a:ext cx="8341190" cy="474191"/>
            <a:chOff x="553843" y="4648892"/>
            <a:chExt cx="8341190" cy="750123"/>
          </a:xfrm>
        </p:grpSpPr>
        <p:sp>
          <p:nvSpPr>
            <p:cNvPr id="59" name="AutoShape 21"/>
            <p:cNvSpPr>
              <a:spLocks noChangeArrowheads="1"/>
            </p:cNvSpPr>
            <p:nvPr/>
          </p:nvSpPr>
          <p:spPr bwMode="auto">
            <a:xfrm>
              <a:off x="558306" y="4650259"/>
              <a:ext cx="7989379" cy="719918"/>
            </a:xfrm>
            <a:prstGeom prst="roundRect">
              <a:avLst>
                <a:gd name="adj" fmla="val 19963"/>
              </a:avLst>
            </a:prstGeom>
            <a:gradFill rotWithShape="1">
              <a:gsLst>
                <a:gs pos="0">
                  <a:srgbClr val="FDFCC4"/>
                </a:gs>
                <a:gs pos="100000">
                  <a:schemeClr val="bg1"/>
                </a:gs>
              </a:gsLst>
              <a:lin ang="0" scaled="1"/>
            </a:gradFill>
            <a:ln>
              <a:noFill/>
            </a:ln>
            <a:extLst>
              <a:ext uri="{91240B29-F687-4F45-9708-019B960494DF}">
                <a14:hiddenLine xmlns:a14="http://schemas.microsoft.com/office/drawing/2010/main" w="254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0" name="AutoShape 36"/>
            <p:cNvSpPr>
              <a:spLocks noChangeArrowheads="1"/>
            </p:cNvSpPr>
            <p:nvPr/>
          </p:nvSpPr>
          <p:spPr bwMode="auto">
            <a:xfrm>
              <a:off x="553843" y="4648892"/>
              <a:ext cx="8341190" cy="750123"/>
            </a:xfrm>
            <a:prstGeom prst="roundRect">
              <a:avLst>
                <a:gd name="adj" fmla="val 16667"/>
              </a:avLst>
            </a:prstGeom>
            <a:noFill/>
            <a:ln w="25400" algn="ctr">
              <a:solidFill>
                <a:srgbClr val="E09500"/>
              </a:solidFill>
              <a:round/>
              <a:headEnd type="none" w="lg" len="lg"/>
              <a:tailEnd type="none" w="lg" len="lg"/>
            </a:ln>
            <a:extLst>
              <a:ext uri="{909E8E84-426E-40DD-AFC4-6F175D3DCCD1}">
                <a14:hiddenFill xmlns:a14="http://schemas.microsoft.com/office/drawing/2010/main">
                  <a:solidFill>
                    <a:srgbClr val="FFFFFF"/>
                  </a:solidFill>
                </a14:hiddenFill>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47" name="グループ化 46"/>
          <p:cNvGrpSpPr/>
          <p:nvPr/>
        </p:nvGrpSpPr>
        <p:grpSpPr>
          <a:xfrm>
            <a:off x="443030" y="2961590"/>
            <a:ext cx="8341190" cy="746022"/>
            <a:chOff x="538955" y="4681463"/>
            <a:chExt cx="8341190" cy="985942"/>
          </a:xfrm>
        </p:grpSpPr>
        <p:sp>
          <p:nvSpPr>
            <p:cNvPr id="56" name="AutoShape 21"/>
            <p:cNvSpPr>
              <a:spLocks noChangeArrowheads="1"/>
            </p:cNvSpPr>
            <p:nvPr/>
          </p:nvSpPr>
          <p:spPr bwMode="auto">
            <a:xfrm>
              <a:off x="557129" y="4684196"/>
              <a:ext cx="7989379" cy="965946"/>
            </a:xfrm>
            <a:prstGeom prst="roundRect">
              <a:avLst>
                <a:gd name="adj" fmla="val 19963"/>
              </a:avLst>
            </a:prstGeom>
            <a:gradFill rotWithShape="1">
              <a:gsLst>
                <a:gs pos="0">
                  <a:srgbClr val="FDFCC4"/>
                </a:gs>
                <a:gs pos="100000">
                  <a:schemeClr val="bg1"/>
                </a:gs>
              </a:gsLst>
              <a:lin ang="0" scaled="1"/>
            </a:gradFill>
            <a:ln>
              <a:noFill/>
            </a:ln>
            <a:extLst>
              <a:ext uri="{91240B29-F687-4F45-9708-019B960494DF}">
                <a14:hiddenLine xmlns:a14="http://schemas.microsoft.com/office/drawing/2010/main" w="254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 name="AutoShape 36"/>
            <p:cNvSpPr>
              <a:spLocks noChangeArrowheads="1"/>
            </p:cNvSpPr>
            <p:nvPr/>
          </p:nvSpPr>
          <p:spPr bwMode="auto">
            <a:xfrm>
              <a:off x="538955" y="4681463"/>
              <a:ext cx="8341190" cy="985942"/>
            </a:xfrm>
            <a:prstGeom prst="roundRect">
              <a:avLst>
                <a:gd name="adj" fmla="val 16667"/>
              </a:avLst>
            </a:prstGeom>
            <a:noFill/>
            <a:ln w="25400" algn="ctr">
              <a:solidFill>
                <a:srgbClr val="E09500"/>
              </a:solidFill>
              <a:round/>
              <a:headEnd type="none" w="lg" len="lg"/>
              <a:tailEnd type="none" w="lg" len="lg"/>
            </a:ln>
            <a:extLst>
              <a:ext uri="{909E8E84-426E-40DD-AFC4-6F175D3DCCD1}">
                <a14:hiddenFill xmlns:a14="http://schemas.microsoft.com/office/drawing/2010/main">
                  <a:solidFill>
                    <a:srgbClr val="FFFFFF"/>
                  </a:solidFill>
                </a14:hiddenFill>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38" name="グループ化 37"/>
          <p:cNvGrpSpPr/>
          <p:nvPr/>
        </p:nvGrpSpPr>
        <p:grpSpPr>
          <a:xfrm>
            <a:off x="434394" y="2176207"/>
            <a:ext cx="8349378" cy="451352"/>
            <a:chOff x="530767" y="4681462"/>
            <a:chExt cx="8349378" cy="617234"/>
          </a:xfrm>
        </p:grpSpPr>
        <p:sp>
          <p:nvSpPr>
            <p:cNvPr id="39" name="AutoShape 21"/>
            <p:cNvSpPr>
              <a:spLocks noChangeArrowheads="1"/>
            </p:cNvSpPr>
            <p:nvPr/>
          </p:nvSpPr>
          <p:spPr bwMode="auto">
            <a:xfrm>
              <a:off x="530767" y="4684204"/>
              <a:ext cx="7989379" cy="602217"/>
            </a:xfrm>
            <a:prstGeom prst="roundRect">
              <a:avLst>
                <a:gd name="adj" fmla="val 19963"/>
              </a:avLst>
            </a:prstGeom>
            <a:gradFill rotWithShape="1">
              <a:gsLst>
                <a:gs pos="0">
                  <a:srgbClr val="FDFCC4"/>
                </a:gs>
                <a:gs pos="100000">
                  <a:schemeClr val="bg1"/>
                </a:gs>
              </a:gsLst>
              <a:lin ang="0" scaled="1"/>
            </a:gradFill>
            <a:ln>
              <a:noFill/>
            </a:ln>
            <a:extLst>
              <a:ext uri="{91240B29-F687-4F45-9708-019B960494DF}">
                <a14:hiddenLine xmlns:a14="http://schemas.microsoft.com/office/drawing/2010/main" w="254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 name="AutoShape 36"/>
            <p:cNvSpPr>
              <a:spLocks noChangeArrowheads="1"/>
            </p:cNvSpPr>
            <p:nvPr/>
          </p:nvSpPr>
          <p:spPr bwMode="auto">
            <a:xfrm>
              <a:off x="538955" y="4681462"/>
              <a:ext cx="8341190" cy="617234"/>
            </a:xfrm>
            <a:prstGeom prst="roundRect">
              <a:avLst>
                <a:gd name="adj" fmla="val 16667"/>
              </a:avLst>
            </a:prstGeom>
            <a:noFill/>
            <a:ln w="25400" algn="ctr">
              <a:solidFill>
                <a:srgbClr val="E09500"/>
              </a:solidFill>
              <a:round/>
              <a:headEnd type="none" w="lg" len="lg"/>
              <a:tailEnd type="none" w="lg" len="lg"/>
            </a:ln>
            <a:extLst>
              <a:ext uri="{909E8E84-426E-40DD-AFC4-6F175D3DCCD1}">
                <a14:hiddenFill xmlns:a14="http://schemas.microsoft.com/office/drawing/2010/main">
                  <a:solidFill>
                    <a:srgbClr val="FFFFFF"/>
                  </a:solidFill>
                </a14:hiddenFill>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5" name="グループ化 4">
            <a:extLst>
              <a:ext uri="{FF2B5EF4-FFF2-40B4-BE49-F238E27FC236}">
                <a16:creationId xmlns:a16="http://schemas.microsoft.com/office/drawing/2014/main" id="{F2A0C2B8-CF97-4A7D-BBD6-1695E6C4743C}"/>
              </a:ext>
            </a:extLst>
          </p:cNvPr>
          <p:cNvGrpSpPr/>
          <p:nvPr/>
        </p:nvGrpSpPr>
        <p:grpSpPr>
          <a:xfrm>
            <a:off x="428044" y="1267877"/>
            <a:ext cx="8342699" cy="563962"/>
            <a:chOff x="428044" y="1312993"/>
            <a:chExt cx="8342699" cy="563962"/>
          </a:xfrm>
        </p:grpSpPr>
        <p:sp>
          <p:nvSpPr>
            <p:cNvPr id="54" name="AutoShape 21"/>
            <p:cNvSpPr>
              <a:spLocks noChangeArrowheads="1"/>
            </p:cNvSpPr>
            <p:nvPr/>
          </p:nvSpPr>
          <p:spPr bwMode="auto">
            <a:xfrm>
              <a:off x="428044" y="1374231"/>
              <a:ext cx="7989379" cy="489074"/>
            </a:xfrm>
            <a:prstGeom prst="roundRect">
              <a:avLst>
                <a:gd name="adj" fmla="val 19963"/>
              </a:avLst>
            </a:prstGeom>
            <a:gradFill rotWithShape="1">
              <a:gsLst>
                <a:gs pos="0">
                  <a:srgbClr val="FDFCC4"/>
                </a:gs>
                <a:gs pos="100000">
                  <a:schemeClr val="bg1"/>
                </a:gs>
              </a:gsLst>
              <a:lin ang="0" scaled="1"/>
            </a:gradFill>
            <a:ln>
              <a:noFill/>
            </a:ln>
            <a:extLst>
              <a:ext uri="{91240B29-F687-4F45-9708-019B960494DF}">
                <a14:hiddenLine xmlns:a14="http://schemas.microsoft.com/office/drawing/2010/main" w="254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5" name="AutoShape 36"/>
            <p:cNvSpPr>
              <a:spLocks noChangeArrowheads="1"/>
            </p:cNvSpPr>
            <p:nvPr/>
          </p:nvSpPr>
          <p:spPr bwMode="auto">
            <a:xfrm>
              <a:off x="429553" y="1312993"/>
              <a:ext cx="8341190" cy="563962"/>
            </a:xfrm>
            <a:prstGeom prst="roundRect">
              <a:avLst>
                <a:gd name="adj" fmla="val 16667"/>
              </a:avLst>
            </a:prstGeom>
            <a:noFill/>
            <a:ln w="25400" algn="ctr">
              <a:solidFill>
                <a:srgbClr val="E09500"/>
              </a:solidFill>
              <a:round/>
              <a:headEnd type="none" w="lg" len="lg"/>
              <a:tailEnd type="none" w="lg" len="lg"/>
            </a:ln>
            <a:extLst>
              <a:ext uri="{909E8E84-426E-40DD-AFC4-6F175D3DCCD1}">
                <a14:hiddenFill xmlns:a14="http://schemas.microsoft.com/office/drawing/2010/main">
                  <a:solidFill>
                    <a:srgbClr val="FFFFFF"/>
                  </a:solidFill>
                </a14:hiddenFill>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129030" name="Rectangle 32"/>
          <p:cNvSpPr>
            <a:spLocks noChangeArrowheads="1"/>
          </p:cNvSpPr>
          <p:nvPr/>
        </p:nvSpPr>
        <p:spPr bwMode="auto">
          <a:xfrm>
            <a:off x="2771775" y="4820708"/>
            <a:ext cx="472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FontTx/>
              <a:buNone/>
            </a:pPr>
            <a:r>
              <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Rectangle 32"/>
          <p:cNvSpPr>
            <a:spLocks noChangeArrowheads="1"/>
          </p:cNvSpPr>
          <p:nvPr/>
        </p:nvSpPr>
        <p:spPr bwMode="auto">
          <a:xfrm>
            <a:off x="435372" y="1208129"/>
            <a:ext cx="8132366" cy="779079"/>
          </a:xfrm>
          <a:prstGeom prst="rect">
            <a:avLst/>
          </a:prstGeom>
          <a:noFill/>
          <a:ln w="9525">
            <a:noFill/>
            <a:miter lim="800000"/>
            <a:headEnd/>
            <a:tailEnd/>
          </a:ln>
        </p:spPr>
        <p:txBody>
          <a:bodyPr anchor="ctr"/>
          <a:lstStyle/>
          <a:p>
            <a:pPr eaLnBrk="1" hangingPunct="1">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・イメージデータ（ＰＤＦ形式）で送信された添付書類の紙原本の保存不要化</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・勘定科目内訳明細書の記載内容の簡素化</a:t>
            </a: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書面申告も同様</a:t>
            </a: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9035" name="AutoShape 33"/>
          <p:cNvSpPr>
            <a:spLocks noChangeArrowheads="1"/>
          </p:cNvSpPr>
          <p:nvPr/>
        </p:nvSpPr>
        <p:spPr bwMode="auto">
          <a:xfrm>
            <a:off x="344051" y="1051851"/>
            <a:ext cx="2880000" cy="324000"/>
          </a:xfrm>
          <a:prstGeom prst="roundRect">
            <a:avLst>
              <a:gd name="adj" fmla="val 21200"/>
            </a:avLst>
          </a:prstGeom>
          <a:solidFill>
            <a:srgbClr val="00B050"/>
          </a:solidFill>
          <a:ln>
            <a:noFill/>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
                <a:srgbClr val="5B9BD5"/>
              </a:buClr>
              <a:buFont typeface="Wingdings" panose="05000000000000000000" pitchFamily="2" charset="2"/>
              <a:buNone/>
            </a:pPr>
            <a:endPar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9036" name="テキスト ボックス 4"/>
          <p:cNvSpPr txBox="1">
            <a:spLocks noChangeArrowheads="1"/>
          </p:cNvSpPr>
          <p:nvPr/>
        </p:nvSpPr>
        <p:spPr bwMode="auto">
          <a:xfrm>
            <a:off x="539750" y="1099257"/>
            <a:ext cx="4032250" cy="303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720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ts val="1200"/>
              </a:lnSpc>
              <a:buClr>
                <a:srgbClr val="5B9BD5"/>
              </a:buClr>
              <a:buFont typeface="Wingdings" panose="05000000000000000000" pitchFamily="2" charset="2"/>
              <a:buNone/>
            </a:pPr>
            <a:r>
              <a:rPr lang="ja-JP" altLang="en-US" sz="180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提出情報等のスリム化</a:t>
            </a:r>
            <a:endParaRPr lang="en-US" altLang="ja-JP" sz="180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Rectangle 32"/>
          <p:cNvSpPr>
            <a:spLocks noChangeArrowheads="1"/>
          </p:cNvSpPr>
          <p:nvPr/>
        </p:nvSpPr>
        <p:spPr bwMode="auto">
          <a:xfrm>
            <a:off x="494053" y="4960606"/>
            <a:ext cx="7959190" cy="544443"/>
          </a:xfrm>
          <a:prstGeom prst="rect">
            <a:avLst/>
          </a:prstGeom>
          <a:noFill/>
          <a:ln w="9525">
            <a:noFill/>
            <a:miter lim="800000"/>
            <a:headEnd/>
            <a:tailEnd/>
          </a:ln>
        </p:spPr>
        <p:txBody>
          <a:bodyPr lIns="36000" rIns="36000" anchor="ctr"/>
          <a:lstStyle/>
          <a:p>
            <a:pPr eaLnBrk="1" hangingPunct="1">
              <a:defRPr/>
            </a:pPr>
            <a:endParaRPr lang="en-US" altLang="ja-JP" sz="1400" spc="-2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1200" spc="-2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・法人税申告における電子署名の簡素化（経理責任者の電子署名等の不要化）</a:t>
            </a:r>
            <a:r>
              <a:rPr lang="en-US" altLang="ja-JP" sz="1200" spc="-2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spc="-2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書面申告も同様</a:t>
            </a:r>
            <a:r>
              <a:rPr lang="en-US" altLang="ja-JP" sz="1200" spc="-2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eaLnBrk="1" hangingPunct="1">
              <a:defRPr/>
            </a:pPr>
            <a:r>
              <a:rPr lang="ja-JP" altLang="en-US" sz="1200" spc="-2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・委任を受けた役員又は社員の電子署名による電子申告を可能</a:t>
            </a:r>
            <a:endParaRPr lang="en-US" altLang="ja-JP" sz="1200" spc="-2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endParaRPr lang="en-US" altLang="ja-JP" sz="1400" spc="-2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9046" name="AutoShape 33"/>
          <p:cNvSpPr>
            <a:spLocks noChangeArrowheads="1"/>
          </p:cNvSpPr>
          <p:nvPr/>
        </p:nvSpPr>
        <p:spPr bwMode="auto">
          <a:xfrm>
            <a:off x="329282" y="1936140"/>
            <a:ext cx="2880000" cy="324000"/>
          </a:xfrm>
          <a:prstGeom prst="roundRect">
            <a:avLst>
              <a:gd name="adj" fmla="val 30723"/>
            </a:avLst>
          </a:prstGeom>
          <a:solidFill>
            <a:srgbClr val="00B050"/>
          </a:solidFill>
          <a:ln>
            <a:noFill/>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
                <a:srgbClr val="5B9BD5"/>
              </a:buClr>
              <a:buFont typeface="Wingdings" panose="05000000000000000000" pitchFamily="2" charset="2"/>
              <a:buNone/>
            </a:pPr>
            <a:endPar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9047" name="テキスト ボックス 4"/>
          <p:cNvSpPr txBox="1">
            <a:spLocks noChangeArrowheads="1"/>
          </p:cNvSpPr>
          <p:nvPr/>
        </p:nvSpPr>
        <p:spPr bwMode="auto">
          <a:xfrm>
            <a:off x="539750" y="2013129"/>
            <a:ext cx="39608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ts val="1200"/>
              </a:lnSpc>
              <a:buClr>
                <a:srgbClr val="5B9BD5"/>
              </a:buClr>
              <a:buFont typeface="Wingdings" panose="05000000000000000000" pitchFamily="2" charset="2"/>
              <a:buNone/>
            </a:pPr>
            <a:r>
              <a:rPr lang="ja-JP" altLang="en-US" sz="180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データ形式の柔軟化</a:t>
            </a:r>
            <a:endParaRPr lang="en-US" altLang="ja-JP" sz="180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9048" name="AutoShape 33"/>
          <p:cNvSpPr>
            <a:spLocks noChangeArrowheads="1"/>
          </p:cNvSpPr>
          <p:nvPr/>
        </p:nvSpPr>
        <p:spPr bwMode="auto">
          <a:xfrm>
            <a:off x="335342" y="3834245"/>
            <a:ext cx="2880000" cy="324000"/>
          </a:xfrm>
          <a:prstGeom prst="roundRect">
            <a:avLst>
              <a:gd name="adj" fmla="val 33936"/>
            </a:avLst>
          </a:prstGeom>
          <a:solidFill>
            <a:srgbClr val="00B050"/>
          </a:solidFill>
          <a:ln>
            <a:noFill/>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
                <a:srgbClr val="5B9BD5"/>
              </a:buClr>
              <a:buFont typeface="Wingdings" panose="05000000000000000000" pitchFamily="2" charset="2"/>
              <a:buNone/>
            </a:pPr>
            <a:endPar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9049" name="テキスト ボックス 4"/>
          <p:cNvSpPr txBox="1">
            <a:spLocks noChangeArrowheads="1"/>
          </p:cNvSpPr>
          <p:nvPr/>
        </p:nvSpPr>
        <p:spPr bwMode="auto">
          <a:xfrm>
            <a:off x="531041" y="3920506"/>
            <a:ext cx="38163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ts val="1200"/>
              </a:lnSpc>
              <a:buClr>
                <a:srgbClr val="5B9BD5"/>
              </a:buClr>
              <a:buFont typeface="Wingdings" panose="05000000000000000000" pitchFamily="2" charset="2"/>
              <a:buNone/>
            </a:pPr>
            <a:r>
              <a:rPr lang="ja-JP" altLang="en-US" sz="180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提出先の一元化</a:t>
            </a:r>
            <a:endParaRPr lang="en-US" altLang="ja-JP" sz="180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タイトル 2"/>
          <p:cNvSpPr>
            <a:spLocks noGrp="1"/>
          </p:cNvSpPr>
          <p:nvPr>
            <p:ph type="title"/>
          </p:nvPr>
        </p:nvSpPr>
        <p:spPr/>
        <p:txBody>
          <a:bodyPr tIns="0" bIns="18000">
            <a:normAutofit fontScale="90000"/>
          </a:bodyPr>
          <a:lstStyle/>
          <a:p>
            <a:pPr>
              <a:lnSpc>
                <a:spcPts val="3000"/>
              </a:lnSpc>
            </a:pPr>
            <a:r>
              <a:rPr lang="ja-JP" altLang="en-US" sz="3100" dirty="0">
                <a:latin typeface="メイリオ" panose="020B0604030504040204" pitchFamily="50" charset="-128"/>
                <a:ea typeface="メイリオ" panose="020B0604030504040204" pitchFamily="50" charset="-128"/>
                <a:cs typeface="メイリオ" panose="020B0604030504040204" pitchFamily="50" charset="-128"/>
              </a:rPr>
              <a:t>納税環境の整備①</a:t>
            </a:r>
            <a:br>
              <a:rPr lang="en-US" altLang="ja-JP" sz="31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法人税等の電子申告</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申告データの円滑な電子提出のための主な環境整備施策～</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Rectangle 32"/>
          <p:cNvSpPr>
            <a:spLocks noChangeArrowheads="1"/>
          </p:cNvSpPr>
          <p:nvPr/>
        </p:nvSpPr>
        <p:spPr bwMode="auto">
          <a:xfrm>
            <a:off x="422420" y="2068767"/>
            <a:ext cx="8285758" cy="779079"/>
          </a:xfrm>
          <a:prstGeom prst="rect">
            <a:avLst/>
          </a:prstGeom>
          <a:noFill/>
          <a:ln w="9525">
            <a:noFill/>
            <a:miter lim="800000"/>
            <a:headEnd/>
            <a:tailEnd/>
          </a:ln>
        </p:spPr>
        <p:txBody>
          <a:bodyPr anchor="ctr"/>
          <a:lstStyle/>
          <a:p>
            <a:pPr eaLnBrk="1" hangingPunct="1">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・法人税申告書別表</a:t>
            </a: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明細記載を要する部分</a:t>
            </a: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･財務諸表･勘定科目内訳明細書のデータ形式の柔軟化（ＣＳＶ形式）</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 name="AutoShape 33"/>
          <p:cNvSpPr>
            <a:spLocks noChangeArrowheads="1"/>
          </p:cNvSpPr>
          <p:nvPr/>
        </p:nvSpPr>
        <p:spPr bwMode="auto">
          <a:xfrm>
            <a:off x="328328" y="2750888"/>
            <a:ext cx="2880000" cy="324000"/>
          </a:xfrm>
          <a:prstGeom prst="roundRect">
            <a:avLst>
              <a:gd name="adj" fmla="val 30723"/>
            </a:avLst>
          </a:prstGeom>
          <a:solidFill>
            <a:srgbClr val="00B050"/>
          </a:solidFill>
          <a:ln>
            <a:noFill/>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buClr>
                <a:srgbClr val="5B9BD5"/>
              </a:buClr>
              <a:buFont typeface="Wingdings" panose="05000000000000000000" pitchFamily="2" charset="2"/>
              <a:buNone/>
            </a:pPr>
            <a:endPar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テキスト ボックス 4"/>
          <p:cNvSpPr txBox="1">
            <a:spLocks noChangeArrowheads="1"/>
          </p:cNvSpPr>
          <p:nvPr/>
        </p:nvSpPr>
        <p:spPr bwMode="auto">
          <a:xfrm>
            <a:off x="539750" y="2832513"/>
            <a:ext cx="39608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ts val="1200"/>
              </a:lnSpc>
              <a:buClr>
                <a:srgbClr val="5B9BD5"/>
              </a:buClr>
              <a:buFont typeface="Wingdings" panose="05000000000000000000" pitchFamily="2" charset="2"/>
              <a:buNone/>
            </a:pPr>
            <a:r>
              <a:rPr lang="ja-JP" altLang="en-US" sz="180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提出方法の拡充</a:t>
            </a:r>
            <a:endParaRPr lang="en-US" altLang="ja-JP" sz="180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 name="AutoShape 33"/>
          <p:cNvSpPr>
            <a:spLocks noChangeArrowheads="1"/>
          </p:cNvSpPr>
          <p:nvPr/>
        </p:nvSpPr>
        <p:spPr bwMode="auto">
          <a:xfrm>
            <a:off x="328328" y="4688755"/>
            <a:ext cx="2880000" cy="324000"/>
          </a:xfrm>
          <a:prstGeom prst="roundRect">
            <a:avLst>
              <a:gd name="adj" fmla="val 37149"/>
            </a:avLst>
          </a:prstGeom>
          <a:solidFill>
            <a:srgbClr val="00B050"/>
          </a:solidFill>
          <a:ln>
            <a:noFill/>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
                <a:srgbClr val="5B9BD5"/>
              </a:buClr>
              <a:buFont typeface="Wingdings" panose="05000000000000000000" pitchFamily="2" charset="2"/>
              <a:buNone/>
            </a:pPr>
            <a:endPar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 name="テキスト ボックス 4"/>
          <p:cNvSpPr txBox="1">
            <a:spLocks noChangeArrowheads="1"/>
          </p:cNvSpPr>
          <p:nvPr/>
        </p:nvSpPr>
        <p:spPr bwMode="auto">
          <a:xfrm>
            <a:off x="539750" y="4762232"/>
            <a:ext cx="38163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ts val="1200"/>
              </a:lnSpc>
              <a:buClr>
                <a:srgbClr val="5B9BD5"/>
              </a:buClr>
              <a:buFont typeface="Wingdings" panose="05000000000000000000" pitchFamily="2" charset="2"/>
              <a:buNone/>
            </a:pPr>
            <a:r>
              <a:rPr lang="ja-JP" altLang="en-US" sz="180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認証手続の簡便化</a:t>
            </a:r>
            <a:endParaRPr lang="en-US" altLang="ja-JP" sz="180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Rectangle 32"/>
          <p:cNvSpPr>
            <a:spLocks noChangeArrowheads="1"/>
          </p:cNvSpPr>
          <p:nvPr/>
        </p:nvSpPr>
        <p:spPr bwMode="auto">
          <a:xfrm>
            <a:off x="426666" y="3084068"/>
            <a:ext cx="8132366" cy="636617"/>
          </a:xfrm>
          <a:prstGeom prst="rect">
            <a:avLst/>
          </a:prstGeom>
          <a:noFill/>
          <a:ln w="9525">
            <a:noFill/>
            <a:miter lim="800000"/>
            <a:headEnd/>
            <a:tailEnd/>
          </a:ln>
        </p:spPr>
        <p:txBody>
          <a:bodyPr anchor="ctr"/>
          <a:lstStyle/>
          <a:p>
            <a:pPr eaLnBrk="1" hangingPunct="1">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e</a:t>
            </a:r>
            <a:r>
              <a:rPr lang="ja-JP" altLang="en-US" sz="1200" dirty="0" err="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ｰ</a:t>
            </a: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Tax</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の送信容量の拡大　</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・添付書類等の提出方法の拡充（光ディスク等による提出）</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・通算親法人による通算子法人の法人税に関する申告書等の提供　　　</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 name="Rectangle 32"/>
          <p:cNvSpPr>
            <a:spLocks noChangeArrowheads="1"/>
          </p:cNvSpPr>
          <p:nvPr/>
        </p:nvSpPr>
        <p:spPr bwMode="auto">
          <a:xfrm>
            <a:off x="433242" y="4028984"/>
            <a:ext cx="8132366" cy="607712"/>
          </a:xfrm>
          <a:prstGeom prst="rect">
            <a:avLst/>
          </a:prstGeom>
          <a:noFill/>
          <a:ln w="9525">
            <a:noFill/>
            <a:miter lim="800000"/>
            <a:headEnd/>
            <a:tailEnd/>
          </a:ln>
        </p:spPr>
        <p:txBody>
          <a:bodyPr anchor="ctr"/>
          <a:lstStyle/>
          <a:p>
            <a:pPr eaLnBrk="1" hangingPunct="1">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・国・地方税当局間の情報連携を通じた財務諸表の提出先の一元化　　　</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68" name="テキスト ボックス 4"/>
          <p:cNvSpPr txBox="1">
            <a:spLocks noChangeArrowheads="1"/>
          </p:cNvSpPr>
          <p:nvPr/>
        </p:nvSpPr>
        <p:spPr bwMode="auto">
          <a:xfrm>
            <a:off x="487780" y="5633577"/>
            <a:ext cx="3919502" cy="303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720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lnSpc>
                <a:spcPts val="1200"/>
              </a:lnSpc>
              <a:buClr>
                <a:srgbClr val="5B9BD5"/>
              </a:buClr>
              <a:buFont typeface="Wingdings" panose="05000000000000000000" pitchFamily="2" charset="2"/>
              <a:buNone/>
            </a:pPr>
            <a:r>
              <a:rPr lang="ja-JP" altLang="en-US" sz="180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参考：電子申告の義務化の対象法人</a:t>
            </a:r>
            <a:endParaRPr lang="en-US" altLang="ja-JP" sz="180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9" name="Rectangle 32"/>
          <p:cNvSpPr>
            <a:spLocks noChangeArrowheads="1"/>
          </p:cNvSpPr>
          <p:nvPr/>
        </p:nvSpPr>
        <p:spPr bwMode="auto">
          <a:xfrm>
            <a:off x="425685" y="5796322"/>
            <a:ext cx="8421871" cy="855535"/>
          </a:xfrm>
          <a:prstGeom prst="rect">
            <a:avLst/>
          </a:prstGeom>
          <a:noFill/>
          <a:ln w="9525">
            <a:noFill/>
            <a:miter lim="800000"/>
            <a:headEnd/>
            <a:tailEnd/>
          </a:ln>
        </p:spPr>
        <p:txBody>
          <a:bodyPr anchor="ctr"/>
          <a:lstStyle/>
          <a:p>
            <a:pPr eaLnBrk="1" hangingPunct="1">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・資本金の額等が１億円超の普通法人等は、法人税及び地方法人税並びに消費税及び地方消費税が「電子申告の義務化」　</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の対象</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・通算法人は、資本金の額等に関わらず、法人税及び地方法人税が「電子申告の義務化」の対象</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Rectangle 9">
            <a:extLst>
              <a:ext uri="{FF2B5EF4-FFF2-40B4-BE49-F238E27FC236}">
                <a16:creationId xmlns:a16="http://schemas.microsoft.com/office/drawing/2014/main" id="{56F95FA4-F996-4213-B496-26A0CB6904CD}"/>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 name="スライド番号プレースホルダー 1">
            <a:extLst>
              <a:ext uri="{FF2B5EF4-FFF2-40B4-BE49-F238E27FC236}">
                <a16:creationId xmlns:a16="http://schemas.microsoft.com/office/drawing/2014/main" id="{407C4D70-FB04-455E-907E-36E678401655}"/>
              </a:ext>
            </a:extLst>
          </p:cNvPr>
          <p:cNvSpPr>
            <a:spLocks noGrp="1"/>
          </p:cNvSpPr>
          <p:nvPr/>
        </p:nvSpPr>
        <p:spPr>
          <a:xfrm>
            <a:off x="8496337" y="6460220"/>
            <a:ext cx="576262" cy="404812"/>
          </a:xfrm>
          <a:prstGeom prst="rect">
            <a:avLst/>
          </a:prstGeom>
        </p:spPr>
        <p:txBody>
          <a:bodyPr vert="horz" lIns="91440" tIns="45720" rIns="91440" bIns="45720" rtlCol="0" anchor="ctr"/>
          <a:lstStyle>
            <a:defPPr>
              <a:defRPr lang="ja-JP"/>
            </a:defPPr>
            <a:lvl1pPr algn="r" rtl="0" eaLnBrk="0" fontAlgn="base" hangingPunct="0">
              <a:spcBef>
                <a:spcPct val="0"/>
              </a:spcBef>
              <a:spcAft>
                <a:spcPct val="0"/>
              </a:spcAft>
              <a:defRPr kumimoji="1" sz="1200" kern="1200">
                <a:solidFill>
                  <a:schemeClr val="tx1">
                    <a:tint val="75000"/>
                  </a:schemeClr>
                </a:solidFill>
                <a:latin typeface="Tahoma" panose="020B0604030504040204" pitchFamily="34" charset="0"/>
                <a:ea typeface="HG丸ｺﾞｼｯｸM-PRO" panose="020F0600000000000000" pitchFamily="50" charset="-128"/>
                <a:cs typeface="+mn-cs"/>
              </a:defRPr>
            </a:lvl1pPr>
            <a:lvl2pPr marL="4572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9p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62</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4753243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角丸四角形 106"/>
          <p:cNvSpPr/>
          <p:nvPr/>
        </p:nvSpPr>
        <p:spPr>
          <a:xfrm>
            <a:off x="106680" y="4284137"/>
            <a:ext cx="8930640" cy="2501674"/>
          </a:xfrm>
          <a:prstGeom prst="roundRect">
            <a:avLst>
              <a:gd name="adj" fmla="val 5617"/>
            </a:avLst>
          </a:prstGeom>
          <a:gradFill>
            <a:gsLst>
              <a:gs pos="0">
                <a:srgbClr val="FDFCC4"/>
              </a:gs>
              <a:gs pos="100000">
                <a:schemeClr val="bg1"/>
              </a:gs>
            </a:gsLst>
            <a:lin ang="0" scaled="1"/>
          </a:gra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641"/>
              </a:lnSpc>
            </a:pPr>
            <a:endParaRPr lang="ja-JP" altLang="en-US" sz="843"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9" name="角丸四角形 198"/>
          <p:cNvSpPr/>
          <p:nvPr/>
        </p:nvSpPr>
        <p:spPr>
          <a:xfrm>
            <a:off x="225958" y="4061556"/>
            <a:ext cx="5428884" cy="463897"/>
          </a:xfrm>
          <a:prstGeom prst="roundRect">
            <a:avLst>
              <a:gd name="adj" fmla="val 30289"/>
            </a:avLst>
          </a:prstGeom>
          <a:solidFill>
            <a:srgbClr val="0081C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pPr algn="ctr">
              <a:lnSpc>
                <a:spcPts val="1641"/>
              </a:lnSpc>
            </a:pPr>
            <a:r>
              <a:rPr lang="ja-JP" altLang="en-US" sz="2000"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rPr>
              <a:t>キャッシュレス納付の利用拡大に向けた取組</a:t>
            </a:r>
            <a:endParaRPr lang="en-US" altLang="ja-JP" sz="2000" strike="sngStrike"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200" name="角丸四角形 199"/>
          <p:cNvSpPr/>
          <p:nvPr/>
        </p:nvSpPr>
        <p:spPr>
          <a:xfrm>
            <a:off x="19848" y="4611084"/>
            <a:ext cx="9104304" cy="2054420"/>
          </a:xfrm>
          <a:prstGeom prst="roundRect">
            <a:avLst>
              <a:gd name="adj" fmla="val 12718"/>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40556" indent="-140556"/>
            <a:r>
              <a:rPr lang="ja-JP" altLang="en-US" sz="20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 </a:t>
            </a:r>
            <a:r>
              <a:rPr lang="ja-JP" altLang="en-US" sz="200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①現金管理等に伴う社会全体のコストの縮減、②非対面による納付の実現、③更なる納税者利便の向上のため、次の取組を実施しています。</a:t>
            </a:r>
            <a:endParaRPr lang="en-US" altLang="ja-JP" sz="200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100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80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 金融機関や関係団体、地方公共団体などと連携したキャッシュレス納付の周知・広報、利用勧奨</a:t>
            </a:r>
            <a:endParaRPr lang="en-US" altLang="ja-JP" sz="180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80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p>
            <a:endParaRPr lang="en-US" altLang="ja-JP" sz="80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80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・「ダイレクト納付」の利便性の向上（令和６年４月以降）</a:t>
            </a:r>
            <a:endParaRPr lang="ja-JP" altLang="en-US" sz="1800" u="sng"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23" name="タイトル 2"/>
          <p:cNvSpPr>
            <a:spLocks noGrp="1"/>
          </p:cNvSpPr>
          <p:nvPr>
            <p:ph type="title"/>
          </p:nvPr>
        </p:nvSpPr>
        <p:spPr>
          <a:xfrm>
            <a:off x="0" y="0"/>
            <a:ext cx="9140400" cy="972000"/>
          </a:xfrm>
        </p:spPr>
        <p:txBody>
          <a:bodyPr bIns="46800">
            <a:normAutofit/>
          </a:bodyPr>
          <a:lstStyle/>
          <a:p>
            <a:pPr>
              <a:lnSpc>
                <a:spcPct val="100000"/>
              </a:lnSpc>
              <a:spcBef>
                <a:spcPct val="20000"/>
              </a:spcBef>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納税環境の整備①</a:t>
            </a:r>
            <a:b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～キャッシュレス納付の利用拡大～</a:t>
            </a:r>
          </a:p>
        </p:txBody>
      </p:sp>
      <p:sp>
        <p:nvSpPr>
          <p:cNvPr id="2" name="Rectangle 9">
            <a:extLst>
              <a:ext uri="{FF2B5EF4-FFF2-40B4-BE49-F238E27FC236}">
                <a16:creationId xmlns:a16="http://schemas.microsoft.com/office/drawing/2014/main" id="{7B196AFA-8C1A-4F53-A56C-CB454A00A9C3}"/>
              </a:ext>
            </a:extLst>
          </p:cNvPr>
          <p:cNvSpPr>
            <a:spLocks noChangeArrowheads="1"/>
          </p:cNvSpPr>
          <p:nvPr/>
        </p:nvSpPr>
        <p:spPr bwMode="auto">
          <a:xfrm>
            <a:off x="0"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 name="角丸四角形 95">
            <a:extLst>
              <a:ext uri="{FF2B5EF4-FFF2-40B4-BE49-F238E27FC236}">
                <a16:creationId xmlns:a16="http://schemas.microsoft.com/office/drawing/2014/main" id="{B947DF00-FF6A-4656-BDCA-097A93795DE0}"/>
              </a:ext>
            </a:extLst>
          </p:cNvPr>
          <p:cNvSpPr/>
          <p:nvPr/>
        </p:nvSpPr>
        <p:spPr>
          <a:xfrm>
            <a:off x="106680" y="1263316"/>
            <a:ext cx="8930640" cy="2685526"/>
          </a:xfrm>
          <a:prstGeom prst="roundRect">
            <a:avLst>
              <a:gd name="adj" fmla="val 2575"/>
            </a:avLst>
          </a:prstGeom>
          <a:gradFill>
            <a:gsLst>
              <a:gs pos="0">
                <a:srgbClr val="FDFCC4"/>
              </a:gs>
              <a:gs pos="100000">
                <a:schemeClr val="bg1"/>
              </a:gs>
            </a:gsLst>
            <a:lin ang="0" scaled="1"/>
          </a:gra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41"/>
              </a:lnSpc>
            </a:pPr>
            <a:endParaRPr lang="en-US" altLang="ja-JP" sz="164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角丸四角形 32">
            <a:extLst>
              <a:ext uri="{FF2B5EF4-FFF2-40B4-BE49-F238E27FC236}">
                <a16:creationId xmlns:a16="http://schemas.microsoft.com/office/drawing/2014/main" id="{B7D15AF5-327F-4572-8E26-FF7B1F6C18E9}"/>
              </a:ext>
            </a:extLst>
          </p:cNvPr>
          <p:cNvSpPr/>
          <p:nvPr/>
        </p:nvSpPr>
        <p:spPr>
          <a:xfrm>
            <a:off x="218489" y="2900811"/>
            <a:ext cx="3778631" cy="900000"/>
          </a:xfrm>
          <a:prstGeom prst="roundRect">
            <a:avLst/>
          </a:prstGeom>
          <a:ln w="19050">
            <a:solidFill>
              <a:schemeClr val="accent4">
                <a:lumMod val="75000"/>
              </a:schemeClr>
            </a:solidFill>
          </a:ln>
        </p:spPr>
        <p:style>
          <a:lnRef idx="2">
            <a:schemeClr val="accent2"/>
          </a:lnRef>
          <a:fillRef idx="1">
            <a:schemeClr val="lt1"/>
          </a:fillRef>
          <a:effectRef idx="0">
            <a:schemeClr val="accent2"/>
          </a:effectRef>
          <a:fontRef idx="minor">
            <a:schemeClr val="dk1"/>
          </a:fontRef>
        </p:style>
        <p:txBody>
          <a:bodyPr rtlCol="0" anchor="ctr" anchorCtr="0"/>
          <a:lstStyle/>
          <a:p>
            <a:pPr algn="ctr"/>
            <a:r>
              <a:rPr lang="ja-JP" altLang="en-US" sz="1600" dirty="0">
                <a:latin typeface="メイリオ" panose="020B0604030504040204" pitchFamily="50" charset="-128"/>
                <a:ea typeface="メイリオ" panose="020B0604030504040204" pitchFamily="50" charset="-128"/>
              </a:rPr>
              <a:t>インターネットバンキングによる納付</a:t>
            </a:r>
            <a:endParaRPr lang="en-US" altLang="ja-JP" sz="1600" dirty="0">
              <a:latin typeface="メイリオ" panose="020B0604030504040204" pitchFamily="50" charset="-128"/>
              <a:ea typeface="メイリオ" panose="020B0604030504040204" pitchFamily="50" charset="-128"/>
            </a:endParaRPr>
          </a:p>
        </p:txBody>
      </p:sp>
      <p:sp>
        <p:nvSpPr>
          <p:cNvPr id="64" name="角丸四角形 33">
            <a:extLst>
              <a:ext uri="{FF2B5EF4-FFF2-40B4-BE49-F238E27FC236}">
                <a16:creationId xmlns:a16="http://schemas.microsoft.com/office/drawing/2014/main" id="{E26EBBC7-D529-425A-B5AA-D716DD05B617}"/>
              </a:ext>
            </a:extLst>
          </p:cNvPr>
          <p:cNvSpPr/>
          <p:nvPr/>
        </p:nvSpPr>
        <p:spPr>
          <a:xfrm>
            <a:off x="218489" y="1681974"/>
            <a:ext cx="3775330" cy="900000"/>
          </a:xfrm>
          <a:prstGeom prst="roundRect">
            <a:avLst/>
          </a:prstGeom>
          <a:ln w="19050">
            <a:solidFill>
              <a:schemeClr val="accent4">
                <a:lumMod val="75000"/>
              </a:schemeClr>
            </a:solidFill>
          </a:ln>
        </p:spPr>
        <p:style>
          <a:lnRef idx="2">
            <a:schemeClr val="accent2"/>
          </a:lnRef>
          <a:fillRef idx="1">
            <a:schemeClr val="lt1"/>
          </a:fillRef>
          <a:effectRef idx="0">
            <a:schemeClr val="accent2"/>
          </a:effectRef>
          <a:fontRef idx="minor">
            <a:schemeClr val="dk1"/>
          </a:fontRef>
        </p:style>
        <p:txBody>
          <a:bodyPr rtlCol="0" anchor="ctr" anchorCtr="0"/>
          <a:lstStyle/>
          <a:p>
            <a:pPr algn="ctr"/>
            <a:r>
              <a:rPr lang="ja-JP" altLang="en-US" sz="1800" dirty="0">
                <a:latin typeface="メイリオ" panose="020B0604030504040204" pitchFamily="50" charset="-128"/>
                <a:ea typeface="メイリオ" panose="020B0604030504040204" pitchFamily="50" charset="-128"/>
              </a:rPr>
              <a:t>ダイレクト納付</a:t>
            </a:r>
            <a:r>
              <a:rPr lang="ja-JP" altLang="en-US" sz="1200" dirty="0">
                <a:latin typeface="メイリオ" panose="020B0604030504040204" pitchFamily="50" charset="-128"/>
                <a:ea typeface="メイリオ" panose="020B0604030504040204" pitchFamily="50" charset="-128"/>
              </a:rPr>
              <a:t>（</a:t>
            </a:r>
            <a:r>
              <a:rPr lang="en-US" altLang="ja-JP" sz="1200" dirty="0">
                <a:latin typeface="メイリオ" panose="020B0604030504040204" pitchFamily="50" charset="-128"/>
                <a:ea typeface="メイリオ" panose="020B0604030504040204" pitchFamily="50" charset="-128"/>
              </a:rPr>
              <a:t>e-Tax</a:t>
            </a:r>
            <a:r>
              <a:rPr lang="ja-JP" altLang="en-US" sz="1200" dirty="0">
                <a:latin typeface="メイリオ" panose="020B0604030504040204" pitchFamily="50" charset="-128"/>
                <a:ea typeface="メイリオ" panose="020B0604030504040204" pitchFamily="50" charset="-128"/>
              </a:rPr>
              <a:t>による口座振替）</a:t>
            </a:r>
            <a:endParaRPr lang="en-US" altLang="ja-JP" sz="1400" dirty="0">
              <a:latin typeface="メイリオ" panose="020B0604030504040204" pitchFamily="50" charset="-128"/>
              <a:ea typeface="メイリオ" panose="020B0604030504040204" pitchFamily="50" charset="-128"/>
            </a:endParaRPr>
          </a:p>
        </p:txBody>
      </p:sp>
      <p:sp>
        <p:nvSpPr>
          <p:cNvPr id="65" name="角丸四角形 34">
            <a:extLst>
              <a:ext uri="{FF2B5EF4-FFF2-40B4-BE49-F238E27FC236}">
                <a16:creationId xmlns:a16="http://schemas.microsoft.com/office/drawing/2014/main" id="{F71BE8B5-FFCD-489D-B0BE-BCA2107D6F68}"/>
              </a:ext>
            </a:extLst>
          </p:cNvPr>
          <p:cNvSpPr/>
          <p:nvPr/>
        </p:nvSpPr>
        <p:spPr>
          <a:xfrm>
            <a:off x="4112531" y="2900811"/>
            <a:ext cx="2569415" cy="900000"/>
          </a:xfrm>
          <a:prstGeom prst="roundRect">
            <a:avLst/>
          </a:prstGeom>
          <a:ln w="19050">
            <a:solidFill>
              <a:schemeClr val="accent4">
                <a:lumMod val="75000"/>
              </a:schemeClr>
            </a:solidFill>
          </a:ln>
        </p:spPr>
        <p:style>
          <a:lnRef idx="2">
            <a:schemeClr val="accent2"/>
          </a:lnRef>
          <a:fillRef idx="1">
            <a:schemeClr val="lt1"/>
          </a:fillRef>
          <a:effectRef idx="0">
            <a:schemeClr val="accent2"/>
          </a:effectRef>
          <a:fontRef idx="minor">
            <a:schemeClr val="dk1"/>
          </a:fontRef>
        </p:style>
        <p:txBody>
          <a:bodyPr rtlCol="0" anchor="ctr" anchorCtr="0"/>
          <a:lstStyle/>
          <a:p>
            <a:pPr algn="ctr"/>
            <a:r>
              <a:rPr lang="ja-JP" altLang="en-US" sz="1800" dirty="0">
                <a:latin typeface="メイリオ" panose="020B0604030504040204" pitchFamily="50" charset="-128"/>
                <a:ea typeface="メイリオ" panose="020B0604030504040204" pitchFamily="50" charset="-128"/>
              </a:rPr>
              <a:t>クレジットカード納付</a:t>
            </a:r>
            <a:endParaRPr lang="en-US" altLang="ja-JP" sz="1800" dirty="0">
              <a:latin typeface="メイリオ" panose="020B0604030504040204" pitchFamily="50" charset="-128"/>
              <a:ea typeface="メイリオ" panose="020B0604030504040204" pitchFamily="50" charset="-128"/>
            </a:endParaRPr>
          </a:p>
        </p:txBody>
      </p:sp>
      <p:sp>
        <p:nvSpPr>
          <p:cNvPr id="67" name="角丸四角形 20">
            <a:extLst>
              <a:ext uri="{FF2B5EF4-FFF2-40B4-BE49-F238E27FC236}">
                <a16:creationId xmlns:a16="http://schemas.microsoft.com/office/drawing/2014/main" id="{7B5D2158-EDEC-462E-8C1E-47CAB6B56F14}"/>
              </a:ext>
            </a:extLst>
          </p:cNvPr>
          <p:cNvSpPr/>
          <p:nvPr/>
        </p:nvSpPr>
        <p:spPr>
          <a:xfrm>
            <a:off x="4100499" y="1681974"/>
            <a:ext cx="2581447" cy="900000"/>
          </a:xfrm>
          <a:prstGeom prst="roundRect">
            <a:avLst/>
          </a:prstGeom>
          <a:ln w="19050">
            <a:solidFill>
              <a:schemeClr val="accent4">
                <a:lumMod val="75000"/>
              </a:schemeClr>
            </a:solidFill>
          </a:ln>
        </p:spPr>
        <p:style>
          <a:lnRef idx="2">
            <a:schemeClr val="accent2"/>
          </a:lnRef>
          <a:fillRef idx="1">
            <a:schemeClr val="lt1"/>
          </a:fillRef>
          <a:effectRef idx="0">
            <a:schemeClr val="accent2"/>
          </a:effectRef>
          <a:fontRef idx="minor">
            <a:schemeClr val="dk1"/>
          </a:fontRef>
        </p:style>
        <p:txBody>
          <a:bodyPr rtlCol="0" anchor="ctr" anchorCtr="0"/>
          <a:lstStyle/>
          <a:p>
            <a:pPr algn="ctr"/>
            <a:r>
              <a:rPr lang="ja-JP" altLang="en-US" sz="2000" dirty="0">
                <a:latin typeface="メイリオ" panose="020B0604030504040204" pitchFamily="50" charset="-128"/>
                <a:ea typeface="メイリオ" panose="020B0604030504040204" pitchFamily="50" charset="-128"/>
              </a:rPr>
              <a:t>振 替 納 税</a:t>
            </a:r>
            <a:endParaRPr lang="en-US" altLang="ja-JP" sz="2000" dirty="0">
              <a:latin typeface="メイリオ" panose="020B0604030504040204" pitchFamily="50" charset="-128"/>
              <a:ea typeface="メイリオ" panose="020B0604030504040204" pitchFamily="50" charset="-128"/>
            </a:endParaRPr>
          </a:p>
        </p:txBody>
      </p:sp>
      <p:sp>
        <p:nvSpPr>
          <p:cNvPr id="93" name="角丸四角形 92"/>
          <p:cNvSpPr/>
          <p:nvPr/>
        </p:nvSpPr>
        <p:spPr>
          <a:xfrm>
            <a:off x="225957" y="1046898"/>
            <a:ext cx="3347422" cy="457450"/>
          </a:xfrm>
          <a:prstGeom prst="roundRect">
            <a:avLst>
              <a:gd name="adj" fmla="val 25014"/>
            </a:avLst>
          </a:prstGeom>
          <a:solidFill>
            <a:srgbClr val="0081C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pPr algn="ctr">
              <a:lnSpc>
                <a:spcPts val="1641"/>
              </a:lnSpc>
            </a:pPr>
            <a:r>
              <a:rPr lang="ja-JP" altLang="en-US" sz="2000"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rPr>
              <a:t>選べるキャッシュレス納付</a:t>
            </a:r>
            <a:endParaRPr lang="en-US" altLang="ja-JP" sz="2000"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69" name="角丸四角形 33">
            <a:extLst>
              <a:ext uri="{FF2B5EF4-FFF2-40B4-BE49-F238E27FC236}">
                <a16:creationId xmlns:a16="http://schemas.microsoft.com/office/drawing/2014/main" id="{799540CE-5051-480B-A05B-3AE2F6A7CD7C}"/>
              </a:ext>
            </a:extLst>
          </p:cNvPr>
          <p:cNvSpPr/>
          <p:nvPr/>
        </p:nvSpPr>
        <p:spPr>
          <a:xfrm>
            <a:off x="6797357" y="2900811"/>
            <a:ext cx="2124552" cy="900000"/>
          </a:xfrm>
          <a:prstGeom prst="roundRect">
            <a:avLst/>
          </a:prstGeom>
          <a:ln w="19050">
            <a:solidFill>
              <a:schemeClr val="accent4">
                <a:lumMod val="75000"/>
              </a:schemeClr>
            </a:solidFill>
          </a:ln>
        </p:spPr>
        <p:style>
          <a:lnRef idx="2">
            <a:schemeClr val="accent2"/>
          </a:lnRef>
          <a:fillRef idx="1">
            <a:schemeClr val="lt1"/>
          </a:fillRef>
          <a:effectRef idx="0">
            <a:schemeClr val="accent2"/>
          </a:effectRef>
          <a:fontRef idx="minor">
            <a:schemeClr val="dk1"/>
          </a:fontRef>
        </p:style>
        <p:txBody>
          <a:bodyPr rtlCol="0" anchor="ctr" anchorCtr="0"/>
          <a:lstStyle/>
          <a:p>
            <a:pPr algn="ctr"/>
            <a:r>
              <a:rPr lang="ja-JP" altLang="en-US" sz="1800" dirty="0">
                <a:latin typeface="メイリオ" panose="020B0604030504040204" pitchFamily="50" charset="-128"/>
                <a:ea typeface="メイリオ" panose="020B0604030504040204" pitchFamily="50" charset="-128"/>
              </a:rPr>
              <a:t>スマホアプリ納付</a:t>
            </a:r>
            <a:endParaRPr lang="en-US" altLang="ja-JP" sz="1800" dirty="0">
              <a:latin typeface="メイリオ" panose="020B0604030504040204" pitchFamily="50" charset="-128"/>
              <a:ea typeface="メイリオ" panose="020B0604030504040204" pitchFamily="50" charset="-128"/>
            </a:endParaRPr>
          </a:p>
        </p:txBody>
      </p:sp>
      <p:sp>
        <p:nvSpPr>
          <p:cNvPr id="25" name="スライド番号プレースホルダー 1">
            <a:extLst>
              <a:ext uri="{FF2B5EF4-FFF2-40B4-BE49-F238E27FC236}">
                <a16:creationId xmlns:a16="http://schemas.microsoft.com/office/drawing/2014/main" id="{9E9DBC34-183F-4B23-8F20-5796E21F23F9}"/>
              </a:ext>
            </a:extLst>
          </p:cNvPr>
          <p:cNvSpPr>
            <a:spLocks noGrp="1"/>
          </p:cNvSpPr>
          <p:nvPr>
            <p:ph type="sldNum" sz="quarter" idx="12"/>
          </p:nvPr>
        </p:nvSpPr>
        <p:spPr>
          <a:xfrm>
            <a:off x="8618538" y="6525291"/>
            <a:ext cx="525462" cy="365125"/>
          </a:xfrm>
        </p:spPr>
        <p:txBody>
          <a:bodyPr/>
          <a:lstStyle/>
          <a:p>
            <a:fld id="{85B12045-A361-49A3-BA8E-0A65F883149C}"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t>63</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34" name="グループ化 33">
            <a:extLst>
              <a:ext uri="{FF2B5EF4-FFF2-40B4-BE49-F238E27FC236}">
                <a16:creationId xmlns:a16="http://schemas.microsoft.com/office/drawing/2014/main" id="{1E6BB4B2-6532-46AD-865B-7F53B824014D}"/>
              </a:ext>
            </a:extLst>
          </p:cNvPr>
          <p:cNvGrpSpPr/>
          <p:nvPr/>
        </p:nvGrpSpPr>
        <p:grpSpPr>
          <a:xfrm>
            <a:off x="6804518" y="1238330"/>
            <a:ext cx="2120460" cy="1605004"/>
            <a:chOff x="6735068" y="1226755"/>
            <a:chExt cx="2120460" cy="1605004"/>
          </a:xfrm>
        </p:grpSpPr>
        <p:grpSp>
          <p:nvGrpSpPr>
            <p:cNvPr id="32" name="グループ化 31">
              <a:extLst>
                <a:ext uri="{FF2B5EF4-FFF2-40B4-BE49-F238E27FC236}">
                  <a16:creationId xmlns:a16="http://schemas.microsoft.com/office/drawing/2014/main" id="{9724A9FC-1CFD-4360-BB34-1932FC3003A2}"/>
                </a:ext>
              </a:extLst>
            </p:cNvPr>
            <p:cNvGrpSpPr/>
            <p:nvPr/>
          </p:nvGrpSpPr>
          <p:grpSpPr>
            <a:xfrm>
              <a:off x="6735068" y="1226755"/>
              <a:ext cx="2120460" cy="457450"/>
              <a:chOff x="6735068" y="1226755"/>
              <a:chExt cx="2120460" cy="457450"/>
            </a:xfrm>
          </p:grpSpPr>
          <p:sp>
            <p:nvSpPr>
              <p:cNvPr id="7" name="正方形/長方形 6">
                <a:extLst>
                  <a:ext uri="{FF2B5EF4-FFF2-40B4-BE49-F238E27FC236}">
                    <a16:creationId xmlns:a16="http://schemas.microsoft.com/office/drawing/2014/main" id="{DE8B3621-EF48-4EE2-9FEE-33A0442BB1E4}"/>
                  </a:ext>
                </a:extLst>
              </p:cNvPr>
              <p:cNvSpPr/>
              <p:nvPr/>
            </p:nvSpPr>
            <p:spPr>
              <a:xfrm>
                <a:off x="6842481" y="1226755"/>
                <a:ext cx="1948249" cy="457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latin typeface="メイリオ" panose="020B0604030504040204" pitchFamily="50" charset="-128"/>
                    <a:ea typeface="メイリオ" panose="020B0604030504040204" pitchFamily="50" charset="-128"/>
                  </a:rPr>
                  <a:t>どれも簡単で便利だよ！</a:t>
                </a:r>
                <a:endParaRPr kumimoji="1" lang="ja-JP" altLang="en-US" sz="1200" dirty="0">
                  <a:solidFill>
                    <a:schemeClr val="tx1"/>
                  </a:solidFill>
                  <a:latin typeface="メイリオ" panose="020B0604030504040204" pitchFamily="50" charset="-128"/>
                  <a:ea typeface="メイリオ" panose="020B0604030504040204" pitchFamily="50" charset="-128"/>
                </a:endParaRPr>
              </a:p>
            </p:txBody>
          </p:sp>
          <p:cxnSp>
            <p:nvCxnSpPr>
              <p:cNvPr id="9" name="直線コネクタ 8">
                <a:extLst>
                  <a:ext uri="{FF2B5EF4-FFF2-40B4-BE49-F238E27FC236}">
                    <a16:creationId xmlns:a16="http://schemas.microsoft.com/office/drawing/2014/main" id="{B88C1045-9EA8-4E44-A723-4A276EC0E149}"/>
                  </a:ext>
                </a:extLst>
              </p:cNvPr>
              <p:cNvCxnSpPr>
                <a:cxnSpLocks/>
              </p:cNvCxnSpPr>
              <p:nvPr/>
            </p:nvCxnSpPr>
            <p:spPr>
              <a:xfrm>
                <a:off x="6735068" y="1337206"/>
                <a:ext cx="144648" cy="244679"/>
              </a:xfrm>
              <a:prstGeom prst="line">
                <a:avLst/>
              </a:prstGeom>
              <a:ln w="9525"/>
            </p:spPr>
            <p:style>
              <a:lnRef idx="1">
                <a:schemeClr val="dk1"/>
              </a:lnRef>
              <a:fillRef idx="0">
                <a:schemeClr val="dk1"/>
              </a:fillRef>
              <a:effectRef idx="0">
                <a:schemeClr val="dk1"/>
              </a:effectRef>
              <a:fontRef idx="minor">
                <a:schemeClr val="tx1"/>
              </a:fontRef>
            </p:style>
          </p:cxnSp>
          <p:cxnSp>
            <p:nvCxnSpPr>
              <p:cNvPr id="31" name="直線コネクタ 30">
                <a:extLst>
                  <a:ext uri="{FF2B5EF4-FFF2-40B4-BE49-F238E27FC236}">
                    <a16:creationId xmlns:a16="http://schemas.microsoft.com/office/drawing/2014/main" id="{4927E72E-8BB7-4815-B0FB-DEFD8372D68F}"/>
                  </a:ext>
                </a:extLst>
              </p:cNvPr>
              <p:cNvCxnSpPr>
                <a:cxnSpLocks/>
              </p:cNvCxnSpPr>
              <p:nvPr/>
            </p:nvCxnSpPr>
            <p:spPr>
              <a:xfrm>
                <a:off x="6852693" y="1384646"/>
                <a:ext cx="100783" cy="197239"/>
              </a:xfrm>
              <a:prstGeom prst="line">
                <a:avLst/>
              </a:prstGeom>
              <a:ln/>
            </p:spPr>
            <p:style>
              <a:lnRef idx="1">
                <a:schemeClr val="dk1"/>
              </a:lnRef>
              <a:fillRef idx="0">
                <a:schemeClr val="dk1"/>
              </a:fillRef>
              <a:effectRef idx="0">
                <a:schemeClr val="dk1"/>
              </a:effectRef>
              <a:fontRef idx="minor">
                <a:schemeClr val="tx1"/>
              </a:fontRef>
            </p:style>
          </p:cxnSp>
          <p:cxnSp>
            <p:nvCxnSpPr>
              <p:cNvPr id="33" name="直線コネクタ 32">
                <a:extLst>
                  <a:ext uri="{FF2B5EF4-FFF2-40B4-BE49-F238E27FC236}">
                    <a16:creationId xmlns:a16="http://schemas.microsoft.com/office/drawing/2014/main" id="{A96F8027-59C5-488E-A6AF-3CED9FAFD60C}"/>
                  </a:ext>
                </a:extLst>
              </p:cNvPr>
              <p:cNvCxnSpPr>
                <a:cxnSpLocks/>
              </p:cNvCxnSpPr>
              <p:nvPr/>
            </p:nvCxnSpPr>
            <p:spPr>
              <a:xfrm flipH="1">
                <a:off x="8648323" y="1390129"/>
                <a:ext cx="82237" cy="191756"/>
              </a:xfrm>
              <a:prstGeom prst="line">
                <a:avLst/>
              </a:prstGeom>
              <a:ln/>
            </p:spPr>
            <p:style>
              <a:lnRef idx="1">
                <a:schemeClr val="dk1"/>
              </a:lnRef>
              <a:fillRef idx="0">
                <a:schemeClr val="dk1"/>
              </a:fillRef>
              <a:effectRef idx="0">
                <a:schemeClr val="dk1"/>
              </a:effectRef>
              <a:fontRef idx="minor">
                <a:schemeClr val="tx1"/>
              </a:fontRef>
            </p:style>
          </p:cxnSp>
          <p:cxnSp>
            <p:nvCxnSpPr>
              <p:cNvPr id="35" name="直線コネクタ 34">
                <a:extLst>
                  <a:ext uri="{FF2B5EF4-FFF2-40B4-BE49-F238E27FC236}">
                    <a16:creationId xmlns:a16="http://schemas.microsoft.com/office/drawing/2014/main" id="{E7975E10-E94B-461F-BBD0-D6C2ED4C6A7D}"/>
                  </a:ext>
                </a:extLst>
              </p:cNvPr>
              <p:cNvCxnSpPr>
                <a:cxnSpLocks/>
              </p:cNvCxnSpPr>
              <p:nvPr/>
            </p:nvCxnSpPr>
            <p:spPr>
              <a:xfrm flipH="1">
                <a:off x="8713023" y="1333182"/>
                <a:ext cx="142505" cy="248703"/>
              </a:xfrm>
              <a:prstGeom prst="line">
                <a:avLst/>
              </a:prstGeom>
              <a:ln w="9525"/>
            </p:spPr>
            <p:style>
              <a:lnRef idx="1">
                <a:schemeClr val="dk1"/>
              </a:lnRef>
              <a:fillRef idx="0">
                <a:schemeClr val="dk1"/>
              </a:fillRef>
              <a:effectRef idx="0">
                <a:schemeClr val="dk1"/>
              </a:effectRef>
              <a:fontRef idx="minor">
                <a:schemeClr val="tx1"/>
              </a:fontRef>
            </p:style>
          </p:cxnSp>
        </p:grpSp>
        <p:pic>
          <p:nvPicPr>
            <p:cNvPr id="27" name="図 26">
              <a:extLst>
                <a:ext uri="{FF2B5EF4-FFF2-40B4-BE49-F238E27FC236}">
                  <a16:creationId xmlns:a16="http://schemas.microsoft.com/office/drawing/2014/main" id="{3D0EEECC-C663-4FF3-8FB8-199FE1F3D5A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938848" y="1553565"/>
              <a:ext cx="1675266" cy="1278194"/>
            </a:xfrm>
            <a:prstGeom prst="rect">
              <a:avLst/>
            </a:prstGeom>
          </p:spPr>
        </p:pic>
      </p:grpSp>
    </p:spTree>
    <p:extLst>
      <p:ext uri="{BB962C8B-B14F-4D97-AF65-F5344CB8AC3E}">
        <p14:creationId xmlns:p14="http://schemas.microsoft.com/office/powerpoint/2010/main" val="3808081154"/>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normAutofit/>
          </a:bodyPr>
          <a:lstStyle/>
          <a:p>
            <a:pPr>
              <a:lnSpc>
                <a:spcPct val="100000"/>
              </a:lnSpc>
              <a:spcBef>
                <a:spcPct val="20000"/>
              </a:spcBef>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納税環境の整備①</a:t>
            </a:r>
            <a:b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～キャッシュレス納付～</a:t>
            </a:r>
          </a:p>
        </p:txBody>
      </p:sp>
      <p:sp>
        <p:nvSpPr>
          <p:cNvPr id="4" name="角丸四角形 3"/>
          <p:cNvSpPr/>
          <p:nvPr/>
        </p:nvSpPr>
        <p:spPr>
          <a:xfrm>
            <a:off x="205264" y="1085504"/>
            <a:ext cx="5086816" cy="39928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ja-JP" altLang="en-US" sz="2000" dirty="0">
                <a:solidFill>
                  <a:schemeClr val="tx1"/>
                </a:solidFill>
                <a:latin typeface="メイリオ" panose="020B0604030504040204" pitchFamily="50" charset="-128"/>
                <a:ea typeface="メイリオ" panose="020B0604030504040204" pitchFamily="50" charset="-128"/>
              </a:rPr>
              <a:t>ダイレクト納付（</a:t>
            </a:r>
            <a:r>
              <a:rPr lang="en-US" altLang="ja-JP" sz="2000" dirty="0">
                <a:solidFill>
                  <a:schemeClr val="tx1"/>
                </a:solidFill>
                <a:latin typeface="メイリオ" panose="020B0604030504040204" pitchFamily="50" charset="-128"/>
                <a:ea typeface="メイリオ" panose="020B0604030504040204" pitchFamily="50" charset="-128"/>
              </a:rPr>
              <a:t>e-Tax</a:t>
            </a:r>
            <a:r>
              <a:rPr lang="ja-JP" altLang="en-US" sz="2000" dirty="0">
                <a:solidFill>
                  <a:schemeClr val="tx1"/>
                </a:solidFill>
                <a:latin typeface="メイリオ" panose="020B0604030504040204" pitchFamily="50" charset="-128"/>
                <a:ea typeface="メイリオ" panose="020B0604030504040204" pitchFamily="50" charset="-128"/>
              </a:rPr>
              <a:t>による口座振替）</a:t>
            </a:r>
          </a:p>
        </p:txBody>
      </p:sp>
      <p:sp>
        <p:nvSpPr>
          <p:cNvPr id="33" name="角丸四角形 32"/>
          <p:cNvSpPr/>
          <p:nvPr/>
        </p:nvSpPr>
        <p:spPr>
          <a:xfrm>
            <a:off x="176886" y="4083947"/>
            <a:ext cx="2177624" cy="39928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ja-JP" altLang="en-US" sz="2000" dirty="0">
                <a:solidFill>
                  <a:schemeClr val="tx1"/>
                </a:solidFill>
                <a:latin typeface="メイリオ" panose="020B0604030504040204" pitchFamily="50" charset="-128"/>
                <a:ea typeface="メイリオ" panose="020B0604030504040204" pitchFamily="50" charset="-128"/>
              </a:rPr>
              <a:t>振替納税</a:t>
            </a:r>
          </a:p>
        </p:txBody>
      </p:sp>
      <p:cxnSp>
        <p:nvCxnSpPr>
          <p:cNvPr id="6" name="直線コネクタ 5"/>
          <p:cNvCxnSpPr/>
          <p:nvPr/>
        </p:nvCxnSpPr>
        <p:spPr>
          <a:xfrm flipV="1">
            <a:off x="36080" y="3933056"/>
            <a:ext cx="9108000"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9">
            <a:extLst>
              <a:ext uri="{FF2B5EF4-FFF2-40B4-BE49-F238E27FC236}">
                <a16:creationId xmlns:a16="http://schemas.microsoft.com/office/drawing/2014/main" id="{F1F50BD3-C9F0-4F84-A369-D361F7A66B61}"/>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3" name="図 22"/>
          <p:cNvPicPr>
            <a:picLocks noChangeAspect="1"/>
          </p:cNvPicPr>
          <p:nvPr/>
        </p:nvPicPr>
        <p:blipFill>
          <a:blip r:embed="rId3"/>
          <a:stretch>
            <a:fillRect/>
          </a:stretch>
        </p:blipFill>
        <p:spPr>
          <a:xfrm>
            <a:off x="205264" y="1521933"/>
            <a:ext cx="6652646" cy="2289267"/>
          </a:xfrm>
          <a:prstGeom prst="rect">
            <a:avLst/>
          </a:prstGeom>
        </p:spPr>
      </p:pic>
      <p:pic>
        <p:nvPicPr>
          <p:cNvPr id="25" name="図 24"/>
          <p:cNvPicPr>
            <a:picLocks noChangeAspect="1"/>
          </p:cNvPicPr>
          <p:nvPr/>
        </p:nvPicPr>
        <p:blipFill rotWithShape="1">
          <a:blip r:embed="rId4">
            <a:extLst>
              <a:ext uri="{28A0092B-C50C-407E-A947-70E740481C1C}">
                <a14:useLocalDpi xmlns:a14="http://schemas.microsoft.com/office/drawing/2010/main" val="0"/>
              </a:ext>
            </a:extLst>
          </a:blip>
          <a:srcRect l="39813" t="42432" r="926" b="2029"/>
          <a:stretch/>
        </p:blipFill>
        <p:spPr>
          <a:xfrm>
            <a:off x="176886" y="4605082"/>
            <a:ext cx="6480720" cy="2224406"/>
          </a:xfrm>
          <a:prstGeom prst="rect">
            <a:avLst/>
          </a:prstGeom>
        </p:spPr>
      </p:pic>
      <p:sp>
        <p:nvSpPr>
          <p:cNvPr id="8" name="角丸四角形 7"/>
          <p:cNvSpPr/>
          <p:nvPr/>
        </p:nvSpPr>
        <p:spPr>
          <a:xfrm>
            <a:off x="6884158" y="1085504"/>
            <a:ext cx="2152338" cy="2696662"/>
          </a:xfrm>
          <a:prstGeom prst="roundRect">
            <a:avLst/>
          </a:prstGeom>
          <a:gradFill flip="none" rotWithShape="1">
            <a:gsLst>
              <a:gs pos="0">
                <a:srgbClr val="FDFCC4"/>
              </a:gs>
              <a:gs pos="50000">
                <a:srgbClr val="FFFF00">
                  <a:tint val="44500"/>
                  <a:satMod val="160000"/>
                </a:srgbClr>
              </a:gs>
              <a:gs pos="100000">
                <a:srgbClr val="FFFF00">
                  <a:tint val="23500"/>
                  <a:satMod val="160000"/>
                </a:srgbClr>
              </a:gs>
            </a:gsLst>
            <a:lin ang="2700000" scaled="1"/>
            <a:tileRect/>
          </a:gra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9" name="小波 8"/>
          <p:cNvSpPr/>
          <p:nvPr/>
        </p:nvSpPr>
        <p:spPr>
          <a:xfrm>
            <a:off x="7164918" y="1353811"/>
            <a:ext cx="2184346" cy="507165"/>
          </a:xfrm>
          <a:prstGeom prst="doubleWav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solidFill>
                  <a:srgbClr val="FF0000"/>
                </a:solidFill>
                <a:latin typeface="メイリオ" panose="020B0604030504040204" pitchFamily="50" charset="-128"/>
                <a:ea typeface="メイリオ" panose="020B0604030504040204" pitchFamily="50" charset="-128"/>
              </a:rPr>
              <a:t>こんな方に</a:t>
            </a:r>
            <a:endParaRPr kumimoji="1" lang="en-US" altLang="ja-JP" b="1" dirty="0">
              <a:solidFill>
                <a:srgbClr val="FF0000"/>
              </a:solidFill>
              <a:latin typeface="メイリオ" panose="020B0604030504040204" pitchFamily="50" charset="-128"/>
              <a:ea typeface="メイリオ" panose="020B0604030504040204" pitchFamily="50" charset="-128"/>
            </a:endParaRPr>
          </a:p>
          <a:p>
            <a:r>
              <a:rPr kumimoji="1" lang="ja-JP" altLang="en-US" b="1" dirty="0">
                <a:solidFill>
                  <a:srgbClr val="FF0000"/>
                </a:solidFill>
                <a:latin typeface="メイリオ" panose="020B0604030504040204" pitchFamily="50" charset="-128"/>
                <a:ea typeface="メイリオ" panose="020B0604030504040204" pitchFamily="50" charset="-128"/>
              </a:rPr>
              <a:t>おススメ！</a:t>
            </a:r>
          </a:p>
        </p:txBody>
      </p:sp>
      <p:sp>
        <p:nvSpPr>
          <p:cNvPr id="10" name="正方形/長方形 9"/>
          <p:cNvSpPr/>
          <p:nvPr/>
        </p:nvSpPr>
        <p:spPr>
          <a:xfrm>
            <a:off x="6973482" y="1485090"/>
            <a:ext cx="2029728" cy="27602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ja-JP" altLang="en-US" sz="1600" dirty="0">
                <a:solidFill>
                  <a:schemeClr val="tx1"/>
                </a:solidFill>
                <a:latin typeface="メイリオ" panose="020B0604030504040204" pitchFamily="50" charset="-128"/>
                <a:ea typeface="メイリオ" panose="020B0604030504040204" pitchFamily="50" charset="-128"/>
              </a:rPr>
              <a:t>毎月源泉所得税を納めている方</a:t>
            </a:r>
            <a:r>
              <a:rPr lang="zh-TW" altLang="en-US" sz="1600" dirty="0">
                <a:solidFill>
                  <a:schemeClr val="tx1"/>
                </a:solidFill>
                <a:latin typeface="メイリオ" panose="020B0604030504040204" pitchFamily="50" charset="-128"/>
                <a:ea typeface="メイリオ" panose="020B0604030504040204" pitchFamily="50" charset="-128"/>
              </a:rPr>
              <a:t>（源泉徴収義務者）</a:t>
            </a:r>
            <a:r>
              <a:rPr lang="ja-JP" altLang="en-US" sz="1600" dirty="0">
                <a:solidFill>
                  <a:schemeClr val="tx1"/>
                </a:solidFill>
                <a:latin typeface="メイリオ" panose="020B0604030504040204" pitchFamily="50" charset="-128"/>
                <a:ea typeface="メイリオ" panose="020B0604030504040204" pitchFamily="50" charset="-128"/>
              </a:rPr>
              <a:t>や消費税の中間分を納めている法人の方など、納付の機会が多い方</a:t>
            </a:r>
            <a:endParaRPr kumimoji="1" lang="ja-JP" altLang="en-US" sz="1600" dirty="0">
              <a:solidFill>
                <a:schemeClr val="tx1"/>
              </a:solidFill>
            </a:endParaRPr>
          </a:p>
        </p:txBody>
      </p:sp>
      <p:sp>
        <p:nvSpPr>
          <p:cNvPr id="27" name="角丸四角形 26"/>
          <p:cNvSpPr/>
          <p:nvPr/>
        </p:nvSpPr>
        <p:spPr>
          <a:xfrm>
            <a:off x="6878752" y="4073174"/>
            <a:ext cx="2152338" cy="2696662"/>
          </a:xfrm>
          <a:prstGeom prst="roundRect">
            <a:avLst/>
          </a:prstGeom>
          <a:gradFill flip="none" rotWithShape="1">
            <a:gsLst>
              <a:gs pos="0">
                <a:srgbClr val="FDFCC4"/>
              </a:gs>
              <a:gs pos="50000">
                <a:srgbClr val="FFFF00">
                  <a:tint val="44500"/>
                  <a:satMod val="160000"/>
                </a:srgbClr>
              </a:gs>
              <a:gs pos="100000">
                <a:srgbClr val="FFFF00">
                  <a:tint val="23500"/>
                  <a:satMod val="160000"/>
                </a:srgbClr>
              </a:gs>
            </a:gsLst>
            <a:lin ang="2700000" scaled="1"/>
            <a:tileRect/>
          </a:gra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31" name="正方形/長方形 30"/>
          <p:cNvSpPr/>
          <p:nvPr/>
        </p:nvSpPr>
        <p:spPr>
          <a:xfrm>
            <a:off x="6973482" y="4314866"/>
            <a:ext cx="2160240" cy="27602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800" dirty="0">
                <a:solidFill>
                  <a:schemeClr val="tx1"/>
                </a:solidFill>
                <a:latin typeface="メイリオ" panose="020B0604030504040204" pitchFamily="50" charset="-128"/>
                <a:ea typeface="メイリオ" panose="020B0604030504040204" pitchFamily="50" charset="-128"/>
              </a:rPr>
              <a:t>毎年の確定申告で所得税や消費税を納めている個人の方</a:t>
            </a:r>
            <a:endParaRPr kumimoji="1" lang="ja-JP" altLang="en-US" sz="1800" dirty="0">
              <a:solidFill>
                <a:schemeClr val="tx1"/>
              </a:solidFill>
            </a:endParaRPr>
          </a:p>
        </p:txBody>
      </p:sp>
      <p:sp>
        <p:nvSpPr>
          <p:cNvPr id="32" name="小波 31"/>
          <p:cNvSpPr/>
          <p:nvPr/>
        </p:nvSpPr>
        <p:spPr>
          <a:xfrm>
            <a:off x="7164918" y="4338042"/>
            <a:ext cx="2184346" cy="507165"/>
          </a:xfrm>
          <a:prstGeom prst="doubleWav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solidFill>
                  <a:srgbClr val="FF0000"/>
                </a:solidFill>
                <a:latin typeface="メイリオ" panose="020B0604030504040204" pitchFamily="50" charset="-128"/>
                <a:ea typeface="メイリオ" panose="020B0604030504040204" pitchFamily="50" charset="-128"/>
              </a:rPr>
              <a:t>こんな方に</a:t>
            </a:r>
            <a:endParaRPr kumimoji="1" lang="en-US" altLang="ja-JP" b="1" dirty="0">
              <a:solidFill>
                <a:srgbClr val="FF0000"/>
              </a:solidFill>
              <a:latin typeface="メイリオ" panose="020B0604030504040204" pitchFamily="50" charset="-128"/>
              <a:ea typeface="メイリオ" panose="020B0604030504040204" pitchFamily="50" charset="-128"/>
            </a:endParaRPr>
          </a:p>
          <a:p>
            <a:r>
              <a:rPr kumimoji="1" lang="ja-JP" altLang="en-US" b="1" dirty="0">
                <a:solidFill>
                  <a:srgbClr val="FF0000"/>
                </a:solidFill>
                <a:latin typeface="メイリオ" panose="020B0604030504040204" pitchFamily="50" charset="-128"/>
                <a:ea typeface="メイリオ" panose="020B0604030504040204" pitchFamily="50" charset="-128"/>
              </a:rPr>
              <a:t>おススメ！</a:t>
            </a:r>
          </a:p>
        </p:txBody>
      </p:sp>
      <p:sp>
        <p:nvSpPr>
          <p:cNvPr id="15" name="スライド番号プレースホルダー 1"/>
          <p:cNvSpPr>
            <a:spLocks noGrp="1"/>
          </p:cNvSpPr>
          <p:nvPr>
            <p:ph type="sldNum" sz="quarter" idx="12"/>
          </p:nvPr>
        </p:nvSpPr>
        <p:spPr>
          <a:xfrm>
            <a:off x="8618538" y="6469065"/>
            <a:ext cx="525462" cy="365125"/>
          </a:xfrm>
        </p:spPr>
        <p:txBody>
          <a:bodyPr/>
          <a:lstStyle/>
          <a:p>
            <a:fld id="{85B12045-A361-49A3-BA8E-0A65F883149C}"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t>64</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8551475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normAutofit/>
          </a:bodyPr>
          <a:lstStyle/>
          <a:p>
            <a:pPr>
              <a:lnSpc>
                <a:spcPct val="100000"/>
              </a:lnSpc>
              <a:spcBef>
                <a:spcPct val="20000"/>
              </a:spcBef>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納税環境の整備①</a:t>
            </a:r>
            <a:b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～電子納税証明書～</a:t>
            </a:r>
          </a:p>
        </p:txBody>
      </p:sp>
      <p:sp>
        <p:nvSpPr>
          <p:cNvPr id="7" name="Rectangle 9">
            <a:extLst>
              <a:ext uri="{FF2B5EF4-FFF2-40B4-BE49-F238E27FC236}">
                <a16:creationId xmlns:a16="http://schemas.microsoft.com/office/drawing/2014/main" id="{F1F50BD3-C9F0-4F84-A369-D361F7A66B61}"/>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6" name="グループ化 15"/>
          <p:cNvGrpSpPr/>
          <p:nvPr/>
        </p:nvGrpSpPr>
        <p:grpSpPr>
          <a:xfrm>
            <a:off x="78895" y="1057051"/>
            <a:ext cx="8982609" cy="5666178"/>
            <a:chOff x="157791" y="2134317"/>
            <a:chExt cx="7220360" cy="4554561"/>
          </a:xfrm>
        </p:grpSpPr>
        <p:grpSp>
          <p:nvGrpSpPr>
            <p:cNvPr id="17" name="グループ化 16"/>
            <p:cNvGrpSpPr/>
            <p:nvPr/>
          </p:nvGrpSpPr>
          <p:grpSpPr>
            <a:xfrm>
              <a:off x="157791" y="2134317"/>
              <a:ext cx="7207866" cy="1329606"/>
              <a:chOff x="157791" y="2134317"/>
              <a:chExt cx="7207866" cy="1329606"/>
            </a:xfrm>
          </p:grpSpPr>
          <p:sp>
            <p:nvSpPr>
              <p:cNvPr id="36" name="正方形/長方形 35"/>
              <p:cNvSpPr/>
              <p:nvPr/>
            </p:nvSpPr>
            <p:spPr>
              <a:xfrm>
                <a:off x="157791" y="2134317"/>
                <a:ext cx="7207866" cy="1329606"/>
              </a:xfrm>
              <a:prstGeom prst="rect">
                <a:avLst/>
              </a:prstGeom>
              <a:noFill/>
              <a:ln w="1905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37" name="正方形/長方形 36"/>
              <p:cNvSpPr/>
              <p:nvPr/>
            </p:nvSpPr>
            <p:spPr>
              <a:xfrm>
                <a:off x="157791" y="2134850"/>
                <a:ext cx="7195372" cy="37056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kumimoji="1" lang="ja-JP" altLang="en-US" dirty="0">
                    <a:latin typeface="メイリオ" panose="020B0604030504040204" pitchFamily="50" charset="-128"/>
                    <a:ea typeface="メイリオ" panose="020B0604030504040204" pitchFamily="50" charset="-128"/>
                  </a:rPr>
                  <a:t>①インターネットで請求（来署不要）</a:t>
                </a:r>
              </a:p>
            </p:txBody>
          </p:sp>
          <p:pic>
            <p:nvPicPr>
              <p:cNvPr id="38" name="図 37"/>
              <p:cNvPicPr>
                <a:picLocks noChangeAspect="1"/>
              </p:cNvPicPr>
              <p:nvPr/>
            </p:nvPicPr>
            <p:blipFill>
              <a:blip r:embed="rId3"/>
              <a:stretch>
                <a:fillRect/>
              </a:stretch>
            </p:blipFill>
            <p:spPr>
              <a:xfrm>
                <a:off x="331342" y="2530918"/>
                <a:ext cx="1093048" cy="850291"/>
              </a:xfrm>
              <a:prstGeom prst="rect">
                <a:avLst/>
              </a:prstGeom>
            </p:spPr>
          </p:pic>
          <p:sp>
            <p:nvSpPr>
              <p:cNvPr id="39" name="テキスト ボックス 38"/>
              <p:cNvSpPr txBox="1"/>
              <p:nvPr/>
            </p:nvSpPr>
            <p:spPr>
              <a:xfrm>
                <a:off x="1424390" y="2499109"/>
                <a:ext cx="5928773" cy="865884"/>
              </a:xfrm>
              <a:prstGeom prst="rect">
                <a:avLst/>
              </a:prstGeom>
              <a:noFill/>
            </p:spPr>
            <p:txBody>
              <a:bodyPr wrap="square" rtlCol="0">
                <a:spAutoFit/>
              </a:bodyPr>
              <a:lstStyle/>
              <a:p>
                <a:pPr marL="179388" indent="-179388" algn="just"/>
                <a:r>
                  <a:rPr lang="ja-JP" altLang="en-US" sz="1600" dirty="0">
                    <a:latin typeface="メイリオ" panose="020B0604030504040204" pitchFamily="50" charset="-128"/>
                    <a:ea typeface="メイリオ" panose="020B0604030504040204" pitchFamily="50" charset="-128"/>
                  </a:rPr>
                  <a:t>・スマートフォンや自宅・オフィスのパソコンから、</a:t>
                </a:r>
                <a:r>
                  <a:rPr lang="en-US" altLang="ja-JP" sz="1600" dirty="0">
                    <a:latin typeface="メイリオ" panose="020B0604030504040204" pitchFamily="50" charset="-128"/>
                    <a:ea typeface="メイリオ" panose="020B0604030504040204" pitchFamily="50" charset="-128"/>
                  </a:rPr>
                  <a:t>e</a:t>
                </a:r>
                <a:r>
                  <a:rPr kumimoji="1" lang="en-US" altLang="ja-JP" sz="1600" dirty="0">
                    <a:latin typeface="メイリオ" panose="020B0604030504040204" pitchFamily="50" charset="-128"/>
                    <a:ea typeface="メイリオ" panose="020B0604030504040204" pitchFamily="50" charset="-128"/>
                  </a:rPr>
                  <a:t>-Tax</a:t>
                </a:r>
                <a:r>
                  <a:rPr kumimoji="1" lang="ja-JP" altLang="en-US" sz="1600" dirty="0">
                    <a:latin typeface="メイリオ" panose="020B0604030504040204" pitchFamily="50" charset="-128"/>
                    <a:ea typeface="メイリオ" panose="020B0604030504040204" pitchFamily="50" charset="-128"/>
                  </a:rPr>
                  <a:t>を使って、納税証明書請求データを作成します。</a:t>
                </a:r>
                <a:endParaRPr kumimoji="1" lang="en-US" altLang="ja-JP" sz="1600" dirty="0">
                  <a:latin typeface="メイリオ" panose="020B0604030504040204" pitchFamily="50" charset="-128"/>
                  <a:ea typeface="メイリオ" panose="020B0604030504040204" pitchFamily="50" charset="-128"/>
                </a:endParaRPr>
              </a:p>
              <a:p>
                <a:pPr marL="179388" indent="-179388" algn="just"/>
                <a:r>
                  <a:rPr lang="ja-JP" altLang="en-US" sz="1600" dirty="0">
                    <a:latin typeface="メイリオ" panose="020B0604030504040204" pitchFamily="50" charset="-128"/>
                    <a:ea typeface="メイリオ" panose="020B0604030504040204" pitchFamily="50" charset="-128"/>
                  </a:rPr>
                  <a:t>・「納税証明書の交付請求（電子交付用）」画面から、</a:t>
                </a:r>
                <a:r>
                  <a:rPr lang="en-US" altLang="ja-JP" sz="1600" dirty="0">
                    <a:latin typeface="メイリオ" panose="020B0604030504040204" pitchFamily="50" charset="-128"/>
                    <a:ea typeface="メイリオ" panose="020B0604030504040204" pitchFamily="50" charset="-128"/>
                  </a:rPr>
                  <a:t>PDF</a:t>
                </a:r>
                <a:r>
                  <a:rPr lang="ja-JP" altLang="en-US" sz="1600" dirty="0">
                    <a:latin typeface="メイリオ" panose="020B0604030504040204" pitchFamily="50" charset="-128"/>
                    <a:ea typeface="メイリオ" panose="020B0604030504040204" pitchFamily="50" charset="-128"/>
                  </a:rPr>
                  <a:t>形式を選択し、画面に従い納税証明書の種類、枚数、目的等を入力し、送信してください。</a:t>
                </a:r>
                <a:endParaRPr kumimoji="1" lang="ja-JP" altLang="en-US" sz="1600" dirty="0">
                  <a:latin typeface="メイリオ" panose="020B0604030504040204" pitchFamily="50" charset="-128"/>
                  <a:ea typeface="メイリオ" panose="020B0604030504040204" pitchFamily="50" charset="-128"/>
                </a:endParaRPr>
              </a:p>
            </p:txBody>
          </p:sp>
        </p:grpSp>
        <p:grpSp>
          <p:nvGrpSpPr>
            <p:cNvPr id="18" name="グループ化 17"/>
            <p:cNvGrpSpPr/>
            <p:nvPr/>
          </p:nvGrpSpPr>
          <p:grpSpPr>
            <a:xfrm>
              <a:off x="170285" y="3495732"/>
              <a:ext cx="7207866" cy="1461618"/>
              <a:chOff x="170285" y="3561175"/>
              <a:chExt cx="7207866" cy="1461618"/>
            </a:xfrm>
          </p:grpSpPr>
          <p:sp>
            <p:nvSpPr>
              <p:cNvPr id="28" name="正方形/長方形 27"/>
              <p:cNvSpPr/>
              <p:nvPr/>
            </p:nvSpPr>
            <p:spPr>
              <a:xfrm>
                <a:off x="170285" y="3561175"/>
                <a:ext cx="7207866" cy="1453337"/>
              </a:xfrm>
              <a:prstGeom prst="rect">
                <a:avLst/>
              </a:prstGeom>
              <a:noFill/>
              <a:ln w="1905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29" name="正方形/長方形 28"/>
              <p:cNvSpPr/>
              <p:nvPr/>
            </p:nvSpPr>
            <p:spPr>
              <a:xfrm>
                <a:off x="170285" y="3563292"/>
                <a:ext cx="7195372" cy="35364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ja-JP" altLang="en-US" dirty="0">
                    <a:latin typeface="メイリオ" panose="020B0604030504040204" pitchFamily="50" charset="-128"/>
                    <a:ea typeface="メイリオ" panose="020B0604030504040204" pitchFamily="50" charset="-128"/>
                  </a:rPr>
                  <a:t>②</a:t>
                </a:r>
                <a:r>
                  <a:rPr lang="en-US" altLang="ja-JP" dirty="0">
                    <a:latin typeface="メイリオ" panose="020B0604030504040204" pitchFamily="50" charset="-128"/>
                    <a:ea typeface="メイリオ" panose="020B0604030504040204" pitchFamily="50" charset="-128"/>
                  </a:rPr>
                  <a:t>PDF</a:t>
                </a:r>
                <a:r>
                  <a:rPr lang="ja-JP" altLang="en-US" dirty="0">
                    <a:latin typeface="メイリオ" panose="020B0604030504040204" pitchFamily="50" charset="-128"/>
                    <a:ea typeface="メイリオ" panose="020B0604030504040204" pitchFamily="50" charset="-128"/>
                  </a:rPr>
                  <a:t>ファイルで受取</a:t>
                </a:r>
                <a:endParaRPr kumimoji="1" lang="ja-JP" altLang="en-US" dirty="0">
                  <a:latin typeface="メイリオ" panose="020B0604030504040204" pitchFamily="50" charset="-128"/>
                  <a:ea typeface="メイリオ" panose="020B0604030504040204" pitchFamily="50" charset="-128"/>
                </a:endParaRPr>
              </a:p>
            </p:txBody>
          </p:sp>
          <p:pic>
            <p:nvPicPr>
              <p:cNvPr id="30" name="図 29"/>
              <p:cNvPicPr>
                <a:picLocks noChangeAspect="1"/>
              </p:cNvPicPr>
              <p:nvPr/>
            </p:nvPicPr>
            <p:blipFill rotWithShape="1">
              <a:blip r:embed="rId4"/>
              <a:srcRect b="3904"/>
              <a:stretch/>
            </p:blipFill>
            <p:spPr>
              <a:xfrm>
                <a:off x="272807" y="3997360"/>
                <a:ext cx="1151583" cy="1025433"/>
              </a:xfrm>
              <a:prstGeom prst="rect">
                <a:avLst/>
              </a:prstGeom>
            </p:spPr>
          </p:pic>
          <p:sp>
            <p:nvSpPr>
              <p:cNvPr id="34" name="テキスト ボックス 33"/>
              <p:cNvSpPr txBox="1"/>
              <p:nvPr/>
            </p:nvSpPr>
            <p:spPr>
              <a:xfrm>
                <a:off x="1424390" y="3928996"/>
                <a:ext cx="5928774" cy="667968"/>
              </a:xfrm>
              <a:prstGeom prst="rect">
                <a:avLst/>
              </a:prstGeom>
              <a:noFill/>
            </p:spPr>
            <p:txBody>
              <a:bodyPr wrap="square" rtlCol="0">
                <a:spAutoFit/>
              </a:bodyPr>
              <a:lstStyle/>
              <a:p>
                <a:pPr marL="179388" indent="-179388" algn="dist"/>
                <a:r>
                  <a:rPr lang="ja-JP" altLang="en-US" sz="1600" dirty="0">
                    <a:latin typeface="メイリオ" panose="020B0604030504040204" pitchFamily="50" charset="-128"/>
                    <a:ea typeface="メイリオ" panose="020B0604030504040204" pitchFamily="50" charset="-128"/>
                  </a:rPr>
                  <a:t>・</a:t>
                </a:r>
                <a:r>
                  <a:rPr lang="en-US" altLang="ja-JP" sz="1600" dirty="0">
                    <a:latin typeface="メイリオ" panose="020B0604030504040204" pitchFamily="50" charset="-128"/>
                    <a:ea typeface="メイリオ" panose="020B0604030504040204" pitchFamily="50" charset="-128"/>
                  </a:rPr>
                  <a:t>e</a:t>
                </a:r>
                <a:r>
                  <a:rPr kumimoji="1" lang="en-US" altLang="ja-JP" sz="1600" dirty="0">
                    <a:latin typeface="メイリオ" panose="020B0604030504040204" pitchFamily="50" charset="-128"/>
                    <a:ea typeface="メイリオ" panose="020B0604030504040204" pitchFamily="50" charset="-128"/>
                  </a:rPr>
                  <a:t>-Tax</a:t>
                </a:r>
                <a:r>
                  <a:rPr kumimoji="1" lang="ja-JP" altLang="en-US" sz="1600" dirty="0">
                    <a:latin typeface="メイリオ" panose="020B0604030504040204" pitchFamily="50" charset="-128"/>
                    <a:ea typeface="メイリオ" panose="020B0604030504040204" pitchFamily="50" charset="-128"/>
                  </a:rPr>
                  <a:t>のメッセージボックスにスマートフォンやパソコンでアクセスし、インターネットバンキング等により手数料を納付した後、電子納税証明書</a:t>
                </a:r>
                <a:endParaRPr kumimoji="1" lang="en-US" altLang="ja-JP" sz="1600" dirty="0">
                  <a:latin typeface="メイリオ" panose="020B0604030504040204" pitchFamily="50" charset="-128"/>
                  <a:ea typeface="メイリオ" panose="020B0604030504040204" pitchFamily="50" charset="-128"/>
                </a:endParaRPr>
              </a:p>
              <a:p>
                <a:pPr marL="179388" indent="-179388" algn="just"/>
                <a:r>
                  <a:rPr kumimoji="1" lang="ja-JP" altLang="en-US" sz="1600" dirty="0">
                    <a:latin typeface="メイリオ" panose="020B0604030504040204" pitchFamily="50" charset="-128"/>
                    <a:ea typeface="メイリオ" panose="020B0604030504040204" pitchFamily="50" charset="-128"/>
                  </a:rPr>
                  <a:t>（</a:t>
                </a:r>
                <a:r>
                  <a:rPr kumimoji="1" lang="en-US" altLang="ja-JP" sz="1600" dirty="0">
                    <a:latin typeface="メイリオ" panose="020B0604030504040204" pitchFamily="50" charset="-128"/>
                    <a:ea typeface="メイリオ" panose="020B0604030504040204" pitchFamily="50" charset="-128"/>
                  </a:rPr>
                  <a:t>PDF</a:t>
                </a:r>
                <a:r>
                  <a:rPr kumimoji="1" lang="ja-JP" altLang="en-US" sz="1600" dirty="0">
                    <a:latin typeface="メイリオ" panose="020B0604030504040204" pitchFamily="50" charset="-128"/>
                    <a:ea typeface="メイリオ" panose="020B0604030504040204" pitchFamily="50" charset="-128"/>
                  </a:rPr>
                  <a:t>ファイル）をダウンロードします。</a:t>
                </a:r>
              </a:p>
            </p:txBody>
          </p:sp>
          <p:sp>
            <p:nvSpPr>
              <p:cNvPr id="35" name="角丸四角形 34"/>
              <p:cNvSpPr/>
              <p:nvPr/>
            </p:nvSpPr>
            <p:spPr>
              <a:xfrm>
                <a:off x="1622075" y="4538349"/>
                <a:ext cx="5611200" cy="469956"/>
              </a:xfrm>
              <a:prstGeom prst="roundRect">
                <a:avLst/>
              </a:pr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kumimoji="1" lang="ja-JP" altLang="en-US" sz="1600" u="sng" dirty="0">
                    <a:solidFill>
                      <a:srgbClr val="008000"/>
                    </a:solidFill>
                    <a:latin typeface="メイリオ" panose="020B0604030504040204" pitchFamily="50" charset="-128"/>
                    <a:ea typeface="メイリオ" panose="020B0604030504040204" pitchFamily="50" charset="-128"/>
                  </a:rPr>
                  <a:t>電子納税証明書（</a:t>
                </a:r>
                <a:r>
                  <a:rPr kumimoji="1" lang="en-US" altLang="ja-JP" sz="1600" u="sng" dirty="0">
                    <a:solidFill>
                      <a:srgbClr val="008000"/>
                    </a:solidFill>
                    <a:latin typeface="メイリオ" panose="020B0604030504040204" pitchFamily="50" charset="-128"/>
                    <a:ea typeface="メイリオ" panose="020B0604030504040204" pitchFamily="50" charset="-128"/>
                  </a:rPr>
                  <a:t>PDF</a:t>
                </a:r>
                <a:r>
                  <a:rPr kumimoji="1" lang="ja-JP" altLang="en-US" sz="1600" u="sng" dirty="0">
                    <a:solidFill>
                      <a:srgbClr val="008000"/>
                    </a:solidFill>
                    <a:latin typeface="メイリオ" panose="020B0604030504040204" pitchFamily="50" charset="-128"/>
                    <a:ea typeface="メイリオ" panose="020B0604030504040204" pitchFamily="50" charset="-128"/>
                  </a:rPr>
                  <a:t>ファイル）は、期間内であれば何度でもダウンロードいただけます</a:t>
                </a:r>
                <a:r>
                  <a:rPr kumimoji="1" lang="ja-JP" altLang="en-US" sz="1600" dirty="0">
                    <a:solidFill>
                      <a:srgbClr val="008000"/>
                    </a:solidFill>
                    <a:latin typeface="メイリオ" panose="020B0604030504040204" pitchFamily="50" charset="-128"/>
                    <a:ea typeface="メイリオ" panose="020B0604030504040204" pitchFamily="50" charset="-128"/>
                  </a:rPr>
                  <a:t>。</a:t>
                </a:r>
              </a:p>
            </p:txBody>
          </p:sp>
        </p:grpSp>
        <p:grpSp>
          <p:nvGrpSpPr>
            <p:cNvPr id="19" name="グループ化 18"/>
            <p:cNvGrpSpPr/>
            <p:nvPr/>
          </p:nvGrpSpPr>
          <p:grpSpPr>
            <a:xfrm>
              <a:off x="170285" y="4999456"/>
              <a:ext cx="7195372" cy="1689422"/>
              <a:chOff x="170285" y="5064899"/>
              <a:chExt cx="7195372" cy="1689422"/>
            </a:xfrm>
          </p:grpSpPr>
          <p:sp>
            <p:nvSpPr>
              <p:cNvPr id="20" name="正方形/長方形 19"/>
              <p:cNvSpPr/>
              <p:nvPr/>
            </p:nvSpPr>
            <p:spPr>
              <a:xfrm>
                <a:off x="170285" y="5170321"/>
                <a:ext cx="7195372" cy="1584000"/>
              </a:xfrm>
              <a:prstGeom prst="rect">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pic>
            <p:nvPicPr>
              <p:cNvPr id="21" name="図 20"/>
              <p:cNvPicPr>
                <a:picLocks noChangeAspect="1"/>
              </p:cNvPicPr>
              <p:nvPr/>
            </p:nvPicPr>
            <p:blipFill rotWithShape="1">
              <a:blip r:embed="rId5"/>
              <a:srcRect t="1" b="3234"/>
              <a:stretch/>
            </p:blipFill>
            <p:spPr>
              <a:xfrm>
                <a:off x="272807" y="5571763"/>
                <a:ext cx="1095057" cy="1056330"/>
              </a:xfrm>
              <a:prstGeom prst="rect">
                <a:avLst/>
              </a:prstGeom>
            </p:spPr>
          </p:pic>
          <p:sp>
            <p:nvSpPr>
              <p:cNvPr id="22" name="正方形/長方形 21"/>
              <p:cNvSpPr/>
              <p:nvPr/>
            </p:nvSpPr>
            <p:spPr>
              <a:xfrm>
                <a:off x="170285" y="5064899"/>
                <a:ext cx="7195372" cy="31159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ja-JP" altLang="en-US" dirty="0">
                    <a:latin typeface="メイリオ" panose="020B0604030504040204" pitchFamily="50" charset="-128"/>
                    <a:ea typeface="メイリオ" panose="020B0604030504040204" pitchFamily="50" charset="-128"/>
                  </a:rPr>
                  <a:t>③</a:t>
                </a:r>
                <a:r>
                  <a:rPr kumimoji="1" lang="ja-JP" altLang="en-US" dirty="0">
                    <a:latin typeface="メイリオ" panose="020B0604030504040204" pitchFamily="50" charset="-128"/>
                    <a:ea typeface="メイリオ" panose="020B0604030504040204" pitchFamily="50" charset="-128"/>
                  </a:rPr>
                  <a:t>自分で印刷しても使用可能</a:t>
                </a:r>
              </a:p>
            </p:txBody>
          </p:sp>
          <p:sp>
            <p:nvSpPr>
              <p:cNvPr id="24" name="角丸四角形 23"/>
              <p:cNvSpPr/>
              <p:nvPr/>
            </p:nvSpPr>
            <p:spPr>
              <a:xfrm>
                <a:off x="1622075" y="6212907"/>
                <a:ext cx="5665243" cy="520339"/>
              </a:xfrm>
              <a:prstGeom prst="roundRect">
                <a:avLst/>
              </a:pr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kumimoji="1" lang="ja-JP" altLang="en-US" sz="1600" u="sng" dirty="0">
                    <a:solidFill>
                      <a:srgbClr val="008000"/>
                    </a:solidFill>
                    <a:latin typeface="メイリオ" panose="020B0604030504040204" pitchFamily="50" charset="-128"/>
                    <a:ea typeface="メイリオ" panose="020B0604030504040204" pitchFamily="50" charset="-128"/>
                  </a:rPr>
                  <a:t>電子納税証明書（</a:t>
                </a:r>
                <a:r>
                  <a:rPr lang="en-US" altLang="ja-JP" sz="1600" u="sng" dirty="0">
                    <a:solidFill>
                      <a:srgbClr val="008000"/>
                    </a:solidFill>
                    <a:latin typeface="メイリオ" panose="020B0604030504040204" pitchFamily="50" charset="-128"/>
                    <a:ea typeface="メイリオ" panose="020B0604030504040204" pitchFamily="50" charset="-128"/>
                  </a:rPr>
                  <a:t>PDF</a:t>
                </a:r>
                <a:r>
                  <a:rPr kumimoji="1" lang="ja-JP" altLang="en-US" sz="1600" u="sng" dirty="0">
                    <a:solidFill>
                      <a:srgbClr val="008000"/>
                    </a:solidFill>
                    <a:latin typeface="メイリオ" panose="020B0604030504040204" pitchFamily="50" charset="-128"/>
                    <a:ea typeface="メイリオ" panose="020B0604030504040204" pitchFamily="50" charset="-128"/>
                  </a:rPr>
                  <a:t>ファイル）は、</a:t>
                </a:r>
                <a:r>
                  <a:rPr lang="ja-JP" altLang="en-US" sz="1600" u="sng" dirty="0">
                    <a:solidFill>
                      <a:srgbClr val="008000"/>
                    </a:solidFill>
                    <a:latin typeface="メイリオ" panose="020B0604030504040204" pitchFamily="50" charset="-128"/>
                    <a:ea typeface="メイリオ" panose="020B0604030504040204" pitchFamily="50" charset="-128"/>
                  </a:rPr>
                  <a:t>何枚</a:t>
                </a:r>
                <a:r>
                  <a:rPr kumimoji="1" lang="ja-JP" altLang="en-US" sz="1600" u="sng" dirty="0">
                    <a:solidFill>
                      <a:srgbClr val="008000"/>
                    </a:solidFill>
                    <a:latin typeface="メイリオ" panose="020B0604030504040204" pitchFamily="50" charset="-128"/>
                    <a:ea typeface="メイリオ" panose="020B0604030504040204" pitchFamily="50" charset="-128"/>
                  </a:rPr>
                  <a:t>でも印刷してお使いいただけます。</a:t>
                </a:r>
              </a:p>
            </p:txBody>
          </p:sp>
          <p:sp>
            <p:nvSpPr>
              <p:cNvPr id="26" name="テキスト ボックス 25"/>
              <p:cNvSpPr txBox="1"/>
              <p:nvPr/>
            </p:nvSpPr>
            <p:spPr>
              <a:xfrm>
                <a:off x="1411714" y="5392565"/>
                <a:ext cx="5941450" cy="865884"/>
              </a:xfrm>
              <a:prstGeom prst="rect">
                <a:avLst/>
              </a:prstGeom>
              <a:noFill/>
            </p:spPr>
            <p:txBody>
              <a:bodyPr wrap="square" rtlCol="0">
                <a:spAutoFit/>
              </a:bodyPr>
              <a:lstStyle/>
              <a:p>
                <a:pPr marL="179388" indent="-179388" algn="just"/>
                <a:r>
                  <a:rPr lang="ja-JP" altLang="en-US" sz="1600" dirty="0">
                    <a:latin typeface="メイリオ" panose="020B0604030504040204" pitchFamily="50" charset="-128"/>
                    <a:ea typeface="メイリオ" panose="020B0604030504040204" pitchFamily="50" charset="-128"/>
                  </a:rPr>
                  <a:t>・ダウンロードした電子納税証明書（</a:t>
                </a:r>
                <a:r>
                  <a:rPr lang="en-US" altLang="ja-JP" sz="1600" dirty="0">
                    <a:latin typeface="メイリオ" panose="020B0604030504040204" pitchFamily="50" charset="-128"/>
                    <a:ea typeface="メイリオ" panose="020B0604030504040204" pitchFamily="50" charset="-128"/>
                  </a:rPr>
                  <a:t>PDF</a:t>
                </a:r>
                <a:r>
                  <a:rPr lang="ja-JP" altLang="en-US" sz="1600" dirty="0">
                    <a:latin typeface="メイリオ" panose="020B0604030504040204" pitchFamily="50" charset="-128"/>
                    <a:ea typeface="メイリオ" panose="020B0604030504040204" pitchFamily="50" charset="-128"/>
                  </a:rPr>
                  <a:t>ファイル）は、自宅やオフィスのプリンタから印刷ができます。</a:t>
                </a:r>
                <a:endParaRPr lang="en-US" altLang="ja-JP" sz="1600" dirty="0">
                  <a:latin typeface="メイリオ" panose="020B0604030504040204" pitchFamily="50" charset="-128"/>
                  <a:ea typeface="メイリオ" panose="020B0604030504040204" pitchFamily="50" charset="-128"/>
                </a:endParaRPr>
              </a:p>
              <a:p>
                <a:pPr marL="179388" indent="-179388" algn="just"/>
                <a:r>
                  <a:rPr kumimoji="1" lang="ja-JP" altLang="en-US" sz="1600" dirty="0">
                    <a:latin typeface="メイリオ" panose="020B0604030504040204" pitchFamily="50" charset="-128"/>
                    <a:ea typeface="メイリオ" panose="020B0604030504040204" pitchFamily="50" charset="-128"/>
                  </a:rPr>
                  <a:t>・また、コンビニエンスストアの印刷サービスを利用して印刷することもできます（印刷サービスの利用には別途料金がかかります。）</a:t>
                </a:r>
              </a:p>
            </p:txBody>
          </p:sp>
        </p:grpSp>
      </p:grpSp>
      <p:sp>
        <p:nvSpPr>
          <p:cNvPr id="23" name="スライド番号プレースホルダー 1"/>
          <p:cNvSpPr>
            <a:spLocks noGrp="1"/>
          </p:cNvSpPr>
          <p:nvPr>
            <p:ph type="sldNum" sz="quarter" idx="12"/>
          </p:nvPr>
        </p:nvSpPr>
        <p:spPr>
          <a:xfrm>
            <a:off x="8618538" y="6469065"/>
            <a:ext cx="525462" cy="365125"/>
          </a:xfrm>
        </p:spPr>
        <p:txBody>
          <a:bodyPr/>
          <a:lstStyle/>
          <a:p>
            <a:fld id="{85B12045-A361-49A3-BA8E-0A65F883149C}"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t>65</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5269310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63F8EBC5-C8EE-5DFA-C626-999D6D5DDE58}"/>
              </a:ext>
            </a:extLst>
          </p:cNvPr>
          <p:cNvSpPr/>
          <p:nvPr/>
        </p:nvSpPr>
        <p:spPr>
          <a:xfrm>
            <a:off x="0" y="0"/>
            <a:ext cx="3442447" cy="6858000"/>
          </a:xfrm>
          <a:prstGeom prst="rect">
            <a:avLst/>
          </a:prstGeom>
          <a:solidFill>
            <a:srgbClr val="FFFC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endParaRPr lang="en-US" altLang="ja-JP" sz="3600" b="1"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3600" b="1"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3600" b="1"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3600" b="1"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1600" b="1"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3600" b="1"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納税者</a:t>
            </a:r>
            <a:endParaRPr lang="en-US" altLang="ja-JP" sz="3600" b="1"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3600" b="1"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サービスの充実</a:t>
            </a:r>
          </a:p>
          <a:p>
            <a:pPr algn="ctr"/>
            <a:endParaRPr kumimoji="1" lang="ja-JP" altLang="en-US" sz="3600" b="1" dirty="0">
              <a:solidFill>
                <a:schemeClr val="accent1">
                  <a:lumMod val="75000"/>
                </a:schemeClr>
              </a:solidFill>
            </a:endParaRPr>
          </a:p>
        </p:txBody>
      </p:sp>
      <p:sp>
        <p:nvSpPr>
          <p:cNvPr id="2" name="スライド番号プレースホルダー 1"/>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66</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5">
            <a:extLst>
              <a:ext uri="{FF2B5EF4-FFF2-40B4-BE49-F238E27FC236}">
                <a16:creationId xmlns:a16="http://schemas.microsoft.com/office/drawing/2014/main" id="{2B1B4E62-CC24-438F-9A76-919311C7FF04}"/>
              </a:ext>
            </a:extLst>
          </p:cNvPr>
          <p:cNvSpPr>
            <a:spLocks noChangeArrowheads="1"/>
          </p:cNvSpPr>
          <p:nvPr/>
        </p:nvSpPr>
        <p:spPr bwMode="auto">
          <a:xfrm>
            <a:off x="3419872" y="1519993"/>
            <a:ext cx="5760640" cy="381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marL="542925" indent="-361950" eaLnBrk="1" hangingPunct="1">
              <a:lnSpc>
                <a:spcPct val="200000"/>
              </a:lnSpc>
              <a:spcBef>
                <a:spcPct val="20000"/>
              </a:spcBef>
              <a:buClr>
                <a:schemeClr val="tx1"/>
              </a:buClr>
              <a:buSzPct val="100000"/>
              <a:buFont typeface="HG丸ｺﾞｼｯｸM-PRO" panose="020F0600000000000000" pitchFamily="50" charset="-128"/>
              <a:buChar cha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納税環境の整備② 　</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マイナンバー制度について</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マイナンバー制度の国税分野での利用</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マイナポータルを活用した年末調整・所得税確定申告の簡便化</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マイナンバーカード</a:t>
            </a: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マイナンバーカードのメリット</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マイナンバーカードの申請方法</a:t>
            </a: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マイナンバーカードの安全性とお問合せ先</a:t>
            </a:r>
            <a:endParaRPr lang="ja-JP" altLang="en-US" sz="1800" u="sng" dirty="0">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法人番号について</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Rectangle 9">
            <a:extLst>
              <a:ext uri="{FF2B5EF4-FFF2-40B4-BE49-F238E27FC236}">
                <a16:creationId xmlns:a16="http://schemas.microsoft.com/office/drawing/2014/main" id="{B3CE9E42-0D2D-4749-BEE3-A5B7B047345D}"/>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 name="図 2" descr="ダイアグラム が含まれている画像&#10;&#10;自動的に生成された説明">
            <a:extLst>
              <a:ext uri="{FF2B5EF4-FFF2-40B4-BE49-F238E27FC236}">
                <a16:creationId xmlns:a16="http://schemas.microsoft.com/office/drawing/2014/main" id="{B1E4B4EB-4984-3406-363A-9D6BB5C9F224}"/>
              </a:ext>
            </a:extLst>
          </p:cNvPr>
          <p:cNvPicPr>
            <a:picLocks noChangeAspect="1"/>
          </p:cNvPicPr>
          <p:nvPr/>
        </p:nvPicPr>
        <p:blipFill rotWithShape="1">
          <a:blip r:embed="rId3" cstate="print">
            <a:alphaModFix amt="30000"/>
            <a:extLst>
              <a:ext uri="{28A0092B-C50C-407E-A947-70E740481C1C}">
                <a14:useLocalDpi xmlns:a14="http://schemas.microsoft.com/office/drawing/2010/main" val="0"/>
              </a:ext>
            </a:extLst>
          </a:blip>
          <a:srcRect l="9871" r="10757"/>
          <a:stretch/>
        </p:blipFill>
        <p:spPr>
          <a:xfrm>
            <a:off x="0" y="3636738"/>
            <a:ext cx="3460376" cy="3221261"/>
          </a:xfrm>
          <a:prstGeom prst="rect">
            <a:avLst/>
          </a:prstGeom>
        </p:spPr>
      </p:pic>
    </p:spTree>
    <p:extLst>
      <p:ext uri="{BB962C8B-B14F-4D97-AF65-F5344CB8AC3E}">
        <p14:creationId xmlns:p14="http://schemas.microsoft.com/office/powerpoint/2010/main" val="2909143166"/>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7218" name="Group 35"/>
          <p:cNvGrpSpPr>
            <a:grpSpLocks/>
          </p:cNvGrpSpPr>
          <p:nvPr/>
        </p:nvGrpSpPr>
        <p:grpSpPr bwMode="auto">
          <a:xfrm>
            <a:off x="107504" y="1265571"/>
            <a:ext cx="1622425" cy="5438442"/>
            <a:chOff x="89" y="1260"/>
            <a:chExt cx="1089" cy="2714"/>
          </a:xfrm>
        </p:grpSpPr>
        <p:sp>
          <p:nvSpPr>
            <p:cNvPr id="137236" name="Oval 48" descr="104"/>
            <p:cNvSpPr>
              <a:spLocks noChangeArrowheads="1"/>
            </p:cNvSpPr>
            <p:nvPr/>
          </p:nvSpPr>
          <p:spPr bwMode="auto">
            <a:xfrm>
              <a:off x="89" y="3747"/>
              <a:ext cx="1089" cy="227"/>
            </a:xfrm>
            <a:prstGeom prst="ellipse">
              <a:avLst/>
            </a:prstGeom>
            <a:blipFill dpi="0" rotWithShape="1">
              <a:blip r:embed="rId3">
                <a:alphaModFix amt="50000"/>
              </a:blip>
              <a:srcRect/>
              <a:stretch>
                <a:fillRect/>
              </a:stretch>
            </a:blipFill>
            <a:ln>
              <a:noFill/>
            </a:ln>
            <a:extLst>
              <a:ext uri="{91240B29-F687-4F45-9708-019B960494DF}">
                <a14:hiddenLine xmlns:a14="http://schemas.microsoft.com/office/drawing/2010/main" w="254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7237" name="AutoShape 33" descr="3-1-1"/>
            <p:cNvSpPr>
              <a:spLocks noChangeArrowheads="1"/>
            </p:cNvSpPr>
            <p:nvPr/>
          </p:nvSpPr>
          <p:spPr bwMode="auto">
            <a:xfrm>
              <a:off x="215" y="1260"/>
              <a:ext cx="861" cy="2631"/>
            </a:xfrm>
            <a:prstGeom prst="can">
              <a:avLst>
                <a:gd name="adj" fmla="val 21079"/>
              </a:avLst>
            </a:prstGeom>
            <a:blipFill dpi="0" rotWithShape="1">
              <a:blip r:embed="rId4"/>
              <a:srcRect/>
              <a:stretch>
                <a:fillRect/>
              </a:stretch>
            </a:blipFill>
            <a:ln w="22225">
              <a:solidFill>
                <a:schemeClr val="bg1"/>
              </a:solidFill>
              <a:round/>
              <a:headEnd/>
              <a:tailEnd/>
            </a:ln>
          </p:spPr>
          <p:txBody>
            <a:bodyPr vert="eaVert" wrap="none" tIns="0" bIns="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7238" name="Oval 47" descr="5-2"/>
            <p:cNvSpPr>
              <a:spLocks noChangeArrowheads="1"/>
            </p:cNvSpPr>
            <p:nvPr/>
          </p:nvSpPr>
          <p:spPr bwMode="auto">
            <a:xfrm>
              <a:off x="223" y="1263"/>
              <a:ext cx="846" cy="126"/>
            </a:xfrm>
            <a:prstGeom prst="ellipse">
              <a:avLst/>
            </a:prstGeom>
            <a:blipFill dpi="0" rotWithShape="1">
              <a:blip r:embed="rId5"/>
              <a:srcRect/>
              <a:stretch>
                <a:fillRect/>
              </a:stretch>
            </a:blipFill>
            <a:ln>
              <a:noFill/>
            </a:ln>
            <a:extLst>
              <a:ext uri="{91240B29-F687-4F45-9708-019B960494DF}">
                <a14:hiddenLine xmlns:a14="http://schemas.microsoft.com/office/drawing/2010/main" w="254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7239" name="AutoShape 17"/>
            <p:cNvSpPr>
              <a:spLocks noChangeArrowheads="1"/>
            </p:cNvSpPr>
            <p:nvPr/>
          </p:nvSpPr>
          <p:spPr bwMode="auto">
            <a:xfrm>
              <a:off x="415" y="1618"/>
              <a:ext cx="408" cy="1906"/>
            </a:xfrm>
            <a:prstGeom prst="roundRect">
              <a:avLst>
                <a:gd name="adj" fmla="val 50000"/>
              </a:avLst>
            </a:prstGeom>
            <a:solidFill>
              <a:srgbClr val="269E00"/>
            </a:solidFill>
            <a:ln w="25400" algn="ctr">
              <a:solidFill>
                <a:srgbClr val="F0FFC5"/>
              </a:solidFill>
              <a:round/>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7240" name="Text Box 18"/>
            <p:cNvSpPr txBox="1">
              <a:spLocks noChangeArrowheads="1"/>
            </p:cNvSpPr>
            <p:nvPr/>
          </p:nvSpPr>
          <p:spPr bwMode="auto">
            <a:xfrm>
              <a:off x="418" y="1770"/>
              <a:ext cx="404" cy="1377"/>
            </a:xfrm>
            <a:prstGeom prst="rect">
              <a:avLst/>
            </a:prstGeom>
            <a:noFill/>
            <a:ln>
              <a:noFill/>
            </a:ln>
            <a:effectLst>
              <a:outerShdw dist="17961" dir="2700000" algn="ctr" rotWithShape="0">
                <a:srgbClr val="1B7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type="none" w="lg" len="lg"/>
                  <a:tailEnd type="none" w="lg" len="lg"/>
                </a14:hiddenLine>
              </a:ext>
            </a:extLst>
          </p:spPr>
          <p:txBody>
            <a:bodyPr vert="eaVert" wrap="none" rIns="108000">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eaLnBrk="1" hangingPunct="1">
                <a:spcBef>
                  <a:spcPct val="40000"/>
                </a:spcBef>
                <a:buClr>
                  <a:schemeClr val="accent1"/>
                </a:buClr>
                <a:buFont typeface="Wingdings" panose="05000000000000000000" pitchFamily="2" charset="2"/>
                <a:buNone/>
              </a:pPr>
              <a:r>
                <a:rPr lang="ja-JP" altLang="en-US" sz="2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マイナンバー制度</a:t>
              </a:r>
            </a:p>
          </p:txBody>
        </p:sp>
      </p:grpSp>
      <p:sp>
        <p:nvSpPr>
          <p:cNvPr id="137219" name="AutoShape 14"/>
          <p:cNvSpPr>
            <a:spLocks noChangeArrowheads="1"/>
          </p:cNvSpPr>
          <p:nvPr/>
        </p:nvSpPr>
        <p:spPr bwMode="auto">
          <a:xfrm>
            <a:off x="1475805" y="1407013"/>
            <a:ext cx="7416800" cy="1301909"/>
          </a:xfrm>
          <a:prstGeom prst="roundRect">
            <a:avLst>
              <a:gd name="adj" fmla="val 16667"/>
            </a:avLst>
          </a:prstGeom>
          <a:solidFill>
            <a:schemeClr val="bg1"/>
          </a:solidFill>
          <a:ln w="28575">
            <a:solidFill>
              <a:schemeClr val="accent6">
                <a:lumMod val="50000"/>
              </a:schemeClr>
            </a:solidFill>
            <a:round/>
            <a:headEnd/>
            <a:tailEnd/>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nSpc>
                <a:spcPct val="90000"/>
              </a:lnSpc>
              <a:spcBef>
                <a:spcPct val="0"/>
              </a:spcBef>
              <a:buClrTx/>
              <a:buFontTx/>
              <a:buNone/>
            </a:pP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7222" name="AutoShape 15"/>
          <p:cNvSpPr>
            <a:spLocks noChangeArrowheads="1"/>
          </p:cNvSpPr>
          <p:nvPr/>
        </p:nvSpPr>
        <p:spPr bwMode="auto">
          <a:xfrm>
            <a:off x="1475805" y="2997375"/>
            <a:ext cx="7415212" cy="1655763"/>
          </a:xfrm>
          <a:prstGeom prst="roundRect">
            <a:avLst>
              <a:gd name="adj" fmla="val 16667"/>
            </a:avLst>
          </a:prstGeom>
          <a:solidFill>
            <a:schemeClr val="bg1"/>
          </a:solidFill>
          <a:ln w="28575">
            <a:solidFill>
              <a:schemeClr val="accent6">
                <a:lumMod val="50000"/>
              </a:schemeClr>
            </a:solidFill>
            <a:round/>
            <a:headEnd/>
            <a:tailEnd/>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nSpc>
                <a:spcPct val="90000"/>
              </a:lnSpc>
              <a:spcBef>
                <a:spcPct val="0"/>
              </a:spcBef>
              <a:buClrTx/>
              <a:buFontTx/>
              <a:buNone/>
            </a:pP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7223" name="AutoShape 19"/>
          <p:cNvSpPr>
            <a:spLocks noChangeArrowheads="1"/>
          </p:cNvSpPr>
          <p:nvPr/>
        </p:nvSpPr>
        <p:spPr bwMode="auto">
          <a:xfrm>
            <a:off x="1539743" y="3022338"/>
            <a:ext cx="7205224" cy="1559362"/>
          </a:xfrm>
          <a:prstGeom prst="roundRect">
            <a:avLst>
              <a:gd name="adj" fmla="val 18426"/>
            </a:avLst>
          </a:prstGeom>
          <a:gradFill rotWithShape="1">
            <a:gsLst>
              <a:gs pos="0">
                <a:srgbClr val="EDFFB9"/>
              </a:gs>
              <a:gs pos="100000">
                <a:schemeClr val="bg1"/>
              </a:gs>
            </a:gsLst>
            <a:lin ang="0" scaled="1"/>
          </a:gradFill>
          <a:ln>
            <a:noFill/>
          </a:ln>
          <a:extLst>
            <a:ext uri="{91240B29-F687-4F45-9708-019B960494DF}">
              <a14:hiddenLine xmlns:a14="http://schemas.microsoft.com/office/drawing/2010/main" w="254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7224" name="AutoShape 21"/>
          <p:cNvSpPr>
            <a:spLocks noChangeArrowheads="1"/>
          </p:cNvSpPr>
          <p:nvPr/>
        </p:nvSpPr>
        <p:spPr bwMode="auto">
          <a:xfrm>
            <a:off x="1547242" y="1467338"/>
            <a:ext cx="7113588" cy="1189195"/>
          </a:xfrm>
          <a:prstGeom prst="roundRect">
            <a:avLst>
              <a:gd name="adj" fmla="val 19963"/>
            </a:avLst>
          </a:prstGeom>
          <a:gradFill rotWithShape="1">
            <a:gsLst>
              <a:gs pos="0">
                <a:srgbClr val="EDFFB9"/>
              </a:gs>
              <a:gs pos="100000">
                <a:schemeClr val="bg1"/>
              </a:gs>
            </a:gsLst>
            <a:lin ang="0" scaled="1"/>
          </a:gradFill>
          <a:ln>
            <a:noFill/>
          </a:ln>
          <a:extLst>
            <a:ext uri="{91240B29-F687-4F45-9708-019B960494DF}">
              <a14:hiddenLine xmlns:a14="http://schemas.microsoft.com/office/drawing/2010/main" w="254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7226" name="AutoShape 20"/>
          <p:cNvSpPr>
            <a:spLocks noChangeArrowheads="1"/>
          </p:cNvSpPr>
          <p:nvPr/>
        </p:nvSpPr>
        <p:spPr bwMode="auto">
          <a:xfrm>
            <a:off x="1620219" y="1196752"/>
            <a:ext cx="1367607" cy="433388"/>
          </a:xfrm>
          <a:prstGeom prst="roundRect">
            <a:avLst>
              <a:gd name="adj" fmla="val 35348"/>
            </a:avLst>
          </a:prstGeom>
          <a:solidFill>
            <a:schemeClr val="accent6"/>
          </a:solidFill>
          <a:ln w="28575" algn="ctr">
            <a:noFill/>
            <a:round/>
            <a:headEnd type="none" w="lg" len="lg"/>
            <a:tailEnd type="none" w="lg" len="lg"/>
          </a:ln>
        </p:spPr>
        <p:txBody>
          <a:bodyPr wrap="none" lIns="90000" tIns="108000" rIns="90000" bIns="3600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2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概要</a:t>
            </a:r>
          </a:p>
        </p:txBody>
      </p:sp>
      <p:sp>
        <p:nvSpPr>
          <p:cNvPr id="137227" name="AutoShape 20"/>
          <p:cNvSpPr>
            <a:spLocks noChangeArrowheads="1"/>
          </p:cNvSpPr>
          <p:nvPr/>
        </p:nvSpPr>
        <p:spPr bwMode="auto">
          <a:xfrm>
            <a:off x="1620266" y="2764013"/>
            <a:ext cx="4391894" cy="433387"/>
          </a:xfrm>
          <a:prstGeom prst="roundRect">
            <a:avLst>
              <a:gd name="adj" fmla="val 38278"/>
            </a:avLst>
          </a:prstGeom>
          <a:solidFill>
            <a:srgbClr val="70AD47"/>
          </a:solidFill>
          <a:ln w="28575" algn="ctr">
            <a:noFill/>
            <a:round/>
            <a:headEnd type="none" w="lg" len="lg"/>
            <a:tailEnd type="none" w="lg" len="lg"/>
          </a:ln>
        </p:spPr>
        <p:txBody>
          <a:bodyPr wrap="none" lIns="90000" tIns="108000" rIns="90000" bIns="3600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2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個人番号（マイナンバー）</a:t>
            </a:r>
          </a:p>
        </p:txBody>
      </p:sp>
      <p:sp>
        <p:nvSpPr>
          <p:cNvPr id="33" name="Rectangle 32"/>
          <p:cNvSpPr>
            <a:spLocks noChangeArrowheads="1"/>
          </p:cNvSpPr>
          <p:nvPr/>
        </p:nvSpPr>
        <p:spPr bwMode="auto">
          <a:xfrm>
            <a:off x="1548010" y="1772818"/>
            <a:ext cx="7343006" cy="800219"/>
          </a:xfrm>
          <a:prstGeom prst="rect">
            <a:avLst/>
          </a:prstGeom>
          <a:noFill/>
          <a:ln w="12700" algn="ctr">
            <a:noFill/>
            <a:miter lim="800000"/>
            <a:headEnd type="none" w="lg" len="lg"/>
            <a:tailEnd type="none" w="lg" len="lg"/>
          </a:ln>
        </p:spPr>
        <p:txBody>
          <a:bodyPr wrap="square">
            <a:spAutoFit/>
          </a:bodyPr>
          <a:lstStyle/>
          <a:p>
            <a:pPr marL="177800">
              <a:spcBef>
                <a:spcPct val="30000"/>
              </a:spcBef>
              <a:defRP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マイナンバー制度は、①行政を効率化し、②国民の利便性</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marL="177800">
              <a:spcBef>
                <a:spcPct val="30000"/>
              </a:spcBef>
              <a:defRP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を高め、③公平・公正な社会を実現するための社会基盤</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Rectangle 32"/>
          <p:cNvSpPr>
            <a:spLocks noChangeArrowheads="1"/>
          </p:cNvSpPr>
          <p:nvPr/>
        </p:nvSpPr>
        <p:spPr bwMode="auto">
          <a:xfrm>
            <a:off x="1547243" y="3212976"/>
            <a:ext cx="7343775" cy="1788182"/>
          </a:xfrm>
          <a:prstGeom prst="rect">
            <a:avLst/>
          </a:prstGeom>
          <a:noFill/>
          <a:ln w="12700" algn="ctr">
            <a:noFill/>
            <a:miter lim="800000"/>
            <a:headEnd type="none" w="lg" len="lg"/>
            <a:tailEnd type="none" w="lg" len="lg"/>
          </a:ln>
        </p:spPr>
        <p:txBody>
          <a:bodyPr wrap="square">
            <a:spAutoFit/>
          </a:bodyPr>
          <a:lstStyle/>
          <a:p>
            <a:pPr marL="177800">
              <a:spcBef>
                <a:spcPct val="30000"/>
              </a:spcBef>
              <a:defRP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桁の番号で、住民票を有する国民全員に１人１つ指定</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marL="177800">
              <a:spcBef>
                <a:spcPct val="30000"/>
              </a:spcBef>
              <a:defRP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・市区町村から、住民票の住所宛に個人番号通知書</a:t>
            </a:r>
            <a:r>
              <a:rPr lang="en-US" altLang="ja-JP" sz="2000" baseline="500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により通知</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marL="177800">
              <a:spcBef>
                <a:spcPct val="30000"/>
              </a:spcBef>
              <a:defRP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・利用範囲は、法令又は条例で定められた事務に限定</a:t>
            </a:r>
          </a:p>
          <a:p>
            <a:pPr marL="177800">
              <a:spcBef>
                <a:spcPct val="30000"/>
              </a:spcBef>
              <a:defRPr/>
            </a:pPr>
            <a:r>
              <a:rPr lang="ja-JP" altLang="en-US" sz="1400" u="sng"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u="sng"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u="sng" dirty="0">
                <a:latin typeface="メイリオ" panose="020B0604030504040204" pitchFamily="50" charset="-128"/>
                <a:ea typeface="メイリオ" panose="020B0604030504040204" pitchFamily="50" charset="-128"/>
                <a:cs typeface="メイリオ" panose="020B0604030504040204" pitchFamily="50" charset="-128"/>
              </a:rPr>
              <a:t>）通知カードは、令和２年５月</a:t>
            </a:r>
            <a:r>
              <a:rPr lang="en-US" altLang="ja-JP" sz="1400" u="sng" dirty="0">
                <a:latin typeface="メイリオ" panose="020B0604030504040204" pitchFamily="50" charset="-128"/>
                <a:ea typeface="メイリオ" panose="020B0604030504040204" pitchFamily="50" charset="-128"/>
                <a:cs typeface="メイリオ" panose="020B0604030504040204" pitchFamily="50" charset="-128"/>
              </a:rPr>
              <a:t>25</a:t>
            </a:r>
            <a:r>
              <a:rPr lang="ja-JP" altLang="en-US" sz="1400" u="sng" dirty="0">
                <a:latin typeface="メイリオ" panose="020B0604030504040204" pitchFamily="50" charset="-128"/>
                <a:ea typeface="メイリオ" panose="020B0604030504040204" pitchFamily="50" charset="-128"/>
                <a:cs typeface="メイリオ" panose="020B0604030504040204" pitchFamily="50" charset="-128"/>
              </a:rPr>
              <a:t>日に廃止されています。</a:t>
            </a:r>
            <a:endParaRPr lang="en-US" altLang="ja-JP" sz="1400" u="sng"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7230" name="AutoShape 15"/>
          <p:cNvSpPr>
            <a:spLocks noChangeArrowheads="1"/>
          </p:cNvSpPr>
          <p:nvPr/>
        </p:nvSpPr>
        <p:spPr bwMode="auto">
          <a:xfrm>
            <a:off x="1475656" y="5125871"/>
            <a:ext cx="7416800" cy="1549400"/>
          </a:xfrm>
          <a:prstGeom prst="roundRect">
            <a:avLst>
              <a:gd name="adj" fmla="val 16667"/>
            </a:avLst>
          </a:prstGeom>
          <a:solidFill>
            <a:schemeClr val="bg1"/>
          </a:solidFill>
          <a:ln w="28575">
            <a:solidFill>
              <a:schemeClr val="accent6">
                <a:lumMod val="50000"/>
              </a:schemeClr>
            </a:solidFill>
            <a:round/>
            <a:headEnd/>
            <a:tailEnd/>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nSpc>
                <a:spcPct val="90000"/>
              </a:lnSpc>
              <a:spcBef>
                <a:spcPct val="0"/>
              </a:spcBef>
              <a:buClrTx/>
              <a:buFontTx/>
              <a:buNone/>
            </a:pP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7231" name="AutoShape 19"/>
          <p:cNvSpPr>
            <a:spLocks noChangeArrowheads="1"/>
          </p:cNvSpPr>
          <p:nvPr/>
        </p:nvSpPr>
        <p:spPr bwMode="auto">
          <a:xfrm>
            <a:off x="1547242" y="5157788"/>
            <a:ext cx="7124700" cy="1439372"/>
          </a:xfrm>
          <a:prstGeom prst="roundRect">
            <a:avLst>
              <a:gd name="adj" fmla="val 18426"/>
            </a:avLst>
          </a:prstGeom>
          <a:gradFill rotWithShape="1">
            <a:gsLst>
              <a:gs pos="0">
                <a:srgbClr val="EDFFB9"/>
              </a:gs>
              <a:gs pos="100000">
                <a:schemeClr val="bg1"/>
              </a:gs>
            </a:gsLst>
            <a:lin ang="0" scaled="1"/>
          </a:gradFill>
          <a:ln>
            <a:noFill/>
          </a:ln>
          <a:extLst>
            <a:ext uri="{91240B29-F687-4F45-9708-019B960494DF}">
              <a14:hiddenLine xmlns:a14="http://schemas.microsoft.com/office/drawing/2010/main" w="25400" algn="ctr">
                <a:solidFill>
                  <a:srgbClr val="000000"/>
                </a:solidFill>
                <a:round/>
                <a:headEnd type="none" w="lg" len="lg"/>
                <a:tailEnd type="none" w="lg" len="lg"/>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 name="Rectangle 32"/>
          <p:cNvSpPr>
            <a:spLocks noChangeArrowheads="1"/>
          </p:cNvSpPr>
          <p:nvPr/>
        </p:nvSpPr>
        <p:spPr bwMode="auto">
          <a:xfrm>
            <a:off x="1547241" y="5413831"/>
            <a:ext cx="7416800" cy="1200329"/>
          </a:xfrm>
          <a:prstGeom prst="rect">
            <a:avLst/>
          </a:prstGeom>
          <a:noFill/>
          <a:ln w="12700" algn="ctr">
            <a:noFill/>
            <a:miter lim="800000"/>
            <a:headEnd type="none" w="lg" len="lg"/>
            <a:tailEnd type="none" w="lg" len="lg"/>
          </a:ln>
        </p:spPr>
        <p:txBody>
          <a:bodyPr>
            <a:spAutoFit/>
          </a:bodyPr>
          <a:lstStyle/>
          <a:p>
            <a:pPr marL="177800">
              <a:spcBef>
                <a:spcPct val="30000"/>
              </a:spcBef>
              <a:defRP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13</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桁の番号で、株式会社などの法人等に１法人１つ指定</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marL="177800">
              <a:spcBef>
                <a:spcPct val="30000"/>
              </a:spcBef>
              <a:defRP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・国税庁から、</a:t>
            </a:r>
            <a:r>
              <a:rPr lang="ja-JP" altLang="en-US" sz="2000" dirty="0">
                <a:latin typeface="メイリオ" panose="020B0604030504040204" pitchFamily="50" charset="-128"/>
                <a:ea typeface="メイリオ" panose="020B0604030504040204" pitchFamily="50" charset="-128"/>
              </a:rPr>
              <a:t>法人番号指定通知書</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により通知</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marL="177800">
              <a:spcBef>
                <a:spcPct val="30000"/>
              </a:spcBef>
              <a:defRP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・原則として、公表され、誰でも自由に利用可能</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7233" name="AutoShape 20"/>
          <p:cNvSpPr>
            <a:spLocks noChangeArrowheads="1"/>
          </p:cNvSpPr>
          <p:nvPr/>
        </p:nvSpPr>
        <p:spPr bwMode="auto">
          <a:xfrm>
            <a:off x="1691705" y="4986003"/>
            <a:ext cx="1873250" cy="433388"/>
          </a:xfrm>
          <a:prstGeom prst="roundRect">
            <a:avLst>
              <a:gd name="adj" fmla="val 35348"/>
            </a:avLst>
          </a:prstGeom>
          <a:solidFill>
            <a:schemeClr val="accent6"/>
          </a:solidFill>
          <a:ln w="28575" algn="ctr">
            <a:noFill/>
            <a:round/>
            <a:headEnd type="none" w="lg" len="lg"/>
            <a:tailEnd type="none" w="lg" len="lg"/>
          </a:ln>
        </p:spPr>
        <p:txBody>
          <a:bodyPr wrap="none" lIns="90000" tIns="108000" rIns="90000" bIns="3600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sz="2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法人番号</a:t>
            </a:r>
          </a:p>
        </p:txBody>
      </p:sp>
      <p:sp>
        <p:nvSpPr>
          <p:cNvPr id="3" name="タイトル 2"/>
          <p:cNvSpPr>
            <a:spLocks noGrp="1"/>
          </p:cNvSpPr>
          <p:nvPr>
            <p:ph type="title"/>
          </p:nvPr>
        </p:nvSpPr>
        <p:spPr/>
        <p:txBody>
          <a:bodyPr tIns="36000" bIns="54000">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納税環境の整備②</a:t>
            </a:r>
            <a:b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250" dirty="0">
                <a:latin typeface="メイリオ" panose="020B0604030504040204" pitchFamily="50" charset="-128"/>
                <a:ea typeface="メイリオ" panose="020B0604030504040204" pitchFamily="50" charset="-128"/>
                <a:cs typeface="メイリオ" panose="020B0604030504040204" pitchFamily="50" charset="-128"/>
              </a:rPr>
              <a:t>～マイナンバー制度について～</a:t>
            </a:r>
            <a:endParaRPr kumimoji="1" lang="ja-JP" altLang="en-US" sz="225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スライド番号プレースホルダー 1"/>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67</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5C9C0513-A92E-44C5-AC87-25286F6D7091}"/>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9322161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0" y="0"/>
            <a:ext cx="9140400" cy="972000"/>
          </a:xfrm>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納税環境の整備②</a:t>
            </a:r>
            <a:b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～マイナンバー制度の国税分野での利用～</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スライド番号プレースホルダー 1"/>
          <p:cNvSpPr>
            <a:spLocks noGrp="1"/>
          </p:cNvSpPr>
          <p:nvPr>
            <p:ph type="sldNum" sz="quarter" idx="12"/>
          </p:nvPr>
        </p:nvSpPr>
        <p:spPr>
          <a:xfrm>
            <a:off x="860444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68</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1315" name="AutoShape 14"/>
          <p:cNvSpPr>
            <a:spLocks noChangeArrowheads="1"/>
          </p:cNvSpPr>
          <p:nvPr/>
        </p:nvSpPr>
        <p:spPr bwMode="auto">
          <a:xfrm>
            <a:off x="179512" y="1268760"/>
            <a:ext cx="8712968" cy="4104456"/>
          </a:xfrm>
          <a:prstGeom prst="roundRect">
            <a:avLst>
              <a:gd name="adj" fmla="val 3162"/>
            </a:avLst>
          </a:prstGeom>
          <a:solidFill>
            <a:schemeClr val="bg1"/>
          </a:solidFill>
          <a:ln w="28575">
            <a:solidFill>
              <a:schemeClr val="accent6">
                <a:lumMod val="50000"/>
              </a:schemeClr>
            </a:solidFill>
            <a:round/>
            <a:headEnd/>
            <a:tailEnd/>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nSpc>
                <a:spcPct val="90000"/>
              </a:lnSpc>
              <a:spcBef>
                <a:spcPct val="0"/>
              </a:spcBef>
              <a:buClrTx/>
              <a:buFontTx/>
              <a:buNone/>
            </a:pP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174" name="AutoShape 20"/>
          <p:cNvSpPr>
            <a:spLocks noChangeArrowheads="1"/>
          </p:cNvSpPr>
          <p:nvPr/>
        </p:nvSpPr>
        <p:spPr bwMode="auto">
          <a:xfrm>
            <a:off x="395536" y="1052736"/>
            <a:ext cx="7272808" cy="477129"/>
          </a:xfrm>
          <a:prstGeom prst="roundRect">
            <a:avLst>
              <a:gd name="adj" fmla="val 26044"/>
            </a:avLst>
          </a:prstGeom>
          <a:solidFill>
            <a:srgbClr val="70AD47"/>
          </a:solidFill>
          <a:ln w="28575" algn="ctr">
            <a:noFill/>
            <a:round/>
            <a:headEnd type="none" w="lg" len="lg"/>
            <a:tailEnd type="none" w="lg" len="lg"/>
          </a:ln>
        </p:spPr>
        <p:txBody>
          <a:bodyPr wrap="none" lIns="0" tIns="72000" rIns="0" bIns="0" anchor="ctr"/>
          <a:lstStyle/>
          <a:p>
            <a:pPr algn="ctr" eaLnBrk="1" hangingPunct="1">
              <a:defRPr/>
            </a:pPr>
            <a:r>
              <a:rPr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税務関係書類へのマイナンバーや法人番号の記載</a:t>
            </a:r>
            <a:endParaRPr lang="en-US" altLang="ja-JP"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 name="Rectangle 32"/>
          <p:cNvSpPr>
            <a:spLocks noChangeArrowheads="1"/>
          </p:cNvSpPr>
          <p:nvPr/>
        </p:nvSpPr>
        <p:spPr bwMode="auto">
          <a:xfrm>
            <a:off x="467544" y="1628800"/>
            <a:ext cx="6810876" cy="336032"/>
          </a:xfrm>
          <a:prstGeom prst="rect">
            <a:avLst/>
          </a:prstGeom>
          <a:noFill/>
          <a:ln w="12700" algn="ctr">
            <a:noFill/>
            <a:miter lim="800000"/>
            <a:headEnd type="none" w="lg" len="lg"/>
            <a:tailEnd type="none" w="lg" len="lg"/>
          </a:ln>
        </p:spPr>
        <p:txBody>
          <a:bodyPr wrap="square">
            <a:spAutoFit/>
          </a:bodyPr>
          <a:lstStyle/>
          <a:p>
            <a:pPr>
              <a:lnSpc>
                <a:spcPts val="1800"/>
              </a:lnSpc>
              <a:spcBef>
                <a:spcPct val="30000"/>
              </a:spcBef>
              <a:defRP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　確定申告書等の提出の際には、その提出の都度</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1320" name="AutoShape 15"/>
          <p:cNvSpPr>
            <a:spLocks noChangeArrowheads="1"/>
          </p:cNvSpPr>
          <p:nvPr/>
        </p:nvSpPr>
        <p:spPr bwMode="auto">
          <a:xfrm>
            <a:off x="179512" y="5805264"/>
            <a:ext cx="8712968" cy="936104"/>
          </a:xfrm>
          <a:prstGeom prst="roundRect">
            <a:avLst>
              <a:gd name="adj" fmla="val 16667"/>
            </a:avLst>
          </a:prstGeom>
          <a:solidFill>
            <a:schemeClr val="bg1"/>
          </a:solidFill>
          <a:ln w="28575">
            <a:solidFill>
              <a:schemeClr val="accent6">
                <a:lumMod val="50000"/>
              </a:schemeClr>
            </a:solidFill>
            <a:round/>
            <a:headEnd/>
            <a:tailEnd/>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nSpc>
                <a:spcPct val="90000"/>
              </a:lnSpc>
              <a:spcBef>
                <a:spcPct val="0"/>
              </a:spcBef>
              <a:buClrTx/>
              <a:buFontTx/>
              <a:buNone/>
            </a:pP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8" name="Rectangle 32"/>
          <p:cNvSpPr>
            <a:spLocks noChangeArrowheads="1"/>
          </p:cNvSpPr>
          <p:nvPr/>
        </p:nvSpPr>
        <p:spPr bwMode="auto">
          <a:xfrm>
            <a:off x="467544" y="6021288"/>
            <a:ext cx="7278847" cy="341632"/>
          </a:xfrm>
          <a:prstGeom prst="rect">
            <a:avLst/>
          </a:prstGeom>
          <a:noFill/>
          <a:ln w="12700" algn="ctr">
            <a:noFill/>
            <a:miter lim="800000"/>
            <a:headEnd type="none" w="lg" len="lg"/>
            <a:tailEnd type="none" w="lg" len="lg"/>
          </a:ln>
        </p:spPr>
        <p:txBody>
          <a:bodyPr>
            <a:spAutoFit/>
          </a:bodyPr>
          <a:lstStyle/>
          <a:p>
            <a:pPr>
              <a:lnSpc>
                <a:spcPts val="1800"/>
              </a:lnSpc>
              <a:spcBef>
                <a:spcPct val="30000"/>
              </a:spcBef>
              <a:defRPr/>
            </a:pPr>
            <a:r>
              <a:rPr lang="ja-JP" altLang="en-US" sz="1980" dirty="0">
                <a:latin typeface="メイリオ" panose="020B0604030504040204" pitchFamily="50" charset="-128"/>
                <a:ea typeface="メイリオ" panose="020B0604030504040204" pitchFamily="50" charset="-128"/>
                <a:cs typeface="メイリオ" panose="020B0604030504040204" pitchFamily="50" charset="-128"/>
              </a:rPr>
              <a:t>➢　住宅ローン控除等の申告手続における住民票の添付を省略</a:t>
            </a:r>
            <a:endParaRPr lang="en-US" altLang="ja-JP" sz="198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179" name="AutoShape 20"/>
          <p:cNvSpPr>
            <a:spLocks noChangeArrowheads="1"/>
          </p:cNvSpPr>
          <p:nvPr/>
        </p:nvSpPr>
        <p:spPr bwMode="auto">
          <a:xfrm>
            <a:off x="395536" y="5445224"/>
            <a:ext cx="2826162" cy="476960"/>
          </a:xfrm>
          <a:prstGeom prst="roundRect">
            <a:avLst>
              <a:gd name="adj" fmla="val 31361"/>
            </a:avLst>
          </a:prstGeom>
          <a:solidFill>
            <a:srgbClr val="70AD47"/>
          </a:solidFill>
          <a:ln w="28575" algn="ctr">
            <a:noFill/>
            <a:round/>
            <a:headEnd type="none" w="lg" len="lg"/>
            <a:tailEnd type="none" w="lg" len="lg"/>
          </a:ln>
        </p:spPr>
        <p:txBody>
          <a:bodyPr wrap="none" lIns="90000" tIns="144000" rIns="90000" bIns="46800" anchor="ctr"/>
          <a:lstStyle/>
          <a:p>
            <a:pPr algn="ctr" eaLnBrk="1" hangingPunct="1">
              <a:defRPr/>
            </a:pPr>
            <a:r>
              <a:rPr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納税者利便の向上</a:t>
            </a:r>
          </a:p>
        </p:txBody>
      </p:sp>
      <p:sp>
        <p:nvSpPr>
          <p:cNvPr id="34" name="Rectangle 32"/>
          <p:cNvSpPr>
            <a:spLocks noChangeArrowheads="1"/>
          </p:cNvSpPr>
          <p:nvPr/>
        </p:nvSpPr>
        <p:spPr bwMode="auto">
          <a:xfrm>
            <a:off x="1790562" y="2036502"/>
            <a:ext cx="7138630" cy="317154"/>
          </a:xfrm>
          <a:prstGeom prst="rect">
            <a:avLst/>
          </a:prstGeom>
          <a:noFill/>
          <a:ln w="12700" algn="ctr">
            <a:noFill/>
            <a:miter lim="800000"/>
            <a:headEnd type="none" w="lg" len="lg"/>
            <a:tailEnd type="none" w="lg" len="lg"/>
          </a:ln>
        </p:spPr>
        <p:txBody>
          <a:bodyPr>
            <a:spAutoFit/>
          </a:bodyPr>
          <a:lstStyle/>
          <a:p>
            <a:pPr>
              <a:lnSpc>
                <a:spcPts val="1800"/>
              </a:lnSpc>
              <a:spcBef>
                <a:spcPct val="30000"/>
              </a:spcBef>
              <a:defRPr/>
            </a:pP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正方形/長方形 36"/>
          <p:cNvSpPr/>
          <p:nvPr/>
        </p:nvSpPr>
        <p:spPr>
          <a:xfrm>
            <a:off x="755577" y="2060840"/>
            <a:ext cx="2448272" cy="430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288000" rIns="91440" bIns="252000" numCol="1" spcCol="0" rtlCol="0" fromWordArt="0" anchor="ctr" anchorCtr="0" forceAA="0" compatLnSpc="1">
            <a:prstTxWarp prst="textNoShape">
              <a:avLst/>
            </a:prstTxWarp>
            <a:noAutofit/>
          </a:bodyPr>
          <a:lstStyle/>
          <a:p>
            <a:pPr>
              <a:lnSpc>
                <a:spcPts val="1500"/>
              </a:lnSpc>
              <a:spcAft>
                <a:spcPts val="0"/>
              </a:spcAft>
            </a:pPr>
            <a:r>
              <a:rPr lang="ja-JP" altLang="en-US" sz="1800" kern="0" spc="14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マイナンバー</a:t>
            </a:r>
            <a:r>
              <a:rPr lang="ja-JP" altLang="en-US" sz="1800" kern="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の記載</a:t>
            </a:r>
          </a:p>
        </p:txBody>
      </p:sp>
      <p:sp>
        <p:nvSpPr>
          <p:cNvPr id="43" name="正方形/長方形 42"/>
          <p:cNvSpPr/>
          <p:nvPr/>
        </p:nvSpPr>
        <p:spPr>
          <a:xfrm>
            <a:off x="3545199" y="2060845"/>
            <a:ext cx="3979129" cy="4302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288000" rIns="91440" bIns="252000" numCol="1" spcCol="0" rtlCol="0" fromWordArt="0" anchor="ctr" anchorCtr="0" forceAA="0" compatLnSpc="1">
            <a:prstTxWarp prst="textNoShape">
              <a:avLst/>
            </a:prstTxWarp>
            <a:noAutofit/>
          </a:bodyPr>
          <a:lstStyle/>
          <a:p>
            <a:pPr>
              <a:lnSpc>
                <a:spcPts val="1500"/>
              </a:lnSpc>
              <a:spcAft>
                <a:spcPts val="0"/>
              </a:spcAft>
            </a:pPr>
            <a:r>
              <a:rPr lang="ja-JP" altLang="en-US" sz="1800" kern="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本人確認書類の提示又は</a:t>
            </a:r>
            <a:r>
              <a:rPr lang="ja-JP" altLang="en-US" sz="1800" u="sng" kern="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写しの添付</a:t>
            </a:r>
            <a:endParaRPr lang="ja-JP" altLang="en-US" sz="1800" kern="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4" name="AutoShape 440"/>
          <p:cNvSpPr>
            <a:spLocks noChangeAspect="1" noChangeArrowheads="1"/>
          </p:cNvSpPr>
          <p:nvPr/>
        </p:nvSpPr>
        <p:spPr bwMode="auto">
          <a:xfrm>
            <a:off x="467544" y="2636912"/>
            <a:ext cx="7141828" cy="997782"/>
          </a:xfrm>
          <a:prstGeom prst="roundRect">
            <a:avLst>
              <a:gd name="adj" fmla="val 10264"/>
            </a:avLst>
          </a:prstGeom>
          <a:noFill/>
          <a:ln>
            <a:noFill/>
          </a:ln>
          <a:extLst>
            <a:ext uri="{909E8E84-426E-40DD-AFC4-6F175D3DCCD1}">
              <a14:hiddenFill xmlns:a14="http://schemas.microsoft.com/office/drawing/2010/main">
                <a:solidFill>
                  <a:schemeClr val="bg1">
                    <a:lumMod val="100000"/>
                    <a:lumOff val="0"/>
                  </a:schemeClr>
                </a:solidFill>
              </a14:hiddenFill>
            </a:ext>
            <a:ext uri="{91240B29-F687-4F45-9708-019B960494DF}">
              <a14:hiddenLine xmlns:a14="http://schemas.microsoft.com/office/drawing/2010/main" w="12700">
                <a:solidFill>
                  <a:schemeClr val="tx1">
                    <a:lumMod val="100000"/>
                    <a:lumOff val="0"/>
                  </a:schemeClr>
                </a:solidFill>
                <a:prstDash val="dash"/>
                <a:round/>
                <a:headEnd/>
                <a:tailEnd/>
              </a14:hiddenLine>
            </a:ext>
          </a:extLst>
        </p:spPr>
        <p:txBody>
          <a:bodyPr rot="0" vert="horz" wrap="square" lIns="74295" tIns="8890" rIns="74295" bIns="8890" anchor="t" anchorCtr="0" upright="1">
            <a:noAutofit/>
          </a:bodyPr>
          <a:lstStyle/>
          <a:p>
            <a:pPr algn="just">
              <a:spcBef>
                <a:spcPts val="120"/>
              </a:spcBef>
              <a:spcAft>
                <a:spcPts val="0"/>
              </a:spcAft>
            </a:pPr>
            <a:r>
              <a:rPr lang="en-US" altLang="ja-JP" sz="1800" kern="1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800" kern="100" dirty="0">
                <a:latin typeface="メイリオ" panose="020B0604030504040204" pitchFamily="50" charset="-128"/>
                <a:ea typeface="メイリオ" panose="020B0604030504040204" pitchFamily="50" charset="-128"/>
                <a:cs typeface="メイリオ" panose="020B0604030504040204" pitchFamily="50" charset="-128"/>
              </a:rPr>
              <a:t>本人確認書類の例</a:t>
            </a:r>
            <a:r>
              <a:rPr lang="en-US" altLang="ja-JP" sz="1800" kern="100" dirty="0">
                <a:latin typeface="メイリオ" panose="020B0604030504040204" pitchFamily="50" charset="-128"/>
                <a:ea typeface="メイリオ" panose="020B0604030504040204" pitchFamily="50" charset="-128"/>
                <a:cs typeface="メイリオ" panose="020B0604030504040204" pitchFamily="50" charset="-128"/>
              </a:rPr>
              <a:t>】</a:t>
            </a:r>
          </a:p>
          <a:p>
            <a:pPr algn="just">
              <a:spcBef>
                <a:spcPts val="120"/>
              </a:spcBef>
              <a:spcAft>
                <a:spcPts val="0"/>
              </a:spcAft>
            </a:pPr>
            <a:r>
              <a:rPr lang="ja-JP" altLang="en-US" sz="1600" kern="100" dirty="0">
                <a:latin typeface="メイリオ" panose="020B0604030504040204" pitchFamily="50" charset="-128"/>
                <a:ea typeface="メイリオ" panose="020B0604030504040204" pitchFamily="50" charset="-128"/>
                <a:cs typeface="メイリオ" panose="020B0604030504040204" pitchFamily="50" charset="-128"/>
              </a:rPr>
              <a:t>　例１　マイナンバーカード</a:t>
            </a:r>
            <a:endParaRPr lang="en-US" altLang="ja-JP" sz="1600" kern="100" dirty="0">
              <a:latin typeface="メイリオ" panose="020B0604030504040204" pitchFamily="50" charset="-128"/>
              <a:ea typeface="メイリオ" panose="020B0604030504040204" pitchFamily="50" charset="-128"/>
              <a:cs typeface="メイリオ" panose="020B0604030504040204" pitchFamily="50" charset="-128"/>
            </a:endParaRPr>
          </a:p>
          <a:p>
            <a:pPr indent="127635" algn="just">
              <a:spcAft>
                <a:spcPts val="0"/>
              </a:spcAft>
            </a:pPr>
            <a:r>
              <a:rPr lang="en-US" altLang="ja-JP" sz="1600" kern="1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kern="100" dirty="0">
                <a:latin typeface="メイリオ" panose="020B0604030504040204" pitchFamily="50" charset="-128"/>
                <a:ea typeface="メイリオ" panose="020B0604030504040204" pitchFamily="50" charset="-128"/>
                <a:cs typeface="メイリオ" panose="020B0604030504040204" pitchFamily="50" charset="-128"/>
              </a:rPr>
              <a:t>例２　通知カード　</a:t>
            </a:r>
            <a:endParaRPr lang="en-US" altLang="ja-JP" sz="1600" kern="100" dirty="0">
              <a:latin typeface="メイリオ" panose="020B0604030504040204" pitchFamily="50" charset="-128"/>
              <a:ea typeface="メイリオ" panose="020B0604030504040204" pitchFamily="50" charset="-128"/>
              <a:cs typeface="メイリオ" panose="020B0604030504040204" pitchFamily="50" charset="-128"/>
            </a:endParaRPr>
          </a:p>
          <a:p>
            <a:pPr indent="127635" algn="just">
              <a:spcAft>
                <a:spcPts val="0"/>
              </a:spcAft>
            </a:pPr>
            <a:r>
              <a:rPr lang="ja-JP" altLang="en-US" sz="1600" kern="100" dirty="0">
                <a:latin typeface="メイリオ" panose="020B0604030504040204" pitchFamily="50" charset="-128"/>
                <a:ea typeface="メイリオ" panose="020B0604030504040204" pitchFamily="50" charset="-128"/>
                <a:cs typeface="メイリオ" panose="020B0604030504040204" pitchFamily="50" charset="-128"/>
              </a:rPr>
              <a:t>　　　（番号確認書類）</a:t>
            </a:r>
          </a:p>
          <a:p>
            <a:pPr marR="266700" algn="r">
              <a:lnSpc>
                <a:spcPts val="1100"/>
              </a:lnSpc>
              <a:spcAft>
                <a:spcPts val="0"/>
              </a:spcAft>
            </a:pPr>
            <a:r>
              <a:rPr lang="en-US" sz="1400" kern="100" dirty="0">
                <a:latin typeface="メイリオ" panose="020B0604030504040204" pitchFamily="50" charset="-128"/>
                <a:ea typeface="メイリオ" panose="020B0604030504040204" pitchFamily="50" charset="-128"/>
                <a:cs typeface="メイリオ" panose="020B0604030504040204" pitchFamily="50" charset="-128"/>
              </a:rPr>
              <a:t> </a:t>
            </a:r>
            <a:endParaRPr lang="ja-JP" altLang="en-US" sz="1400" kern="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 name="AutoShape 472"/>
          <p:cNvSpPr>
            <a:spLocks noChangeAspect="1" noChangeArrowheads="1"/>
          </p:cNvSpPr>
          <p:nvPr/>
        </p:nvSpPr>
        <p:spPr bwMode="auto">
          <a:xfrm>
            <a:off x="683568" y="3789040"/>
            <a:ext cx="8029400" cy="1152128"/>
          </a:xfrm>
          <a:prstGeom prst="roundRect">
            <a:avLst>
              <a:gd name="adj" fmla="val 10264"/>
            </a:avLst>
          </a:prstGeom>
          <a:noFill/>
          <a:ln>
            <a:noFill/>
          </a:ln>
          <a:extLst>
            <a:ext uri="{909E8E84-426E-40DD-AFC4-6F175D3DCCD1}">
              <a14:hiddenFill xmlns:a14="http://schemas.microsoft.com/office/drawing/2010/main">
                <a:solidFill>
                  <a:schemeClr val="bg1">
                    <a:lumMod val="100000"/>
                    <a:lumOff val="0"/>
                  </a:schemeClr>
                </a:solidFill>
              </a14:hiddenFill>
            </a:ext>
            <a:ext uri="{91240B29-F687-4F45-9708-019B960494DF}">
              <a14:hiddenLine xmlns:a14="http://schemas.microsoft.com/office/drawing/2010/main" w="12700">
                <a:solidFill>
                  <a:schemeClr val="tx1">
                    <a:lumMod val="100000"/>
                    <a:lumOff val="0"/>
                  </a:schemeClr>
                </a:solidFill>
                <a:prstDash val="dash"/>
                <a:round/>
                <a:headEnd/>
                <a:tailEnd/>
              </a14:hiddenLine>
            </a:ext>
          </a:extLst>
        </p:spPr>
        <p:txBody>
          <a:bodyPr rot="0" vert="horz" wrap="square" lIns="74295" tIns="8890" rIns="74295" bIns="8890" anchor="t" anchorCtr="0" upright="1">
            <a:noAutofit/>
          </a:bodyPr>
          <a:lstStyle/>
          <a:p>
            <a:pPr marL="508000" indent="-508000" algn="just">
              <a:spcAft>
                <a:spcPts val="0"/>
              </a:spcAft>
            </a:pPr>
            <a:r>
              <a:rPr lang="ja-JP" altLang="en-US" sz="1400" kern="100" dirty="0">
                <a:latin typeface="メイリオ" panose="020B0604030504040204" pitchFamily="50" charset="-128"/>
                <a:ea typeface="メイリオ" panose="020B0604030504040204" pitchFamily="50" charset="-128"/>
                <a:cs typeface="メイリオ" panose="020B0604030504040204" pitchFamily="50" charset="-128"/>
              </a:rPr>
              <a:t>（注）１　「通知カード」は令和</a:t>
            </a:r>
            <a:r>
              <a:rPr lang="en-US" altLang="ja-JP" sz="1400" kern="100" dirty="0">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400" kern="100" dirty="0">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400" kern="100" dirty="0">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1400" kern="100" dirty="0">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400" kern="100" dirty="0">
                <a:latin typeface="メイリオ" panose="020B0604030504040204" pitchFamily="50" charset="-128"/>
                <a:ea typeface="メイリオ" panose="020B0604030504040204" pitchFamily="50" charset="-128"/>
                <a:cs typeface="メイリオ" panose="020B0604030504040204" pitchFamily="50" charset="-128"/>
              </a:rPr>
              <a:t>25</a:t>
            </a:r>
            <a:r>
              <a:rPr lang="ja-JP" altLang="en-US" sz="1400" kern="100" dirty="0">
                <a:latin typeface="メイリオ" panose="020B0604030504040204" pitchFamily="50" charset="-128"/>
                <a:ea typeface="メイリオ" panose="020B0604030504040204" pitchFamily="50" charset="-128"/>
                <a:cs typeface="メイリオ" panose="020B0604030504040204" pitchFamily="50" charset="-128"/>
              </a:rPr>
              <a:t>日に廃止されていますが、通知カードに記載された氏</a:t>
            </a:r>
            <a:endParaRPr lang="en-US" altLang="ja-JP" sz="1400" kern="100" dirty="0">
              <a:latin typeface="メイリオ" panose="020B0604030504040204" pitchFamily="50" charset="-128"/>
              <a:ea typeface="メイリオ" panose="020B0604030504040204" pitchFamily="50" charset="-128"/>
              <a:cs typeface="メイリオ" panose="020B0604030504040204" pitchFamily="50" charset="-128"/>
            </a:endParaRPr>
          </a:p>
          <a:p>
            <a:pPr marL="508000" indent="-508000" algn="just">
              <a:spcAft>
                <a:spcPts val="0"/>
              </a:spcAft>
            </a:pPr>
            <a:r>
              <a:rPr lang="ja-JP" altLang="en-US" sz="1400" kern="100" dirty="0">
                <a:latin typeface="メイリオ" panose="020B0604030504040204" pitchFamily="50" charset="-128"/>
                <a:ea typeface="メイリオ" panose="020B0604030504040204" pitchFamily="50" charset="-128"/>
                <a:cs typeface="メイリオ" panose="020B0604030504040204" pitchFamily="50" charset="-128"/>
              </a:rPr>
              <a:t>　　　　名、住所などが住民票に記載されている内容と一致している場合に限り、引き続き番号</a:t>
            </a:r>
            <a:endParaRPr lang="en-US" altLang="ja-JP" sz="1400" kern="100" dirty="0">
              <a:latin typeface="メイリオ" panose="020B0604030504040204" pitchFamily="50" charset="-128"/>
              <a:ea typeface="メイリオ" panose="020B0604030504040204" pitchFamily="50" charset="-128"/>
              <a:cs typeface="メイリオ" panose="020B0604030504040204" pitchFamily="50" charset="-128"/>
            </a:endParaRPr>
          </a:p>
          <a:p>
            <a:pPr marL="508000" indent="-508000" algn="just">
              <a:spcAft>
                <a:spcPts val="0"/>
              </a:spcAft>
            </a:pPr>
            <a:r>
              <a:rPr lang="ja-JP" altLang="en-US" sz="1400" kern="100" dirty="0">
                <a:latin typeface="メイリオ" panose="020B0604030504040204" pitchFamily="50" charset="-128"/>
                <a:ea typeface="メイリオ" panose="020B0604030504040204" pitchFamily="50" charset="-128"/>
                <a:cs typeface="メイリオ" panose="020B0604030504040204" pitchFamily="50" charset="-128"/>
              </a:rPr>
              <a:t>　　　　確認書類として利用できます。</a:t>
            </a:r>
            <a:endParaRPr lang="en-US" altLang="ja-JP" sz="1400" kern="100" dirty="0">
              <a:latin typeface="メイリオ" panose="020B0604030504040204" pitchFamily="50" charset="-128"/>
              <a:ea typeface="メイリオ" panose="020B0604030504040204" pitchFamily="50" charset="-128"/>
              <a:cs typeface="メイリオ" panose="020B0604030504040204" pitchFamily="50" charset="-128"/>
            </a:endParaRPr>
          </a:p>
          <a:p>
            <a:pPr marL="508000" indent="-508000" algn="just">
              <a:spcAft>
                <a:spcPts val="0"/>
              </a:spcAft>
            </a:pPr>
            <a:r>
              <a:rPr lang="ja-JP" altLang="en-US" sz="1400" kern="100" dirty="0">
                <a:latin typeface="メイリオ" panose="020B0604030504040204" pitchFamily="50" charset="-128"/>
                <a:ea typeface="メイリオ" panose="020B0604030504040204" pitchFamily="50" charset="-128"/>
                <a:cs typeface="メイリオ" panose="020B0604030504040204" pitchFamily="50" charset="-128"/>
              </a:rPr>
              <a:t>　　　２　所得税等の申告書には、控除対象となる配偶者及び扶養親族の方のマイナンバーも記</a:t>
            </a:r>
            <a:endParaRPr lang="en-US" altLang="ja-JP" sz="1400" kern="100" dirty="0">
              <a:latin typeface="メイリオ" panose="020B0604030504040204" pitchFamily="50" charset="-128"/>
              <a:ea typeface="メイリオ" panose="020B0604030504040204" pitchFamily="50" charset="-128"/>
              <a:cs typeface="メイリオ" panose="020B0604030504040204" pitchFamily="50" charset="-128"/>
            </a:endParaRPr>
          </a:p>
          <a:p>
            <a:pPr marL="508000" indent="-508000" algn="just">
              <a:spcAft>
                <a:spcPts val="0"/>
              </a:spcAft>
            </a:pPr>
            <a:r>
              <a:rPr lang="ja-JP" altLang="en-US" sz="1400" kern="100" dirty="0">
                <a:latin typeface="メイリオ" panose="020B0604030504040204" pitchFamily="50" charset="-128"/>
                <a:ea typeface="メイリオ" panose="020B0604030504040204" pitchFamily="50" charset="-128"/>
                <a:cs typeface="メイリオ" panose="020B0604030504040204" pitchFamily="50" charset="-128"/>
              </a:rPr>
              <a:t>　　　　載が必要ですが、本人確認書類の提示又は写しの添付は不要です。　</a:t>
            </a:r>
            <a:endParaRPr lang="ja-JP" altLang="en-US" sz="1200" kern="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AutoShape 440"/>
          <p:cNvSpPr>
            <a:spLocks noChangeAspect="1" noChangeArrowheads="1"/>
          </p:cNvSpPr>
          <p:nvPr/>
        </p:nvSpPr>
        <p:spPr bwMode="auto">
          <a:xfrm>
            <a:off x="3419872" y="3212976"/>
            <a:ext cx="5544616" cy="576064"/>
          </a:xfrm>
          <a:prstGeom prst="roundRect">
            <a:avLst>
              <a:gd name="adj" fmla="val 10264"/>
            </a:avLst>
          </a:prstGeom>
          <a:noFill/>
          <a:ln>
            <a:noFill/>
          </a:ln>
          <a:extLst>
            <a:ext uri="{909E8E84-426E-40DD-AFC4-6F175D3DCCD1}">
              <a14:hiddenFill xmlns:a14="http://schemas.microsoft.com/office/drawing/2010/main">
                <a:solidFill>
                  <a:schemeClr val="bg1">
                    <a:lumMod val="100000"/>
                    <a:lumOff val="0"/>
                  </a:schemeClr>
                </a:solidFill>
              </a14:hiddenFill>
            </a:ext>
            <a:ext uri="{91240B29-F687-4F45-9708-019B960494DF}">
              <a14:hiddenLine xmlns:a14="http://schemas.microsoft.com/office/drawing/2010/main" w="12700">
                <a:solidFill>
                  <a:schemeClr val="tx1">
                    <a:lumMod val="100000"/>
                    <a:lumOff val="0"/>
                  </a:schemeClr>
                </a:solidFill>
                <a:prstDash val="dash"/>
                <a:round/>
                <a:headEnd/>
                <a:tailEnd/>
              </a14:hiddenLine>
            </a:ext>
          </a:extLst>
        </p:spPr>
        <p:txBody>
          <a:bodyPr rot="0" vert="horz" wrap="square" lIns="74295" tIns="8890" rIns="74295" bIns="8890" anchor="t" anchorCtr="0" upright="1">
            <a:noAutofit/>
          </a:bodyPr>
          <a:lstStyle/>
          <a:p>
            <a:pPr algn="just">
              <a:spcBef>
                <a:spcPts val="120"/>
              </a:spcBef>
              <a:spcAft>
                <a:spcPts val="0"/>
              </a:spcAft>
            </a:pPr>
            <a:r>
              <a:rPr lang="ja-JP" altLang="en-US" sz="1600" kern="1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600" kern="100" dirty="0">
                <a:latin typeface="メイリオ" panose="020B0604030504040204" pitchFamily="50" charset="-128"/>
                <a:ea typeface="メイリオ" panose="020B0604030504040204" pitchFamily="50" charset="-128"/>
                <a:cs typeface="メイリオ" panose="020B0604030504040204" pitchFamily="50" charset="-128"/>
              </a:rPr>
              <a:t>運転免許証、</a:t>
            </a:r>
            <a:r>
              <a:rPr lang="ja-JP" altLang="en-US" sz="1600" kern="100" dirty="0">
                <a:latin typeface="メイリオ" panose="020B0604030504040204" pitchFamily="50" charset="-128"/>
                <a:ea typeface="メイリオ" panose="020B0604030504040204" pitchFamily="50" charset="-128"/>
                <a:cs typeface="メイリオ" panose="020B0604030504040204" pitchFamily="50" charset="-128"/>
              </a:rPr>
              <a:t>パスポート、公的医療</a:t>
            </a:r>
            <a:r>
              <a:rPr lang="ja-JP" altLang="ja-JP" sz="1600" kern="100" dirty="0">
                <a:latin typeface="メイリオ" panose="020B0604030504040204" pitchFamily="50" charset="-128"/>
                <a:ea typeface="メイリオ" panose="020B0604030504040204" pitchFamily="50" charset="-128"/>
                <a:cs typeface="メイリオ" panose="020B0604030504040204" pitchFamily="50" charset="-128"/>
              </a:rPr>
              <a:t>保険の被保険者証</a:t>
            </a:r>
            <a:r>
              <a:rPr lang="ja-JP" altLang="en-US" sz="1600" kern="100" dirty="0">
                <a:latin typeface="メイリオ" panose="020B0604030504040204" pitchFamily="50" charset="-128"/>
                <a:ea typeface="メイリオ" panose="020B0604030504040204" pitchFamily="50" charset="-128"/>
                <a:cs typeface="メイリオ" panose="020B0604030504040204" pitchFamily="50" charset="-128"/>
              </a:rPr>
              <a:t>等</a:t>
            </a:r>
            <a:endParaRPr lang="en-US" altLang="ja-JP" sz="1600" kern="100" dirty="0">
              <a:latin typeface="メイリオ" panose="020B0604030504040204" pitchFamily="50" charset="-128"/>
              <a:ea typeface="メイリオ" panose="020B0604030504040204" pitchFamily="50" charset="-128"/>
              <a:cs typeface="メイリオ" panose="020B0604030504040204" pitchFamily="50" charset="-128"/>
            </a:endParaRPr>
          </a:p>
          <a:p>
            <a:pPr indent="127635" algn="just">
              <a:spcAft>
                <a:spcPts val="0"/>
              </a:spcAft>
            </a:pPr>
            <a:r>
              <a:rPr lang="ja-JP" altLang="en-US" sz="1600" kern="100" dirty="0">
                <a:latin typeface="メイリオ" panose="020B0604030504040204" pitchFamily="50" charset="-128"/>
                <a:ea typeface="メイリオ" panose="020B0604030504040204" pitchFamily="50" charset="-128"/>
                <a:cs typeface="メイリオ" panose="020B0604030504040204" pitchFamily="50" charset="-128"/>
              </a:rPr>
              <a:t>　（身元確認書類）</a:t>
            </a:r>
          </a:p>
          <a:p>
            <a:pPr marR="266700" algn="r">
              <a:lnSpc>
                <a:spcPts val="1100"/>
              </a:lnSpc>
              <a:spcAft>
                <a:spcPts val="0"/>
              </a:spcAft>
            </a:pPr>
            <a:r>
              <a:rPr lang="en-US" sz="1400" kern="100" dirty="0">
                <a:latin typeface="メイリオ" panose="020B0604030504040204" pitchFamily="50" charset="-128"/>
                <a:ea typeface="メイリオ" panose="020B0604030504040204" pitchFamily="50" charset="-128"/>
                <a:cs typeface="メイリオ" panose="020B0604030504040204" pitchFamily="50" charset="-128"/>
              </a:rPr>
              <a:t> </a:t>
            </a:r>
            <a:endParaRPr lang="ja-JP" altLang="en-US" sz="1400" kern="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 name="AutoShape 440"/>
          <p:cNvSpPr>
            <a:spLocks noChangeAspect="1" noChangeArrowheads="1"/>
          </p:cNvSpPr>
          <p:nvPr/>
        </p:nvSpPr>
        <p:spPr bwMode="auto">
          <a:xfrm>
            <a:off x="3059832" y="3212976"/>
            <a:ext cx="394595" cy="432123"/>
          </a:xfrm>
          <a:prstGeom prst="roundRect">
            <a:avLst>
              <a:gd name="adj" fmla="val 10264"/>
            </a:avLst>
          </a:prstGeom>
          <a:noFill/>
          <a:ln>
            <a:noFill/>
          </a:ln>
          <a:extLst>
            <a:ext uri="{909E8E84-426E-40DD-AFC4-6F175D3DCCD1}">
              <a14:hiddenFill xmlns:a14="http://schemas.microsoft.com/office/drawing/2010/main">
                <a:solidFill>
                  <a:schemeClr val="bg1">
                    <a:lumMod val="100000"/>
                    <a:lumOff val="0"/>
                  </a:schemeClr>
                </a:solidFill>
              </a14:hiddenFill>
            </a:ext>
            <a:ext uri="{91240B29-F687-4F45-9708-019B960494DF}">
              <a14:hiddenLine xmlns:a14="http://schemas.microsoft.com/office/drawing/2010/main" w="12700">
                <a:solidFill>
                  <a:schemeClr val="tx1">
                    <a:lumMod val="100000"/>
                    <a:lumOff val="0"/>
                  </a:schemeClr>
                </a:solidFill>
                <a:prstDash val="dash"/>
                <a:round/>
                <a:headEnd/>
                <a:tailEnd/>
              </a14:hiddenLine>
            </a:ext>
          </a:extLst>
        </p:spPr>
        <p:txBody>
          <a:bodyPr rot="0" vert="horz" wrap="square" lIns="74295" tIns="8890" rIns="74295" bIns="8890" anchor="t" anchorCtr="0" upright="1">
            <a:noAutofit/>
          </a:bodyPr>
          <a:lstStyle/>
          <a:p>
            <a:pPr algn="just">
              <a:spcBef>
                <a:spcPts val="120"/>
              </a:spcBef>
              <a:spcAft>
                <a:spcPts val="0"/>
              </a:spcAft>
            </a:pPr>
            <a:r>
              <a:rPr lang="ja-JP" altLang="en-US" sz="3200" kern="100" dirty="0">
                <a:latin typeface="メイリオ" panose="020B0604030504040204" pitchFamily="50" charset="-128"/>
                <a:ea typeface="メイリオ" panose="020B0604030504040204" pitchFamily="50" charset="-128"/>
                <a:cs typeface="メイリオ" panose="020B0604030504040204" pitchFamily="50" charset="-128"/>
              </a:rPr>
              <a:t>＋</a:t>
            </a:r>
            <a:r>
              <a:rPr lang="en-US" sz="3200" kern="100" dirty="0">
                <a:latin typeface="メイリオ" panose="020B0604030504040204" pitchFamily="50" charset="-128"/>
                <a:ea typeface="メイリオ" panose="020B0604030504040204" pitchFamily="50" charset="-128"/>
                <a:cs typeface="メイリオ" panose="020B0604030504040204" pitchFamily="50" charset="-128"/>
              </a:rPr>
              <a:t> </a:t>
            </a:r>
            <a:endParaRPr lang="ja-JP" altLang="en-US" sz="3200" kern="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8B261A71-9AA8-40DA-A809-ABD4B557AE4A}"/>
              </a:ext>
            </a:extLst>
          </p:cNvPr>
          <p:cNvSpPr>
            <a:spLocks noChangeArrowheads="1"/>
          </p:cNvSpPr>
          <p:nvPr/>
        </p:nvSpPr>
        <p:spPr bwMode="auto">
          <a:xfrm>
            <a:off x="0" y="-6378"/>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3" name="AutoShape 440"/>
          <p:cNvSpPr>
            <a:spLocks noChangeAspect="1" noChangeArrowheads="1"/>
          </p:cNvSpPr>
          <p:nvPr/>
        </p:nvSpPr>
        <p:spPr bwMode="auto">
          <a:xfrm>
            <a:off x="2987824" y="1988840"/>
            <a:ext cx="591859" cy="648147"/>
          </a:xfrm>
          <a:prstGeom prst="roundRect">
            <a:avLst>
              <a:gd name="adj" fmla="val 10264"/>
            </a:avLst>
          </a:prstGeom>
          <a:noFill/>
          <a:ln>
            <a:noFill/>
          </a:ln>
          <a:extLst>
            <a:ext uri="{909E8E84-426E-40DD-AFC4-6F175D3DCCD1}">
              <a14:hiddenFill xmlns:a14="http://schemas.microsoft.com/office/drawing/2010/main">
                <a:solidFill>
                  <a:schemeClr val="bg1">
                    <a:lumMod val="100000"/>
                    <a:lumOff val="0"/>
                  </a:schemeClr>
                </a:solidFill>
              </a14:hiddenFill>
            </a:ext>
            <a:ext uri="{91240B29-F687-4F45-9708-019B960494DF}">
              <a14:hiddenLine xmlns:a14="http://schemas.microsoft.com/office/drawing/2010/main" w="12700">
                <a:solidFill>
                  <a:schemeClr val="tx1">
                    <a:lumMod val="100000"/>
                    <a:lumOff val="0"/>
                  </a:schemeClr>
                </a:solidFill>
                <a:prstDash val="dash"/>
                <a:round/>
                <a:headEnd/>
                <a:tailEnd/>
              </a14:hiddenLine>
            </a:ext>
          </a:extLst>
        </p:spPr>
        <p:txBody>
          <a:bodyPr rot="0" vert="horz" wrap="square" lIns="74295" tIns="8890" rIns="74295" bIns="8890" anchor="t" anchorCtr="0" upright="1">
            <a:noAutofit/>
          </a:bodyPr>
          <a:lstStyle/>
          <a:p>
            <a:pPr algn="just">
              <a:spcBef>
                <a:spcPts val="120"/>
              </a:spcBef>
              <a:spcAft>
                <a:spcPts val="0"/>
              </a:spcAft>
            </a:pPr>
            <a:r>
              <a:rPr lang="ja-JP" altLang="en-US" sz="3200" kern="100" dirty="0">
                <a:latin typeface="メイリオ" panose="020B0604030504040204" pitchFamily="50" charset="-128"/>
                <a:ea typeface="メイリオ" panose="020B0604030504040204" pitchFamily="50" charset="-128"/>
                <a:cs typeface="メイリオ" panose="020B0604030504040204" pitchFamily="50" charset="-128"/>
              </a:rPr>
              <a:t>＋</a:t>
            </a:r>
            <a:r>
              <a:rPr lang="en-US" sz="3200" kern="100" dirty="0">
                <a:latin typeface="メイリオ" panose="020B0604030504040204" pitchFamily="50" charset="-128"/>
                <a:ea typeface="メイリオ" panose="020B0604030504040204" pitchFamily="50" charset="-128"/>
                <a:cs typeface="メイリオ" panose="020B0604030504040204" pitchFamily="50" charset="-128"/>
              </a:rPr>
              <a:t> </a:t>
            </a:r>
            <a:endParaRPr lang="ja-JP" altLang="en-US" sz="3200" kern="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正方形/長方形 4"/>
          <p:cNvSpPr/>
          <p:nvPr/>
        </p:nvSpPr>
        <p:spPr>
          <a:xfrm>
            <a:off x="611560" y="1988840"/>
            <a:ext cx="6840760" cy="504056"/>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Rectangle 32"/>
          <p:cNvSpPr>
            <a:spLocks noChangeArrowheads="1"/>
          </p:cNvSpPr>
          <p:nvPr/>
        </p:nvSpPr>
        <p:spPr bwMode="auto">
          <a:xfrm>
            <a:off x="7487816" y="2276872"/>
            <a:ext cx="1656184" cy="334707"/>
          </a:xfrm>
          <a:prstGeom prst="rect">
            <a:avLst/>
          </a:prstGeom>
          <a:noFill/>
          <a:ln w="12700" algn="ctr">
            <a:noFill/>
            <a:miter lim="800000"/>
            <a:headEnd type="none" w="lg" len="lg"/>
            <a:tailEnd type="none" w="lg" len="lg"/>
          </a:ln>
        </p:spPr>
        <p:txBody>
          <a:bodyPr wrap="square">
            <a:spAutoFit/>
          </a:bodyPr>
          <a:lstStyle/>
          <a:p>
            <a:pPr>
              <a:lnSpc>
                <a:spcPts val="1800"/>
              </a:lnSpc>
              <a:spcBef>
                <a:spcPct val="30000"/>
              </a:spcBef>
              <a:defRP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が必要です。</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5" name="Rectangle 32"/>
          <p:cNvSpPr>
            <a:spLocks noChangeArrowheads="1"/>
          </p:cNvSpPr>
          <p:nvPr/>
        </p:nvSpPr>
        <p:spPr bwMode="auto">
          <a:xfrm>
            <a:off x="467544" y="5013176"/>
            <a:ext cx="6624736" cy="648639"/>
          </a:xfrm>
          <a:prstGeom prst="rect">
            <a:avLst/>
          </a:prstGeom>
          <a:noFill/>
          <a:ln w="12700" algn="ctr">
            <a:noFill/>
            <a:miter lim="800000"/>
            <a:headEnd type="none" w="lg" len="lg"/>
            <a:tailEnd type="none" w="lg" len="lg"/>
          </a:ln>
        </p:spPr>
        <p:txBody>
          <a:bodyPr wrap="square">
            <a:spAutoFit/>
          </a:bodyPr>
          <a:lstStyle/>
          <a:p>
            <a:pPr>
              <a:lnSpc>
                <a:spcPts val="1800"/>
              </a:lnSpc>
              <a:spcBef>
                <a:spcPct val="30000"/>
              </a:spcBef>
              <a:defRP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800" kern="100" dirty="0">
                <a:latin typeface="メイリオ" panose="020B0604030504040204" pitchFamily="50" charset="-128"/>
                <a:ea typeface="メイリオ" panose="020B0604030504040204" pitchFamily="50" charset="-128"/>
                <a:cs typeface="メイリオ" panose="020B0604030504040204" pitchFamily="50" charset="-128"/>
              </a:rPr>
              <a:t>法人番号の提供時には、番号法上の本人確認は不要です。</a:t>
            </a:r>
          </a:p>
          <a:p>
            <a:pPr>
              <a:lnSpc>
                <a:spcPts val="1800"/>
              </a:lnSpc>
              <a:spcBef>
                <a:spcPct val="30000"/>
              </a:spcBef>
              <a:defRP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 name="Rectangle 32"/>
          <p:cNvSpPr>
            <a:spLocks noChangeArrowheads="1"/>
          </p:cNvSpPr>
          <p:nvPr/>
        </p:nvSpPr>
        <p:spPr bwMode="auto">
          <a:xfrm>
            <a:off x="467544" y="6381329"/>
            <a:ext cx="8280920" cy="341632"/>
          </a:xfrm>
          <a:prstGeom prst="rect">
            <a:avLst/>
          </a:prstGeom>
          <a:noFill/>
          <a:ln w="12700" algn="ctr">
            <a:noFill/>
            <a:miter lim="800000"/>
            <a:headEnd type="none" w="lg" len="lg"/>
            <a:tailEnd type="none" w="lg" len="lg"/>
          </a:ln>
        </p:spPr>
        <p:txBody>
          <a:bodyPr wrap="square">
            <a:spAutoFit/>
          </a:bodyPr>
          <a:lstStyle/>
          <a:p>
            <a:pPr>
              <a:lnSpc>
                <a:spcPts val="1800"/>
              </a:lnSpc>
              <a:spcBef>
                <a:spcPct val="30000"/>
              </a:spcBef>
              <a:defRPr/>
            </a:pPr>
            <a:r>
              <a:rPr lang="ja-JP" altLang="en-US" sz="198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98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980" dirty="0">
                <a:latin typeface="メイリオ" panose="020B0604030504040204" pitchFamily="50" charset="-128"/>
                <a:ea typeface="メイリオ" panose="020B0604030504040204" pitchFamily="50" charset="-128"/>
                <a:cs typeface="メイリオ" panose="020B0604030504040204" pitchFamily="50" charset="-128"/>
              </a:rPr>
              <a:t>マイナポータルを活用した、年末調整や所得税確定申告の簡便化　</a:t>
            </a:r>
            <a:endParaRPr lang="en-US" altLang="ja-JP" sz="198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5686219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AutoShape 26"/>
          <p:cNvSpPr>
            <a:spLocks noChangeArrowheads="1"/>
          </p:cNvSpPr>
          <p:nvPr/>
        </p:nvSpPr>
        <p:spPr bwMode="auto">
          <a:xfrm>
            <a:off x="287340" y="5716590"/>
            <a:ext cx="8569325" cy="534987"/>
          </a:xfrm>
          <a:prstGeom prst="roundRect">
            <a:avLst>
              <a:gd name="adj" fmla="val 16667"/>
            </a:avLst>
          </a:prstGeom>
          <a:solidFill>
            <a:srgbClr val="7E2E83"/>
          </a:solidFill>
          <a:ln w="19050" algn="ctr">
            <a:solidFill>
              <a:srgbClr val="7E2E83"/>
            </a:solidFill>
            <a:round/>
            <a:headEnd/>
            <a:tailEnd/>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534" name="テキスト ボックス 6"/>
          <p:cNvSpPr txBox="1">
            <a:spLocks noChangeArrowheads="1"/>
          </p:cNvSpPr>
          <p:nvPr/>
        </p:nvSpPr>
        <p:spPr bwMode="auto">
          <a:xfrm>
            <a:off x="683568" y="5886447"/>
            <a:ext cx="7879080" cy="3785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lnSpc>
                <a:spcPct val="70000"/>
              </a:lnSpc>
              <a:spcBef>
                <a:spcPct val="40000"/>
              </a:spcBef>
              <a:buClr>
                <a:schemeClr val="accent1"/>
              </a:buClr>
              <a:buFont typeface="Wingdings" panose="05000000000000000000" pitchFamily="2" charset="2"/>
              <a:buNone/>
            </a:pPr>
            <a:r>
              <a:rPr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税は、学校教育や科学技術の発展のために役立っている</a:t>
            </a:r>
          </a:p>
        </p:txBody>
      </p:sp>
      <p:pic>
        <p:nvPicPr>
          <p:cNvPr id="22535" name="Picture 28" descr="gUp-icon"/>
          <p:cNvPicPr>
            <a:picLocks noChangeAspect="1" noChangeArrowheads="1"/>
          </p:cNvPicPr>
          <p:nvPr/>
        </p:nvPicPr>
        <p:blipFill>
          <a:blip r:embed="rId3" cstate="print">
            <a:duotone>
              <a:prstClr val="black"/>
              <a:srgbClr val="CC0066">
                <a:tint val="45000"/>
                <a:satMod val="400000"/>
              </a:srgbClr>
            </a:duotone>
            <a:extLst>
              <a:ext uri="{28A0092B-C50C-407E-A947-70E740481C1C}">
                <a14:useLocalDpi xmlns:a14="http://schemas.microsoft.com/office/drawing/2010/main" val="0"/>
              </a:ext>
            </a:extLst>
          </a:blip>
          <a:srcRect/>
          <a:stretch>
            <a:fillRect/>
          </a:stretch>
        </p:blipFill>
        <p:spPr bwMode="auto">
          <a:xfrm>
            <a:off x="4221166" y="5065450"/>
            <a:ext cx="760412" cy="58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AutoShape 33"/>
          <p:cNvSpPr>
            <a:spLocks noChangeArrowheads="1"/>
          </p:cNvSpPr>
          <p:nvPr/>
        </p:nvSpPr>
        <p:spPr bwMode="auto">
          <a:xfrm>
            <a:off x="3452086" y="3946527"/>
            <a:ext cx="2376488" cy="855663"/>
          </a:xfrm>
          <a:prstGeom prst="roundRect">
            <a:avLst>
              <a:gd name="adj" fmla="val 50000"/>
            </a:avLst>
          </a:prstGeom>
          <a:solidFill>
            <a:schemeClr val="accent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537" name="テキスト ボックス 4"/>
          <p:cNvSpPr txBox="1">
            <a:spLocks noChangeArrowheads="1"/>
          </p:cNvSpPr>
          <p:nvPr/>
        </p:nvSpPr>
        <p:spPr bwMode="auto">
          <a:xfrm>
            <a:off x="4149284" y="3974248"/>
            <a:ext cx="95410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buFont typeface="Wingdings" panose="05000000000000000000" pitchFamily="2" charset="2"/>
              <a:buNone/>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中学生</a:t>
            </a:r>
          </a:p>
        </p:txBody>
      </p:sp>
      <p:sp>
        <p:nvSpPr>
          <p:cNvPr id="22538" name="AutoShape 33"/>
          <p:cNvSpPr>
            <a:spLocks noChangeArrowheads="1"/>
          </p:cNvSpPr>
          <p:nvPr/>
        </p:nvSpPr>
        <p:spPr bwMode="auto">
          <a:xfrm>
            <a:off x="6227763" y="3956052"/>
            <a:ext cx="2413000" cy="855663"/>
          </a:xfrm>
          <a:prstGeom prst="roundRect">
            <a:avLst>
              <a:gd name="adj" fmla="val 50000"/>
            </a:avLst>
          </a:prstGeom>
          <a:solidFill>
            <a:schemeClr val="accent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539" name="テキスト ボックス 4"/>
          <p:cNvSpPr txBox="1">
            <a:spLocks noChangeArrowheads="1"/>
          </p:cNvSpPr>
          <p:nvPr/>
        </p:nvSpPr>
        <p:spPr bwMode="auto">
          <a:xfrm>
            <a:off x="6451878" y="4008438"/>
            <a:ext cx="223651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buFont typeface="Wingdings" panose="05000000000000000000" pitchFamily="2" charset="2"/>
              <a:buNone/>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高校生（全日制）</a:t>
            </a:r>
          </a:p>
        </p:txBody>
      </p:sp>
      <p:sp>
        <p:nvSpPr>
          <p:cNvPr id="22540" name="AutoShape 33"/>
          <p:cNvSpPr>
            <a:spLocks noChangeArrowheads="1"/>
          </p:cNvSpPr>
          <p:nvPr/>
        </p:nvSpPr>
        <p:spPr bwMode="auto">
          <a:xfrm>
            <a:off x="665163" y="3956052"/>
            <a:ext cx="2303462" cy="855663"/>
          </a:xfrm>
          <a:prstGeom prst="roundRect">
            <a:avLst>
              <a:gd name="adj" fmla="val 50000"/>
            </a:avLst>
          </a:prstGeom>
          <a:solidFill>
            <a:schemeClr val="accent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541" name="テキスト ボックス 4"/>
          <p:cNvSpPr txBox="1">
            <a:spLocks noChangeArrowheads="1"/>
          </p:cNvSpPr>
          <p:nvPr/>
        </p:nvSpPr>
        <p:spPr bwMode="auto">
          <a:xfrm>
            <a:off x="1339048" y="3986213"/>
            <a:ext cx="95410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buFont typeface="Wingdings" panose="05000000000000000000" pitchFamily="2" charset="2"/>
              <a:buNone/>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小学生</a:t>
            </a:r>
          </a:p>
        </p:txBody>
      </p:sp>
      <p:sp>
        <p:nvSpPr>
          <p:cNvPr id="22542" name="Rectangle 36"/>
          <p:cNvSpPr>
            <a:spLocks noChangeArrowheads="1"/>
          </p:cNvSpPr>
          <p:nvPr/>
        </p:nvSpPr>
        <p:spPr bwMode="auto">
          <a:xfrm>
            <a:off x="723899" y="4338536"/>
            <a:ext cx="22177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約</a:t>
            </a:r>
            <a:r>
              <a:rPr lang="en-US" altLang="ja-JP"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92</a:t>
            </a:r>
            <a:r>
              <a:rPr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万円</a:t>
            </a:r>
          </a:p>
        </p:txBody>
      </p:sp>
      <p:sp>
        <p:nvSpPr>
          <p:cNvPr id="22543" name="Rectangle 41"/>
          <p:cNvSpPr>
            <a:spLocks noChangeArrowheads="1"/>
          </p:cNvSpPr>
          <p:nvPr/>
        </p:nvSpPr>
        <p:spPr bwMode="auto">
          <a:xfrm>
            <a:off x="3475105" y="4338536"/>
            <a:ext cx="23304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約</a:t>
            </a:r>
            <a:r>
              <a:rPr lang="en-US" altLang="ja-JP"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107</a:t>
            </a:r>
            <a:r>
              <a:rPr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万円</a:t>
            </a:r>
          </a:p>
        </p:txBody>
      </p:sp>
      <p:sp>
        <p:nvSpPr>
          <p:cNvPr id="22544" name="Rectangle 45"/>
          <p:cNvSpPr>
            <a:spLocks noChangeArrowheads="1"/>
          </p:cNvSpPr>
          <p:nvPr/>
        </p:nvSpPr>
        <p:spPr bwMode="auto">
          <a:xfrm>
            <a:off x="6320493" y="4332994"/>
            <a:ext cx="23678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r>
              <a:rPr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約</a:t>
            </a:r>
            <a:r>
              <a:rPr lang="en-US" altLang="ja-JP"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113</a:t>
            </a:r>
            <a:r>
              <a:rPr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万円</a:t>
            </a:r>
          </a:p>
        </p:txBody>
      </p:sp>
      <p:sp>
        <p:nvSpPr>
          <p:cNvPr id="22545" name="AutoShape 12"/>
          <p:cNvSpPr>
            <a:spLocks noChangeArrowheads="1"/>
          </p:cNvSpPr>
          <p:nvPr/>
        </p:nvSpPr>
        <p:spPr bwMode="auto">
          <a:xfrm>
            <a:off x="420690" y="1381127"/>
            <a:ext cx="1800225" cy="468313"/>
          </a:xfrm>
          <a:prstGeom prst="roundRect">
            <a:avLst>
              <a:gd name="adj" fmla="val 16667"/>
            </a:avLst>
          </a:prstGeom>
          <a:solidFill>
            <a:schemeClr val="bg1"/>
          </a:solidFill>
          <a:ln w="19050" algn="ctr">
            <a:solidFill>
              <a:schemeClr val="folHlink"/>
            </a:solidFill>
            <a:round/>
            <a:headEnd/>
            <a:tailEnd/>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buNone/>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令和３年度</a:t>
            </a:r>
          </a:p>
        </p:txBody>
      </p:sp>
      <p:pic>
        <p:nvPicPr>
          <p:cNvPr id="22547" name="Picture 32" descr="0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4290" y="2317752"/>
            <a:ext cx="871537" cy="156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8" name="Picture 33" descr="03-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5240" y="1797052"/>
            <a:ext cx="1176337"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9" name="Picture 34" descr="03-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75427" y="1427163"/>
            <a:ext cx="1357313"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53" name="テキスト ボックス 4"/>
          <p:cNvSpPr txBox="1">
            <a:spLocks noChangeArrowheads="1"/>
          </p:cNvSpPr>
          <p:nvPr/>
        </p:nvSpPr>
        <p:spPr bwMode="auto">
          <a:xfrm>
            <a:off x="827088" y="4823574"/>
            <a:ext cx="18732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buFont typeface="Wingdings" panose="05000000000000000000" pitchFamily="2" charset="2"/>
              <a:buNone/>
            </a:pPr>
            <a:endParaRPr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554" name="テキスト ボックス 4"/>
          <p:cNvSpPr txBox="1">
            <a:spLocks noChangeArrowheads="1"/>
          </p:cNvSpPr>
          <p:nvPr/>
        </p:nvSpPr>
        <p:spPr bwMode="auto">
          <a:xfrm>
            <a:off x="3711575" y="4823574"/>
            <a:ext cx="18732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buFont typeface="Wingdings" panose="05000000000000000000" pitchFamily="2" charset="2"/>
              <a:buNone/>
            </a:pPr>
            <a:endParaRPr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タイトル 2"/>
          <p:cNvSpPr>
            <a:spLocks noGrp="1"/>
          </p:cNvSpPr>
          <p:nvPr>
            <p:ph type="title"/>
          </p:nvPr>
        </p:nvSpPr>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教育費</a:t>
            </a:r>
            <a:b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～小学生、中学生、高校生一人当たりの教育費～</a:t>
            </a:r>
          </a:p>
        </p:txBody>
      </p:sp>
      <p:sp>
        <p:nvSpPr>
          <p:cNvPr id="2" name="スライド番号プレースホルダー 1"/>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6</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79C8DE87-1B9C-45CD-B3E4-1EEFC504F9E6}"/>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5664884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テキスト ボックス 74"/>
          <p:cNvSpPr txBox="1"/>
          <p:nvPr/>
        </p:nvSpPr>
        <p:spPr>
          <a:xfrm>
            <a:off x="23858" y="956716"/>
            <a:ext cx="9120142" cy="391628"/>
          </a:xfrm>
          <a:prstGeom prst="rect">
            <a:avLst/>
          </a:prstGeom>
          <a:noFill/>
          <a:ln w="12700" cap="rnd" cmpd="sng">
            <a:noFill/>
          </a:ln>
        </p:spPr>
        <p:txBody>
          <a:bodyPr wrap="square" tIns="72000" bIns="72000">
            <a:spAutoFit/>
          </a:bodyPr>
          <a:lstStyle/>
          <a:p>
            <a:pPr algn="ctr">
              <a:defRPr/>
            </a:pPr>
            <a:r>
              <a:rPr lang="ja-JP" altLang="en-US" sz="1600" b="1" dirty="0">
                <a:effectLst/>
                <a:latin typeface="HG丸ｺﾞｼｯｸM-PRO" panose="020F0600000000000000" pitchFamily="50" charset="-128"/>
                <a:ea typeface="HG丸ｺﾞｼｯｸM-PRO" panose="020F0600000000000000" pitchFamily="50" charset="-128"/>
              </a:rPr>
              <a:t>（年末調整は令和</a:t>
            </a:r>
            <a:r>
              <a:rPr lang="en-US" altLang="ja-JP" sz="1600" b="1" dirty="0">
                <a:effectLst/>
                <a:latin typeface="HG丸ｺﾞｼｯｸM-PRO" panose="020F0600000000000000" pitchFamily="50" charset="-128"/>
                <a:ea typeface="HG丸ｺﾞｼｯｸM-PRO" panose="020F0600000000000000" pitchFamily="50" charset="-128"/>
              </a:rPr>
              <a:t>2</a:t>
            </a:r>
            <a:r>
              <a:rPr lang="ja-JP" altLang="en-US" sz="1600" b="1" dirty="0">
                <a:effectLst/>
                <a:latin typeface="HG丸ｺﾞｼｯｸM-PRO" panose="020F0600000000000000" pitchFamily="50" charset="-128"/>
                <a:ea typeface="HG丸ｺﾞｼｯｸM-PRO" panose="020F0600000000000000" pitchFamily="50" charset="-128"/>
              </a:rPr>
              <a:t>年</a:t>
            </a:r>
            <a:r>
              <a:rPr lang="en-US" altLang="ja-JP" sz="1600" b="1" dirty="0">
                <a:effectLst/>
                <a:latin typeface="HG丸ｺﾞｼｯｸM-PRO" panose="020F0600000000000000" pitchFamily="50" charset="-128"/>
                <a:ea typeface="HG丸ｺﾞｼｯｸM-PRO" panose="020F0600000000000000" pitchFamily="50" charset="-128"/>
              </a:rPr>
              <a:t>10</a:t>
            </a:r>
            <a:r>
              <a:rPr lang="ja-JP" altLang="en-US" sz="1600" b="1" dirty="0">
                <a:effectLst/>
                <a:latin typeface="HG丸ｺﾞｼｯｸM-PRO" panose="020F0600000000000000" pitchFamily="50" charset="-128"/>
                <a:ea typeface="HG丸ｺﾞｼｯｸM-PRO" panose="020F0600000000000000" pitchFamily="50" charset="-128"/>
              </a:rPr>
              <a:t>月から、所得税確定申告は令和</a:t>
            </a:r>
            <a:r>
              <a:rPr lang="en-US" altLang="ja-JP" sz="1600" b="1" dirty="0">
                <a:effectLst/>
                <a:latin typeface="HG丸ｺﾞｼｯｸM-PRO" panose="020F0600000000000000" pitchFamily="50" charset="-128"/>
                <a:ea typeface="HG丸ｺﾞｼｯｸM-PRO" panose="020F0600000000000000" pitchFamily="50" charset="-128"/>
              </a:rPr>
              <a:t>3</a:t>
            </a:r>
            <a:r>
              <a:rPr lang="ja-JP" altLang="en-US" sz="1600" b="1" dirty="0">
                <a:effectLst/>
                <a:latin typeface="HG丸ｺﾞｼｯｸM-PRO" panose="020F0600000000000000" pitchFamily="50" charset="-128"/>
                <a:ea typeface="HG丸ｺﾞｼｯｸM-PRO" panose="020F0600000000000000" pitchFamily="50" charset="-128"/>
              </a:rPr>
              <a:t>年</a:t>
            </a:r>
            <a:r>
              <a:rPr lang="en-US" altLang="ja-JP" sz="1600" b="1" dirty="0">
                <a:effectLst/>
                <a:latin typeface="HG丸ｺﾞｼｯｸM-PRO" panose="020F0600000000000000" pitchFamily="50" charset="-128"/>
                <a:ea typeface="HG丸ｺﾞｼｯｸM-PRO" panose="020F0600000000000000" pitchFamily="50" charset="-128"/>
              </a:rPr>
              <a:t>1</a:t>
            </a:r>
            <a:r>
              <a:rPr lang="ja-JP" altLang="en-US" sz="1600" b="1" dirty="0">
                <a:effectLst/>
                <a:latin typeface="HG丸ｺﾞｼｯｸM-PRO" panose="020F0600000000000000" pitchFamily="50" charset="-128"/>
                <a:ea typeface="HG丸ｺﾞｼｯｸM-PRO" panose="020F0600000000000000" pitchFamily="50" charset="-128"/>
              </a:rPr>
              <a:t>月から開始）</a:t>
            </a:r>
          </a:p>
        </p:txBody>
      </p:sp>
      <p:sp>
        <p:nvSpPr>
          <p:cNvPr id="70" name="タイトル 1"/>
          <p:cNvSpPr>
            <a:spLocks noGrp="1"/>
          </p:cNvSpPr>
          <p:nvPr>
            <p:ph type="title"/>
          </p:nvPr>
        </p:nvSpPr>
        <p:spPr>
          <a:xfrm>
            <a:off x="0" y="1"/>
            <a:ext cx="9140400" cy="972000"/>
          </a:xfrm>
        </p:spPr>
        <p:txBody>
          <a:bodyPr tIns="18000">
            <a:normAutofit fontScale="90000"/>
          </a:bodyPr>
          <a:lstStyle/>
          <a:p>
            <a:pPr>
              <a:lnSpc>
                <a:spcPct val="100000"/>
              </a:lnSpc>
            </a:pPr>
            <a:r>
              <a:rPr lang="ja-JP" altLang="en-US" sz="3100" dirty="0">
                <a:latin typeface="メイリオ" panose="020B0604030504040204" pitchFamily="50" charset="-128"/>
                <a:ea typeface="メイリオ" panose="020B0604030504040204" pitchFamily="50" charset="-128"/>
                <a:cs typeface="メイリオ" panose="020B0604030504040204" pitchFamily="50" charset="-128"/>
              </a:rPr>
              <a:t>納税環境の整備②</a:t>
            </a:r>
            <a:br>
              <a:rPr lang="ja-JP" altLang="en-US" sz="31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～マイナポータルを活用した年末調整・所得税確定申告の簡便化～</a:t>
            </a:r>
            <a:endParaRPr kumimoji="1" lang="ja-JP" altLang="en-US" dirty="0"/>
          </a:p>
        </p:txBody>
      </p:sp>
      <p:sp>
        <p:nvSpPr>
          <p:cNvPr id="2" name="Rectangle 9">
            <a:extLst>
              <a:ext uri="{FF2B5EF4-FFF2-40B4-BE49-F238E27FC236}">
                <a16:creationId xmlns:a16="http://schemas.microsoft.com/office/drawing/2014/main" id="{C443DC36-5739-43B6-B6D3-D429B7A9CAA0}"/>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 name="図 2">
            <a:extLst>
              <a:ext uri="{FF2B5EF4-FFF2-40B4-BE49-F238E27FC236}">
                <a16:creationId xmlns:a16="http://schemas.microsoft.com/office/drawing/2014/main" id="{DBFD4243-83DA-4519-BD5E-0514EF482569}"/>
              </a:ext>
            </a:extLst>
          </p:cNvPr>
          <p:cNvPicPr>
            <a:picLocks noChangeAspect="1"/>
          </p:cNvPicPr>
          <p:nvPr/>
        </p:nvPicPr>
        <p:blipFill>
          <a:blip r:embed="rId3"/>
          <a:stretch>
            <a:fillRect/>
          </a:stretch>
        </p:blipFill>
        <p:spPr>
          <a:xfrm>
            <a:off x="851968" y="1447799"/>
            <a:ext cx="7440063" cy="5408615"/>
          </a:xfrm>
          <a:prstGeom prst="rect">
            <a:avLst/>
          </a:prstGeom>
        </p:spPr>
      </p:pic>
      <p:sp>
        <p:nvSpPr>
          <p:cNvPr id="8" name="スライド番号プレースホルダー 1">
            <a:extLst>
              <a:ext uri="{FF2B5EF4-FFF2-40B4-BE49-F238E27FC236}">
                <a16:creationId xmlns:a16="http://schemas.microsoft.com/office/drawing/2014/main" id="{9AAF4B43-FA71-4829-92F0-8CE0922B68FC}"/>
              </a:ext>
            </a:extLst>
          </p:cNvPr>
          <p:cNvSpPr>
            <a:spLocks noGrp="1"/>
          </p:cNvSpPr>
          <p:nvPr>
            <p:ph type="sldNum" sz="quarter" idx="12"/>
          </p:nvPr>
        </p:nvSpPr>
        <p:spPr>
          <a:xfrm>
            <a:off x="860444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69</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0918237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13" descr="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5" y="1176166"/>
            <a:ext cx="626427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8" name="AutoShape 3"/>
          <p:cNvSpPr>
            <a:spLocks noChangeArrowheads="1"/>
          </p:cNvSpPr>
          <p:nvPr/>
        </p:nvSpPr>
        <p:spPr bwMode="auto">
          <a:xfrm>
            <a:off x="2268540" y="3192289"/>
            <a:ext cx="935037" cy="215900"/>
          </a:xfrm>
          <a:prstGeom prst="roundRect">
            <a:avLst>
              <a:gd name="adj" fmla="val 16667"/>
            </a:avLst>
          </a:prstGeom>
          <a:solidFill>
            <a:srgbClr val="009A46"/>
          </a:solidFill>
          <a:ln>
            <a:noFill/>
          </a:ln>
          <a:extLst>
            <a:ext uri="{91240B29-F687-4F45-9708-019B960494DF}">
              <a14:hiddenLine xmlns:a14="http://schemas.microsoft.com/office/drawing/2010/main" w="38100" cmpd="dbl">
                <a:solidFill>
                  <a:srgbClr val="000000"/>
                </a:solidFill>
                <a:round/>
                <a:headEnd/>
                <a:tailEnd/>
              </a14:hiddenLine>
            </a:ext>
          </a:extLst>
        </p:spPr>
        <p:txBody>
          <a:bodyPr lIns="74295" tIns="8890" rIns="74295" bIns="889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04000"/>
              </a:lnSpc>
              <a:spcBef>
                <a:spcPct val="0"/>
              </a:spcBef>
              <a:buClrTx/>
              <a:buFontTx/>
              <a:buNone/>
            </a:pPr>
            <a:r>
              <a:rPr lang="ja-JP" altLang="en-US" sz="11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表面</a:t>
            </a:r>
          </a:p>
        </p:txBody>
      </p:sp>
      <p:sp>
        <p:nvSpPr>
          <p:cNvPr id="139269" name="AutoShape 3"/>
          <p:cNvSpPr>
            <a:spLocks noChangeArrowheads="1"/>
          </p:cNvSpPr>
          <p:nvPr/>
        </p:nvSpPr>
        <p:spPr bwMode="auto">
          <a:xfrm>
            <a:off x="5940425" y="3192289"/>
            <a:ext cx="719138" cy="215900"/>
          </a:xfrm>
          <a:prstGeom prst="roundRect">
            <a:avLst>
              <a:gd name="adj" fmla="val 16667"/>
            </a:avLst>
          </a:prstGeom>
          <a:solidFill>
            <a:srgbClr val="009A46"/>
          </a:solidFill>
          <a:ln>
            <a:noFill/>
          </a:ln>
          <a:extLst>
            <a:ext uri="{91240B29-F687-4F45-9708-019B960494DF}">
              <a14:hiddenLine xmlns:a14="http://schemas.microsoft.com/office/drawing/2010/main" w="38100" cmpd="dbl">
                <a:solidFill>
                  <a:srgbClr val="000000"/>
                </a:solidFill>
                <a:round/>
                <a:headEnd/>
                <a:tailEnd/>
              </a14:hiddenLine>
            </a:ext>
          </a:extLst>
        </p:spPr>
        <p:txBody>
          <a:bodyPr lIns="74295" tIns="8890" rIns="74295" bIns="8890"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04000"/>
              </a:lnSpc>
              <a:spcBef>
                <a:spcPct val="0"/>
              </a:spcBef>
              <a:buClrTx/>
              <a:buFontTx/>
              <a:buNone/>
            </a:pPr>
            <a:r>
              <a:rPr lang="ja-JP" altLang="en-US" sz="11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裏面</a:t>
            </a:r>
          </a:p>
        </p:txBody>
      </p:sp>
      <p:sp>
        <p:nvSpPr>
          <p:cNvPr id="32" name="Rectangle 32"/>
          <p:cNvSpPr>
            <a:spLocks noChangeArrowheads="1"/>
          </p:cNvSpPr>
          <p:nvPr/>
        </p:nvSpPr>
        <p:spPr bwMode="auto">
          <a:xfrm>
            <a:off x="470697" y="2399384"/>
            <a:ext cx="7704137" cy="2709203"/>
          </a:xfrm>
          <a:prstGeom prst="rect">
            <a:avLst/>
          </a:prstGeom>
          <a:noFill/>
          <a:ln w="12700" algn="ctr">
            <a:noFill/>
            <a:miter lim="800000"/>
            <a:headEnd type="none" w="lg" len="lg"/>
            <a:tailEnd type="none" w="lg" len="lg"/>
          </a:ln>
        </p:spPr>
        <p:txBody>
          <a:bodyPr>
            <a:spAutoFit/>
          </a:bodyPr>
          <a:lstStyle/>
          <a:p>
            <a:pPr>
              <a:spcBef>
                <a:spcPct val="30000"/>
              </a:spcBef>
              <a:defRP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平成</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28</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年１月以降、市区町村への申請により交付</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a:spcBef>
                <a:spcPct val="30000"/>
              </a:spcBef>
              <a:defRP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全国民が無料で取得できる唯一の公的身分証明書</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a:spcBef>
                <a:spcPct val="30000"/>
              </a:spcBef>
              <a:defRPr/>
            </a:pP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a:lnSpc>
                <a:spcPts val="1800"/>
              </a:lnSpc>
              <a:spcBef>
                <a:spcPct val="30000"/>
              </a:spcBef>
              <a:defRPr/>
            </a:pP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a:lnSpc>
                <a:spcPts val="1800"/>
              </a:lnSpc>
              <a:spcBef>
                <a:spcPct val="30000"/>
              </a:spcBef>
              <a:defRPr/>
            </a:pP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a:lnSpc>
                <a:spcPts val="1800"/>
              </a:lnSpc>
              <a:spcBef>
                <a:spcPct val="30000"/>
              </a:spcBef>
              <a:defRPr/>
            </a:pP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a:lnSpc>
                <a:spcPts val="1800"/>
              </a:lnSpc>
              <a:spcBef>
                <a:spcPct val="30000"/>
              </a:spcBef>
              <a:defRPr/>
            </a:pP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a:lnSpc>
                <a:spcPts val="1800"/>
              </a:lnSpc>
              <a:spcBef>
                <a:spcPct val="30000"/>
              </a:spcBef>
              <a:defRPr/>
            </a:pP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39273" name="図 34"/>
          <p:cNvPicPr>
            <a:picLocks noChangeAspect="1"/>
          </p:cNvPicPr>
          <p:nvPr/>
        </p:nvPicPr>
        <p:blipFill>
          <a:blip r:embed="rId4">
            <a:extLst>
              <a:ext uri="{28A0092B-C50C-407E-A947-70E740481C1C}">
                <a14:useLocalDpi xmlns:a14="http://schemas.microsoft.com/office/drawing/2010/main" val="0"/>
              </a:ext>
            </a:extLst>
          </a:blip>
          <a:srcRect l="13490" r="18620" b="13129"/>
          <a:stretch>
            <a:fillRect/>
          </a:stretch>
        </p:blipFill>
        <p:spPr bwMode="auto">
          <a:xfrm>
            <a:off x="7667625" y="5351291"/>
            <a:ext cx="1022350" cy="143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角丸四角形吹き出し 35"/>
          <p:cNvSpPr/>
          <p:nvPr/>
        </p:nvSpPr>
        <p:spPr>
          <a:xfrm>
            <a:off x="179390" y="1463503"/>
            <a:ext cx="8707437" cy="3636963"/>
          </a:xfrm>
          <a:prstGeom prst="wedgeRoundRectCallout">
            <a:avLst>
              <a:gd name="adj1" fmla="val 34877"/>
              <a:gd name="adj2" fmla="val 64760"/>
              <a:gd name="adj3" fmla="val 16667"/>
            </a:avLst>
          </a:prstGeom>
          <a:noFill/>
          <a:ln w="38100">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テキスト ボックス 36"/>
          <p:cNvSpPr txBox="1"/>
          <p:nvPr/>
        </p:nvSpPr>
        <p:spPr>
          <a:xfrm>
            <a:off x="323850" y="5279853"/>
            <a:ext cx="5400278" cy="1169551"/>
          </a:xfrm>
          <a:prstGeom prst="rect">
            <a:avLst/>
          </a:prstGeom>
          <a:noFill/>
          <a:ln w="15875">
            <a:solidFill>
              <a:schemeClr val="tx1"/>
            </a:solidFill>
          </a:ln>
        </p:spPr>
        <p:txBody>
          <a:bodyPr wrap="square">
            <a:spAutoFit/>
          </a:bodyPr>
          <a:lstStyle/>
          <a:p>
            <a:pPr eaLnBrk="1" hangingPunct="1">
              <a:defRPr/>
            </a:pP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想定されるマイナンバーカードの利用例</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a:t>
            </a:r>
          </a:p>
          <a:p>
            <a:pPr eaLnBrk="1" hangingPunct="1">
              <a:defRPr/>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・本人確認のための身分証明書</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・市区町村の図書館の利用証や印鑑登録証など、地方公共団体が</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条例で定めるサービス</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e-Tax</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等の電子申請時の電子証明</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 name="テキスト ボックス 37"/>
          <p:cNvSpPr txBox="1"/>
          <p:nvPr/>
        </p:nvSpPr>
        <p:spPr>
          <a:xfrm>
            <a:off x="342106" y="1701949"/>
            <a:ext cx="8657432" cy="707886"/>
          </a:xfrm>
          <a:prstGeom prst="rect">
            <a:avLst/>
          </a:prstGeom>
          <a:noFill/>
          <a:ln>
            <a:noFill/>
          </a:ln>
        </p:spPr>
        <p:txBody>
          <a:bodyPr wrap="square">
            <a:spAutoFit/>
          </a:bodyPr>
          <a:lstStyle/>
          <a:p>
            <a:pPr eaLnBrk="1" hangingPunct="1">
              <a:defRP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表面に氏名、住所、生年月日、性別及び顔写真、裏面にマイナンバー</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等が記載され</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IC</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チップが搭載されたプラスチック製のカード</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フローチャート : 代替処理 15"/>
          <p:cNvSpPr/>
          <p:nvPr/>
        </p:nvSpPr>
        <p:spPr>
          <a:xfrm>
            <a:off x="4283970" y="6143798"/>
            <a:ext cx="3383657" cy="547688"/>
          </a:xfrm>
          <a:prstGeom prst="flowChartAlternateProcess">
            <a:avLst/>
          </a:prstGeom>
          <a:solidFill>
            <a:schemeClr val="bg1"/>
          </a:solidFill>
          <a:ln w="44450">
            <a:solidFill>
              <a:srgbClr val="FF4B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2000" dirty="0">
                <a:solidFill>
                  <a:srgbClr val="FF2800"/>
                </a:solidFill>
                <a:latin typeface="メイリオ" panose="020B0604030504040204" pitchFamily="50" charset="-128"/>
                <a:ea typeface="メイリオ" panose="020B0604030504040204" pitchFamily="50" charset="-128"/>
                <a:cs typeface="メイリオ" panose="020B0604030504040204" pitchFamily="50" charset="-128"/>
              </a:rPr>
              <a:t>大切に保管してください！</a:t>
            </a:r>
          </a:p>
        </p:txBody>
      </p:sp>
      <p:sp>
        <p:nvSpPr>
          <p:cNvPr id="139279" name="AutoShape 33"/>
          <p:cNvSpPr>
            <a:spLocks noChangeArrowheads="1"/>
          </p:cNvSpPr>
          <p:nvPr/>
        </p:nvSpPr>
        <p:spPr bwMode="auto">
          <a:xfrm>
            <a:off x="468313" y="1031703"/>
            <a:ext cx="6335937" cy="576263"/>
          </a:xfrm>
          <a:prstGeom prst="roundRect">
            <a:avLst>
              <a:gd name="adj" fmla="val 30165"/>
            </a:avLst>
          </a:prstGeom>
          <a:solidFill>
            <a:srgbClr val="70AD47"/>
          </a:solidFill>
          <a:ln>
            <a:noFill/>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None/>
            </a:pPr>
            <a:r>
              <a:rPr lang="ja-JP" altLang="en-US" sz="2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マイナンバーカード</a:t>
            </a:r>
            <a:endParaRPr lang="en-US" altLang="ja-JP" sz="2600" strike="sngStrike"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タイトル 2"/>
          <p:cNvSpPr>
            <a:spLocks noGrp="1"/>
          </p:cNvSpPr>
          <p:nvPr>
            <p:ph type="title"/>
          </p:nvPr>
        </p:nvSpPr>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納税環境の整備②</a:t>
            </a:r>
            <a:b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～マイナンバーカード～</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1" name="Picture 2"/>
          <p:cNvPicPr>
            <a:picLocks noChangeAspect="1" noChangeArrowheads="1"/>
          </p:cNvPicPr>
          <p:nvPr/>
        </p:nvPicPr>
        <p:blipFill>
          <a:blip r:embed="rId5" cstate="print"/>
          <a:srcRect/>
          <a:stretch>
            <a:fillRect/>
          </a:stretch>
        </p:blipFill>
        <p:spPr bwMode="auto">
          <a:xfrm>
            <a:off x="1583928" y="3501010"/>
            <a:ext cx="2267992" cy="1471931"/>
          </a:xfrm>
          <a:prstGeom prst="rect">
            <a:avLst/>
          </a:prstGeom>
          <a:noFill/>
          <a:ln w="9525">
            <a:noFill/>
            <a:miter lim="800000"/>
            <a:headEnd/>
            <a:tailEnd/>
          </a:ln>
        </p:spPr>
      </p:pic>
      <p:pic>
        <p:nvPicPr>
          <p:cNvPr id="22" name="Picture 2"/>
          <p:cNvPicPr>
            <a:picLocks noChangeAspect="1" noChangeArrowheads="1"/>
          </p:cNvPicPr>
          <p:nvPr/>
        </p:nvPicPr>
        <p:blipFill>
          <a:blip r:embed="rId6" cstate="print"/>
          <a:srcRect/>
          <a:stretch>
            <a:fillRect/>
          </a:stretch>
        </p:blipFill>
        <p:spPr bwMode="auto">
          <a:xfrm>
            <a:off x="5233750" y="3499422"/>
            <a:ext cx="2290578" cy="1441747"/>
          </a:xfrm>
          <a:prstGeom prst="rect">
            <a:avLst/>
          </a:prstGeom>
          <a:noFill/>
          <a:ln w="9525">
            <a:noFill/>
            <a:miter lim="800000"/>
            <a:headEnd/>
            <a:tailEnd/>
          </a:ln>
        </p:spPr>
      </p:pic>
      <p:sp>
        <p:nvSpPr>
          <p:cNvPr id="4" name="Rectangle 9">
            <a:extLst>
              <a:ext uri="{FF2B5EF4-FFF2-40B4-BE49-F238E27FC236}">
                <a16:creationId xmlns:a16="http://schemas.microsoft.com/office/drawing/2014/main" id="{DA7F920E-4ABA-4083-890A-EF089C0CCF6F}"/>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スライド番号プレースホルダー 1">
            <a:extLst>
              <a:ext uri="{FF2B5EF4-FFF2-40B4-BE49-F238E27FC236}">
                <a16:creationId xmlns:a16="http://schemas.microsoft.com/office/drawing/2014/main" id="{EAD1D498-7800-4DF5-BE86-5890DBAC3E3C}"/>
              </a:ext>
            </a:extLst>
          </p:cNvPr>
          <p:cNvSpPr>
            <a:spLocks noGrp="1"/>
          </p:cNvSpPr>
          <p:nvPr>
            <p:ph type="sldNum" sz="quarter" idx="12"/>
          </p:nvPr>
        </p:nvSpPr>
        <p:spPr>
          <a:xfrm>
            <a:off x="860444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70</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7601096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正方形/長方形 64"/>
          <p:cNvSpPr/>
          <p:nvPr/>
        </p:nvSpPr>
        <p:spPr>
          <a:xfrm flipV="1">
            <a:off x="8034034" y="5302065"/>
            <a:ext cx="65073" cy="4299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3254" tIns="3254" rIns="3254" bIns="3254" rtlCol="0" anchor="ctr"/>
          <a:lstStyle/>
          <a:p>
            <a:pPr algn="ctr" defTabSz="826331">
              <a:defRPr/>
            </a:pPr>
            <a:endParaRPr lang="ja-JP" altLang="en-US" sz="1627">
              <a:solidFill>
                <a:prstClr val="white"/>
              </a:solidFill>
              <a:latin typeface="Calibri"/>
              <a:ea typeface="ＭＳ Ｐゴシック" panose="020B0600070205080204" pitchFamily="50" charset="-128"/>
            </a:endParaRPr>
          </a:p>
        </p:txBody>
      </p:sp>
      <p:pic>
        <p:nvPicPr>
          <p:cNvPr id="3" name="図 2">
            <a:extLst>
              <a:ext uri="{FF2B5EF4-FFF2-40B4-BE49-F238E27FC236}">
                <a16:creationId xmlns:a16="http://schemas.microsoft.com/office/drawing/2014/main" id="{ADD9489C-2221-4489-B026-2CAB1EEA1F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257" y="1244749"/>
            <a:ext cx="7919417" cy="5406594"/>
          </a:xfrm>
          <a:prstGeom prst="rect">
            <a:avLst/>
          </a:prstGeom>
        </p:spPr>
      </p:pic>
      <p:sp>
        <p:nvSpPr>
          <p:cNvPr id="9" name="タイトル 1">
            <a:extLst>
              <a:ext uri="{FF2B5EF4-FFF2-40B4-BE49-F238E27FC236}">
                <a16:creationId xmlns:a16="http://schemas.microsoft.com/office/drawing/2014/main" id="{2B790F75-76FF-4B8F-9D7D-18D33AF36D72}"/>
              </a:ext>
            </a:extLst>
          </p:cNvPr>
          <p:cNvSpPr txBox="1">
            <a:spLocks/>
          </p:cNvSpPr>
          <p:nvPr/>
        </p:nvSpPr>
        <p:spPr>
          <a:xfrm>
            <a:off x="0" y="0"/>
            <a:ext cx="9140400" cy="972000"/>
          </a:xfrm>
          <a:prstGeom prst="rect">
            <a:avLst/>
          </a:prstGeom>
          <a:solidFill>
            <a:srgbClr val="0070C0"/>
          </a:solidFill>
        </p:spPr>
        <p:txBody>
          <a:bodyPr anchor="ctr" anchorCtr="0"/>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fontAlgn="auto">
              <a:lnSpc>
                <a:spcPct val="100000"/>
              </a:lnSpc>
              <a:spcAft>
                <a:spcPts val="0"/>
              </a:spcAft>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納税環境の整備②</a:t>
            </a:r>
            <a:b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～マイナンバーカードのメリット～</a:t>
            </a:r>
            <a:endParaRPr lang="ja-JP" altLang="en-US" dirty="0"/>
          </a:p>
        </p:txBody>
      </p:sp>
      <p:sp>
        <p:nvSpPr>
          <p:cNvPr id="7" name="スライド番号プレースホルダー 1">
            <a:extLst>
              <a:ext uri="{FF2B5EF4-FFF2-40B4-BE49-F238E27FC236}">
                <a16:creationId xmlns:a16="http://schemas.microsoft.com/office/drawing/2014/main" id="{9CD5410B-7E01-4AE6-B6BB-B2096AB18B13}"/>
              </a:ext>
            </a:extLst>
          </p:cNvPr>
          <p:cNvSpPr>
            <a:spLocks noGrp="1"/>
          </p:cNvSpPr>
          <p:nvPr>
            <p:ph type="sldNum" sz="quarter" idx="12"/>
          </p:nvPr>
        </p:nvSpPr>
        <p:spPr>
          <a:xfrm>
            <a:off x="860444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71</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8571113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1">
            <a:extLst>
              <a:ext uri="{FF2B5EF4-FFF2-40B4-BE49-F238E27FC236}">
                <a16:creationId xmlns:a16="http://schemas.microsoft.com/office/drawing/2014/main" id="{C25F93DC-756B-49D0-8B3A-64E6855539BE}"/>
              </a:ext>
            </a:extLst>
          </p:cNvPr>
          <p:cNvSpPr txBox="1">
            <a:spLocks/>
          </p:cNvSpPr>
          <p:nvPr/>
        </p:nvSpPr>
        <p:spPr>
          <a:xfrm>
            <a:off x="0" y="0"/>
            <a:ext cx="9140400" cy="972000"/>
          </a:xfrm>
          <a:prstGeom prst="rect">
            <a:avLst/>
          </a:prstGeom>
          <a:solidFill>
            <a:srgbClr val="0070C0"/>
          </a:solidFill>
        </p:spPr>
        <p:txBody>
          <a:bodyPr anchor="ctr" anchorCtr="0"/>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fontAlgn="auto">
              <a:lnSpc>
                <a:spcPct val="100000"/>
              </a:lnSpc>
              <a:spcAft>
                <a:spcPts val="0"/>
              </a:spcAft>
            </a:pPr>
            <a:r>
              <a:rPr lang="ja-JP" altLang="en-US" sz="2800">
                <a:latin typeface="メイリオ" panose="020B0604030504040204" pitchFamily="50" charset="-128"/>
                <a:ea typeface="メイリオ" panose="020B0604030504040204" pitchFamily="50" charset="-128"/>
                <a:cs typeface="メイリオ" panose="020B0604030504040204" pitchFamily="50" charset="-128"/>
              </a:rPr>
              <a:t>納税環境の整備②</a:t>
            </a:r>
            <a:br>
              <a:rPr lang="ja-JP" altLang="en-US" sz="280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a:latin typeface="メイリオ" panose="020B0604030504040204" pitchFamily="50" charset="-128"/>
                <a:ea typeface="メイリオ" panose="020B0604030504040204" pitchFamily="50" charset="-128"/>
                <a:cs typeface="メイリオ" panose="020B0604030504040204" pitchFamily="50" charset="-128"/>
              </a:rPr>
              <a:t>～マイナンバーカードのメリット～</a:t>
            </a:r>
            <a:endParaRPr lang="ja-JP" altLang="en-US" dirty="0"/>
          </a:p>
        </p:txBody>
      </p:sp>
      <p:sp>
        <p:nvSpPr>
          <p:cNvPr id="2" name="正方形/長方形 1">
            <a:extLst>
              <a:ext uri="{FF2B5EF4-FFF2-40B4-BE49-F238E27FC236}">
                <a16:creationId xmlns:a16="http://schemas.microsoft.com/office/drawing/2014/main" id="{5F7AF94D-71D7-496F-A36B-CA47662836A3}"/>
              </a:ext>
            </a:extLst>
          </p:cNvPr>
          <p:cNvSpPr/>
          <p:nvPr/>
        </p:nvSpPr>
        <p:spPr>
          <a:xfrm>
            <a:off x="1779567" y="972000"/>
            <a:ext cx="6977743" cy="400110"/>
          </a:xfrm>
          <a:prstGeom prst="rect">
            <a:avLst/>
          </a:prstGeom>
        </p:spPr>
        <p:txBody>
          <a:bodyPr wrap="square">
            <a:spAutoFit/>
          </a:bodyPr>
          <a:lstStyle/>
          <a:p>
            <a:r>
              <a:rPr lang="ja-JP" altLang="en-US" sz="2000" dirty="0">
                <a:ln w="0"/>
                <a:solidFill>
                  <a:schemeClr val="accent1"/>
                </a:solidFill>
                <a:effectLst>
                  <a:outerShdw blurRad="38100" dist="25400" dir="5400000" algn="ctr" rotWithShape="0">
                    <a:srgbClr val="6E747A">
                      <a:alpha val="43000"/>
                    </a:srgbClr>
                  </a:outerShdw>
                </a:effectLst>
                <a:latin typeface="HG丸ｺﾞｼｯｸM-PRO" panose="020F0600000000000000" pitchFamily="50" charset="-128"/>
                <a:ea typeface="HG丸ｺﾞｼｯｸM-PRO" panose="020F0600000000000000" pitchFamily="50" charset="-128"/>
                <a:cs typeface="メイリオ" pitchFamily="50" charset="-128"/>
              </a:rPr>
              <a:t>マイナンバーカード</a:t>
            </a:r>
            <a:r>
              <a:rPr lang="ja-JP" altLang="en-US" sz="1800" dirty="0">
                <a:ln w="0"/>
                <a:solidFill>
                  <a:schemeClr val="accent1"/>
                </a:solidFill>
                <a:effectLst>
                  <a:outerShdw blurRad="38100" dist="25400" dir="5400000" algn="ctr" rotWithShape="0">
                    <a:srgbClr val="6E747A">
                      <a:alpha val="43000"/>
                    </a:srgbClr>
                  </a:outerShdw>
                </a:effectLst>
                <a:latin typeface="HG丸ｺﾞｼｯｸM-PRO" panose="020F0600000000000000" pitchFamily="50" charset="-128"/>
                <a:ea typeface="HG丸ｺﾞｼｯｸM-PRO" panose="020F0600000000000000" pitchFamily="50" charset="-128"/>
                <a:cs typeface="メイリオ" pitchFamily="50" charset="-128"/>
              </a:rPr>
              <a:t>（</a:t>
            </a:r>
            <a:r>
              <a:rPr lang="ja-JP" altLang="en-US" sz="2000" dirty="0">
                <a:ln w="0"/>
                <a:solidFill>
                  <a:schemeClr val="accent1"/>
                </a:solidFill>
                <a:effectLst>
                  <a:outerShdw blurRad="38100" dist="25400" dir="5400000" algn="ctr" rotWithShape="0">
                    <a:srgbClr val="6E747A">
                      <a:alpha val="43000"/>
                    </a:srgbClr>
                  </a:outerShdw>
                </a:effectLst>
                <a:latin typeface="HG丸ｺﾞｼｯｸM-PRO" panose="020F0600000000000000" pitchFamily="50" charset="-128"/>
                <a:ea typeface="HG丸ｺﾞｼｯｸM-PRO" panose="020F0600000000000000" pitchFamily="50" charset="-128"/>
                <a:cs typeface="メイリオ" pitchFamily="50" charset="-128"/>
              </a:rPr>
              <a:t>健康保険証としての利用</a:t>
            </a:r>
            <a:r>
              <a:rPr lang="ja-JP" altLang="en-US" sz="1800" dirty="0">
                <a:ln w="0"/>
                <a:solidFill>
                  <a:schemeClr val="accent1"/>
                </a:solidFill>
                <a:effectLst>
                  <a:outerShdw blurRad="38100" dist="25400" dir="5400000" algn="ctr" rotWithShape="0">
                    <a:srgbClr val="6E747A">
                      <a:alpha val="43000"/>
                    </a:srgbClr>
                  </a:outerShdw>
                </a:effectLst>
                <a:latin typeface="HG丸ｺﾞｼｯｸM-PRO" panose="020F0600000000000000" pitchFamily="50" charset="-128"/>
                <a:ea typeface="HG丸ｺﾞｼｯｸM-PRO" panose="020F0600000000000000" pitchFamily="50" charset="-128"/>
                <a:cs typeface="メイリオ" pitchFamily="50" charset="-128"/>
              </a:rPr>
              <a:t>）</a:t>
            </a:r>
            <a:endParaRPr lang="ja-JP" altLang="en-US" sz="2000" dirty="0">
              <a:ln w="0"/>
              <a:solidFill>
                <a:schemeClr val="accent1"/>
              </a:solidFill>
              <a:effectLst>
                <a:outerShdw blurRad="38100" dist="25400" dir="5400000" algn="ctr" rotWithShape="0">
                  <a:srgbClr val="6E747A">
                    <a:alpha val="43000"/>
                  </a:srgbClr>
                </a:outerShdw>
              </a:effectLst>
            </a:endParaRPr>
          </a:p>
        </p:txBody>
      </p:sp>
      <p:sp>
        <p:nvSpPr>
          <p:cNvPr id="12" name="四角形: 角を丸くする 11">
            <a:extLst>
              <a:ext uri="{FF2B5EF4-FFF2-40B4-BE49-F238E27FC236}">
                <a16:creationId xmlns:a16="http://schemas.microsoft.com/office/drawing/2014/main" id="{7ADB0061-F3D7-4030-8A73-6A277402FCF1}"/>
              </a:ext>
            </a:extLst>
          </p:cNvPr>
          <p:cNvSpPr/>
          <p:nvPr/>
        </p:nvSpPr>
        <p:spPr>
          <a:xfrm>
            <a:off x="1310426" y="1893397"/>
            <a:ext cx="6519548" cy="994182"/>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過去のお薬情報や健康診断の結果を見られるようになるため、身体の状態や他の病気を推測して治療に役立てることができます。</a:t>
            </a:r>
            <a:endParaRPr kumimoji="1" lang="en-US" altLang="ja-JP" sz="12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また、お薬の飲み合わせや分量を調整してもらうこともできます。事故や災害時にも、お薬情報が共有されて安心です。</a:t>
            </a:r>
            <a:endParaRPr kumimoji="1" lang="en-US" altLang="ja-JP" sz="12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4" name="四角形: 角を丸くする 13">
            <a:extLst>
              <a:ext uri="{FF2B5EF4-FFF2-40B4-BE49-F238E27FC236}">
                <a16:creationId xmlns:a16="http://schemas.microsoft.com/office/drawing/2014/main" id="{667D4608-F0A0-4142-B1E9-C5098C291001}"/>
              </a:ext>
            </a:extLst>
          </p:cNvPr>
          <p:cNvSpPr/>
          <p:nvPr/>
        </p:nvSpPr>
        <p:spPr>
          <a:xfrm>
            <a:off x="1312226" y="2988244"/>
            <a:ext cx="6519548" cy="330165"/>
          </a:xfrm>
          <a:prstGeom prst="roundRect">
            <a:avLst/>
          </a:prstGeom>
          <a:solidFill>
            <a:srgbClr val="345D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400" b="1" dirty="0">
                <a:solidFill>
                  <a:prstClr val="white"/>
                </a:solidFill>
                <a:latin typeface="BIZ UDPゴシック" panose="020B0400000000000000" pitchFamily="50" charset="-128"/>
                <a:ea typeface="BIZ UDPゴシック" panose="020B0400000000000000" pitchFamily="50" charset="-128"/>
              </a:rPr>
              <a:t>②</a:t>
            </a: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　手続きなしで高額医療の限度額を超える支払を免除</a:t>
            </a:r>
          </a:p>
        </p:txBody>
      </p:sp>
      <p:sp>
        <p:nvSpPr>
          <p:cNvPr id="15" name="四角形: 角を丸くする 14">
            <a:extLst>
              <a:ext uri="{FF2B5EF4-FFF2-40B4-BE49-F238E27FC236}">
                <a16:creationId xmlns:a16="http://schemas.microsoft.com/office/drawing/2014/main" id="{706CD669-FB5D-47E9-867A-336B49A3E1DA}"/>
              </a:ext>
            </a:extLst>
          </p:cNvPr>
          <p:cNvSpPr/>
          <p:nvPr/>
        </p:nvSpPr>
        <p:spPr>
          <a:xfrm>
            <a:off x="1310426" y="3429000"/>
            <a:ext cx="6519548" cy="78483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限度額適用認定証等がなくても、高額療養費制度における限度額を　超える支払が免除されます。</a:t>
            </a:r>
          </a:p>
        </p:txBody>
      </p:sp>
      <p:sp>
        <p:nvSpPr>
          <p:cNvPr id="16" name="四角形: 角を丸くする 15">
            <a:extLst>
              <a:ext uri="{FF2B5EF4-FFF2-40B4-BE49-F238E27FC236}">
                <a16:creationId xmlns:a16="http://schemas.microsoft.com/office/drawing/2014/main" id="{E600C79A-DE0D-4602-9355-2F7C9C13E9C2}"/>
              </a:ext>
            </a:extLst>
          </p:cNvPr>
          <p:cNvSpPr/>
          <p:nvPr/>
        </p:nvSpPr>
        <p:spPr>
          <a:xfrm>
            <a:off x="1310426" y="1461072"/>
            <a:ext cx="6519548" cy="330165"/>
          </a:xfrm>
          <a:prstGeom prst="roundRect">
            <a:avLst/>
          </a:prstGeom>
          <a:solidFill>
            <a:srgbClr val="345D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400" b="1" dirty="0">
                <a:solidFill>
                  <a:prstClr val="white"/>
                </a:solidFill>
                <a:latin typeface="BIZ UDPゴシック" panose="020B0400000000000000" pitchFamily="50" charset="-128"/>
                <a:ea typeface="BIZ UDPゴシック" panose="020B0400000000000000" pitchFamily="50" charset="-128"/>
              </a:rPr>
              <a:t>①</a:t>
            </a: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　より良い医療を受けることができる</a:t>
            </a:r>
          </a:p>
        </p:txBody>
      </p:sp>
      <p:sp>
        <p:nvSpPr>
          <p:cNvPr id="13" name="スライド番号プレースホルダー 1">
            <a:extLst>
              <a:ext uri="{FF2B5EF4-FFF2-40B4-BE49-F238E27FC236}">
                <a16:creationId xmlns:a16="http://schemas.microsoft.com/office/drawing/2014/main" id="{3F930A53-793A-4F87-B5ED-212D25C47AF9}"/>
              </a:ext>
            </a:extLst>
          </p:cNvPr>
          <p:cNvSpPr>
            <a:spLocks noGrp="1"/>
          </p:cNvSpPr>
          <p:nvPr>
            <p:ph type="sldNum" sz="quarter" idx="12"/>
          </p:nvPr>
        </p:nvSpPr>
        <p:spPr>
          <a:xfrm>
            <a:off x="860444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72</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正方形/長方形 16">
            <a:extLst>
              <a:ext uri="{FF2B5EF4-FFF2-40B4-BE49-F238E27FC236}">
                <a16:creationId xmlns:a16="http://schemas.microsoft.com/office/drawing/2014/main" id="{D78E1C29-E519-491F-890D-D7E35B75FB52}"/>
              </a:ext>
            </a:extLst>
          </p:cNvPr>
          <p:cNvSpPr/>
          <p:nvPr/>
        </p:nvSpPr>
        <p:spPr>
          <a:xfrm>
            <a:off x="1081326" y="4259821"/>
            <a:ext cx="6977743" cy="400110"/>
          </a:xfrm>
          <a:prstGeom prst="rect">
            <a:avLst/>
          </a:prstGeom>
        </p:spPr>
        <p:txBody>
          <a:bodyPr wrap="square">
            <a:spAutoFit/>
          </a:bodyPr>
          <a:lstStyle/>
          <a:p>
            <a:pPr algn="ctr"/>
            <a:r>
              <a:rPr lang="ja-JP" altLang="en-US" sz="2000" dirty="0">
                <a:ln w="0"/>
                <a:solidFill>
                  <a:schemeClr val="accent1"/>
                </a:solidFill>
                <a:effectLst>
                  <a:outerShdw blurRad="38100" dist="25400" dir="5400000" algn="ctr" rotWithShape="0">
                    <a:srgbClr val="6E747A">
                      <a:alpha val="43000"/>
                    </a:srgbClr>
                  </a:outerShdw>
                </a:effectLst>
                <a:latin typeface="HG丸ｺﾞｼｯｸM-PRO" panose="020F0600000000000000" pitchFamily="50" charset="-128"/>
                <a:ea typeface="HG丸ｺﾞｼｯｸM-PRO" panose="020F0600000000000000" pitchFamily="50" charset="-128"/>
                <a:cs typeface="メイリオ" pitchFamily="50" charset="-128"/>
              </a:rPr>
              <a:t>大切なお知らせ</a:t>
            </a:r>
            <a:endParaRPr lang="ja-JP" altLang="en-US" sz="2000" dirty="0">
              <a:ln w="0"/>
              <a:solidFill>
                <a:schemeClr val="accent1"/>
              </a:solidFill>
              <a:effectLst>
                <a:outerShdw blurRad="38100" dist="25400" dir="5400000" algn="ctr" rotWithShape="0">
                  <a:srgbClr val="6E747A">
                    <a:alpha val="43000"/>
                  </a:srgbClr>
                </a:outerShdw>
              </a:effectLst>
            </a:endParaRPr>
          </a:p>
        </p:txBody>
      </p:sp>
      <p:sp>
        <p:nvSpPr>
          <p:cNvPr id="4" name="正方形/長方形 3">
            <a:extLst>
              <a:ext uri="{FF2B5EF4-FFF2-40B4-BE49-F238E27FC236}">
                <a16:creationId xmlns:a16="http://schemas.microsoft.com/office/drawing/2014/main" id="{C30212B7-202E-4790-808B-0E6B3A411E7D}"/>
              </a:ext>
            </a:extLst>
          </p:cNvPr>
          <p:cNvSpPr/>
          <p:nvPr/>
        </p:nvSpPr>
        <p:spPr>
          <a:xfrm>
            <a:off x="1923392" y="1321586"/>
            <a:ext cx="5441041" cy="45719"/>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247CCBB2-0B82-4CF0-9667-4716725D97D6}"/>
              </a:ext>
            </a:extLst>
          </p:cNvPr>
          <p:cNvSpPr/>
          <p:nvPr/>
        </p:nvSpPr>
        <p:spPr>
          <a:xfrm flipV="1">
            <a:off x="3651857" y="4649954"/>
            <a:ext cx="1836683" cy="45719"/>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図 20">
            <a:extLst>
              <a:ext uri="{FF2B5EF4-FFF2-40B4-BE49-F238E27FC236}">
                <a16:creationId xmlns:a16="http://schemas.microsoft.com/office/drawing/2014/main" id="{E6FA0026-8045-4DD0-8E03-DDDF083F4BBB}"/>
              </a:ext>
            </a:extLst>
          </p:cNvPr>
          <p:cNvPicPr/>
          <p:nvPr/>
        </p:nvPicPr>
        <p:blipFill rotWithShape="1">
          <a:blip r:embed="rId3"/>
          <a:srcRect l="1803" t="28179" r="2425" b="21854"/>
          <a:stretch/>
        </p:blipFill>
        <p:spPr bwMode="auto">
          <a:xfrm>
            <a:off x="1310427" y="4824248"/>
            <a:ext cx="6519548" cy="203375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5807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flipV="1">
            <a:off x="8034034" y="5596867"/>
            <a:ext cx="65073" cy="4299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3254" tIns="3254" rIns="3254" bIns="3254" rtlCol="0" anchor="ctr"/>
          <a:lstStyle/>
          <a:p>
            <a:pPr algn="ctr" defTabSz="826331">
              <a:defRPr/>
            </a:pPr>
            <a:endParaRPr lang="ja-JP" altLang="en-US" sz="1627">
              <a:solidFill>
                <a:prstClr val="white"/>
              </a:solidFill>
              <a:latin typeface="Calibri"/>
              <a:ea typeface="ＭＳ Ｐゴシック" panose="020B0600070205080204" pitchFamily="50" charset="-128"/>
            </a:endParaRPr>
          </a:p>
        </p:txBody>
      </p:sp>
      <p:sp>
        <p:nvSpPr>
          <p:cNvPr id="10" name="タイトル 1"/>
          <p:cNvSpPr txBox="1">
            <a:spLocks/>
          </p:cNvSpPr>
          <p:nvPr/>
        </p:nvSpPr>
        <p:spPr>
          <a:xfrm>
            <a:off x="0" y="1"/>
            <a:ext cx="9140400" cy="972000"/>
          </a:xfrm>
          <a:prstGeom prst="rect">
            <a:avLst/>
          </a:prstGeom>
          <a:solidFill>
            <a:srgbClr val="0070C0"/>
          </a:solidFill>
        </p:spPr>
        <p:txBody>
          <a:bodyPr anchor="ctr" anchorCtr="0"/>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fontAlgn="auto">
              <a:lnSpc>
                <a:spcPct val="100000"/>
              </a:lnSpc>
              <a:spcAft>
                <a:spcPts val="0"/>
              </a:spcAft>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納税環境の整備②</a:t>
            </a:r>
            <a:b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～マイナンバーカードの申請方法～</a:t>
            </a:r>
            <a:endParaRPr lang="ja-JP" altLang="en-US" dirty="0"/>
          </a:p>
        </p:txBody>
      </p:sp>
      <p:sp>
        <p:nvSpPr>
          <p:cNvPr id="5" name="スライド番号プレースホルダー 1">
            <a:extLst>
              <a:ext uri="{FF2B5EF4-FFF2-40B4-BE49-F238E27FC236}">
                <a16:creationId xmlns:a16="http://schemas.microsoft.com/office/drawing/2014/main" id="{F79DE06B-DA5A-40B7-9136-16E5F2F6E7BC}"/>
              </a:ext>
            </a:extLst>
          </p:cNvPr>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73</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Rectangle 9">
            <a:extLst>
              <a:ext uri="{FF2B5EF4-FFF2-40B4-BE49-F238E27FC236}">
                <a16:creationId xmlns:a16="http://schemas.microsoft.com/office/drawing/2014/main" id="{1A05C0C3-F93F-4E3A-A7FB-56440E5F1A7C}"/>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 name="図 5">
            <a:extLst>
              <a:ext uri="{FF2B5EF4-FFF2-40B4-BE49-F238E27FC236}">
                <a16:creationId xmlns:a16="http://schemas.microsoft.com/office/drawing/2014/main" id="{87DE31CB-DDED-4031-9235-5A8E04ABA16E}"/>
              </a:ext>
            </a:extLst>
          </p:cNvPr>
          <p:cNvPicPr>
            <a:picLocks noChangeAspect="1"/>
          </p:cNvPicPr>
          <p:nvPr/>
        </p:nvPicPr>
        <p:blipFill>
          <a:blip r:embed="rId3"/>
          <a:stretch>
            <a:fillRect/>
          </a:stretch>
        </p:blipFill>
        <p:spPr>
          <a:xfrm>
            <a:off x="389586" y="1555882"/>
            <a:ext cx="8361227" cy="5241709"/>
          </a:xfrm>
          <a:prstGeom prst="rect">
            <a:avLst/>
          </a:prstGeom>
        </p:spPr>
      </p:pic>
      <p:pic>
        <p:nvPicPr>
          <p:cNvPr id="11" name="図 10">
            <a:extLst>
              <a:ext uri="{FF2B5EF4-FFF2-40B4-BE49-F238E27FC236}">
                <a16:creationId xmlns:a16="http://schemas.microsoft.com/office/drawing/2014/main" id="{F7962C7B-F082-4640-A021-79DB1B2F21A9}"/>
              </a:ext>
            </a:extLst>
          </p:cNvPr>
          <p:cNvPicPr>
            <a:picLocks noChangeAspect="1"/>
          </p:cNvPicPr>
          <p:nvPr/>
        </p:nvPicPr>
        <p:blipFill>
          <a:blip r:embed="rId4"/>
          <a:stretch>
            <a:fillRect/>
          </a:stretch>
        </p:blipFill>
        <p:spPr>
          <a:xfrm>
            <a:off x="389587" y="1005240"/>
            <a:ext cx="5614724" cy="491818"/>
          </a:xfrm>
          <a:prstGeom prst="rect">
            <a:avLst/>
          </a:prstGeom>
        </p:spPr>
      </p:pic>
    </p:spTree>
    <p:extLst>
      <p:ext uri="{BB962C8B-B14F-4D97-AF65-F5344CB8AC3E}">
        <p14:creationId xmlns:p14="http://schemas.microsoft.com/office/powerpoint/2010/main" val="10178132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タイトル 1"/>
          <p:cNvSpPr txBox="1">
            <a:spLocks/>
          </p:cNvSpPr>
          <p:nvPr/>
        </p:nvSpPr>
        <p:spPr>
          <a:xfrm>
            <a:off x="0" y="0"/>
            <a:ext cx="9140400" cy="972000"/>
          </a:xfrm>
          <a:prstGeom prst="rect">
            <a:avLst/>
          </a:prstGeom>
          <a:solidFill>
            <a:srgbClr val="0070C0"/>
          </a:solidFill>
          <a:effectLst/>
        </p:spPr>
        <p:txBody>
          <a:bodyPr vert="horz" lIns="91440" tIns="45720" rIns="91440" bIns="45720" rtlCol="0" anchor="ctr" anchorCtr="0">
            <a:normAutofit/>
          </a:bodyPr>
          <a:lstStyle>
            <a:lvl1pPr algn="ctr" defTabSz="914400" rtl="0" eaLnBrk="1" latinLnBrk="0" hangingPunct="1">
              <a:lnSpc>
                <a:spcPct val="90000"/>
              </a:lnSpc>
              <a:spcBef>
                <a:spcPct val="0"/>
              </a:spcBef>
              <a:buNone/>
              <a:defRPr kumimoji="1" sz="6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fontAlgn="auto">
              <a:lnSpc>
                <a:spcPct val="100000"/>
              </a:lnSpc>
              <a:spcAft>
                <a:spcPts val="0"/>
              </a:spcAft>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納税環境の整備②</a:t>
            </a:r>
            <a:b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～マイナンバーカードの安全性とお問合せ先～</a:t>
            </a:r>
            <a:endParaRPr lang="ja-JP" altLang="en-US" sz="2000" dirty="0"/>
          </a:p>
        </p:txBody>
      </p:sp>
      <p:sp>
        <p:nvSpPr>
          <p:cNvPr id="5" name="スライド番号プレースホルダー 1">
            <a:extLst>
              <a:ext uri="{FF2B5EF4-FFF2-40B4-BE49-F238E27FC236}">
                <a16:creationId xmlns:a16="http://schemas.microsoft.com/office/drawing/2014/main" id="{F1335997-4810-4615-B7E6-361D99AB1ED1}"/>
              </a:ext>
            </a:extLst>
          </p:cNvPr>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74</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Rectangle 9">
            <a:extLst>
              <a:ext uri="{FF2B5EF4-FFF2-40B4-BE49-F238E27FC236}">
                <a16:creationId xmlns:a16="http://schemas.microsoft.com/office/drawing/2014/main" id="{06EC9598-AF3F-4CE3-A930-D2FE20A39196}"/>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 name="図 5" descr="0019010-035_03.pdf - プロファイル 1 - Microsoft​ Edge">
            <a:extLst>
              <a:ext uri="{FF2B5EF4-FFF2-40B4-BE49-F238E27FC236}">
                <a16:creationId xmlns:a16="http://schemas.microsoft.com/office/drawing/2014/main" id="{EDABB07C-E8C1-4969-9DB7-A5F42E4AA563}"/>
              </a:ext>
            </a:extLst>
          </p:cNvPr>
          <p:cNvPicPr>
            <a:picLocks noChangeAspect="1"/>
          </p:cNvPicPr>
          <p:nvPr/>
        </p:nvPicPr>
        <p:blipFill rotWithShape="1">
          <a:blip r:embed="rId3">
            <a:extLst>
              <a:ext uri="{28A0092B-C50C-407E-A947-70E740481C1C}">
                <a14:useLocalDpi xmlns:a14="http://schemas.microsoft.com/office/drawing/2010/main" val="0"/>
              </a:ext>
            </a:extLst>
          </a:blip>
          <a:srcRect l="20556" t="23181" r="21944" b="2210"/>
          <a:stretch/>
        </p:blipFill>
        <p:spPr>
          <a:xfrm>
            <a:off x="526280" y="1060925"/>
            <a:ext cx="8087840" cy="5706565"/>
          </a:xfrm>
          <a:prstGeom prst="rect">
            <a:avLst/>
          </a:prstGeom>
        </p:spPr>
      </p:pic>
    </p:spTree>
    <p:extLst>
      <p:ext uri="{BB962C8B-B14F-4D97-AF65-F5344CB8AC3E}">
        <p14:creationId xmlns:p14="http://schemas.microsoft.com/office/powerpoint/2010/main" val="42508431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63" name="正方形/長方形 6"/>
          <p:cNvSpPr>
            <a:spLocks noChangeArrowheads="1"/>
          </p:cNvSpPr>
          <p:nvPr/>
        </p:nvSpPr>
        <p:spPr bwMode="auto">
          <a:xfrm>
            <a:off x="221886" y="2111587"/>
            <a:ext cx="8918514"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000" rIns="36000">
            <a:spAutoFit/>
          </a:bodyPr>
          <a:lstStyle>
            <a:lvl1pPr defTabSz="1279525">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defTabSz="1279525">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defTabSz="1279525">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defTabSz="1279525">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defTabSz="1279525">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defTabSz="1279525"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defTabSz="1279525"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defTabSz="1279525"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defTabSz="1279525"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285750" indent="-285750">
              <a:spcBef>
                <a:spcPts val="600"/>
              </a:spcBef>
              <a:buClrTx/>
              <a:buFont typeface="Wingdings" panose="05000000000000000000" pitchFamily="2" charset="2"/>
              <a:buChar char="Ø"/>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　国税庁長官は、①株式会社等の設立登記法人、②国の機関、③地方公共団体、④これら以外の法人や人格のない社団等に、</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13</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桁の法人番号を指定し、通知しています</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strike="sngStrike" dirty="0">
              <a:latin typeface="メイリオ" panose="020B0604030504040204" pitchFamily="50" charset="-128"/>
              <a:ea typeface="メイリオ" panose="020B0604030504040204" pitchFamily="50" charset="-128"/>
              <a:cs typeface="メイリオ" panose="020B0604030504040204" pitchFamily="50" charset="-128"/>
            </a:endParaRPr>
          </a:p>
          <a:p>
            <a:pPr>
              <a:spcBef>
                <a:spcPts val="600"/>
              </a:spcBef>
              <a:buClrTx/>
              <a:buFont typeface="Wingdings" panose="05000000000000000000" pitchFamily="2" charset="2"/>
              <a:buNone/>
            </a:pP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spcBef>
                <a:spcPts val="600"/>
              </a:spcBef>
              <a:buClrTx/>
              <a:buFont typeface="Wingdings" panose="05000000000000000000" pitchFamily="2" charset="2"/>
              <a:buChar char="Ø"/>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　法人番号を指定した法人等の基本３情報（</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①</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名称、</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②</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所在地、</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③</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法人番号）は、国税庁法人番号公表サイトで公表しています。</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a:spcBef>
                <a:spcPts val="600"/>
              </a:spcBef>
              <a:buClrTx/>
              <a:buFont typeface="Wingdings" panose="05000000000000000000" pitchFamily="2" charset="2"/>
              <a:buNone/>
            </a:pP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spcBef>
                <a:spcPts val="600"/>
              </a:spcBef>
              <a:buClrTx/>
              <a:buFont typeface="Wingdings" panose="05000000000000000000" pitchFamily="2" charset="2"/>
              <a:buChar char="Ø"/>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　法人番号は、社会的インフラとして官民問わず幅広い分野での利活用が期待されています。同サイトでは、基本３情報を検索することができるほか、利用者が法人番号などの情報を利活用しやすいよう、データのダウンロード機能や</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Web-API </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機能</a:t>
            </a:r>
            <a:r>
              <a:rPr lang="ja-JP" altLang="en-US" baseline="30000" dirty="0">
                <a:latin typeface="メイリオ" panose="020B0604030504040204" pitchFamily="50" charset="-128"/>
                <a:ea typeface="メイリオ" panose="020B0604030504040204" pitchFamily="50" charset="-128"/>
                <a:cs typeface="メイリオ" panose="020B0604030504040204" pitchFamily="50" charset="-128"/>
              </a:rPr>
              <a:t>（注）</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を提供しています。</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AutoShape 43"/>
          <p:cNvSpPr>
            <a:spLocks noChangeArrowheads="1"/>
          </p:cNvSpPr>
          <p:nvPr/>
        </p:nvSpPr>
        <p:spPr bwMode="auto">
          <a:xfrm>
            <a:off x="221886" y="1205386"/>
            <a:ext cx="5197966" cy="576064"/>
          </a:xfrm>
          <a:prstGeom prst="roundRect">
            <a:avLst>
              <a:gd name="adj" fmla="val 30158"/>
            </a:avLst>
          </a:prstGeom>
          <a:solidFill>
            <a:schemeClr val="accent1"/>
          </a:solidFill>
          <a:ln w="19050" algn="ctr">
            <a:solidFill>
              <a:schemeClr val="accent1"/>
            </a:solidFill>
            <a:round/>
            <a:headEnd type="none" w="lg" len="lg"/>
            <a:tailEnd type="none" w="lg" len="lg"/>
          </a:ln>
        </p:spPr>
        <p:txBody>
          <a:bodyPr wrap="none" lIns="0" tIns="108000" rIns="0" bIns="0" anchor="ctr"/>
          <a:lstStyle/>
          <a:p>
            <a:pPr algn="ctr">
              <a:defRPr/>
            </a:pPr>
            <a:r>
              <a:rPr lang="ja-JP" altLang="en-US" sz="2600" spc="14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法人番号は国税庁長官が</a:t>
            </a:r>
            <a:r>
              <a:rPr lang="ja-JP" altLang="en-US" sz="2600" spc="14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指定</a:t>
            </a:r>
          </a:p>
        </p:txBody>
      </p:sp>
      <p:sp>
        <p:nvSpPr>
          <p:cNvPr id="3" name="タイトル 2"/>
          <p:cNvSpPr>
            <a:spLocks noGrp="1"/>
          </p:cNvSpPr>
          <p:nvPr>
            <p:ph type="title"/>
          </p:nvPr>
        </p:nvSpPr>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納税環境の整備②</a:t>
            </a:r>
            <a:br>
              <a:rPr lang="ja-JP" altLang="en-US" sz="26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～法人番号について①～</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スライド番号プレースホルダー 1">
            <a:extLst>
              <a:ext uri="{FF2B5EF4-FFF2-40B4-BE49-F238E27FC236}">
                <a16:creationId xmlns:a16="http://schemas.microsoft.com/office/drawing/2014/main" id="{130D6DE1-3A26-47A0-870B-C5B6B9F04C3C}"/>
              </a:ext>
            </a:extLst>
          </p:cNvPr>
          <p:cNvSpPr>
            <a:spLocks noGrp="1"/>
          </p:cNvSpPr>
          <p:nvPr>
            <p:ph type="sldNum" sz="quarter" idx="12"/>
          </p:nvPr>
        </p:nvSpPr>
        <p:spPr>
          <a:xfrm>
            <a:off x="8567738" y="6453188"/>
            <a:ext cx="576262" cy="404812"/>
          </a:xfrm>
        </p:spPr>
        <p:txBody>
          <a:bodyPr/>
          <a:lstStyle/>
          <a:p>
            <a:fld id="{C870111A-7876-4376-AA8A-B94741648D09}" type="slidenum">
              <a:rPr lang="ja-JP" altLang="en-US" smtClean="0">
                <a:solidFill>
                  <a:prstClr val="black">
                    <a:tint val="75000"/>
                  </a:prstClr>
                </a:solidFill>
                <a:latin typeface="メイリオ" panose="020B0604030504040204" pitchFamily="50" charset="-128"/>
                <a:ea typeface="メイリオ" panose="020B0604030504040204" pitchFamily="50" charset="-128"/>
                <a:cs typeface="メイリオ" panose="020B0604030504040204" pitchFamily="50" charset="-128"/>
              </a:rPr>
              <a:pPr/>
              <a:t>75</a:t>
            </a:fld>
            <a:endParaRPr lang="ja-JP" altLang="en-US" dirty="0">
              <a:solidFill>
                <a:prstClr val="black">
                  <a:tint val="75000"/>
                </a:prst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Rectangle 9">
            <a:extLst>
              <a:ext uri="{FF2B5EF4-FFF2-40B4-BE49-F238E27FC236}">
                <a16:creationId xmlns:a16="http://schemas.microsoft.com/office/drawing/2014/main" id="{F5BADC87-4785-4BDF-92E5-482B4738C1FA}"/>
              </a:ext>
            </a:extLst>
          </p:cNvPr>
          <p:cNvSpPr>
            <a:spLocks noChangeArrowheads="1"/>
          </p:cNvSpPr>
          <p:nvPr/>
        </p:nvSpPr>
        <p:spPr bwMode="auto">
          <a:xfrm>
            <a:off x="1" y="2"/>
            <a:ext cx="9140399" cy="6857998"/>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a:spcBef>
                <a:spcPct val="0"/>
              </a:spcBef>
              <a:buClrTx/>
              <a:buSzTx/>
              <a:buFontTx/>
              <a:buNone/>
            </a:pPr>
            <a:endParaRPr lang="ja-JP" altLang="en-US" sz="1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テキスト ボックス 6">
            <a:extLst>
              <a:ext uri="{FF2B5EF4-FFF2-40B4-BE49-F238E27FC236}">
                <a16:creationId xmlns:a16="http://schemas.microsoft.com/office/drawing/2014/main" id="{E16E8061-3A2D-4F5C-AC49-361C39533E0D}"/>
              </a:ext>
            </a:extLst>
          </p:cNvPr>
          <p:cNvSpPr txBox="1"/>
          <p:nvPr/>
        </p:nvSpPr>
        <p:spPr>
          <a:xfrm>
            <a:off x="221886" y="6116009"/>
            <a:ext cx="8703827" cy="523220"/>
          </a:xfrm>
          <a:prstGeom prst="rect">
            <a:avLst/>
          </a:prstGeom>
          <a:noFill/>
        </p:spPr>
        <p:txBody>
          <a:bodyPr wrap="square" rtlCol="0">
            <a:spAutoFit/>
          </a:bodyPr>
          <a:lstStyle/>
          <a:p>
            <a:r>
              <a:rPr lang="ja-JP" altLang="en-US" sz="1400" dirty="0">
                <a:latin typeface="メイリオ" panose="020B0604030504040204" pitchFamily="50" charset="-128"/>
                <a:ea typeface="メイリオ" panose="020B0604030504040204" pitchFamily="50" charset="-128"/>
              </a:rPr>
              <a:t>（注）利用者のシステムから条件を指定したリクエストを送信することで、その指定した条件に合致する</a:t>
            </a:r>
            <a:endParaRPr lang="en-US" altLang="ja-JP" sz="14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　　　情報を取得することができるシステム間連携の仕組み。</a:t>
            </a:r>
            <a:endParaRPr lang="en-US" altLang="ja-JP"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5989392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a:srcRect t="13265"/>
          <a:stretch/>
        </p:blipFill>
        <p:spPr>
          <a:xfrm>
            <a:off x="5233792" y="2190790"/>
            <a:ext cx="3239395" cy="3774872"/>
          </a:xfrm>
          <a:prstGeom prst="rect">
            <a:avLst/>
          </a:prstGeom>
        </p:spPr>
      </p:pic>
      <p:sp>
        <p:nvSpPr>
          <p:cNvPr id="28" name="正方形/長方形 27"/>
          <p:cNvSpPr/>
          <p:nvPr/>
        </p:nvSpPr>
        <p:spPr>
          <a:xfrm>
            <a:off x="5072926" y="2055938"/>
            <a:ext cx="3600000" cy="3909724"/>
          </a:xfrm>
          <a:prstGeom prst="rect">
            <a:avLst/>
          </a:prstGeom>
          <a:noFill/>
          <a:ln w="3175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endParaRPr lang="ja-JP" altLang="en-US" sz="1400" dirty="0">
              <a:solidFill>
                <a:prstClr val="black"/>
              </a:solidFill>
            </a:endParaRPr>
          </a:p>
        </p:txBody>
      </p:sp>
      <p:sp>
        <p:nvSpPr>
          <p:cNvPr id="16" name="タイトル 15"/>
          <p:cNvSpPr>
            <a:spLocks noGrp="1"/>
          </p:cNvSpPr>
          <p:nvPr>
            <p:ph type="title"/>
          </p:nvPr>
        </p:nvSpPr>
        <p:spPr/>
        <p:txBody>
          <a:bodyPr>
            <a:normAutofit/>
          </a:bodyPr>
          <a:lstStyle/>
          <a:p>
            <a:pPr defTabSz="914328">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納税環境の整備②</a:t>
            </a:r>
            <a:b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～法人番号について②～</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テキスト ボックス 19"/>
          <p:cNvSpPr txBox="1"/>
          <p:nvPr/>
        </p:nvSpPr>
        <p:spPr>
          <a:xfrm>
            <a:off x="225060" y="1025226"/>
            <a:ext cx="8915340" cy="707886"/>
          </a:xfrm>
          <a:prstGeom prst="rect">
            <a:avLst/>
          </a:prstGeom>
          <a:noFill/>
        </p:spPr>
        <p:txBody>
          <a:bodyPr wrap="square" rtlCol="0">
            <a:spAutoFit/>
          </a:bodyPr>
          <a:lstStyle/>
          <a:p>
            <a:pPr marL="342900" indent="-342900">
              <a:buFont typeface="Wingdings" panose="05000000000000000000" pitchFamily="2" charset="2"/>
              <a:buChar char="Ø"/>
            </a:pPr>
            <a:r>
              <a:rPr lang="ja-JP" altLang="en-US" sz="2000" spc="-89"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000" spc="-89" dirty="0">
                <a:latin typeface="メイリオ" panose="020B0604030504040204" pitchFamily="50" charset="-128"/>
                <a:ea typeface="メイリオ" panose="020B0604030504040204" pitchFamily="50" charset="-128"/>
                <a:cs typeface="メイリオ" panose="020B0604030504040204" pitchFamily="50" charset="-128"/>
              </a:rPr>
              <a:t>国税庁法人番号公表サイトでは、名称、所在地、法人番号などの条件で、法人等の情報を検索できます</a:t>
            </a:r>
            <a:r>
              <a:rPr lang="ja-JP" altLang="en-US" sz="2000" spc="-89"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2000" spc="-89"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0" name="グループ化 9"/>
          <p:cNvGrpSpPr/>
          <p:nvPr/>
        </p:nvGrpSpPr>
        <p:grpSpPr>
          <a:xfrm>
            <a:off x="493156" y="4673542"/>
            <a:ext cx="3744000" cy="1293788"/>
            <a:chOff x="737972" y="5232395"/>
            <a:chExt cx="3679431" cy="1113479"/>
          </a:xfrm>
        </p:grpSpPr>
        <p:sp>
          <p:nvSpPr>
            <p:cNvPr id="26" name="正方形/長方形 25"/>
            <p:cNvSpPr/>
            <p:nvPr/>
          </p:nvSpPr>
          <p:spPr>
            <a:xfrm>
              <a:off x="737972" y="5232395"/>
              <a:ext cx="3679431" cy="1113479"/>
            </a:xfrm>
            <a:prstGeom prst="rect">
              <a:avLst/>
            </a:prstGeom>
            <a:noFill/>
            <a:ln w="3175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endParaRPr lang="ja-JP" altLang="en-US" sz="1400" dirty="0">
                <a:solidFill>
                  <a:prstClr val="black"/>
                </a:solidFill>
              </a:endParaRPr>
            </a:p>
          </p:txBody>
        </p:sp>
        <p:grpSp>
          <p:nvGrpSpPr>
            <p:cNvPr id="31" name="グループ化 30"/>
            <p:cNvGrpSpPr>
              <a:grpSpLocks noChangeAspect="1"/>
            </p:cNvGrpSpPr>
            <p:nvPr/>
          </p:nvGrpSpPr>
          <p:grpSpPr>
            <a:xfrm>
              <a:off x="838842" y="5292178"/>
              <a:ext cx="3478578" cy="1007025"/>
              <a:chOff x="0" y="0"/>
              <a:chExt cx="3245001" cy="969884"/>
            </a:xfrm>
          </p:grpSpPr>
          <p:pic>
            <p:nvPicPr>
              <p:cNvPr id="64" name="図 63"/>
              <p:cNvPicPr>
                <a:picLocks noChangeAspect="1"/>
              </p:cNvPicPr>
              <p:nvPr/>
            </p:nvPicPr>
            <p:blipFill rotWithShape="1">
              <a:blip r:embed="rId4" cstate="print">
                <a:extLst>
                  <a:ext uri="{28A0092B-C50C-407E-A947-70E740481C1C}">
                    <a14:useLocalDpi xmlns:a14="http://schemas.microsoft.com/office/drawing/2010/main" val="0"/>
                  </a:ext>
                </a:extLst>
              </a:blip>
              <a:srcRect l="6024" t="20099" r="6091" b="60489"/>
              <a:stretch/>
            </p:blipFill>
            <p:spPr>
              <a:xfrm>
                <a:off x="0" y="0"/>
                <a:ext cx="3245001" cy="969884"/>
              </a:xfrm>
              <a:prstGeom prst="rect">
                <a:avLst/>
              </a:prstGeom>
              <a:ln>
                <a:noFill/>
              </a:ln>
            </p:spPr>
          </p:pic>
          <p:sp>
            <p:nvSpPr>
              <p:cNvPr id="65" name="正方形/長方形 64"/>
              <p:cNvSpPr/>
              <p:nvPr/>
            </p:nvSpPr>
            <p:spPr>
              <a:xfrm>
                <a:off x="0" y="0"/>
                <a:ext cx="3168000" cy="94686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endParaRPr lang="ja-JP" altLang="en-US">
                  <a:solidFill>
                    <a:prstClr val="white"/>
                  </a:solidFill>
                </a:endParaRPr>
              </a:p>
            </p:txBody>
          </p:sp>
        </p:grpSp>
      </p:grpSp>
      <p:sp>
        <p:nvSpPr>
          <p:cNvPr id="27" name="正方形/長方形 26"/>
          <p:cNvSpPr/>
          <p:nvPr/>
        </p:nvSpPr>
        <p:spPr>
          <a:xfrm>
            <a:off x="485605" y="2055938"/>
            <a:ext cx="3744000" cy="2541102"/>
          </a:xfrm>
          <a:prstGeom prst="rect">
            <a:avLst/>
          </a:prstGeom>
          <a:noFill/>
          <a:ln w="3175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endParaRPr lang="ja-JP" altLang="en-US" sz="1400" dirty="0">
              <a:solidFill>
                <a:prstClr val="black"/>
              </a:solidFill>
            </a:endParaRPr>
          </a:p>
        </p:txBody>
      </p:sp>
      <p:pic>
        <p:nvPicPr>
          <p:cNvPr id="33" name="図 32"/>
          <p:cNvPicPr>
            <a:picLocks noChangeAspect="1"/>
          </p:cNvPicPr>
          <p:nvPr/>
        </p:nvPicPr>
        <p:blipFill rotWithShape="1">
          <a:blip r:embed="rId5"/>
          <a:srcRect l="17199" t="10603" r="18629" b="15098"/>
          <a:stretch/>
        </p:blipFill>
        <p:spPr>
          <a:xfrm>
            <a:off x="536474" y="2287406"/>
            <a:ext cx="3642262" cy="2209454"/>
          </a:xfrm>
          <a:prstGeom prst="rect">
            <a:avLst/>
          </a:prstGeom>
        </p:spPr>
      </p:pic>
      <p:sp>
        <p:nvSpPr>
          <p:cNvPr id="32" name="テキスト ボックス 31"/>
          <p:cNvSpPr txBox="1"/>
          <p:nvPr/>
        </p:nvSpPr>
        <p:spPr>
          <a:xfrm>
            <a:off x="867736" y="1909153"/>
            <a:ext cx="2975506" cy="349702"/>
          </a:xfrm>
          <a:prstGeom prst="rect">
            <a:avLst/>
          </a:prstGeom>
          <a:solidFill>
            <a:schemeClr val="accent1">
              <a:lumMod val="20000"/>
              <a:lumOff val="80000"/>
            </a:schemeClr>
          </a:solidFill>
        </p:spPr>
        <p:txBody>
          <a:bodyPr vert="horz" wrap="square" tIns="72000" bIns="0" rtlCol="0" anchor="ctr" anchorCtr="0">
            <a:spAutoFit/>
          </a:bodyPr>
          <a:lstStyle/>
          <a:p>
            <a:pPr algn="ctr" defTabSz="914328"/>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国税庁</a:t>
            </a:r>
            <a:r>
              <a:rPr lang="ja-JP" altLang="en-US" sz="1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法人番号公表サイト</a:t>
            </a:r>
          </a:p>
        </p:txBody>
      </p:sp>
      <p:sp>
        <p:nvSpPr>
          <p:cNvPr id="39" name="テキスト ボックス 38"/>
          <p:cNvSpPr txBox="1"/>
          <p:nvPr/>
        </p:nvSpPr>
        <p:spPr>
          <a:xfrm>
            <a:off x="6228913" y="1861086"/>
            <a:ext cx="1249152" cy="349702"/>
          </a:xfrm>
          <a:prstGeom prst="rect">
            <a:avLst/>
          </a:prstGeom>
          <a:solidFill>
            <a:schemeClr val="accent1">
              <a:lumMod val="20000"/>
              <a:lumOff val="80000"/>
            </a:schemeClr>
          </a:solidFill>
        </p:spPr>
        <p:txBody>
          <a:bodyPr vert="horz" wrap="square" tIns="72000" bIns="0" rtlCol="0">
            <a:spAutoFit/>
          </a:bodyPr>
          <a:lstStyle/>
          <a:p>
            <a:pPr algn="ctr" defTabSz="914328"/>
            <a:r>
              <a:rPr lang="ja-JP" altLang="en-US" sz="1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検索結果</a:t>
            </a:r>
          </a:p>
        </p:txBody>
      </p:sp>
      <p:sp>
        <p:nvSpPr>
          <p:cNvPr id="3" name="Rectangle 9">
            <a:extLst>
              <a:ext uri="{FF2B5EF4-FFF2-40B4-BE49-F238E27FC236}">
                <a16:creationId xmlns:a16="http://schemas.microsoft.com/office/drawing/2014/main" id="{439F7697-5CEA-45C0-87B4-F71251AC5763}"/>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スライド番号プレースホルダー 1">
            <a:extLst>
              <a:ext uri="{FF2B5EF4-FFF2-40B4-BE49-F238E27FC236}">
                <a16:creationId xmlns:a16="http://schemas.microsoft.com/office/drawing/2014/main" id="{6093EEB1-60CB-412B-8F47-B2935414E72A}"/>
              </a:ext>
            </a:extLst>
          </p:cNvPr>
          <p:cNvSpPr>
            <a:spLocks noGrp="1"/>
          </p:cNvSpPr>
          <p:nvPr>
            <p:ph type="sldNum" sz="quarter" idx="12"/>
          </p:nvPr>
        </p:nvSpPr>
        <p:spPr>
          <a:xfrm>
            <a:off x="8567738" y="6453188"/>
            <a:ext cx="576262" cy="404812"/>
          </a:xfrm>
        </p:spPr>
        <p:txBody>
          <a:bodyPr/>
          <a:lstStyle/>
          <a:p>
            <a:fld id="{C870111A-7876-4376-AA8A-B94741648D09}" type="slidenum">
              <a:rPr lang="ja-JP" altLang="en-US" smtClean="0">
                <a:solidFill>
                  <a:prstClr val="black">
                    <a:tint val="75000"/>
                  </a:prstClr>
                </a:solidFill>
                <a:latin typeface="メイリオ" panose="020B0604030504040204" pitchFamily="50" charset="-128"/>
                <a:ea typeface="メイリオ" panose="020B0604030504040204" pitchFamily="50" charset="-128"/>
                <a:cs typeface="メイリオ" panose="020B0604030504040204" pitchFamily="50" charset="-128"/>
              </a:rPr>
              <a:pPr/>
              <a:t>76</a:t>
            </a:fld>
            <a:endParaRPr lang="ja-JP" altLang="en-US" dirty="0">
              <a:solidFill>
                <a:prstClr val="black">
                  <a:tint val="75000"/>
                </a:prstClr>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5" name="図 34"/>
          <p:cNvPicPr>
            <a:picLocks noChangeAspect="1"/>
          </p:cNvPicPr>
          <p:nvPr/>
        </p:nvPicPr>
        <p:blipFill rotWithShape="1">
          <a:blip r:embed="rId6"/>
          <a:srcRect l="1888"/>
          <a:stretch/>
        </p:blipFill>
        <p:spPr>
          <a:xfrm>
            <a:off x="1288901" y="2662380"/>
            <a:ext cx="2781596" cy="1764217"/>
          </a:xfrm>
          <a:prstGeom prst="rect">
            <a:avLst/>
          </a:prstGeom>
        </p:spPr>
      </p:pic>
      <p:grpSp>
        <p:nvGrpSpPr>
          <p:cNvPr id="36" name="グループ化 35"/>
          <p:cNvGrpSpPr/>
          <p:nvPr/>
        </p:nvGrpSpPr>
        <p:grpSpPr>
          <a:xfrm rot="1215487">
            <a:off x="4378870" y="3177015"/>
            <a:ext cx="615181" cy="430234"/>
            <a:chOff x="4624580" y="2640978"/>
            <a:chExt cx="679718" cy="2077118"/>
          </a:xfrm>
        </p:grpSpPr>
        <p:sp>
          <p:nvSpPr>
            <p:cNvPr id="37" name="右矢印 36"/>
            <p:cNvSpPr/>
            <p:nvPr/>
          </p:nvSpPr>
          <p:spPr bwMode="auto">
            <a:xfrm>
              <a:off x="4895165" y="2640978"/>
              <a:ext cx="409133" cy="2077118"/>
            </a:xfrm>
            <a:prstGeom prst="rightArrow">
              <a:avLst>
                <a:gd name="adj1" fmla="val 54481"/>
                <a:gd name="adj2" fmla="val 65218"/>
              </a:avLst>
            </a:prstGeom>
            <a:solidFill>
              <a:schemeClr val="bg1"/>
            </a:solidFill>
            <a:ln w="19050" cap="flat" cmpd="sng" algn="ctr">
              <a:solidFill>
                <a:srgbClr val="006AD5"/>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eaLnBrk="1" hangingPunct="1">
                <a:spcBef>
                  <a:spcPct val="40000"/>
                </a:spcBef>
                <a:buClr>
                  <a:srgbClr val="5B9BD5"/>
                </a:buClr>
                <a:buFont typeface="Wingdings" pitchFamily="2" charset="2"/>
                <a:buNone/>
              </a:pPr>
              <a:endParaRPr lang="ja-JP" altLang="en-US">
                <a:solidFill>
                  <a:prstClr val="black"/>
                </a:solidFill>
                <a:latin typeface="Arial" charset="0"/>
                <a:ea typeface="HGPｺﾞｼｯｸE" pitchFamily="50" charset="-128"/>
              </a:endParaRPr>
            </a:p>
          </p:txBody>
        </p:sp>
        <p:sp>
          <p:nvSpPr>
            <p:cNvPr id="40" name="正方形/長方形 39"/>
            <p:cNvSpPr/>
            <p:nvPr/>
          </p:nvSpPr>
          <p:spPr bwMode="auto">
            <a:xfrm>
              <a:off x="4714346" y="3110857"/>
              <a:ext cx="135310" cy="1137359"/>
            </a:xfrm>
            <a:prstGeom prst="rect">
              <a:avLst/>
            </a:prstGeom>
            <a:solidFill>
              <a:schemeClr val="bg1"/>
            </a:solidFill>
            <a:ln w="19050" cap="flat" cmpd="sng" algn="ctr">
              <a:solidFill>
                <a:srgbClr val="006AD5"/>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eaLnBrk="1" hangingPunct="1">
                <a:spcBef>
                  <a:spcPct val="40000"/>
                </a:spcBef>
                <a:buClr>
                  <a:srgbClr val="5B9BD5"/>
                </a:buClr>
                <a:buFont typeface="Wingdings" pitchFamily="2" charset="2"/>
                <a:buNone/>
              </a:pPr>
              <a:endParaRPr lang="ja-JP" altLang="en-US">
                <a:solidFill>
                  <a:prstClr val="black"/>
                </a:solidFill>
                <a:latin typeface="Arial" charset="0"/>
                <a:ea typeface="HGPｺﾞｼｯｸE" pitchFamily="50" charset="-128"/>
              </a:endParaRPr>
            </a:p>
          </p:txBody>
        </p:sp>
        <p:sp>
          <p:nvSpPr>
            <p:cNvPr id="41" name="正方形/長方形 40"/>
            <p:cNvSpPr/>
            <p:nvPr/>
          </p:nvSpPr>
          <p:spPr bwMode="auto">
            <a:xfrm>
              <a:off x="4624580" y="3110857"/>
              <a:ext cx="55237" cy="1137359"/>
            </a:xfrm>
            <a:prstGeom prst="rect">
              <a:avLst/>
            </a:prstGeom>
            <a:solidFill>
              <a:schemeClr val="bg1"/>
            </a:solidFill>
            <a:ln w="19050" cap="flat" cmpd="sng" algn="ctr">
              <a:solidFill>
                <a:srgbClr val="006AD5"/>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eaLnBrk="1" hangingPunct="1">
                <a:spcBef>
                  <a:spcPct val="40000"/>
                </a:spcBef>
                <a:buClr>
                  <a:srgbClr val="5B9BD5"/>
                </a:buClr>
                <a:buFont typeface="Wingdings" pitchFamily="2" charset="2"/>
                <a:buNone/>
              </a:pPr>
              <a:endParaRPr lang="ja-JP" altLang="en-US">
                <a:solidFill>
                  <a:prstClr val="black"/>
                </a:solidFill>
                <a:latin typeface="Arial" charset="0"/>
                <a:ea typeface="HGPｺﾞｼｯｸE" pitchFamily="50" charset="-128"/>
              </a:endParaRPr>
            </a:p>
          </p:txBody>
        </p:sp>
      </p:grpSp>
      <p:sp>
        <p:nvSpPr>
          <p:cNvPr id="30" name="テキスト ボックス 29"/>
          <p:cNvSpPr txBox="1"/>
          <p:nvPr/>
        </p:nvSpPr>
        <p:spPr>
          <a:xfrm>
            <a:off x="204914" y="6290156"/>
            <a:ext cx="8268273" cy="523220"/>
          </a:xfrm>
          <a:prstGeom prst="rect">
            <a:avLst/>
          </a:prstGeom>
          <a:noFill/>
        </p:spPr>
        <p:txBody>
          <a:bodyPr wrap="square" rtlCol="0">
            <a:spAutoFit/>
          </a:bodyPr>
          <a:lstStyle/>
          <a:p>
            <a:r>
              <a:rPr lang="ja-JP" altLang="en-US" sz="1400" dirty="0">
                <a:latin typeface="メイリオ" panose="020B0604030504040204" pitchFamily="50" charset="-128"/>
                <a:ea typeface="メイリオ" panose="020B0604030504040204" pitchFamily="50" charset="-128"/>
              </a:rPr>
              <a:t>（参考</a:t>
            </a:r>
            <a:r>
              <a:rPr lang="en-US" altLang="ja-JP" sz="1400" dirty="0">
                <a:latin typeface="メイリオ" panose="020B0604030504040204" pitchFamily="50" charset="-128"/>
                <a:ea typeface="メイリオ" panose="020B0604030504040204" pitchFamily="50" charset="-128"/>
              </a:rPr>
              <a:t>URL</a:t>
            </a:r>
            <a:r>
              <a:rPr lang="ja-JP" altLang="en-US" sz="1400" dirty="0">
                <a:latin typeface="メイリオ" panose="020B0604030504040204" pitchFamily="50" charset="-128"/>
                <a:ea typeface="メイリオ" panose="020B0604030504040204" pitchFamily="50" charset="-128"/>
              </a:rPr>
              <a:t>）</a:t>
            </a:r>
            <a:endParaRPr lang="en-US" altLang="ja-JP" sz="14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　・国税庁法人番号公表サイト</a:t>
            </a:r>
            <a:r>
              <a:rPr lang="ja-JP" altLang="en-US" sz="1400" dirty="0">
                <a:solidFill>
                  <a:srgbClr val="FF0000"/>
                </a:solidFill>
                <a:latin typeface="メイリオ" panose="020B0604030504040204" pitchFamily="50" charset="-128"/>
                <a:ea typeface="メイリオ" panose="020B0604030504040204" pitchFamily="50" charset="-128"/>
              </a:rPr>
              <a:t>　</a:t>
            </a:r>
            <a:r>
              <a:rPr lang="en-US" altLang="ja-JP" sz="1400" dirty="0">
                <a:solidFill>
                  <a:srgbClr val="FF0000"/>
                </a:solidFill>
                <a:latin typeface="メイリオ" panose="020B0604030504040204" pitchFamily="50" charset="-128"/>
                <a:ea typeface="メイリオ" panose="020B0604030504040204" pitchFamily="50" charset="-128"/>
                <a:hlinkClick r:id="rId7"/>
              </a:rPr>
              <a:t>https://www.houjin-bangou.nta.go.jp</a:t>
            </a:r>
            <a:endParaRPr lang="en-US" altLang="ja-JP" sz="1400" dirty="0">
              <a:solidFill>
                <a:srgbClr val="FF0000"/>
              </a:solidFill>
              <a:latin typeface="メイリオ" panose="020B0604030504040204" pitchFamily="50" charset="-128"/>
              <a:ea typeface="メイリオ" panose="020B0604030504040204" pitchFamily="50" charset="-128"/>
            </a:endParaRPr>
          </a:p>
        </p:txBody>
      </p:sp>
      <p:grpSp>
        <p:nvGrpSpPr>
          <p:cNvPr id="29" name="グループ化 28"/>
          <p:cNvGrpSpPr/>
          <p:nvPr/>
        </p:nvGrpSpPr>
        <p:grpSpPr>
          <a:xfrm rot="19981474">
            <a:off x="4346132" y="4950399"/>
            <a:ext cx="615181" cy="430234"/>
            <a:chOff x="4624580" y="2640978"/>
            <a:chExt cx="679718" cy="2077118"/>
          </a:xfrm>
        </p:grpSpPr>
        <p:sp>
          <p:nvSpPr>
            <p:cNvPr id="38" name="右矢印 37"/>
            <p:cNvSpPr/>
            <p:nvPr/>
          </p:nvSpPr>
          <p:spPr bwMode="auto">
            <a:xfrm>
              <a:off x="4895165" y="2640978"/>
              <a:ext cx="409133" cy="2077118"/>
            </a:xfrm>
            <a:prstGeom prst="rightArrow">
              <a:avLst>
                <a:gd name="adj1" fmla="val 54481"/>
                <a:gd name="adj2" fmla="val 65218"/>
              </a:avLst>
            </a:prstGeom>
            <a:solidFill>
              <a:schemeClr val="bg1"/>
            </a:solidFill>
            <a:ln w="19050" cap="flat" cmpd="sng" algn="ctr">
              <a:solidFill>
                <a:srgbClr val="006AD5"/>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eaLnBrk="1" hangingPunct="1">
                <a:spcBef>
                  <a:spcPct val="40000"/>
                </a:spcBef>
                <a:buClr>
                  <a:srgbClr val="5B9BD5"/>
                </a:buClr>
                <a:buFont typeface="Wingdings" pitchFamily="2" charset="2"/>
                <a:buNone/>
              </a:pPr>
              <a:endParaRPr lang="ja-JP" altLang="en-US">
                <a:solidFill>
                  <a:prstClr val="black"/>
                </a:solidFill>
                <a:latin typeface="Arial" charset="0"/>
                <a:ea typeface="HGPｺﾞｼｯｸE" pitchFamily="50" charset="-128"/>
              </a:endParaRPr>
            </a:p>
          </p:txBody>
        </p:sp>
        <p:sp>
          <p:nvSpPr>
            <p:cNvPr id="42" name="正方形/長方形 41"/>
            <p:cNvSpPr/>
            <p:nvPr/>
          </p:nvSpPr>
          <p:spPr bwMode="auto">
            <a:xfrm>
              <a:off x="4714346" y="3110857"/>
              <a:ext cx="135310" cy="1137359"/>
            </a:xfrm>
            <a:prstGeom prst="rect">
              <a:avLst/>
            </a:prstGeom>
            <a:solidFill>
              <a:schemeClr val="bg1"/>
            </a:solidFill>
            <a:ln w="19050" cap="flat" cmpd="sng" algn="ctr">
              <a:solidFill>
                <a:srgbClr val="006AD5"/>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eaLnBrk="1" hangingPunct="1">
                <a:spcBef>
                  <a:spcPct val="40000"/>
                </a:spcBef>
                <a:buClr>
                  <a:srgbClr val="5B9BD5"/>
                </a:buClr>
                <a:buFont typeface="Wingdings" pitchFamily="2" charset="2"/>
                <a:buNone/>
              </a:pPr>
              <a:endParaRPr lang="ja-JP" altLang="en-US">
                <a:solidFill>
                  <a:prstClr val="black"/>
                </a:solidFill>
                <a:latin typeface="Arial" charset="0"/>
                <a:ea typeface="HGPｺﾞｼｯｸE" pitchFamily="50" charset="-128"/>
              </a:endParaRPr>
            </a:p>
          </p:txBody>
        </p:sp>
        <p:sp>
          <p:nvSpPr>
            <p:cNvPr id="43" name="正方形/長方形 42"/>
            <p:cNvSpPr/>
            <p:nvPr/>
          </p:nvSpPr>
          <p:spPr bwMode="auto">
            <a:xfrm>
              <a:off x="4624580" y="3110857"/>
              <a:ext cx="55237" cy="1137359"/>
            </a:xfrm>
            <a:prstGeom prst="rect">
              <a:avLst/>
            </a:prstGeom>
            <a:solidFill>
              <a:schemeClr val="bg1"/>
            </a:solidFill>
            <a:ln w="19050" cap="flat" cmpd="sng" algn="ctr">
              <a:solidFill>
                <a:srgbClr val="006AD5"/>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eaLnBrk="1" hangingPunct="1">
                <a:spcBef>
                  <a:spcPct val="40000"/>
                </a:spcBef>
                <a:buClr>
                  <a:srgbClr val="5B9BD5"/>
                </a:buClr>
                <a:buFont typeface="Wingdings" pitchFamily="2" charset="2"/>
                <a:buNone/>
              </a:pPr>
              <a:endParaRPr lang="ja-JP" altLang="en-US">
                <a:solidFill>
                  <a:prstClr val="black"/>
                </a:solidFill>
                <a:latin typeface="Arial" charset="0"/>
                <a:ea typeface="HGPｺﾞｼｯｸE" pitchFamily="50" charset="-128"/>
              </a:endParaRPr>
            </a:p>
          </p:txBody>
        </p:sp>
      </p:grpSp>
    </p:spTree>
    <p:extLst>
      <p:ext uri="{BB962C8B-B14F-4D97-AF65-F5344CB8AC3E}">
        <p14:creationId xmlns:p14="http://schemas.microsoft.com/office/powerpoint/2010/main" val="306797976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27C16D84-F9F4-4553-B3D3-A4DC875683F3}"/>
              </a:ext>
            </a:extLst>
          </p:cNvPr>
          <p:cNvPicPr>
            <a:picLocks noChangeAspect="1"/>
          </p:cNvPicPr>
          <p:nvPr/>
        </p:nvPicPr>
        <p:blipFill>
          <a:blip r:embed="rId3"/>
          <a:stretch>
            <a:fillRect/>
          </a:stretch>
        </p:blipFill>
        <p:spPr>
          <a:xfrm>
            <a:off x="517281" y="2768874"/>
            <a:ext cx="5074676" cy="2784774"/>
          </a:xfrm>
          <a:prstGeom prst="rect">
            <a:avLst/>
          </a:prstGeom>
        </p:spPr>
      </p:pic>
      <p:sp>
        <p:nvSpPr>
          <p:cNvPr id="8" name="タイトル 7"/>
          <p:cNvSpPr>
            <a:spLocks noGrp="1"/>
          </p:cNvSpPr>
          <p:nvPr>
            <p:ph type="title"/>
          </p:nvPr>
        </p:nvSpPr>
        <p:spPr/>
        <p:txBody>
          <a:bodyPr tIns="46800">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納税環境の整備②</a:t>
            </a:r>
            <a:br>
              <a:rPr lang="ja-JP" altLang="en-US" sz="4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～法人番号について③～</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EE8BD916-3663-4B4E-A5DD-7058E91C23A3}"/>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Rectangle 7"/>
          <p:cNvSpPr>
            <a:spLocks noChangeArrowheads="1"/>
          </p:cNvSpPr>
          <p:nvPr/>
        </p:nvSpPr>
        <p:spPr bwMode="auto">
          <a:xfrm>
            <a:off x="517282" y="993479"/>
            <a:ext cx="8043496" cy="464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400">
                <a:solidFill>
                  <a:schemeClr val="tx1"/>
                </a:solidFill>
                <a:latin typeface="Tahoma" panose="020B0604030504040204" pitchFamily="34" charset="0"/>
                <a:ea typeface="ＭＳ Ｐゴシック" panose="020B0600070205080204" pitchFamily="50" charset="-128"/>
              </a:defRPr>
            </a:lvl1pPr>
            <a:lvl2pPr marL="742950" indent="-285750" eaLnBrk="0" hangingPunct="0">
              <a:defRPr kumimoji="1" sz="2400">
                <a:solidFill>
                  <a:schemeClr val="tx1"/>
                </a:solidFill>
                <a:latin typeface="Tahoma" panose="020B0604030504040204" pitchFamily="34" charset="0"/>
                <a:ea typeface="ＭＳ Ｐゴシック" panose="020B0600070205080204" pitchFamily="50" charset="-128"/>
              </a:defRPr>
            </a:lvl2pPr>
            <a:lvl3pPr marL="1143000" indent="-228600" eaLnBrk="0" hangingPunct="0">
              <a:defRPr kumimoji="1" sz="2400">
                <a:solidFill>
                  <a:schemeClr val="tx1"/>
                </a:solidFill>
                <a:latin typeface="Tahoma" panose="020B0604030504040204" pitchFamily="34" charset="0"/>
                <a:ea typeface="ＭＳ Ｐゴシック" panose="020B0600070205080204" pitchFamily="50" charset="-128"/>
              </a:defRPr>
            </a:lvl3pPr>
            <a:lvl4pPr marL="1600200" indent="-228600" eaLnBrk="0" hangingPunct="0">
              <a:defRPr kumimoji="1" sz="2400">
                <a:solidFill>
                  <a:schemeClr val="tx1"/>
                </a:solidFill>
                <a:latin typeface="Tahoma" panose="020B0604030504040204" pitchFamily="34" charset="0"/>
                <a:ea typeface="ＭＳ Ｐゴシック" panose="020B0600070205080204" pitchFamily="50" charset="-128"/>
              </a:defRPr>
            </a:lvl4pPr>
            <a:lvl5pPr marL="2057400" indent="-228600" eaLnBrk="0" hangingPunct="0">
              <a:defRPr kumimoji="1" sz="2400">
                <a:solidFill>
                  <a:schemeClr val="tx1"/>
                </a:solidFill>
                <a:latin typeface="Tahoma" panose="020B060403050404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2215" b="1" i="1" u="none" strike="noStrike" kern="1200" cap="none" spc="0" normalizeH="0" baseline="0" noProof="0" dirty="0">
              <a:ln>
                <a:noFill/>
              </a:ln>
              <a:solidFill>
                <a:srgbClr val="333333"/>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テキスト ボックス 29"/>
          <p:cNvSpPr txBox="1"/>
          <p:nvPr/>
        </p:nvSpPr>
        <p:spPr>
          <a:xfrm>
            <a:off x="0" y="1002337"/>
            <a:ext cx="8804910" cy="1323439"/>
          </a:xfrm>
          <a:prstGeom prst="rect">
            <a:avLst/>
          </a:prstGeom>
          <a:noFill/>
        </p:spPr>
        <p:txBody>
          <a:bodyPr wrap="square" rtlCol="0">
            <a:spAutoFit/>
          </a:bodyPr>
          <a:lstStyle/>
          <a:p>
            <a:pPr marL="342900" marR="0" lvl="0" indent="-342900" algn="just"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国税庁法人番号公表サイト英語版</a:t>
            </a:r>
            <a:r>
              <a:rPr kumimoji="1"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web</a:t>
            </a: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ページでは、法人等からの登録を受けて、名称・所在地の英語表記を公表しています。この登録をしておけば、海外の取引先などから法人番号の照会を受けた際に、同ページを提示することで速やかに対応できます。</a:t>
            </a:r>
          </a:p>
        </p:txBody>
      </p:sp>
      <p:sp>
        <p:nvSpPr>
          <p:cNvPr id="31" name="正方形/長方形 30"/>
          <p:cNvSpPr/>
          <p:nvPr/>
        </p:nvSpPr>
        <p:spPr>
          <a:xfrm>
            <a:off x="0" y="5873215"/>
            <a:ext cx="9487514" cy="954107"/>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（参考</a:t>
            </a:r>
            <a:r>
              <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URL</a:t>
            </a: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endPar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・国税庁法人番号公表サイト英語版</a:t>
            </a:r>
            <a:r>
              <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web</a:t>
            </a: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ページ</a:t>
            </a:r>
            <a:r>
              <a:rPr kumimoji="1" lang="ja-JP" altLang="en-US" sz="14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4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hlinkClick r:id="rId4"/>
              </a:rPr>
              <a:t>https</a:t>
            </a:r>
            <a:r>
              <a:rPr kumimoji="1" lang="en-US" altLang="ja-JP" sz="1400" b="0" i="0" u="none" strike="noStrike" kern="1200" cap="none" spc="0" normalizeH="0" baseline="0" noProof="0" dirty="0">
                <a:ln>
                  <a:noFill/>
                </a:ln>
                <a:solidFill>
                  <a:srgbClr val="4472C4"/>
                </a:solidFill>
                <a:effectLst/>
                <a:uLnTx/>
                <a:uFillTx/>
                <a:latin typeface="メイリオ" panose="020B0604030504040204" pitchFamily="50" charset="-128"/>
                <a:ea typeface="メイリオ" panose="020B0604030504040204" pitchFamily="50" charset="-128"/>
                <a:cs typeface="+mn-cs"/>
                <a:hlinkClick r:id="rId4"/>
              </a:rPr>
              <a:t>://</a:t>
            </a:r>
            <a:r>
              <a:rPr kumimoji="1" lang="en-US" altLang="ja-JP" sz="14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hlinkClick r:id="rId4"/>
              </a:rPr>
              <a:t>www.houjin-bangou.nta.go.jp/en/</a:t>
            </a:r>
            <a:endParaRPr kumimoji="1" lang="en-US" altLang="ja-JP" sz="14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・国税庁法人番号公表サイト</a:t>
            </a: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英語表記登録フォーム　</a:t>
            </a:r>
            <a:r>
              <a:rPr kumimoji="1" lang="en-US" altLang="ja-JP" sz="1400" b="0" i="0" u="sng" strike="noStrike" kern="1200" cap="none" spc="0" normalizeH="0" baseline="0" noProof="0" dirty="0">
                <a:ln>
                  <a:noFill/>
                </a:ln>
                <a:solidFill>
                  <a:srgbClr val="4472C4"/>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https://www.houjin-bangou.nta.go.jp/eigotouroku/</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4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p:txBody>
      </p:sp>
      <p:sp>
        <p:nvSpPr>
          <p:cNvPr id="23" name="正方形/長方形 22"/>
          <p:cNvSpPr/>
          <p:nvPr/>
        </p:nvSpPr>
        <p:spPr>
          <a:xfrm>
            <a:off x="661010" y="2720195"/>
            <a:ext cx="4824536" cy="2879526"/>
          </a:xfrm>
          <a:prstGeom prst="rect">
            <a:avLst/>
          </a:prstGeom>
          <a:noFill/>
          <a:ln w="3175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r" defTabSz="914328" rtl="0" eaLnBrk="0" fontAlgn="base" latinLnBrk="0" hangingPunct="0">
              <a:lnSpc>
                <a:spcPct val="100000"/>
              </a:lnSpc>
              <a:spcBef>
                <a:spcPct val="0"/>
              </a:spcBef>
              <a:spcAft>
                <a:spcPct val="0"/>
              </a:spcAft>
              <a:buClrTx/>
              <a:buSzTx/>
              <a:buFontTx/>
              <a:buNone/>
              <a:tabLst/>
              <a:defRPr/>
            </a:pPr>
            <a:endParaRPr kumimoji="1" lang="ja-JP" altLang="en-US" sz="1399" b="0" i="0" u="none" strike="noStrike" kern="1200" cap="none" spc="0" normalizeH="0" baseline="0" noProof="0" dirty="0">
              <a:ln>
                <a:noFill/>
              </a:ln>
              <a:solidFill>
                <a:srgbClr val="333333"/>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テキスト ボックス 25"/>
          <p:cNvSpPr txBox="1"/>
          <p:nvPr/>
        </p:nvSpPr>
        <p:spPr>
          <a:xfrm>
            <a:off x="2043563" y="2436294"/>
            <a:ext cx="2088232" cy="349702"/>
          </a:xfrm>
          <a:prstGeom prst="rect">
            <a:avLst/>
          </a:prstGeom>
          <a:solidFill>
            <a:schemeClr val="accent1">
              <a:lumMod val="20000"/>
              <a:lumOff val="80000"/>
            </a:schemeClr>
          </a:solidFill>
        </p:spPr>
        <p:txBody>
          <a:bodyPr vert="horz" wrap="square" tIns="72000" bIns="0" rtlCol="0">
            <a:spAutoFit/>
          </a:bodyPr>
          <a:lstStyle/>
          <a:p>
            <a:pPr marL="0" marR="0" lvl="0" indent="0" algn="l" defTabSz="914328"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英語版</a:t>
            </a:r>
            <a:r>
              <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web</a:t>
            </a: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ページ</a:t>
            </a:r>
          </a:p>
        </p:txBody>
      </p:sp>
      <p:sp>
        <p:nvSpPr>
          <p:cNvPr id="36" name="スライド番号プレースホルダー 1">
            <a:extLst>
              <a:ext uri="{FF2B5EF4-FFF2-40B4-BE49-F238E27FC236}">
                <a16:creationId xmlns:a16="http://schemas.microsoft.com/office/drawing/2014/main" id="{7958269B-1AFB-4626-8B98-DC46417135F9}"/>
              </a:ext>
            </a:extLst>
          </p:cNvPr>
          <p:cNvSpPr>
            <a:spLocks noGrp="1"/>
          </p:cNvSpPr>
          <p:nvPr>
            <p:ph type="sldNum" sz="quarter" idx="12"/>
          </p:nvPr>
        </p:nvSpPr>
        <p:spPr>
          <a:xfrm>
            <a:off x="8567738" y="6453188"/>
            <a:ext cx="576262" cy="404812"/>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870111A-7876-4376-AA8A-B94741648D09}" type="slidenum">
              <a:rPr kumimoji="1" lang="ja-JP" altLang="en-US" sz="1200" b="0" i="0" u="none" strike="noStrike" kern="1200" cap="none" spc="0" normalizeH="0" baseline="0" noProof="0" smtClean="0">
                <a:ln>
                  <a:noFill/>
                </a:ln>
                <a:solidFill>
                  <a:prstClr val="black">
                    <a:tint val="7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1" lang="ja-JP" altLang="en-US" sz="1200" b="0" i="0" u="none" strike="noStrike" kern="1200" cap="none" spc="0" normalizeH="0" baseline="0" noProof="0" dirty="0">
              <a:ln>
                <a:noFill/>
              </a:ln>
              <a:solidFill>
                <a:prstClr val="black">
                  <a:tint val="7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1" name="角丸四角形 70"/>
          <p:cNvSpPr/>
          <p:nvPr/>
        </p:nvSpPr>
        <p:spPr>
          <a:xfrm>
            <a:off x="5795213" y="3805273"/>
            <a:ext cx="3009697" cy="720000"/>
          </a:xfrm>
          <a:prstGeom prst="roundRect">
            <a:avLst/>
          </a:prstGeom>
          <a:noFill/>
          <a:ln w="25400">
            <a:solidFill>
              <a:srgbClr val="FF0000"/>
            </a:solidFill>
          </a:ln>
          <a:effectLst/>
        </p:spPr>
        <p:style>
          <a:lnRef idx="2">
            <a:schemeClr val="accent6"/>
          </a:lnRef>
          <a:fillRef idx="1">
            <a:schemeClr val="lt1"/>
          </a:fillRef>
          <a:effectRef idx="0">
            <a:schemeClr val="accent6"/>
          </a:effectRef>
          <a:fontRef idx="minor">
            <a:schemeClr val="dk1"/>
          </a:fontRef>
        </p:style>
        <p:txBody>
          <a:bodyPr wrap="square" rtlCol="0" anchor="ctr">
            <a:no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ＭＳ Ｐゴシック" panose="020B0600070205080204" pitchFamily="50" charset="-128"/>
              </a:rPr>
              <a:t>②　名称の英語表記を表示し</a:t>
            </a:r>
            <a:endPar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ＭＳ Ｐゴシック" panose="020B0600070205080204" pitchFamily="50" charset="-128"/>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ＭＳ Ｐゴシック" panose="020B0600070205080204" pitchFamily="50" charset="-128"/>
              </a:rPr>
              <a:t>　ます。</a:t>
            </a:r>
          </a:p>
        </p:txBody>
      </p:sp>
      <p:sp>
        <p:nvSpPr>
          <p:cNvPr id="72" name="角丸四角形 71"/>
          <p:cNvSpPr/>
          <p:nvPr/>
        </p:nvSpPr>
        <p:spPr>
          <a:xfrm>
            <a:off x="5793767" y="5001652"/>
            <a:ext cx="3011143" cy="720000"/>
          </a:xfrm>
          <a:prstGeom prst="roundRect">
            <a:avLst/>
          </a:prstGeom>
          <a:noFill/>
          <a:ln w="25400">
            <a:solidFill>
              <a:srgbClr val="FF0000"/>
            </a:solidFill>
          </a:ln>
          <a:effectLst/>
        </p:spPr>
        <p:style>
          <a:lnRef idx="2">
            <a:schemeClr val="accent6"/>
          </a:lnRef>
          <a:fillRef idx="1">
            <a:schemeClr val="lt1"/>
          </a:fillRef>
          <a:effectRef idx="0">
            <a:schemeClr val="accent6"/>
          </a:effectRef>
          <a:fontRef idx="minor">
            <a:schemeClr val="dk1"/>
          </a:fontRef>
        </p:style>
        <p:txBody>
          <a:bodyPr wrap="square" rtlCol="0" anchor="ctr">
            <a:no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ＭＳ Ｐゴシック" panose="020B0600070205080204" pitchFamily="50" charset="-128"/>
              </a:rPr>
              <a:t>③　所在地の英語表記を表示</a:t>
            </a:r>
            <a:endPar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ＭＳ Ｐゴシック" panose="020B0600070205080204" pitchFamily="50" charset="-128"/>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ＭＳ Ｐゴシック" panose="020B0600070205080204" pitchFamily="50" charset="-128"/>
              </a:rPr>
              <a:t>　します。</a:t>
            </a:r>
          </a:p>
        </p:txBody>
      </p:sp>
      <p:sp>
        <p:nvSpPr>
          <p:cNvPr id="73" name="角丸四角形 72"/>
          <p:cNvSpPr/>
          <p:nvPr/>
        </p:nvSpPr>
        <p:spPr>
          <a:xfrm>
            <a:off x="5809201" y="2608895"/>
            <a:ext cx="3011144" cy="719999"/>
          </a:xfrm>
          <a:prstGeom prst="roundRect">
            <a:avLst/>
          </a:prstGeom>
          <a:noFill/>
          <a:ln w="25400">
            <a:solidFill>
              <a:srgbClr val="FF0000"/>
            </a:solidFill>
          </a:ln>
          <a:effectLst/>
        </p:spPr>
        <p:style>
          <a:lnRef idx="2">
            <a:schemeClr val="accent6"/>
          </a:lnRef>
          <a:fillRef idx="1">
            <a:schemeClr val="lt1"/>
          </a:fillRef>
          <a:effectRef idx="0">
            <a:schemeClr val="accent6"/>
          </a:effectRef>
          <a:fontRef idx="minor">
            <a:schemeClr val="dk1"/>
          </a:fontRef>
        </p:style>
        <p:txBody>
          <a:bodyPr wrap="square" rtlCol="0" anchor="ctr">
            <a:no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ＭＳ Ｐゴシック" panose="020B0600070205080204" pitchFamily="50" charset="-128"/>
              </a:rPr>
              <a:t>①　法人番号</a:t>
            </a:r>
            <a:r>
              <a:rPr kumimoji="1" lang="ja-JP" altLang="en-US" sz="16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ＭＳ Ｐゴシック" panose="020B0600070205080204" pitchFamily="50" charset="-128"/>
              </a:rPr>
              <a:t>を表示します。</a:t>
            </a:r>
            <a:endPar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ＭＳ Ｐゴシック" panose="020B0600070205080204" pitchFamily="50" charset="-128"/>
            </a:endParaRPr>
          </a:p>
        </p:txBody>
      </p:sp>
      <p:sp>
        <p:nvSpPr>
          <p:cNvPr id="74" name="角丸四角形 73"/>
          <p:cNvSpPr/>
          <p:nvPr/>
        </p:nvSpPr>
        <p:spPr>
          <a:xfrm>
            <a:off x="2884967" y="2913865"/>
            <a:ext cx="890303" cy="275856"/>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8576" tIns="19288" rIns="38576" bIns="19288" numCol="1" spcCol="0" rtlCol="0" fromWordArt="0" anchor="ctr" anchorCtr="0" forceAA="0" compatLnSpc="1">
            <a:prstTxWarp prst="textNoShape">
              <a:avLst/>
            </a:prstTxWarp>
            <a:no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1" lang="ja-JP" altLang="en-US" sz="759"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grpSp>
        <p:nvGrpSpPr>
          <p:cNvPr id="75" name="グループ化 74"/>
          <p:cNvGrpSpPr/>
          <p:nvPr/>
        </p:nvGrpSpPr>
        <p:grpSpPr>
          <a:xfrm>
            <a:off x="2635088" y="2682108"/>
            <a:ext cx="425818" cy="352672"/>
            <a:chOff x="3517504" y="1230816"/>
            <a:chExt cx="501963" cy="400110"/>
          </a:xfrm>
        </p:grpSpPr>
        <p:sp>
          <p:nvSpPr>
            <p:cNvPr id="76" name="円/楕円 75"/>
            <p:cNvSpPr/>
            <p:nvPr/>
          </p:nvSpPr>
          <p:spPr>
            <a:xfrm>
              <a:off x="3612870" y="1283915"/>
              <a:ext cx="312961" cy="31296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77" name="テキスト ボックス 76"/>
            <p:cNvSpPr txBox="1"/>
            <p:nvPr/>
          </p:nvSpPr>
          <p:spPr>
            <a:xfrm>
              <a:off x="3517504" y="1230816"/>
              <a:ext cx="501963" cy="400110"/>
            </a:xfrm>
            <a:prstGeom prst="rect">
              <a:avLst/>
            </a:prstGeom>
            <a:noFill/>
          </p:spPr>
          <p:txBody>
            <a:bodyPr wrap="square" rtlCol="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１</a:t>
              </a:r>
            </a:p>
          </p:txBody>
        </p:sp>
      </p:grpSp>
      <p:sp>
        <p:nvSpPr>
          <p:cNvPr id="78" name="角丸四角形 77"/>
          <p:cNvSpPr/>
          <p:nvPr/>
        </p:nvSpPr>
        <p:spPr>
          <a:xfrm>
            <a:off x="830214" y="4241213"/>
            <a:ext cx="1616819" cy="242930"/>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8576" tIns="19288" rIns="38576" bIns="19288" numCol="1" spcCol="0" rtlCol="0" fromWordArt="0" anchor="ctr" anchorCtr="0" forceAA="0" compatLnSpc="1">
            <a:prstTxWarp prst="textNoShape">
              <a:avLst/>
            </a:prstTxWarp>
            <a:no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1" lang="ja-JP" altLang="en-US" sz="759"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grpSp>
        <p:nvGrpSpPr>
          <p:cNvPr id="79" name="グループ化 78"/>
          <p:cNvGrpSpPr/>
          <p:nvPr/>
        </p:nvGrpSpPr>
        <p:grpSpPr>
          <a:xfrm>
            <a:off x="610172" y="3997013"/>
            <a:ext cx="425818" cy="350709"/>
            <a:chOff x="3517504" y="1231929"/>
            <a:chExt cx="501963" cy="397884"/>
          </a:xfrm>
        </p:grpSpPr>
        <p:sp>
          <p:nvSpPr>
            <p:cNvPr id="80" name="円/楕円 79"/>
            <p:cNvSpPr/>
            <p:nvPr/>
          </p:nvSpPr>
          <p:spPr>
            <a:xfrm>
              <a:off x="3612870" y="1283915"/>
              <a:ext cx="312961" cy="31296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81" name="テキスト ボックス 80"/>
            <p:cNvSpPr txBox="1"/>
            <p:nvPr/>
          </p:nvSpPr>
          <p:spPr>
            <a:xfrm>
              <a:off x="3517504" y="1231929"/>
              <a:ext cx="501963" cy="397884"/>
            </a:xfrm>
            <a:prstGeom prst="rect">
              <a:avLst/>
            </a:prstGeom>
            <a:noFill/>
          </p:spPr>
          <p:txBody>
            <a:bodyPr wrap="square" rtlCol="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２</a:t>
              </a:r>
            </a:p>
          </p:txBody>
        </p:sp>
      </p:grpSp>
      <p:sp>
        <p:nvSpPr>
          <p:cNvPr id="82" name="角丸四角形 81"/>
          <p:cNvSpPr/>
          <p:nvPr/>
        </p:nvSpPr>
        <p:spPr>
          <a:xfrm>
            <a:off x="824212" y="4740772"/>
            <a:ext cx="2958146" cy="238580"/>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8576" tIns="19288" rIns="38576" bIns="19288" numCol="1" spcCol="0" rtlCol="0" fromWordArt="0" anchor="ctr" anchorCtr="0" forceAA="0" compatLnSpc="1">
            <a:prstTxWarp prst="textNoShape">
              <a:avLst/>
            </a:prstTxWarp>
            <a:no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1" lang="ja-JP" altLang="en-US" sz="759"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grpSp>
        <p:nvGrpSpPr>
          <p:cNvPr id="83" name="グループ化 82"/>
          <p:cNvGrpSpPr/>
          <p:nvPr/>
        </p:nvGrpSpPr>
        <p:grpSpPr>
          <a:xfrm>
            <a:off x="604215" y="4496488"/>
            <a:ext cx="425818" cy="350709"/>
            <a:chOff x="3517504" y="1231929"/>
            <a:chExt cx="501963" cy="397884"/>
          </a:xfrm>
        </p:grpSpPr>
        <p:sp>
          <p:nvSpPr>
            <p:cNvPr id="84" name="円/楕円 83"/>
            <p:cNvSpPr/>
            <p:nvPr/>
          </p:nvSpPr>
          <p:spPr>
            <a:xfrm>
              <a:off x="3612870" y="1283915"/>
              <a:ext cx="312961" cy="31296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85" name="テキスト ボックス 84"/>
            <p:cNvSpPr txBox="1"/>
            <p:nvPr/>
          </p:nvSpPr>
          <p:spPr>
            <a:xfrm>
              <a:off x="3517504" y="1231929"/>
              <a:ext cx="501963" cy="397884"/>
            </a:xfrm>
            <a:prstGeom prst="rect">
              <a:avLst/>
            </a:prstGeom>
            <a:noFill/>
          </p:spPr>
          <p:txBody>
            <a:bodyPr wrap="square" rtlCol="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３</a:t>
              </a:r>
            </a:p>
          </p:txBody>
        </p:sp>
      </p:grpSp>
    </p:spTree>
    <p:extLst>
      <p:ext uri="{BB962C8B-B14F-4D97-AF65-F5344CB8AC3E}">
        <p14:creationId xmlns:p14="http://schemas.microsoft.com/office/powerpoint/2010/main" val="409395791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89AFEC98-D465-6A47-C916-87BEE6385596}"/>
              </a:ext>
            </a:extLst>
          </p:cNvPr>
          <p:cNvSpPr/>
          <p:nvPr/>
        </p:nvSpPr>
        <p:spPr>
          <a:xfrm>
            <a:off x="0" y="0"/>
            <a:ext cx="3442447" cy="6858000"/>
          </a:xfrm>
          <a:prstGeom prst="rect">
            <a:avLst/>
          </a:prstGeom>
          <a:solidFill>
            <a:srgbClr val="FFFC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endParaRPr lang="en-US" altLang="ja-JP" sz="3600" b="1"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3600" b="1"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3600" b="1"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3600" b="1"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1600" b="1"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3600" b="1"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災害等からの</a:t>
            </a:r>
            <a:endParaRPr lang="en-US" altLang="ja-JP" sz="3600" b="1"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3600" b="1"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復興に向けて</a:t>
            </a:r>
          </a:p>
          <a:p>
            <a:pPr algn="ctr"/>
            <a:endParaRPr kumimoji="1" lang="ja-JP" altLang="en-US" sz="3600" b="1" dirty="0">
              <a:solidFill>
                <a:schemeClr val="accent1">
                  <a:lumMod val="75000"/>
                </a:schemeClr>
              </a:solidFill>
            </a:endParaRPr>
          </a:p>
        </p:txBody>
      </p:sp>
      <p:sp>
        <p:nvSpPr>
          <p:cNvPr id="10" name="Rectangle 5"/>
          <p:cNvSpPr>
            <a:spLocks noChangeArrowheads="1"/>
          </p:cNvSpPr>
          <p:nvPr/>
        </p:nvSpPr>
        <p:spPr bwMode="auto">
          <a:xfrm>
            <a:off x="3412191" y="2366378"/>
            <a:ext cx="5408283"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marL="542925" indent="-361950" eaLnBrk="1" hangingPunct="1">
              <a:lnSpc>
                <a:spcPct val="200000"/>
              </a:lnSpc>
              <a:spcBef>
                <a:spcPct val="20000"/>
              </a:spcBef>
              <a:buClr>
                <a:schemeClr val="tx1"/>
              </a:buClr>
              <a:buSzPct val="100000"/>
              <a:buFont typeface="HG丸ｺﾞｼｯｸM-PRO" panose="020F0600000000000000" pitchFamily="50" charset="-128"/>
              <a:buChar cha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災害（震災等）への対応　</a:t>
            </a: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申告・納付等の期限延長措置</a:t>
            </a: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納税の猶予</a:t>
            </a: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災害にあったときの所得税の軽減</a:t>
            </a:r>
          </a:p>
          <a:p>
            <a:pPr marL="1095375" lvl="1" indent="-457200" eaLnBrk="1" hangingPunct="1">
              <a:spcBef>
                <a:spcPts val="600"/>
              </a:spcBef>
              <a:buClr>
                <a:schemeClr val="tx1"/>
              </a:buClr>
              <a:buSzPct val="100000"/>
              <a:buFont typeface="Wingdings" panose="05000000000000000000" pitchFamily="2" charset="2"/>
              <a:buChar char="ü"/>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3630142F-B762-413F-90DE-7E51C657392B}"/>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スライド番号プレースホルダー 1">
            <a:extLst>
              <a:ext uri="{FF2B5EF4-FFF2-40B4-BE49-F238E27FC236}">
                <a16:creationId xmlns:a16="http://schemas.microsoft.com/office/drawing/2014/main" id="{1ED5BDFE-7FDC-4DD6-A8BD-2C817EA4B527}"/>
              </a:ext>
            </a:extLst>
          </p:cNvPr>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78</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5" name="図 4" descr="ダイアグラム が含まれている画像&#10;&#10;自動的に生成された説明">
            <a:extLst>
              <a:ext uri="{FF2B5EF4-FFF2-40B4-BE49-F238E27FC236}">
                <a16:creationId xmlns:a16="http://schemas.microsoft.com/office/drawing/2014/main" id="{FFFCF7B1-60A4-B84B-3DAA-CDF7ADE2CC54}"/>
              </a:ext>
            </a:extLst>
          </p:cNvPr>
          <p:cNvPicPr>
            <a:picLocks noChangeAspect="1"/>
          </p:cNvPicPr>
          <p:nvPr/>
        </p:nvPicPr>
        <p:blipFill rotWithShape="1">
          <a:blip r:embed="rId3" cstate="print">
            <a:alphaModFix amt="30000"/>
            <a:extLst>
              <a:ext uri="{28A0092B-C50C-407E-A947-70E740481C1C}">
                <a14:useLocalDpi xmlns:a14="http://schemas.microsoft.com/office/drawing/2010/main" val="0"/>
              </a:ext>
            </a:extLst>
          </a:blip>
          <a:srcRect l="9871" r="10757"/>
          <a:stretch/>
        </p:blipFill>
        <p:spPr>
          <a:xfrm>
            <a:off x="0" y="3636738"/>
            <a:ext cx="3460376" cy="3221261"/>
          </a:xfrm>
          <a:prstGeom prst="rect">
            <a:avLst/>
          </a:prstGeom>
        </p:spPr>
      </p:pic>
    </p:spTree>
    <p:extLst>
      <p:ext uri="{BB962C8B-B14F-4D97-AF65-F5344CB8AC3E}">
        <p14:creationId xmlns:p14="http://schemas.microsoft.com/office/powerpoint/2010/main" val="43362404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2" name="AutoShape 26"/>
          <p:cNvSpPr>
            <a:spLocks noChangeArrowheads="1"/>
          </p:cNvSpPr>
          <p:nvPr/>
        </p:nvSpPr>
        <p:spPr bwMode="auto">
          <a:xfrm>
            <a:off x="287340" y="5695528"/>
            <a:ext cx="8569325" cy="685800"/>
          </a:xfrm>
          <a:prstGeom prst="roundRect">
            <a:avLst>
              <a:gd name="adj" fmla="val 16667"/>
            </a:avLst>
          </a:prstGeom>
          <a:solidFill>
            <a:srgbClr val="7E2E83"/>
          </a:solidFill>
          <a:ln w="19050" algn="ctr">
            <a:solidFill>
              <a:srgbClr val="7E2E83"/>
            </a:solidFill>
            <a:round/>
            <a:headEnd/>
            <a:tailEnd/>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4583" name="Picture 28" descr="gUp-icon"/>
          <p:cNvPicPr>
            <a:picLocks noChangeAspect="1" noChangeArrowheads="1"/>
          </p:cNvPicPr>
          <p:nvPr/>
        </p:nvPicPr>
        <p:blipFill>
          <a:blip r:embed="rId3">
            <a:duotone>
              <a:prstClr val="black"/>
              <a:srgbClr val="CC0066">
                <a:tint val="45000"/>
                <a:satMod val="400000"/>
              </a:srgbClr>
            </a:duotone>
            <a:extLst>
              <a:ext uri="{28A0092B-C50C-407E-A947-70E740481C1C}">
                <a14:useLocalDpi xmlns:a14="http://schemas.microsoft.com/office/drawing/2010/main" val="0"/>
              </a:ext>
            </a:extLst>
          </a:blip>
          <a:srcRect/>
          <a:stretch>
            <a:fillRect/>
          </a:stretch>
        </p:blipFill>
        <p:spPr bwMode="auto">
          <a:xfrm>
            <a:off x="3925750" y="4503788"/>
            <a:ext cx="1288899" cy="1120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Rectangle 32"/>
          <p:cNvSpPr>
            <a:spLocks noChangeArrowheads="1"/>
          </p:cNvSpPr>
          <p:nvPr/>
        </p:nvSpPr>
        <p:spPr bwMode="auto">
          <a:xfrm>
            <a:off x="4171950" y="5065713"/>
            <a:ext cx="464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ClrTx/>
              <a:buFontTx/>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「庸」と「調」は、男子のみに課税され、</a:t>
            </a:r>
          </a:p>
          <a:p>
            <a:pPr algn="r" eaLnBrk="1" hangingPunct="1">
              <a:spcBef>
                <a:spcPct val="0"/>
              </a:spcBef>
              <a:buClrTx/>
              <a:buFontTx/>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その税は農民の手で都に運ばれました</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588" name="AutoShape 34"/>
          <p:cNvSpPr>
            <a:spLocks noChangeArrowheads="1"/>
          </p:cNvSpPr>
          <p:nvPr/>
        </p:nvSpPr>
        <p:spPr bwMode="auto">
          <a:xfrm>
            <a:off x="684213" y="2768602"/>
            <a:ext cx="8064500" cy="936625"/>
          </a:xfrm>
          <a:prstGeom prst="roundRect">
            <a:avLst>
              <a:gd name="adj" fmla="val 16667"/>
            </a:avLst>
          </a:prstGeom>
          <a:solidFill>
            <a:schemeClr val="bg1"/>
          </a:solidFill>
          <a:ln w="12700" algn="ctr">
            <a:solidFill>
              <a:srgbClr val="E09500"/>
            </a:solidFill>
            <a:round/>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589" name="AutoShape 35"/>
          <p:cNvSpPr>
            <a:spLocks noChangeArrowheads="1"/>
          </p:cNvSpPr>
          <p:nvPr/>
        </p:nvSpPr>
        <p:spPr bwMode="auto">
          <a:xfrm>
            <a:off x="684213" y="4017965"/>
            <a:ext cx="8064500" cy="936625"/>
          </a:xfrm>
          <a:prstGeom prst="roundRect">
            <a:avLst>
              <a:gd name="adj" fmla="val 16667"/>
            </a:avLst>
          </a:prstGeom>
          <a:solidFill>
            <a:schemeClr val="bg1"/>
          </a:solidFill>
          <a:ln w="12700" algn="ctr">
            <a:solidFill>
              <a:srgbClr val="E09500"/>
            </a:solidFill>
            <a:round/>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590" name="AutoShape 36"/>
          <p:cNvSpPr>
            <a:spLocks noChangeArrowheads="1"/>
          </p:cNvSpPr>
          <p:nvPr/>
        </p:nvSpPr>
        <p:spPr bwMode="auto">
          <a:xfrm>
            <a:off x="684213" y="1544640"/>
            <a:ext cx="8064500" cy="936625"/>
          </a:xfrm>
          <a:prstGeom prst="roundRect">
            <a:avLst>
              <a:gd name="adj" fmla="val 16667"/>
            </a:avLst>
          </a:prstGeom>
          <a:solidFill>
            <a:schemeClr val="bg1"/>
          </a:solidFill>
          <a:ln w="12700" algn="ctr">
            <a:solidFill>
              <a:srgbClr val="E09500"/>
            </a:solidFill>
            <a:round/>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591" name="AutoShape 33"/>
          <p:cNvSpPr>
            <a:spLocks noChangeArrowheads="1"/>
          </p:cNvSpPr>
          <p:nvPr/>
        </p:nvSpPr>
        <p:spPr bwMode="auto">
          <a:xfrm>
            <a:off x="396877" y="2643188"/>
            <a:ext cx="2303463" cy="855662"/>
          </a:xfrm>
          <a:prstGeom prst="roundRect">
            <a:avLst>
              <a:gd name="adj" fmla="val 50000"/>
            </a:avLst>
          </a:prstGeom>
          <a:solidFill>
            <a:schemeClr val="accent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592" name="AutoShape 33"/>
          <p:cNvSpPr>
            <a:spLocks noChangeArrowheads="1"/>
          </p:cNvSpPr>
          <p:nvPr/>
        </p:nvSpPr>
        <p:spPr bwMode="auto">
          <a:xfrm>
            <a:off x="396877" y="3879852"/>
            <a:ext cx="2303463" cy="855663"/>
          </a:xfrm>
          <a:prstGeom prst="roundRect">
            <a:avLst>
              <a:gd name="adj" fmla="val 50000"/>
            </a:avLst>
          </a:prstGeom>
          <a:solidFill>
            <a:schemeClr val="accent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593" name="AutoShape 33"/>
          <p:cNvSpPr>
            <a:spLocks noChangeArrowheads="1"/>
          </p:cNvSpPr>
          <p:nvPr/>
        </p:nvSpPr>
        <p:spPr bwMode="auto">
          <a:xfrm>
            <a:off x="396877" y="1419227"/>
            <a:ext cx="2303463" cy="855663"/>
          </a:xfrm>
          <a:prstGeom prst="roundRect">
            <a:avLst>
              <a:gd name="adj" fmla="val 50000"/>
            </a:avLst>
          </a:prstGeom>
          <a:solidFill>
            <a:schemeClr val="accent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594" name="テキスト ボックス 4"/>
          <p:cNvSpPr txBox="1">
            <a:spLocks noChangeArrowheads="1"/>
          </p:cNvSpPr>
          <p:nvPr/>
        </p:nvSpPr>
        <p:spPr bwMode="auto">
          <a:xfrm>
            <a:off x="971552" y="1757760"/>
            <a:ext cx="1152525" cy="49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lnSpc>
                <a:spcPts val="1200"/>
              </a:lnSpc>
              <a:buNone/>
            </a:pPr>
            <a:r>
              <a:rPr lang="ja-JP" altLang="en-US"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租</a:t>
            </a:r>
            <a:endParaRPr lang="en-US" altLang="ja-JP"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lnSpc>
                <a:spcPts val="1200"/>
              </a:lnSpc>
              <a:buNone/>
            </a:pPr>
            <a:r>
              <a:rPr lang="en-US" altLang="ja-JP"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そ</a:t>
            </a:r>
            <a:r>
              <a:rPr lang="en-US" altLang="ja-JP"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595" name="Rectangle 32"/>
          <p:cNvSpPr>
            <a:spLocks noChangeArrowheads="1"/>
          </p:cNvSpPr>
          <p:nvPr/>
        </p:nvSpPr>
        <p:spPr bwMode="auto">
          <a:xfrm>
            <a:off x="2843213" y="1714500"/>
            <a:ext cx="472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男女の農民が納付する税</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税率は収穫の約３％</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596" name="Rectangle 32"/>
          <p:cNvSpPr>
            <a:spLocks noChangeArrowheads="1"/>
          </p:cNvSpPr>
          <p:nvPr/>
        </p:nvSpPr>
        <p:spPr bwMode="auto">
          <a:xfrm>
            <a:off x="2849563" y="2876552"/>
            <a:ext cx="493395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都での年間</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日間の労働する税</a:t>
            </a:r>
          </a:p>
          <a:p>
            <a:pP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又は布を納める税</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597" name="Rectangle 32"/>
          <p:cNvSpPr>
            <a:spLocks noChangeArrowheads="1"/>
          </p:cNvSpPr>
          <p:nvPr/>
        </p:nvSpPr>
        <p:spPr bwMode="auto">
          <a:xfrm>
            <a:off x="2843213" y="4149725"/>
            <a:ext cx="472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布や絹などの諸国の特産物を納める税</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598" name="テキスト ボックス 6"/>
          <p:cNvSpPr txBox="1">
            <a:spLocks noChangeArrowheads="1"/>
          </p:cNvSpPr>
          <p:nvPr/>
        </p:nvSpPr>
        <p:spPr bwMode="auto">
          <a:xfrm>
            <a:off x="1805059" y="5921301"/>
            <a:ext cx="5533887" cy="3308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lnSpc>
                <a:spcPct val="70000"/>
              </a:lnSpc>
              <a:spcBef>
                <a:spcPct val="40000"/>
              </a:spcBef>
              <a:buClr>
                <a:schemeClr val="accent1"/>
              </a:buClr>
              <a:buFont typeface="Wingdings" panose="05000000000000000000" pitchFamily="2" charset="2"/>
              <a:buNone/>
            </a:pPr>
            <a:r>
              <a:rPr lang="ja-JP" altLang="en-US" sz="2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飛鳥時代（</a:t>
            </a:r>
            <a:r>
              <a:rPr lang="en-US" altLang="ja-JP" sz="2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701</a:t>
            </a:r>
            <a:r>
              <a:rPr lang="ja-JP" altLang="en-US" sz="2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年）に成立した大宝律令に規定</a:t>
            </a:r>
          </a:p>
        </p:txBody>
      </p:sp>
      <p:pic>
        <p:nvPicPr>
          <p:cNvPr id="24599" name="Picture 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5552" y="4052888"/>
            <a:ext cx="919163"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0" name="Picture 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1102" y="1579565"/>
            <a:ext cx="1008063"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1" name="Picture 4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6015" y="2805115"/>
            <a:ext cx="1138237"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05" name="Rectangle 32"/>
          <p:cNvSpPr>
            <a:spLocks noChangeArrowheads="1"/>
          </p:cNvSpPr>
          <p:nvPr/>
        </p:nvSpPr>
        <p:spPr bwMode="auto">
          <a:xfrm>
            <a:off x="2771775" y="2924175"/>
            <a:ext cx="472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606" name="テキスト ボックス 4"/>
          <p:cNvSpPr txBox="1">
            <a:spLocks noChangeArrowheads="1"/>
          </p:cNvSpPr>
          <p:nvPr/>
        </p:nvSpPr>
        <p:spPr bwMode="auto">
          <a:xfrm>
            <a:off x="940688" y="2876550"/>
            <a:ext cx="1152525" cy="49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lnSpc>
                <a:spcPts val="1200"/>
              </a:lnSpc>
              <a:buNone/>
            </a:pPr>
            <a:r>
              <a:rPr lang="ja-JP" altLang="en-US"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庸</a:t>
            </a:r>
            <a:endParaRPr lang="en-US" altLang="ja-JP"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lnSpc>
                <a:spcPts val="1200"/>
              </a:lnSpc>
              <a:buNone/>
            </a:pPr>
            <a:r>
              <a:rPr lang="en-US" altLang="ja-JP"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よう</a:t>
            </a:r>
            <a:r>
              <a:rPr lang="en-US" altLang="ja-JP"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607" name="テキスト ボックス 4"/>
          <p:cNvSpPr txBox="1">
            <a:spLocks noChangeArrowheads="1"/>
          </p:cNvSpPr>
          <p:nvPr/>
        </p:nvSpPr>
        <p:spPr bwMode="auto">
          <a:xfrm>
            <a:off x="869386" y="4112084"/>
            <a:ext cx="1258391" cy="49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lnSpc>
                <a:spcPts val="1200"/>
              </a:lnSpc>
              <a:buNone/>
            </a:pPr>
            <a:r>
              <a:rPr lang="ja-JP" altLang="en-US"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調</a:t>
            </a:r>
            <a:endParaRPr lang="en-US" altLang="ja-JP"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lnSpc>
                <a:spcPts val="1200"/>
              </a:lnSpc>
              <a:buNone/>
            </a:pPr>
            <a:r>
              <a:rPr lang="en-US" altLang="ja-JP"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ちょう</a:t>
            </a:r>
            <a:r>
              <a:rPr lang="en-US" altLang="ja-JP"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タイトル 2"/>
          <p:cNvSpPr>
            <a:spLocks noGrp="1"/>
          </p:cNvSpPr>
          <p:nvPr>
            <p:ph type="title"/>
          </p:nvPr>
        </p:nvSpPr>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税の歴史と変遷</a:t>
            </a:r>
            <a:b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～大宝律令と租・庸・調～</a:t>
            </a:r>
          </a:p>
        </p:txBody>
      </p:sp>
      <p:sp>
        <p:nvSpPr>
          <p:cNvPr id="2" name="スライド番号プレースホルダー 1"/>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7</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47024E4A-07DE-4DD1-8226-4D7BADA8403A}"/>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6" name="AutoShape 26"/>
          <p:cNvSpPr>
            <a:spLocks noChangeArrowheads="1"/>
          </p:cNvSpPr>
          <p:nvPr/>
        </p:nvSpPr>
        <p:spPr bwMode="auto">
          <a:xfrm>
            <a:off x="163003" y="1270927"/>
            <a:ext cx="8749158" cy="792163"/>
          </a:xfrm>
          <a:prstGeom prst="roundRect">
            <a:avLst>
              <a:gd name="adj" fmla="val 16667"/>
            </a:avLst>
          </a:prstGeom>
          <a:solidFill>
            <a:schemeClr val="bg1"/>
          </a:solidFill>
          <a:ln w="28575" algn="ctr">
            <a:solidFill>
              <a:srgbClr val="269E00"/>
            </a:solidFill>
            <a:round/>
            <a:headEnd/>
            <a:tailEnd/>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
                <a:srgbClr val="5B9BD5"/>
              </a:buClr>
              <a:buFont typeface="Wingdings" panose="05000000000000000000" pitchFamily="2" charset="2"/>
              <a:buNone/>
            </a:pPr>
            <a:endParaRPr lang="ja-JP" altLang="en-US"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3607" name="テキスト ボックス 6"/>
          <p:cNvSpPr txBox="1">
            <a:spLocks noChangeArrowheads="1"/>
          </p:cNvSpPr>
          <p:nvPr/>
        </p:nvSpPr>
        <p:spPr bwMode="auto">
          <a:xfrm>
            <a:off x="303091" y="1387315"/>
            <a:ext cx="8468985" cy="640560"/>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lnSpc>
                <a:spcPct val="70000"/>
              </a:lnSpc>
              <a:spcBef>
                <a:spcPct val="40000"/>
              </a:spcBef>
              <a:buClr>
                <a:srgbClr val="5B9BD5"/>
              </a:buClr>
              <a:buFont typeface="Wingdings" panose="05000000000000000000" pitchFamily="2" charset="2"/>
              <a:buNone/>
            </a:pPr>
            <a:r>
              <a:rPr lang="ja-JP" altLang="en-US" sz="1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災害等の理由により、申告・納付等をその期限までにできないときは、その</a:t>
            </a:r>
            <a:endParaRPr lang="en-US" altLang="ja-JP" sz="1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lnSpc>
                <a:spcPct val="70000"/>
              </a:lnSpc>
              <a:spcBef>
                <a:spcPct val="40000"/>
              </a:spcBef>
              <a:buClr>
                <a:srgbClr val="5B9BD5"/>
              </a:buClr>
              <a:buFont typeface="Wingdings" panose="05000000000000000000" pitchFamily="2" charset="2"/>
              <a:buNone/>
            </a:pPr>
            <a:r>
              <a:rPr lang="ja-JP" altLang="en-US" sz="1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理由のやんだ日から２か月以内の範囲でその期限を延長することができます</a:t>
            </a:r>
          </a:p>
        </p:txBody>
      </p:sp>
      <p:sp>
        <p:nvSpPr>
          <p:cNvPr id="153611" name="AutoShape 26"/>
          <p:cNvSpPr>
            <a:spLocks noChangeArrowheads="1"/>
          </p:cNvSpPr>
          <p:nvPr/>
        </p:nvSpPr>
        <p:spPr bwMode="auto">
          <a:xfrm>
            <a:off x="6140955" y="2482707"/>
            <a:ext cx="2697452" cy="3952496"/>
          </a:xfrm>
          <a:prstGeom prst="roundRect">
            <a:avLst>
              <a:gd name="adj" fmla="val 6995"/>
            </a:avLst>
          </a:prstGeom>
          <a:solidFill>
            <a:srgbClr val="B4DE86"/>
          </a:solidFill>
          <a:ln w="19050" algn="ctr">
            <a:noFill/>
            <a:round/>
            <a:headEnd/>
            <a:tailEnd/>
          </a:ln>
          <a:effectLst>
            <a:outerShdw blurRad="50800" dist="38100" dir="2700000" algn="tl" rotWithShape="0">
              <a:prstClr val="black">
                <a:alpha val="40000"/>
              </a:prstClr>
            </a:outerShdw>
          </a:effectLst>
        </p:spPr>
        <p:txBody>
          <a:bodyPr wrap="none" anchor="ct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eaLnBrk="1" hangingPunct="1">
              <a:spcBef>
                <a:spcPct val="40000"/>
              </a:spcBef>
              <a:buClr>
                <a:srgbClr val="5B9BD5"/>
              </a:buClr>
              <a:buFont typeface="Wingdings" panose="05000000000000000000" pitchFamily="2" charset="2"/>
              <a:buNone/>
            </a:pPr>
            <a:endPar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3612" name="Rectangle 14"/>
          <p:cNvSpPr>
            <a:spLocks noChangeArrowheads="1"/>
          </p:cNvSpPr>
          <p:nvPr/>
        </p:nvSpPr>
        <p:spPr bwMode="auto">
          <a:xfrm>
            <a:off x="6241974" y="3129482"/>
            <a:ext cx="2616930"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lg" len="lg"/>
                <a:tailEnd type="none" w="lg" len="lg"/>
              </a14:hiddenLine>
            </a:ext>
          </a:extLst>
        </p:spPr>
        <p:txBody>
          <a:bodyPr wrap="squar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ct val="150000"/>
              </a:lnSpc>
              <a:buClr>
                <a:srgbClr val="5B9BD5"/>
              </a:buClr>
              <a:buFont typeface="Wingdings" panose="05000000000000000000" pitchFamily="2" charset="2"/>
              <a:buNone/>
            </a:pP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災害等により申告・納付等ができない納税者の申請に基づき、税務署長等が期日を定めて延長</a:t>
            </a:r>
            <a:endParaRPr lang="en-US" altLang="ja-JP"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3613" name="Rectangle 23"/>
          <p:cNvSpPr>
            <a:spLocks noChangeArrowheads="1"/>
          </p:cNvSpPr>
          <p:nvPr/>
        </p:nvSpPr>
        <p:spPr bwMode="auto">
          <a:xfrm>
            <a:off x="6658898" y="2665213"/>
            <a:ext cx="1606550"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lg" len="lg"/>
                <a:tailEnd type="none" w="lg" len="lg"/>
              </a14:hiddenLine>
            </a:ext>
          </a:extLst>
        </p:spPr>
        <p:txBody>
          <a:bodyPr wrap="none">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eaLnBrk="1" hangingPunct="1">
              <a:spcBef>
                <a:spcPct val="40000"/>
              </a:spcBef>
              <a:buClr>
                <a:srgbClr val="5B9BD5"/>
              </a:buClr>
              <a:buFont typeface="Wingdings" panose="05000000000000000000" pitchFamily="2" charset="2"/>
              <a:buNone/>
            </a:pPr>
            <a:r>
              <a:rPr lang="ja-JP" altLang="en-US" sz="28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個別指定</a:t>
            </a:r>
          </a:p>
        </p:txBody>
      </p:sp>
      <p:sp>
        <p:nvSpPr>
          <p:cNvPr id="153614" name="AutoShape 26"/>
          <p:cNvSpPr>
            <a:spLocks noChangeArrowheads="1"/>
          </p:cNvSpPr>
          <p:nvPr/>
        </p:nvSpPr>
        <p:spPr bwMode="auto">
          <a:xfrm>
            <a:off x="261340" y="2492897"/>
            <a:ext cx="2712605" cy="3960441"/>
          </a:xfrm>
          <a:prstGeom prst="roundRect">
            <a:avLst>
              <a:gd name="adj" fmla="val 6995"/>
            </a:avLst>
          </a:prstGeom>
          <a:solidFill>
            <a:srgbClr val="FFBFC2"/>
          </a:solidFill>
          <a:ln w="19050" algn="ctr">
            <a:noFill/>
            <a:round/>
            <a:headEnd/>
            <a:tailEnd/>
          </a:ln>
          <a:effectLst>
            <a:outerShdw blurRad="50800" dist="38100" dir="2700000" algn="tl" rotWithShape="0">
              <a:prstClr val="black">
                <a:alpha val="40000"/>
              </a:prstClr>
            </a:outerShdw>
          </a:effectLst>
        </p:spPr>
        <p:txBody>
          <a:bodyPr wrap="none" anchor="ct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eaLnBrk="1" hangingPunct="1">
              <a:spcBef>
                <a:spcPct val="40000"/>
              </a:spcBef>
              <a:buClr>
                <a:srgbClr val="5B9BD5"/>
              </a:buClr>
              <a:buFont typeface="Wingdings" panose="05000000000000000000" pitchFamily="2" charset="2"/>
              <a:buNone/>
            </a:pPr>
            <a:endPar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4539" name="Rectangle 15"/>
          <p:cNvSpPr>
            <a:spLocks noChangeArrowheads="1"/>
          </p:cNvSpPr>
          <p:nvPr/>
        </p:nvSpPr>
        <p:spPr bwMode="auto">
          <a:xfrm>
            <a:off x="362063" y="3089267"/>
            <a:ext cx="2587582" cy="1952073"/>
          </a:xfrm>
          <a:prstGeom prst="rect">
            <a:avLst/>
          </a:prstGeom>
          <a:noFill/>
          <a:ln w="12700" algn="ctr">
            <a:noFill/>
            <a:miter lim="800000"/>
            <a:headEnd type="none" w="lg" len="lg"/>
            <a:tailEnd type="none" w="lg" len="lg"/>
          </a:ln>
        </p:spPr>
        <p:txBody>
          <a:bodyPr wrap="square">
            <a:spAutoFit/>
          </a:bodyPr>
          <a:lstStyle/>
          <a:p>
            <a:pPr eaLnBrk="1" hangingPunct="1">
              <a:lnSpc>
                <a:spcPct val="150000"/>
              </a:lnSpc>
              <a:spcBef>
                <a:spcPct val="40000"/>
              </a:spcBef>
              <a:buClr>
                <a:srgbClr val="5B9BD5"/>
              </a:buClr>
              <a:buFont typeface="Wingdings" pitchFamily="2" charset="2"/>
              <a:buNone/>
              <a:defRPr/>
            </a:pP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災害等による被害が広い地域に及ぶ</a:t>
            </a:r>
            <a:r>
              <a:rPr lang="ja-JP" altLang="ja-JP"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場合</a:t>
            </a: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、国税庁長官が延長する地域と期日を定めて告示</a:t>
            </a:r>
            <a:endParaRPr lang="en-US" altLang="ja-JP"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lnSpc>
                <a:spcPct val="150000"/>
              </a:lnSpc>
              <a:spcBef>
                <a:spcPct val="40000"/>
              </a:spcBef>
              <a:buClr>
                <a:srgbClr val="5B9BD5"/>
              </a:buClr>
              <a:buFont typeface="Wingdings" pitchFamily="2" charset="2"/>
              <a:buNone/>
              <a:defRPr/>
            </a:pP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153616" name="Rectangle 24"/>
          <p:cNvSpPr>
            <a:spLocks noChangeArrowheads="1"/>
          </p:cNvSpPr>
          <p:nvPr/>
        </p:nvSpPr>
        <p:spPr bwMode="auto">
          <a:xfrm>
            <a:off x="782385" y="2657604"/>
            <a:ext cx="1606550"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lg" len="lg"/>
                <a:tailEnd type="none" w="lg" len="lg"/>
              </a14:hiddenLine>
            </a:ext>
          </a:extLst>
        </p:spPr>
        <p:txBody>
          <a:bodyPr wrap="none">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eaLnBrk="1" hangingPunct="1">
              <a:spcBef>
                <a:spcPct val="40000"/>
              </a:spcBef>
              <a:buClr>
                <a:srgbClr val="5B9BD5"/>
              </a:buClr>
              <a:buFont typeface="Wingdings" panose="05000000000000000000" pitchFamily="2" charset="2"/>
              <a:buNone/>
            </a:pPr>
            <a:r>
              <a:rPr lang="ja-JP" altLang="en-US" sz="28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地域指定</a:t>
            </a:r>
          </a:p>
        </p:txBody>
      </p:sp>
      <p:sp>
        <p:nvSpPr>
          <p:cNvPr id="29" name="Rectangle 15"/>
          <p:cNvSpPr>
            <a:spLocks noChangeArrowheads="1"/>
          </p:cNvSpPr>
          <p:nvPr/>
        </p:nvSpPr>
        <p:spPr bwMode="auto">
          <a:xfrm>
            <a:off x="4797426" y="4208384"/>
            <a:ext cx="4133850" cy="282575"/>
          </a:xfrm>
          <a:prstGeom prst="rect">
            <a:avLst/>
          </a:prstGeom>
          <a:noFill/>
          <a:ln w="12700" algn="ctr">
            <a:noFill/>
            <a:miter lim="800000"/>
            <a:headEnd type="none" w="lg" len="lg"/>
            <a:tailEnd type="none" w="lg" len="lg"/>
          </a:ln>
        </p:spPr>
        <p:txBody>
          <a:bodyPr>
            <a:spAutoFit/>
          </a:bodyPr>
          <a:lstStyle/>
          <a:p>
            <a:pPr algn="ctr" eaLnBrk="1" hangingPunct="1">
              <a:lnSpc>
                <a:spcPts val="1500"/>
              </a:lnSpc>
              <a:spcBef>
                <a:spcPct val="40000"/>
              </a:spcBef>
              <a:buClr>
                <a:srgbClr val="5B9BD5"/>
              </a:buClr>
              <a:defRPr/>
            </a:pPr>
            <a:r>
              <a:rPr lang="ja-JP" altLang="en-US" sz="1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30" name="Rectangle 15"/>
          <p:cNvSpPr>
            <a:spLocks noChangeArrowheads="1"/>
          </p:cNvSpPr>
          <p:nvPr/>
        </p:nvSpPr>
        <p:spPr bwMode="auto">
          <a:xfrm>
            <a:off x="4759325" y="4797427"/>
            <a:ext cx="4133850" cy="282575"/>
          </a:xfrm>
          <a:prstGeom prst="rect">
            <a:avLst/>
          </a:prstGeom>
          <a:noFill/>
          <a:ln w="12700" algn="ctr">
            <a:noFill/>
            <a:miter lim="800000"/>
            <a:headEnd type="none" w="lg" len="lg"/>
            <a:tailEnd type="none" w="lg" len="lg"/>
          </a:ln>
        </p:spPr>
        <p:txBody>
          <a:bodyPr>
            <a:spAutoFit/>
          </a:bodyPr>
          <a:lstStyle/>
          <a:p>
            <a:pPr algn="ctr" eaLnBrk="1" hangingPunct="1">
              <a:lnSpc>
                <a:spcPts val="1500"/>
              </a:lnSpc>
              <a:spcBef>
                <a:spcPct val="40000"/>
              </a:spcBef>
              <a:buClr>
                <a:srgbClr val="5B9BD5"/>
              </a:buClr>
              <a:defRPr/>
            </a:pPr>
            <a:r>
              <a:rPr lang="ja-JP" altLang="en-US" sz="1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3" name="タイトル 2"/>
          <p:cNvSpPr>
            <a:spLocks noGrp="1"/>
          </p:cNvSpPr>
          <p:nvPr>
            <p:ph type="title"/>
          </p:nvPr>
        </p:nvSpPr>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災害（震災等）への対応</a:t>
            </a:r>
            <a:b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申告</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・納付等の</a:t>
            </a:r>
            <a:r>
              <a:rPr lang="en-US" altLang="ja-JP" sz="2400" dirty="0" err="1">
                <a:latin typeface="メイリオ" panose="020B0604030504040204" pitchFamily="50" charset="-128"/>
                <a:ea typeface="メイリオ" panose="020B0604030504040204" pitchFamily="50" charset="-128"/>
                <a:cs typeface="メイリオ" panose="020B0604030504040204" pitchFamily="50" charset="-128"/>
              </a:rPr>
              <a:t>期限延長措置</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21" name="AutoShape 26"/>
          <p:cNvSpPr>
            <a:spLocks noChangeArrowheads="1"/>
          </p:cNvSpPr>
          <p:nvPr/>
        </p:nvSpPr>
        <p:spPr bwMode="auto">
          <a:xfrm>
            <a:off x="3213850" y="2492898"/>
            <a:ext cx="2697258" cy="3952495"/>
          </a:xfrm>
          <a:prstGeom prst="roundRect">
            <a:avLst>
              <a:gd name="adj" fmla="val 6995"/>
            </a:avLst>
          </a:prstGeom>
          <a:solidFill>
            <a:srgbClr val="FFC000"/>
          </a:solidFill>
          <a:ln w="19050" algn="ctr">
            <a:noFill/>
            <a:round/>
            <a:headEnd/>
            <a:tailEnd/>
          </a:ln>
          <a:effectLst>
            <a:outerShdw blurRad="50800" dist="38100" dir="2700000" algn="tl" rotWithShape="0">
              <a:prstClr val="black">
                <a:alpha val="40000"/>
              </a:prstClr>
            </a:outerShdw>
          </a:effectLst>
        </p:spPr>
        <p:txBody>
          <a:bodyPr wrap="none" anchor="ct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eaLnBrk="1" hangingPunct="1">
              <a:spcBef>
                <a:spcPct val="40000"/>
              </a:spcBef>
              <a:buClr>
                <a:srgbClr val="5B9BD5"/>
              </a:buClr>
              <a:buFont typeface="Wingdings" panose="05000000000000000000" pitchFamily="2" charset="2"/>
              <a:buNone/>
            </a:pPr>
            <a:endPar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Rectangle 23"/>
          <p:cNvSpPr>
            <a:spLocks noChangeArrowheads="1"/>
          </p:cNvSpPr>
          <p:nvPr/>
        </p:nvSpPr>
        <p:spPr bwMode="auto">
          <a:xfrm>
            <a:off x="3572466" y="2650980"/>
            <a:ext cx="1980029"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lg" len="lg"/>
                <a:tailEnd type="none" w="lg" len="lg"/>
              </a14:hiddenLine>
            </a:ext>
          </a:extLst>
        </p:spPr>
        <p:txBody>
          <a:bodyPr wrap="none">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eaLnBrk="1" hangingPunct="1">
              <a:spcBef>
                <a:spcPct val="40000"/>
              </a:spcBef>
              <a:buClr>
                <a:srgbClr val="5B9BD5"/>
              </a:buClr>
              <a:buFont typeface="Wingdings" panose="05000000000000000000" pitchFamily="2" charset="2"/>
              <a:buNone/>
            </a:pPr>
            <a:r>
              <a:rPr lang="ja-JP" altLang="en-US" sz="28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対象者指定</a:t>
            </a:r>
          </a:p>
        </p:txBody>
      </p:sp>
      <p:sp>
        <p:nvSpPr>
          <p:cNvPr id="28" name="Rectangle 15"/>
          <p:cNvSpPr>
            <a:spLocks noChangeArrowheads="1"/>
          </p:cNvSpPr>
          <p:nvPr/>
        </p:nvSpPr>
        <p:spPr bwMode="auto">
          <a:xfrm>
            <a:off x="3241314" y="3101636"/>
            <a:ext cx="2648816" cy="2677656"/>
          </a:xfrm>
          <a:prstGeom prst="rect">
            <a:avLst/>
          </a:prstGeom>
          <a:noFill/>
          <a:ln w="12700" algn="ctr">
            <a:noFill/>
            <a:miter lim="800000"/>
            <a:headEnd type="none" w="lg" len="lg"/>
            <a:tailEnd type="none" w="lg" len="lg"/>
          </a:ln>
        </p:spPr>
        <p:txBody>
          <a:bodyPr wrap="square">
            <a:spAutoFit/>
          </a:bodyPr>
          <a:lstStyle/>
          <a:p>
            <a:pPr algn="just" eaLnBrk="1" hangingPunct="1">
              <a:lnSpc>
                <a:spcPct val="150000"/>
              </a:lnSpc>
              <a:spcBef>
                <a:spcPct val="40000"/>
              </a:spcBef>
              <a:buClr>
                <a:srgbClr val="5B9BD5"/>
              </a:buClr>
              <a:buFont typeface="Wingdings" pitchFamily="2" charset="2"/>
              <a:buNone/>
              <a:defRPr/>
            </a:pP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国税庁が運用するシステムの使用不能等により、申告・納付等ができない方が多数に上ると認められる場合、国税庁長官が延長する対象者の範囲と期日を定めて告示　</a:t>
            </a:r>
          </a:p>
        </p:txBody>
      </p:sp>
      <p:sp>
        <p:nvSpPr>
          <p:cNvPr id="4" name="Rectangle 9">
            <a:extLst>
              <a:ext uri="{FF2B5EF4-FFF2-40B4-BE49-F238E27FC236}">
                <a16:creationId xmlns:a16="http://schemas.microsoft.com/office/drawing/2014/main" id="{E789C409-94DC-4553-96A8-538D26EADAD8}"/>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スライド番号プレースホルダー 1"/>
          <p:cNvSpPr>
            <a:spLocks noGrp="1"/>
          </p:cNvSpPr>
          <p:nvPr>
            <p:ph type="sldNum" sz="quarter" idx="12"/>
          </p:nvPr>
        </p:nvSpPr>
        <p:spPr>
          <a:xfrm>
            <a:off x="8618538" y="6469065"/>
            <a:ext cx="525462" cy="365125"/>
          </a:xfrm>
        </p:spPr>
        <p:txBody>
          <a:bodyPr/>
          <a:lstStyle/>
          <a:p>
            <a:fld id="{85B12045-A361-49A3-BA8E-0A65F883149C}"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t>79</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62627499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13" descr="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5588002"/>
            <a:ext cx="84963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1" name="Picture 13" descr="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3789363"/>
            <a:ext cx="84963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utoShape 26"/>
          <p:cNvSpPr>
            <a:spLocks noChangeArrowheads="1"/>
          </p:cNvSpPr>
          <p:nvPr/>
        </p:nvSpPr>
        <p:spPr bwMode="auto">
          <a:xfrm>
            <a:off x="552253" y="4292600"/>
            <a:ext cx="7907536" cy="1970088"/>
          </a:xfrm>
          <a:prstGeom prst="roundRect">
            <a:avLst>
              <a:gd name="adj" fmla="val 6995"/>
            </a:avLst>
          </a:prstGeom>
          <a:solidFill>
            <a:srgbClr val="6DA6D9">
              <a:alpha val="75000"/>
            </a:srgbClr>
          </a:solidFill>
          <a:ln w="19050" algn="ctr">
            <a:noFill/>
            <a:round/>
            <a:headEnd/>
            <a:tailEnd/>
          </a:ln>
        </p:spPr>
        <p:txBody>
          <a:bodyPr wrap="none" anchor="ctr"/>
          <a:lstStyle/>
          <a:p>
            <a:pPr eaLnBrk="1" hangingPunct="1">
              <a:spcBef>
                <a:spcPct val="40000"/>
              </a:spcBef>
              <a:buClr>
                <a:schemeClr val="accent1"/>
              </a:buClr>
              <a:buFont typeface="Wingdings" pitchFamily="2" charset="2"/>
              <a:buNone/>
              <a:defRPr/>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592" name="AutoShape 11"/>
          <p:cNvSpPr>
            <a:spLocks noChangeArrowheads="1"/>
          </p:cNvSpPr>
          <p:nvPr/>
        </p:nvSpPr>
        <p:spPr bwMode="auto">
          <a:xfrm>
            <a:off x="1543052" y="5588002"/>
            <a:ext cx="6048375" cy="593725"/>
          </a:xfrm>
          <a:prstGeom prst="roundRect">
            <a:avLst>
              <a:gd name="adj" fmla="val 16667"/>
            </a:avLst>
          </a:prstGeom>
          <a:solidFill>
            <a:schemeClr val="bg1"/>
          </a:solidFill>
          <a:ln w="12700" algn="ctr">
            <a:noFill/>
            <a:round/>
            <a:headEnd type="none" w="lg" len="lg"/>
            <a:tailEnd type="none" w="lg" len="lg"/>
          </a:ln>
        </p:spPr>
        <p:txBody>
          <a:bodyPr wrap="none" anchor="ctr"/>
          <a:lstStyle/>
          <a:p>
            <a:pPr algn="ctr" eaLnBrk="1" hangingPunct="1">
              <a:defRPr/>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5657" name="Rectangle 12"/>
          <p:cNvSpPr>
            <a:spLocks noChangeArrowheads="1"/>
          </p:cNvSpPr>
          <p:nvPr/>
        </p:nvSpPr>
        <p:spPr bwMode="auto">
          <a:xfrm>
            <a:off x="738188" y="5618165"/>
            <a:ext cx="7777162" cy="60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lg" len="lg"/>
                <a:tailEnd type="none" w="lg" len="lg"/>
              </a14:hiddenLine>
            </a:ext>
          </a:extLst>
        </p:spPr>
        <p:txBody>
          <a:bodyPr tIns="720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lnSpc>
                <a:spcPts val="1500"/>
              </a:lnSpc>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納付が困難になったと認められる金額を限度として</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lnSpc>
                <a:spcPts val="1500"/>
              </a:lnSpc>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原則として１年以内の期間で納税を猶予</a:t>
            </a:r>
          </a:p>
        </p:txBody>
      </p:sp>
      <p:pic>
        <p:nvPicPr>
          <p:cNvPr id="67594" name="Picture 28" descr="gUp-icon"/>
          <p:cNvPicPr>
            <a:picLocks noChangeAspect="1" noChangeArrowheads="1"/>
          </p:cNvPicPr>
          <p:nvPr/>
        </p:nvPicPr>
        <p:blipFill>
          <a:blip r:embed="rId4" cstate="print">
            <a:duotone>
              <a:prstClr val="black"/>
              <a:schemeClr val="tx2">
                <a:tint val="45000"/>
                <a:satMod val="400000"/>
              </a:schemeClr>
            </a:duotone>
          </a:blip>
          <a:srcRect/>
          <a:stretch>
            <a:fillRect/>
          </a:stretch>
        </p:blipFill>
        <p:spPr bwMode="auto">
          <a:xfrm>
            <a:off x="4292479" y="5157192"/>
            <a:ext cx="504055" cy="429225"/>
          </a:xfrm>
          <a:prstGeom prst="rect">
            <a:avLst/>
          </a:prstGeom>
          <a:noFill/>
          <a:ln w="9525">
            <a:noFill/>
            <a:miter lim="800000"/>
            <a:headEnd/>
            <a:tailEnd/>
          </a:ln>
        </p:spPr>
      </p:pic>
      <p:sp>
        <p:nvSpPr>
          <p:cNvPr id="155659" name="Rectangle 13"/>
          <p:cNvSpPr>
            <a:spLocks noChangeArrowheads="1"/>
          </p:cNvSpPr>
          <p:nvPr/>
        </p:nvSpPr>
        <p:spPr bwMode="auto">
          <a:xfrm>
            <a:off x="2340065" y="4411665"/>
            <a:ext cx="4544834"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lg" len="lg"/>
                <a:tailEnd type="none" w="lg" len="lg"/>
              </a14:hiddenLine>
            </a:ext>
          </a:extLst>
        </p:spPr>
        <p:txBody>
          <a:bodyPr wrap="none">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lnSpc>
                <a:spcPct val="70000"/>
              </a:lnSpc>
              <a:spcBef>
                <a:spcPct val="40000"/>
              </a:spcBef>
              <a:buClr>
                <a:schemeClr val="accent1"/>
              </a:buClr>
              <a:buFont typeface="Wingdings" panose="05000000000000000000" pitchFamily="2" charset="2"/>
              <a:buNone/>
            </a:pPr>
            <a:r>
              <a:rPr lang="ja-JP" altLang="en-US" sz="20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災害等により納付が困難になった場合</a:t>
            </a:r>
          </a:p>
        </p:txBody>
      </p:sp>
      <p:sp>
        <p:nvSpPr>
          <p:cNvPr id="67596" name="AutoShape 26"/>
          <p:cNvSpPr>
            <a:spLocks noChangeArrowheads="1"/>
          </p:cNvSpPr>
          <p:nvPr/>
        </p:nvSpPr>
        <p:spPr bwMode="auto">
          <a:xfrm>
            <a:off x="2268540" y="4757740"/>
            <a:ext cx="4606925" cy="396875"/>
          </a:xfrm>
          <a:prstGeom prst="roundRect">
            <a:avLst>
              <a:gd name="adj" fmla="val 23028"/>
            </a:avLst>
          </a:prstGeom>
          <a:solidFill>
            <a:schemeClr val="bg1"/>
          </a:solidFill>
          <a:ln w="28575" algn="ctr">
            <a:noFill/>
            <a:round/>
            <a:headEnd/>
            <a:tailEnd/>
          </a:ln>
        </p:spPr>
        <p:txBody>
          <a:bodyPr wrap="none" anchor="ctr"/>
          <a:lstStyle/>
          <a:p>
            <a:pPr eaLnBrk="1" hangingPunct="1">
              <a:spcBef>
                <a:spcPct val="40000"/>
              </a:spcBef>
              <a:buClr>
                <a:schemeClr val="accent1"/>
              </a:buClr>
              <a:buFont typeface="Wingdings" pitchFamily="2" charset="2"/>
              <a:buNone/>
              <a:defRPr/>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5661" name="Rectangle 16"/>
          <p:cNvSpPr>
            <a:spLocks noChangeArrowheads="1"/>
          </p:cNvSpPr>
          <p:nvPr/>
        </p:nvSpPr>
        <p:spPr bwMode="auto">
          <a:xfrm>
            <a:off x="2560640" y="4792665"/>
            <a:ext cx="3959225" cy="340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lg" len="lg"/>
                <a:tailEnd type="none" w="lg" len="lg"/>
              </a14:hiddenLine>
            </a:ext>
          </a:extLst>
        </p:spPr>
        <p:txBody>
          <a:bodyPr tIns="720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90000"/>
              </a:lnSpc>
              <a:buFont typeface="Wingdings" panose="05000000000000000000" pitchFamily="2" charset="2"/>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既に納期限が到来している国税</a:t>
            </a:r>
          </a:p>
        </p:txBody>
      </p:sp>
      <p:sp>
        <p:nvSpPr>
          <p:cNvPr id="66564" name="AutoShape 26"/>
          <p:cNvSpPr>
            <a:spLocks noChangeArrowheads="1"/>
          </p:cNvSpPr>
          <p:nvPr/>
        </p:nvSpPr>
        <p:spPr bwMode="auto">
          <a:xfrm>
            <a:off x="552252" y="2780928"/>
            <a:ext cx="7956000" cy="1116000"/>
          </a:xfrm>
          <a:prstGeom prst="roundRect">
            <a:avLst>
              <a:gd name="adj" fmla="val 13218"/>
            </a:avLst>
          </a:prstGeom>
          <a:solidFill>
            <a:srgbClr val="B4DE86"/>
          </a:solidFill>
          <a:ln w="19050" algn="ctr">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eaLnBrk="1" hangingPunct="1">
              <a:spcBef>
                <a:spcPct val="40000"/>
              </a:spcBef>
              <a:buClr>
                <a:schemeClr val="accent1"/>
              </a:buClr>
              <a:buFont typeface="Wingdings" pitchFamily="2" charset="2"/>
              <a:buNone/>
              <a:defRPr/>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5666" name="Rectangle 32"/>
          <p:cNvSpPr>
            <a:spLocks noChangeArrowheads="1"/>
          </p:cNvSpPr>
          <p:nvPr/>
        </p:nvSpPr>
        <p:spPr bwMode="auto">
          <a:xfrm>
            <a:off x="468313" y="3500440"/>
            <a:ext cx="8208962" cy="47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災害のやんだ日から２か月以内に申請することが必要</a:t>
            </a:r>
          </a:p>
        </p:txBody>
      </p:sp>
      <p:sp>
        <p:nvSpPr>
          <p:cNvPr id="2" name="AutoShape 26"/>
          <p:cNvSpPr>
            <a:spLocks noChangeArrowheads="1"/>
          </p:cNvSpPr>
          <p:nvPr/>
        </p:nvSpPr>
        <p:spPr bwMode="auto">
          <a:xfrm>
            <a:off x="541462" y="1290640"/>
            <a:ext cx="7992888" cy="2003425"/>
          </a:xfrm>
          <a:prstGeom prst="roundRect">
            <a:avLst>
              <a:gd name="adj" fmla="val 6995"/>
            </a:avLst>
          </a:prstGeom>
          <a:solidFill>
            <a:srgbClr val="FF918B">
              <a:alpha val="75000"/>
            </a:srgbClr>
          </a:solidFill>
          <a:ln w="19050" algn="ctr">
            <a:noFill/>
            <a:round/>
            <a:headEnd/>
            <a:tailEnd/>
          </a:ln>
        </p:spPr>
        <p:txBody>
          <a:bodyPr wrap="none" anchor="ctr"/>
          <a:lstStyle/>
          <a:p>
            <a:pPr eaLnBrk="1" hangingPunct="1">
              <a:spcBef>
                <a:spcPct val="40000"/>
              </a:spcBef>
              <a:buClr>
                <a:schemeClr val="accent1"/>
              </a:buClr>
              <a:buFont typeface="Wingdings" pitchFamily="2" charset="2"/>
              <a:buNone/>
              <a:defRPr/>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604" name="AutoShape 11"/>
          <p:cNvSpPr>
            <a:spLocks noChangeArrowheads="1"/>
          </p:cNvSpPr>
          <p:nvPr/>
        </p:nvSpPr>
        <p:spPr bwMode="auto">
          <a:xfrm>
            <a:off x="1489077" y="2697165"/>
            <a:ext cx="6119813" cy="504825"/>
          </a:xfrm>
          <a:prstGeom prst="roundRect">
            <a:avLst>
              <a:gd name="adj" fmla="val 16667"/>
            </a:avLst>
          </a:prstGeom>
          <a:solidFill>
            <a:schemeClr val="bg1"/>
          </a:solidFill>
          <a:ln w="12700" algn="ctr">
            <a:solidFill>
              <a:schemeClr val="bg2">
                <a:lumMod val="60000"/>
                <a:lumOff val="40000"/>
              </a:schemeClr>
            </a:solidFill>
            <a:round/>
            <a:headEnd type="none" w="lg" len="lg"/>
            <a:tailEnd type="none" w="lg" len="lg"/>
          </a:ln>
        </p:spPr>
        <p:txBody>
          <a:bodyPr wrap="none" anchor="ctr"/>
          <a:lstStyle/>
          <a:p>
            <a:pPr algn="ctr" eaLnBrk="1" hangingPunct="1">
              <a:defRPr/>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5671" name="Rectangle 12"/>
          <p:cNvSpPr>
            <a:spLocks noChangeArrowheads="1"/>
          </p:cNvSpPr>
          <p:nvPr/>
        </p:nvSpPr>
        <p:spPr bwMode="auto">
          <a:xfrm>
            <a:off x="2555877" y="2854327"/>
            <a:ext cx="3960813" cy="29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lg" len="lg"/>
                <a:tailEnd type="none" w="lg" len="lg"/>
              </a14:hiddenLine>
            </a:ext>
          </a:extLst>
        </p:spPr>
        <p:txBody>
          <a:bodyPr tIns="720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70000"/>
              </a:lnSpc>
              <a:buFont typeface="Wingdings" panose="05000000000000000000" pitchFamily="2" charset="2"/>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納期限から１年以内の期間で納税を猶予</a:t>
            </a:r>
          </a:p>
        </p:txBody>
      </p:sp>
      <p:sp>
        <p:nvSpPr>
          <p:cNvPr id="155672" name="Rectangle 13"/>
          <p:cNvSpPr>
            <a:spLocks noChangeArrowheads="1"/>
          </p:cNvSpPr>
          <p:nvPr/>
        </p:nvSpPr>
        <p:spPr bwMode="auto">
          <a:xfrm>
            <a:off x="1954550" y="1412877"/>
            <a:ext cx="5314276"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lg" len="lg"/>
                <a:tailEnd type="none" w="lg" len="lg"/>
              </a14:hiddenLine>
            </a:ext>
          </a:extLst>
        </p:spPr>
        <p:txBody>
          <a:bodyPr wrap="none">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lnSpc>
                <a:spcPct val="70000"/>
              </a:lnSpc>
              <a:spcBef>
                <a:spcPct val="40000"/>
              </a:spcBef>
              <a:buClr>
                <a:schemeClr val="accent1"/>
              </a:buClr>
              <a:buFont typeface="Wingdings" panose="05000000000000000000" pitchFamily="2" charset="2"/>
              <a:buNone/>
            </a:pPr>
            <a:r>
              <a:rPr lang="ja-JP" altLang="en-US" sz="20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災害等により財産に相当の損失を受けた場合</a:t>
            </a:r>
          </a:p>
        </p:txBody>
      </p:sp>
      <p:sp>
        <p:nvSpPr>
          <p:cNvPr id="67611" name="AutoShape 26"/>
          <p:cNvSpPr>
            <a:spLocks noChangeArrowheads="1"/>
          </p:cNvSpPr>
          <p:nvPr/>
        </p:nvSpPr>
        <p:spPr bwMode="auto">
          <a:xfrm>
            <a:off x="1763715" y="1844677"/>
            <a:ext cx="5616575" cy="396875"/>
          </a:xfrm>
          <a:prstGeom prst="roundRect">
            <a:avLst>
              <a:gd name="adj" fmla="val 13611"/>
            </a:avLst>
          </a:prstGeom>
          <a:solidFill>
            <a:schemeClr val="bg1"/>
          </a:solidFill>
          <a:ln w="25400" algn="ctr">
            <a:solidFill>
              <a:schemeClr val="bg2">
                <a:lumMod val="60000"/>
                <a:lumOff val="40000"/>
              </a:schemeClr>
            </a:solidFill>
            <a:round/>
            <a:headEnd/>
            <a:tailEnd/>
          </a:ln>
        </p:spPr>
        <p:txBody>
          <a:bodyPr wrap="none" tIns="108000" anchor="ctr"/>
          <a:lstStyle/>
          <a:p>
            <a:pPr eaLnBrk="1" hangingPunct="1">
              <a:spcBef>
                <a:spcPct val="40000"/>
              </a:spcBef>
              <a:buClr>
                <a:schemeClr val="accent1"/>
              </a:buClr>
              <a:buFont typeface="Wingdings" pitchFamily="2" charset="2"/>
              <a:buNone/>
              <a:defRPr/>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5674" name="Rectangle 16"/>
          <p:cNvSpPr>
            <a:spLocks noChangeArrowheads="1"/>
          </p:cNvSpPr>
          <p:nvPr/>
        </p:nvSpPr>
        <p:spPr bwMode="auto">
          <a:xfrm>
            <a:off x="1835150" y="1952627"/>
            <a:ext cx="5499100" cy="278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lg" len="lg"/>
                <a:tailEnd type="none" w="lg" len="lg"/>
              </a14:hiddenLine>
            </a:ext>
          </a:extLst>
        </p:spPr>
        <p:txBody>
          <a:bodyPr tIns="1080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50000"/>
              </a:lnSpc>
              <a:buFont typeface="Wingdings" panose="05000000000000000000" pitchFamily="2" charset="2"/>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損失を受けた日以後１年以内に納期限が到来する国税</a:t>
            </a:r>
          </a:p>
        </p:txBody>
      </p:sp>
      <p:pic>
        <p:nvPicPr>
          <p:cNvPr id="30" name="Picture 28" descr="gUp-icon"/>
          <p:cNvPicPr>
            <a:picLocks noChangeArrowheads="1"/>
          </p:cNvPicPr>
          <p:nvPr/>
        </p:nvPicPr>
        <p:blipFill>
          <a:blip r:embed="rId4" cstate="print">
            <a:clrChange>
              <a:clrFrom>
                <a:srgbClr val="39B640"/>
              </a:clrFrom>
              <a:clrTo>
                <a:srgbClr val="39B640">
                  <a:alpha val="0"/>
                </a:srgbClr>
              </a:clrTo>
            </a:clrChange>
            <a:duotone>
              <a:schemeClr val="bg2">
                <a:shade val="45000"/>
                <a:satMod val="135000"/>
              </a:schemeClr>
              <a:prstClr val="white"/>
            </a:duotone>
            <a:lum bright="-30000" contrast="40000"/>
          </a:blip>
          <a:stretch>
            <a:fillRect/>
          </a:stretch>
        </p:blipFill>
        <p:spPr bwMode="auto">
          <a:xfrm>
            <a:off x="4263502" y="2242763"/>
            <a:ext cx="504000" cy="468000"/>
          </a:xfrm>
          <a:prstGeom prst="rect">
            <a:avLst/>
          </a:prstGeom>
          <a:noFill/>
          <a:ln>
            <a:noFill/>
          </a:ln>
        </p:spPr>
      </p:pic>
      <p:sp>
        <p:nvSpPr>
          <p:cNvPr id="5" name="タイトル 4"/>
          <p:cNvSpPr>
            <a:spLocks noGrp="1"/>
          </p:cNvSpPr>
          <p:nvPr>
            <p:ph type="title"/>
          </p:nvPr>
        </p:nvSpPr>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災害（震災等）への対応</a:t>
            </a:r>
            <a:b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納税の猶予</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6" name="Rectangle 9">
            <a:extLst>
              <a:ext uri="{FF2B5EF4-FFF2-40B4-BE49-F238E27FC236}">
                <a16:creationId xmlns:a16="http://schemas.microsoft.com/office/drawing/2014/main" id="{DAF156E3-5F86-41A4-83DF-BCDF5B882E72}"/>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スライド番号プレースホルダー 1">
            <a:extLst>
              <a:ext uri="{FF2B5EF4-FFF2-40B4-BE49-F238E27FC236}">
                <a16:creationId xmlns:a16="http://schemas.microsoft.com/office/drawing/2014/main" id="{F1CD35F4-9C25-44E1-AAE8-42839E0B8D93}"/>
              </a:ext>
            </a:extLst>
          </p:cNvPr>
          <p:cNvSpPr>
            <a:spLocks noGrp="1"/>
          </p:cNvSpPr>
          <p:nvPr>
            <p:ph type="sldNum" sz="quarter" idx="12"/>
          </p:nvPr>
        </p:nvSpPr>
        <p:spPr>
          <a:xfrm>
            <a:off x="8567738" y="6453188"/>
            <a:ext cx="576262" cy="404812"/>
          </a:xfrm>
        </p:spPr>
        <p:txBody>
          <a:bodyPr/>
          <a:lstStyle/>
          <a:p>
            <a:fld id="{85B12045-A361-49A3-BA8E-0A65F883149C}" type="slidenum">
              <a:rPr lang="ja-JP" altLang="en-US">
                <a:latin typeface="メイリオ" panose="020B0604030504040204" pitchFamily="50" charset="-128"/>
                <a:ea typeface="メイリオ" panose="020B0604030504040204" pitchFamily="50" charset="-128"/>
                <a:cs typeface="メイリオ" panose="020B0604030504040204" pitchFamily="50" charset="-128"/>
              </a:rPr>
              <a:pPr/>
              <a:t>80</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26799007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13" descr="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142258"/>
            <a:ext cx="84963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699" name="AutoShape 26"/>
          <p:cNvSpPr>
            <a:spLocks noChangeArrowheads="1"/>
          </p:cNvSpPr>
          <p:nvPr/>
        </p:nvSpPr>
        <p:spPr bwMode="auto">
          <a:xfrm>
            <a:off x="287340" y="1090637"/>
            <a:ext cx="8569325" cy="538163"/>
          </a:xfrm>
          <a:prstGeom prst="roundRect">
            <a:avLst>
              <a:gd name="adj" fmla="val 16667"/>
            </a:avLst>
          </a:prstGeom>
          <a:solidFill>
            <a:schemeClr val="bg1"/>
          </a:solidFill>
          <a:ln w="19050" algn="ctr">
            <a:solidFill>
              <a:schemeClr val="accent1"/>
            </a:solidFill>
            <a:round/>
            <a:headEnd/>
            <a:tailEnd/>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7700" name="テキスト ボックス 6"/>
          <p:cNvSpPr txBox="1">
            <a:spLocks noChangeArrowheads="1"/>
          </p:cNvSpPr>
          <p:nvPr/>
        </p:nvSpPr>
        <p:spPr bwMode="auto">
          <a:xfrm>
            <a:off x="987566" y="1181821"/>
            <a:ext cx="7160935" cy="4635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72000">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lnSpc>
                <a:spcPct val="50000"/>
              </a:lnSpc>
              <a:spcBef>
                <a:spcPct val="40000"/>
              </a:spcBef>
              <a:buClr>
                <a:schemeClr val="accent1"/>
              </a:buClr>
              <a:buFont typeface="Wingdings" panose="05000000000000000000" pitchFamily="2" charset="2"/>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災害により住宅や家財などに損害を受けた場合は、確定申告を行うことで、</a:t>
            </a:r>
          </a:p>
          <a:p>
            <a:pPr algn="ctr" eaLnBrk="1" hangingPunct="1">
              <a:lnSpc>
                <a:spcPct val="50000"/>
              </a:lnSpc>
              <a:spcBef>
                <a:spcPct val="40000"/>
              </a:spcBef>
              <a:buClr>
                <a:schemeClr val="accent1"/>
              </a:buClr>
              <a:buFont typeface="Wingdings" panose="05000000000000000000" pitchFamily="2" charset="2"/>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所得税法の雑損控除又は災害減免法の適用を受けることができます</a:t>
            </a:r>
          </a:p>
        </p:txBody>
      </p:sp>
      <p:graphicFrame>
        <p:nvGraphicFramePr>
          <p:cNvPr id="86064" name="Group 48"/>
          <p:cNvGraphicFramePr>
            <a:graphicFrameLocks noGrp="1"/>
          </p:cNvGraphicFramePr>
          <p:nvPr>
            <p:extLst>
              <p:ext uri="{D42A27DB-BD31-4B8C-83A1-F6EECF244321}">
                <p14:modId xmlns:p14="http://schemas.microsoft.com/office/powerpoint/2010/main" val="3457704264"/>
              </p:ext>
            </p:extLst>
          </p:nvPr>
        </p:nvGraphicFramePr>
        <p:xfrm>
          <a:off x="107503" y="1700933"/>
          <a:ext cx="8945961" cy="5065627"/>
        </p:xfrm>
        <a:graphic>
          <a:graphicData uri="http://schemas.openxmlformats.org/drawingml/2006/table">
            <a:tbl>
              <a:tblPr>
                <a:effectLst/>
              </a:tblPr>
              <a:tblGrid>
                <a:gridCol w="1711292">
                  <a:extLst>
                    <a:ext uri="{9D8B030D-6E8A-4147-A177-3AD203B41FA5}">
                      <a16:colId xmlns:a16="http://schemas.microsoft.com/office/drawing/2014/main" val="20000"/>
                    </a:ext>
                  </a:extLst>
                </a:gridCol>
                <a:gridCol w="3900609">
                  <a:extLst>
                    <a:ext uri="{9D8B030D-6E8A-4147-A177-3AD203B41FA5}">
                      <a16:colId xmlns:a16="http://schemas.microsoft.com/office/drawing/2014/main" val="20001"/>
                    </a:ext>
                  </a:extLst>
                </a:gridCol>
                <a:gridCol w="2468369">
                  <a:extLst>
                    <a:ext uri="{9D8B030D-6E8A-4147-A177-3AD203B41FA5}">
                      <a16:colId xmlns:a16="http://schemas.microsoft.com/office/drawing/2014/main" val="20002"/>
                    </a:ext>
                  </a:extLst>
                </a:gridCol>
                <a:gridCol w="865691">
                  <a:extLst>
                    <a:ext uri="{9D8B030D-6E8A-4147-A177-3AD203B41FA5}">
                      <a16:colId xmlns:a16="http://schemas.microsoft.com/office/drawing/2014/main" val="20003"/>
                    </a:ext>
                  </a:extLst>
                </a:gridCol>
              </a:tblGrid>
              <a:tr h="282969">
                <a:tc>
                  <a:txBody>
                    <a:bodyPr/>
                    <a:lstStyle>
                      <a:lvl1pPr algn="l" eaLnBrk="0" hangingPunct="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40000"/>
                        </a:spcBef>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40000"/>
                        </a:spcBef>
                        <a:spcAft>
                          <a:spcPct val="0"/>
                        </a:spcAft>
                        <a:buClr>
                          <a:schemeClr val="accent1"/>
                        </a:buClr>
                        <a:buSzTx/>
                        <a:buFont typeface="Wingdings" panose="05000000000000000000" pitchFamily="2" charset="2"/>
                        <a:buNone/>
                        <a:tabLst/>
                      </a:pPr>
                      <a:r>
                        <a:rPr kumimoji="1" lang="en-US" altLang="ja-JP" sz="120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a:t>
                      </a:r>
                    </a:p>
                  </a:txBody>
                  <a:tcPr marL="90000" marR="90000" marT="36004" marB="360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40000"/>
                        </a:spcBef>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40000"/>
                        </a:spcBef>
                        <a:spcAft>
                          <a:spcPct val="0"/>
                        </a:spcAft>
                        <a:buClr>
                          <a:schemeClr val="accent1"/>
                        </a:buClr>
                        <a:buSzTx/>
                        <a:buFont typeface="Wingdings" panose="05000000000000000000" pitchFamily="2" charset="2"/>
                        <a:buNone/>
                        <a:tabLst/>
                      </a:pPr>
                      <a:r>
                        <a:rPr kumimoji="1" lang="ja-JP" altLang="en-US" sz="160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所得税法（雑損控除）</a:t>
                      </a:r>
                    </a:p>
                  </a:txBody>
                  <a:tcPr marL="90000" marR="90000" marT="36004" marB="360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E2E83"/>
                    </a:solidFill>
                  </a:tcPr>
                </a:tc>
                <a:tc gridSpan="2">
                  <a:txBody>
                    <a:bodyPr/>
                    <a:lstStyle>
                      <a:lvl1pPr algn="l" eaLnBrk="0" hangingPunct="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40000"/>
                        </a:spcBef>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40000"/>
                        </a:spcBef>
                        <a:spcAft>
                          <a:spcPct val="0"/>
                        </a:spcAft>
                        <a:buClr>
                          <a:schemeClr val="accent1"/>
                        </a:buClr>
                        <a:buSzTx/>
                        <a:buFont typeface="Wingdings" panose="05000000000000000000" pitchFamily="2" charset="2"/>
                        <a:buNone/>
                        <a:tabLst/>
                      </a:pPr>
                      <a:r>
                        <a:rPr kumimoji="1" lang="ja-JP" altLang="en-US" sz="160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災害減免法</a:t>
                      </a:r>
                    </a:p>
                  </a:txBody>
                  <a:tcPr marL="90000" marR="90000" marT="36004" marB="360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E2E83"/>
                    </a:solidFill>
                  </a:tcPr>
                </a:tc>
                <a:tc hMerge="1">
                  <a:txBody>
                    <a:bodyPr/>
                    <a:lstStyle/>
                    <a:p>
                      <a:endParaRPr kumimoji="1" lang="ja-JP" altLang="en-US"/>
                    </a:p>
                  </a:txBody>
                  <a:tcPr/>
                </a:tc>
                <a:extLst>
                  <a:ext uri="{0D108BD9-81ED-4DB2-BD59-A6C34878D82A}">
                    <a16:rowId xmlns:a16="http://schemas.microsoft.com/office/drawing/2014/main" val="10000"/>
                  </a:ext>
                </a:extLst>
              </a:tr>
              <a:tr h="282969">
                <a:tc>
                  <a:txBody>
                    <a:bodyPr/>
                    <a:lstStyle>
                      <a:lvl1pPr algn="l" eaLnBrk="0" hangingPunct="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40000"/>
                        </a:spcBef>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40000"/>
                        </a:spcBef>
                        <a:spcAft>
                          <a:spcPct val="0"/>
                        </a:spcAft>
                        <a:buClr>
                          <a:schemeClr val="accent1"/>
                        </a:buClr>
                        <a:buSzTx/>
                        <a:buFont typeface="Wingdings" panose="05000000000000000000" pitchFamily="2" charset="2"/>
                        <a:buNone/>
                        <a:tabLst/>
                      </a:pPr>
                      <a:r>
                        <a:rPr kumimoji="1" lang="ja-JP" altLang="en-US" sz="16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損失の発生原因</a:t>
                      </a:r>
                    </a:p>
                  </a:txBody>
                  <a:tcPr marL="90000" marR="90000" marT="36004" marB="360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FC5"/>
                    </a:solidFill>
                  </a:tcPr>
                </a:tc>
                <a:tc>
                  <a:txBody>
                    <a:bodyPr/>
                    <a:lstStyle>
                      <a:lvl1pPr algn="l" eaLnBrk="0" hangingPunct="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40000"/>
                        </a:spcBef>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40000"/>
                        </a:spcBef>
                        <a:spcAft>
                          <a:spcPct val="0"/>
                        </a:spcAft>
                        <a:buClr>
                          <a:schemeClr val="accent1"/>
                        </a:buClr>
                        <a:buSzTx/>
                        <a:buFont typeface="Wingdings" panose="05000000000000000000" pitchFamily="2" charset="2"/>
                        <a:buNone/>
                        <a:tabLst/>
                      </a:pPr>
                      <a:r>
                        <a:rPr kumimoji="1" lang="ja-JP" altLang="en-US" sz="16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災害、盗難、横領による損失</a:t>
                      </a:r>
                    </a:p>
                  </a:txBody>
                  <a:tcPr marL="90000" marR="90000" marT="36004" marB="360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FC5"/>
                    </a:solidFill>
                  </a:tcPr>
                </a:tc>
                <a:tc gridSpan="2">
                  <a:txBody>
                    <a:bodyPr/>
                    <a:lstStyle>
                      <a:lvl1pPr algn="l" eaLnBrk="0" hangingPunct="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40000"/>
                        </a:spcBef>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40000"/>
                        </a:spcBef>
                        <a:spcAft>
                          <a:spcPct val="0"/>
                        </a:spcAft>
                        <a:buClr>
                          <a:schemeClr val="accent1"/>
                        </a:buClr>
                        <a:buSzTx/>
                        <a:buFont typeface="Wingdings" panose="05000000000000000000" pitchFamily="2" charset="2"/>
                        <a:buNone/>
                        <a:tabLst/>
                      </a:pPr>
                      <a:r>
                        <a:rPr kumimoji="1" lang="ja-JP" altLang="en-US" sz="16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災害による損失</a:t>
                      </a:r>
                    </a:p>
                  </a:txBody>
                  <a:tcPr marL="90000" marR="90000" marT="36004" marB="360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FC5"/>
                    </a:solidFill>
                  </a:tcPr>
                </a:tc>
                <a:tc hMerge="1">
                  <a:txBody>
                    <a:bodyPr/>
                    <a:lstStyle/>
                    <a:p>
                      <a:endParaRPr kumimoji="1" lang="ja-JP" altLang="en-US"/>
                    </a:p>
                  </a:txBody>
                  <a:tcPr/>
                </a:tc>
                <a:extLst>
                  <a:ext uri="{0D108BD9-81ED-4DB2-BD59-A6C34878D82A}">
                    <a16:rowId xmlns:a16="http://schemas.microsoft.com/office/drawing/2014/main" val="10001"/>
                  </a:ext>
                </a:extLst>
              </a:tr>
              <a:tr h="719882">
                <a:tc>
                  <a:txBody>
                    <a:bodyPr/>
                    <a:lstStyle>
                      <a:lvl1pPr algn="l" eaLnBrk="0" hangingPunct="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40000"/>
                        </a:spcBef>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40000"/>
                        </a:spcBef>
                        <a:spcAft>
                          <a:spcPct val="0"/>
                        </a:spcAft>
                        <a:buClr>
                          <a:schemeClr val="accent1"/>
                        </a:buClr>
                        <a:buSzTx/>
                        <a:buFont typeface="Wingdings" panose="05000000000000000000" pitchFamily="2" charset="2"/>
                        <a:buNone/>
                        <a:tabLst/>
                      </a:pPr>
                      <a:r>
                        <a:rPr kumimoji="1" lang="ja-JP" altLang="en-US" sz="16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対象となる</a:t>
                      </a:r>
                      <a:endParaRPr kumimoji="1" lang="en-US" altLang="ja-JP" sz="16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0" fontAlgn="base" latinLnBrk="0" hangingPunct="0">
                        <a:lnSpc>
                          <a:spcPct val="100000"/>
                        </a:lnSpc>
                        <a:spcBef>
                          <a:spcPct val="40000"/>
                        </a:spcBef>
                        <a:spcAft>
                          <a:spcPct val="0"/>
                        </a:spcAft>
                        <a:buClr>
                          <a:schemeClr val="accent1"/>
                        </a:buClr>
                        <a:buSzTx/>
                        <a:buFont typeface="Wingdings" panose="05000000000000000000" pitchFamily="2" charset="2"/>
                        <a:buNone/>
                        <a:tabLst/>
                      </a:pPr>
                      <a:r>
                        <a:rPr kumimoji="1" lang="ja-JP" altLang="en-US" sz="16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資産の範囲等</a:t>
                      </a:r>
                      <a:endParaRPr kumimoji="1" lang="en-US" altLang="ja-JP" sz="16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0000" marR="90000" marT="36004" marB="360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40000"/>
                        </a:spcBef>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
                          <a:schemeClr val="accent1"/>
                        </a:buClr>
                        <a:buSzTx/>
                        <a:buFont typeface="Wingdings" panose="05000000000000000000" pitchFamily="2" charset="2"/>
                        <a:buNone/>
                        <a:tabLst/>
                      </a:pPr>
                      <a:r>
                        <a:rPr kumimoji="1" lang="ja-JP" altLang="en-US" sz="16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住宅や家財を含む生活に通常必要な資産</a:t>
                      </a:r>
                      <a:endParaRPr kumimoji="1" lang="en-US" altLang="ja-JP" sz="16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
                          <a:schemeClr val="accent1"/>
                        </a:buClr>
                        <a:buSzTx/>
                        <a:buFont typeface="Wingdings" panose="05000000000000000000" pitchFamily="2" charset="2"/>
                        <a:buNone/>
                        <a:tabLst/>
                      </a:pPr>
                      <a:r>
                        <a:rPr kumimoji="1" lang="ja-JP" altLang="en-US" sz="16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（棚卸資産や事業用の固定資産、山林、生活に通常必要でない資産を除く）</a:t>
                      </a:r>
                      <a:endParaRPr kumimoji="1" lang="en-US" altLang="ja-JP" sz="16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0000" marR="90000" marT="36004" marB="360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lgn="l" eaLnBrk="0" hangingPunct="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40000"/>
                        </a:spcBef>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
                          <a:schemeClr val="accent1"/>
                        </a:buClr>
                        <a:buSzTx/>
                        <a:buFont typeface="Wingdings" panose="05000000000000000000" pitchFamily="2" charset="2"/>
                        <a:buNone/>
                        <a:tabLst/>
                      </a:pPr>
                      <a:r>
                        <a:rPr kumimoji="1" lang="ja-JP" altLang="en-US" sz="16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住宅や家財</a:t>
                      </a:r>
                      <a:endParaRPr kumimoji="1" lang="en-US" altLang="ja-JP" sz="16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
                          <a:schemeClr val="accent1"/>
                        </a:buClr>
                        <a:buSzTx/>
                        <a:buFont typeface="Wingdings" panose="05000000000000000000" pitchFamily="2" charset="2"/>
                        <a:buNone/>
                        <a:tabLst/>
                      </a:pPr>
                      <a:r>
                        <a:rPr kumimoji="1" lang="ja-JP" altLang="en-US" sz="16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（ただし、損害金額が住宅や家財の価額の１</a:t>
                      </a:r>
                      <a:r>
                        <a:rPr kumimoji="1" lang="en-US" altLang="ja-JP" sz="16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6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２以上である場合）</a:t>
                      </a:r>
                      <a:endParaRPr kumimoji="1" lang="en-US" altLang="ja-JP" sz="16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0000" marR="90000" marT="36004" marB="360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extLst>
                  <a:ext uri="{0D108BD9-81ED-4DB2-BD59-A6C34878D82A}">
                    <a16:rowId xmlns:a16="http://schemas.microsoft.com/office/drawing/2014/main" val="10002"/>
                  </a:ext>
                </a:extLst>
              </a:tr>
              <a:tr h="284609">
                <a:tc rowSpan="4">
                  <a:txBody>
                    <a:bodyPr/>
                    <a:lstStyle>
                      <a:lvl1pPr algn="l" eaLnBrk="0" hangingPunct="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40000"/>
                        </a:spcBef>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40000"/>
                        </a:spcBef>
                        <a:spcAft>
                          <a:spcPct val="0"/>
                        </a:spcAft>
                        <a:buClr>
                          <a:schemeClr val="accent1"/>
                        </a:buClr>
                        <a:buSzTx/>
                        <a:buFont typeface="Wingdings" panose="05000000000000000000" pitchFamily="2" charset="2"/>
                        <a:buNone/>
                        <a:tabLst/>
                      </a:pPr>
                      <a:r>
                        <a:rPr kumimoji="1" lang="ja-JP" altLang="en-US" sz="16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控除額の計算</a:t>
                      </a:r>
                      <a:endParaRPr kumimoji="1" lang="en-US" altLang="ja-JP" sz="16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0" fontAlgn="base" latinLnBrk="0" hangingPunct="0">
                        <a:lnSpc>
                          <a:spcPct val="100000"/>
                        </a:lnSpc>
                        <a:spcBef>
                          <a:spcPct val="40000"/>
                        </a:spcBef>
                        <a:spcAft>
                          <a:spcPct val="0"/>
                        </a:spcAft>
                        <a:buClr>
                          <a:schemeClr val="accent1"/>
                        </a:buClr>
                        <a:buSzTx/>
                        <a:buFont typeface="Wingdings" panose="05000000000000000000" pitchFamily="2" charset="2"/>
                        <a:buNone/>
                        <a:tabLst/>
                      </a:pPr>
                      <a:r>
                        <a:rPr kumimoji="1" lang="ja-JP" altLang="en-US" sz="16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又は</a:t>
                      </a:r>
                      <a:endParaRPr kumimoji="1" lang="en-US" altLang="ja-JP" sz="16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0" fontAlgn="base" latinLnBrk="0" hangingPunct="0">
                        <a:lnSpc>
                          <a:spcPct val="100000"/>
                        </a:lnSpc>
                        <a:spcBef>
                          <a:spcPct val="40000"/>
                        </a:spcBef>
                        <a:spcAft>
                          <a:spcPct val="0"/>
                        </a:spcAft>
                        <a:buClr>
                          <a:schemeClr val="accent1"/>
                        </a:buClr>
                        <a:buSzTx/>
                        <a:buFont typeface="Wingdings" panose="05000000000000000000" pitchFamily="2" charset="2"/>
                        <a:buNone/>
                        <a:tabLst/>
                      </a:pPr>
                      <a:r>
                        <a:rPr kumimoji="1" lang="ja-JP" altLang="en-US" sz="16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所得税の軽減額</a:t>
                      </a:r>
                    </a:p>
                  </a:txBody>
                  <a:tcPr marL="90000" marR="90000" marT="36004" marB="360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FC5"/>
                    </a:solidFill>
                  </a:tcPr>
                </a:tc>
                <a:tc rowSpan="4">
                  <a:txBody>
                    <a:bodyPr/>
                    <a:lstStyle>
                      <a:lvl1pPr algn="l" eaLnBrk="0" hangingPunct="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40000"/>
                        </a:spcBef>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
                          <a:schemeClr val="accent1"/>
                        </a:buClr>
                        <a:buSzTx/>
                        <a:buFont typeface="Wingdings" panose="05000000000000000000" pitchFamily="2" charset="2"/>
                        <a:buNone/>
                        <a:tabLst/>
                      </a:pPr>
                      <a:r>
                        <a:rPr kumimoji="1" lang="ja-JP" altLang="en-US" sz="16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控除額は次のイとロのうち、いずれか多い方の金額</a:t>
                      </a:r>
                      <a:endParaRPr kumimoji="1" lang="en-US" altLang="ja-JP" sz="16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
                          <a:schemeClr val="accent1"/>
                        </a:buClr>
                        <a:buSzTx/>
                        <a:buFont typeface="Wingdings" panose="05000000000000000000" pitchFamily="2" charset="2"/>
                        <a:buNone/>
                        <a:tabLst/>
                      </a:pPr>
                      <a:r>
                        <a:rPr kumimoji="1" lang="ja-JP" altLang="en-US" sz="16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イ　損害金額－所得金額の</a:t>
                      </a:r>
                      <a:r>
                        <a:rPr kumimoji="1" lang="en-US" altLang="ja-JP" sz="16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10</a:t>
                      </a:r>
                      <a:r>
                        <a:rPr kumimoji="1" lang="ja-JP" altLang="en-US" sz="16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分の１</a:t>
                      </a:r>
                      <a:endParaRPr kumimoji="1" lang="en-US" altLang="ja-JP" sz="16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
                          <a:schemeClr val="accent1"/>
                        </a:buClr>
                        <a:buSzTx/>
                        <a:buFont typeface="Wingdings" panose="05000000000000000000" pitchFamily="2" charset="2"/>
                        <a:buNone/>
                        <a:tabLst/>
                      </a:pPr>
                      <a:r>
                        <a:rPr kumimoji="1" lang="ja-JP" altLang="en-US" sz="16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ロ　災害関連支出の金額－５万円</a:t>
                      </a:r>
                      <a:endParaRPr kumimoji="1" lang="en-US" altLang="ja-JP" sz="16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0000" marR="90000" marT="36004" marB="360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FC5"/>
                    </a:solidFill>
                  </a:tcPr>
                </a:tc>
                <a:tc>
                  <a:txBody>
                    <a:bodyPr/>
                    <a:lstStyle>
                      <a:lvl1pPr algn="l" eaLnBrk="0" hangingPunct="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40000"/>
                        </a:spcBef>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40000"/>
                        </a:spcBef>
                        <a:spcAft>
                          <a:spcPct val="0"/>
                        </a:spcAft>
                        <a:buClr>
                          <a:schemeClr val="accent1"/>
                        </a:buClr>
                        <a:buSzTx/>
                        <a:buFont typeface="Wingdings" panose="05000000000000000000" pitchFamily="2" charset="2"/>
                        <a:buNone/>
                        <a:tabLst/>
                      </a:pPr>
                      <a:r>
                        <a:rPr kumimoji="1" lang="ja-JP" altLang="en-US" sz="16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その年の所得金額</a:t>
                      </a:r>
                    </a:p>
                  </a:txBody>
                  <a:tcPr marL="36000" marR="36000" marT="36004" marB="360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FC5"/>
                    </a:solidFill>
                  </a:tcPr>
                </a:tc>
                <a:tc>
                  <a:txBody>
                    <a:bodyPr/>
                    <a:lstStyle>
                      <a:lvl1pPr algn="l" eaLnBrk="0" hangingPunct="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40000"/>
                        </a:spcBef>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40000"/>
                        </a:spcBef>
                        <a:spcAft>
                          <a:spcPct val="0"/>
                        </a:spcAft>
                        <a:buClr>
                          <a:schemeClr val="accent1"/>
                        </a:buClr>
                        <a:buSzTx/>
                        <a:buFont typeface="Wingdings" panose="05000000000000000000" pitchFamily="2" charset="2"/>
                        <a:buNone/>
                        <a:tabLst/>
                      </a:pPr>
                      <a:r>
                        <a:rPr kumimoji="1" lang="ja-JP" altLang="en-US"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軽減額</a:t>
                      </a:r>
                    </a:p>
                  </a:txBody>
                  <a:tcPr marL="36000" marR="36000" marT="36004" marB="360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FC5"/>
                    </a:solidFill>
                  </a:tcPr>
                </a:tc>
                <a:extLst>
                  <a:ext uri="{0D108BD9-81ED-4DB2-BD59-A6C34878D82A}">
                    <a16:rowId xmlns:a16="http://schemas.microsoft.com/office/drawing/2014/main" val="10003"/>
                  </a:ext>
                </a:extLst>
              </a:tr>
              <a:tr h="284609">
                <a:tc vMerge="1">
                  <a:txBody>
                    <a:bodyPr/>
                    <a:lstStyle/>
                    <a:p>
                      <a:endParaRPr kumimoji="1" lang="ja-JP" altLang="en-US"/>
                    </a:p>
                  </a:txBody>
                  <a:tcPr/>
                </a:tc>
                <a:tc vMerge="1">
                  <a:txBody>
                    <a:bodyPr/>
                    <a:lstStyle/>
                    <a:p>
                      <a:endParaRPr kumimoji="1" lang="ja-JP" altLang="en-US"/>
                    </a:p>
                  </a:txBody>
                  <a:tcPr/>
                </a:tc>
                <a:tc>
                  <a:txBody>
                    <a:bodyPr/>
                    <a:lstStyle>
                      <a:lvl1pPr algn="l" eaLnBrk="0" hangingPunct="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40000"/>
                        </a:spcBef>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0" fontAlgn="base" latinLnBrk="0" hangingPunct="0">
                        <a:lnSpc>
                          <a:spcPct val="100000"/>
                        </a:lnSpc>
                        <a:spcBef>
                          <a:spcPct val="40000"/>
                        </a:spcBef>
                        <a:spcAft>
                          <a:spcPct val="0"/>
                        </a:spcAft>
                        <a:buClr>
                          <a:schemeClr val="accent1"/>
                        </a:buClr>
                        <a:buSzTx/>
                        <a:buFont typeface="Wingdings" panose="05000000000000000000" pitchFamily="2" charset="2"/>
                        <a:buNone/>
                        <a:tabLst/>
                      </a:pPr>
                      <a:r>
                        <a:rPr kumimoji="1" lang="ja-JP" altLang="en-US" sz="16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600" b="0" i="0" u="none" strike="noStrike" cap="none" spc="0" normalizeH="0" baseline="0" dirty="0">
                          <a:ln>
                            <a:noFill/>
                          </a:ln>
                          <a:solidFill>
                            <a:srgbClr val="FF0000"/>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6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500</a:t>
                      </a:r>
                      <a:r>
                        <a:rPr kumimoji="1" lang="ja-JP" altLang="en-US" sz="16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万円以下</a:t>
                      </a:r>
                      <a:endParaRPr kumimoji="1" lang="en-US" altLang="ja-JP" sz="1600" b="0" i="0" u="none" strike="sngStrike" cap="none" spc="0" normalizeH="0" baseline="0" dirty="0">
                        <a:ln>
                          <a:noFill/>
                        </a:ln>
                        <a:solidFill>
                          <a:srgbClr val="FF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36004" marB="360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FC5"/>
                    </a:solidFill>
                  </a:tcPr>
                </a:tc>
                <a:tc>
                  <a:txBody>
                    <a:bodyPr/>
                    <a:lstStyle>
                      <a:lvl1pPr algn="l" eaLnBrk="0" hangingPunct="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40000"/>
                        </a:spcBef>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40000"/>
                        </a:spcBef>
                        <a:spcAft>
                          <a:spcPct val="0"/>
                        </a:spcAft>
                        <a:buClr>
                          <a:schemeClr val="accent1"/>
                        </a:buClr>
                        <a:buSzTx/>
                        <a:buFont typeface="Wingdings" panose="05000000000000000000" pitchFamily="2" charset="2"/>
                        <a:buNone/>
                        <a:tabLst/>
                      </a:pPr>
                      <a:r>
                        <a:rPr kumimoji="1" lang="ja-JP" altLang="en-US"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全額</a:t>
                      </a:r>
                    </a:p>
                  </a:txBody>
                  <a:tcPr marL="36000" marR="36000" marT="36004" marB="360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FC5"/>
                    </a:solidFill>
                  </a:tcPr>
                </a:tc>
                <a:extLst>
                  <a:ext uri="{0D108BD9-81ED-4DB2-BD59-A6C34878D82A}">
                    <a16:rowId xmlns:a16="http://schemas.microsoft.com/office/drawing/2014/main" val="10004"/>
                  </a:ext>
                </a:extLst>
              </a:tr>
              <a:tr h="284609">
                <a:tc vMerge="1">
                  <a:txBody>
                    <a:bodyPr/>
                    <a:lstStyle/>
                    <a:p>
                      <a:endParaRPr kumimoji="1" lang="ja-JP" altLang="en-US"/>
                    </a:p>
                  </a:txBody>
                  <a:tcPr/>
                </a:tc>
                <a:tc vMerge="1">
                  <a:txBody>
                    <a:bodyPr/>
                    <a:lstStyle/>
                    <a:p>
                      <a:endParaRPr kumimoji="1" lang="ja-JP" altLang="en-US"/>
                    </a:p>
                  </a:txBody>
                  <a:tcPr/>
                </a:tc>
                <a:tc>
                  <a:txBody>
                    <a:bodyPr/>
                    <a:lstStyle>
                      <a:lvl1pPr algn="l" eaLnBrk="0" hangingPunct="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40000"/>
                        </a:spcBef>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40000"/>
                        </a:spcBef>
                        <a:spcAft>
                          <a:spcPct val="0"/>
                        </a:spcAft>
                        <a:buClr>
                          <a:schemeClr val="accent1"/>
                        </a:buClr>
                        <a:buSzTx/>
                        <a:buFont typeface="Wingdings" panose="05000000000000000000" pitchFamily="2" charset="2"/>
                        <a:buNone/>
                        <a:tabLst/>
                      </a:pPr>
                      <a:r>
                        <a:rPr kumimoji="1" lang="en-US" altLang="ja-JP" sz="16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500</a:t>
                      </a:r>
                      <a:r>
                        <a:rPr kumimoji="1" lang="ja-JP" altLang="en-US" sz="16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万円超</a:t>
                      </a:r>
                      <a:r>
                        <a:rPr kumimoji="1" lang="ja-JP" altLang="en-US" sz="1600" b="0" i="0" u="none" strike="noStrike" cap="none" spc="0" normalizeH="0" baseline="0" dirty="0">
                          <a:ln>
                            <a:noFill/>
                          </a:ln>
                          <a:solidFill>
                            <a:srgbClr val="FF0000"/>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6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750</a:t>
                      </a:r>
                      <a:r>
                        <a:rPr kumimoji="1" lang="ja-JP" altLang="en-US" sz="16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万円以下</a:t>
                      </a:r>
                      <a:endParaRPr kumimoji="1" lang="en-US" altLang="ja-JP" sz="1600" b="0" i="0" u="none" strike="sngStrike" cap="none" spc="0" normalizeH="0" baseline="0" dirty="0">
                        <a:ln>
                          <a:noFill/>
                        </a:ln>
                        <a:solidFill>
                          <a:srgbClr val="FF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36004" marB="360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FC5"/>
                    </a:solidFill>
                  </a:tcPr>
                </a:tc>
                <a:tc>
                  <a:txBody>
                    <a:bodyPr/>
                    <a:lstStyle>
                      <a:lvl1pPr algn="l" eaLnBrk="0" hangingPunct="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40000"/>
                        </a:spcBef>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40000"/>
                        </a:spcBef>
                        <a:spcAft>
                          <a:spcPct val="0"/>
                        </a:spcAft>
                        <a:buClr>
                          <a:schemeClr val="accent1"/>
                        </a:buClr>
                        <a:buSzTx/>
                        <a:buFont typeface="Wingdings" panose="05000000000000000000" pitchFamily="2" charset="2"/>
                        <a:buNone/>
                        <a:tabLst/>
                      </a:pPr>
                      <a:r>
                        <a:rPr kumimoji="1" lang="ja-JP" altLang="en-US"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１</a:t>
                      </a:r>
                      <a:r>
                        <a:rPr kumimoji="1" lang="en-US" altLang="ja-JP"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２</a:t>
                      </a:r>
                      <a:endParaRPr kumimoji="1" lang="en-US" altLang="ja-JP"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36004" marB="360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FC5"/>
                    </a:solidFill>
                  </a:tcPr>
                </a:tc>
                <a:extLst>
                  <a:ext uri="{0D108BD9-81ED-4DB2-BD59-A6C34878D82A}">
                    <a16:rowId xmlns:a16="http://schemas.microsoft.com/office/drawing/2014/main" val="10005"/>
                  </a:ext>
                </a:extLst>
              </a:tr>
              <a:tr h="274939">
                <a:tc vMerge="1">
                  <a:txBody>
                    <a:bodyPr/>
                    <a:lstStyle/>
                    <a:p>
                      <a:endParaRPr kumimoji="1" lang="ja-JP" altLang="en-US"/>
                    </a:p>
                  </a:txBody>
                  <a:tcPr/>
                </a:tc>
                <a:tc vMerge="1">
                  <a:txBody>
                    <a:bodyPr/>
                    <a:lstStyle/>
                    <a:p>
                      <a:endParaRPr kumimoji="1" lang="ja-JP" altLang="en-US"/>
                    </a:p>
                  </a:txBody>
                  <a:tcPr/>
                </a:tc>
                <a:tc>
                  <a:txBody>
                    <a:bodyPr/>
                    <a:lstStyle>
                      <a:lvl1pPr algn="l" eaLnBrk="0" hangingPunct="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40000"/>
                        </a:spcBef>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40000"/>
                        </a:spcBef>
                        <a:spcAft>
                          <a:spcPct val="0"/>
                        </a:spcAft>
                        <a:buClr>
                          <a:schemeClr val="accent1"/>
                        </a:buClr>
                        <a:buSzTx/>
                        <a:buFont typeface="Wingdings" panose="05000000000000000000" pitchFamily="2" charset="2"/>
                        <a:buNone/>
                        <a:tabLst/>
                      </a:pPr>
                      <a:r>
                        <a:rPr kumimoji="1" lang="en-US" altLang="ja-JP" sz="16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750</a:t>
                      </a:r>
                      <a:r>
                        <a:rPr kumimoji="1" lang="ja-JP" altLang="en-US" sz="16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万円超</a:t>
                      </a:r>
                      <a:r>
                        <a:rPr kumimoji="1" lang="en-US" altLang="ja-JP" sz="16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1,000</a:t>
                      </a:r>
                      <a:r>
                        <a:rPr kumimoji="1" lang="ja-JP" altLang="en-US" sz="16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万円以下</a:t>
                      </a:r>
                      <a:endParaRPr kumimoji="1" lang="ja-JP" altLang="en-US" sz="1600" b="0" i="0" u="none" strike="sngStrike" cap="none" spc="0" normalizeH="0" baseline="0" dirty="0">
                        <a:ln>
                          <a:noFill/>
                        </a:ln>
                        <a:solidFill>
                          <a:srgbClr val="FF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36000" marR="36000" marT="36004" marB="360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FC5"/>
                    </a:solidFill>
                  </a:tcPr>
                </a:tc>
                <a:tc>
                  <a:txBody>
                    <a:bodyPr/>
                    <a:lstStyle>
                      <a:lvl1pPr algn="l" eaLnBrk="0" hangingPunct="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40000"/>
                        </a:spcBef>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40000"/>
                        </a:spcBef>
                        <a:spcAft>
                          <a:spcPct val="0"/>
                        </a:spcAft>
                        <a:buClr>
                          <a:schemeClr val="accent1"/>
                        </a:buClr>
                        <a:buSzTx/>
                        <a:buFont typeface="Wingdings" panose="05000000000000000000" pitchFamily="2" charset="2"/>
                        <a:buNone/>
                        <a:tabLst/>
                      </a:pPr>
                      <a:r>
                        <a:rPr kumimoji="1" lang="ja-JP" altLang="en-US"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１</a:t>
                      </a:r>
                      <a:r>
                        <a:rPr kumimoji="1" lang="en-US" altLang="ja-JP"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４</a:t>
                      </a:r>
                    </a:p>
                  </a:txBody>
                  <a:tcPr marL="36000" marR="36000" marT="36004" marB="360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FC5"/>
                    </a:solidFill>
                  </a:tcPr>
                </a:tc>
                <a:extLst>
                  <a:ext uri="{0D108BD9-81ED-4DB2-BD59-A6C34878D82A}">
                    <a16:rowId xmlns:a16="http://schemas.microsoft.com/office/drawing/2014/main" val="10006"/>
                  </a:ext>
                </a:extLst>
              </a:tr>
              <a:tr h="2367011">
                <a:tc>
                  <a:txBody>
                    <a:bodyPr/>
                    <a:lstStyle>
                      <a:lvl1pPr algn="l" eaLnBrk="0" hangingPunct="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40000"/>
                        </a:spcBef>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その他の事項</a:t>
                      </a:r>
                      <a:endParaRPr kumimoji="1" lang="ja-JP" altLang="en-US" sz="24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0000" marR="90000" marT="36004" marB="360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40000"/>
                        </a:spcBef>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9pPr>
                    </a:lstStyle>
                    <a:p>
                      <a:pPr algn="l">
                        <a:spcBef>
                          <a:spcPct val="0"/>
                        </a:spcBef>
                        <a:buClrTx/>
                        <a:buFontTx/>
                        <a:buNone/>
                      </a:pPr>
                      <a:r>
                        <a:rPr lang="en-US" altLang="ja-JP" sz="1600" spc="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spc="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原則、災害関連支出の金額に係る領収書は、確定申告書に添付又は提示が必要</a:t>
                      </a:r>
                      <a:endParaRPr lang="en-US" altLang="ja-JP" sz="1600" spc="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l">
                        <a:spcBef>
                          <a:spcPct val="0"/>
                        </a:spcBef>
                        <a:buClrTx/>
                        <a:buFontTx/>
                        <a:buNone/>
                      </a:pPr>
                      <a:r>
                        <a:rPr lang="en-US" altLang="ja-JP" sz="1600" spc="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spc="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控除しきれない雑損控除の金額は、翌年以後３年間</a:t>
                      </a:r>
                      <a:r>
                        <a:rPr lang="ja-JP" altLang="en-US" sz="1600" u="none" spc="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（一定の場合は５年間）</a:t>
                      </a:r>
                      <a:r>
                        <a:rPr lang="ja-JP" altLang="en-US" sz="1600" spc="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に繰り越して控除可能</a:t>
                      </a:r>
                      <a:endParaRPr lang="en-US" altLang="ja-JP" sz="1600" strike="sngStrike" spc="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l">
                        <a:spcBef>
                          <a:spcPct val="0"/>
                        </a:spcBef>
                        <a:buClrTx/>
                        <a:buFontTx/>
                        <a:buNone/>
                      </a:pPr>
                      <a:r>
                        <a:rPr lang="en-US" altLang="ja-JP" sz="1600" spc="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spc="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災害により生じた土砂を除去するための支出などは、災害のやんだ日から</a:t>
                      </a:r>
                      <a:r>
                        <a:rPr lang="ja-JP" altLang="en-US" sz="1600" spc="0" dirty="0">
                          <a:latin typeface="メイリオ" panose="020B0604030504040204" pitchFamily="50" charset="-128"/>
                          <a:ea typeface="メイリオ" panose="020B0604030504040204" pitchFamily="50" charset="-128"/>
                          <a:cs typeface="メイリオ" panose="020B0604030504040204" pitchFamily="50" charset="-128"/>
                        </a:rPr>
                        <a:t>１年以内（大規模な災害等の場合は３年以内）に支出されるものが対象</a:t>
                      </a:r>
                      <a:endParaRPr lang="en-US" altLang="ja-JP" sz="1600" u="sng" strike="noStrike" spc="0" dirty="0">
                        <a:latin typeface="メイリオ" panose="020B0604030504040204" pitchFamily="50" charset="-128"/>
                        <a:ea typeface="メイリオ" panose="020B0604030504040204" pitchFamily="50" charset="-128"/>
                        <a:cs typeface="メイリオ" panose="020B0604030504040204" pitchFamily="50" charset="-128"/>
                      </a:endParaRPr>
                    </a:p>
                  </a:txBody>
                  <a:tcPr marL="90000" marR="90000" marT="36004" marB="360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lgn="l" eaLnBrk="0" hangingPunct="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40000"/>
                        </a:spcBef>
                        <a:buClr>
                          <a:schemeClr val="accent1"/>
                        </a:buClr>
                        <a:defRPr kumimoji="1" sz="16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40000"/>
                        </a:spcBef>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sz="16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
                          <a:schemeClr val="accent1"/>
                        </a:buClr>
                        <a:buSzTx/>
                        <a:buFont typeface="Wingdings" panose="05000000000000000000" pitchFamily="2" charset="2"/>
                        <a:buNone/>
                        <a:tabLst/>
                      </a:pPr>
                      <a:r>
                        <a:rPr kumimoji="1" lang="en-US" altLang="ja-JP" sz="16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6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原則、損害を受けた年分の所得金額が</a:t>
                      </a:r>
                      <a:r>
                        <a:rPr kumimoji="1" lang="en-US" altLang="ja-JP" sz="16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1,000</a:t>
                      </a:r>
                      <a:r>
                        <a:rPr kumimoji="1" lang="ja-JP" altLang="en-US" sz="16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万円以下の人に限る</a:t>
                      </a:r>
                      <a:endParaRPr kumimoji="1" lang="en-US" altLang="ja-JP" sz="16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
                          <a:schemeClr val="accent1"/>
                        </a:buClr>
                        <a:buSzTx/>
                        <a:buFont typeface="Wingdings" panose="05000000000000000000" pitchFamily="2" charset="2"/>
                        <a:buNone/>
                        <a:tabLst/>
                      </a:pPr>
                      <a:endParaRPr kumimoji="1" lang="en-US" altLang="ja-JP" sz="16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
                          <a:schemeClr val="accent1"/>
                        </a:buClr>
                        <a:buSzTx/>
                        <a:buFont typeface="Wingdings" panose="05000000000000000000" pitchFamily="2" charset="2"/>
                        <a:buNone/>
                        <a:tabLst/>
                      </a:pPr>
                      <a:r>
                        <a:rPr kumimoji="1" lang="en-US" altLang="ja-JP" sz="16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6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確定申告書などに適用を受ける旨、被害の状況及び損害金額を記載することが必要</a:t>
                      </a:r>
                      <a:endParaRPr kumimoji="1" lang="en-US" altLang="ja-JP" sz="1600" b="0" i="0" u="none" strike="noStrike" cap="none" spc="0"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0000" marR="90000" marT="36004" marB="3600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extLst>
                  <a:ext uri="{0D108BD9-81ED-4DB2-BD59-A6C34878D82A}">
                    <a16:rowId xmlns:a16="http://schemas.microsoft.com/office/drawing/2014/main" val="10007"/>
                  </a:ext>
                </a:extLst>
              </a:tr>
            </a:tbl>
          </a:graphicData>
        </a:graphic>
      </p:graphicFrame>
      <p:sp>
        <p:nvSpPr>
          <p:cNvPr id="3" name="タイトル 2"/>
          <p:cNvSpPr>
            <a:spLocks noGrp="1"/>
          </p:cNvSpPr>
          <p:nvPr>
            <p:ph type="title"/>
          </p:nvPr>
        </p:nvSpPr>
        <p:spPr/>
        <p:txBody>
          <a:bodyPr>
            <a:normAutofit/>
          </a:bodyPr>
          <a:lstStyle/>
          <a:p>
            <a:pPr>
              <a:lnSpc>
                <a:spcPct val="100000"/>
              </a:lnSpc>
            </a:pPr>
            <a:r>
              <a:rPr lang="ja-JP" altLang="en-US" sz="2600" dirty="0">
                <a:latin typeface="メイリオ" panose="020B0604030504040204" pitchFamily="50" charset="-128"/>
                <a:ea typeface="メイリオ" panose="020B0604030504040204" pitchFamily="50" charset="-128"/>
                <a:cs typeface="メイリオ" panose="020B0604030504040204" pitchFamily="50" charset="-128"/>
              </a:rPr>
              <a:t>災害（震災等）への対応</a:t>
            </a:r>
            <a:b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災害にあったときの</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所得</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税の軽減</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4" name="Rectangle 9">
            <a:extLst>
              <a:ext uri="{FF2B5EF4-FFF2-40B4-BE49-F238E27FC236}">
                <a16:creationId xmlns:a16="http://schemas.microsoft.com/office/drawing/2014/main" id="{C13A039B-7201-41BE-B8FA-A4E30546B682}"/>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スライド番号プレースホルダー 1">
            <a:extLst>
              <a:ext uri="{FF2B5EF4-FFF2-40B4-BE49-F238E27FC236}">
                <a16:creationId xmlns:a16="http://schemas.microsoft.com/office/drawing/2014/main" id="{C78F1D8F-F895-4F88-8D46-52513062E348}"/>
              </a:ext>
            </a:extLst>
          </p:cNvPr>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81</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78337940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79952ABC-8EE2-42B8-365A-259AE3413BFA}"/>
              </a:ext>
            </a:extLst>
          </p:cNvPr>
          <p:cNvSpPr/>
          <p:nvPr/>
        </p:nvSpPr>
        <p:spPr>
          <a:xfrm>
            <a:off x="0" y="0"/>
            <a:ext cx="3442447" cy="6858000"/>
          </a:xfrm>
          <a:prstGeom prst="rect">
            <a:avLst/>
          </a:prstGeom>
          <a:solidFill>
            <a:srgbClr val="FFFC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endParaRPr lang="en-US" altLang="ja-JP" sz="3600" b="1"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3600" b="1"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3600" b="1"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3600" b="1"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1600" b="1"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3600" b="1"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酒類業の振興</a:t>
            </a:r>
            <a:endParaRPr kumimoji="1" lang="ja-JP" altLang="en-US" sz="3600" b="1" dirty="0">
              <a:solidFill>
                <a:schemeClr val="accent1">
                  <a:lumMod val="75000"/>
                </a:schemeClr>
              </a:solidFill>
            </a:endParaRPr>
          </a:p>
        </p:txBody>
      </p:sp>
      <p:sp>
        <p:nvSpPr>
          <p:cNvPr id="159747" name="Rectangle 5"/>
          <p:cNvSpPr>
            <a:spLocks noChangeArrowheads="1"/>
          </p:cNvSpPr>
          <p:nvPr/>
        </p:nvSpPr>
        <p:spPr bwMode="auto">
          <a:xfrm>
            <a:off x="2051050" y="2205038"/>
            <a:ext cx="6624638"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eaLnBrk="1" hangingPunct="1">
              <a:lnSpc>
                <a:spcPct val="150000"/>
              </a:lnSpc>
              <a:spcBef>
                <a:spcPct val="20000"/>
              </a:spcBef>
              <a:buClr>
                <a:srgbClr val="000000"/>
              </a:buClr>
              <a:buSzPct val="60000"/>
              <a:buFont typeface="Wingdings" panose="05000000000000000000" pitchFamily="2" charset="2"/>
              <a:buNone/>
            </a:pPr>
            <a:endParaRPr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Rectangle 5"/>
          <p:cNvSpPr>
            <a:spLocks noChangeArrowheads="1"/>
          </p:cNvSpPr>
          <p:nvPr/>
        </p:nvSpPr>
        <p:spPr bwMode="auto">
          <a:xfrm>
            <a:off x="3147385" y="956743"/>
            <a:ext cx="5708484" cy="4539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marL="180975" eaLnBrk="1" hangingPunct="1">
              <a:lnSpc>
                <a:spcPct val="200000"/>
              </a:lnSpc>
              <a:spcBef>
                <a:spcPct val="20000"/>
              </a:spcBef>
              <a:buClr>
                <a:prstClr val="black"/>
              </a:buClr>
              <a:buSzPct val="100000"/>
            </a:pPr>
            <a:r>
              <a:rPr lang="ja-JP" altLang="en-US" sz="2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酒類業の振興　</a:t>
            </a:r>
          </a:p>
          <a:p>
            <a:pPr marL="1095375" lvl="1" indent="-457200" eaLnBrk="1" hangingPunct="1">
              <a:spcBef>
                <a:spcPts val="600"/>
              </a:spcBef>
              <a:buClr>
                <a:prstClr val="black"/>
              </a:buClr>
              <a:buSzPct val="100000"/>
              <a:buFont typeface="メイリオ" panose="020B0604030504040204" pitchFamily="50" charset="-128"/>
              <a:buChar char="▸"/>
            </a:pP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spcBef>
                <a:spcPts val="600"/>
              </a:spcBef>
              <a:buClr>
                <a:prstClr val="black"/>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課税数量の推移</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spcBef>
                <a:spcPts val="600"/>
              </a:spcBef>
              <a:buClr>
                <a:prstClr val="black"/>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近年の輸出動向　</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spcBef>
                <a:spcPts val="600"/>
              </a:spcBef>
              <a:buClr>
                <a:prstClr val="black"/>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輸出拡大実行戦略</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spcBef>
                <a:spcPts val="600"/>
              </a:spcBef>
              <a:buClr>
                <a:prstClr val="black"/>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海外販路開拓支援及び</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marL="638175" lvl="1" eaLnBrk="1" hangingPunct="1">
              <a:spcBef>
                <a:spcPts val="600"/>
              </a:spcBef>
              <a:buClr>
                <a:prstClr val="black"/>
              </a:buClr>
              <a:buSzPct val="100000"/>
            </a:pPr>
            <a:r>
              <a:rPr lang="ja-JP" altLang="en-US" sz="1800" dirty="0">
                <a:latin typeface="メイリオ" panose="020B0604030504040204" pitchFamily="50" charset="-128"/>
                <a:ea typeface="メイリオ" panose="020B0604030504040204" pitchFamily="50" charset="-128"/>
              </a:rPr>
              <a:t>　　日本産酒類</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の認知度向上</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spcBef>
                <a:spcPts val="600"/>
              </a:spcBef>
              <a:buClr>
                <a:prstClr val="black"/>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酒類事業者向け補助金</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spcBef>
                <a:spcPts val="600"/>
              </a:spcBef>
              <a:buClr>
                <a:prstClr val="black"/>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ブランド化・高付加価値化の推進</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spcBef>
                <a:spcPts val="600"/>
              </a:spcBef>
              <a:buClr>
                <a:prstClr val="black"/>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日本酒、焼酎、泡盛等のユネスコ無形文化遺産登録に向けた取組</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spcBef>
                <a:spcPts val="600"/>
              </a:spcBef>
              <a:buClr>
                <a:prstClr val="black"/>
              </a:buClr>
              <a:buSzPct val="100000"/>
              <a:buFont typeface="メイリオ" panose="020B0604030504040204" pitchFamily="50" charset="-128"/>
              <a:buChar char="▸"/>
            </a:pPr>
            <a:r>
              <a:rPr lang="ja-JP" altLang="en-US" sz="1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酒類総合研究所との連携した技術支援</a:t>
            </a:r>
            <a:endParaRPr lang="en-US" altLang="ja-JP" sz="1800"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Rectangle 9">
            <a:extLst>
              <a:ext uri="{FF2B5EF4-FFF2-40B4-BE49-F238E27FC236}">
                <a16:creationId xmlns:a16="http://schemas.microsoft.com/office/drawing/2014/main" id="{EC8B2AF7-6379-4212-A24A-0DB6F901C227}"/>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スライド番号プレースホルダー 1">
            <a:extLst>
              <a:ext uri="{FF2B5EF4-FFF2-40B4-BE49-F238E27FC236}">
                <a16:creationId xmlns:a16="http://schemas.microsoft.com/office/drawing/2014/main" id="{1EE554ED-36B1-4F5F-9F2E-4CFFA8FC1747}"/>
              </a:ext>
            </a:extLst>
          </p:cNvPr>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82</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5" name="図 4" descr="ダイアグラム が含まれている画像&#10;&#10;自動的に生成された説明">
            <a:extLst>
              <a:ext uri="{FF2B5EF4-FFF2-40B4-BE49-F238E27FC236}">
                <a16:creationId xmlns:a16="http://schemas.microsoft.com/office/drawing/2014/main" id="{C97FB646-DF02-79C4-E9B6-1222521AF6D3}"/>
              </a:ext>
            </a:extLst>
          </p:cNvPr>
          <p:cNvPicPr>
            <a:picLocks noChangeAspect="1"/>
          </p:cNvPicPr>
          <p:nvPr/>
        </p:nvPicPr>
        <p:blipFill rotWithShape="1">
          <a:blip r:embed="rId3" cstate="print">
            <a:alphaModFix amt="30000"/>
            <a:extLst>
              <a:ext uri="{28A0092B-C50C-407E-A947-70E740481C1C}">
                <a14:useLocalDpi xmlns:a14="http://schemas.microsoft.com/office/drawing/2010/main" val="0"/>
              </a:ext>
            </a:extLst>
          </a:blip>
          <a:srcRect l="9871" r="10757"/>
          <a:stretch/>
        </p:blipFill>
        <p:spPr>
          <a:xfrm>
            <a:off x="0" y="3636738"/>
            <a:ext cx="3460376" cy="3221261"/>
          </a:xfrm>
          <a:prstGeom prst="rect">
            <a:avLst/>
          </a:prstGeom>
        </p:spPr>
      </p:pic>
    </p:spTree>
    <p:extLst>
      <p:ext uri="{BB962C8B-B14F-4D97-AF65-F5344CB8AC3E}">
        <p14:creationId xmlns:p14="http://schemas.microsoft.com/office/powerpoint/2010/main" val="2069532271"/>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FDED5930-4E80-4654-8EF3-9F648CCAEBD1}"/>
              </a:ext>
            </a:extLst>
          </p:cNvPr>
          <p:cNvPicPr>
            <a:picLocks noChangeAspect="1"/>
          </p:cNvPicPr>
          <p:nvPr/>
        </p:nvPicPr>
        <p:blipFill>
          <a:blip r:embed="rId3"/>
          <a:stretch>
            <a:fillRect/>
          </a:stretch>
        </p:blipFill>
        <p:spPr>
          <a:xfrm>
            <a:off x="-1" y="1164657"/>
            <a:ext cx="9144000" cy="5691757"/>
          </a:xfrm>
          <a:prstGeom prst="rect">
            <a:avLst/>
          </a:prstGeom>
        </p:spPr>
      </p:pic>
      <p:sp>
        <p:nvSpPr>
          <p:cNvPr id="2" name="タイトル 1"/>
          <p:cNvSpPr>
            <a:spLocks noGrp="1"/>
          </p:cNvSpPr>
          <p:nvPr>
            <p:ph type="title"/>
          </p:nvPr>
        </p:nvSpPr>
        <p:spPr>
          <a:xfrm>
            <a:off x="-34204" y="-1"/>
            <a:ext cx="9178204" cy="1043709"/>
          </a:xfrm>
        </p:spPr>
        <p:txBody>
          <a:bodyPr>
            <a:normAutofit/>
          </a:bodyPr>
          <a:lstStyle/>
          <a:p>
            <a:r>
              <a:rPr lang="ja-JP" altLang="en-US" sz="2800" dirty="0">
                <a:latin typeface="メイリオ" panose="020B0604030504040204" pitchFamily="50" charset="-128"/>
                <a:ea typeface="メイリオ" panose="020B0604030504040204" pitchFamily="50" charset="-128"/>
              </a:rPr>
              <a:t>酒類業の振興</a:t>
            </a:r>
            <a:br>
              <a:rPr lang="en-US" altLang="ja-JP" sz="2800" dirty="0">
                <a:latin typeface="メイリオ" panose="020B0604030504040204" pitchFamily="50" charset="-128"/>
                <a:ea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rPr>
              <a:t>～課税数量の推移～</a:t>
            </a:r>
          </a:p>
        </p:txBody>
      </p:sp>
      <p:sp>
        <p:nvSpPr>
          <p:cNvPr id="5" name="テキスト ボックス 4">
            <a:extLst>
              <a:ext uri="{FF2B5EF4-FFF2-40B4-BE49-F238E27FC236}">
                <a16:creationId xmlns:a16="http://schemas.microsoft.com/office/drawing/2014/main" id="{2115629E-5805-475C-8B52-B8AAD16D6600}"/>
              </a:ext>
            </a:extLst>
          </p:cNvPr>
          <p:cNvSpPr txBox="1"/>
          <p:nvPr/>
        </p:nvSpPr>
        <p:spPr>
          <a:xfrm>
            <a:off x="7502091" y="6131352"/>
            <a:ext cx="569387" cy="246221"/>
          </a:xfrm>
          <a:prstGeom prst="rect">
            <a:avLst/>
          </a:prstGeom>
          <a:noFill/>
        </p:spPr>
        <p:txBody>
          <a:bodyPr wrap="none" rtlCol="0">
            <a:spAutoFit/>
          </a:bodyPr>
          <a:lstStyle/>
          <a:p>
            <a:r>
              <a:rPr kumimoji="1" lang="en-US" altLang="ja-JP" sz="1000" dirty="0">
                <a:latin typeface="ＭＳ 明朝" panose="02020609040205080304" pitchFamily="17" charset="-128"/>
                <a:ea typeface="ＭＳ 明朝" panose="02020609040205080304" pitchFamily="17" charset="-128"/>
              </a:rPr>
              <a:t>(</a:t>
            </a:r>
            <a:r>
              <a:rPr kumimoji="1" lang="ja-JP" altLang="en-US" sz="1000" dirty="0">
                <a:latin typeface="ＭＳ 明朝" panose="02020609040205080304" pitchFamily="17" charset="-128"/>
                <a:ea typeface="ＭＳ 明朝" panose="02020609040205080304" pitchFamily="17" charset="-128"/>
              </a:rPr>
              <a:t>年度</a:t>
            </a:r>
            <a:r>
              <a:rPr kumimoji="1" lang="en-US" altLang="ja-JP" sz="1000" dirty="0">
                <a:latin typeface="ＭＳ 明朝" panose="02020609040205080304" pitchFamily="17" charset="-128"/>
                <a:ea typeface="ＭＳ 明朝" panose="02020609040205080304" pitchFamily="17" charset="-128"/>
              </a:rPr>
              <a:t>)</a:t>
            </a:r>
          </a:p>
        </p:txBody>
      </p:sp>
      <p:sp>
        <p:nvSpPr>
          <p:cNvPr id="7" name="Rectangle 9"/>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8" name="直線コネクタ 7">
            <a:extLst>
              <a:ext uri="{FF2B5EF4-FFF2-40B4-BE49-F238E27FC236}">
                <a16:creationId xmlns:a16="http://schemas.microsoft.com/office/drawing/2014/main" id="{6CC5F208-C563-483D-8018-A84D1BC56BBD}"/>
              </a:ext>
            </a:extLst>
          </p:cNvPr>
          <p:cNvCxnSpPr>
            <a:cxnSpLocks/>
          </p:cNvCxnSpPr>
          <p:nvPr/>
        </p:nvCxnSpPr>
        <p:spPr>
          <a:xfrm>
            <a:off x="7802033" y="4246033"/>
            <a:ext cx="168624" cy="540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3580A924-517B-454C-B2F3-8659042088FD}"/>
              </a:ext>
            </a:extLst>
          </p:cNvPr>
          <p:cNvCxnSpPr>
            <a:cxnSpLocks/>
          </p:cNvCxnSpPr>
          <p:nvPr/>
        </p:nvCxnSpPr>
        <p:spPr>
          <a:xfrm>
            <a:off x="7878720" y="4756150"/>
            <a:ext cx="130747" cy="656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ABFAA163-4582-4B0B-9EF3-52E90812858D}"/>
              </a:ext>
            </a:extLst>
          </p:cNvPr>
          <p:cNvCxnSpPr>
            <a:cxnSpLocks/>
          </p:cNvCxnSpPr>
          <p:nvPr/>
        </p:nvCxnSpPr>
        <p:spPr>
          <a:xfrm>
            <a:off x="7740650" y="4950883"/>
            <a:ext cx="249767" cy="1905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D9A70601-8068-46EF-B2B7-15230C4B8139}"/>
              </a:ext>
            </a:extLst>
          </p:cNvPr>
          <p:cNvCxnSpPr>
            <a:cxnSpLocks/>
          </p:cNvCxnSpPr>
          <p:nvPr/>
        </p:nvCxnSpPr>
        <p:spPr>
          <a:xfrm flipH="1" flipV="1">
            <a:off x="7802033" y="5480050"/>
            <a:ext cx="188384" cy="468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テキスト ボックス 1">
            <a:extLst>
              <a:ext uri="{FF2B5EF4-FFF2-40B4-BE49-F238E27FC236}">
                <a16:creationId xmlns:a16="http://schemas.microsoft.com/office/drawing/2014/main" id="{DE2EF2E8-1108-4077-BEDB-F5D19D96F728}"/>
              </a:ext>
            </a:extLst>
          </p:cNvPr>
          <p:cNvSpPr txBox="1"/>
          <p:nvPr/>
        </p:nvSpPr>
        <p:spPr>
          <a:xfrm>
            <a:off x="7955467" y="3782677"/>
            <a:ext cx="1088007" cy="246221"/>
          </a:xfrm>
          <a:prstGeom prst="rect">
            <a:avLst/>
          </a:prstGeom>
          <a:solidFill>
            <a:schemeClr val="bg1"/>
          </a:solidFill>
          <a:ln>
            <a:solidFill>
              <a:schemeClr val="tx1"/>
            </a:solid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000" dirty="0"/>
              <a:t>スピリッツ</a:t>
            </a:r>
            <a:endParaRPr kumimoji="1" lang="ja-JP" altLang="en-US" sz="1000" dirty="0"/>
          </a:p>
        </p:txBody>
      </p:sp>
      <p:sp>
        <p:nvSpPr>
          <p:cNvPr id="22" name="テキスト ボックス 21">
            <a:extLst>
              <a:ext uri="{FF2B5EF4-FFF2-40B4-BE49-F238E27FC236}">
                <a16:creationId xmlns:a16="http://schemas.microsoft.com/office/drawing/2014/main" id="{44F2EF10-4EC4-409A-84CC-7415F0B108AD}"/>
              </a:ext>
            </a:extLst>
          </p:cNvPr>
          <p:cNvSpPr txBox="1"/>
          <p:nvPr/>
        </p:nvSpPr>
        <p:spPr>
          <a:xfrm>
            <a:off x="171450" y="1113558"/>
            <a:ext cx="822960" cy="338554"/>
          </a:xfrm>
          <a:prstGeom prst="rect">
            <a:avLst/>
          </a:prstGeom>
          <a:noFill/>
        </p:spPr>
        <p:txBody>
          <a:bodyPr wrap="square" rtlCol="0">
            <a:spAutoFit/>
          </a:bodyPr>
          <a:lstStyle/>
          <a:p>
            <a:r>
              <a:rPr kumimoji="1" lang="ja-JP" altLang="en-US" sz="1600" dirty="0"/>
              <a:t>（</a:t>
            </a:r>
            <a:r>
              <a:rPr kumimoji="1" lang="ja-JP" altLang="en-US" sz="1600" dirty="0">
                <a:latin typeface="ＭＳ 明朝" panose="02020609040205080304" pitchFamily="17" charset="-128"/>
                <a:ea typeface="ＭＳ 明朝" panose="02020609040205080304" pitchFamily="17" charset="-128"/>
              </a:rPr>
              <a:t>万</a:t>
            </a:r>
            <a:r>
              <a:rPr kumimoji="1" lang="en-US" altLang="ja-JP" sz="1600" dirty="0">
                <a:latin typeface="ＭＳ 明朝" panose="02020609040205080304" pitchFamily="17" charset="-128"/>
                <a:ea typeface="ＭＳ 明朝" panose="02020609040205080304" pitchFamily="17" charset="-128"/>
              </a:rPr>
              <a:t>KL</a:t>
            </a:r>
            <a:r>
              <a:rPr kumimoji="1" lang="ja-JP" altLang="en-US" sz="1600" dirty="0"/>
              <a:t>）</a:t>
            </a:r>
          </a:p>
        </p:txBody>
      </p:sp>
      <p:sp>
        <p:nvSpPr>
          <p:cNvPr id="23" name="テキスト ボックス 22">
            <a:extLst>
              <a:ext uri="{FF2B5EF4-FFF2-40B4-BE49-F238E27FC236}">
                <a16:creationId xmlns:a16="http://schemas.microsoft.com/office/drawing/2014/main" id="{5DCFEE44-AB60-4BF6-86D3-7973EEDAE29C}"/>
              </a:ext>
            </a:extLst>
          </p:cNvPr>
          <p:cNvSpPr txBox="1"/>
          <p:nvPr/>
        </p:nvSpPr>
        <p:spPr>
          <a:xfrm>
            <a:off x="171450" y="6281320"/>
            <a:ext cx="6972300" cy="261610"/>
          </a:xfrm>
          <a:prstGeom prst="rect">
            <a:avLst/>
          </a:prstGeom>
          <a:noFill/>
        </p:spPr>
        <p:txBody>
          <a:bodyPr wrap="square" rtlCol="0">
            <a:spAutoFit/>
          </a:bodyPr>
          <a:lstStyle/>
          <a:p>
            <a:r>
              <a:rPr kumimoji="1" lang="en-US" altLang="ja-JP" sz="1100" dirty="0"/>
              <a:t>※</a:t>
            </a:r>
            <a:r>
              <a:rPr lang="ja-JP" altLang="en-US" sz="1100" dirty="0"/>
              <a:t>昭和</a:t>
            </a:r>
            <a:r>
              <a:rPr lang="en-US" altLang="ja-JP" sz="1100" dirty="0"/>
              <a:t>60</a:t>
            </a:r>
            <a:r>
              <a:rPr lang="ja-JP" altLang="en-US" sz="1100" dirty="0"/>
              <a:t>年度以前は「その他」に「スピリッツ」が含まれている。</a:t>
            </a:r>
            <a:endParaRPr kumimoji="1" lang="ja-JP" altLang="en-US" sz="1100" dirty="0"/>
          </a:p>
        </p:txBody>
      </p:sp>
      <p:sp>
        <p:nvSpPr>
          <p:cNvPr id="14" name="スライド番号プレースホルダー 1">
            <a:extLst>
              <a:ext uri="{FF2B5EF4-FFF2-40B4-BE49-F238E27FC236}">
                <a16:creationId xmlns:a16="http://schemas.microsoft.com/office/drawing/2014/main" id="{CBBB3B95-A3A1-442C-9764-573302024CF6}"/>
              </a:ext>
            </a:extLst>
          </p:cNvPr>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83</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52424045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表 22"/>
          <p:cNvGraphicFramePr>
            <a:graphicFrameLocks noGrp="1"/>
          </p:cNvGraphicFramePr>
          <p:nvPr/>
        </p:nvGraphicFramePr>
        <p:xfrm>
          <a:off x="6425099" y="1386317"/>
          <a:ext cx="2674045" cy="2464061"/>
        </p:xfrm>
        <a:graphic>
          <a:graphicData uri="http://schemas.openxmlformats.org/drawingml/2006/table">
            <a:tbl>
              <a:tblPr/>
              <a:tblGrid>
                <a:gridCol w="882565">
                  <a:extLst>
                    <a:ext uri="{9D8B030D-6E8A-4147-A177-3AD203B41FA5}">
                      <a16:colId xmlns:a16="http://schemas.microsoft.com/office/drawing/2014/main" val="20000"/>
                    </a:ext>
                  </a:extLst>
                </a:gridCol>
                <a:gridCol w="447870">
                  <a:extLst>
                    <a:ext uri="{9D8B030D-6E8A-4147-A177-3AD203B41FA5}">
                      <a16:colId xmlns:a16="http://schemas.microsoft.com/office/drawing/2014/main" val="20001"/>
                    </a:ext>
                  </a:extLst>
                </a:gridCol>
                <a:gridCol w="447870">
                  <a:extLst>
                    <a:ext uri="{9D8B030D-6E8A-4147-A177-3AD203B41FA5}">
                      <a16:colId xmlns:a16="http://schemas.microsoft.com/office/drawing/2014/main" val="20002"/>
                    </a:ext>
                  </a:extLst>
                </a:gridCol>
                <a:gridCol w="447870">
                  <a:extLst>
                    <a:ext uri="{9D8B030D-6E8A-4147-A177-3AD203B41FA5}">
                      <a16:colId xmlns:a16="http://schemas.microsoft.com/office/drawing/2014/main" val="20003"/>
                    </a:ext>
                  </a:extLst>
                </a:gridCol>
                <a:gridCol w="447870">
                  <a:extLst>
                    <a:ext uri="{9D8B030D-6E8A-4147-A177-3AD203B41FA5}">
                      <a16:colId xmlns:a16="http://schemas.microsoft.com/office/drawing/2014/main" val="20004"/>
                    </a:ext>
                  </a:extLst>
                </a:gridCol>
              </a:tblGrid>
              <a:tr h="221863">
                <a:tc gridSpan="5">
                  <a:txBody>
                    <a:bodyPr/>
                    <a:lstStyle/>
                    <a:p>
                      <a:pPr algn="l" rtl="0" fontAlgn="ctr"/>
                      <a:r>
                        <a:rPr lang="zh-TW" altLang="en-US" sz="1100" b="0" i="0" u="none" strike="noStrike" dirty="0">
                          <a:solidFill>
                            <a:schemeClr val="tx1"/>
                          </a:solidFill>
                          <a:effectLst/>
                          <a:latin typeface="ＭＳ Ｐゴシック" panose="020B0600070205080204" pitchFamily="50" charset="-128"/>
                          <a:ea typeface="ＭＳ Ｐゴシック" panose="020B0600070205080204" pitchFamily="50" charset="-128"/>
                        </a:rPr>
                        <a:t>○品目別輸出金額</a:t>
                      </a:r>
                      <a:r>
                        <a:rPr lang="ja-JP" altLang="en-US" sz="1300" b="0" i="0" u="none" strike="noStrike" dirty="0">
                          <a:solidFill>
                            <a:schemeClr val="tx1"/>
                          </a:solidFill>
                          <a:effectLst/>
                          <a:latin typeface="ＭＳ Ｐゴシック" panose="020B0600070205080204" pitchFamily="50" charset="-128"/>
                          <a:ea typeface="ＭＳ Ｐゴシック" panose="020B0600070205080204" pitchFamily="50" charset="-128"/>
                        </a:rPr>
                        <a:t>　</a:t>
                      </a:r>
                      <a:r>
                        <a:rPr lang="ja-JP" altLang="en-US" sz="1100" b="0" i="0" u="none" strike="noStrike" dirty="0">
                          <a:solidFill>
                            <a:schemeClr val="tx1"/>
                          </a:solidFill>
                          <a:effectLst/>
                          <a:latin typeface="ＭＳ Ｐゴシック" panose="020B0600070205080204" pitchFamily="50" charset="-128"/>
                          <a:ea typeface="ＭＳ Ｐゴシック" panose="020B0600070205080204" pitchFamily="50" charset="-128"/>
                        </a:rPr>
                        <a:t>　　　 </a:t>
                      </a:r>
                      <a:r>
                        <a:rPr lang="ja-JP" altLang="en-US" sz="900" b="0" i="0" u="none" strike="noStrike" dirty="0">
                          <a:solidFill>
                            <a:schemeClr val="tx1"/>
                          </a:solidFill>
                          <a:effectLst/>
                          <a:latin typeface="ＭＳ Ｐゴシック" panose="020B0600070205080204" pitchFamily="50" charset="-128"/>
                          <a:ea typeface="ＭＳ Ｐゴシック" panose="020B0600070205080204" pitchFamily="50" charset="-128"/>
                        </a:rPr>
                        <a:t>　</a:t>
                      </a:r>
                    </a:p>
                  </a:txBody>
                  <a:tcPr marL="8792" marR="8792" marT="8792"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pPr algn="l" rtl="0" fontAlgn="ct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pPr algn="l" rtl="0" fontAlgn="ct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pPr algn="l" rtl="0" fontAlgn="ct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pPr algn="l" rtl="0" fontAlgn="ct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92184">
                <a:tc>
                  <a:txBody>
                    <a:bodyPr/>
                    <a:lstStyle/>
                    <a:p>
                      <a:pPr algn="ctr" rtl="0" fontAlgn="ctr"/>
                      <a:r>
                        <a:rPr lang="ja-JP" altLang="en-US" sz="800" b="0" i="0" u="none" strike="noStrike" dirty="0">
                          <a:solidFill>
                            <a:schemeClr val="tx1"/>
                          </a:solidFill>
                          <a:effectLst/>
                          <a:latin typeface="+mj-ea"/>
                          <a:ea typeface="+mj-ea"/>
                        </a:rPr>
                        <a:t>品　目</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800" b="0" i="0" u="none" strike="noStrike" dirty="0">
                          <a:solidFill>
                            <a:schemeClr val="tx1"/>
                          </a:solidFill>
                          <a:effectLst/>
                          <a:latin typeface="+mj-ea"/>
                          <a:ea typeface="+mj-ea"/>
                        </a:rPr>
                        <a:t>2023</a:t>
                      </a:r>
                      <a:r>
                        <a:rPr lang="ja-JP" altLang="en-US" sz="800" b="0" i="0" u="none" strike="noStrike" dirty="0">
                          <a:solidFill>
                            <a:schemeClr val="tx1"/>
                          </a:solidFill>
                          <a:effectLst/>
                          <a:latin typeface="+mj-ea"/>
                          <a:ea typeface="+mj-ea"/>
                        </a:rPr>
                        <a:t>年</a:t>
                      </a:r>
                      <a:endParaRPr lang="en-US" altLang="ja-JP" sz="800" b="0" i="0" u="none" strike="noStrike" dirty="0">
                        <a:solidFill>
                          <a:schemeClr val="tx1"/>
                        </a:solidFill>
                        <a:effectLst/>
                        <a:latin typeface="+mj-ea"/>
                        <a:ea typeface="+mj-ea"/>
                      </a:endParaRP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600" b="0" i="0" u="none" strike="noStrike" dirty="0">
                          <a:solidFill>
                            <a:schemeClr val="tx1"/>
                          </a:solidFill>
                          <a:effectLst/>
                          <a:latin typeface="+mj-ea"/>
                          <a:ea typeface="+mj-ea"/>
                        </a:rPr>
                        <a:t>対前年</a:t>
                      </a:r>
                      <a:br>
                        <a:rPr lang="en-US" altLang="ja-JP" sz="600" b="0" i="0" u="none" strike="noStrike" dirty="0">
                          <a:solidFill>
                            <a:schemeClr val="tx1"/>
                          </a:solidFill>
                          <a:effectLst/>
                          <a:latin typeface="+mj-ea"/>
                          <a:ea typeface="+mj-ea"/>
                        </a:rPr>
                      </a:br>
                      <a:r>
                        <a:rPr lang="ja-JP" altLang="en-US" sz="600" b="0" i="0" u="none" strike="noStrike" dirty="0">
                          <a:solidFill>
                            <a:schemeClr val="tx1"/>
                          </a:solidFill>
                          <a:effectLst/>
                          <a:latin typeface="+mj-ea"/>
                          <a:ea typeface="+mj-ea"/>
                        </a:rPr>
                        <a:t>増減率</a:t>
                      </a:r>
                    </a:p>
                  </a:txBody>
                  <a:tcPr marL="8792" marR="8792" marT="879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800" b="0" i="0" u="none" strike="noStrike" dirty="0">
                          <a:solidFill>
                            <a:schemeClr val="tx1"/>
                          </a:solidFill>
                          <a:effectLst/>
                          <a:latin typeface="+mj-ea"/>
                          <a:ea typeface="+mj-ea"/>
                        </a:rPr>
                        <a:t>2024</a:t>
                      </a:r>
                      <a:r>
                        <a:rPr lang="ja-JP" altLang="en-US" sz="800" b="0" i="0" u="none" strike="noStrike" dirty="0">
                          <a:solidFill>
                            <a:schemeClr val="tx1"/>
                          </a:solidFill>
                          <a:effectLst/>
                          <a:latin typeface="+mj-ea"/>
                          <a:ea typeface="+mj-ea"/>
                        </a:rPr>
                        <a:t>年（１</a:t>
                      </a:r>
                      <a:r>
                        <a:rPr lang="en-US" altLang="ja-JP" sz="800" b="0" i="0" u="none" strike="noStrike" dirty="0">
                          <a:solidFill>
                            <a:schemeClr val="tx1"/>
                          </a:solidFill>
                          <a:effectLst/>
                          <a:latin typeface="+mj-ea"/>
                          <a:ea typeface="+mj-ea"/>
                        </a:rPr>
                        <a:t>-</a:t>
                      </a:r>
                      <a:r>
                        <a:rPr lang="ja-JP" altLang="en-US" sz="800" b="0" i="0" u="none" strike="noStrike" dirty="0">
                          <a:solidFill>
                            <a:schemeClr val="tx1"/>
                          </a:solidFill>
                          <a:effectLst/>
                          <a:latin typeface="+mj-ea"/>
                          <a:ea typeface="+mj-ea"/>
                        </a:rPr>
                        <a:t>６月）</a:t>
                      </a:r>
                    </a:p>
                  </a:txBody>
                  <a:tcPr marL="5862" marR="5862" marT="5862"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zh-TW" altLang="en-US" sz="600" b="0" i="0" u="none" strike="noStrike" dirty="0">
                          <a:solidFill>
                            <a:schemeClr val="tx1"/>
                          </a:solidFill>
                          <a:effectLst/>
                          <a:latin typeface="+mj-ea"/>
                          <a:ea typeface="+mj-ea"/>
                        </a:rPr>
                        <a:t>対前年同期</a:t>
                      </a:r>
                      <a:br>
                        <a:rPr lang="zh-TW" altLang="en-US" sz="600" b="0" i="0" u="none" strike="noStrike" dirty="0">
                          <a:solidFill>
                            <a:schemeClr val="tx1"/>
                          </a:solidFill>
                          <a:effectLst/>
                          <a:latin typeface="+mj-ea"/>
                          <a:ea typeface="+mj-ea"/>
                        </a:rPr>
                      </a:br>
                      <a:r>
                        <a:rPr lang="zh-TW" altLang="en-US" sz="600" b="0" i="0" u="none" strike="noStrike" dirty="0">
                          <a:solidFill>
                            <a:schemeClr val="tx1"/>
                          </a:solidFill>
                          <a:effectLst/>
                          <a:latin typeface="+mj-ea"/>
                          <a:ea typeface="+mj-ea"/>
                        </a:rPr>
                        <a:t>増減率</a:t>
                      </a: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1"/>
                  </a:ext>
                </a:extLst>
              </a:tr>
              <a:tr h="210186">
                <a:tc>
                  <a:txBody>
                    <a:bodyPr/>
                    <a:lstStyle/>
                    <a:p>
                      <a:pPr algn="ctr" rtl="0" fontAlgn="ctr"/>
                      <a:r>
                        <a:rPr lang="ja-JP" altLang="en-US" sz="800" b="0" i="0" u="none" strike="noStrike" dirty="0">
                          <a:solidFill>
                            <a:schemeClr val="tx1"/>
                          </a:solidFill>
                          <a:effectLst/>
                          <a:latin typeface="+mj-ea"/>
                          <a:ea typeface="+mj-ea"/>
                        </a:rPr>
                        <a:t>ウイスキー</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dirty="0">
                          <a:solidFill>
                            <a:schemeClr val="tx1"/>
                          </a:solidFill>
                          <a:effectLst/>
                          <a:latin typeface="+mj-ea"/>
                          <a:ea typeface="+mj-ea"/>
                        </a:rPr>
                        <a:t>50,092</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800" b="0" i="0" u="none" strike="noStrike" dirty="0">
                          <a:solidFill>
                            <a:schemeClr val="tx1"/>
                          </a:solidFill>
                          <a:effectLst/>
                          <a:latin typeface="+mj-ea"/>
                          <a:ea typeface="+mj-ea"/>
                        </a:rPr>
                        <a:t>▲</a:t>
                      </a:r>
                      <a:r>
                        <a:rPr lang="en-US" altLang="ja-JP" sz="800" b="0" i="0" u="none" strike="noStrike" dirty="0">
                          <a:solidFill>
                            <a:schemeClr val="tx1"/>
                          </a:solidFill>
                          <a:effectLst/>
                          <a:latin typeface="+mj-ea"/>
                          <a:ea typeface="+mj-ea"/>
                        </a:rPr>
                        <a:t>10.6%</a:t>
                      </a: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dirty="0">
                          <a:solidFill>
                            <a:schemeClr val="tx1"/>
                          </a:solidFill>
                          <a:effectLst/>
                          <a:latin typeface="+mj-ea"/>
                          <a:ea typeface="+mj-ea"/>
                        </a:rPr>
                        <a:t>25,300</a:t>
                      </a:r>
                    </a:p>
                  </a:txBody>
                  <a:tcPr marL="5862" marR="5862" marT="5862"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800" b="0" i="0" u="none" strike="noStrike" dirty="0">
                          <a:solidFill>
                            <a:schemeClr val="tx1"/>
                          </a:solidFill>
                          <a:effectLst/>
                          <a:latin typeface="+mj-ea"/>
                          <a:ea typeface="+mj-ea"/>
                        </a:rPr>
                        <a:t>▲</a:t>
                      </a:r>
                      <a:r>
                        <a:rPr lang="en-US" altLang="ja-JP" sz="800" b="0" i="0" u="none" strike="noStrike" dirty="0">
                          <a:solidFill>
                            <a:schemeClr val="tx1"/>
                          </a:solidFill>
                          <a:effectLst/>
                          <a:latin typeface="+mj-ea"/>
                          <a:ea typeface="+mj-ea"/>
                        </a:rPr>
                        <a:t>15.1</a:t>
                      </a:r>
                      <a:r>
                        <a:rPr kumimoji="1" lang="en-US" altLang="ja-JP" sz="800" b="0" i="0" u="none" strike="noStrike" kern="1200" dirty="0">
                          <a:solidFill>
                            <a:schemeClr val="tx1"/>
                          </a:solidFill>
                          <a:effectLst/>
                          <a:latin typeface="+mj-ea"/>
                          <a:ea typeface="+mn-ea"/>
                          <a:cs typeface="+mn-cs"/>
                        </a:rPr>
                        <a:t>%</a:t>
                      </a:r>
                      <a:endParaRPr lang="en-US" altLang="ja-JP" sz="800" b="0" i="0" u="none" strike="noStrike" dirty="0">
                        <a:solidFill>
                          <a:schemeClr val="tx1"/>
                        </a:solidFill>
                        <a:effectLst/>
                        <a:latin typeface="+mj-ea"/>
                        <a:ea typeface="+mj-ea"/>
                      </a:endParaRP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2"/>
                  </a:ext>
                </a:extLst>
              </a:tr>
              <a:tr h="210186">
                <a:tc>
                  <a:txBody>
                    <a:bodyPr/>
                    <a:lstStyle/>
                    <a:p>
                      <a:pPr algn="ctr" rtl="0" fontAlgn="ctr"/>
                      <a:r>
                        <a:rPr lang="ja-JP" altLang="en-US" sz="800" b="0" i="0" u="none" strike="noStrike" dirty="0">
                          <a:solidFill>
                            <a:schemeClr val="tx1"/>
                          </a:solidFill>
                          <a:effectLst/>
                          <a:latin typeface="+mj-ea"/>
                          <a:ea typeface="+mj-ea"/>
                        </a:rPr>
                        <a:t>清酒</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dirty="0">
                          <a:solidFill>
                            <a:schemeClr val="tx1"/>
                          </a:solidFill>
                          <a:effectLst/>
                          <a:latin typeface="+mj-ea"/>
                          <a:ea typeface="+mj-ea"/>
                        </a:rPr>
                        <a:t>41,082</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800" b="0" i="0" u="none" strike="noStrike" dirty="0">
                          <a:solidFill>
                            <a:schemeClr val="tx1"/>
                          </a:solidFill>
                          <a:effectLst/>
                          <a:latin typeface="+mj-ea"/>
                          <a:ea typeface="+mj-ea"/>
                        </a:rPr>
                        <a:t>▲</a:t>
                      </a:r>
                      <a:r>
                        <a:rPr lang="en-US" altLang="ja-JP" sz="800" b="0" i="0" u="none" strike="noStrike" dirty="0">
                          <a:solidFill>
                            <a:schemeClr val="tx1"/>
                          </a:solidFill>
                          <a:effectLst/>
                          <a:latin typeface="+mj-ea"/>
                          <a:ea typeface="+mj-ea"/>
                        </a:rPr>
                        <a:t>13.5%</a:t>
                      </a: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dirty="0">
                          <a:solidFill>
                            <a:schemeClr val="tx1"/>
                          </a:solidFill>
                          <a:effectLst/>
                          <a:latin typeface="+mj-ea"/>
                          <a:ea typeface="+mj-ea"/>
                        </a:rPr>
                        <a:t>20,412</a:t>
                      </a:r>
                    </a:p>
                  </a:txBody>
                  <a:tcPr marL="5862" marR="5862" marT="5862"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800" b="0" i="0" u="none" strike="noStrike" dirty="0">
                          <a:solidFill>
                            <a:schemeClr val="tx1"/>
                          </a:solidFill>
                          <a:effectLst/>
                          <a:latin typeface="+mj-ea"/>
                          <a:ea typeface="+mj-ea"/>
                        </a:rPr>
                        <a:t>＋</a:t>
                      </a:r>
                      <a:r>
                        <a:rPr lang="en-US" altLang="ja-JP" sz="800" b="0" i="0" u="none" strike="noStrike" dirty="0">
                          <a:solidFill>
                            <a:schemeClr val="tx1"/>
                          </a:solidFill>
                          <a:effectLst/>
                          <a:latin typeface="+mj-ea"/>
                          <a:ea typeface="+mj-ea"/>
                        </a:rPr>
                        <a:t>1.9</a:t>
                      </a:r>
                      <a:r>
                        <a:rPr kumimoji="1" lang="en-US" altLang="ja-JP" sz="800" b="0" i="0" u="none" strike="noStrike" kern="1200" dirty="0">
                          <a:solidFill>
                            <a:schemeClr val="tx1"/>
                          </a:solidFill>
                          <a:effectLst/>
                          <a:latin typeface="+mj-ea"/>
                          <a:ea typeface="+mn-ea"/>
                          <a:cs typeface="+mn-cs"/>
                        </a:rPr>
                        <a:t>%</a:t>
                      </a:r>
                      <a:endParaRPr lang="en-US" altLang="ja-JP" sz="800" b="0" i="0" u="none" strike="noStrike" dirty="0">
                        <a:solidFill>
                          <a:schemeClr val="tx1"/>
                        </a:solidFill>
                        <a:effectLst/>
                        <a:latin typeface="+mj-ea"/>
                        <a:ea typeface="+mj-ea"/>
                      </a:endParaRP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3"/>
                  </a:ext>
                </a:extLst>
              </a:tr>
              <a:tr h="210186">
                <a:tc>
                  <a:txBody>
                    <a:bodyPr/>
                    <a:lstStyle/>
                    <a:p>
                      <a:pPr algn="ctr" rtl="0" fontAlgn="ctr"/>
                      <a:r>
                        <a:rPr lang="ja-JP" altLang="en-US" sz="800" b="0" i="0" u="none" strike="noStrike" dirty="0">
                          <a:solidFill>
                            <a:schemeClr val="tx1"/>
                          </a:solidFill>
                          <a:effectLst/>
                          <a:latin typeface="+mj-ea"/>
                          <a:ea typeface="+mj-ea"/>
                        </a:rPr>
                        <a:t>ビール</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dirty="0">
                          <a:solidFill>
                            <a:schemeClr val="tx1"/>
                          </a:solidFill>
                          <a:effectLst/>
                          <a:latin typeface="+mj-ea"/>
                          <a:ea typeface="+mj-ea"/>
                        </a:rPr>
                        <a:t>17,906</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800" b="0" i="0" u="none" strike="noStrike" dirty="0">
                          <a:solidFill>
                            <a:schemeClr val="tx1"/>
                          </a:solidFill>
                          <a:effectLst/>
                          <a:latin typeface="+mj-ea"/>
                          <a:ea typeface="+mj-ea"/>
                        </a:rPr>
                        <a:t>＋</a:t>
                      </a:r>
                      <a:r>
                        <a:rPr lang="en-US" altLang="ja-JP" sz="800" b="0" i="0" u="none" strike="noStrike" dirty="0">
                          <a:solidFill>
                            <a:schemeClr val="tx1"/>
                          </a:solidFill>
                          <a:effectLst/>
                          <a:latin typeface="+mj-ea"/>
                          <a:ea typeface="+mj-ea"/>
                        </a:rPr>
                        <a:t>66.6%</a:t>
                      </a: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dirty="0">
                          <a:solidFill>
                            <a:schemeClr val="tx1"/>
                          </a:solidFill>
                          <a:effectLst/>
                          <a:latin typeface="+mj-ea"/>
                          <a:ea typeface="+mj-ea"/>
                        </a:rPr>
                        <a:t>9,124</a:t>
                      </a:r>
                    </a:p>
                  </a:txBody>
                  <a:tcPr marL="5862" marR="5862" marT="5862"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800" b="0" i="0" u="none" strike="noStrike" dirty="0">
                          <a:solidFill>
                            <a:schemeClr val="tx1"/>
                          </a:solidFill>
                          <a:effectLst/>
                          <a:latin typeface="+mj-ea"/>
                          <a:ea typeface="+mj-ea"/>
                        </a:rPr>
                        <a:t>＋</a:t>
                      </a:r>
                      <a:r>
                        <a:rPr lang="en-US" altLang="ja-JP" sz="800" b="0" i="0" u="none" strike="noStrike" dirty="0">
                          <a:solidFill>
                            <a:schemeClr val="tx1"/>
                          </a:solidFill>
                          <a:effectLst/>
                          <a:latin typeface="+mj-ea"/>
                          <a:ea typeface="+mj-ea"/>
                        </a:rPr>
                        <a:t>35.2</a:t>
                      </a:r>
                      <a:r>
                        <a:rPr kumimoji="1" lang="en-US" altLang="ja-JP" sz="800" b="0" i="0" u="none" strike="noStrike" kern="1200" dirty="0">
                          <a:solidFill>
                            <a:schemeClr val="tx1"/>
                          </a:solidFill>
                          <a:effectLst/>
                          <a:latin typeface="+mj-ea"/>
                          <a:ea typeface="+mn-ea"/>
                          <a:cs typeface="+mn-cs"/>
                        </a:rPr>
                        <a:t>%</a:t>
                      </a:r>
                      <a:endParaRPr lang="en-US" altLang="ja-JP" sz="800" b="0" i="0" u="none" strike="noStrike" dirty="0">
                        <a:solidFill>
                          <a:schemeClr val="tx1"/>
                        </a:solidFill>
                        <a:effectLst/>
                        <a:latin typeface="+mj-ea"/>
                        <a:ea typeface="+mj-ea"/>
                      </a:endParaRP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4"/>
                  </a:ext>
                </a:extLst>
              </a:tr>
              <a:tr h="210186">
                <a:tc>
                  <a:txBody>
                    <a:bodyPr/>
                    <a:lstStyle/>
                    <a:p>
                      <a:pPr algn="ctr" rtl="0" fontAlgn="ctr"/>
                      <a:r>
                        <a:rPr lang="ja-JP" altLang="en-US" sz="800" b="0" i="0" u="none" strike="noStrike" dirty="0">
                          <a:solidFill>
                            <a:schemeClr val="tx1"/>
                          </a:solidFill>
                          <a:effectLst/>
                          <a:latin typeface="+mj-ea"/>
                          <a:ea typeface="+mj-ea"/>
                        </a:rPr>
                        <a:t>リキュール</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dirty="0">
                          <a:solidFill>
                            <a:schemeClr val="tx1"/>
                          </a:solidFill>
                          <a:effectLst/>
                          <a:latin typeface="+mj-ea"/>
                          <a:ea typeface="+mj-ea"/>
                        </a:rPr>
                        <a:t>12,433</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800" b="0" i="0" u="none" strike="noStrike" dirty="0">
                          <a:solidFill>
                            <a:schemeClr val="tx1"/>
                          </a:solidFill>
                          <a:effectLst/>
                          <a:latin typeface="+mj-ea"/>
                          <a:ea typeface="+mj-ea"/>
                        </a:rPr>
                        <a:t>▲</a:t>
                      </a:r>
                      <a:r>
                        <a:rPr lang="en-US" altLang="ja-JP" sz="800" b="0" i="0" u="none" strike="noStrike" dirty="0">
                          <a:solidFill>
                            <a:schemeClr val="tx1"/>
                          </a:solidFill>
                          <a:effectLst/>
                          <a:latin typeface="+mj-ea"/>
                          <a:ea typeface="+mj-ea"/>
                        </a:rPr>
                        <a:t>8.6%</a:t>
                      </a: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chemeClr val="tx1"/>
                          </a:solidFill>
                          <a:effectLst/>
                          <a:latin typeface="+mj-ea"/>
                          <a:ea typeface="+mj-ea"/>
                        </a:rPr>
                        <a:t>6,514</a:t>
                      </a:r>
                    </a:p>
                  </a:txBody>
                  <a:tcPr marL="5862" marR="5862" marT="5862"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800" b="0" i="0" u="none" strike="noStrike" dirty="0">
                          <a:solidFill>
                            <a:schemeClr val="tx1"/>
                          </a:solidFill>
                          <a:effectLst/>
                          <a:latin typeface="+mj-ea"/>
                          <a:ea typeface="+mj-ea"/>
                        </a:rPr>
                        <a:t>＋</a:t>
                      </a:r>
                      <a:r>
                        <a:rPr lang="en-US" altLang="ja-JP" sz="800" b="0" i="0" u="none" strike="noStrike" dirty="0">
                          <a:solidFill>
                            <a:schemeClr val="tx1"/>
                          </a:solidFill>
                          <a:effectLst/>
                          <a:latin typeface="+mj-ea"/>
                          <a:ea typeface="+mj-ea"/>
                        </a:rPr>
                        <a:t>4.8</a:t>
                      </a:r>
                      <a:r>
                        <a:rPr kumimoji="1" lang="en-US" altLang="ja-JP" sz="800" b="0" i="0" u="none" strike="noStrike" kern="1200" dirty="0">
                          <a:solidFill>
                            <a:schemeClr val="tx1"/>
                          </a:solidFill>
                          <a:effectLst/>
                          <a:latin typeface="+mj-ea"/>
                          <a:ea typeface="+mn-ea"/>
                          <a:cs typeface="+mn-cs"/>
                        </a:rPr>
                        <a:t>%</a:t>
                      </a:r>
                      <a:endParaRPr lang="en-US" altLang="ja-JP" sz="800" b="0" i="0" u="none" strike="noStrike" dirty="0">
                        <a:solidFill>
                          <a:schemeClr val="tx1"/>
                        </a:solidFill>
                        <a:effectLst/>
                        <a:latin typeface="+mj-ea"/>
                        <a:ea typeface="+mj-ea"/>
                      </a:endParaRP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5"/>
                  </a:ext>
                </a:extLst>
              </a:tr>
              <a:tr h="204422">
                <a:tc>
                  <a:txBody>
                    <a:bodyPr/>
                    <a:lstStyle/>
                    <a:p>
                      <a:pPr algn="ctr" rtl="0" fontAlgn="ctr"/>
                      <a:r>
                        <a:rPr lang="ja-JP" altLang="en-US" sz="800" b="0" i="0" u="none" strike="noStrike" dirty="0">
                          <a:solidFill>
                            <a:schemeClr val="tx1"/>
                          </a:solidFill>
                          <a:effectLst/>
                          <a:latin typeface="+mj-ea"/>
                          <a:ea typeface="+mj-ea"/>
                        </a:rPr>
                        <a:t>ジン・ウォッカ</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dirty="0">
                          <a:solidFill>
                            <a:schemeClr val="tx1"/>
                          </a:solidFill>
                          <a:effectLst/>
                          <a:latin typeface="+mj-ea"/>
                          <a:ea typeface="+mj-ea"/>
                        </a:rPr>
                        <a:t>3,758</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800" b="0" i="0" u="none" strike="noStrike" dirty="0">
                          <a:solidFill>
                            <a:schemeClr val="tx1"/>
                          </a:solidFill>
                          <a:effectLst/>
                          <a:latin typeface="+mj-ea"/>
                          <a:ea typeface="+mj-ea"/>
                        </a:rPr>
                        <a:t>▲</a:t>
                      </a:r>
                      <a:r>
                        <a:rPr lang="en-US" altLang="ja-JP" sz="800" b="0" i="0" u="none" strike="noStrike" dirty="0">
                          <a:solidFill>
                            <a:schemeClr val="tx1"/>
                          </a:solidFill>
                          <a:effectLst/>
                          <a:latin typeface="+mj-ea"/>
                          <a:ea typeface="+mj-ea"/>
                        </a:rPr>
                        <a:t>24.4%</a:t>
                      </a: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chemeClr val="tx1"/>
                          </a:solidFill>
                          <a:effectLst/>
                          <a:latin typeface="+mj-ea"/>
                          <a:ea typeface="+mj-ea"/>
                        </a:rPr>
                        <a:t>1,801</a:t>
                      </a:r>
                    </a:p>
                  </a:txBody>
                  <a:tcPr marL="5862" marR="5862" marT="5862"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800" b="0" i="0" u="none" strike="noStrike" dirty="0">
                          <a:solidFill>
                            <a:schemeClr val="tx1"/>
                          </a:solidFill>
                          <a:effectLst/>
                          <a:latin typeface="+mj-ea"/>
                          <a:ea typeface="+mj-ea"/>
                        </a:rPr>
                        <a:t>＋</a:t>
                      </a:r>
                      <a:r>
                        <a:rPr lang="en-US" altLang="ja-JP" sz="800" b="0" i="0" u="none" strike="noStrike" dirty="0">
                          <a:solidFill>
                            <a:schemeClr val="tx1"/>
                          </a:solidFill>
                          <a:effectLst/>
                          <a:latin typeface="+mj-ea"/>
                          <a:ea typeface="+mj-ea"/>
                        </a:rPr>
                        <a:t>6.7</a:t>
                      </a:r>
                      <a:r>
                        <a:rPr kumimoji="1" lang="en-US" altLang="ja-JP" sz="800" b="0" i="0" u="none" strike="noStrike" kern="1200" dirty="0">
                          <a:solidFill>
                            <a:schemeClr val="tx1"/>
                          </a:solidFill>
                          <a:effectLst/>
                          <a:latin typeface="+mj-ea"/>
                          <a:ea typeface="+mn-ea"/>
                          <a:cs typeface="+mn-cs"/>
                        </a:rPr>
                        <a:t>%</a:t>
                      </a:r>
                      <a:endParaRPr lang="en-US" altLang="ja-JP" sz="800" b="0" i="0" u="none" strike="noStrike" dirty="0">
                        <a:solidFill>
                          <a:schemeClr val="tx1"/>
                        </a:solidFill>
                        <a:effectLst/>
                        <a:latin typeface="+mj-ea"/>
                        <a:ea typeface="+mj-ea"/>
                      </a:endParaRP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6"/>
                  </a:ext>
                </a:extLst>
              </a:tr>
              <a:tr h="191396">
                <a:tc>
                  <a:txBody>
                    <a:bodyPr/>
                    <a:lstStyle/>
                    <a:p>
                      <a:pPr algn="ctr" rtl="0" fontAlgn="ctr"/>
                      <a:r>
                        <a:rPr lang="ja-JP" altLang="en-US" sz="800" b="0" i="0" u="none" strike="noStrike" dirty="0">
                          <a:solidFill>
                            <a:schemeClr val="tx1"/>
                          </a:solidFill>
                          <a:effectLst/>
                          <a:latin typeface="+mj-ea"/>
                          <a:ea typeface="+mj-ea"/>
                        </a:rPr>
                        <a:t>焼酎</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dirty="0">
                          <a:solidFill>
                            <a:schemeClr val="tx1"/>
                          </a:solidFill>
                          <a:effectLst/>
                          <a:latin typeface="+mj-ea"/>
                          <a:ea typeface="+mj-ea"/>
                        </a:rPr>
                        <a:t>1,641</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800" b="0" i="0" u="none" strike="noStrike" dirty="0">
                          <a:solidFill>
                            <a:schemeClr val="tx1"/>
                          </a:solidFill>
                          <a:effectLst/>
                          <a:latin typeface="+mj-ea"/>
                          <a:ea typeface="+mj-ea"/>
                        </a:rPr>
                        <a:t>▲</a:t>
                      </a:r>
                      <a:r>
                        <a:rPr lang="en-US" altLang="ja-JP" sz="800" b="0" i="0" u="none" strike="noStrike" dirty="0">
                          <a:solidFill>
                            <a:schemeClr val="tx1"/>
                          </a:solidFill>
                          <a:effectLst/>
                          <a:latin typeface="+mj-ea"/>
                          <a:ea typeface="+mj-ea"/>
                        </a:rPr>
                        <a:t>24.4%</a:t>
                      </a: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dirty="0">
                          <a:solidFill>
                            <a:schemeClr val="tx1"/>
                          </a:solidFill>
                          <a:effectLst/>
                          <a:latin typeface="+mj-ea"/>
                          <a:ea typeface="+mj-ea"/>
                        </a:rPr>
                        <a:t>854</a:t>
                      </a:r>
                    </a:p>
                  </a:txBody>
                  <a:tcPr marL="5862" marR="5862" marT="5862"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800" b="0" i="0" u="none" strike="noStrike" dirty="0">
                          <a:solidFill>
                            <a:schemeClr val="tx1"/>
                          </a:solidFill>
                          <a:effectLst/>
                          <a:latin typeface="+mj-ea"/>
                          <a:ea typeface="+mj-ea"/>
                        </a:rPr>
                        <a:t>＋</a:t>
                      </a:r>
                      <a:r>
                        <a:rPr lang="en-US" altLang="ja-JP" sz="800" b="0" i="0" u="none" strike="noStrike" dirty="0">
                          <a:solidFill>
                            <a:schemeClr val="tx1"/>
                          </a:solidFill>
                          <a:effectLst/>
                          <a:latin typeface="+mj-ea"/>
                          <a:ea typeface="+mj-ea"/>
                        </a:rPr>
                        <a:t>7.0</a:t>
                      </a:r>
                      <a:r>
                        <a:rPr kumimoji="1" lang="en-US" altLang="ja-JP" sz="800" b="0" i="0" u="none" strike="noStrike" kern="1200" dirty="0">
                          <a:solidFill>
                            <a:schemeClr val="tx1"/>
                          </a:solidFill>
                          <a:effectLst/>
                          <a:latin typeface="+mj-ea"/>
                          <a:ea typeface="+mn-ea"/>
                          <a:cs typeface="+mn-cs"/>
                        </a:rPr>
                        <a:t>%</a:t>
                      </a:r>
                      <a:endParaRPr lang="en-US" altLang="ja-JP" sz="800" b="0" i="0" u="none" strike="noStrike" dirty="0">
                        <a:solidFill>
                          <a:schemeClr val="tx1"/>
                        </a:solidFill>
                        <a:effectLst/>
                        <a:latin typeface="+mj-ea"/>
                        <a:ea typeface="+mj-ea"/>
                      </a:endParaRP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7"/>
                  </a:ext>
                </a:extLst>
              </a:tr>
              <a:tr h="211338">
                <a:tc>
                  <a:txBody>
                    <a:bodyPr/>
                    <a:lstStyle/>
                    <a:p>
                      <a:pPr algn="ctr" rtl="0" fontAlgn="ctr"/>
                      <a:r>
                        <a:rPr lang="ja-JP" altLang="en-US" sz="800" b="0" i="0" u="none" strike="noStrike" dirty="0">
                          <a:solidFill>
                            <a:schemeClr val="tx1"/>
                          </a:solidFill>
                          <a:effectLst/>
                          <a:latin typeface="+mj-ea"/>
                          <a:ea typeface="+mj-ea"/>
                        </a:rPr>
                        <a:t>ワイン</a:t>
                      </a:r>
                      <a:endParaRPr lang="en-US" altLang="ja-JP" sz="800" b="0" i="0" u="none" strike="noStrike" dirty="0">
                        <a:solidFill>
                          <a:schemeClr val="tx1"/>
                        </a:solidFill>
                        <a:effectLst/>
                        <a:latin typeface="+mj-ea"/>
                        <a:ea typeface="+mj-ea"/>
                      </a:endParaRP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en-US" altLang="ja-JP" sz="800" b="0" i="0" u="none" strike="noStrike" dirty="0">
                          <a:solidFill>
                            <a:schemeClr val="tx1"/>
                          </a:solidFill>
                          <a:effectLst/>
                          <a:latin typeface="+mj-ea"/>
                          <a:ea typeface="+mj-ea"/>
                        </a:rPr>
                        <a:t>567</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ja-JP" altLang="en-US" sz="800" b="0" i="0" u="none" strike="noStrike" dirty="0">
                          <a:solidFill>
                            <a:schemeClr val="tx1"/>
                          </a:solidFill>
                          <a:effectLst/>
                          <a:latin typeface="+mj-ea"/>
                          <a:ea typeface="+mj-ea"/>
                        </a:rPr>
                        <a:t>▲</a:t>
                      </a:r>
                      <a:r>
                        <a:rPr lang="en-US" altLang="ja-JP" sz="800" b="0" i="0" u="none" strike="noStrike" dirty="0">
                          <a:solidFill>
                            <a:schemeClr val="tx1"/>
                          </a:solidFill>
                          <a:effectLst/>
                          <a:latin typeface="+mj-ea"/>
                          <a:ea typeface="+mj-ea"/>
                        </a:rPr>
                        <a:t>17.4%</a:t>
                      </a: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en-US" altLang="ja-JP" sz="800" b="0" i="0" u="none" strike="noStrike">
                          <a:solidFill>
                            <a:schemeClr val="tx1"/>
                          </a:solidFill>
                          <a:effectLst/>
                          <a:latin typeface="+mj-ea"/>
                          <a:ea typeface="+mj-ea"/>
                        </a:rPr>
                        <a:t>318</a:t>
                      </a:r>
                    </a:p>
                  </a:txBody>
                  <a:tcPr marL="5862" marR="5862" marT="5862"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ja-JP" altLang="en-US" sz="800" b="0" i="0" u="none" strike="noStrike" dirty="0">
                          <a:solidFill>
                            <a:schemeClr val="tx1"/>
                          </a:solidFill>
                          <a:effectLst/>
                          <a:latin typeface="+mj-ea"/>
                          <a:ea typeface="+mj-ea"/>
                        </a:rPr>
                        <a:t>＋</a:t>
                      </a:r>
                      <a:r>
                        <a:rPr lang="en-US" altLang="ja-JP" sz="800" b="0" i="0" u="none" strike="noStrike" dirty="0">
                          <a:solidFill>
                            <a:schemeClr val="tx1"/>
                          </a:solidFill>
                          <a:effectLst/>
                          <a:latin typeface="+mj-ea"/>
                          <a:ea typeface="+mj-ea"/>
                        </a:rPr>
                        <a:t>2.9</a:t>
                      </a:r>
                      <a:r>
                        <a:rPr kumimoji="1" lang="en-US" altLang="ja-JP" sz="800" b="0" i="0" u="none" strike="noStrike" kern="1200" dirty="0">
                          <a:solidFill>
                            <a:schemeClr val="tx1"/>
                          </a:solidFill>
                          <a:effectLst/>
                          <a:latin typeface="+mj-ea"/>
                          <a:ea typeface="+mn-ea"/>
                          <a:cs typeface="+mn-cs"/>
                        </a:rPr>
                        <a:t>%</a:t>
                      </a:r>
                      <a:endParaRPr lang="en-US" altLang="ja-JP" sz="800" b="0" i="0" u="none" strike="noStrike" dirty="0">
                        <a:solidFill>
                          <a:schemeClr val="tx1"/>
                        </a:solidFill>
                        <a:effectLst/>
                        <a:latin typeface="+mj-ea"/>
                        <a:ea typeface="+mj-ea"/>
                      </a:endParaRP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211338">
                <a:tc>
                  <a:txBody>
                    <a:bodyPr/>
                    <a:lstStyle/>
                    <a:p>
                      <a:pPr algn="ctr" rtl="0" fontAlgn="ctr"/>
                      <a:r>
                        <a:rPr lang="ja-JP" altLang="en-US" sz="800" b="0" i="0" u="none" strike="noStrike" dirty="0">
                          <a:solidFill>
                            <a:schemeClr val="tx1"/>
                          </a:solidFill>
                          <a:effectLst/>
                          <a:latin typeface="+mj-ea"/>
                          <a:ea typeface="+mj-ea"/>
                        </a:rPr>
                        <a:t>その他</a:t>
                      </a:r>
                      <a:endParaRPr lang="en-US" altLang="ja-JP" sz="800" b="0" i="0" u="none" strike="noStrike" dirty="0">
                        <a:solidFill>
                          <a:schemeClr val="tx1"/>
                        </a:solidFill>
                        <a:effectLst/>
                        <a:latin typeface="+mj-ea"/>
                        <a:ea typeface="+mj-ea"/>
                      </a:endParaRP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chemeClr val="tx1"/>
                          </a:solidFill>
                          <a:effectLst/>
                          <a:latin typeface="+mj-ea"/>
                          <a:ea typeface="+mj-ea"/>
                        </a:rPr>
                        <a:t>6,930</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ctr"/>
                      <a:r>
                        <a:rPr lang="ja-JP" altLang="en-US" sz="800" b="0" i="0" u="none" strike="noStrike" dirty="0">
                          <a:solidFill>
                            <a:schemeClr val="tx1"/>
                          </a:solidFill>
                          <a:effectLst/>
                          <a:latin typeface="+mj-ea"/>
                          <a:ea typeface="+mj-ea"/>
                        </a:rPr>
                        <a:t>＋</a:t>
                      </a:r>
                      <a:r>
                        <a:rPr lang="en-US" altLang="ja-JP" sz="800" b="0" i="0" u="none" strike="noStrike" dirty="0">
                          <a:solidFill>
                            <a:schemeClr val="tx1"/>
                          </a:solidFill>
                          <a:effectLst/>
                          <a:latin typeface="+mj-ea"/>
                          <a:ea typeface="+mj-ea"/>
                        </a:rPr>
                        <a:t>99.7%</a:t>
                      </a: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chemeClr val="tx1"/>
                          </a:solidFill>
                          <a:effectLst/>
                          <a:latin typeface="+mj-ea"/>
                          <a:ea typeface="+mj-ea"/>
                        </a:rPr>
                        <a:t>2,497</a:t>
                      </a:r>
                    </a:p>
                  </a:txBody>
                  <a:tcPr marL="5862" marR="5862" marT="5862"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tc>
                  <a:txBody>
                    <a:bodyPr/>
                    <a:lstStyle/>
                    <a:p>
                      <a:pPr algn="r" fontAlgn="ctr"/>
                      <a:r>
                        <a:rPr lang="ja-JP" altLang="en-US" sz="800" b="0" i="0" u="none" strike="noStrike" dirty="0">
                          <a:solidFill>
                            <a:schemeClr val="tx1"/>
                          </a:solidFill>
                          <a:effectLst/>
                          <a:latin typeface="+mj-ea"/>
                          <a:ea typeface="+mj-ea"/>
                        </a:rPr>
                        <a:t>▲</a:t>
                      </a:r>
                      <a:r>
                        <a:rPr lang="en-US" altLang="ja-JP" sz="800" b="0" i="0" u="none" strike="noStrike" dirty="0">
                          <a:solidFill>
                            <a:schemeClr val="tx1"/>
                          </a:solidFill>
                          <a:effectLst/>
                          <a:latin typeface="+mj-ea"/>
                          <a:ea typeface="+mj-ea"/>
                        </a:rPr>
                        <a:t>44.6</a:t>
                      </a:r>
                      <a:r>
                        <a:rPr kumimoji="1" lang="en-US" altLang="ja-JP" sz="800" b="0" i="0" u="none" strike="noStrike" kern="1200" dirty="0">
                          <a:solidFill>
                            <a:schemeClr val="tx1"/>
                          </a:solidFill>
                          <a:effectLst/>
                          <a:latin typeface="+mj-ea"/>
                          <a:ea typeface="+mn-ea"/>
                          <a:cs typeface="+mn-cs"/>
                        </a:rPr>
                        <a:t>%</a:t>
                      </a:r>
                      <a:endParaRPr lang="en-US" altLang="ja-JP" sz="800" b="0" i="0" u="none" strike="noStrike" dirty="0">
                        <a:solidFill>
                          <a:schemeClr val="tx1"/>
                        </a:solidFill>
                        <a:effectLst/>
                        <a:latin typeface="+mj-ea"/>
                        <a:ea typeface="+mj-ea"/>
                      </a:endParaRP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extLst>
                  <a:ext uri="{0D108BD9-81ED-4DB2-BD59-A6C34878D82A}">
                    <a16:rowId xmlns:a16="http://schemas.microsoft.com/office/drawing/2014/main" val="10009"/>
                  </a:ext>
                </a:extLst>
              </a:tr>
              <a:tr h="211338">
                <a:tc>
                  <a:txBody>
                    <a:bodyPr/>
                    <a:lstStyle/>
                    <a:p>
                      <a:pPr algn="ctr" rtl="0" fontAlgn="ctr"/>
                      <a:r>
                        <a:rPr lang="zh-TW" altLang="en-US" sz="800" b="0" i="0" u="none" strike="noStrike" dirty="0">
                          <a:solidFill>
                            <a:schemeClr val="tx1"/>
                          </a:solidFill>
                          <a:effectLst/>
                          <a:latin typeface="+mj-ea"/>
                          <a:ea typeface="+mj-ea"/>
                        </a:rPr>
                        <a:t>合計</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chemeClr val="tx1"/>
                          </a:solidFill>
                          <a:effectLst/>
                          <a:latin typeface="+mj-ea"/>
                          <a:ea typeface="+mj-ea"/>
                        </a:rPr>
                        <a:t>134,408</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800" b="0" i="0" u="none" strike="noStrike" dirty="0">
                          <a:solidFill>
                            <a:schemeClr val="tx1"/>
                          </a:solidFill>
                          <a:effectLst/>
                          <a:latin typeface="+mj-ea"/>
                          <a:ea typeface="+mj-ea"/>
                        </a:rPr>
                        <a:t>▲</a:t>
                      </a:r>
                      <a:r>
                        <a:rPr lang="en-US" altLang="ja-JP" sz="800" b="0" i="0" u="none" strike="noStrike" dirty="0">
                          <a:solidFill>
                            <a:schemeClr val="tx1"/>
                          </a:solidFill>
                          <a:effectLst/>
                          <a:latin typeface="+mj-ea"/>
                          <a:ea typeface="+mj-ea"/>
                        </a:rPr>
                        <a:t>3.4%</a:t>
                      </a: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chemeClr val="tx1"/>
                          </a:solidFill>
                          <a:effectLst/>
                          <a:latin typeface="+mj-ea"/>
                          <a:ea typeface="+mj-ea"/>
                        </a:rPr>
                        <a:t>66,820</a:t>
                      </a:r>
                    </a:p>
                  </a:txBody>
                  <a:tcPr marL="5862" marR="5862" marT="5862"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ja-JP" altLang="en-US" sz="800" b="0" i="0" u="none" strike="noStrike" dirty="0">
                          <a:solidFill>
                            <a:schemeClr val="tx1"/>
                          </a:solidFill>
                          <a:effectLst/>
                          <a:latin typeface="+mj-ea"/>
                          <a:ea typeface="+mj-ea"/>
                        </a:rPr>
                        <a:t>▲</a:t>
                      </a:r>
                      <a:r>
                        <a:rPr lang="en-US" altLang="ja-JP" sz="800" b="0" i="0" u="none" strike="noStrike" dirty="0">
                          <a:solidFill>
                            <a:schemeClr val="tx1"/>
                          </a:solidFill>
                          <a:effectLst/>
                          <a:latin typeface="+mj-ea"/>
                          <a:ea typeface="+mj-ea"/>
                        </a:rPr>
                        <a:t>4.7</a:t>
                      </a:r>
                      <a:r>
                        <a:rPr kumimoji="1" lang="en-US" altLang="ja-JP" sz="800" b="0" i="0" u="none" strike="noStrike" kern="1200" dirty="0">
                          <a:solidFill>
                            <a:schemeClr val="tx1"/>
                          </a:solidFill>
                          <a:effectLst/>
                          <a:latin typeface="+mj-ea"/>
                          <a:ea typeface="+mn-ea"/>
                          <a:cs typeface="+mn-cs"/>
                        </a:rPr>
                        <a:t>%</a:t>
                      </a:r>
                      <a:endParaRPr lang="en-US" altLang="ja-JP" sz="800" b="0" i="0" u="none" strike="noStrike" dirty="0">
                        <a:solidFill>
                          <a:schemeClr val="tx1"/>
                        </a:solidFill>
                        <a:effectLst/>
                        <a:latin typeface="+mj-ea"/>
                        <a:ea typeface="+mj-ea"/>
                      </a:endParaRP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bl>
          </a:graphicData>
        </a:graphic>
      </p:graphicFrame>
      <p:sp>
        <p:nvSpPr>
          <p:cNvPr id="11" name="テキスト ボックス 10"/>
          <p:cNvSpPr txBox="1"/>
          <p:nvPr/>
        </p:nvSpPr>
        <p:spPr>
          <a:xfrm>
            <a:off x="6369869" y="6489252"/>
            <a:ext cx="3540819" cy="2343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ja-JP" sz="923" b="0" i="0" u="none" strike="noStrike" kern="1200" cap="none" spc="0" normalizeH="0" baseline="0" noProof="0" dirty="0">
                <a:ln>
                  <a:noFill/>
                </a:ln>
                <a:solidFill>
                  <a:prstClr val="black"/>
                </a:solidFill>
                <a:effectLst/>
                <a:uLnTx/>
                <a:uFillTx/>
                <a:latin typeface="ＭＳ Ｐゴシック" pitchFamily="50" charset="-128"/>
                <a:ea typeface="ＭＳ Ｐゴシック" pitchFamily="50" charset="-128"/>
                <a:cs typeface="+mn-cs"/>
              </a:rPr>
              <a:t>出典：財務省貿易統計</a:t>
            </a:r>
          </a:p>
        </p:txBody>
      </p:sp>
      <p:sp>
        <p:nvSpPr>
          <p:cNvPr id="16" name="テキスト ボックス 11"/>
          <p:cNvSpPr txBox="1"/>
          <p:nvPr/>
        </p:nvSpPr>
        <p:spPr>
          <a:xfrm>
            <a:off x="8342199" y="1386317"/>
            <a:ext cx="947624" cy="20589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ctr" latinLnBrk="0" hangingPunct="1">
              <a:lnSpc>
                <a:spcPct val="100000"/>
              </a:lnSpc>
              <a:spcBef>
                <a:spcPts val="0"/>
              </a:spcBef>
              <a:spcAft>
                <a:spcPts val="0"/>
              </a:spcAft>
              <a:buClrTx/>
              <a:buSzTx/>
              <a:buFontTx/>
              <a:buNone/>
              <a:tabLst/>
              <a:defRPr/>
            </a:pPr>
            <a:r>
              <a:rPr kumimoji="0" lang="ja-JP" altLang="en-US" sz="738"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（単位：百万円）</a:t>
            </a:r>
          </a:p>
        </p:txBody>
      </p:sp>
      <p:sp>
        <p:nvSpPr>
          <p:cNvPr id="17" name="テキスト ボックス 11"/>
          <p:cNvSpPr txBox="1"/>
          <p:nvPr/>
        </p:nvSpPr>
        <p:spPr>
          <a:xfrm>
            <a:off x="8342199" y="4101752"/>
            <a:ext cx="947624" cy="20589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ctr" latinLnBrk="0" hangingPunct="1">
              <a:lnSpc>
                <a:spcPct val="100000"/>
              </a:lnSpc>
              <a:spcBef>
                <a:spcPts val="0"/>
              </a:spcBef>
              <a:spcAft>
                <a:spcPts val="0"/>
              </a:spcAft>
              <a:buClrTx/>
              <a:buSzTx/>
              <a:buFontTx/>
              <a:buNone/>
              <a:tabLst/>
              <a:defRPr/>
            </a:pPr>
            <a:r>
              <a:rPr kumimoji="0" lang="ja-JP" altLang="en-US" sz="738"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（単位：百万円）</a:t>
            </a:r>
          </a:p>
        </p:txBody>
      </p:sp>
      <p:graphicFrame>
        <p:nvGraphicFramePr>
          <p:cNvPr id="19" name="表 18"/>
          <p:cNvGraphicFramePr>
            <a:graphicFrameLocks noGrp="1"/>
          </p:cNvGraphicFramePr>
          <p:nvPr/>
        </p:nvGraphicFramePr>
        <p:xfrm>
          <a:off x="84993" y="5619927"/>
          <a:ext cx="6249733" cy="879811"/>
        </p:xfrm>
        <a:graphic>
          <a:graphicData uri="http://schemas.openxmlformats.org/drawingml/2006/table">
            <a:tbl>
              <a:tblPr firstRow="1" firstCol="1" bandRow="1">
                <a:tableStyleId>{5940675A-B579-460E-94D1-54222C63F5DA}</a:tableStyleId>
              </a:tblPr>
              <a:tblGrid>
                <a:gridCol w="508984">
                  <a:extLst>
                    <a:ext uri="{9D8B030D-6E8A-4147-A177-3AD203B41FA5}">
                      <a16:colId xmlns:a16="http://schemas.microsoft.com/office/drawing/2014/main" val="20000"/>
                    </a:ext>
                  </a:extLst>
                </a:gridCol>
                <a:gridCol w="436093">
                  <a:extLst>
                    <a:ext uri="{9D8B030D-6E8A-4147-A177-3AD203B41FA5}">
                      <a16:colId xmlns:a16="http://schemas.microsoft.com/office/drawing/2014/main" val="20001"/>
                    </a:ext>
                  </a:extLst>
                </a:gridCol>
                <a:gridCol w="436093">
                  <a:extLst>
                    <a:ext uri="{9D8B030D-6E8A-4147-A177-3AD203B41FA5}">
                      <a16:colId xmlns:a16="http://schemas.microsoft.com/office/drawing/2014/main" val="20002"/>
                    </a:ext>
                  </a:extLst>
                </a:gridCol>
                <a:gridCol w="436093">
                  <a:extLst>
                    <a:ext uri="{9D8B030D-6E8A-4147-A177-3AD203B41FA5}">
                      <a16:colId xmlns:a16="http://schemas.microsoft.com/office/drawing/2014/main" val="20003"/>
                    </a:ext>
                  </a:extLst>
                </a:gridCol>
                <a:gridCol w="436093">
                  <a:extLst>
                    <a:ext uri="{9D8B030D-6E8A-4147-A177-3AD203B41FA5}">
                      <a16:colId xmlns:a16="http://schemas.microsoft.com/office/drawing/2014/main" val="20004"/>
                    </a:ext>
                  </a:extLst>
                </a:gridCol>
                <a:gridCol w="436093">
                  <a:extLst>
                    <a:ext uri="{9D8B030D-6E8A-4147-A177-3AD203B41FA5}">
                      <a16:colId xmlns:a16="http://schemas.microsoft.com/office/drawing/2014/main" val="20005"/>
                    </a:ext>
                  </a:extLst>
                </a:gridCol>
                <a:gridCol w="436093">
                  <a:extLst>
                    <a:ext uri="{9D8B030D-6E8A-4147-A177-3AD203B41FA5}">
                      <a16:colId xmlns:a16="http://schemas.microsoft.com/office/drawing/2014/main" val="20006"/>
                    </a:ext>
                  </a:extLst>
                </a:gridCol>
                <a:gridCol w="436093">
                  <a:extLst>
                    <a:ext uri="{9D8B030D-6E8A-4147-A177-3AD203B41FA5}">
                      <a16:colId xmlns:a16="http://schemas.microsoft.com/office/drawing/2014/main" val="20007"/>
                    </a:ext>
                  </a:extLst>
                </a:gridCol>
                <a:gridCol w="436093">
                  <a:extLst>
                    <a:ext uri="{9D8B030D-6E8A-4147-A177-3AD203B41FA5}">
                      <a16:colId xmlns:a16="http://schemas.microsoft.com/office/drawing/2014/main" val="20008"/>
                    </a:ext>
                  </a:extLst>
                </a:gridCol>
                <a:gridCol w="436093">
                  <a:extLst>
                    <a:ext uri="{9D8B030D-6E8A-4147-A177-3AD203B41FA5}">
                      <a16:colId xmlns:a16="http://schemas.microsoft.com/office/drawing/2014/main" val="20009"/>
                    </a:ext>
                  </a:extLst>
                </a:gridCol>
                <a:gridCol w="436093">
                  <a:extLst>
                    <a:ext uri="{9D8B030D-6E8A-4147-A177-3AD203B41FA5}">
                      <a16:colId xmlns:a16="http://schemas.microsoft.com/office/drawing/2014/main" val="20010"/>
                    </a:ext>
                  </a:extLst>
                </a:gridCol>
                <a:gridCol w="436093">
                  <a:extLst>
                    <a:ext uri="{9D8B030D-6E8A-4147-A177-3AD203B41FA5}">
                      <a16:colId xmlns:a16="http://schemas.microsoft.com/office/drawing/2014/main" val="20011"/>
                    </a:ext>
                  </a:extLst>
                </a:gridCol>
                <a:gridCol w="436093">
                  <a:extLst>
                    <a:ext uri="{9D8B030D-6E8A-4147-A177-3AD203B41FA5}">
                      <a16:colId xmlns:a16="http://schemas.microsoft.com/office/drawing/2014/main" val="20012"/>
                    </a:ext>
                  </a:extLst>
                </a:gridCol>
                <a:gridCol w="507633">
                  <a:extLst>
                    <a:ext uri="{9D8B030D-6E8A-4147-A177-3AD203B41FA5}">
                      <a16:colId xmlns:a16="http://schemas.microsoft.com/office/drawing/2014/main" val="20013"/>
                    </a:ext>
                  </a:extLst>
                </a:gridCol>
              </a:tblGrid>
              <a:tr h="201903">
                <a:tc>
                  <a:txBody>
                    <a:bodyPr/>
                    <a:lstStyle/>
                    <a:p>
                      <a:pPr algn="ctr">
                        <a:lnSpc>
                          <a:spcPct val="100000"/>
                        </a:lnSpc>
                        <a:spcAft>
                          <a:spcPts val="0"/>
                        </a:spcAft>
                      </a:pPr>
                      <a:endParaRPr lang="ja-JP" sz="600" kern="100" dirty="0">
                        <a:solidFill>
                          <a:srgbClr val="000000"/>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3305" marR="63305"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ja-JP" altLang="en-US" sz="700" kern="100" dirty="0">
                          <a:solidFill>
                            <a:srgbClr val="000000"/>
                          </a:solidFill>
                          <a:effectLst/>
                          <a:latin typeface="+mn-ea"/>
                          <a:ea typeface="+mn-ea"/>
                          <a:cs typeface="Times New Roman" panose="02020603050405020304" pitchFamily="18" charset="0"/>
                        </a:rPr>
                        <a:t>１月</a:t>
                      </a:r>
                      <a:endParaRPr lang="ja-JP" sz="700" kern="100" dirty="0">
                        <a:solidFill>
                          <a:srgbClr val="000000"/>
                        </a:solidFill>
                        <a:effectLst/>
                        <a:latin typeface="+mn-ea"/>
                        <a:ea typeface="+mn-ea"/>
                        <a:cs typeface="Times New Roman" panose="02020603050405020304" pitchFamily="18" charset="0"/>
                      </a:endParaRPr>
                    </a:p>
                  </a:txBody>
                  <a:tcPr marL="63305" marR="63305"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ja-JP" altLang="en-US" sz="700" kern="100" dirty="0">
                          <a:solidFill>
                            <a:srgbClr val="000000"/>
                          </a:solidFill>
                          <a:effectLst/>
                          <a:latin typeface="+mn-ea"/>
                          <a:ea typeface="+mn-ea"/>
                          <a:cs typeface="Times New Roman" panose="02020603050405020304" pitchFamily="18" charset="0"/>
                        </a:rPr>
                        <a:t>２月</a:t>
                      </a:r>
                      <a:endParaRPr lang="ja-JP" sz="700" kern="100" dirty="0">
                        <a:solidFill>
                          <a:srgbClr val="000000"/>
                        </a:solidFill>
                        <a:effectLst/>
                        <a:latin typeface="+mn-ea"/>
                        <a:ea typeface="+mn-ea"/>
                        <a:cs typeface="Times New Roman" panose="02020603050405020304" pitchFamily="18" charset="0"/>
                      </a:endParaRPr>
                    </a:p>
                  </a:txBody>
                  <a:tcPr marL="63305" marR="63305"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ja-JP" sz="700" kern="100" dirty="0">
                          <a:solidFill>
                            <a:srgbClr val="000000"/>
                          </a:solidFill>
                          <a:effectLst/>
                          <a:latin typeface="+mn-ea"/>
                          <a:ea typeface="+mn-ea"/>
                          <a:cs typeface="Times New Roman" panose="02020603050405020304" pitchFamily="18" charset="0"/>
                        </a:rPr>
                        <a:t>３月</a:t>
                      </a:r>
                    </a:p>
                  </a:txBody>
                  <a:tcPr marL="63305" marR="63305"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ja-JP" sz="700" kern="100" dirty="0">
                          <a:solidFill>
                            <a:srgbClr val="000000"/>
                          </a:solidFill>
                          <a:effectLst/>
                          <a:latin typeface="+mn-ea"/>
                          <a:ea typeface="+mn-ea"/>
                          <a:cs typeface="Times New Roman" panose="02020603050405020304" pitchFamily="18" charset="0"/>
                        </a:rPr>
                        <a:t>４月</a:t>
                      </a:r>
                    </a:p>
                  </a:txBody>
                  <a:tcPr marL="63305" marR="63305"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ja-JP" sz="700" kern="100" dirty="0">
                          <a:solidFill>
                            <a:srgbClr val="000000"/>
                          </a:solidFill>
                          <a:effectLst/>
                          <a:latin typeface="+mn-ea"/>
                          <a:ea typeface="+mn-ea"/>
                          <a:cs typeface="Times New Roman" panose="02020603050405020304" pitchFamily="18" charset="0"/>
                        </a:rPr>
                        <a:t>５月</a:t>
                      </a:r>
                    </a:p>
                  </a:txBody>
                  <a:tcPr marL="63305" marR="63305"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ja-JP" sz="700" kern="100" dirty="0">
                          <a:solidFill>
                            <a:srgbClr val="000000"/>
                          </a:solidFill>
                          <a:effectLst/>
                          <a:latin typeface="+mn-ea"/>
                          <a:ea typeface="+mn-ea"/>
                          <a:cs typeface="Times New Roman" panose="02020603050405020304" pitchFamily="18" charset="0"/>
                        </a:rPr>
                        <a:t>６月</a:t>
                      </a:r>
                    </a:p>
                  </a:txBody>
                  <a:tcPr marL="63305" marR="63305"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ja-JP" sz="700" kern="100" dirty="0">
                          <a:solidFill>
                            <a:srgbClr val="000000"/>
                          </a:solidFill>
                          <a:effectLst/>
                          <a:latin typeface="+mn-ea"/>
                          <a:ea typeface="+mn-ea"/>
                          <a:cs typeface="Times New Roman" panose="02020603050405020304" pitchFamily="18" charset="0"/>
                        </a:rPr>
                        <a:t>７月</a:t>
                      </a:r>
                    </a:p>
                  </a:txBody>
                  <a:tcPr marL="63305" marR="63305"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ja-JP" sz="700" kern="100" dirty="0">
                          <a:solidFill>
                            <a:srgbClr val="000000"/>
                          </a:solidFill>
                          <a:effectLst/>
                          <a:latin typeface="+mn-ea"/>
                          <a:ea typeface="+mn-ea"/>
                          <a:cs typeface="Times New Roman" panose="02020603050405020304" pitchFamily="18" charset="0"/>
                        </a:rPr>
                        <a:t>８月</a:t>
                      </a:r>
                    </a:p>
                  </a:txBody>
                  <a:tcPr marL="63305" marR="63305"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ja-JP" sz="700" kern="100" dirty="0">
                          <a:solidFill>
                            <a:srgbClr val="000000"/>
                          </a:solidFill>
                          <a:effectLst/>
                          <a:latin typeface="+mn-ea"/>
                          <a:ea typeface="+mn-ea"/>
                          <a:cs typeface="Times New Roman" panose="02020603050405020304" pitchFamily="18" charset="0"/>
                        </a:rPr>
                        <a:t>９月</a:t>
                      </a:r>
                    </a:p>
                  </a:txBody>
                  <a:tcPr marL="63305" marR="63305"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altLang="ja-JP" sz="700" kern="100" dirty="0">
                          <a:solidFill>
                            <a:srgbClr val="000000"/>
                          </a:solidFill>
                          <a:effectLst/>
                          <a:latin typeface="+mn-ea"/>
                          <a:ea typeface="+mn-ea"/>
                          <a:cs typeface="Times New Roman" panose="02020603050405020304" pitchFamily="18" charset="0"/>
                        </a:rPr>
                        <a:t>10</a:t>
                      </a:r>
                      <a:r>
                        <a:rPr lang="ja-JP" altLang="en-US" sz="700" kern="100" dirty="0">
                          <a:solidFill>
                            <a:srgbClr val="000000"/>
                          </a:solidFill>
                          <a:effectLst/>
                          <a:latin typeface="+mn-ea"/>
                          <a:ea typeface="+mn-ea"/>
                          <a:cs typeface="Times New Roman" panose="02020603050405020304" pitchFamily="18" charset="0"/>
                        </a:rPr>
                        <a:t>月</a:t>
                      </a:r>
                      <a:endParaRPr lang="ja-JP" sz="700" kern="100" dirty="0">
                        <a:solidFill>
                          <a:srgbClr val="000000"/>
                        </a:solidFill>
                        <a:effectLst/>
                        <a:latin typeface="+mn-ea"/>
                        <a:ea typeface="+mn-ea"/>
                        <a:cs typeface="Times New Roman" panose="02020603050405020304" pitchFamily="18" charset="0"/>
                      </a:endParaRPr>
                    </a:p>
                  </a:txBody>
                  <a:tcPr marL="63305" marR="63305"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altLang="ja-JP" sz="700" kern="100" dirty="0">
                          <a:solidFill>
                            <a:srgbClr val="000000"/>
                          </a:solidFill>
                          <a:effectLst/>
                          <a:latin typeface="+mn-ea"/>
                          <a:ea typeface="+mn-ea"/>
                          <a:cs typeface="Times New Roman" panose="02020603050405020304" pitchFamily="18" charset="0"/>
                        </a:rPr>
                        <a:t>11</a:t>
                      </a:r>
                      <a:r>
                        <a:rPr lang="ja-JP" altLang="en-US" sz="700" kern="100" dirty="0">
                          <a:solidFill>
                            <a:srgbClr val="000000"/>
                          </a:solidFill>
                          <a:effectLst/>
                          <a:latin typeface="+mn-ea"/>
                          <a:ea typeface="+mn-ea"/>
                          <a:cs typeface="Times New Roman" panose="02020603050405020304" pitchFamily="18" charset="0"/>
                        </a:rPr>
                        <a:t>月</a:t>
                      </a:r>
                      <a:endParaRPr lang="ja-JP" sz="700" kern="100" dirty="0">
                        <a:solidFill>
                          <a:srgbClr val="000000"/>
                        </a:solidFill>
                        <a:effectLst/>
                        <a:latin typeface="+mn-ea"/>
                        <a:ea typeface="+mn-ea"/>
                        <a:cs typeface="Times New Roman" panose="02020603050405020304" pitchFamily="18" charset="0"/>
                      </a:endParaRPr>
                    </a:p>
                  </a:txBody>
                  <a:tcPr marL="63305" marR="63305"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altLang="ja-JP" sz="700" kern="100" dirty="0">
                          <a:solidFill>
                            <a:srgbClr val="000000"/>
                          </a:solidFill>
                          <a:effectLst/>
                          <a:latin typeface="+mn-ea"/>
                          <a:ea typeface="+mn-ea"/>
                          <a:cs typeface="Times New Roman" panose="02020603050405020304" pitchFamily="18" charset="0"/>
                        </a:rPr>
                        <a:t>12</a:t>
                      </a:r>
                      <a:r>
                        <a:rPr lang="ja-JP" altLang="en-US" sz="700" kern="100" dirty="0">
                          <a:solidFill>
                            <a:srgbClr val="000000"/>
                          </a:solidFill>
                          <a:effectLst/>
                          <a:latin typeface="+mn-ea"/>
                          <a:ea typeface="+mn-ea"/>
                          <a:cs typeface="Times New Roman" panose="02020603050405020304" pitchFamily="18" charset="0"/>
                        </a:rPr>
                        <a:t>月</a:t>
                      </a:r>
                      <a:endParaRPr lang="ja-JP" sz="700" kern="100" dirty="0">
                        <a:solidFill>
                          <a:srgbClr val="000000"/>
                        </a:solidFill>
                        <a:effectLst/>
                        <a:latin typeface="+mn-ea"/>
                        <a:ea typeface="+mn-ea"/>
                        <a:cs typeface="Times New Roman" panose="02020603050405020304" pitchFamily="18" charset="0"/>
                      </a:endParaRPr>
                    </a:p>
                  </a:txBody>
                  <a:tcPr marL="63305" marR="63305"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ja-JP" altLang="en-US" sz="700" kern="100" dirty="0">
                          <a:solidFill>
                            <a:srgbClr val="000000"/>
                          </a:solidFill>
                          <a:effectLst/>
                          <a:latin typeface="+mn-ea"/>
                          <a:ea typeface="+mn-ea"/>
                          <a:cs typeface="Times New Roman" panose="02020603050405020304" pitchFamily="18" charset="0"/>
                        </a:rPr>
                        <a:t>合計</a:t>
                      </a:r>
                      <a:endParaRPr lang="ja-JP" sz="700" kern="100" dirty="0">
                        <a:solidFill>
                          <a:srgbClr val="000000"/>
                        </a:solidFill>
                        <a:effectLst/>
                        <a:latin typeface="+mn-ea"/>
                        <a:ea typeface="+mn-ea"/>
                        <a:cs typeface="Times New Roman" panose="02020603050405020304" pitchFamily="18" charset="0"/>
                      </a:endParaRPr>
                    </a:p>
                  </a:txBody>
                  <a:tcPr marL="63305" marR="63305"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38954">
                <a:tc>
                  <a:txBody>
                    <a:bodyPr/>
                    <a:lstStyle/>
                    <a:p>
                      <a:pPr algn="ctr">
                        <a:lnSpc>
                          <a:spcPct val="100000"/>
                        </a:lnSpc>
                        <a:spcAft>
                          <a:spcPts val="0"/>
                        </a:spcAft>
                      </a:pPr>
                      <a:r>
                        <a:rPr lang="ja-JP" altLang="en-US" sz="500" b="0" kern="100" dirty="0">
                          <a:solidFill>
                            <a:srgbClr val="000000"/>
                          </a:solidFill>
                          <a:effectLst/>
                          <a:latin typeface="+mn-ea"/>
                          <a:ea typeface="+mn-ea"/>
                          <a:cs typeface="Times New Roman" panose="02020603050405020304" pitchFamily="18" charset="0"/>
                        </a:rPr>
                        <a:t>輸出金額</a:t>
                      </a:r>
                      <a:endParaRPr lang="en-US" altLang="ja-JP" sz="500" b="0" kern="100" dirty="0">
                        <a:solidFill>
                          <a:srgbClr val="000000"/>
                        </a:solidFill>
                        <a:effectLst/>
                        <a:latin typeface="+mn-ea"/>
                        <a:ea typeface="+mn-ea"/>
                        <a:cs typeface="Times New Roman" panose="02020603050405020304" pitchFamily="18" charset="0"/>
                      </a:endParaRPr>
                    </a:p>
                    <a:p>
                      <a:pPr algn="ctr">
                        <a:lnSpc>
                          <a:spcPct val="100000"/>
                        </a:lnSpc>
                        <a:spcAft>
                          <a:spcPts val="0"/>
                        </a:spcAft>
                      </a:pPr>
                      <a:r>
                        <a:rPr lang="ja-JP" altLang="en-US" sz="500" b="0" kern="100" dirty="0">
                          <a:solidFill>
                            <a:srgbClr val="000000"/>
                          </a:solidFill>
                          <a:effectLst/>
                          <a:latin typeface="+mn-ea"/>
                          <a:ea typeface="+mn-ea"/>
                          <a:cs typeface="Times New Roman" panose="02020603050405020304" pitchFamily="18" charset="0"/>
                        </a:rPr>
                        <a:t>（億円）</a:t>
                      </a:r>
                      <a:endParaRPr lang="ja-JP" sz="500" b="0" kern="100" dirty="0">
                        <a:solidFill>
                          <a:srgbClr val="000000"/>
                        </a:solidFill>
                        <a:effectLst/>
                        <a:latin typeface="+mn-ea"/>
                        <a:ea typeface="+mn-ea"/>
                        <a:cs typeface="Times New Roman" panose="02020603050405020304" pitchFamily="18" charset="0"/>
                      </a:endParaRPr>
                    </a:p>
                  </a:txBody>
                  <a:tcPr marL="63305" marR="63305"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altLang="ja-JP" sz="900" dirty="0">
                          <a:solidFill>
                            <a:srgbClr val="000000"/>
                          </a:solidFill>
                          <a:latin typeface="+mn-ea"/>
                          <a:ea typeface="+mn-ea"/>
                        </a:rPr>
                        <a:t>86.1</a:t>
                      </a:r>
                    </a:p>
                  </a:txBody>
                  <a:tcPr marL="63305" marR="63305"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altLang="ja-JP" sz="900" dirty="0">
                          <a:solidFill>
                            <a:srgbClr val="000000"/>
                          </a:solidFill>
                          <a:latin typeface="+mn-ea"/>
                          <a:ea typeface="+mn-ea"/>
                        </a:rPr>
                        <a:t>104.1</a:t>
                      </a:r>
                    </a:p>
                  </a:txBody>
                  <a:tcPr marL="63305" marR="63305"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altLang="ja-JP" sz="900" dirty="0">
                          <a:solidFill>
                            <a:srgbClr val="000000"/>
                          </a:solidFill>
                          <a:latin typeface="+mn-ea"/>
                          <a:ea typeface="+mn-ea"/>
                        </a:rPr>
                        <a:t>118.2</a:t>
                      </a:r>
                    </a:p>
                  </a:txBody>
                  <a:tcPr marL="63305" marR="63305"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altLang="ja-JP" sz="900" dirty="0">
                          <a:solidFill>
                            <a:srgbClr val="000000"/>
                          </a:solidFill>
                          <a:latin typeface="+mn-ea"/>
                          <a:ea typeface="+mn-ea"/>
                        </a:rPr>
                        <a:t>127.4 </a:t>
                      </a:r>
                    </a:p>
                  </a:txBody>
                  <a:tcPr marL="63305" marR="63305"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altLang="ja-JP" sz="900" dirty="0">
                          <a:solidFill>
                            <a:srgbClr val="000000"/>
                          </a:solidFill>
                          <a:latin typeface="+mn-ea"/>
                          <a:ea typeface="+mn-ea"/>
                        </a:rPr>
                        <a:t>109.9</a:t>
                      </a:r>
                    </a:p>
                  </a:txBody>
                  <a:tcPr marL="63305" marR="63305"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ja-JP" sz="900" b="0" i="0" u="none" strike="noStrike" dirty="0">
                          <a:solidFill>
                            <a:srgbClr val="000000"/>
                          </a:solidFill>
                          <a:effectLst/>
                          <a:latin typeface="+mn-ea"/>
                          <a:ea typeface="+mn-ea"/>
                        </a:rPr>
                        <a:t>122.6</a:t>
                      </a: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5862" marR="5862" marT="5862"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srgbClr val="000000"/>
                          </a:solidFill>
                          <a:effectLst/>
                          <a:uLnTx/>
                          <a:uFillTx/>
                          <a:latin typeface="+mn-ea"/>
                          <a:ea typeface="+mn-ea"/>
                          <a:cs typeface="+mn-cs"/>
                        </a:rPr>
                        <a:t>-</a:t>
                      </a:r>
                      <a:endParaRPr kumimoji="1" lang="ja-JP" altLang="en-US" sz="600" b="0" i="0" u="none" strike="noStrike" kern="1200" cap="none" spc="0" normalizeH="0" baseline="0" noProof="0" dirty="0">
                        <a:ln>
                          <a:noFill/>
                        </a:ln>
                        <a:solidFill>
                          <a:srgbClr val="000000"/>
                        </a:solidFill>
                        <a:effectLst/>
                        <a:uLnTx/>
                        <a:uFillTx/>
                        <a:latin typeface="+mn-ea"/>
                        <a:ea typeface="+mn-ea"/>
                        <a:cs typeface="+mn-cs"/>
                      </a:endParaRPr>
                    </a:p>
                  </a:txBody>
                  <a:tcPr marL="63305" marR="63305"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srgbClr val="000000"/>
                          </a:solidFill>
                          <a:effectLst/>
                          <a:uLnTx/>
                          <a:uFillTx/>
                          <a:latin typeface="+mn-ea"/>
                          <a:ea typeface="+mn-ea"/>
                          <a:cs typeface="+mn-cs"/>
                        </a:rPr>
                        <a:t>-</a:t>
                      </a:r>
                      <a:endParaRPr kumimoji="1" lang="ja-JP" altLang="en-US" sz="600" b="0" i="0" u="none" strike="noStrike" kern="1200" cap="none" spc="0" normalizeH="0" baseline="0" noProof="0" dirty="0">
                        <a:ln>
                          <a:noFill/>
                        </a:ln>
                        <a:solidFill>
                          <a:srgbClr val="000000"/>
                        </a:solidFill>
                        <a:effectLst/>
                        <a:uLnTx/>
                        <a:uFillTx/>
                        <a:latin typeface="+mn-ea"/>
                        <a:ea typeface="+mn-ea"/>
                        <a:cs typeface="+mn-cs"/>
                      </a:endParaRPr>
                    </a:p>
                  </a:txBody>
                  <a:tcPr marL="63305" marR="63305"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srgbClr val="000000"/>
                          </a:solidFill>
                          <a:effectLst/>
                          <a:uLnTx/>
                          <a:uFillTx/>
                          <a:latin typeface="+mn-ea"/>
                          <a:ea typeface="+mn-ea"/>
                          <a:cs typeface="+mn-cs"/>
                        </a:rPr>
                        <a:t>-</a:t>
                      </a:r>
                      <a:endParaRPr kumimoji="1" lang="ja-JP" altLang="en-US" sz="600" b="0" i="0" u="none" strike="noStrike" kern="1200" cap="none" spc="0" normalizeH="0" baseline="0" noProof="0" dirty="0">
                        <a:ln>
                          <a:noFill/>
                        </a:ln>
                        <a:solidFill>
                          <a:srgbClr val="000000"/>
                        </a:solidFill>
                        <a:effectLst/>
                        <a:uLnTx/>
                        <a:uFillTx/>
                        <a:latin typeface="+mn-ea"/>
                        <a:ea typeface="+mn-ea"/>
                        <a:cs typeface="+mn-cs"/>
                      </a:endParaRPr>
                    </a:p>
                  </a:txBody>
                  <a:tcPr marL="63305" marR="63305"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srgbClr val="000000"/>
                          </a:solidFill>
                          <a:effectLst/>
                          <a:uLnTx/>
                          <a:uFillTx/>
                          <a:latin typeface="+mn-ea"/>
                          <a:ea typeface="+mn-ea"/>
                          <a:cs typeface="+mn-cs"/>
                        </a:rPr>
                        <a:t>-</a:t>
                      </a:r>
                      <a:endParaRPr kumimoji="1" lang="ja-JP" altLang="en-US" sz="600" b="0" i="0" u="none" strike="noStrike" kern="1200" cap="none" spc="0" normalizeH="0" baseline="0" noProof="0" dirty="0">
                        <a:ln>
                          <a:noFill/>
                        </a:ln>
                        <a:solidFill>
                          <a:srgbClr val="000000"/>
                        </a:solidFill>
                        <a:effectLst/>
                        <a:uLnTx/>
                        <a:uFillTx/>
                        <a:latin typeface="+mn-ea"/>
                        <a:ea typeface="+mn-ea"/>
                        <a:cs typeface="+mn-cs"/>
                      </a:endParaRPr>
                    </a:p>
                  </a:txBody>
                  <a:tcPr marL="63305" marR="63305"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srgbClr val="000000"/>
                          </a:solidFill>
                          <a:effectLst/>
                          <a:uLnTx/>
                          <a:uFillTx/>
                          <a:latin typeface="+mn-ea"/>
                          <a:ea typeface="+mn-ea"/>
                          <a:cs typeface="+mn-cs"/>
                        </a:rPr>
                        <a:t>-</a:t>
                      </a:r>
                      <a:endParaRPr kumimoji="1" lang="ja-JP" altLang="en-US" sz="600" b="0" i="0" u="none" strike="noStrike" kern="1200" cap="none" spc="0" normalizeH="0" baseline="0" noProof="0" dirty="0">
                        <a:ln>
                          <a:noFill/>
                        </a:ln>
                        <a:solidFill>
                          <a:srgbClr val="000000"/>
                        </a:solidFill>
                        <a:effectLst/>
                        <a:uLnTx/>
                        <a:uFillTx/>
                        <a:latin typeface="+mn-ea"/>
                        <a:ea typeface="+mn-ea"/>
                        <a:cs typeface="+mn-cs"/>
                      </a:endParaRPr>
                    </a:p>
                  </a:txBody>
                  <a:tcPr marL="63305" marR="63305"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srgbClr val="000000"/>
                          </a:solidFill>
                          <a:effectLst/>
                          <a:uLnTx/>
                          <a:uFillTx/>
                          <a:latin typeface="+mn-ea"/>
                          <a:ea typeface="+mn-ea"/>
                          <a:cs typeface="+mn-cs"/>
                        </a:rPr>
                        <a:t>-</a:t>
                      </a:r>
                      <a:endParaRPr kumimoji="1" lang="ja-JP" altLang="en-US" sz="600" b="0" i="0" u="none" strike="noStrike" kern="1200" cap="none" spc="0" normalizeH="0" baseline="0" noProof="0" dirty="0">
                        <a:ln>
                          <a:noFill/>
                        </a:ln>
                        <a:solidFill>
                          <a:srgbClr val="000000"/>
                        </a:solidFill>
                        <a:effectLst/>
                        <a:uLnTx/>
                        <a:uFillTx/>
                        <a:latin typeface="+mn-ea"/>
                        <a:ea typeface="+mn-ea"/>
                        <a:cs typeface="+mn-cs"/>
                      </a:endParaRPr>
                    </a:p>
                  </a:txBody>
                  <a:tcPr marL="63305" marR="63305"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altLang="ja-JP" sz="900" dirty="0">
                          <a:solidFill>
                            <a:srgbClr val="000000"/>
                          </a:solidFill>
                          <a:latin typeface="+mn-ea"/>
                          <a:ea typeface="+mn-ea"/>
                        </a:rPr>
                        <a:t>668.2</a:t>
                      </a:r>
                    </a:p>
                  </a:txBody>
                  <a:tcPr marL="63305" marR="63305"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38954">
                <a:tc>
                  <a:txBody>
                    <a:bodyPr/>
                    <a:lstStyle/>
                    <a:p>
                      <a:pPr algn="ctr">
                        <a:lnSpc>
                          <a:spcPct val="100000"/>
                        </a:lnSpc>
                        <a:spcAft>
                          <a:spcPts val="0"/>
                        </a:spcAft>
                      </a:pPr>
                      <a:r>
                        <a:rPr lang="ja-JP" altLang="en-US" sz="500" b="0" kern="100" dirty="0">
                          <a:solidFill>
                            <a:srgbClr val="000000"/>
                          </a:solidFill>
                          <a:effectLst/>
                          <a:latin typeface="+mn-ea"/>
                          <a:ea typeface="+mn-ea"/>
                          <a:cs typeface="Times New Roman" panose="02020603050405020304" pitchFamily="18" charset="0"/>
                        </a:rPr>
                        <a:t>対前年比</a:t>
                      </a:r>
                      <a:endParaRPr lang="en-US" altLang="ja-JP" sz="500" b="0" kern="100" dirty="0">
                        <a:solidFill>
                          <a:srgbClr val="000000"/>
                        </a:solidFill>
                        <a:effectLst/>
                        <a:latin typeface="+mn-ea"/>
                        <a:ea typeface="+mn-ea"/>
                        <a:cs typeface="Times New Roman" panose="02020603050405020304" pitchFamily="18" charset="0"/>
                      </a:endParaRPr>
                    </a:p>
                    <a:p>
                      <a:pPr algn="ctr">
                        <a:lnSpc>
                          <a:spcPct val="100000"/>
                        </a:lnSpc>
                        <a:spcAft>
                          <a:spcPts val="0"/>
                        </a:spcAft>
                      </a:pPr>
                      <a:r>
                        <a:rPr lang="ja-JP" altLang="en-US" sz="500" b="0" kern="100" dirty="0">
                          <a:solidFill>
                            <a:srgbClr val="000000"/>
                          </a:solidFill>
                          <a:effectLst/>
                          <a:latin typeface="+mn-ea"/>
                          <a:ea typeface="+mn-ea"/>
                          <a:cs typeface="Times New Roman" panose="02020603050405020304" pitchFamily="18" charset="0"/>
                        </a:rPr>
                        <a:t>（％）</a:t>
                      </a:r>
                      <a:endParaRPr lang="ja-JP" sz="500" b="0" kern="100" dirty="0">
                        <a:solidFill>
                          <a:srgbClr val="000000"/>
                        </a:solidFill>
                        <a:effectLst/>
                        <a:latin typeface="+mn-ea"/>
                        <a:ea typeface="+mn-ea"/>
                        <a:cs typeface="Times New Roman" panose="02020603050405020304" pitchFamily="18" charset="0"/>
                      </a:endParaRPr>
                    </a:p>
                  </a:txBody>
                  <a:tcPr marL="63305" marR="63305"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mn-ea"/>
                          <a:ea typeface="+mn-ea"/>
                          <a:cs typeface="+mn-cs"/>
                        </a:rPr>
                        <a:t>＋</a:t>
                      </a:r>
                      <a:r>
                        <a:rPr kumimoji="1" lang="en-US" altLang="ja-JP" sz="900" b="0" i="0" u="none" strike="noStrike" kern="1200" cap="none" spc="0" normalizeH="0" baseline="0" noProof="0" dirty="0">
                          <a:ln>
                            <a:noFill/>
                          </a:ln>
                          <a:solidFill>
                            <a:srgbClr val="000000"/>
                          </a:solidFill>
                          <a:effectLst/>
                          <a:uLnTx/>
                          <a:uFillTx/>
                          <a:latin typeface="+mn-ea"/>
                          <a:ea typeface="+mn-ea"/>
                          <a:cs typeface="+mn-cs"/>
                        </a:rPr>
                        <a:t>4.1</a:t>
                      </a:r>
                      <a:endParaRPr kumimoji="1" lang="ja-JP" altLang="en-US" sz="900" b="0" i="0" u="none" strike="noStrike" kern="1200" cap="none" spc="0" normalizeH="0" baseline="0" noProof="0" dirty="0">
                        <a:ln>
                          <a:noFill/>
                        </a:ln>
                        <a:solidFill>
                          <a:srgbClr val="000000"/>
                        </a:solidFill>
                        <a:effectLst/>
                        <a:uLnTx/>
                        <a:uFillTx/>
                        <a:latin typeface="+mn-ea"/>
                        <a:ea typeface="+mn-ea"/>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mn-ea"/>
                          <a:ea typeface="+mn-ea"/>
                          <a:cs typeface="+mn-cs"/>
                        </a:rPr>
                        <a:t>▲</a:t>
                      </a:r>
                      <a:r>
                        <a:rPr kumimoji="1" lang="en-US" altLang="ja-JP" sz="900" b="0" i="0" u="none" strike="noStrike" kern="1200" cap="none" spc="0" normalizeH="0" baseline="0" noProof="0" dirty="0">
                          <a:ln>
                            <a:noFill/>
                          </a:ln>
                          <a:solidFill>
                            <a:srgbClr val="000000"/>
                          </a:solidFill>
                          <a:effectLst/>
                          <a:uLnTx/>
                          <a:uFillTx/>
                          <a:latin typeface="+mn-ea"/>
                          <a:ea typeface="+mn-ea"/>
                          <a:cs typeface="+mn-cs"/>
                        </a:rPr>
                        <a:t>20.0</a:t>
                      </a:r>
                      <a:endParaRPr kumimoji="1" lang="ja-JP" altLang="en-US" sz="900" b="0" i="0" u="none" strike="noStrike" kern="1200" cap="none" spc="0" normalizeH="0" baseline="0" noProof="0" dirty="0">
                        <a:ln>
                          <a:noFill/>
                        </a:ln>
                        <a:solidFill>
                          <a:srgbClr val="000000"/>
                        </a:solidFill>
                        <a:effectLst/>
                        <a:uLnTx/>
                        <a:uFillTx/>
                        <a:latin typeface="+mn-ea"/>
                        <a:ea typeface="+mn-ea"/>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mn-ea"/>
                          <a:ea typeface="+mn-ea"/>
                          <a:cs typeface="+mn-cs"/>
                        </a:rPr>
                        <a:t>▲</a:t>
                      </a:r>
                      <a:r>
                        <a:rPr kumimoji="1" lang="en-US" altLang="ja-JP" sz="900" b="0" i="0" u="none" strike="noStrike" kern="1200" cap="none" spc="0" normalizeH="0" baseline="0" noProof="0" dirty="0">
                          <a:ln>
                            <a:noFill/>
                          </a:ln>
                          <a:solidFill>
                            <a:srgbClr val="000000"/>
                          </a:solidFill>
                          <a:effectLst/>
                          <a:uLnTx/>
                          <a:uFillTx/>
                          <a:latin typeface="+mn-ea"/>
                          <a:ea typeface="+mn-ea"/>
                          <a:cs typeface="+mn-cs"/>
                        </a:rPr>
                        <a:t>14.4</a:t>
                      </a:r>
                      <a:endParaRPr kumimoji="1" lang="ja-JP" altLang="en-US" sz="900" b="0" i="0" u="none" strike="noStrike" kern="1200" cap="none" spc="0" normalizeH="0" baseline="0" noProof="0" dirty="0">
                        <a:ln>
                          <a:noFill/>
                        </a:ln>
                        <a:solidFill>
                          <a:srgbClr val="000000"/>
                        </a:solidFill>
                        <a:effectLst/>
                        <a:uLnTx/>
                        <a:uFillTx/>
                        <a:latin typeface="+mn-ea"/>
                        <a:ea typeface="+mn-ea"/>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mn-ea"/>
                          <a:ea typeface="+mn-ea"/>
                          <a:cs typeface="+mn-cs"/>
                        </a:rPr>
                        <a:t>＋</a:t>
                      </a:r>
                      <a:r>
                        <a:rPr kumimoji="1" lang="en-US" altLang="ja-JP" sz="900" b="0" i="0" u="none" strike="noStrike" kern="1200" cap="none" spc="0" normalizeH="0" baseline="0" noProof="0" dirty="0">
                          <a:ln>
                            <a:noFill/>
                          </a:ln>
                          <a:solidFill>
                            <a:srgbClr val="000000"/>
                          </a:solidFill>
                          <a:effectLst/>
                          <a:uLnTx/>
                          <a:uFillTx/>
                          <a:latin typeface="+mn-ea"/>
                          <a:ea typeface="+mn-ea"/>
                          <a:cs typeface="+mn-cs"/>
                        </a:rPr>
                        <a:t>23.5</a:t>
                      </a:r>
                      <a:endParaRPr kumimoji="1" lang="ja-JP" altLang="en-US" sz="900" b="0" i="0" u="none" strike="noStrike" kern="1200" cap="none" spc="0" normalizeH="0" baseline="0" noProof="0" dirty="0">
                        <a:ln>
                          <a:noFill/>
                        </a:ln>
                        <a:solidFill>
                          <a:srgbClr val="000000"/>
                        </a:solidFill>
                        <a:effectLst/>
                        <a:uLnTx/>
                        <a:uFillTx/>
                        <a:latin typeface="+mn-ea"/>
                        <a:ea typeface="+mn-ea"/>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mn-ea"/>
                          <a:ea typeface="+mn-ea"/>
                          <a:cs typeface="+mn-cs"/>
                        </a:rPr>
                        <a:t>▲</a:t>
                      </a:r>
                      <a:r>
                        <a:rPr kumimoji="1" lang="en-US" altLang="ja-JP" sz="900" b="0" i="0" u="none" strike="noStrike" kern="1200" cap="none" spc="0" normalizeH="0" baseline="0" noProof="0" dirty="0">
                          <a:ln>
                            <a:noFill/>
                          </a:ln>
                          <a:solidFill>
                            <a:srgbClr val="000000"/>
                          </a:solidFill>
                          <a:effectLst/>
                          <a:uLnTx/>
                          <a:uFillTx/>
                          <a:latin typeface="+mn-ea"/>
                          <a:ea typeface="+mn-ea"/>
                          <a:cs typeface="+mn-cs"/>
                        </a:rPr>
                        <a:t>16.0</a:t>
                      </a:r>
                      <a:endParaRPr kumimoji="1" lang="ja-JP" altLang="en-US" sz="900" b="0" i="0" u="none" strike="noStrike" kern="1200" cap="none" spc="0" normalizeH="0" baseline="0" noProof="0" dirty="0">
                        <a:ln>
                          <a:noFill/>
                        </a:ln>
                        <a:solidFill>
                          <a:srgbClr val="000000"/>
                        </a:solidFill>
                        <a:effectLst/>
                        <a:uLnTx/>
                        <a:uFillTx/>
                        <a:latin typeface="+mn-ea"/>
                        <a:ea typeface="+mn-ea"/>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900" b="0" i="0" u="none" strike="noStrike" dirty="0">
                          <a:solidFill>
                            <a:srgbClr val="000000"/>
                          </a:solidFill>
                          <a:effectLst/>
                          <a:latin typeface="+mn-ea"/>
                          <a:ea typeface="+mn-ea"/>
                        </a:rPr>
                        <a:t>＋</a:t>
                      </a:r>
                      <a:r>
                        <a:rPr lang="en-US" altLang="ja-JP" sz="900" b="0" i="0" u="none" strike="noStrike" dirty="0">
                          <a:solidFill>
                            <a:srgbClr val="000000"/>
                          </a:solidFill>
                          <a:effectLst/>
                          <a:latin typeface="+mn-ea"/>
                          <a:ea typeface="+mn-ea"/>
                        </a:rPr>
                        <a:t>5.7</a:t>
                      </a:r>
                    </a:p>
                  </a:txBody>
                  <a:tcPr marL="5862" marR="5862" marT="5862"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srgbClr val="000000"/>
                          </a:solidFill>
                          <a:effectLst/>
                          <a:uLnTx/>
                          <a:uFillTx/>
                          <a:latin typeface="+mn-ea"/>
                          <a:ea typeface="+mn-ea"/>
                          <a:cs typeface="+mn-cs"/>
                        </a:rPr>
                        <a:t>-</a:t>
                      </a:r>
                      <a:endParaRPr kumimoji="1" lang="ja-JP" altLang="en-US" sz="600" b="0" i="0" u="none" strike="noStrike" kern="1200" cap="none" spc="0" normalizeH="0" baseline="0" noProof="0" dirty="0">
                        <a:ln>
                          <a:noFill/>
                        </a:ln>
                        <a:solidFill>
                          <a:srgbClr val="000000"/>
                        </a:solidFill>
                        <a:effectLst/>
                        <a:uLnTx/>
                        <a:uFillTx/>
                        <a:latin typeface="+mn-ea"/>
                        <a:ea typeface="+mn-ea"/>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srgbClr val="000000"/>
                          </a:solidFill>
                          <a:effectLst/>
                          <a:uLnTx/>
                          <a:uFillTx/>
                          <a:latin typeface="+mn-ea"/>
                          <a:ea typeface="+mn-ea"/>
                          <a:cs typeface="+mn-cs"/>
                        </a:rPr>
                        <a:t>-</a:t>
                      </a:r>
                      <a:endParaRPr kumimoji="1" lang="ja-JP" altLang="en-US" sz="600" b="0" i="0" u="none" strike="noStrike" kern="1200" cap="none" spc="0" normalizeH="0" baseline="0" noProof="0" dirty="0">
                        <a:ln>
                          <a:noFill/>
                        </a:ln>
                        <a:solidFill>
                          <a:srgbClr val="000000"/>
                        </a:solidFill>
                        <a:effectLst/>
                        <a:uLnTx/>
                        <a:uFillTx/>
                        <a:latin typeface="+mn-ea"/>
                        <a:ea typeface="+mn-ea"/>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srgbClr val="000000"/>
                          </a:solidFill>
                          <a:effectLst/>
                          <a:uLnTx/>
                          <a:uFillTx/>
                          <a:latin typeface="+mn-ea"/>
                          <a:ea typeface="+mn-ea"/>
                          <a:cs typeface="+mn-cs"/>
                        </a:rPr>
                        <a:t>-</a:t>
                      </a:r>
                      <a:endParaRPr kumimoji="1" lang="ja-JP" altLang="en-US" sz="600" b="0" i="0" u="none" strike="noStrike" kern="1200" cap="none" spc="0" normalizeH="0" baseline="0" noProof="0" dirty="0">
                        <a:ln>
                          <a:noFill/>
                        </a:ln>
                        <a:solidFill>
                          <a:srgbClr val="000000"/>
                        </a:solidFill>
                        <a:effectLst/>
                        <a:uLnTx/>
                        <a:uFillTx/>
                        <a:latin typeface="+mn-ea"/>
                        <a:ea typeface="+mn-ea"/>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srgbClr val="000000"/>
                          </a:solidFill>
                          <a:effectLst/>
                          <a:uLnTx/>
                          <a:uFillTx/>
                          <a:latin typeface="+mn-ea"/>
                          <a:ea typeface="+mn-ea"/>
                          <a:cs typeface="+mn-cs"/>
                        </a:rPr>
                        <a:t>-</a:t>
                      </a: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srgbClr val="000000"/>
                          </a:solidFill>
                          <a:effectLst/>
                          <a:uLnTx/>
                          <a:uFillTx/>
                          <a:latin typeface="+mn-ea"/>
                          <a:ea typeface="+mn-ea"/>
                          <a:cs typeface="+mn-cs"/>
                        </a:rPr>
                        <a:t>-</a:t>
                      </a:r>
                      <a:endParaRPr kumimoji="1" lang="ja-JP" altLang="en-US" sz="600" b="0" i="0" u="none" strike="noStrike" kern="1200" cap="none" spc="0" normalizeH="0" baseline="0" noProof="0" dirty="0">
                        <a:ln>
                          <a:noFill/>
                        </a:ln>
                        <a:solidFill>
                          <a:srgbClr val="000000"/>
                        </a:solidFill>
                        <a:effectLst/>
                        <a:uLnTx/>
                        <a:uFillTx/>
                        <a:latin typeface="+mn-ea"/>
                        <a:ea typeface="+mn-ea"/>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srgbClr val="000000"/>
                          </a:solidFill>
                          <a:effectLst/>
                          <a:uLnTx/>
                          <a:uFillTx/>
                          <a:latin typeface="+mn-ea"/>
                          <a:ea typeface="+mn-ea"/>
                          <a:cs typeface="+mn-cs"/>
                        </a:rPr>
                        <a:t>-</a:t>
                      </a:r>
                      <a:endParaRPr kumimoji="1" lang="ja-JP" altLang="en-US" sz="600" b="0" i="0" u="none" strike="noStrike" kern="1200" cap="none" spc="0" normalizeH="0" baseline="0" noProof="0" dirty="0">
                        <a:ln>
                          <a:noFill/>
                        </a:ln>
                        <a:solidFill>
                          <a:srgbClr val="000000"/>
                        </a:solidFill>
                        <a:effectLst/>
                        <a:uLnTx/>
                        <a:uFillTx/>
                        <a:latin typeface="+mn-ea"/>
                        <a:ea typeface="+mn-ea"/>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mn-ea"/>
                          <a:ea typeface="+mn-ea"/>
                          <a:cs typeface="+mn-cs"/>
                        </a:rPr>
                        <a:t>▲</a:t>
                      </a:r>
                      <a:r>
                        <a:rPr kumimoji="1" lang="en-US" altLang="ja-JP" sz="900" b="0" i="0" u="none" strike="noStrike" kern="1200" cap="none" spc="0" normalizeH="0" baseline="0" noProof="0" dirty="0">
                          <a:ln>
                            <a:noFill/>
                          </a:ln>
                          <a:solidFill>
                            <a:srgbClr val="000000"/>
                          </a:solidFill>
                          <a:effectLst/>
                          <a:uLnTx/>
                          <a:uFillTx/>
                          <a:latin typeface="+mn-ea"/>
                          <a:ea typeface="+mn-ea"/>
                          <a:cs typeface="+mn-cs"/>
                        </a:rPr>
                        <a:t>4.7</a:t>
                      </a:r>
                      <a:endParaRPr kumimoji="1" lang="ja-JP" altLang="en-US" sz="900" b="0" i="0" u="none" strike="noStrike" kern="1200" cap="none" spc="0" normalizeH="0" baseline="0" noProof="0" dirty="0">
                        <a:ln>
                          <a:noFill/>
                        </a:ln>
                        <a:solidFill>
                          <a:srgbClr val="000000"/>
                        </a:solidFill>
                        <a:effectLst/>
                        <a:uLnTx/>
                        <a:uFillTx/>
                        <a:latin typeface="+mn-ea"/>
                        <a:ea typeface="+mn-ea"/>
                        <a:cs typeface="+mn-cs"/>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20" name="正方形/長方形 19"/>
          <p:cNvSpPr/>
          <p:nvPr/>
        </p:nvSpPr>
        <p:spPr>
          <a:xfrm>
            <a:off x="44857" y="5350031"/>
            <a:ext cx="2031325"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a:t>
            </a:r>
            <a:r>
              <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2024</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年</a:t>
            </a:r>
            <a:r>
              <a:rPr kumimoji="0" lang="ja-JP"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の輸出金額の推移</a:t>
            </a:r>
            <a:endPar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cxnSp>
        <p:nvCxnSpPr>
          <p:cNvPr id="4" name="直線コネクタ 3"/>
          <p:cNvCxnSpPr>
            <a:cxnSpLocks/>
          </p:cNvCxnSpPr>
          <p:nvPr/>
        </p:nvCxnSpPr>
        <p:spPr>
          <a:xfrm>
            <a:off x="5842964" y="5619927"/>
            <a:ext cx="1" cy="87981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6369869" y="4057228"/>
            <a:ext cx="1957029" cy="2628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8"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○輸出金額上位</a:t>
            </a:r>
            <a:r>
              <a:rPr kumimoji="0" lang="en-US" altLang="ja-JP" sz="1108"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10</a:t>
            </a:r>
            <a:r>
              <a:rPr kumimoji="0" lang="ja-JP" altLang="en-US" sz="1108"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か国・地域</a:t>
            </a:r>
          </a:p>
        </p:txBody>
      </p:sp>
      <p:graphicFrame>
        <p:nvGraphicFramePr>
          <p:cNvPr id="18" name="グラフ 17"/>
          <p:cNvGraphicFramePr/>
          <p:nvPr/>
        </p:nvGraphicFramePr>
        <p:xfrm>
          <a:off x="44856" y="1230971"/>
          <a:ext cx="6325013" cy="41948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表 23"/>
          <p:cNvGraphicFramePr>
            <a:graphicFrameLocks noGrp="1"/>
          </p:cNvGraphicFramePr>
          <p:nvPr/>
        </p:nvGraphicFramePr>
        <p:xfrm>
          <a:off x="6410005" y="4292483"/>
          <a:ext cx="2663244" cy="2123218"/>
        </p:xfrm>
        <a:graphic>
          <a:graphicData uri="http://schemas.openxmlformats.org/drawingml/2006/table">
            <a:tbl>
              <a:tblPr/>
              <a:tblGrid>
                <a:gridCol w="879440">
                  <a:extLst>
                    <a:ext uri="{9D8B030D-6E8A-4147-A177-3AD203B41FA5}">
                      <a16:colId xmlns:a16="http://schemas.microsoft.com/office/drawing/2014/main" val="20000"/>
                    </a:ext>
                  </a:extLst>
                </a:gridCol>
                <a:gridCol w="445951">
                  <a:extLst>
                    <a:ext uri="{9D8B030D-6E8A-4147-A177-3AD203B41FA5}">
                      <a16:colId xmlns:a16="http://schemas.microsoft.com/office/drawing/2014/main" val="20001"/>
                    </a:ext>
                  </a:extLst>
                </a:gridCol>
                <a:gridCol w="445951">
                  <a:extLst>
                    <a:ext uri="{9D8B030D-6E8A-4147-A177-3AD203B41FA5}">
                      <a16:colId xmlns:a16="http://schemas.microsoft.com/office/drawing/2014/main" val="20002"/>
                    </a:ext>
                  </a:extLst>
                </a:gridCol>
                <a:gridCol w="445951">
                  <a:extLst>
                    <a:ext uri="{9D8B030D-6E8A-4147-A177-3AD203B41FA5}">
                      <a16:colId xmlns:a16="http://schemas.microsoft.com/office/drawing/2014/main" val="20003"/>
                    </a:ext>
                  </a:extLst>
                </a:gridCol>
                <a:gridCol w="445951">
                  <a:extLst>
                    <a:ext uri="{9D8B030D-6E8A-4147-A177-3AD203B41FA5}">
                      <a16:colId xmlns:a16="http://schemas.microsoft.com/office/drawing/2014/main" val="20004"/>
                    </a:ext>
                  </a:extLst>
                </a:gridCol>
              </a:tblGrid>
              <a:tr h="259080">
                <a:tc>
                  <a:txBody>
                    <a:bodyPr/>
                    <a:lstStyle/>
                    <a:p>
                      <a:pPr algn="ctr" rtl="0" fontAlgn="ctr"/>
                      <a:r>
                        <a:rPr lang="ja-JP" altLang="en-US" sz="800" b="0" i="0" u="none" strike="noStrike" dirty="0">
                          <a:solidFill>
                            <a:schemeClr val="tx1"/>
                          </a:solidFill>
                          <a:effectLst/>
                          <a:latin typeface="+mj-ea"/>
                          <a:ea typeface="+mj-ea"/>
                        </a:rPr>
                        <a:t>国・地域</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800" b="0" i="0" u="none" strike="noStrike" dirty="0">
                          <a:solidFill>
                            <a:schemeClr val="tx1"/>
                          </a:solidFill>
                          <a:effectLst/>
                          <a:latin typeface="+mj-ea"/>
                          <a:ea typeface="+mj-ea"/>
                        </a:rPr>
                        <a:t>2023</a:t>
                      </a:r>
                      <a:r>
                        <a:rPr lang="ja-JP" altLang="en-US" sz="800" b="0" i="0" u="none" strike="noStrike" dirty="0">
                          <a:solidFill>
                            <a:schemeClr val="tx1"/>
                          </a:solidFill>
                          <a:effectLst/>
                          <a:latin typeface="+mj-ea"/>
                          <a:ea typeface="+mj-ea"/>
                        </a:rPr>
                        <a:t>年</a:t>
                      </a:r>
                      <a:endParaRPr lang="en-US" altLang="ja-JP" sz="800" b="0" i="0" u="none" strike="noStrike" dirty="0">
                        <a:solidFill>
                          <a:schemeClr val="tx1"/>
                        </a:solidFill>
                        <a:effectLst/>
                        <a:latin typeface="+mj-ea"/>
                        <a:ea typeface="+mj-ea"/>
                      </a:endParaRP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600" b="0" i="0" u="none" strike="noStrike" dirty="0">
                          <a:solidFill>
                            <a:schemeClr val="tx1"/>
                          </a:solidFill>
                          <a:effectLst/>
                          <a:latin typeface="+mj-ea"/>
                          <a:ea typeface="+mj-ea"/>
                        </a:rPr>
                        <a:t>対前年</a:t>
                      </a:r>
                      <a:br>
                        <a:rPr lang="en-US" altLang="ja-JP" sz="600" b="0" i="0" u="none" strike="noStrike" dirty="0">
                          <a:solidFill>
                            <a:schemeClr val="tx1"/>
                          </a:solidFill>
                          <a:effectLst/>
                          <a:latin typeface="+mj-ea"/>
                          <a:ea typeface="+mj-ea"/>
                        </a:rPr>
                      </a:br>
                      <a:r>
                        <a:rPr lang="ja-JP" altLang="en-US" sz="600" b="0" i="0" u="none" strike="noStrike" dirty="0">
                          <a:solidFill>
                            <a:schemeClr val="tx1"/>
                          </a:solidFill>
                          <a:effectLst/>
                          <a:latin typeface="+mj-ea"/>
                          <a:ea typeface="+mj-ea"/>
                        </a:rPr>
                        <a:t>増減率</a:t>
                      </a:r>
                    </a:p>
                  </a:txBody>
                  <a:tcPr marL="8792" marR="8792" marT="879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800" b="0" i="0" u="none" strike="noStrike" dirty="0">
                          <a:solidFill>
                            <a:schemeClr val="tx1"/>
                          </a:solidFill>
                          <a:effectLst/>
                          <a:latin typeface="+mj-ea"/>
                          <a:ea typeface="+mj-ea"/>
                        </a:rPr>
                        <a:t>2024</a:t>
                      </a:r>
                      <a:r>
                        <a:rPr lang="ja-JP" altLang="en-US" sz="800" b="0" i="0" u="none" strike="noStrike" dirty="0">
                          <a:solidFill>
                            <a:schemeClr val="tx1"/>
                          </a:solidFill>
                          <a:effectLst/>
                          <a:latin typeface="+mj-ea"/>
                          <a:ea typeface="+mj-ea"/>
                        </a:rPr>
                        <a:t>年（１</a:t>
                      </a:r>
                      <a:r>
                        <a:rPr lang="en-US" altLang="ja-JP" sz="800" b="0" i="0" u="none" strike="noStrike" dirty="0">
                          <a:solidFill>
                            <a:schemeClr val="tx1"/>
                          </a:solidFill>
                          <a:effectLst/>
                          <a:latin typeface="+mj-ea"/>
                          <a:ea typeface="+mj-ea"/>
                        </a:rPr>
                        <a:t>-</a:t>
                      </a:r>
                      <a:r>
                        <a:rPr lang="ja-JP" altLang="en-US" sz="800" b="0" i="0" u="none" strike="noStrike" dirty="0">
                          <a:solidFill>
                            <a:schemeClr val="tx1"/>
                          </a:solidFill>
                          <a:effectLst/>
                          <a:latin typeface="+mj-ea"/>
                          <a:ea typeface="+mj-ea"/>
                        </a:rPr>
                        <a:t>６月）</a:t>
                      </a:r>
                    </a:p>
                  </a:txBody>
                  <a:tcPr marL="5862" marR="5862" marT="5862"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zh-TW" altLang="en-US" sz="600" b="0" i="0" u="none" strike="noStrike" dirty="0">
                          <a:solidFill>
                            <a:schemeClr val="tx1"/>
                          </a:solidFill>
                          <a:effectLst/>
                          <a:latin typeface="+mj-ea"/>
                          <a:ea typeface="+mj-ea"/>
                        </a:rPr>
                        <a:t>対前年同期増減率</a:t>
                      </a: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58118">
                <a:tc>
                  <a:txBody>
                    <a:bodyPr/>
                    <a:lstStyle/>
                    <a:p>
                      <a:pPr algn="ctr" rtl="0" fontAlgn="ctr"/>
                      <a:r>
                        <a:rPr lang="ja-JP" altLang="en-US" sz="800" b="0" i="0" u="none" strike="noStrike" dirty="0">
                          <a:solidFill>
                            <a:schemeClr val="tx1"/>
                          </a:solidFill>
                          <a:effectLst/>
                          <a:latin typeface="+mj-ea"/>
                          <a:ea typeface="+mj-ea"/>
                        </a:rPr>
                        <a:t>アメリカ合衆国</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dirty="0">
                          <a:solidFill>
                            <a:schemeClr val="tx1"/>
                          </a:solidFill>
                          <a:effectLst/>
                          <a:latin typeface="+mj-ea"/>
                          <a:ea typeface="+mj-ea"/>
                        </a:rPr>
                        <a:t>23,719</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800" b="0" i="0" u="none" strike="noStrike" dirty="0">
                          <a:solidFill>
                            <a:schemeClr val="tx1"/>
                          </a:solidFill>
                          <a:effectLst/>
                          <a:latin typeface="+mj-ea"/>
                          <a:ea typeface="+mj-ea"/>
                        </a:rPr>
                        <a:t>▲</a:t>
                      </a:r>
                      <a:r>
                        <a:rPr lang="en-US" altLang="ja-JP" sz="800" b="0" i="0" u="none" strike="noStrike" dirty="0">
                          <a:solidFill>
                            <a:schemeClr val="tx1"/>
                          </a:solidFill>
                          <a:effectLst/>
                          <a:latin typeface="+mj-ea"/>
                          <a:ea typeface="+mj-ea"/>
                        </a:rPr>
                        <a:t>11.4%</a:t>
                      </a: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dirty="0">
                          <a:solidFill>
                            <a:schemeClr val="tx1"/>
                          </a:solidFill>
                          <a:effectLst/>
                          <a:latin typeface="+mj-ea"/>
                          <a:ea typeface="+mj-ea"/>
                        </a:rPr>
                        <a:t>15,610</a:t>
                      </a:r>
                    </a:p>
                  </a:txBody>
                  <a:tcPr marL="5862" marR="5862" marT="5862"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800" b="0" i="0" u="none" strike="noStrike" dirty="0">
                          <a:solidFill>
                            <a:schemeClr val="tx1"/>
                          </a:solidFill>
                          <a:effectLst/>
                          <a:latin typeface="+mj-ea"/>
                          <a:ea typeface="+mj-ea"/>
                        </a:rPr>
                        <a:t>＋</a:t>
                      </a:r>
                      <a:r>
                        <a:rPr lang="en-US" altLang="ja-JP" sz="800" b="0" i="0" u="none" strike="noStrike" dirty="0">
                          <a:solidFill>
                            <a:schemeClr val="tx1"/>
                          </a:solidFill>
                          <a:effectLst/>
                          <a:latin typeface="+mj-ea"/>
                          <a:ea typeface="+mj-ea"/>
                        </a:rPr>
                        <a:t>23.8</a:t>
                      </a:r>
                      <a:r>
                        <a:rPr kumimoji="1" lang="en-US" altLang="ja-JP" sz="800" b="0" i="0" u="none" strike="noStrike" kern="1200" dirty="0">
                          <a:solidFill>
                            <a:schemeClr val="tx1"/>
                          </a:solidFill>
                          <a:effectLst/>
                          <a:latin typeface="+mj-ea"/>
                          <a:ea typeface="+mn-ea"/>
                          <a:cs typeface="+mn-cs"/>
                        </a:rPr>
                        <a:t>%</a:t>
                      </a:r>
                      <a:endParaRPr lang="en-US" altLang="ja-JP" sz="800" b="0" i="0" u="none" strike="noStrike" dirty="0">
                        <a:solidFill>
                          <a:schemeClr val="tx1"/>
                        </a:solidFill>
                        <a:effectLst/>
                        <a:latin typeface="+mj-ea"/>
                        <a:ea typeface="+mj-ea"/>
                      </a:endParaRP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1"/>
                  </a:ext>
                </a:extLst>
              </a:tr>
              <a:tr h="158118">
                <a:tc>
                  <a:txBody>
                    <a:bodyPr/>
                    <a:lstStyle/>
                    <a:p>
                      <a:pPr algn="ctr" rtl="0" fontAlgn="ctr"/>
                      <a:r>
                        <a:rPr lang="ja-JP" altLang="en-US" sz="800" b="0" i="0" u="none" strike="noStrike" dirty="0">
                          <a:solidFill>
                            <a:schemeClr val="tx1"/>
                          </a:solidFill>
                          <a:effectLst/>
                          <a:latin typeface="+mj-ea"/>
                          <a:ea typeface="+mj-ea"/>
                        </a:rPr>
                        <a:t>中華人民共和国</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dirty="0">
                          <a:solidFill>
                            <a:schemeClr val="tx1"/>
                          </a:solidFill>
                          <a:effectLst/>
                          <a:latin typeface="+mj-ea"/>
                          <a:ea typeface="+mj-ea"/>
                        </a:rPr>
                        <a:t>32,221</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800" b="0" i="0" u="none" strike="noStrike" dirty="0">
                          <a:solidFill>
                            <a:schemeClr val="tx1"/>
                          </a:solidFill>
                          <a:effectLst/>
                          <a:latin typeface="+mj-ea"/>
                          <a:ea typeface="+mj-ea"/>
                        </a:rPr>
                        <a:t>▲</a:t>
                      </a:r>
                      <a:r>
                        <a:rPr lang="en-US" altLang="ja-JP" sz="800" b="0" i="0" u="none" strike="noStrike" dirty="0">
                          <a:solidFill>
                            <a:schemeClr val="tx1"/>
                          </a:solidFill>
                          <a:effectLst/>
                          <a:latin typeface="+mj-ea"/>
                          <a:ea typeface="+mj-ea"/>
                        </a:rPr>
                        <a:t>18.3%</a:t>
                      </a: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dirty="0">
                          <a:solidFill>
                            <a:schemeClr val="tx1"/>
                          </a:solidFill>
                          <a:effectLst/>
                          <a:latin typeface="+mj-ea"/>
                          <a:ea typeface="+mj-ea"/>
                        </a:rPr>
                        <a:t>10,460</a:t>
                      </a:r>
                    </a:p>
                  </a:txBody>
                  <a:tcPr marL="5862" marR="5862" marT="5862"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800" b="0" i="0" u="none" strike="noStrike" dirty="0">
                          <a:solidFill>
                            <a:schemeClr val="tx1"/>
                          </a:solidFill>
                          <a:effectLst/>
                          <a:latin typeface="+mj-ea"/>
                          <a:ea typeface="+mj-ea"/>
                        </a:rPr>
                        <a:t>▲</a:t>
                      </a:r>
                      <a:r>
                        <a:rPr lang="en-US" altLang="ja-JP" sz="800" b="0" i="0" u="none" strike="noStrike" dirty="0">
                          <a:solidFill>
                            <a:schemeClr val="tx1"/>
                          </a:solidFill>
                          <a:effectLst/>
                          <a:latin typeface="+mj-ea"/>
                          <a:ea typeface="+mj-ea"/>
                        </a:rPr>
                        <a:t>43.5</a:t>
                      </a:r>
                      <a:r>
                        <a:rPr kumimoji="1" lang="en-US" altLang="ja-JP" sz="800" b="0" i="0" u="none" strike="noStrike" kern="1200" dirty="0">
                          <a:solidFill>
                            <a:schemeClr val="tx1"/>
                          </a:solidFill>
                          <a:effectLst/>
                          <a:latin typeface="+mj-ea"/>
                          <a:ea typeface="+mn-ea"/>
                          <a:cs typeface="+mn-cs"/>
                        </a:rPr>
                        <a:t>%</a:t>
                      </a:r>
                      <a:endParaRPr lang="en-US" altLang="ja-JP" sz="800" b="0" i="0" u="none" strike="noStrike" dirty="0">
                        <a:solidFill>
                          <a:schemeClr val="tx1"/>
                        </a:solidFill>
                        <a:effectLst/>
                        <a:latin typeface="+mj-ea"/>
                        <a:ea typeface="+mj-ea"/>
                      </a:endParaRP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2"/>
                  </a:ext>
                </a:extLst>
              </a:tr>
              <a:tr h="158118">
                <a:tc>
                  <a:txBody>
                    <a:bodyPr/>
                    <a:lstStyle/>
                    <a:p>
                      <a:pPr algn="ctr" rtl="0" fontAlgn="ctr"/>
                      <a:r>
                        <a:rPr lang="ja-JP" altLang="en-US" sz="800" b="0" i="0" u="none" strike="noStrike">
                          <a:solidFill>
                            <a:schemeClr val="tx1"/>
                          </a:solidFill>
                          <a:effectLst/>
                          <a:latin typeface="+mj-ea"/>
                          <a:ea typeface="+mj-ea"/>
                        </a:rPr>
                        <a:t>大韓民国</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dirty="0">
                          <a:solidFill>
                            <a:schemeClr val="tx1"/>
                          </a:solidFill>
                          <a:effectLst/>
                          <a:latin typeface="+mj-ea"/>
                          <a:ea typeface="+mj-ea"/>
                        </a:rPr>
                        <a:t>14,272</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800" b="0" i="0" u="none" strike="noStrike" dirty="0">
                          <a:solidFill>
                            <a:schemeClr val="tx1"/>
                          </a:solidFill>
                          <a:effectLst/>
                          <a:latin typeface="+mj-ea"/>
                          <a:ea typeface="+mj-ea"/>
                        </a:rPr>
                        <a:t>＋</a:t>
                      </a:r>
                      <a:r>
                        <a:rPr lang="en-US" altLang="ja-JP" sz="800" b="0" i="0" u="none" strike="noStrike" dirty="0">
                          <a:solidFill>
                            <a:schemeClr val="tx1"/>
                          </a:solidFill>
                          <a:effectLst/>
                          <a:latin typeface="+mj-ea"/>
                          <a:ea typeface="+mj-ea"/>
                        </a:rPr>
                        <a:t>156.0%</a:t>
                      </a: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dirty="0">
                          <a:solidFill>
                            <a:schemeClr val="tx1"/>
                          </a:solidFill>
                          <a:effectLst/>
                          <a:latin typeface="+mj-ea"/>
                          <a:ea typeface="+mj-ea"/>
                        </a:rPr>
                        <a:t>8,146</a:t>
                      </a:r>
                    </a:p>
                  </a:txBody>
                  <a:tcPr marL="5862" marR="5862" marT="5862"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800" b="0" i="0" u="none" strike="noStrike" dirty="0">
                          <a:solidFill>
                            <a:schemeClr val="tx1"/>
                          </a:solidFill>
                          <a:effectLst/>
                          <a:latin typeface="+mj-ea"/>
                          <a:ea typeface="+mj-ea"/>
                        </a:rPr>
                        <a:t>＋</a:t>
                      </a:r>
                      <a:r>
                        <a:rPr lang="en-US" altLang="ja-JP" sz="800" b="0" i="0" u="none" strike="noStrike" dirty="0">
                          <a:solidFill>
                            <a:schemeClr val="tx1"/>
                          </a:solidFill>
                          <a:effectLst/>
                          <a:latin typeface="+mj-ea"/>
                          <a:ea typeface="+mj-ea"/>
                        </a:rPr>
                        <a:t>59.0</a:t>
                      </a:r>
                      <a:r>
                        <a:rPr kumimoji="1" lang="en-US" altLang="ja-JP" sz="800" b="0" i="0" u="none" strike="noStrike" kern="1200" dirty="0">
                          <a:solidFill>
                            <a:schemeClr val="tx1"/>
                          </a:solidFill>
                          <a:effectLst/>
                          <a:latin typeface="+mj-ea"/>
                          <a:ea typeface="+mn-ea"/>
                          <a:cs typeface="+mn-cs"/>
                        </a:rPr>
                        <a:t>%</a:t>
                      </a:r>
                      <a:endParaRPr lang="en-US" altLang="ja-JP" sz="800" b="0" i="0" u="none" strike="noStrike" dirty="0">
                        <a:solidFill>
                          <a:schemeClr val="tx1"/>
                        </a:solidFill>
                        <a:effectLst/>
                        <a:latin typeface="+mj-ea"/>
                        <a:ea typeface="+mj-ea"/>
                      </a:endParaRP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3"/>
                  </a:ext>
                </a:extLst>
              </a:tr>
              <a:tr h="158118">
                <a:tc>
                  <a:txBody>
                    <a:bodyPr/>
                    <a:lstStyle/>
                    <a:p>
                      <a:pPr algn="ctr" rtl="0" fontAlgn="ctr"/>
                      <a:r>
                        <a:rPr lang="ja-JP" altLang="en-US" sz="800" b="0" i="0" u="none" strike="noStrike">
                          <a:solidFill>
                            <a:schemeClr val="tx1"/>
                          </a:solidFill>
                          <a:effectLst/>
                          <a:latin typeface="+mj-ea"/>
                          <a:ea typeface="+mj-ea"/>
                        </a:rPr>
                        <a:t>台湾</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dirty="0">
                          <a:solidFill>
                            <a:schemeClr val="tx1"/>
                          </a:solidFill>
                          <a:effectLst/>
                          <a:latin typeface="+mj-ea"/>
                          <a:ea typeface="+mj-ea"/>
                        </a:rPr>
                        <a:t>13,516</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800" b="0" i="0" u="none" strike="noStrike" dirty="0">
                          <a:solidFill>
                            <a:schemeClr val="tx1"/>
                          </a:solidFill>
                          <a:effectLst/>
                          <a:latin typeface="+mj-ea"/>
                          <a:ea typeface="+mj-ea"/>
                        </a:rPr>
                        <a:t>＋</a:t>
                      </a:r>
                      <a:r>
                        <a:rPr lang="en-US" altLang="ja-JP" sz="800" b="0" i="0" u="none" strike="noStrike" dirty="0">
                          <a:solidFill>
                            <a:schemeClr val="tx1"/>
                          </a:solidFill>
                          <a:effectLst/>
                          <a:latin typeface="+mj-ea"/>
                          <a:ea typeface="+mj-ea"/>
                        </a:rPr>
                        <a:t>12.4%</a:t>
                      </a: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dirty="0">
                          <a:solidFill>
                            <a:schemeClr val="tx1"/>
                          </a:solidFill>
                          <a:effectLst/>
                          <a:latin typeface="+mj-ea"/>
                          <a:ea typeface="+mj-ea"/>
                        </a:rPr>
                        <a:t>7,693</a:t>
                      </a:r>
                    </a:p>
                  </a:txBody>
                  <a:tcPr marL="5862" marR="5862" marT="5862"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800" b="0" i="0" u="none" strike="noStrike" dirty="0">
                          <a:solidFill>
                            <a:schemeClr val="tx1"/>
                          </a:solidFill>
                          <a:effectLst/>
                          <a:latin typeface="+mj-ea"/>
                          <a:ea typeface="+mj-ea"/>
                        </a:rPr>
                        <a:t>＋</a:t>
                      </a:r>
                      <a:r>
                        <a:rPr lang="en-US" altLang="ja-JP" sz="800" b="0" i="0" u="none" strike="noStrike" dirty="0">
                          <a:solidFill>
                            <a:schemeClr val="tx1"/>
                          </a:solidFill>
                          <a:effectLst/>
                          <a:latin typeface="+mj-ea"/>
                          <a:ea typeface="+mj-ea"/>
                        </a:rPr>
                        <a:t>18.5</a:t>
                      </a:r>
                      <a:r>
                        <a:rPr kumimoji="1" lang="en-US" altLang="ja-JP" sz="800" b="0" i="0" u="none" strike="noStrike" kern="1200" dirty="0">
                          <a:solidFill>
                            <a:schemeClr val="tx1"/>
                          </a:solidFill>
                          <a:effectLst/>
                          <a:latin typeface="+mj-ea"/>
                          <a:ea typeface="+mn-ea"/>
                          <a:cs typeface="+mn-cs"/>
                        </a:rPr>
                        <a:t>%</a:t>
                      </a:r>
                      <a:endParaRPr lang="en-US" altLang="ja-JP" sz="800" b="0" i="0" u="none" strike="noStrike" dirty="0">
                        <a:solidFill>
                          <a:schemeClr val="tx1"/>
                        </a:solidFill>
                        <a:effectLst/>
                        <a:latin typeface="+mj-ea"/>
                        <a:ea typeface="+mj-ea"/>
                      </a:endParaRP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4"/>
                  </a:ext>
                </a:extLst>
              </a:tr>
              <a:tr h="158118">
                <a:tc>
                  <a:txBody>
                    <a:bodyPr/>
                    <a:lstStyle/>
                    <a:p>
                      <a:pPr algn="ctr" rtl="0" fontAlgn="ctr"/>
                      <a:r>
                        <a:rPr lang="ja-JP" altLang="en-US" sz="800" b="0" i="0" u="none" strike="noStrike">
                          <a:solidFill>
                            <a:schemeClr val="tx1"/>
                          </a:solidFill>
                          <a:effectLst/>
                          <a:latin typeface="+mj-ea"/>
                          <a:ea typeface="+mj-ea"/>
                        </a:rPr>
                        <a:t>オランダ</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dirty="0">
                          <a:solidFill>
                            <a:schemeClr val="tx1"/>
                          </a:solidFill>
                          <a:effectLst/>
                          <a:latin typeface="+mj-ea"/>
                          <a:ea typeface="+mj-ea"/>
                        </a:rPr>
                        <a:t>6,710</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800" b="0" i="0" u="none" strike="noStrike" dirty="0">
                          <a:solidFill>
                            <a:schemeClr val="tx1"/>
                          </a:solidFill>
                          <a:effectLst/>
                          <a:latin typeface="+mj-ea"/>
                          <a:ea typeface="+mj-ea"/>
                        </a:rPr>
                        <a:t>＋</a:t>
                      </a:r>
                      <a:r>
                        <a:rPr lang="en-US" altLang="ja-JP" sz="800" b="0" i="0" u="none" strike="noStrike" dirty="0">
                          <a:solidFill>
                            <a:schemeClr val="tx1"/>
                          </a:solidFill>
                          <a:effectLst/>
                          <a:latin typeface="+mj-ea"/>
                          <a:ea typeface="+mj-ea"/>
                        </a:rPr>
                        <a:t>59.7%</a:t>
                      </a: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chemeClr val="tx1"/>
                          </a:solidFill>
                          <a:effectLst/>
                          <a:latin typeface="+mj-ea"/>
                          <a:ea typeface="+mj-ea"/>
                        </a:rPr>
                        <a:t>5,151</a:t>
                      </a:r>
                    </a:p>
                  </a:txBody>
                  <a:tcPr marL="5862" marR="5862" marT="5862"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800" b="0" i="0" u="none" strike="noStrike" dirty="0">
                          <a:solidFill>
                            <a:schemeClr val="tx1"/>
                          </a:solidFill>
                          <a:effectLst/>
                          <a:latin typeface="+mj-ea"/>
                          <a:ea typeface="+mj-ea"/>
                        </a:rPr>
                        <a:t>＋</a:t>
                      </a:r>
                      <a:r>
                        <a:rPr lang="en-US" altLang="ja-JP" sz="800" b="0" i="0" u="none" strike="noStrike" dirty="0">
                          <a:solidFill>
                            <a:schemeClr val="tx1"/>
                          </a:solidFill>
                          <a:effectLst/>
                          <a:latin typeface="+mj-ea"/>
                          <a:ea typeface="+mj-ea"/>
                        </a:rPr>
                        <a:t>11.0</a:t>
                      </a:r>
                      <a:r>
                        <a:rPr kumimoji="1" lang="en-US" altLang="ja-JP" sz="800" b="0" i="0" u="none" strike="noStrike" kern="1200" dirty="0">
                          <a:solidFill>
                            <a:schemeClr val="tx1"/>
                          </a:solidFill>
                          <a:effectLst/>
                          <a:latin typeface="+mj-ea"/>
                          <a:ea typeface="+mn-ea"/>
                          <a:cs typeface="+mn-cs"/>
                        </a:rPr>
                        <a:t>%</a:t>
                      </a:r>
                      <a:endParaRPr lang="en-US" altLang="ja-JP" sz="800" b="0" i="0" u="none" strike="noStrike" dirty="0">
                        <a:solidFill>
                          <a:schemeClr val="tx1"/>
                        </a:solidFill>
                        <a:effectLst/>
                        <a:latin typeface="+mj-ea"/>
                        <a:ea typeface="+mj-ea"/>
                      </a:endParaRP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5"/>
                  </a:ext>
                </a:extLst>
              </a:tr>
              <a:tr h="167818">
                <a:tc>
                  <a:txBody>
                    <a:bodyPr/>
                    <a:lstStyle/>
                    <a:p>
                      <a:pPr algn="ctr" rtl="0" fontAlgn="ctr"/>
                      <a:r>
                        <a:rPr lang="ja-JP" altLang="en-US" sz="800" b="0" i="0" u="none" strike="noStrike">
                          <a:solidFill>
                            <a:schemeClr val="tx1"/>
                          </a:solidFill>
                          <a:effectLst/>
                          <a:latin typeface="+mj-ea"/>
                          <a:ea typeface="+mj-ea"/>
                        </a:rPr>
                        <a:t>香港</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dirty="0">
                          <a:solidFill>
                            <a:schemeClr val="tx1"/>
                          </a:solidFill>
                          <a:effectLst/>
                          <a:latin typeface="+mj-ea"/>
                          <a:ea typeface="+mj-ea"/>
                        </a:rPr>
                        <a:t>9,444</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800" b="0" i="0" u="none" strike="noStrike" dirty="0">
                          <a:solidFill>
                            <a:schemeClr val="tx1"/>
                          </a:solidFill>
                          <a:effectLst/>
                          <a:latin typeface="+mj-ea"/>
                          <a:ea typeface="+mj-ea"/>
                        </a:rPr>
                        <a:t>▲</a:t>
                      </a:r>
                      <a:r>
                        <a:rPr lang="en-US" altLang="ja-JP" sz="800" b="0" i="0" u="none" strike="noStrike" dirty="0">
                          <a:solidFill>
                            <a:schemeClr val="tx1"/>
                          </a:solidFill>
                          <a:effectLst/>
                          <a:latin typeface="+mj-ea"/>
                          <a:ea typeface="+mj-ea"/>
                        </a:rPr>
                        <a:t>18.5%</a:t>
                      </a: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chemeClr val="tx1"/>
                          </a:solidFill>
                          <a:effectLst/>
                          <a:latin typeface="+mj-ea"/>
                          <a:ea typeface="+mj-ea"/>
                        </a:rPr>
                        <a:t>4,707</a:t>
                      </a:r>
                    </a:p>
                  </a:txBody>
                  <a:tcPr marL="5862" marR="5862" marT="5862"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800" b="0" i="0" u="none" strike="noStrike" dirty="0">
                          <a:solidFill>
                            <a:schemeClr val="tx1"/>
                          </a:solidFill>
                          <a:effectLst/>
                          <a:latin typeface="+mj-ea"/>
                          <a:ea typeface="+mj-ea"/>
                        </a:rPr>
                        <a:t>＋</a:t>
                      </a:r>
                      <a:r>
                        <a:rPr lang="en-US" altLang="ja-JP" sz="800" b="0" i="0" u="none" strike="noStrike" dirty="0">
                          <a:solidFill>
                            <a:schemeClr val="tx1"/>
                          </a:solidFill>
                          <a:effectLst/>
                          <a:latin typeface="+mj-ea"/>
                          <a:ea typeface="+mj-ea"/>
                        </a:rPr>
                        <a:t>4.1</a:t>
                      </a:r>
                      <a:r>
                        <a:rPr kumimoji="1" lang="en-US" altLang="ja-JP" sz="800" b="0" i="0" u="none" strike="noStrike" kern="1200" dirty="0">
                          <a:solidFill>
                            <a:schemeClr val="tx1"/>
                          </a:solidFill>
                          <a:effectLst/>
                          <a:latin typeface="+mj-ea"/>
                          <a:ea typeface="+mn-ea"/>
                          <a:cs typeface="+mn-cs"/>
                        </a:rPr>
                        <a:t>%</a:t>
                      </a:r>
                      <a:endParaRPr lang="en-US" altLang="ja-JP" sz="800" b="0" i="0" u="none" strike="noStrike" dirty="0">
                        <a:solidFill>
                          <a:schemeClr val="tx1"/>
                        </a:solidFill>
                        <a:effectLst/>
                        <a:latin typeface="+mj-ea"/>
                        <a:ea typeface="+mj-ea"/>
                      </a:endParaRP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6"/>
                  </a:ext>
                </a:extLst>
              </a:tr>
              <a:tr h="158118">
                <a:tc>
                  <a:txBody>
                    <a:bodyPr/>
                    <a:lstStyle/>
                    <a:p>
                      <a:pPr algn="ctr" rtl="0" fontAlgn="ctr"/>
                      <a:r>
                        <a:rPr lang="ja-JP" altLang="en-US" sz="800" b="0" i="0" u="none" strike="noStrike">
                          <a:solidFill>
                            <a:schemeClr val="tx1"/>
                          </a:solidFill>
                          <a:effectLst/>
                          <a:latin typeface="+mj-ea"/>
                          <a:ea typeface="+mj-ea"/>
                        </a:rPr>
                        <a:t>シンガポール</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dirty="0">
                          <a:solidFill>
                            <a:schemeClr val="tx1"/>
                          </a:solidFill>
                          <a:effectLst/>
                          <a:latin typeface="+mj-ea"/>
                          <a:ea typeface="+mj-ea"/>
                        </a:rPr>
                        <a:t>7,693</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800" b="0" i="0" u="none" strike="noStrike" dirty="0">
                          <a:solidFill>
                            <a:schemeClr val="tx1"/>
                          </a:solidFill>
                          <a:effectLst/>
                          <a:latin typeface="+mj-ea"/>
                          <a:ea typeface="+mj-ea"/>
                        </a:rPr>
                        <a:t>▲</a:t>
                      </a:r>
                      <a:r>
                        <a:rPr lang="en-US" altLang="ja-JP" sz="800" b="0" i="0" u="none" strike="noStrike" dirty="0">
                          <a:solidFill>
                            <a:schemeClr val="tx1"/>
                          </a:solidFill>
                          <a:effectLst/>
                          <a:latin typeface="+mj-ea"/>
                          <a:ea typeface="+mj-ea"/>
                        </a:rPr>
                        <a:t>6.6%</a:t>
                      </a: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chemeClr val="tx1"/>
                          </a:solidFill>
                          <a:effectLst/>
                          <a:latin typeface="+mj-ea"/>
                          <a:ea typeface="+mj-ea"/>
                        </a:rPr>
                        <a:t>3,847</a:t>
                      </a:r>
                    </a:p>
                  </a:txBody>
                  <a:tcPr marL="5862" marR="5862" marT="5862"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800" b="0" i="0" u="none" strike="noStrike" dirty="0">
                          <a:solidFill>
                            <a:schemeClr val="tx1"/>
                          </a:solidFill>
                          <a:effectLst/>
                          <a:latin typeface="+mj-ea"/>
                          <a:ea typeface="+mj-ea"/>
                        </a:rPr>
                        <a:t>▲</a:t>
                      </a:r>
                      <a:r>
                        <a:rPr lang="en-US" altLang="ja-JP" sz="800" b="0" i="0" u="none" strike="noStrike" dirty="0">
                          <a:solidFill>
                            <a:schemeClr val="tx1"/>
                          </a:solidFill>
                          <a:effectLst/>
                          <a:latin typeface="+mj-ea"/>
                          <a:ea typeface="+mj-ea"/>
                        </a:rPr>
                        <a:t>6.4</a:t>
                      </a:r>
                      <a:r>
                        <a:rPr kumimoji="1" lang="en-US" altLang="ja-JP" sz="800" b="0" i="0" u="none" strike="noStrike" kern="1200" dirty="0">
                          <a:solidFill>
                            <a:schemeClr val="tx1"/>
                          </a:solidFill>
                          <a:effectLst/>
                          <a:latin typeface="+mj-ea"/>
                          <a:ea typeface="+mn-ea"/>
                          <a:cs typeface="+mn-cs"/>
                        </a:rPr>
                        <a:t>%</a:t>
                      </a:r>
                      <a:endParaRPr lang="en-US" altLang="ja-JP" sz="800" b="0" i="0" u="none" strike="noStrike" dirty="0">
                        <a:solidFill>
                          <a:schemeClr val="tx1"/>
                        </a:solidFill>
                        <a:effectLst/>
                        <a:latin typeface="+mj-ea"/>
                        <a:ea typeface="+mj-ea"/>
                      </a:endParaRP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7"/>
                  </a:ext>
                </a:extLst>
              </a:tr>
              <a:tr h="158118">
                <a:tc>
                  <a:txBody>
                    <a:bodyPr/>
                    <a:lstStyle/>
                    <a:p>
                      <a:pPr algn="ctr" rtl="0" fontAlgn="ctr"/>
                      <a:r>
                        <a:rPr lang="ja-JP" altLang="en-US" sz="800" b="0" i="0" u="none" strike="noStrike">
                          <a:solidFill>
                            <a:schemeClr val="tx1"/>
                          </a:solidFill>
                          <a:effectLst/>
                          <a:latin typeface="+mj-ea"/>
                          <a:ea typeface="+mj-ea"/>
                        </a:rPr>
                        <a:t>オーストラリア</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dirty="0">
                          <a:solidFill>
                            <a:schemeClr val="tx1"/>
                          </a:solidFill>
                          <a:effectLst/>
                          <a:latin typeface="+mj-ea"/>
                          <a:ea typeface="+mj-ea"/>
                        </a:rPr>
                        <a:t>6,583</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800" b="0" i="0" u="none" strike="noStrike" dirty="0">
                          <a:solidFill>
                            <a:schemeClr val="tx1"/>
                          </a:solidFill>
                          <a:effectLst/>
                          <a:latin typeface="+mj-ea"/>
                          <a:ea typeface="+mj-ea"/>
                        </a:rPr>
                        <a:t>＋</a:t>
                      </a:r>
                      <a:r>
                        <a:rPr lang="en-US" altLang="ja-JP" sz="800" b="0" i="0" u="none" strike="noStrike" dirty="0">
                          <a:solidFill>
                            <a:schemeClr val="tx1"/>
                          </a:solidFill>
                          <a:effectLst/>
                          <a:latin typeface="+mj-ea"/>
                          <a:ea typeface="+mj-ea"/>
                        </a:rPr>
                        <a:t>17.2%</a:t>
                      </a: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chemeClr val="tx1"/>
                          </a:solidFill>
                          <a:effectLst/>
                          <a:latin typeface="+mj-ea"/>
                          <a:ea typeface="+mj-ea"/>
                        </a:rPr>
                        <a:t>2,462</a:t>
                      </a:r>
                    </a:p>
                  </a:txBody>
                  <a:tcPr marL="5862" marR="5862" marT="5862"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800" b="0" i="0" u="none" strike="noStrike" dirty="0">
                          <a:solidFill>
                            <a:schemeClr val="tx1"/>
                          </a:solidFill>
                          <a:effectLst/>
                          <a:latin typeface="+mj-ea"/>
                          <a:ea typeface="+mj-ea"/>
                        </a:rPr>
                        <a:t>▲</a:t>
                      </a:r>
                      <a:r>
                        <a:rPr lang="en-US" altLang="ja-JP" sz="800" b="0" i="0" u="none" strike="noStrike" dirty="0">
                          <a:solidFill>
                            <a:schemeClr val="tx1"/>
                          </a:solidFill>
                          <a:effectLst/>
                          <a:latin typeface="+mj-ea"/>
                          <a:ea typeface="+mj-ea"/>
                        </a:rPr>
                        <a:t>34.9</a:t>
                      </a:r>
                      <a:r>
                        <a:rPr kumimoji="1" lang="en-US" altLang="ja-JP" sz="800" b="0" i="0" u="none" strike="noStrike" kern="1200" dirty="0">
                          <a:solidFill>
                            <a:schemeClr val="tx1"/>
                          </a:solidFill>
                          <a:effectLst/>
                          <a:latin typeface="+mj-ea"/>
                          <a:ea typeface="+mn-ea"/>
                          <a:cs typeface="+mn-cs"/>
                        </a:rPr>
                        <a:t>%</a:t>
                      </a:r>
                      <a:endParaRPr lang="en-US" altLang="ja-JP" sz="800" b="0" i="0" u="none" strike="noStrike" dirty="0">
                        <a:solidFill>
                          <a:schemeClr val="tx1"/>
                        </a:solidFill>
                        <a:effectLst/>
                        <a:latin typeface="+mj-ea"/>
                        <a:ea typeface="+mj-ea"/>
                      </a:endParaRP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8"/>
                  </a:ext>
                </a:extLst>
              </a:tr>
              <a:tr h="158984">
                <a:tc>
                  <a:txBody>
                    <a:bodyPr/>
                    <a:lstStyle/>
                    <a:p>
                      <a:pPr algn="ctr" rtl="0" fontAlgn="ctr"/>
                      <a:r>
                        <a:rPr lang="ja-JP" altLang="en-US" sz="800" b="0" i="0" u="none" strike="noStrike">
                          <a:solidFill>
                            <a:schemeClr val="tx1"/>
                          </a:solidFill>
                          <a:effectLst/>
                          <a:latin typeface="+mj-ea"/>
                          <a:ea typeface="+mj-ea"/>
                        </a:rPr>
                        <a:t>フランス</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en-US" altLang="ja-JP" sz="800" b="0" i="0" u="none" strike="noStrike" dirty="0">
                          <a:solidFill>
                            <a:schemeClr val="tx1"/>
                          </a:solidFill>
                          <a:effectLst/>
                          <a:latin typeface="+mj-ea"/>
                          <a:ea typeface="+mj-ea"/>
                        </a:rPr>
                        <a:t>5,062</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ja-JP" altLang="en-US" sz="800" b="0" i="0" u="none" strike="noStrike" dirty="0">
                          <a:solidFill>
                            <a:schemeClr val="tx1"/>
                          </a:solidFill>
                          <a:effectLst/>
                          <a:latin typeface="+mj-ea"/>
                          <a:ea typeface="+mj-ea"/>
                        </a:rPr>
                        <a:t>▲</a:t>
                      </a:r>
                      <a:r>
                        <a:rPr lang="en-US" altLang="ja-JP" sz="800" b="0" i="0" u="none" strike="noStrike" dirty="0">
                          <a:solidFill>
                            <a:schemeClr val="tx1"/>
                          </a:solidFill>
                          <a:effectLst/>
                          <a:latin typeface="+mj-ea"/>
                          <a:ea typeface="+mj-ea"/>
                        </a:rPr>
                        <a:t>18.2%</a:t>
                      </a: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en-US" altLang="ja-JP" sz="800" b="0" i="0" u="none" strike="noStrike">
                          <a:solidFill>
                            <a:schemeClr val="tx1"/>
                          </a:solidFill>
                          <a:effectLst/>
                          <a:latin typeface="+mj-ea"/>
                          <a:ea typeface="+mj-ea"/>
                        </a:rPr>
                        <a:t>1,859</a:t>
                      </a:r>
                    </a:p>
                  </a:txBody>
                  <a:tcPr marL="5862" marR="5862" marT="5862"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ja-JP" altLang="en-US" sz="800" b="0" i="0" u="none" strike="noStrike" dirty="0">
                          <a:solidFill>
                            <a:schemeClr val="tx1"/>
                          </a:solidFill>
                          <a:effectLst/>
                          <a:latin typeface="+mj-ea"/>
                          <a:ea typeface="+mj-ea"/>
                        </a:rPr>
                        <a:t>▲</a:t>
                      </a:r>
                      <a:r>
                        <a:rPr lang="en-US" altLang="ja-JP" sz="800" b="0" i="0" u="none" strike="noStrike" dirty="0">
                          <a:solidFill>
                            <a:schemeClr val="tx1"/>
                          </a:solidFill>
                          <a:effectLst/>
                          <a:latin typeface="+mj-ea"/>
                          <a:ea typeface="+mj-ea"/>
                        </a:rPr>
                        <a:t>36.2</a:t>
                      </a:r>
                      <a:r>
                        <a:rPr kumimoji="1" lang="en-US" altLang="ja-JP" sz="800" b="0" i="0" u="none" strike="noStrike" kern="1200" dirty="0">
                          <a:solidFill>
                            <a:schemeClr val="tx1"/>
                          </a:solidFill>
                          <a:effectLst/>
                          <a:latin typeface="+mj-ea"/>
                          <a:ea typeface="+mn-ea"/>
                          <a:cs typeface="+mn-cs"/>
                        </a:rPr>
                        <a:t>%</a:t>
                      </a:r>
                      <a:endParaRPr lang="en-US" altLang="ja-JP" sz="800" b="0" i="0" u="none" strike="noStrike" dirty="0">
                        <a:solidFill>
                          <a:schemeClr val="tx1"/>
                        </a:solidFill>
                        <a:effectLst/>
                        <a:latin typeface="+mj-ea"/>
                        <a:ea typeface="+mj-ea"/>
                      </a:endParaRP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158984">
                <a:tc>
                  <a:txBody>
                    <a:bodyPr/>
                    <a:lstStyle/>
                    <a:p>
                      <a:pPr algn="ctr" rtl="0" fontAlgn="ctr"/>
                      <a:r>
                        <a:rPr lang="ja-JP" altLang="en-US" sz="800" b="0" i="0" u="none" strike="noStrike" dirty="0">
                          <a:solidFill>
                            <a:schemeClr val="tx1"/>
                          </a:solidFill>
                          <a:effectLst/>
                          <a:latin typeface="+mj-ea"/>
                          <a:ea typeface="+mj-ea"/>
                        </a:rPr>
                        <a:t>カナダ</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en-US" altLang="ja-JP" sz="800" b="0" i="0" u="none" strike="noStrike">
                          <a:solidFill>
                            <a:schemeClr val="tx1"/>
                          </a:solidFill>
                          <a:effectLst/>
                          <a:latin typeface="+mj-ea"/>
                          <a:ea typeface="+mj-ea"/>
                        </a:rPr>
                        <a:t>1,722</a:t>
                      </a:r>
                      <a:endParaRPr lang="en-US" altLang="ja-JP" sz="800" b="0" i="0" u="none" strike="noStrike" dirty="0">
                        <a:solidFill>
                          <a:schemeClr val="tx1"/>
                        </a:solidFill>
                        <a:effectLst/>
                        <a:latin typeface="+mj-ea"/>
                        <a:ea typeface="+mj-ea"/>
                      </a:endParaRP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fontAlgn="ctr"/>
                      <a:r>
                        <a:rPr lang="ja-JP" altLang="en-US" sz="800" b="0" i="0" u="none" strike="noStrike" dirty="0">
                          <a:solidFill>
                            <a:schemeClr val="tx1"/>
                          </a:solidFill>
                          <a:effectLst/>
                          <a:latin typeface="+mj-ea"/>
                          <a:ea typeface="+mj-ea"/>
                        </a:rPr>
                        <a:t>▲</a:t>
                      </a:r>
                      <a:r>
                        <a:rPr lang="en-US" altLang="ja-JP" sz="800" b="0" i="0" u="none" strike="noStrike" dirty="0">
                          <a:solidFill>
                            <a:schemeClr val="tx1"/>
                          </a:solidFill>
                          <a:effectLst/>
                          <a:latin typeface="+mj-ea"/>
                          <a:ea typeface="+mj-ea"/>
                        </a:rPr>
                        <a:t>31.3%</a:t>
                      </a: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rtl="0" fontAlgn="ctr"/>
                      <a:r>
                        <a:rPr lang="en-US" altLang="ja-JP" sz="800" b="0" i="0" u="none" strike="noStrike">
                          <a:solidFill>
                            <a:schemeClr val="tx1"/>
                          </a:solidFill>
                          <a:effectLst/>
                          <a:latin typeface="+mj-ea"/>
                          <a:ea typeface="+mj-ea"/>
                        </a:rPr>
                        <a:t>913</a:t>
                      </a:r>
                    </a:p>
                  </a:txBody>
                  <a:tcPr marL="5862" marR="5862" marT="5862"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ja-JP" altLang="en-US" sz="800" b="0" i="0" u="none" strike="noStrike" dirty="0">
                          <a:solidFill>
                            <a:schemeClr val="tx1"/>
                          </a:solidFill>
                          <a:effectLst/>
                          <a:latin typeface="+mj-ea"/>
                          <a:ea typeface="+mj-ea"/>
                        </a:rPr>
                        <a:t>＋</a:t>
                      </a:r>
                      <a:r>
                        <a:rPr lang="en-US" altLang="ja-JP" sz="800" b="0" i="0" u="none" strike="noStrike" dirty="0">
                          <a:solidFill>
                            <a:schemeClr val="tx1"/>
                          </a:solidFill>
                          <a:effectLst/>
                          <a:latin typeface="+mj-ea"/>
                          <a:ea typeface="+mj-ea"/>
                        </a:rPr>
                        <a:t>15.4</a:t>
                      </a:r>
                      <a:r>
                        <a:rPr kumimoji="1" lang="en-US" altLang="ja-JP" sz="800" b="0" i="0" u="none" strike="noStrike" kern="1200" dirty="0">
                          <a:solidFill>
                            <a:schemeClr val="tx1"/>
                          </a:solidFill>
                          <a:effectLst/>
                          <a:latin typeface="+mj-ea"/>
                          <a:ea typeface="+mn-ea"/>
                          <a:cs typeface="+mn-cs"/>
                        </a:rPr>
                        <a:t>%</a:t>
                      </a:r>
                      <a:endParaRPr lang="en-US" altLang="ja-JP" sz="800" b="0" i="0" u="none" strike="noStrike" dirty="0">
                        <a:solidFill>
                          <a:schemeClr val="tx1"/>
                        </a:solidFill>
                        <a:effectLst/>
                        <a:latin typeface="+mj-ea"/>
                        <a:ea typeface="+mj-ea"/>
                      </a:endParaRP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158984">
                <a:tc>
                  <a:txBody>
                    <a:bodyPr/>
                    <a:lstStyle/>
                    <a:p>
                      <a:pPr algn="ctr" rtl="0" fontAlgn="ctr"/>
                      <a:r>
                        <a:rPr lang="ja-JP" altLang="en-US" sz="800" b="0" i="0" u="none" strike="noStrike" dirty="0">
                          <a:solidFill>
                            <a:schemeClr val="tx1"/>
                          </a:solidFill>
                          <a:effectLst/>
                          <a:latin typeface="+mj-ea"/>
                          <a:ea typeface="+mj-ea"/>
                        </a:rPr>
                        <a:t>（参考）</a:t>
                      </a:r>
                      <a:r>
                        <a:rPr lang="en-US" altLang="ja-JP" sz="800" b="0" i="0" u="none" strike="noStrike" dirty="0">
                          <a:solidFill>
                            <a:schemeClr val="tx1"/>
                          </a:solidFill>
                          <a:effectLst/>
                          <a:latin typeface="+mj-ea"/>
                          <a:ea typeface="+mj-ea"/>
                        </a:rPr>
                        <a:t>EU</a:t>
                      </a:r>
                      <a:r>
                        <a:rPr lang="ja-JP" altLang="en-US" sz="800" b="0" i="0" u="none" strike="noStrike" dirty="0">
                          <a:solidFill>
                            <a:schemeClr val="tx1"/>
                          </a:solidFill>
                          <a:effectLst/>
                          <a:latin typeface="+mj-ea"/>
                          <a:ea typeface="+mj-ea"/>
                        </a:rPr>
                        <a:t>・英国</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dirty="0">
                          <a:solidFill>
                            <a:schemeClr val="tx1"/>
                          </a:solidFill>
                          <a:effectLst/>
                          <a:latin typeface="+mj-ea"/>
                          <a:ea typeface="+mj-ea"/>
                        </a:rPr>
                        <a:t>16,358</a:t>
                      </a:r>
                    </a:p>
                  </a:txBody>
                  <a:tcPr marL="5862" marR="5862" marT="5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800" b="0" i="0" u="none" strike="noStrike" dirty="0">
                          <a:solidFill>
                            <a:schemeClr val="tx1"/>
                          </a:solidFill>
                          <a:effectLst/>
                          <a:latin typeface="+mj-ea"/>
                          <a:ea typeface="+mj-ea"/>
                        </a:rPr>
                        <a:t>＋</a:t>
                      </a:r>
                      <a:r>
                        <a:rPr lang="en-US" altLang="ja-JP" sz="800" b="0" i="0" u="none" strike="noStrike" dirty="0">
                          <a:solidFill>
                            <a:schemeClr val="tx1"/>
                          </a:solidFill>
                          <a:effectLst/>
                          <a:latin typeface="+mj-ea"/>
                          <a:ea typeface="+mj-ea"/>
                        </a:rPr>
                        <a:t>4.7%</a:t>
                      </a: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chemeClr val="tx1"/>
                          </a:solidFill>
                          <a:effectLst/>
                          <a:latin typeface="+mj-ea"/>
                          <a:ea typeface="+mj-ea"/>
                        </a:rPr>
                        <a:t>8,867</a:t>
                      </a:r>
                    </a:p>
                  </a:txBody>
                  <a:tcPr marL="5862" marR="5862" marT="5862"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ja-JP" altLang="en-US" sz="800" b="0" i="0" u="none" strike="noStrike" dirty="0">
                          <a:solidFill>
                            <a:schemeClr val="tx1"/>
                          </a:solidFill>
                          <a:effectLst/>
                          <a:latin typeface="+mj-ea"/>
                          <a:ea typeface="+mj-ea"/>
                        </a:rPr>
                        <a:t>▲</a:t>
                      </a:r>
                      <a:r>
                        <a:rPr lang="en-US" altLang="ja-JP" sz="800" b="0" i="0" u="none" strike="noStrike" dirty="0">
                          <a:solidFill>
                            <a:schemeClr val="tx1"/>
                          </a:solidFill>
                          <a:effectLst/>
                          <a:latin typeface="+mj-ea"/>
                          <a:ea typeface="+mj-ea"/>
                        </a:rPr>
                        <a:t>11.5</a:t>
                      </a:r>
                      <a:r>
                        <a:rPr kumimoji="1" lang="en-US" altLang="ja-JP" sz="800" b="0" i="0" u="none" strike="noStrike" kern="1200" dirty="0">
                          <a:solidFill>
                            <a:schemeClr val="tx1"/>
                          </a:solidFill>
                          <a:effectLst/>
                          <a:latin typeface="+mj-ea"/>
                          <a:ea typeface="+mn-ea"/>
                          <a:cs typeface="+mn-cs"/>
                        </a:rPr>
                        <a:t>%</a:t>
                      </a:r>
                      <a:endParaRPr lang="en-US" altLang="ja-JP" sz="800" b="0" i="0" u="none" strike="noStrike" dirty="0">
                        <a:solidFill>
                          <a:schemeClr val="tx1"/>
                        </a:solidFill>
                        <a:effectLst/>
                        <a:latin typeface="+mj-ea"/>
                        <a:ea typeface="+mj-ea"/>
                      </a:endParaRPr>
                    </a:p>
                  </a:txBody>
                  <a:tcPr marL="5862" marR="5862" marT="586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bl>
          </a:graphicData>
        </a:graphic>
      </p:graphicFrame>
      <p:sp>
        <p:nvSpPr>
          <p:cNvPr id="25" name="左大かっこ 24">
            <a:extLst>
              <a:ext uri="{FF2B5EF4-FFF2-40B4-BE49-F238E27FC236}">
                <a16:creationId xmlns:a16="http://schemas.microsoft.com/office/drawing/2014/main" id="{18B27136-602B-48A4-AB5A-908D5FEBE67D}"/>
              </a:ext>
            </a:extLst>
          </p:cNvPr>
          <p:cNvSpPr/>
          <p:nvPr/>
        </p:nvSpPr>
        <p:spPr>
          <a:xfrm rot="-5400000">
            <a:off x="5802060" y="4907175"/>
            <a:ext cx="81808" cy="975641"/>
          </a:xfrm>
          <a:prstGeom prst="leftBracket">
            <a:avLst/>
          </a:prstGeom>
          <a:ln w="19050"/>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015"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2" name="タイトル 1">
            <a:extLst>
              <a:ext uri="{FF2B5EF4-FFF2-40B4-BE49-F238E27FC236}">
                <a16:creationId xmlns:a16="http://schemas.microsoft.com/office/drawing/2014/main" id="{21EA95BC-2F5E-4C95-847C-CFFB83D0EF1D}"/>
              </a:ext>
            </a:extLst>
          </p:cNvPr>
          <p:cNvSpPr txBox="1">
            <a:spLocks/>
          </p:cNvSpPr>
          <p:nvPr/>
        </p:nvSpPr>
        <p:spPr>
          <a:xfrm>
            <a:off x="-33466" y="-43100"/>
            <a:ext cx="9210931" cy="987313"/>
          </a:xfrm>
          <a:prstGeom prst="rect">
            <a:avLst/>
          </a:prstGeom>
          <a:solidFill>
            <a:srgbClr val="0070C0"/>
          </a:solidFill>
          <a:effectLst>
            <a:outerShdw blurRad="50800" dist="38100" dir="2700000" algn="tl" rotWithShape="0">
              <a:prstClr val="black">
                <a:alpha val="40000"/>
              </a:prstClr>
            </a:outerShdw>
          </a:effectLst>
        </p:spPr>
        <p:txBody>
          <a:bodyPr vert="horz" lIns="84406" tIns="42203" rIns="84406" bIns="42203" rtlCol="0" anchor="b">
            <a:normAutofit/>
          </a:bodyPr>
          <a:lstStyle>
            <a:lvl1pPr algn="ctr" defTabSz="914400" rtl="0" eaLnBrk="1" latinLnBrk="0" hangingPunct="1">
              <a:lnSpc>
                <a:spcPct val="90000"/>
              </a:lnSpc>
              <a:spcBef>
                <a:spcPct val="0"/>
              </a:spcBef>
              <a:buNone/>
              <a:defRPr kumimoji="1" sz="6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1" lang="ja-JP" altLang="en-US" sz="28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j-cs"/>
              </a:rPr>
              <a:t>酒類業の振興</a:t>
            </a:r>
            <a:endParaRPr kumimoji="1" lang="en-US" altLang="ja-JP" sz="28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j-cs"/>
              </a:rPr>
              <a:t>～近年の輸出動向～</a:t>
            </a:r>
            <a:endParaRPr kumimoji="1" lang="ja-JP" altLang="en-US" sz="2215"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j-cs"/>
            </a:endParaRPr>
          </a:p>
        </p:txBody>
      </p:sp>
      <p:sp>
        <p:nvSpPr>
          <p:cNvPr id="14" name="スライド番号プレースホルダー 1">
            <a:extLst>
              <a:ext uri="{FF2B5EF4-FFF2-40B4-BE49-F238E27FC236}">
                <a16:creationId xmlns:a16="http://schemas.microsoft.com/office/drawing/2014/main" id="{EC602C17-58D8-4A8A-9907-41D82D79EEBA}"/>
              </a:ext>
            </a:extLst>
          </p:cNvPr>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84</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0825960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グラフ 25"/>
          <p:cNvGraphicFramePr/>
          <p:nvPr/>
        </p:nvGraphicFramePr>
        <p:xfrm>
          <a:off x="5424545" y="2662754"/>
          <a:ext cx="3622003" cy="3583091"/>
        </p:xfrm>
        <a:graphic>
          <a:graphicData uri="http://schemas.openxmlformats.org/drawingml/2006/chart">
            <c:chart xmlns:c="http://schemas.openxmlformats.org/drawingml/2006/chart" xmlns:r="http://schemas.openxmlformats.org/officeDocument/2006/relationships" r:id="rId3"/>
          </a:graphicData>
        </a:graphic>
      </p:graphicFrame>
      <p:sp>
        <p:nvSpPr>
          <p:cNvPr id="22" name="テキスト ボックス 21"/>
          <p:cNvSpPr txBox="1"/>
          <p:nvPr/>
        </p:nvSpPr>
        <p:spPr>
          <a:xfrm>
            <a:off x="6292513" y="4155825"/>
            <a:ext cx="739810" cy="269946"/>
          </a:xfrm>
          <a:prstGeom prst="rect">
            <a:avLst/>
          </a:prstGeom>
          <a:noFill/>
          <a:ln w="12700">
            <a:solidFill>
              <a:schemeClr val="accent1"/>
            </a:solidFill>
          </a:ln>
        </p:spPr>
        <p:txBody>
          <a:bodyPr wrap="square" rtlCol="0">
            <a:spAutoFit/>
          </a:bodyPr>
          <a:lstStyle/>
          <a:p>
            <a:pPr algn="ctr" defTabSz="844083"/>
            <a:r>
              <a:rPr lang="ja-JP" altLang="en-US" sz="1154" b="1" dirty="0">
                <a:solidFill>
                  <a:prstClr val="black"/>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約</a:t>
            </a:r>
            <a:r>
              <a:rPr lang="en-US" altLang="ja-JP" sz="1154" b="1" dirty="0">
                <a:solidFill>
                  <a:prstClr val="black"/>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2.2</a:t>
            </a:r>
            <a:r>
              <a:rPr lang="ja-JP" altLang="en-US" sz="1154" b="1" dirty="0">
                <a:solidFill>
                  <a:prstClr val="black"/>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倍</a:t>
            </a:r>
          </a:p>
        </p:txBody>
      </p:sp>
      <p:graphicFrame>
        <p:nvGraphicFramePr>
          <p:cNvPr id="4" name="表 3"/>
          <p:cNvGraphicFramePr>
            <a:graphicFrameLocks noGrp="1"/>
          </p:cNvGraphicFramePr>
          <p:nvPr/>
        </p:nvGraphicFramePr>
        <p:xfrm>
          <a:off x="163009" y="1680911"/>
          <a:ext cx="5072913" cy="4332279"/>
        </p:xfrm>
        <a:graphic>
          <a:graphicData uri="http://schemas.openxmlformats.org/drawingml/2006/table">
            <a:tbl>
              <a:tblPr firstRow="1" bandRow="1">
                <a:tableStyleId>{5C22544A-7EE6-4342-B048-85BDC9FD1C3A}</a:tableStyleId>
              </a:tblPr>
              <a:tblGrid>
                <a:gridCol w="1699161">
                  <a:extLst>
                    <a:ext uri="{9D8B030D-6E8A-4147-A177-3AD203B41FA5}">
                      <a16:colId xmlns:a16="http://schemas.microsoft.com/office/drawing/2014/main" val="20000"/>
                    </a:ext>
                  </a:extLst>
                </a:gridCol>
                <a:gridCol w="1856803">
                  <a:extLst>
                    <a:ext uri="{9D8B030D-6E8A-4147-A177-3AD203B41FA5}">
                      <a16:colId xmlns:a16="http://schemas.microsoft.com/office/drawing/2014/main" val="20001"/>
                    </a:ext>
                  </a:extLst>
                </a:gridCol>
                <a:gridCol w="1516949">
                  <a:extLst>
                    <a:ext uri="{9D8B030D-6E8A-4147-A177-3AD203B41FA5}">
                      <a16:colId xmlns:a16="http://schemas.microsoft.com/office/drawing/2014/main" val="20002"/>
                    </a:ext>
                  </a:extLst>
                </a:gridCol>
              </a:tblGrid>
              <a:tr h="823048">
                <a:tc>
                  <a:txBody>
                    <a:bodyPr/>
                    <a:lstStyle/>
                    <a:p>
                      <a:pPr algn="ctr"/>
                      <a:r>
                        <a:rPr kumimoji="1" lang="ja-JP" altLang="en-US" sz="1700" dirty="0">
                          <a:latin typeface="+mn-ea"/>
                          <a:ea typeface="+mn-ea"/>
                        </a:rPr>
                        <a:t>重点品目</a:t>
                      </a:r>
                    </a:p>
                  </a:txBody>
                  <a:tcPr marL="84406" marR="84406" marT="42203" marB="42203" anchor="ctr"/>
                </a:tc>
                <a:tc>
                  <a:txBody>
                    <a:bodyPr/>
                    <a:lstStyle/>
                    <a:p>
                      <a:pPr algn="ctr"/>
                      <a:r>
                        <a:rPr kumimoji="1" lang="ja-JP" altLang="en-US" sz="1700" dirty="0">
                          <a:latin typeface="+mn-ea"/>
                          <a:ea typeface="+mn-ea"/>
                        </a:rPr>
                        <a:t>ターゲット国・地域</a:t>
                      </a:r>
                    </a:p>
                  </a:txBody>
                  <a:tcPr marL="84406" marR="84406" marT="42203" marB="42203" anchor="ctr"/>
                </a:tc>
                <a:tc>
                  <a:txBody>
                    <a:bodyPr/>
                    <a:lstStyle/>
                    <a:p>
                      <a:pPr algn="ctr"/>
                      <a:r>
                        <a:rPr kumimoji="1" lang="en-US" altLang="ja-JP" sz="1700" dirty="0">
                          <a:latin typeface="+mn-ea"/>
                          <a:ea typeface="+mn-ea"/>
                        </a:rPr>
                        <a:t>2025</a:t>
                      </a:r>
                      <a:r>
                        <a:rPr kumimoji="1" lang="ja-JP" altLang="en-US" sz="1700" dirty="0">
                          <a:latin typeface="+mn-ea"/>
                          <a:ea typeface="+mn-ea"/>
                        </a:rPr>
                        <a:t>年目標</a:t>
                      </a:r>
                      <a:endParaRPr kumimoji="1" lang="en-US" altLang="ja-JP" sz="1700" dirty="0">
                        <a:latin typeface="+mn-ea"/>
                        <a:ea typeface="+mn-ea"/>
                      </a:endParaRPr>
                    </a:p>
                    <a:p>
                      <a:pPr algn="ctr"/>
                      <a:r>
                        <a:rPr kumimoji="1" lang="ja-JP" altLang="en-US" sz="1300" dirty="0">
                          <a:latin typeface="+mn-ea"/>
                          <a:ea typeface="+mn-ea"/>
                        </a:rPr>
                        <a:t>（</a:t>
                      </a:r>
                      <a:r>
                        <a:rPr kumimoji="1" lang="en-US" altLang="ja-JP" sz="1300" dirty="0">
                          <a:latin typeface="+mn-ea"/>
                          <a:ea typeface="+mn-ea"/>
                        </a:rPr>
                        <a:t>2023</a:t>
                      </a:r>
                      <a:r>
                        <a:rPr kumimoji="1" lang="ja-JP" altLang="en-US" sz="1300" dirty="0">
                          <a:latin typeface="+mn-ea"/>
                          <a:ea typeface="+mn-ea"/>
                        </a:rPr>
                        <a:t>年）</a:t>
                      </a:r>
                    </a:p>
                  </a:txBody>
                  <a:tcPr marL="84406" marR="84406" marT="42203" marB="42203" anchor="ctr"/>
                </a:tc>
                <a:extLst>
                  <a:ext uri="{0D108BD9-81ED-4DB2-BD59-A6C34878D82A}">
                    <a16:rowId xmlns:a16="http://schemas.microsoft.com/office/drawing/2014/main" val="10000"/>
                  </a:ext>
                </a:extLst>
              </a:tr>
              <a:tr h="1405663">
                <a:tc>
                  <a:txBody>
                    <a:bodyPr/>
                    <a:lstStyle/>
                    <a:p>
                      <a:pPr algn="l"/>
                      <a:r>
                        <a:rPr kumimoji="1" lang="ja-JP" altLang="en-US" sz="1700" dirty="0">
                          <a:latin typeface="+mn-ea"/>
                          <a:ea typeface="+mn-ea"/>
                        </a:rPr>
                        <a:t>清酒</a:t>
                      </a:r>
                    </a:p>
                  </a:txBody>
                  <a:tcPr marL="84406" marR="84406" marT="42203" marB="42203" anchor="ctr"/>
                </a:tc>
                <a:tc>
                  <a:txBody>
                    <a:bodyPr/>
                    <a:lstStyle/>
                    <a:p>
                      <a:pPr algn="l"/>
                      <a:r>
                        <a:rPr lang="ja-JP" altLang="en-US" sz="1500" dirty="0">
                          <a:latin typeface="+mn-ea"/>
                          <a:ea typeface="+mn-ea"/>
                        </a:rPr>
                        <a:t>米国、中国、香港、</a:t>
                      </a:r>
                      <a:endParaRPr lang="en-US" altLang="ja-JP" sz="15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500" dirty="0">
                          <a:latin typeface="+mn-ea"/>
                          <a:ea typeface="+mn-ea"/>
                        </a:rPr>
                        <a:t>ＥＵ・英国</a:t>
                      </a:r>
                      <a:r>
                        <a:rPr kumimoji="1" lang="ja-JP" altLang="en-US" sz="1500" kern="1200" dirty="0">
                          <a:solidFill>
                            <a:schemeClr val="dk1"/>
                          </a:solidFill>
                          <a:latin typeface="+mn-ea"/>
                          <a:ea typeface="+mn-ea"/>
                          <a:cs typeface="+mn-cs"/>
                        </a:rPr>
                        <a:t>、</a:t>
                      </a:r>
                      <a:r>
                        <a:rPr lang="ja-JP" altLang="en-US" sz="1500" dirty="0">
                          <a:latin typeface="+mn-ea"/>
                          <a:ea typeface="+mn-ea"/>
                        </a:rPr>
                        <a:t>台湾、</a:t>
                      </a:r>
                      <a:endParaRPr lang="en-US" altLang="ja-JP" sz="15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500" dirty="0">
                          <a:latin typeface="+mn-ea"/>
                          <a:ea typeface="+mn-ea"/>
                        </a:rPr>
                        <a:t>韓国、シンガポール（</a:t>
                      </a:r>
                      <a:r>
                        <a:rPr lang="en-US" altLang="ja-JP" sz="1500" dirty="0">
                          <a:latin typeface="+mn-ea"/>
                          <a:ea typeface="+mn-ea"/>
                        </a:rPr>
                        <a:t>※</a:t>
                      </a:r>
                      <a:r>
                        <a:rPr lang="ja-JP" altLang="en-US" sz="1500" dirty="0">
                          <a:latin typeface="+mn-ea"/>
                          <a:ea typeface="+mn-ea"/>
                        </a:rPr>
                        <a:t>１）</a:t>
                      </a:r>
                      <a:endParaRPr kumimoji="1" lang="ja-JP" altLang="en-US" sz="1500" kern="1200" dirty="0">
                        <a:solidFill>
                          <a:schemeClr val="dk1"/>
                        </a:solidFill>
                        <a:latin typeface="+mn-ea"/>
                        <a:ea typeface="+mn-ea"/>
                        <a:cs typeface="+mn-cs"/>
                      </a:endParaRPr>
                    </a:p>
                  </a:txBody>
                  <a:tcPr marL="84406" marR="84406" marT="42203" marB="42203" anchor="ctr"/>
                </a:tc>
                <a:tc>
                  <a:txBody>
                    <a:bodyPr/>
                    <a:lstStyle/>
                    <a:p>
                      <a:pPr algn="ctr"/>
                      <a:r>
                        <a:rPr kumimoji="1" lang="en-US" altLang="ja-JP" sz="1700" dirty="0">
                          <a:latin typeface="+mn-ea"/>
                          <a:ea typeface="+mn-ea"/>
                        </a:rPr>
                        <a:t>600</a:t>
                      </a:r>
                      <a:r>
                        <a:rPr kumimoji="1" lang="ja-JP" altLang="en-US" sz="1700" dirty="0">
                          <a:latin typeface="+mn-ea"/>
                          <a:ea typeface="+mn-ea"/>
                        </a:rPr>
                        <a:t>億円</a:t>
                      </a:r>
                      <a:endParaRPr kumimoji="1" lang="en-US" altLang="ja-JP" sz="1700" dirty="0">
                        <a:latin typeface="+mn-ea"/>
                        <a:ea typeface="+mn-ea"/>
                      </a:endParaRPr>
                    </a:p>
                    <a:p>
                      <a:pPr algn="ctr"/>
                      <a:r>
                        <a:rPr kumimoji="1" lang="ja-JP" altLang="en-US" sz="1300" dirty="0">
                          <a:latin typeface="+mn-ea"/>
                          <a:ea typeface="+mn-ea"/>
                        </a:rPr>
                        <a:t>（</a:t>
                      </a:r>
                      <a:r>
                        <a:rPr kumimoji="1" lang="en-US" altLang="ja-JP" sz="1300" dirty="0">
                          <a:latin typeface="+mn-ea"/>
                          <a:ea typeface="+mn-ea"/>
                        </a:rPr>
                        <a:t>410.8</a:t>
                      </a:r>
                      <a:r>
                        <a:rPr kumimoji="1" lang="ja-JP" altLang="en-US" sz="1300" dirty="0">
                          <a:latin typeface="+mn-ea"/>
                          <a:ea typeface="+mn-ea"/>
                        </a:rPr>
                        <a:t>億円）</a:t>
                      </a:r>
                      <a:endParaRPr kumimoji="1" lang="en-US" altLang="ja-JP" sz="1500" dirty="0">
                        <a:latin typeface="+mn-ea"/>
                        <a:ea typeface="+mn-ea"/>
                      </a:endParaRPr>
                    </a:p>
                  </a:txBody>
                  <a:tcPr marL="84406" marR="84406" marT="42203" marB="42203" anchor="ctr"/>
                </a:tc>
                <a:extLst>
                  <a:ext uri="{0D108BD9-81ED-4DB2-BD59-A6C34878D82A}">
                    <a16:rowId xmlns:a16="http://schemas.microsoft.com/office/drawing/2014/main" val="10001"/>
                  </a:ext>
                </a:extLst>
              </a:tr>
              <a:tr h="1051784">
                <a:tc>
                  <a:txBody>
                    <a:bodyPr/>
                    <a:lstStyle/>
                    <a:p>
                      <a:pPr algn="l"/>
                      <a:r>
                        <a:rPr kumimoji="1" lang="ja-JP" altLang="en-US" sz="1700" dirty="0">
                          <a:latin typeface="+mn-ea"/>
                          <a:ea typeface="+mn-ea"/>
                        </a:rPr>
                        <a:t>ウイスキー</a:t>
                      </a:r>
                    </a:p>
                  </a:txBody>
                  <a:tcPr marL="84406" marR="84406" marT="42203" marB="42203" anchor="ctr"/>
                </a:tc>
                <a:tc>
                  <a:txBody>
                    <a:bodyPr/>
                    <a:lstStyle/>
                    <a:p>
                      <a:pPr marL="0" marR="0" lvl="0" indent="0" algn="l" defTabSz="895332" rtl="0" eaLnBrk="1" fontAlgn="auto" latinLnBrk="0" hangingPunct="1">
                        <a:lnSpc>
                          <a:spcPct val="100000"/>
                        </a:lnSpc>
                        <a:spcBef>
                          <a:spcPts val="0"/>
                        </a:spcBef>
                        <a:spcAft>
                          <a:spcPts val="0"/>
                        </a:spcAft>
                        <a:buClrTx/>
                        <a:buSzTx/>
                        <a:buFontTx/>
                        <a:buNone/>
                        <a:tabLst/>
                        <a:defRPr/>
                      </a:pPr>
                      <a:r>
                        <a:rPr kumimoji="1" lang="ja-JP" altLang="en-US" sz="1500" kern="1200" dirty="0">
                          <a:latin typeface="+mn-ea"/>
                          <a:ea typeface="+mn-ea"/>
                        </a:rPr>
                        <a:t>ＥＵ・英国、</a:t>
                      </a:r>
                      <a:r>
                        <a:rPr lang="ja-JP" altLang="en-US" sz="1500" dirty="0">
                          <a:latin typeface="+mn-ea"/>
                          <a:ea typeface="+mn-ea"/>
                        </a:rPr>
                        <a:t>米国、</a:t>
                      </a:r>
                      <a:endParaRPr lang="en-US" altLang="ja-JP" sz="1500" dirty="0">
                        <a:latin typeface="+mn-ea"/>
                        <a:ea typeface="+mn-ea"/>
                      </a:endParaRPr>
                    </a:p>
                    <a:p>
                      <a:pPr marL="0" marR="0" lvl="0" indent="0" algn="l" defTabSz="895332" rtl="0" eaLnBrk="1" fontAlgn="auto" latinLnBrk="0" hangingPunct="1">
                        <a:lnSpc>
                          <a:spcPct val="100000"/>
                        </a:lnSpc>
                        <a:spcBef>
                          <a:spcPts val="0"/>
                        </a:spcBef>
                        <a:spcAft>
                          <a:spcPts val="0"/>
                        </a:spcAft>
                        <a:buClrTx/>
                        <a:buSzTx/>
                        <a:buFontTx/>
                        <a:buNone/>
                        <a:tabLst/>
                        <a:defRPr/>
                      </a:pPr>
                      <a:r>
                        <a:rPr lang="ja-JP" altLang="en-US" sz="1500" dirty="0">
                          <a:latin typeface="+mn-ea"/>
                          <a:ea typeface="+mn-ea"/>
                        </a:rPr>
                        <a:t>中国、台湾（</a:t>
                      </a:r>
                      <a:r>
                        <a:rPr lang="en-US" altLang="ja-JP" sz="1500" dirty="0">
                          <a:latin typeface="+mn-ea"/>
                          <a:ea typeface="+mn-ea"/>
                        </a:rPr>
                        <a:t>※</a:t>
                      </a:r>
                      <a:r>
                        <a:rPr lang="ja-JP" altLang="en-US" sz="1500" dirty="0">
                          <a:latin typeface="+mn-ea"/>
                          <a:ea typeface="+mn-ea"/>
                        </a:rPr>
                        <a:t>２）</a:t>
                      </a:r>
                      <a:endParaRPr kumimoji="1" lang="en-US" altLang="ja-JP" sz="1500" kern="1200" dirty="0">
                        <a:solidFill>
                          <a:schemeClr val="dk1"/>
                        </a:solidFill>
                        <a:latin typeface="+mn-ea"/>
                        <a:ea typeface="+mn-ea"/>
                        <a:cs typeface="+mn-cs"/>
                      </a:endParaRPr>
                    </a:p>
                  </a:txBody>
                  <a:tcPr marL="84406" marR="84406" marT="42203" marB="42203" anchor="ctr"/>
                </a:tc>
                <a:tc>
                  <a:txBody>
                    <a:bodyPr/>
                    <a:lstStyle/>
                    <a:p>
                      <a:pPr algn="ctr"/>
                      <a:r>
                        <a:rPr kumimoji="1" lang="en-US" altLang="ja-JP" sz="1700" dirty="0">
                          <a:latin typeface="+mn-ea"/>
                          <a:ea typeface="+mn-ea"/>
                        </a:rPr>
                        <a:t>680</a:t>
                      </a:r>
                      <a:r>
                        <a:rPr kumimoji="1" lang="ja-JP" altLang="en-US" sz="1700" dirty="0">
                          <a:latin typeface="+mn-ea"/>
                          <a:ea typeface="+mn-ea"/>
                        </a:rPr>
                        <a:t>億円</a:t>
                      </a:r>
                      <a:endParaRPr kumimoji="1" lang="en-US" altLang="ja-JP" sz="1700" dirty="0">
                        <a:latin typeface="+mn-ea"/>
                        <a:ea typeface="+mn-ea"/>
                      </a:endParaRPr>
                    </a:p>
                    <a:p>
                      <a:pPr algn="ctr"/>
                      <a:r>
                        <a:rPr kumimoji="1" lang="ja-JP" altLang="en-US" sz="1300" dirty="0">
                          <a:latin typeface="+mn-ea"/>
                          <a:ea typeface="+mn-ea"/>
                        </a:rPr>
                        <a:t>（</a:t>
                      </a:r>
                      <a:r>
                        <a:rPr kumimoji="1" lang="en-US" altLang="ja-JP" sz="1300" dirty="0">
                          <a:latin typeface="+mn-ea"/>
                          <a:ea typeface="+mn-ea"/>
                        </a:rPr>
                        <a:t>500.9</a:t>
                      </a:r>
                      <a:r>
                        <a:rPr kumimoji="1" lang="ja-JP" altLang="en-US" sz="1300" dirty="0">
                          <a:latin typeface="+mn-ea"/>
                          <a:ea typeface="+mn-ea"/>
                        </a:rPr>
                        <a:t>億円）</a:t>
                      </a:r>
                      <a:endParaRPr kumimoji="1" lang="en-US" altLang="ja-JP" sz="1300" dirty="0">
                        <a:latin typeface="+mn-ea"/>
                        <a:ea typeface="+mn-ea"/>
                      </a:endParaRPr>
                    </a:p>
                  </a:txBody>
                  <a:tcPr marL="84406" marR="84406" marT="42203" marB="42203" anchor="ctr"/>
                </a:tc>
                <a:extLst>
                  <a:ext uri="{0D108BD9-81ED-4DB2-BD59-A6C34878D82A}">
                    <a16:rowId xmlns:a16="http://schemas.microsoft.com/office/drawing/2014/main" val="10002"/>
                  </a:ext>
                </a:extLst>
              </a:tr>
              <a:tr h="1051784">
                <a:tc>
                  <a:txBody>
                    <a:bodyPr/>
                    <a:lstStyle/>
                    <a:p>
                      <a:pPr algn="l"/>
                      <a:r>
                        <a:rPr kumimoji="1" lang="ja-JP" altLang="en-US" sz="1700" dirty="0"/>
                        <a:t>本格焼酎・泡盛</a:t>
                      </a:r>
                      <a:endParaRPr kumimoji="1" lang="ja-JP" altLang="en-US" sz="1700" dirty="0">
                        <a:latin typeface="+mj-ea"/>
                        <a:ea typeface="+mj-ea"/>
                      </a:endParaRPr>
                    </a:p>
                  </a:txBody>
                  <a:tcPr marL="84406" marR="84406" marT="42203" marB="42203" anchor="ctr"/>
                </a:tc>
                <a:tc>
                  <a:txBody>
                    <a:bodyPr/>
                    <a:lstStyle/>
                    <a:p>
                      <a:r>
                        <a:rPr lang="ja-JP" altLang="en-US" sz="1500" dirty="0"/>
                        <a:t>中国、米国、台湾</a:t>
                      </a:r>
                      <a:r>
                        <a:rPr lang="ja-JP" altLang="en-US" sz="1500" dirty="0">
                          <a:latin typeface="+mn-ea"/>
                          <a:ea typeface="+mn-ea"/>
                        </a:rPr>
                        <a:t>（</a:t>
                      </a:r>
                      <a:r>
                        <a:rPr lang="en-US" altLang="ja-JP" sz="1500" dirty="0">
                          <a:latin typeface="+mn-ea"/>
                          <a:ea typeface="+mn-ea"/>
                        </a:rPr>
                        <a:t>※</a:t>
                      </a:r>
                      <a:r>
                        <a:rPr lang="ja-JP" altLang="en-US" sz="1500" dirty="0">
                          <a:latin typeface="+mn-ea"/>
                          <a:ea typeface="+mn-ea"/>
                        </a:rPr>
                        <a:t>２）</a:t>
                      </a:r>
                      <a:endParaRPr lang="en-US" altLang="ja-JP" sz="1500" dirty="0"/>
                    </a:p>
                  </a:txBody>
                  <a:tcPr marL="84406" marR="84406" marT="42203" marB="42203" anchor="ctr"/>
                </a:tc>
                <a:tc>
                  <a:txBody>
                    <a:bodyPr/>
                    <a:lstStyle/>
                    <a:p>
                      <a:pPr algn="ctr"/>
                      <a:r>
                        <a:rPr kumimoji="1" lang="en-US" altLang="ja-JP" sz="1700" dirty="0">
                          <a:latin typeface="+mn-ea"/>
                          <a:ea typeface="+mn-ea"/>
                        </a:rPr>
                        <a:t>40</a:t>
                      </a:r>
                      <a:r>
                        <a:rPr kumimoji="1" lang="ja-JP" altLang="en-US" sz="1700" dirty="0">
                          <a:latin typeface="+mn-ea"/>
                          <a:ea typeface="+mn-ea"/>
                        </a:rPr>
                        <a:t>億円</a:t>
                      </a:r>
                      <a:endParaRPr kumimoji="1" lang="en-US" altLang="ja-JP" sz="1700" dirty="0">
                        <a:latin typeface="+mn-ea"/>
                        <a:ea typeface="+mn-ea"/>
                      </a:endParaRPr>
                    </a:p>
                    <a:p>
                      <a:pPr algn="ctr"/>
                      <a:r>
                        <a:rPr kumimoji="1" lang="ja-JP" altLang="en-US" sz="1300" dirty="0">
                          <a:latin typeface="+mn-ea"/>
                          <a:ea typeface="+mn-ea"/>
                        </a:rPr>
                        <a:t>（</a:t>
                      </a:r>
                      <a:r>
                        <a:rPr kumimoji="1" lang="en-US" altLang="ja-JP" sz="1300" dirty="0">
                          <a:latin typeface="+mn-ea"/>
                          <a:ea typeface="+mn-ea"/>
                        </a:rPr>
                        <a:t>12.0</a:t>
                      </a:r>
                      <a:r>
                        <a:rPr kumimoji="1" lang="ja-JP" altLang="en-US" sz="1300" dirty="0">
                          <a:latin typeface="+mn-ea"/>
                          <a:ea typeface="+mn-ea"/>
                        </a:rPr>
                        <a:t>億円）</a:t>
                      </a:r>
                      <a:endParaRPr kumimoji="1" lang="en-US" altLang="ja-JP" sz="1300" dirty="0">
                        <a:latin typeface="+mn-ea"/>
                        <a:ea typeface="+mn-ea"/>
                      </a:endParaRPr>
                    </a:p>
                  </a:txBody>
                  <a:tcPr marL="84406" marR="84406" marT="42203" marB="42203" anchor="ctr"/>
                </a:tc>
                <a:extLst>
                  <a:ext uri="{0D108BD9-81ED-4DB2-BD59-A6C34878D82A}">
                    <a16:rowId xmlns:a16="http://schemas.microsoft.com/office/drawing/2014/main" val="10003"/>
                  </a:ext>
                </a:extLst>
              </a:tr>
            </a:tbl>
          </a:graphicData>
        </a:graphic>
      </p:graphicFrame>
      <p:sp>
        <p:nvSpPr>
          <p:cNvPr id="9" name="正方形/長方形 8"/>
          <p:cNvSpPr/>
          <p:nvPr/>
        </p:nvSpPr>
        <p:spPr>
          <a:xfrm rot="10800000">
            <a:off x="0" y="889239"/>
            <a:ext cx="9144000" cy="89999"/>
          </a:xfrm>
          <a:prstGeom prst="rect">
            <a:avLst/>
          </a:prstGeom>
          <a:gradFill flip="none" rotWithShape="1">
            <a:gsLst>
              <a:gs pos="0">
                <a:schemeClr val="accent1">
                  <a:lumMod val="75000"/>
                </a:schemeClr>
              </a:gs>
              <a:gs pos="100000">
                <a:srgbClr val="FFEBF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84390" tIns="42196" rIns="84390" bIns="42196" rtlCol="0" anchor="ctr"/>
          <a:lstStyle/>
          <a:p>
            <a:pPr algn="ctr" defTabSz="844083"/>
            <a:endParaRPr lang="ja-JP" altLang="en-US" sz="1662">
              <a:solidFill>
                <a:prstClr val="white"/>
              </a:solidFill>
              <a:latin typeface="Calibri" panose="020F0502020204030204"/>
              <a:ea typeface="ＭＳ Ｐゴシック" panose="020B0600070205080204" pitchFamily="50" charset="-128"/>
            </a:endParaRPr>
          </a:p>
        </p:txBody>
      </p:sp>
      <p:sp>
        <p:nvSpPr>
          <p:cNvPr id="18" name="角丸四角形 17"/>
          <p:cNvSpPr/>
          <p:nvPr/>
        </p:nvSpPr>
        <p:spPr>
          <a:xfrm>
            <a:off x="5296630" y="2528704"/>
            <a:ext cx="3724749" cy="3583091"/>
          </a:xfrm>
          <a:prstGeom prst="roundRect">
            <a:avLst>
              <a:gd name="adj" fmla="val 926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endParaRPr lang="ja-JP" altLang="en-US" sz="1662">
              <a:solidFill>
                <a:prstClr val="white"/>
              </a:solidFill>
              <a:latin typeface="Calibri" panose="020F0502020204030204"/>
              <a:ea typeface="ＭＳ Ｐゴシック" panose="020B0600070205080204" pitchFamily="50" charset="-128"/>
            </a:endParaRPr>
          </a:p>
        </p:txBody>
      </p:sp>
      <p:sp>
        <p:nvSpPr>
          <p:cNvPr id="3" name="テキスト ボックス 2">
            <a:extLst>
              <a:ext uri="{FF2B5EF4-FFF2-40B4-BE49-F238E27FC236}">
                <a16:creationId xmlns:a16="http://schemas.microsoft.com/office/drawing/2014/main" id="{AFF71F5C-B3BE-48EC-B121-5ED07A37353D}"/>
              </a:ext>
            </a:extLst>
          </p:cNvPr>
          <p:cNvSpPr txBox="1"/>
          <p:nvPr/>
        </p:nvSpPr>
        <p:spPr>
          <a:xfrm>
            <a:off x="198548" y="6003012"/>
            <a:ext cx="5464835" cy="262829"/>
          </a:xfrm>
          <a:prstGeom prst="rect">
            <a:avLst/>
          </a:prstGeom>
          <a:noFill/>
        </p:spPr>
        <p:txBody>
          <a:bodyPr wrap="square" rtlCol="0">
            <a:spAutoFit/>
          </a:bodyPr>
          <a:lstStyle/>
          <a:p>
            <a:pPr defTabSz="844083"/>
            <a:r>
              <a:rPr lang="en-US" altLang="ja-JP" sz="1108" dirty="0">
                <a:solidFill>
                  <a:prstClr val="black"/>
                </a:solidFill>
                <a:latin typeface="ＭＳ Ｐゴシック" panose="020B0600070205080204" pitchFamily="50" charset="-128"/>
                <a:ea typeface="ＭＳ Ｐゴシック" panose="020B0600070205080204" pitchFamily="50" charset="-128"/>
              </a:rPr>
              <a:t>※</a:t>
            </a:r>
            <a:r>
              <a:rPr lang="ja-JP" altLang="en-US" sz="1108" dirty="0">
                <a:solidFill>
                  <a:prstClr val="black"/>
                </a:solidFill>
                <a:latin typeface="ＭＳ Ｐゴシック" panose="020B0600070205080204" pitchFamily="50" charset="-128"/>
                <a:ea typeface="ＭＳ Ｐゴシック" panose="020B0600070205080204" pitchFamily="50" charset="-128"/>
              </a:rPr>
              <a:t>１　</a:t>
            </a:r>
            <a:r>
              <a:rPr lang="ja-JP" altLang="ja-JP" sz="1108" dirty="0">
                <a:solidFill>
                  <a:prstClr val="black"/>
                </a:solidFill>
                <a:latin typeface="ＭＳ Ｐゴシック" panose="020B0600070205080204" pitchFamily="50" charset="-128"/>
                <a:ea typeface="ＭＳ Ｐゴシック" panose="020B0600070205080204" pitchFamily="50" charset="-128"/>
              </a:rPr>
              <a:t>その他</a:t>
            </a:r>
            <a:r>
              <a:rPr lang="ja-JP" altLang="en-US" sz="1108" dirty="0">
                <a:solidFill>
                  <a:prstClr val="black"/>
                </a:solidFill>
                <a:latin typeface="ＭＳ Ｐゴシック" panose="020B0600070205080204" pitchFamily="50" charset="-128"/>
                <a:ea typeface="ＭＳ Ｐゴシック" panose="020B0600070205080204" pitchFamily="50" charset="-128"/>
              </a:rPr>
              <a:t>の国・地域として、</a:t>
            </a:r>
            <a:r>
              <a:rPr lang="ja-JP" altLang="ja-JP" sz="1108" dirty="0">
                <a:solidFill>
                  <a:prstClr val="black"/>
                </a:solidFill>
                <a:latin typeface="ＭＳ Ｐゴシック" panose="020B0600070205080204" pitchFamily="50" charset="-128"/>
                <a:ea typeface="ＭＳ Ｐゴシック" panose="020B0600070205080204" pitchFamily="50" charset="-128"/>
              </a:rPr>
              <a:t>東南アジア、南米等</a:t>
            </a:r>
            <a:r>
              <a:rPr lang="ja-JP" altLang="en-US" sz="1108" dirty="0">
                <a:solidFill>
                  <a:prstClr val="black"/>
                </a:solidFill>
                <a:latin typeface="ＭＳ Ｐゴシック" panose="020B0600070205080204" pitchFamily="50" charset="-128"/>
                <a:ea typeface="ＭＳ Ｐゴシック" panose="020B0600070205080204" pitchFamily="50" charset="-128"/>
              </a:rPr>
              <a:t>を含む</a:t>
            </a:r>
            <a:endParaRPr lang="ja-JP" altLang="en-US" sz="1108" dirty="0">
              <a:solidFill>
                <a:prstClr val="black"/>
              </a:solidFill>
              <a:latin typeface="Calibri" panose="020F0502020204030204"/>
              <a:ea typeface="ＭＳ Ｐゴシック" panose="020B0600070205080204" pitchFamily="50" charset="-128"/>
            </a:endParaRPr>
          </a:p>
        </p:txBody>
      </p:sp>
      <p:sp>
        <p:nvSpPr>
          <p:cNvPr id="10" name="テキスト ボックス 9">
            <a:extLst>
              <a:ext uri="{FF2B5EF4-FFF2-40B4-BE49-F238E27FC236}">
                <a16:creationId xmlns:a16="http://schemas.microsoft.com/office/drawing/2014/main" id="{BBF3034D-12D7-4A6B-B760-5A77F6D8C162}"/>
              </a:ext>
            </a:extLst>
          </p:cNvPr>
          <p:cNvSpPr txBox="1"/>
          <p:nvPr/>
        </p:nvSpPr>
        <p:spPr>
          <a:xfrm>
            <a:off x="198548" y="6168646"/>
            <a:ext cx="5464835" cy="262829"/>
          </a:xfrm>
          <a:prstGeom prst="rect">
            <a:avLst/>
          </a:prstGeom>
          <a:noFill/>
        </p:spPr>
        <p:txBody>
          <a:bodyPr wrap="square" rtlCol="0">
            <a:spAutoFit/>
          </a:bodyPr>
          <a:lstStyle/>
          <a:p>
            <a:pPr defTabSz="844083"/>
            <a:r>
              <a:rPr lang="en-US" altLang="ja-JP" sz="1108" dirty="0">
                <a:solidFill>
                  <a:prstClr val="black"/>
                </a:solidFill>
                <a:latin typeface="ＭＳ Ｐゴシック" panose="020B0600070205080204" pitchFamily="50" charset="-128"/>
                <a:ea typeface="ＭＳ Ｐゴシック" panose="020B0600070205080204" pitchFamily="50" charset="-128"/>
              </a:rPr>
              <a:t>※</a:t>
            </a:r>
            <a:r>
              <a:rPr lang="ja-JP" altLang="en-US" sz="1108" dirty="0">
                <a:solidFill>
                  <a:prstClr val="black"/>
                </a:solidFill>
                <a:latin typeface="ＭＳ Ｐゴシック" panose="020B0600070205080204" pitchFamily="50" charset="-128"/>
                <a:ea typeface="ＭＳ Ｐゴシック" panose="020B0600070205080204" pitchFamily="50" charset="-128"/>
              </a:rPr>
              <a:t>２　</a:t>
            </a:r>
            <a:r>
              <a:rPr lang="ja-JP" altLang="ja-JP" sz="1108" dirty="0">
                <a:solidFill>
                  <a:prstClr val="black"/>
                </a:solidFill>
                <a:latin typeface="ＭＳ Ｐゴシック" panose="020B0600070205080204" pitchFamily="50" charset="-128"/>
                <a:ea typeface="ＭＳ Ｐゴシック" panose="020B0600070205080204" pitchFamily="50" charset="-128"/>
              </a:rPr>
              <a:t>その他</a:t>
            </a:r>
            <a:r>
              <a:rPr lang="ja-JP" altLang="en-US" sz="1108" dirty="0">
                <a:solidFill>
                  <a:prstClr val="black"/>
                </a:solidFill>
                <a:latin typeface="ＭＳ Ｐゴシック" panose="020B0600070205080204" pitchFamily="50" charset="-128"/>
                <a:ea typeface="ＭＳ Ｐゴシック" panose="020B0600070205080204" pitchFamily="50" charset="-128"/>
              </a:rPr>
              <a:t>の国・地域として、</a:t>
            </a:r>
            <a:r>
              <a:rPr lang="ja-JP" altLang="ja-JP" sz="1108" dirty="0">
                <a:solidFill>
                  <a:prstClr val="black"/>
                </a:solidFill>
                <a:latin typeface="ＭＳ Ｐゴシック" panose="020B0600070205080204" pitchFamily="50" charset="-128"/>
                <a:ea typeface="ＭＳ Ｐゴシック" panose="020B0600070205080204" pitchFamily="50" charset="-128"/>
              </a:rPr>
              <a:t>東南アジア等</a:t>
            </a:r>
            <a:r>
              <a:rPr lang="ja-JP" altLang="en-US" sz="1108" dirty="0">
                <a:solidFill>
                  <a:prstClr val="black"/>
                </a:solidFill>
                <a:latin typeface="ＭＳ Ｐゴシック" panose="020B0600070205080204" pitchFamily="50" charset="-128"/>
                <a:ea typeface="ＭＳ Ｐゴシック" panose="020B0600070205080204" pitchFamily="50" charset="-128"/>
              </a:rPr>
              <a:t>を含む</a:t>
            </a:r>
            <a:endParaRPr lang="ja-JP" altLang="en-US" sz="1108" dirty="0">
              <a:solidFill>
                <a:prstClr val="black"/>
              </a:solidFill>
              <a:latin typeface="Calibri" panose="020F0502020204030204"/>
              <a:ea typeface="ＭＳ Ｐゴシック" panose="020B0600070205080204" pitchFamily="50" charset="-128"/>
            </a:endParaRPr>
          </a:p>
        </p:txBody>
      </p:sp>
      <p:sp>
        <p:nvSpPr>
          <p:cNvPr id="13" name="スライド番号プレースホルダー 1">
            <a:extLst>
              <a:ext uri="{FF2B5EF4-FFF2-40B4-BE49-F238E27FC236}">
                <a16:creationId xmlns:a16="http://schemas.microsoft.com/office/drawing/2014/main" id="{A608CF7E-8386-45D9-BF79-A87A77500A9A}"/>
              </a:ext>
            </a:extLst>
          </p:cNvPr>
          <p:cNvSpPr>
            <a:spLocks noGrp="1"/>
          </p:cNvSpPr>
          <p:nvPr>
            <p:ph type="sldNum" sz="quarter" idx="12"/>
          </p:nvPr>
        </p:nvSpPr>
        <p:spPr>
          <a:xfrm>
            <a:off x="8567738" y="6453188"/>
            <a:ext cx="576262" cy="404812"/>
          </a:xfrm>
        </p:spPr>
        <p:txBody>
          <a:bodyPr/>
          <a:lstStyle/>
          <a:p>
            <a:pPr eaLnBrk="0" fontAlgn="base" hangingPunct="0">
              <a:spcBef>
                <a:spcPct val="0"/>
              </a:spcBef>
              <a:spcAft>
                <a:spcPct val="0"/>
              </a:spcAft>
            </a:pPr>
            <a:fld id="{C870111A-7876-4376-AA8A-B94741648D09}" type="slidenum">
              <a:rPr lang="ja-JP" altLang="en-US">
                <a:solidFill>
                  <a:prstClr val="black">
                    <a:tint val="75000"/>
                  </a:prstClr>
                </a:solidFill>
                <a:latin typeface="メイリオ" panose="020B0604030504040204" pitchFamily="50" charset="-128"/>
                <a:ea typeface="メイリオ" panose="020B0604030504040204" pitchFamily="50" charset="-128"/>
                <a:cs typeface="メイリオ" panose="020B0604030504040204" pitchFamily="50" charset="-128"/>
              </a:rPr>
              <a:pPr eaLnBrk="0" fontAlgn="base" hangingPunct="0">
                <a:spcBef>
                  <a:spcPct val="0"/>
                </a:spcBef>
                <a:spcAft>
                  <a:spcPct val="0"/>
                </a:spcAft>
              </a:pPr>
              <a:t>85</a:t>
            </a:fld>
            <a:endParaRPr lang="ja-JP" altLang="en-US" dirty="0">
              <a:solidFill>
                <a:prstClr val="black">
                  <a:tint val="75000"/>
                </a:prst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タイトル 2">
            <a:extLst>
              <a:ext uri="{FF2B5EF4-FFF2-40B4-BE49-F238E27FC236}">
                <a16:creationId xmlns:a16="http://schemas.microsoft.com/office/drawing/2014/main" id="{951A34A8-786A-4659-BE32-C16EB2D657E0}"/>
              </a:ext>
            </a:extLst>
          </p:cNvPr>
          <p:cNvSpPr txBox="1">
            <a:spLocks/>
          </p:cNvSpPr>
          <p:nvPr/>
        </p:nvSpPr>
        <p:spPr>
          <a:xfrm>
            <a:off x="4122" y="1"/>
            <a:ext cx="9140400" cy="976729"/>
          </a:xfrm>
          <a:prstGeom prst="rect">
            <a:avLst/>
          </a:prstGeom>
          <a:solidFill>
            <a:srgbClr val="0070C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a:lnSpc>
                <a:spcPct val="100000"/>
              </a:lnSpc>
            </a:pPr>
            <a:br>
              <a:rPr lang="en-US" altLang="ja-JP">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br>
            <a:endParaRPr lang="ja-JP" altLang="en-US" sz="240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テキスト ボックス 11">
            <a:extLst>
              <a:ext uri="{FF2B5EF4-FFF2-40B4-BE49-F238E27FC236}">
                <a16:creationId xmlns:a16="http://schemas.microsoft.com/office/drawing/2014/main" id="{19F85A2E-7B6D-4D08-B4F5-CDFC09F71F7B}"/>
              </a:ext>
            </a:extLst>
          </p:cNvPr>
          <p:cNvSpPr txBox="1"/>
          <p:nvPr/>
        </p:nvSpPr>
        <p:spPr>
          <a:xfrm>
            <a:off x="2169424" y="79390"/>
            <a:ext cx="4805151" cy="892552"/>
          </a:xfrm>
          <a:prstGeom prst="rect">
            <a:avLst/>
          </a:prstGeom>
          <a:noFill/>
        </p:spPr>
        <p:txBody>
          <a:bodyPr wrap="square" rtlCol="0">
            <a:spAutoFit/>
          </a:bodyPr>
          <a:lstStyle/>
          <a:p>
            <a:pPr algn="ctr" eaLnBrk="0" fontAlgn="base" hangingPunct="0">
              <a:spcBef>
                <a:spcPct val="0"/>
              </a:spcBef>
              <a:spcAft>
                <a:spcPct val="0"/>
              </a:spcAft>
            </a:pPr>
            <a:r>
              <a:rPr lang="ja-JP" altLang="en-US" sz="2800" b="1" dirty="0">
                <a:solidFill>
                  <a:prstClr val="white"/>
                </a:solidFill>
                <a:latin typeface="メイリオ" panose="020B0604030504040204" pitchFamily="50" charset="-128"/>
                <a:ea typeface="メイリオ" panose="020B0604030504040204" pitchFamily="50" charset="-128"/>
              </a:rPr>
              <a:t>酒類業の振興</a:t>
            </a:r>
            <a:endParaRPr lang="en-US" altLang="ja-JP" sz="2800" b="1" dirty="0">
              <a:solidFill>
                <a:prstClr val="white"/>
              </a:solidFill>
              <a:latin typeface="メイリオ" panose="020B0604030504040204" pitchFamily="50" charset="-128"/>
              <a:ea typeface="メイリオ" panose="020B0604030504040204" pitchFamily="50" charset="-128"/>
            </a:endParaRPr>
          </a:p>
          <a:p>
            <a:pPr algn="ctr" eaLnBrk="0" fontAlgn="base" hangingPunct="0">
              <a:spcBef>
                <a:spcPct val="0"/>
              </a:spcBef>
              <a:spcAft>
                <a:spcPct val="0"/>
              </a:spcAft>
            </a:pPr>
            <a:r>
              <a:rPr lang="ja-JP" altLang="en-US" sz="2400" b="1" dirty="0">
                <a:solidFill>
                  <a:prstClr val="white"/>
                </a:solidFill>
                <a:latin typeface="メイリオ" panose="020B0604030504040204" pitchFamily="50" charset="-128"/>
                <a:ea typeface="メイリオ" panose="020B0604030504040204" pitchFamily="50" charset="-128"/>
              </a:rPr>
              <a:t>～輸出拡大実行戦略～</a:t>
            </a:r>
            <a:endParaRPr lang="en-US" altLang="ja-JP" sz="2400" b="1" dirty="0">
              <a:solidFill>
                <a:prstClr val="white"/>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658408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tIns="46800" anchor="ctr" anchorCtr="0">
            <a:normAutofit/>
          </a:bodyPr>
          <a:lstStyle/>
          <a:p>
            <a:pPr>
              <a:lnSpc>
                <a:spcPct val="100000"/>
              </a:lnSpc>
            </a:pPr>
            <a:r>
              <a:rPr lang="ja-JP" altLang="en-US" sz="2800" dirty="0">
                <a:latin typeface="メイリオ" panose="020B0604030504040204" pitchFamily="50" charset="-128"/>
                <a:ea typeface="メイリオ" panose="020B0604030504040204" pitchFamily="50" charset="-128"/>
              </a:rPr>
              <a:t>酒類業の振興</a:t>
            </a:r>
            <a:br>
              <a:rPr lang="en-US" altLang="ja-JP" sz="2800" dirty="0">
                <a:latin typeface="メイリオ" panose="020B0604030504040204" pitchFamily="50" charset="-128"/>
                <a:ea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rPr>
              <a:t>～海外販路開拓支援及び日本産酒類の認知度向上～</a:t>
            </a:r>
          </a:p>
        </p:txBody>
      </p:sp>
      <p:sp>
        <p:nvSpPr>
          <p:cNvPr id="22" name="AutoShape 33"/>
          <p:cNvSpPr>
            <a:spLocks noChangeArrowheads="1"/>
          </p:cNvSpPr>
          <p:nvPr/>
        </p:nvSpPr>
        <p:spPr bwMode="auto">
          <a:xfrm>
            <a:off x="4750181" y="1073799"/>
            <a:ext cx="4244258" cy="785366"/>
          </a:xfrm>
          <a:prstGeom prst="roundRect">
            <a:avLst>
              <a:gd name="adj" fmla="val 22510"/>
            </a:avLst>
          </a:prstGeom>
          <a:solidFill>
            <a:schemeClr val="accent1"/>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40000"/>
              </a:spcBef>
              <a:spcAft>
                <a:spcPct val="0"/>
              </a:spcAft>
              <a:buClr>
                <a:srgbClr val="5B9BD5"/>
              </a:buClr>
              <a:buSzTx/>
              <a:buFont typeface="Wingdings" panose="05000000000000000000" pitchFamily="2" charset="2"/>
              <a:buNone/>
              <a:tabLst/>
              <a:defRPr/>
            </a:pPr>
            <a:r>
              <a:rPr kumimoji="1" lang="ja-JP" altLang="en-US" sz="18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日本産酒類の認知度向上</a:t>
            </a:r>
            <a:endParaRPr kumimoji="1" lang="en-US" altLang="ja-JP" sz="18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40000"/>
              </a:spcBef>
              <a:spcAft>
                <a:spcPct val="0"/>
              </a:spcAft>
              <a:buClr>
                <a:srgbClr val="5B9BD5"/>
              </a:buClr>
              <a:buSzTx/>
              <a:buFont typeface="Wingdings" panose="05000000000000000000" pitchFamily="2" charset="2"/>
              <a:buNone/>
              <a:tabLst/>
              <a:defRPr/>
            </a:pPr>
            <a:r>
              <a:rPr kumimoji="1" lang="ja-JP" altLang="en-US" sz="18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（令和５年度国際的プロモーション）</a:t>
            </a:r>
          </a:p>
        </p:txBody>
      </p:sp>
      <p:sp>
        <p:nvSpPr>
          <p:cNvPr id="29" name="AutoShape 33"/>
          <p:cNvSpPr>
            <a:spLocks noChangeArrowheads="1"/>
          </p:cNvSpPr>
          <p:nvPr/>
        </p:nvSpPr>
        <p:spPr bwMode="auto">
          <a:xfrm>
            <a:off x="149561" y="1071368"/>
            <a:ext cx="4266671" cy="787797"/>
          </a:xfrm>
          <a:prstGeom prst="roundRect">
            <a:avLst>
              <a:gd name="adj" fmla="val 29043"/>
            </a:avLst>
          </a:prstGeom>
          <a:solidFill>
            <a:schemeClr val="accent1"/>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ts val="600"/>
              </a:spcBef>
              <a:spcAft>
                <a:spcPct val="0"/>
              </a:spcAft>
              <a:buClr>
                <a:srgbClr val="5B9BD5"/>
              </a:buClr>
              <a:buSzTx/>
              <a:buFont typeface="Wingdings" panose="05000000000000000000" pitchFamily="2" charset="2"/>
              <a:buNone/>
              <a:tabLst/>
              <a:defRPr/>
            </a:pPr>
            <a:r>
              <a:rPr kumimoji="1" lang="ja-JP" altLang="en-US" sz="18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販路開拓支援</a:t>
            </a:r>
            <a:endParaRPr kumimoji="1" lang="en-US" altLang="ja-JP" sz="18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ts val="600"/>
              </a:spcBef>
              <a:spcAft>
                <a:spcPct val="0"/>
              </a:spcAft>
              <a:buClr>
                <a:srgbClr val="5B9BD5"/>
              </a:buClr>
              <a:buSzTx/>
              <a:buFont typeface="Wingdings" panose="05000000000000000000" pitchFamily="2" charset="2"/>
              <a:buNone/>
              <a:tabLst/>
              <a:defRPr/>
            </a:pPr>
            <a:r>
              <a:rPr kumimoji="1" lang="ja-JP" altLang="en-US" sz="18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（令和５年度海外商談会等）</a:t>
            </a:r>
            <a:endParaRPr kumimoji="1" lang="en-US" altLang="ja-JP" sz="18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p:cNvSpPr/>
          <p:nvPr/>
        </p:nvSpPr>
        <p:spPr>
          <a:xfrm>
            <a:off x="41308" y="1955191"/>
            <a:ext cx="4572000" cy="1077218"/>
          </a:xfrm>
          <a:prstGeom prst="rect">
            <a:avLst/>
          </a:prstGeom>
        </p:spPr>
        <p:txBody>
          <a:bodyPr>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海外における日本産酒類の販路拡大を支援するため、様々な国・地域に配置した「酒類輸出コーディネーター」が、商談会などの業務を企画・実施した。</a:t>
            </a:r>
            <a:endPar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65" name="角丸四角形 64"/>
          <p:cNvSpPr/>
          <p:nvPr/>
        </p:nvSpPr>
        <p:spPr>
          <a:xfrm>
            <a:off x="4649002" y="3760384"/>
            <a:ext cx="2192540" cy="3039159"/>
          </a:xfrm>
          <a:prstGeom prst="roundRect">
            <a:avLst>
              <a:gd name="adj" fmla="val 3152"/>
            </a:avLst>
          </a:prstGeom>
          <a:solidFill>
            <a:schemeClr val="accent1">
              <a:lumMod val="20000"/>
              <a:lumOff val="80000"/>
              <a:alpha val="5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①セミナーにより日本酒やペアリングに関する理解を深めてもらった</a:t>
            </a:r>
          </a:p>
        </p:txBody>
      </p:sp>
      <p:sp>
        <p:nvSpPr>
          <p:cNvPr id="67" name="角丸四角形 66"/>
          <p:cNvSpPr/>
          <p:nvPr/>
        </p:nvSpPr>
        <p:spPr>
          <a:xfrm>
            <a:off x="85114" y="3225800"/>
            <a:ext cx="4452144" cy="3576861"/>
          </a:xfrm>
          <a:prstGeom prst="roundRect">
            <a:avLst>
              <a:gd name="adj" fmla="val 3152"/>
            </a:avLst>
          </a:prstGeom>
          <a:solidFill>
            <a:schemeClr val="accent1">
              <a:lumMod val="20000"/>
              <a:lumOff val="80000"/>
              <a:alpha val="5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84138" algn="ctr" defTabSz="817563" rtl="0" eaLnBrk="0" fontAlgn="base" latinLnBrk="0" hangingPunct="0">
              <a:lnSpc>
                <a:spcPts val="2000"/>
              </a:lnSpc>
              <a:spcBef>
                <a:spcPct val="0"/>
              </a:spcBef>
              <a:spcAft>
                <a:spcPct val="0"/>
              </a:spcAft>
              <a:buClrTx/>
              <a:buSzTx/>
              <a:buFontTx/>
              <a:buNone/>
              <a:tabLst>
                <a:tab pos="7358063" algn="r"/>
              </a:tabLst>
              <a:defRPr/>
            </a:pPr>
            <a:endParaRPr kumimoji="0" lang="ja-JP" altLang="en-US" sz="1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0" name="角丸四角形 19"/>
          <p:cNvSpPr/>
          <p:nvPr/>
        </p:nvSpPr>
        <p:spPr>
          <a:xfrm>
            <a:off x="6862247" y="3742444"/>
            <a:ext cx="2261048" cy="3042277"/>
          </a:xfrm>
          <a:prstGeom prst="roundRect">
            <a:avLst>
              <a:gd name="adj" fmla="val 3152"/>
            </a:avLst>
          </a:prstGeom>
          <a:solidFill>
            <a:schemeClr val="accent1">
              <a:lumMod val="20000"/>
              <a:lumOff val="80000"/>
              <a:alpha val="5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rtl="0" eaLnBrk="0" fontAlgn="base" latinLnBrk="0" hangingPunct="0">
              <a:lnSpc>
                <a:spcPts val="17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②</a:t>
            </a:r>
            <a:r>
              <a:rPr kumimoji="0" lang="ja-JP" altLang="en-US" sz="1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現地インフルエンサーによる日本酒とペアリングに関する情報拡散を実施</a:t>
            </a:r>
            <a:endPar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 name="スライド番号プレースホルダー 1">
            <a:extLst>
              <a:ext uri="{FF2B5EF4-FFF2-40B4-BE49-F238E27FC236}">
                <a16:creationId xmlns:a16="http://schemas.microsoft.com/office/drawing/2014/main" id="{27E7F9D9-3AD5-4786-A559-96CCCD8BCBCD}"/>
              </a:ext>
            </a:extLst>
          </p:cNvPr>
          <p:cNvSpPr txBox="1">
            <a:spLocks/>
          </p:cNvSpPr>
          <p:nvPr/>
        </p:nvSpPr>
        <p:spPr>
          <a:xfrm>
            <a:off x="8567738" y="6454800"/>
            <a:ext cx="576262" cy="404812"/>
          </a:xfrm>
          <a:prstGeom prst="rect">
            <a:avLst/>
          </a:prstGeom>
        </p:spPr>
        <p:txBody>
          <a:bodyPr vert="horz" lIns="91440" tIns="45720" rIns="91440" bIns="45720" rtlCol="0" anchor="ctr"/>
          <a:lstStyle>
            <a:defPPr>
              <a:defRPr lang="ja-JP"/>
            </a:defPPr>
            <a:lvl1pPr algn="r" rtl="0" eaLnBrk="0" fontAlgn="base" hangingPunct="0">
              <a:spcBef>
                <a:spcPct val="0"/>
              </a:spcBef>
              <a:spcAft>
                <a:spcPct val="0"/>
              </a:spcAft>
              <a:defRPr kumimoji="1" sz="1200" kern="1200">
                <a:solidFill>
                  <a:schemeClr val="tx1">
                    <a:tint val="75000"/>
                  </a:schemeClr>
                </a:solidFill>
                <a:latin typeface="Tahoma" panose="020B0604030504040204" pitchFamily="34" charset="0"/>
                <a:ea typeface="HG丸ｺﾞｼｯｸM-PRO" panose="020F0600000000000000" pitchFamily="50" charset="-128"/>
                <a:cs typeface="+mn-cs"/>
              </a:defRPr>
            </a:lvl1pPr>
            <a:lvl2pPr marL="4572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870111A-7876-4376-AA8A-B94741648D09}" type="slidenum">
              <a:rPr kumimoji="1" lang="ja-JP" altLang="en-US" sz="1200" b="0" i="0" u="none" strike="noStrike" kern="1200" cap="none" spc="0" normalizeH="0" baseline="0" noProof="0" smtClean="0">
                <a:ln>
                  <a:noFill/>
                </a:ln>
                <a:solidFill>
                  <a:prstClr val="black">
                    <a:tint val="7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pPr marL="0" marR="0" lvl="0" indent="0" algn="r" defTabSz="914400" rtl="0" eaLnBrk="0" fontAlgn="base" latinLnBrk="0" hangingPunct="0">
                <a:lnSpc>
                  <a:spcPct val="100000"/>
                </a:lnSpc>
                <a:spcBef>
                  <a:spcPct val="0"/>
                </a:spcBef>
                <a:spcAft>
                  <a:spcPct val="0"/>
                </a:spcAft>
                <a:buClrTx/>
                <a:buSzTx/>
                <a:buFontTx/>
                <a:buNone/>
                <a:tabLst/>
                <a:defRPr/>
              </a:pPr>
              <a:t>86</a:t>
            </a:fld>
            <a:endParaRPr kumimoji="1" lang="ja-JP" altLang="en-US" sz="1200" b="0" i="0" u="none" strike="noStrike" kern="1200" cap="none" spc="0" normalizeH="0" baseline="0" noProof="0" dirty="0">
              <a:ln>
                <a:noFill/>
              </a:ln>
              <a:solidFill>
                <a:prstClr val="black">
                  <a:tint val="7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Rectangle 9">
            <a:extLst>
              <a:ext uri="{FF2B5EF4-FFF2-40B4-BE49-F238E27FC236}">
                <a16:creationId xmlns:a16="http://schemas.microsoft.com/office/drawing/2014/main" id="{AEA26364-6206-4DBB-BD46-0245C1C38FAA}"/>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5" name="正方形/長方形 94"/>
          <p:cNvSpPr/>
          <p:nvPr/>
        </p:nvSpPr>
        <p:spPr>
          <a:xfrm>
            <a:off x="80405" y="3193225"/>
            <a:ext cx="4404984" cy="1464503"/>
          </a:xfrm>
          <a:prstGeom prst="rect">
            <a:avLst/>
          </a:prstGeom>
        </p:spPr>
        <p:txBody>
          <a:bodyPr wrap="square">
            <a:spAutoFit/>
          </a:bodyPr>
          <a:lstStyle/>
          <a:p>
            <a:pPr marL="0" marR="0" lvl="0" indent="-84138" algn="l" defTabSz="817563" rtl="0" eaLnBrk="0" fontAlgn="base" latinLnBrk="0" hangingPunct="0">
              <a:lnSpc>
                <a:spcPts val="2300"/>
              </a:lnSpc>
              <a:spcBef>
                <a:spcPct val="0"/>
              </a:spcBef>
              <a:spcAft>
                <a:spcPct val="0"/>
              </a:spcAft>
              <a:buClrTx/>
              <a:buSzTx/>
              <a:buFontTx/>
              <a:buNone/>
              <a:tabLst>
                <a:tab pos="7358063" algn="r"/>
              </a:tabLst>
              <a:defRPr/>
            </a:pP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実施国・地域</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84138" algn="l" defTabSz="817563" rtl="0" eaLnBrk="0" fontAlgn="base" latinLnBrk="0" hangingPunct="0">
              <a:lnSpc>
                <a:spcPts val="2100"/>
              </a:lnSpc>
              <a:spcBef>
                <a:spcPct val="0"/>
              </a:spcBef>
              <a:spcAft>
                <a:spcPct val="0"/>
              </a:spcAft>
              <a:buClrTx/>
              <a:buSzTx/>
              <a:buFontTx/>
              <a:buNone/>
              <a:tabLst>
                <a:tab pos="7358063" algn="r"/>
              </a:tabLst>
              <a:defRPr/>
            </a:pPr>
            <a:r>
              <a:rPr kumimoji="0" lang="ja-JP" altLang="en-US" sz="1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中国、米国、香港、台湾、韓国、インド、シンガポール、マレーシア、英国、ドイツ、フランス、スペイン、ハンガリー、オーストラリア</a:t>
            </a:r>
          </a:p>
        </p:txBody>
      </p:sp>
      <p:sp>
        <p:nvSpPr>
          <p:cNvPr id="36" name="正方形/長方形 35"/>
          <p:cNvSpPr/>
          <p:nvPr/>
        </p:nvSpPr>
        <p:spPr>
          <a:xfrm>
            <a:off x="4663255" y="6359998"/>
            <a:ext cx="2088805" cy="400110"/>
          </a:xfrm>
          <a:prstGeom prst="rect">
            <a:avLst/>
          </a:prstGeom>
          <a:solidFill>
            <a:schemeClr val="bg1"/>
          </a:solidFill>
          <a:ln>
            <a:solidFill>
              <a:schemeClr val="tx1"/>
            </a:solidFill>
          </a:ln>
        </p:spPr>
        <p:txBody>
          <a:bodyPr wrap="square" anchor="ctr" anchorCtr="1">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現地レストラン・バー関係者向けセミナーの様子</a:t>
            </a:r>
          </a:p>
        </p:txBody>
      </p:sp>
      <p:cxnSp>
        <p:nvCxnSpPr>
          <p:cNvPr id="9" name="直線コネクタ 8"/>
          <p:cNvCxnSpPr/>
          <p:nvPr/>
        </p:nvCxnSpPr>
        <p:spPr>
          <a:xfrm>
            <a:off x="4570200" y="1021037"/>
            <a:ext cx="1800" cy="583065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7F409B30-BFAA-499B-BA90-0BAF117427C2}"/>
              </a:ext>
            </a:extLst>
          </p:cNvPr>
          <p:cNvSpPr txBox="1"/>
          <p:nvPr/>
        </p:nvSpPr>
        <p:spPr>
          <a:xfrm>
            <a:off x="4624172" y="1974319"/>
            <a:ext cx="4531612" cy="156966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米国・テキサス州において、現地レストラン・バー関係者向けに日本酒やペアリングに関する認知度・理解度の向上を目的とするセミナーを開催した。</a:t>
            </a:r>
            <a:endPar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現地インフルエンサーから日本酒とペアリングに関する情報拡散を図った。</a:t>
            </a:r>
          </a:p>
        </p:txBody>
      </p:sp>
      <p:sp>
        <p:nvSpPr>
          <p:cNvPr id="21" name="テキスト ボックス 20">
            <a:extLst>
              <a:ext uri="{FF2B5EF4-FFF2-40B4-BE49-F238E27FC236}">
                <a16:creationId xmlns:a16="http://schemas.microsoft.com/office/drawing/2014/main" id="{8392F95A-EB6F-4D52-911C-8053B1157E57}"/>
              </a:ext>
            </a:extLst>
          </p:cNvPr>
          <p:cNvSpPr txBox="1"/>
          <p:nvPr/>
        </p:nvSpPr>
        <p:spPr>
          <a:xfrm>
            <a:off x="79200" y="4656703"/>
            <a:ext cx="4447606" cy="220060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実施内容詳細</a:t>
            </a:r>
            <a:r>
              <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１</a:t>
            </a:r>
            <a:r>
              <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コーディネーターによる①商談会の企画、</a:t>
            </a:r>
            <a:endPar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0" fontAlgn="base" latinLnBrk="0" hangingPunct="0">
              <a:lnSpc>
                <a:spcPts val="21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②輸出に関する日本国内向けセミナー動画</a:t>
            </a:r>
            <a:endPar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0" fontAlgn="base" latinLnBrk="0" hangingPunct="0">
              <a:lnSpc>
                <a:spcPts val="21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の制作</a:t>
            </a:r>
            <a:endPar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0" fontAlgn="base" latinLnBrk="0" hangingPunct="0">
              <a:lnSpc>
                <a:spcPts val="21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２</a:t>
            </a:r>
            <a:r>
              <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国内事業者と海外バイヤーとの、対面型商　</a:t>
            </a:r>
            <a:endPar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0" fontAlgn="base" latinLnBrk="0" hangingPunct="0">
              <a:lnSpc>
                <a:spcPts val="21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談会又はオンライン型商談会を実施</a:t>
            </a:r>
            <a:endPar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0" fontAlgn="base" latinLnBrk="0" hangingPunct="0">
              <a:lnSpc>
                <a:spcPts val="2100"/>
              </a:lnSpc>
              <a:spcBef>
                <a:spcPct val="0"/>
              </a:spcBef>
              <a:spcAft>
                <a:spcPct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実施結果</a:t>
            </a:r>
            <a:r>
              <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endPar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0" fontAlgn="base" latinLnBrk="0" hangingPunct="0">
              <a:lnSpc>
                <a:spcPts val="2100"/>
              </a:lnSpc>
              <a:spcBef>
                <a:spcPct val="0"/>
              </a:spcBef>
              <a:spcAft>
                <a:spcPct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約</a:t>
            </a:r>
            <a:r>
              <a:rPr kumimoji="0" lang="en-US" altLang="ja-JP" sz="1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4,900</a:t>
            </a:r>
            <a:r>
              <a:rPr kumimoji="0" lang="ja-JP" altLang="en-US" sz="1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件の商談機会を創出した。</a:t>
            </a:r>
            <a:endParaRPr kumimoji="0" lang="en-US" altLang="ja-JP" sz="1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82" name="正方形/長方形 181"/>
          <p:cNvSpPr/>
          <p:nvPr/>
        </p:nvSpPr>
        <p:spPr>
          <a:xfrm>
            <a:off x="7105304" y="6380928"/>
            <a:ext cx="1518206" cy="400110"/>
          </a:xfrm>
          <a:prstGeom prst="rect">
            <a:avLst/>
          </a:prstGeom>
          <a:solidFill>
            <a:schemeClr val="bg1"/>
          </a:solidFill>
          <a:ln>
            <a:solidFill>
              <a:schemeClr val="tx1"/>
            </a:solidFill>
          </a:ln>
        </p:spPr>
        <p:txBody>
          <a:bodyPr wrap="square" anchor="ctr" anchorCtr="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インフルエンサーによる情報拡散</a:t>
            </a:r>
          </a:p>
        </p:txBody>
      </p:sp>
      <p:pic>
        <p:nvPicPr>
          <p:cNvPr id="19" name="図 18">
            <a:extLst>
              <a:ext uri="{FF2B5EF4-FFF2-40B4-BE49-F238E27FC236}">
                <a16:creationId xmlns:a16="http://schemas.microsoft.com/office/drawing/2014/main" id="{9B18FBCF-D3FB-4BCE-BC10-242CC23536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4024" y="4808755"/>
            <a:ext cx="2064061" cy="1548046"/>
          </a:xfrm>
          <a:prstGeom prst="rect">
            <a:avLst/>
          </a:prstGeom>
        </p:spPr>
      </p:pic>
      <p:pic>
        <p:nvPicPr>
          <p:cNvPr id="24" name="図 23">
            <a:extLst>
              <a:ext uri="{FF2B5EF4-FFF2-40B4-BE49-F238E27FC236}">
                <a16:creationId xmlns:a16="http://schemas.microsoft.com/office/drawing/2014/main" id="{F94C91C5-5DF9-47EB-AF34-9E4336393E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18544" y="4808755"/>
            <a:ext cx="2078670" cy="1568490"/>
          </a:xfrm>
          <a:prstGeom prst="rect">
            <a:avLst/>
          </a:prstGeom>
        </p:spPr>
      </p:pic>
    </p:spTree>
    <p:extLst>
      <p:ext uri="{BB962C8B-B14F-4D97-AF65-F5344CB8AC3E}">
        <p14:creationId xmlns:p14="http://schemas.microsoft.com/office/powerpoint/2010/main" val="367264965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テキスト ボックス 31"/>
          <p:cNvSpPr txBox="1"/>
          <p:nvPr/>
        </p:nvSpPr>
        <p:spPr>
          <a:xfrm>
            <a:off x="4554327" y="3632311"/>
            <a:ext cx="3715193" cy="348109"/>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600" b="1" dirty="0">
                <a:latin typeface="メイリオ" panose="020B0604030504040204" pitchFamily="50" charset="-128"/>
                <a:ea typeface="メイリオ" panose="020B0604030504040204" pitchFamily="50" charset="-128"/>
              </a:rPr>
              <a:t>●有機酒類による差別化等</a:t>
            </a:r>
          </a:p>
        </p:txBody>
      </p:sp>
      <p:sp>
        <p:nvSpPr>
          <p:cNvPr id="44" name="AutoShape 36"/>
          <p:cNvSpPr>
            <a:spLocks noChangeArrowheads="1"/>
          </p:cNvSpPr>
          <p:nvPr/>
        </p:nvSpPr>
        <p:spPr bwMode="auto">
          <a:xfrm>
            <a:off x="51495" y="981633"/>
            <a:ext cx="9052152" cy="2460837"/>
          </a:xfrm>
          <a:prstGeom prst="roundRect">
            <a:avLst>
              <a:gd name="adj" fmla="val 6322"/>
            </a:avLst>
          </a:prstGeom>
          <a:solidFill>
            <a:schemeClr val="bg1"/>
          </a:solidFill>
          <a:ln w="25400">
            <a:solidFill>
              <a:srgbClr val="E09500"/>
            </a:solidFill>
            <a:round/>
            <a:headEnd type="none" w="lg" len="lg"/>
            <a:tailEnd type="none" w="lg" len="lg"/>
          </a:ln>
        </p:spPr>
        <p:txBody>
          <a:bodyPr wrap="squar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FontTx/>
              <a:buNone/>
            </a:pP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酒類事業者による、日本産酒類のブランディング、インバウンドによる海外需要の開拓など</a:t>
            </a:r>
            <a:endParaRPr lang="en-US" altLang="ja-JP"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spcBef>
                <a:spcPct val="0"/>
              </a:spcBef>
              <a:buClrTx/>
              <a:buFontTx/>
              <a:buNone/>
            </a:pP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の海外展開に向けた取組及び国内外の新市場開拓などの意欲的な取組を支援することにより、</a:t>
            </a:r>
            <a:endParaRPr lang="en-US" altLang="ja-JP"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spcBef>
                <a:spcPct val="0"/>
              </a:spcBef>
              <a:buClrTx/>
              <a:buFontTx/>
              <a:buNone/>
            </a:pP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日本産酒類の輸出拡大及び酒類業の経営改革・構造転換を図るとともに、酒類業の健全な発達</a:t>
            </a:r>
            <a:endParaRPr lang="en-US" altLang="ja-JP"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spcBef>
                <a:spcPct val="0"/>
              </a:spcBef>
              <a:buClrTx/>
              <a:buFontTx/>
              <a:buNone/>
            </a:pP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を促進することを目的とする</a:t>
            </a:r>
            <a:endParaRPr lang="en-US" altLang="ja-JP"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spcBef>
                <a:spcPct val="0"/>
              </a:spcBef>
              <a:buClrTx/>
              <a:buNone/>
            </a:pP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①　</a:t>
            </a:r>
            <a:r>
              <a:rPr lang="ja-JP" altLang="en-US" sz="1600" kern="100" dirty="0">
                <a:latin typeface="メイリオ" panose="020B0604030504040204" pitchFamily="50" charset="-128"/>
                <a:ea typeface="メイリオ" panose="020B0604030504040204" pitchFamily="50" charset="-128"/>
                <a:cs typeface="Times New Roman" panose="02020603050405020304" pitchFamily="18" charset="0"/>
              </a:rPr>
              <a:t>日本産酒類の海外販路拡大や商品等の高付加価値化に関する取組</a:t>
            </a:r>
            <a:endParaRPr lang="en-US" altLang="ja-JP" sz="1600" kern="100" dirty="0">
              <a:latin typeface="メイリオ" panose="020B0604030504040204" pitchFamily="50" charset="-128"/>
              <a:ea typeface="メイリオ" panose="020B0604030504040204" pitchFamily="50" charset="-128"/>
              <a:cs typeface="Times New Roman" panose="02020603050405020304" pitchFamily="18" charset="0"/>
            </a:endParaRPr>
          </a:p>
          <a:p>
            <a:pPr eaLnBrk="1" hangingPunct="1">
              <a:spcBef>
                <a:spcPct val="0"/>
              </a:spcBef>
              <a:buClrTx/>
              <a:buNone/>
            </a:pP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②　酒蔵自体の観光化や地域における酒蔵ツーリズムプランの策定の取組</a:t>
            </a:r>
          </a:p>
          <a:p>
            <a:pPr eaLnBrk="1" hangingPunct="1">
              <a:spcBef>
                <a:spcPct val="0"/>
              </a:spcBef>
              <a:buClrTx/>
              <a:buFontTx/>
              <a:buNone/>
            </a:pP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③　商品の差別化による新たなニーズの獲得</a:t>
            </a:r>
          </a:p>
          <a:p>
            <a:pPr eaLnBrk="1" hangingPunct="1">
              <a:spcBef>
                <a:spcPct val="0"/>
              </a:spcBef>
              <a:buClrTx/>
              <a:buFontTx/>
              <a:buNone/>
            </a:pP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④　販売手法の多様化による新たなニーズの獲得</a:t>
            </a:r>
          </a:p>
          <a:p>
            <a:pPr eaLnBrk="1" hangingPunct="1">
              <a:spcBef>
                <a:spcPct val="0"/>
              </a:spcBef>
              <a:buClrTx/>
              <a:buFontTx/>
              <a:buNone/>
            </a:pP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⑤　</a:t>
            </a:r>
            <a:r>
              <a:rPr lang="en-US" altLang="ja-JP"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ICT</a:t>
            </a: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技術を活用した、製造・流通の高度化・効率化</a:t>
            </a:r>
            <a:endParaRPr lang="en-US" altLang="ja-JP"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角丸四角形 69">
            <a:extLst>
              <a:ext uri="{FF2B5EF4-FFF2-40B4-BE49-F238E27FC236}">
                <a16:creationId xmlns:a16="http://schemas.microsoft.com/office/drawing/2014/main" id="{7AB80701-DFE2-4119-A71D-66466D728F16}"/>
              </a:ext>
            </a:extLst>
          </p:cNvPr>
          <p:cNvSpPr/>
          <p:nvPr/>
        </p:nvSpPr>
        <p:spPr>
          <a:xfrm>
            <a:off x="4577079" y="3966596"/>
            <a:ext cx="4368538" cy="2700000"/>
          </a:xfrm>
          <a:prstGeom prst="roundRect">
            <a:avLst>
              <a:gd name="adj" fmla="val 7538"/>
            </a:avLst>
          </a:pr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100"/>
              </a:lnSpc>
            </a:pPr>
            <a:endParaRPr lang="en-US" altLang="ja-JP" sz="1600" dirty="0">
              <a:solidFill>
                <a:schemeClr val="tx1"/>
              </a:solidFill>
            </a:endParaRPr>
          </a:p>
        </p:txBody>
      </p:sp>
      <p:sp>
        <p:nvSpPr>
          <p:cNvPr id="23" name="正方形/長方形 22">
            <a:extLst>
              <a:ext uri="{FF2B5EF4-FFF2-40B4-BE49-F238E27FC236}">
                <a16:creationId xmlns:a16="http://schemas.microsoft.com/office/drawing/2014/main" id="{3D92FCA6-D057-4123-BD84-80DD3447580F}"/>
              </a:ext>
            </a:extLst>
          </p:cNvPr>
          <p:cNvSpPr/>
          <p:nvPr/>
        </p:nvSpPr>
        <p:spPr>
          <a:xfrm>
            <a:off x="4603647" y="4116868"/>
            <a:ext cx="4500000" cy="314253"/>
          </a:xfrm>
          <a:prstGeom prst="rect">
            <a:avLst/>
          </a:prstGeom>
        </p:spPr>
        <p:txBody>
          <a:bodyPr wrap="square" anchor="ctr" anchorCtr="0">
            <a:spAutoFit/>
          </a:bodyPr>
          <a:lstStyle/>
          <a:p>
            <a:pPr>
              <a:lnSpc>
                <a:spcPts val="2000"/>
              </a:lnSpc>
            </a:pPr>
            <a:r>
              <a:rPr lang="ja-JP" altLang="en-US" sz="1600" b="1" u="sng" dirty="0">
                <a:latin typeface="BIZ UDPゴシック" panose="020B0400000000000000" pitchFamily="50" charset="-128"/>
                <a:ea typeface="BIZ UDPゴシック" panose="020B0400000000000000" pitchFamily="50" charset="-128"/>
              </a:rPr>
              <a:t>有機焼酎の開発と</a:t>
            </a:r>
            <a:r>
              <a:rPr lang="en-US" altLang="ja-JP" sz="1600" b="1" u="sng" dirty="0">
                <a:latin typeface="BIZ UDPゴシック" panose="020B0400000000000000" pitchFamily="50" charset="-128"/>
                <a:ea typeface="BIZ UDPゴシック" panose="020B0400000000000000" pitchFamily="50" charset="-128"/>
              </a:rPr>
              <a:t>VR</a:t>
            </a:r>
            <a:r>
              <a:rPr lang="ja-JP" altLang="en-US" sz="1600" b="1" u="sng" dirty="0">
                <a:latin typeface="BIZ UDPゴシック" panose="020B0400000000000000" pitchFamily="50" charset="-128"/>
                <a:ea typeface="BIZ UDPゴシック" panose="020B0400000000000000" pitchFamily="50" charset="-128"/>
              </a:rPr>
              <a:t>を駆使した新規販路開拓</a:t>
            </a:r>
          </a:p>
        </p:txBody>
      </p:sp>
      <p:pic>
        <p:nvPicPr>
          <p:cNvPr id="24" name="図 23" descr="https://lh3.googleusercontent.com/V5IlmkfY9Fk6hKylO55z0lZRiBGtnYArClmydymDdUNILWHtDU8-Il0h9ABI7le5vP8vdCjoBsdxL4CAwWWkJ45z_FO8Bs6jBUqX2n2s-nYs8Yo4yAPPqXGdQdMPdA">
            <a:extLst>
              <a:ext uri="{FF2B5EF4-FFF2-40B4-BE49-F238E27FC236}">
                <a16:creationId xmlns:a16="http://schemas.microsoft.com/office/drawing/2014/main" id="{B4B15EED-454B-4A81-B6CE-FE8F16FF0F27}"/>
              </a:ext>
            </a:extLst>
          </p:cNvPr>
          <p:cNvPicPr>
            <a:picLocks/>
          </p:cNvPicPr>
          <p:nvPr/>
        </p:nvPicPr>
        <p:blipFill rotWithShape="1">
          <a:blip r:embed="rId3" cstate="print">
            <a:extLst>
              <a:ext uri="{28A0092B-C50C-407E-A947-70E740481C1C}">
                <a14:useLocalDpi xmlns:a14="http://schemas.microsoft.com/office/drawing/2010/main" val="0"/>
              </a:ext>
            </a:extLst>
          </a:blip>
          <a:srcRect l="15663" t="7755" r="10190" b="2329"/>
          <a:stretch/>
        </p:blipFill>
        <p:spPr bwMode="auto">
          <a:xfrm>
            <a:off x="7710171" y="5120958"/>
            <a:ext cx="1097279" cy="1387963"/>
          </a:xfrm>
          <a:prstGeom prst="rect">
            <a:avLst/>
          </a:prstGeom>
          <a:noFill/>
          <a:ln>
            <a:noFill/>
          </a:ln>
          <a:extLst>
            <a:ext uri="{53640926-AAD7-44D8-BBD7-CCE9431645EC}">
              <a14:shadowObscured xmlns:a14="http://schemas.microsoft.com/office/drawing/2010/main"/>
            </a:ext>
          </a:extLst>
        </p:spPr>
      </p:pic>
      <p:sp>
        <p:nvSpPr>
          <p:cNvPr id="30" name="テキスト ボックス 29">
            <a:extLst>
              <a:ext uri="{FF2B5EF4-FFF2-40B4-BE49-F238E27FC236}">
                <a16:creationId xmlns:a16="http://schemas.microsoft.com/office/drawing/2014/main" id="{F16A911E-5DDF-4299-9772-E6048B2C9BF3}"/>
              </a:ext>
            </a:extLst>
          </p:cNvPr>
          <p:cNvSpPr txBox="1"/>
          <p:nvPr/>
        </p:nvSpPr>
        <p:spPr>
          <a:xfrm>
            <a:off x="4603647" y="5208782"/>
            <a:ext cx="3062073" cy="1246495"/>
          </a:xfrm>
          <a:prstGeom prst="rect">
            <a:avLst/>
          </a:prstGeom>
          <a:noFill/>
        </p:spPr>
        <p:txBody>
          <a:bodyPr wrap="square" rtlCol="0">
            <a:spAutoFit/>
          </a:bodyPr>
          <a:lstStyle/>
          <a:p>
            <a:pPr algn="just">
              <a:lnSpc>
                <a:spcPts val="1400"/>
              </a:lnSpc>
              <a:spcBef>
                <a:spcPts val="600"/>
              </a:spcBef>
            </a:pPr>
            <a:r>
              <a:rPr lang="ja-JP" altLang="en-US" sz="1400" dirty="0">
                <a:latin typeface="BIZ UDPゴシック" panose="020B0400000000000000" pitchFamily="50" charset="-128"/>
                <a:ea typeface="BIZ UDPゴシック" panose="020B0400000000000000" pitchFamily="50" charset="-128"/>
              </a:rPr>
              <a:t>・</a:t>
            </a:r>
            <a:r>
              <a:rPr lang="en-US" altLang="ja-JP" sz="1400" dirty="0">
                <a:latin typeface="BIZ UDPゴシック" panose="020B0400000000000000" pitchFamily="50" charset="-128"/>
                <a:ea typeface="BIZ UDPゴシック" panose="020B0400000000000000" pitchFamily="50" charset="-128"/>
              </a:rPr>
              <a:t>VR</a:t>
            </a:r>
            <a:r>
              <a:rPr lang="ja-JP" altLang="en-US" sz="1400" dirty="0">
                <a:latin typeface="BIZ UDPゴシック" panose="020B0400000000000000" pitchFamily="50" charset="-128"/>
                <a:ea typeface="BIZ UDPゴシック" panose="020B0400000000000000" pitchFamily="50" charset="-128"/>
              </a:rPr>
              <a:t>を活用し、消費者へ焼酎の味や香、テロワールを蔵元が伝える仕組みを構築</a:t>
            </a:r>
          </a:p>
          <a:p>
            <a:pPr algn="just">
              <a:lnSpc>
                <a:spcPts val="1400"/>
              </a:lnSpc>
              <a:spcBef>
                <a:spcPts val="600"/>
              </a:spcBef>
            </a:pPr>
            <a:r>
              <a:rPr lang="ja-JP" altLang="en-US" sz="1400" dirty="0">
                <a:latin typeface="BIZ UDPゴシック" panose="020B0400000000000000" pitchFamily="50" charset="-128"/>
                <a:ea typeface="BIZ UDPゴシック" panose="020B0400000000000000" pitchFamily="50" charset="-128"/>
              </a:rPr>
              <a:t>・現代に復元させた伝統的な蒸留器による焼酎を通じ、海外での焼酎の認知を図る</a:t>
            </a:r>
            <a:endParaRPr lang="en-US" altLang="ja-JP" sz="1400" dirty="0">
              <a:latin typeface="BIZ UDPゴシック" panose="020B0400000000000000" pitchFamily="50" charset="-128"/>
              <a:ea typeface="BIZ UDPゴシック" panose="020B0400000000000000" pitchFamily="50" charset="-128"/>
            </a:endParaRPr>
          </a:p>
        </p:txBody>
      </p:sp>
      <p:sp>
        <p:nvSpPr>
          <p:cNvPr id="31" name="テキスト ボックス 30">
            <a:extLst>
              <a:ext uri="{FF2B5EF4-FFF2-40B4-BE49-F238E27FC236}">
                <a16:creationId xmlns:a16="http://schemas.microsoft.com/office/drawing/2014/main" id="{79B2E5E4-CCA8-49BE-890F-19B72A42DD2D}"/>
              </a:ext>
            </a:extLst>
          </p:cNvPr>
          <p:cNvSpPr txBox="1"/>
          <p:nvPr/>
        </p:nvSpPr>
        <p:spPr>
          <a:xfrm>
            <a:off x="4614655" y="4500703"/>
            <a:ext cx="4251187" cy="738664"/>
          </a:xfrm>
          <a:prstGeom prst="rect">
            <a:avLst/>
          </a:prstGeom>
          <a:noFill/>
        </p:spPr>
        <p:txBody>
          <a:bodyPr wrap="square" rtlCol="0">
            <a:spAutoFit/>
          </a:bodyPr>
          <a:lstStyle/>
          <a:p>
            <a:r>
              <a:rPr kumimoji="1" lang="ja-JP" altLang="en-US"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有機でありながら食用としては規格外のサツマイモを用いた有機焼酎を製造し、農家の収益向上、フードロスの抑制を図る</a:t>
            </a:r>
            <a:endParaRPr kumimoji="1" lang="ja-JP" altLang="en-US" sz="1400" dirty="0">
              <a:latin typeface="BIZ UDPゴシック" panose="020B0400000000000000" pitchFamily="50" charset="-128"/>
              <a:ea typeface="BIZ UDPゴシック" panose="020B0400000000000000" pitchFamily="50" charset="-128"/>
            </a:endParaRPr>
          </a:p>
        </p:txBody>
      </p:sp>
      <p:sp>
        <p:nvSpPr>
          <p:cNvPr id="14" name="スライド番号プレースホルダー 4">
            <a:extLst>
              <a:ext uri="{FF2B5EF4-FFF2-40B4-BE49-F238E27FC236}">
                <a16:creationId xmlns:a16="http://schemas.microsoft.com/office/drawing/2014/main" id="{DC910E39-DEFC-474C-B48A-19A0CDA97621}"/>
              </a:ext>
            </a:extLst>
          </p:cNvPr>
          <p:cNvSpPr>
            <a:spLocks noGrp="1"/>
          </p:cNvSpPr>
          <p:nvPr>
            <p:ph type="sldNum" sz="quarter" idx="12"/>
          </p:nvPr>
        </p:nvSpPr>
        <p:spPr>
          <a:xfrm>
            <a:off x="7080582" y="6474151"/>
            <a:ext cx="2057400" cy="365125"/>
          </a:xfrm>
        </p:spPr>
        <p:txBody>
          <a:bodyPr/>
          <a:lstStyle/>
          <a:p>
            <a:fld id="{B0FF6F17-0D75-4A52-9621-CC0F8D8CB105}" type="slidenum">
              <a:rPr kumimoji="1" lang="ja-JP" altLang="en-US" smtClean="0"/>
              <a:t>87</a:t>
            </a:fld>
            <a:endParaRPr kumimoji="1" lang="ja-JP" altLang="en-US" dirty="0"/>
          </a:p>
        </p:txBody>
      </p:sp>
      <p:sp>
        <p:nvSpPr>
          <p:cNvPr id="15" name="Rectangle 9"/>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タイトル 3">
            <a:extLst>
              <a:ext uri="{FF2B5EF4-FFF2-40B4-BE49-F238E27FC236}">
                <a16:creationId xmlns:a16="http://schemas.microsoft.com/office/drawing/2014/main" id="{107E528F-1D0D-42AC-98BD-A0FE9D3D9D87}"/>
              </a:ext>
            </a:extLst>
          </p:cNvPr>
          <p:cNvSpPr>
            <a:spLocks noGrp="1"/>
          </p:cNvSpPr>
          <p:nvPr>
            <p:ph type="title"/>
          </p:nvPr>
        </p:nvSpPr>
        <p:spPr>
          <a:xfrm>
            <a:off x="0" y="9633"/>
            <a:ext cx="9140400" cy="972000"/>
          </a:xfrm>
        </p:spPr>
        <p:txBody>
          <a:bodyPr tIns="46800" anchor="ctr" anchorCtr="0">
            <a:normAutofit/>
          </a:bodyPr>
          <a:lstStyle/>
          <a:p>
            <a:pPr>
              <a:lnSpc>
                <a:spcPct val="100000"/>
              </a:lnSpc>
            </a:pPr>
            <a:r>
              <a:rPr lang="ja-JP" altLang="en-US" sz="2800" dirty="0">
                <a:latin typeface="メイリオ" panose="020B0604030504040204" pitchFamily="50" charset="-128"/>
                <a:ea typeface="メイリオ" panose="020B0604030504040204" pitchFamily="50" charset="-128"/>
              </a:rPr>
              <a:t>酒類業の振興</a:t>
            </a:r>
            <a:br>
              <a:rPr lang="en-US" altLang="ja-JP" sz="2800" dirty="0">
                <a:latin typeface="メイリオ" panose="020B0604030504040204" pitchFamily="50" charset="-128"/>
                <a:ea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rPr>
              <a:t>～酒類事業者向け補助金～</a:t>
            </a:r>
          </a:p>
        </p:txBody>
      </p:sp>
      <p:sp>
        <p:nvSpPr>
          <p:cNvPr id="19" name="テキスト ボックス 18">
            <a:extLst>
              <a:ext uri="{FF2B5EF4-FFF2-40B4-BE49-F238E27FC236}">
                <a16:creationId xmlns:a16="http://schemas.microsoft.com/office/drawing/2014/main" id="{72254B7C-105E-4EAB-93F2-E006225CE747}"/>
              </a:ext>
            </a:extLst>
          </p:cNvPr>
          <p:cNvSpPr txBox="1"/>
          <p:nvPr/>
        </p:nvSpPr>
        <p:spPr>
          <a:xfrm>
            <a:off x="93768" y="3615150"/>
            <a:ext cx="3715193" cy="348109"/>
          </a:xfrm>
          <a:prstGeom prst="rect">
            <a:avLst/>
          </a:prstGeom>
          <a:noFill/>
        </p:spPr>
        <p:txBody>
          <a:bodyPr wrap="square" rtlCol="0">
            <a:spAutoFit/>
          </a:bodyPr>
          <a:lstStyle/>
          <a:p>
            <a:r>
              <a:rPr lang="ja-JP" altLang="en-US" sz="1600" b="1" dirty="0">
                <a:latin typeface="メイリオ" panose="020B0604030504040204" pitchFamily="50" charset="-128"/>
                <a:ea typeface="メイリオ" panose="020B0604030504040204" pitchFamily="50" charset="-128"/>
              </a:rPr>
              <a:t>●酒蔵ツーリズム</a:t>
            </a:r>
          </a:p>
        </p:txBody>
      </p:sp>
      <p:sp>
        <p:nvSpPr>
          <p:cNvPr id="26" name="正方形/長方形 25">
            <a:extLst>
              <a:ext uri="{FF2B5EF4-FFF2-40B4-BE49-F238E27FC236}">
                <a16:creationId xmlns:a16="http://schemas.microsoft.com/office/drawing/2014/main" id="{A4ED4704-5FB8-437E-B292-8574E161D127}"/>
              </a:ext>
            </a:extLst>
          </p:cNvPr>
          <p:cNvSpPr/>
          <p:nvPr/>
        </p:nvSpPr>
        <p:spPr>
          <a:xfrm>
            <a:off x="206415" y="4103219"/>
            <a:ext cx="4500000" cy="323165"/>
          </a:xfrm>
          <a:prstGeom prst="rect">
            <a:avLst/>
          </a:prstGeom>
        </p:spPr>
        <p:txBody>
          <a:bodyPr wrap="square" anchor="ctr" anchorCtr="0">
            <a:spAutoFit/>
          </a:bodyPr>
          <a:lstStyle/>
          <a:p>
            <a:pPr>
              <a:lnSpc>
                <a:spcPts val="1800"/>
              </a:lnSpc>
            </a:pPr>
            <a:r>
              <a:rPr lang="ja-JP" altLang="en-US" sz="1600" b="1" u="sng" dirty="0">
                <a:latin typeface="BIZ UDPゴシック" panose="020B0400000000000000" pitchFamily="50" charset="-128"/>
                <a:ea typeface="BIZ UDPゴシック" panose="020B0400000000000000" pitchFamily="50" charset="-128"/>
              </a:rPr>
              <a:t>ウイスキーと日本酒の体験型ツーリズム</a:t>
            </a:r>
          </a:p>
        </p:txBody>
      </p:sp>
      <p:sp>
        <p:nvSpPr>
          <p:cNvPr id="27" name="テキスト ボックス 26">
            <a:extLst>
              <a:ext uri="{FF2B5EF4-FFF2-40B4-BE49-F238E27FC236}">
                <a16:creationId xmlns:a16="http://schemas.microsoft.com/office/drawing/2014/main" id="{BF8EAD96-6964-4C39-9AF6-07C2291F6392}"/>
              </a:ext>
            </a:extLst>
          </p:cNvPr>
          <p:cNvSpPr txBox="1"/>
          <p:nvPr/>
        </p:nvSpPr>
        <p:spPr>
          <a:xfrm>
            <a:off x="247933" y="4501782"/>
            <a:ext cx="4130762" cy="1246495"/>
          </a:xfrm>
          <a:prstGeom prst="rect">
            <a:avLst/>
          </a:prstGeom>
          <a:noFill/>
        </p:spPr>
        <p:txBody>
          <a:bodyPr wrap="square" rtlCol="0" anchor="t" anchorCtr="0">
            <a:spAutoFit/>
          </a:bodyPr>
          <a:lstStyle/>
          <a:p>
            <a:pPr algn="just"/>
            <a:r>
              <a:rPr lang="ja-JP" altLang="en-US" sz="1400" dirty="0">
                <a:latin typeface="BIZ UDPゴシック" panose="020B0400000000000000" pitchFamily="50" charset="-128"/>
                <a:ea typeface="BIZ UDPゴシック" panose="020B0400000000000000" pitchFamily="50" charset="-128"/>
              </a:rPr>
              <a:t>・ウイスキーのブレンド、日本酒の製造を体験できるよう既存の体験型観光酒蔵を整備</a:t>
            </a:r>
            <a:endParaRPr lang="en-US" altLang="ja-JP" sz="1400" dirty="0">
              <a:latin typeface="BIZ UDPゴシック" panose="020B0400000000000000" pitchFamily="50" charset="-128"/>
              <a:ea typeface="BIZ UDPゴシック" panose="020B0400000000000000" pitchFamily="50" charset="-128"/>
            </a:endParaRPr>
          </a:p>
          <a:p>
            <a:pPr algn="just">
              <a:spcBef>
                <a:spcPts val="600"/>
              </a:spcBef>
            </a:pPr>
            <a:r>
              <a:rPr lang="ja-JP" altLang="en-US" sz="1400" dirty="0">
                <a:latin typeface="BIZ UDPゴシック" panose="020B0400000000000000" pitchFamily="50" charset="-128"/>
                <a:ea typeface="BIZ UDPゴシック" panose="020B0400000000000000" pitchFamily="50" charset="-128"/>
              </a:rPr>
              <a:t>・地域の宿泊等関係事業者と連携して、高付加価値の周遊・滞在型のツーリズムプランを提供し、地域価値創造・地域連携の機運を醸成</a:t>
            </a:r>
            <a:endParaRPr lang="ja-JP" altLang="en-US" sz="1400" u="sng" dirty="0">
              <a:latin typeface="BIZ UDPゴシック" panose="020B0400000000000000" pitchFamily="50" charset="-128"/>
              <a:ea typeface="BIZ UDPゴシック" panose="020B0400000000000000" pitchFamily="50" charset="-128"/>
            </a:endParaRPr>
          </a:p>
        </p:txBody>
      </p:sp>
      <p:pic>
        <p:nvPicPr>
          <p:cNvPr id="28" name="図 27">
            <a:extLst>
              <a:ext uri="{FF2B5EF4-FFF2-40B4-BE49-F238E27FC236}">
                <a16:creationId xmlns:a16="http://schemas.microsoft.com/office/drawing/2014/main" id="{1E4FE514-E175-44F3-B52B-96C3C88E86F4}"/>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720943" y="5806200"/>
            <a:ext cx="1386000" cy="792000"/>
          </a:xfrm>
          <a:prstGeom prst="rect">
            <a:avLst/>
          </a:prstGeom>
          <a:noFill/>
          <a:ln>
            <a:noFill/>
          </a:ln>
        </p:spPr>
      </p:pic>
      <p:pic>
        <p:nvPicPr>
          <p:cNvPr id="29" name="図 28">
            <a:extLst>
              <a:ext uri="{FF2B5EF4-FFF2-40B4-BE49-F238E27FC236}">
                <a16:creationId xmlns:a16="http://schemas.microsoft.com/office/drawing/2014/main" id="{6E79EB60-EEE0-46B2-9378-E9A4F7A299F3}"/>
              </a:ext>
            </a:extLst>
          </p:cNvPr>
          <p:cNvPicPr>
            <a:picLocks noChangeAspect="1"/>
          </p:cNvPicPr>
          <p:nvPr/>
        </p:nvPicPr>
        <p:blipFill>
          <a:blip r:embed="rId5"/>
          <a:stretch>
            <a:fillRect/>
          </a:stretch>
        </p:blipFill>
        <p:spPr>
          <a:xfrm>
            <a:off x="2584780" y="5806200"/>
            <a:ext cx="1386000" cy="792000"/>
          </a:xfrm>
          <a:prstGeom prst="rect">
            <a:avLst/>
          </a:prstGeom>
        </p:spPr>
      </p:pic>
      <p:sp>
        <p:nvSpPr>
          <p:cNvPr id="33" name="角丸四角形 69">
            <a:extLst>
              <a:ext uri="{FF2B5EF4-FFF2-40B4-BE49-F238E27FC236}">
                <a16:creationId xmlns:a16="http://schemas.microsoft.com/office/drawing/2014/main" id="{359BB0FF-0F77-4B83-B4F7-20FF9B668942}"/>
              </a:ext>
            </a:extLst>
          </p:cNvPr>
          <p:cNvSpPr/>
          <p:nvPr/>
        </p:nvSpPr>
        <p:spPr>
          <a:xfrm>
            <a:off x="116520" y="3955223"/>
            <a:ext cx="4368538" cy="2700000"/>
          </a:xfrm>
          <a:prstGeom prst="roundRect">
            <a:avLst>
              <a:gd name="adj" fmla="val 7538"/>
            </a:avLst>
          </a:pr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100"/>
              </a:lnSpc>
            </a:pPr>
            <a:endParaRPr lang="en-US" altLang="ja-JP" sz="1600" dirty="0">
              <a:solidFill>
                <a:schemeClr val="tx1"/>
              </a:solidFill>
            </a:endParaRPr>
          </a:p>
        </p:txBody>
      </p:sp>
    </p:spTree>
    <p:extLst>
      <p:ext uri="{BB962C8B-B14F-4D97-AF65-F5344CB8AC3E}">
        <p14:creationId xmlns:p14="http://schemas.microsoft.com/office/powerpoint/2010/main" val="398295471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8" name="テキスト ボックス 4"/>
          <p:cNvSpPr txBox="1">
            <a:spLocks noChangeArrowheads="1"/>
          </p:cNvSpPr>
          <p:nvPr/>
        </p:nvSpPr>
        <p:spPr bwMode="auto">
          <a:xfrm>
            <a:off x="234504" y="1170684"/>
            <a:ext cx="638807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ts val="1200"/>
              </a:lnSpc>
              <a:buClr>
                <a:srgbClr val="5B9BD5"/>
              </a:buClr>
              <a:buNone/>
            </a:pPr>
            <a:r>
              <a:rPr lang="ja-JP" altLang="en-US" sz="180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 １．日本産酒類のブランド戦略検討会　第１次とりまとめ</a:t>
            </a:r>
            <a:endParaRPr lang="en-US" altLang="ja-JP" sz="180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タイトル 2"/>
          <p:cNvSpPr>
            <a:spLocks noGrp="1"/>
          </p:cNvSpPr>
          <p:nvPr>
            <p:ph type="title"/>
          </p:nvPr>
        </p:nvSpPr>
        <p:spPr>
          <a:xfrm>
            <a:off x="3600" y="-6073"/>
            <a:ext cx="9140400" cy="954107"/>
          </a:xfrm>
        </p:spPr>
        <p:txBody>
          <a:bodyPr>
            <a:noAutofit/>
          </a:bodyPr>
          <a:lstStyle/>
          <a:p>
            <a:pPr>
              <a:lnSpc>
                <a:spcPct val="100000"/>
              </a:lnSpc>
            </a:pPr>
            <a:br>
              <a:rPr lang="en-US" altLang="ja-JP" sz="2600" dirty="0">
                <a:latin typeface="メイリオ" panose="020B0604030504040204" pitchFamily="50" charset="-128"/>
                <a:ea typeface="メイリオ" panose="020B0604030504040204" pitchFamily="50" charset="-128"/>
                <a:cs typeface="メイリオ" panose="020B0604030504040204" pitchFamily="50" charset="-128"/>
              </a:rPr>
            </a:br>
            <a:endParaRPr lang="ja-JP" altLang="en-US" sz="2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1">
            <a:extLst>
              <a:ext uri="{FF2B5EF4-FFF2-40B4-BE49-F238E27FC236}">
                <a16:creationId xmlns:a16="http://schemas.microsoft.com/office/drawing/2014/main" id="{628506B7-6736-467C-BF31-39CE558B8AAA}"/>
              </a:ext>
            </a:extLst>
          </p:cNvPr>
          <p:cNvSpPr txBox="1">
            <a:spLocks/>
          </p:cNvSpPr>
          <p:nvPr/>
        </p:nvSpPr>
        <p:spPr>
          <a:xfrm>
            <a:off x="8567738" y="6454800"/>
            <a:ext cx="576262" cy="404812"/>
          </a:xfrm>
          <a:prstGeom prst="rect">
            <a:avLst/>
          </a:prstGeom>
        </p:spPr>
        <p:txBody>
          <a:bodyPr vert="horz" lIns="91440" tIns="45720" rIns="91440" bIns="45720" rtlCol="0" anchor="ctr"/>
          <a:lstStyle>
            <a:defPPr>
              <a:defRPr lang="ja-JP"/>
            </a:defPPr>
            <a:lvl1pPr algn="r" rtl="0" eaLnBrk="0" fontAlgn="base" hangingPunct="0">
              <a:spcBef>
                <a:spcPct val="0"/>
              </a:spcBef>
              <a:spcAft>
                <a:spcPct val="0"/>
              </a:spcAft>
              <a:defRPr kumimoji="1" sz="1200" kern="1200">
                <a:solidFill>
                  <a:schemeClr val="tx1">
                    <a:tint val="75000"/>
                  </a:schemeClr>
                </a:solidFill>
                <a:latin typeface="Tahoma" panose="020B0604030504040204" pitchFamily="34" charset="0"/>
                <a:ea typeface="HG丸ｺﾞｼｯｸM-PRO" panose="020F0600000000000000" pitchFamily="50" charset="-128"/>
                <a:cs typeface="+mn-cs"/>
              </a:defRPr>
            </a:lvl1pPr>
            <a:lvl2pPr marL="4572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9p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88</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Rectangle 9">
            <a:extLst>
              <a:ext uri="{FF2B5EF4-FFF2-40B4-BE49-F238E27FC236}">
                <a16:creationId xmlns:a16="http://schemas.microsoft.com/office/drawing/2014/main" id="{5C957BED-A856-434A-8FCB-73961517B28A}"/>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テキスト ボックス 4"/>
          <p:cNvSpPr txBox="1"/>
          <p:nvPr/>
        </p:nvSpPr>
        <p:spPr>
          <a:xfrm>
            <a:off x="436069" y="80354"/>
            <a:ext cx="8131669" cy="892552"/>
          </a:xfrm>
          <a:prstGeom prst="rect">
            <a:avLst/>
          </a:prstGeom>
          <a:noFill/>
        </p:spPr>
        <p:txBody>
          <a:bodyPr wrap="square" rtlCol="0">
            <a:spAutoFit/>
          </a:bodyPr>
          <a:lstStyle/>
          <a:p>
            <a:pPr algn="ctr"/>
            <a:r>
              <a:rPr kumimoji="1" lang="ja-JP" altLang="en-US" sz="2800" b="1" dirty="0">
                <a:solidFill>
                  <a:schemeClr val="bg1"/>
                </a:solidFill>
                <a:latin typeface="メイリオ" panose="020B0604030504040204" pitchFamily="50" charset="-128"/>
                <a:ea typeface="メイリオ" panose="020B0604030504040204" pitchFamily="50" charset="-128"/>
              </a:rPr>
              <a:t>酒類業の振興</a:t>
            </a:r>
            <a:endParaRPr kumimoji="1" lang="en-US" altLang="ja-JP" sz="2800" b="1" dirty="0">
              <a:solidFill>
                <a:schemeClr val="bg1"/>
              </a:solidFill>
              <a:latin typeface="メイリオ" panose="020B0604030504040204" pitchFamily="50" charset="-128"/>
              <a:ea typeface="メイリオ" panose="020B0604030504040204" pitchFamily="50" charset="-128"/>
            </a:endParaRPr>
          </a:p>
          <a:p>
            <a:pPr algn="ctr"/>
            <a:r>
              <a:rPr kumimoji="1" lang="ja-JP" altLang="en-US" b="1" dirty="0">
                <a:solidFill>
                  <a:schemeClr val="bg1"/>
                </a:solidFill>
                <a:latin typeface="メイリオ" panose="020B0604030504040204" pitchFamily="50" charset="-128"/>
                <a:ea typeface="メイリオ" panose="020B0604030504040204" pitchFamily="50" charset="-128"/>
              </a:rPr>
              <a:t>～ブランド化・高付加価値化の推進～</a:t>
            </a:r>
          </a:p>
        </p:txBody>
      </p:sp>
      <p:pic>
        <p:nvPicPr>
          <p:cNvPr id="8" name="図 7">
            <a:extLst>
              <a:ext uri="{FF2B5EF4-FFF2-40B4-BE49-F238E27FC236}">
                <a16:creationId xmlns:a16="http://schemas.microsoft.com/office/drawing/2014/main" id="{262880FC-7E46-4D8B-A75D-490285B7F8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673" y="1170684"/>
            <a:ext cx="8064654" cy="5583222"/>
          </a:xfrm>
          <a:prstGeom prst="rect">
            <a:avLst/>
          </a:prstGeom>
        </p:spPr>
      </p:pic>
    </p:spTree>
    <p:extLst>
      <p:ext uri="{BB962C8B-B14F-4D97-AF65-F5344CB8AC3E}">
        <p14:creationId xmlns:p14="http://schemas.microsoft.com/office/powerpoint/2010/main" val="35740002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9" name="AutoShape 26"/>
          <p:cNvSpPr>
            <a:spLocks noChangeArrowheads="1"/>
          </p:cNvSpPr>
          <p:nvPr/>
        </p:nvSpPr>
        <p:spPr bwMode="auto">
          <a:xfrm>
            <a:off x="286544" y="5506589"/>
            <a:ext cx="8569325" cy="687600"/>
          </a:xfrm>
          <a:prstGeom prst="roundRect">
            <a:avLst>
              <a:gd name="adj" fmla="val 16667"/>
            </a:avLst>
          </a:prstGeom>
          <a:solidFill>
            <a:srgbClr val="7E2E83"/>
          </a:solidFill>
          <a:ln w="19050" algn="ctr">
            <a:solidFill>
              <a:srgbClr val="7E2E83"/>
            </a:solidFill>
            <a:round/>
            <a:headEnd/>
            <a:tailEnd/>
          </a:ln>
          <a:effectLst>
            <a:outerShdw blurRad="50800" dist="38100" dir="2700000" algn="tl" rotWithShape="0">
              <a:prstClr val="black">
                <a:alpha val="40000"/>
              </a:prstClr>
            </a:outerShdw>
          </a:effec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630" name="Rectangle 32"/>
          <p:cNvSpPr>
            <a:spLocks noChangeArrowheads="1"/>
          </p:cNvSpPr>
          <p:nvPr/>
        </p:nvSpPr>
        <p:spPr bwMode="auto">
          <a:xfrm>
            <a:off x="4244280" y="4811713"/>
            <a:ext cx="464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ClrTx/>
              <a:buFontTx/>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江戸時代に年貢を免除されていた</a:t>
            </a:r>
          </a:p>
          <a:p>
            <a:pPr algn="r" eaLnBrk="1" hangingPunct="1">
              <a:spcBef>
                <a:spcPct val="0"/>
              </a:spcBef>
              <a:buClrTx/>
              <a:buFontTx/>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武家地や町地なども課税の対象となりました。</a:t>
            </a:r>
          </a:p>
        </p:txBody>
      </p:sp>
      <p:sp>
        <p:nvSpPr>
          <p:cNvPr id="26631" name="テキスト ボックス 6"/>
          <p:cNvSpPr txBox="1">
            <a:spLocks noChangeArrowheads="1"/>
          </p:cNvSpPr>
          <p:nvPr/>
        </p:nvSpPr>
        <p:spPr bwMode="auto">
          <a:xfrm>
            <a:off x="2297782" y="5765634"/>
            <a:ext cx="4544835" cy="3308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lnSpc>
                <a:spcPct val="70000"/>
              </a:lnSpc>
              <a:spcBef>
                <a:spcPct val="40000"/>
              </a:spcBef>
              <a:buClr>
                <a:schemeClr val="accent1"/>
              </a:buClr>
              <a:buFont typeface="Wingdings" panose="05000000000000000000" pitchFamily="2" charset="2"/>
              <a:buNone/>
            </a:pPr>
            <a:r>
              <a:rPr lang="ja-JP" altLang="en-US" sz="2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地価の３％を地租として貨幣で納めた</a:t>
            </a:r>
          </a:p>
        </p:txBody>
      </p:sp>
      <p:pic>
        <p:nvPicPr>
          <p:cNvPr id="26632" name="Picture 28" descr="gUp-icon"/>
          <p:cNvPicPr>
            <a:picLocks noChangeAspect="1" noChangeArrowheads="1"/>
          </p:cNvPicPr>
          <p:nvPr/>
        </p:nvPicPr>
        <p:blipFill>
          <a:blip r:embed="rId3">
            <a:duotone>
              <a:prstClr val="black"/>
              <a:srgbClr val="CC0066">
                <a:tint val="45000"/>
                <a:satMod val="400000"/>
              </a:srgbClr>
            </a:duotone>
            <a:extLst>
              <a:ext uri="{28A0092B-C50C-407E-A947-70E740481C1C}">
                <a14:useLocalDpi xmlns:a14="http://schemas.microsoft.com/office/drawing/2010/main" val="0"/>
              </a:ext>
            </a:extLst>
          </a:blip>
          <a:srcRect/>
          <a:stretch>
            <a:fillRect/>
          </a:stretch>
        </p:blipFill>
        <p:spPr bwMode="auto">
          <a:xfrm>
            <a:off x="3819652" y="4440441"/>
            <a:ext cx="1288800" cy="902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4" name="AutoShape 10"/>
          <p:cNvSpPr>
            <a:spLocks noChangeArrowheads="1"/>
          </p:cNvSpPr>
          <p:nvPr/>
        </p:nvSpPr>
        <p:spPr bwMode="auto">
          <a:xfrm>
            <a:off x="684213" y="3362327"/>
            <a:ext cx="8064500" cy="936625"/>
          </a:xfrm>
          <a:prstGeom prst="roundRect">
            <a:avLst>
              <a:gd name="adj" fmla="val 16667"/>
            </a:avLst>
          </a:prstGeom>
          <a:solidFill>
            <a:schemeClr val="bg1"/>
          </a:solidFill>
          <a:ln w="12700" algn="ctr">
            <a:solidFill>
              <a:srgbClr val="E09500"/>
            </a:solidFill>
            <a:round/>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635" name="AutoShape 33"/>
          <p:cNvSpPr>
            <a:spLocks noChangeArrowheads="1"/>
          </p:cNvSpPr>
          <p:nvPr/>
        </p:nvSpPr>
        <p:spPr bwMode="auto">
          <a:xfrm>
            <a:off x="396877" y="3236913"/>
            <a:ext cx="2303463" cy="855662"/>
          </a:xfrm>
          <a:prstGeom prst="roundRect">
            <a:avLst>
              <a:gd name="adj" fmla="val 50000"/>
            </a:avLst>
          </a:prstGeom>
          <a:solidFill>
            <a:schemeClr val="accent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636" name="テキスト ボックス 4"/>
          <p:cNvSpPr txBox="1">
            <a:spLocks noChangeArrowheads="1"/>
          </p:cNvSpPr>
          <p:nvPr/>
        </p:nvSpPr>
        <p:spPr bwMode="auto">
          <a:xfrm>
            <a:off x="880149" y="3422479"/>
            <a:ext cx="1415772" cy="524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1080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buFont typeface="Wingdings" panose="05000000000000000000" pitchFamily="2" charset="2"/>
              <a:buNone/>
            </a:pPr>
            <a:r>
              <a:rPr lang="ja-JP" altLang="ja-JP"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地租とは</a:t>
            </a:r>
            <a:endParaRPr lang="en-US" altLang="ja-JP"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637" name="Rectangle 32"/>
          <p:cNvSpPr>
            <a:spLocks noChangeArrowheads="1"/>
          </p:cNvSpPr>
          <p:nvPr/>
        </p:nvSpPr>
        <p:spPr bwMode="auto">
          <a:xfrm>
            <a:off x="2843213" y="3525838"/>
            <a:ext cx="472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地租とは、地価を課税基準</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として賦課された税</a:t>
            </a:r>
          </a:p>
        </p:txBody>
      </p:sp>
      <p:pic>
        <p:nvPicPr>
          <p:cNvPr id="26638" name="Picture 28" descr="gUp-icon"/>
          <p:cNvPicPr>
            <a:picLocks noChangeAspect="1" noChangeArrowheads="1"/>
          </p:cNvPicPr>
          <p:nvPr/>
        </p:nvPicPr>
        <p:blipFill>
          <a:blip r:embed="rId3">
            <a:duotone>
              <a:prstClr val="black"/>
              <a:srgbClr val="CC0066">
                <a:tint val="45000"/>
                <a:satMod val="400000"/>
              </a:srgbClr>
            </a:duotone>
            <a:extLst>
              <a:ext uri="{28A0092B-C50C-407E-A947-70E740481C1C}">
                <a14:useLocalDpi xmlns:a14="http://schemas.microsoft.com/office/drawing/2010/main" val="0"/>
              </a:ext>
            </a:extLst>
          </a:blip>
          <a:srcRect/>
          <a:stretch>
            <a:fillRect/>
          </a:stretch>
        </p:blipFill>
        <p:spPr bwMode="auto">
          <a:xfrm>
            <a:off x="3791220" y="2216770"/>
            <a:ext cx="1288800" cy="1120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0" name="AutoShape 12"/>
          <p:cNvSpPr>
            <a:spLocks noChangeArrowheads="1"/>
          </p:cNvSpPr>
          <p:nvPr/>
        </p:nvSpPr>
        <p:spPr bwMode="auto">
          <a:xfrm>
            <a:off x="684000" y="1544400"/>
            <a:ext cx="8064500" cy="936625"/>
          </a:xfrm>
          <a:prstGeom prst="roundRect">
            <a:avLst>
              <a:gd name="adj" fmla="val 16667"/>
            </a:avLst>
          </a:prstGeom>
          <a:solidFill>
            <a:schemeClr val="bg1"/>
          </a:solidFill>
          <a:ln w="12700" algn="ctr">
            <a:solidFill>
              <a:srgbClr val="E09500"/>
            </a:solidFill>
            <a:round/>
            <a:headEnd type="none" w="lg" len="lg"/>
            <a:tailEnd type="none" w="lg" len="lg"/>
          </a:ln>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641" name="AutoShape 33"/>
          <p:cNvSpPr>
            <a:spLocks noChangeArrowheads="1"/>
          </p:cNvSpPr>
          <p:nvPr/>
        </p:nvSpPr>
        <p:spPr bwMode="auto">
          <a:xfrm>
            <a:off x="396877" y="1419227"/>
            <a:ext cx="2303463" cy="855663"/>
          </a:xfrm>
          <a:prstGeom prst="roundRect">
            <a:avLst>
              <a:gd name="adj" fmla="val 50000"/>
            </a:avLst>
          </a:prstGeom>
          <a:solidFill>
            <a:schemeClr val="accent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pP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642" name="テキスト ボックス 4"/>
          <p:cNvSpPr txBox="1">
            <a:spLocks noChangeArrowheads="1"/>
          </p:cNvSpPr>
          <p:nvPr/>
        </p:nvSpPr>
        <p:spPr bwMode="auto">
          <a:xfrm>
            <a:off x="839926" y="1625429"/>
            <a:ext cx="1415772" cy="524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108000">
            <a:spAutoFit/>
          </a:bodyP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buFont typeface="Wingdings" panose="05000000000000000000" pitchFamily="2" charset="2"/>
              <a:buNone/>
            </a:pPr>
            <a:r>
              <a:rPr lang="ja-JP" altLang="en-US"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地租改正</a:t>
            </a:r>
          </a:p>
        </p:txBody>
      </p:sp>
      <p:sp>
        <p:nvSpPr>
          <p:cNvPr id="26643" name="Rectangle 32"/>
          <p:cNvSpPr>
            <a:spLocks noChangeArrowheads="1"/>
          </p:cNvSpPr>
          <p:nvPr/>
        </p:nvSpPr>
        <p:spPr bwMode="auto">
          <a:xfrm>
            <a:off x="2843213" y="1714500"/>
            <a:ext cx="472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FontTx/>
              <a:buNone/>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明治政府は歳入の安定を図るため、</a:t>
            </a:r>
          </a:p>
          <a:p>
            <a:pPr eaLnBrk="1" hangingPunct="1">
              <a:spcBef>
                <a:spcPct val="0"/>
              </a:spcBef>
              <a:buClrTx/>
              <a:buFontTx/>
              <a:buNone/>
            </a:pP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1873</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年に地租改正を実施</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6645" name="Picture 34" descr="p06_地租改正の図"/>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7763" y="2986088"/>
            <a:ext cx="2565400"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タイトル 3"/>
          <p:cNvSpPr>
            <a:spLocks noGrp="1"/>
          </p:cNvSpPr>
          <p:nvPr>
            <p:ph type="title"/>
          </p:nvPr>
        </p:nvSpPr>
        <p:spPr>
          <a:solidFill>
            <a:srgbClr val="0070C0"/>
          </a:solidFill>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税の歴史と変遷</a:t>
            </a:r>
            <a:b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～明治時代の税（地租改正）～</a:t>
            </a:r>
          </a:p>
        </p:txBody>
      </p:sp>
      <p:sp>
        <p:nvSpPr>
          <p:cNvPr id="2" name="スライド番号プレースホルダー 1"/>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8</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Rectangle 9">
            <a:extLst>
              <a:ext uri="{FF2B5EF4-FFF2-40B4-BE49-F238E27FC236}">
                <a16:creationId xmlns:a16="http://schemas.microsoft.com/office/drawing/2014/main" id="{DEC2E333-C6B8-4EA3-8645-C1FCD5EC4493}"/>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テキスト ボックス 24"/>
          <p:cNvSpPr txBox="1"/>
          <p:nvPr/>
        </p:nvSpPr>
        <p:spPr>
          <a:xfrm>
            <a:off x="192997" y="1340133"/>
            <a:ext cx="8740482" cy="1024124"/>
          </a:xfrm>
          <a:prstGeom prst="rect">
            <a:avLst/>
          </a:prstGeom>
          <a:noFill/>
          <a:ln w="12700">
            <a:solidFill>
              <a:srgbClr val="4A7EBB"/>
            </a:solidFill>
            <a:prstDash val="solid"/>
          </a:ln>
        </p:spPr>
        <p:txBody>
          <a:bodyPr wrap="square" tIns="81533" bIns="81533" rtlCol="0" anchor="ctr" anchorCtr="0">
            <a:spAutoFit/>
          </a:bodyPr>
          <a:lstStyle/>
          <a:p>
            <a:pPr marL="263777" indent="-263777" defTabSz="859688" eaLnBrk="1" fontAlgn="auto" hangingPunct="1">
              <a:spcBef>
                <a:spcPts val="0"/>
              </a:spcBef>
              <a:spcAft>
                <a:spcPts val="0"/>
              </a:spcAft>
              <a:buFont typeface="Wingdings" panose="05000000000000000000" pitchFamily="2" charset="2"/>
              <a:buChar char="Ø"/>
            </a:pPr>
            <a:r>
              <a:rPr kumimoji="0" lang="ja-JP" altLang="en-US" sz="1292" kern="0" dirty="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rPr>
              <a:t>岸田</a:t>
            </a:r>
            <a:r>
              <a:rPr kumimoji="0" lang="zh-CN" altLang="en-US" sz="1292" kern="0" dirty="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rPr>
              <a:t>総理大臣施政方針演説（令和</a:t>
            </a:r>
            <a:r>
              <a:rPr kumimoji="0" lang="ja-JP" altLang="en-US" sz="1292" kern="0" dirty="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rPr>
              <a:t>４</a:t>
            </a:r>
            <a:r>
              <a:rPr kumimoji="0" lang="zh-CN" altLang="en-US" sz="1292" kern="0" dirty="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rPr>
              <a:t>年１月通常国会）</a:t>
            </a:r>
            <a:endParaRPr kumimoji="0" lang="en-US" altLang="zh-CN" sz="1292" kern="0" dirty="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endParaRPr>
          </a:p>
          <a:p>
            <a:pPr defTabSz="859688" eaLnBrk="1" fontAlgn="auto" hangingPunct="1">
              <a:spcBef>
                <a:spcPts val="0"/>
              </a:spcBef>
              <a:spcAft>
                <a:spcPts val="0"/>
              </a:spcAft>
            </a:pPr>
            <a:r>
              <a:rPr lang="ja-JP" altLang="en-US" sz="1292" dirty="0">
                <a:solidFill>
                  <a:prstClr val="black"/>
                </a:solidFill>
                <a:latin typeface="Meiryo UI" panose="020B0604030504040204" pitchFamily="50" charset="-128"/>
                <a:ea typeface="Meiryo UI" panose="020B0604030504040204" pitchFamily="50" charset="-128"/>
              </a:rPr>
              <a:t>　　 日本酒、焼酎、泡盛など文化資源のユネスコへの登録を目指すなど、日本の魅力を世界に発信</a:t>
            </a:r>
            <a:endParaRPr lang="en-US" altLang="ja-JP" sz="1292" dirty="0">
              <a:solidFill>
                <a:prstClr val="black"/>
              </a:solidFill>
              <a:latin typeface="Meiryo UI" panose="020B0604030504040204" pitchFamily="50" charset="-128"/>
              <a:ea typeface="Meiryo UI" panose="020B0604030504040204" pitchFamily="50" charset="-128"/>
            </a:endParaRPr>
          </a:p>
          <a:p>
            <a:pPr marL="263777" indent="-263777" defTabSz="859688" eaLnBrk="1" fontAlgn="auto" hangingPunct="1">
              <a:spcBef>
                <a:spcPts val="544"/>
              </a:spcBef>
              <a:spcAft>
                <a:spcPts val="0"/>
              </a:spcAft>
              <a:buFont typeface="Wingdings" panose="05000000000000000000" pitchFamily="2" charset="2"/>
              <a:buChar char="Ø"/>
            </a:pPr>
            <a:r>
              <a:rPr kumimoji="0" lang="ja-JP" altLang="en-US" sz="1292" kern="0" dirty="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rPr>
              <a:t>菅</a:t>
            </a:r>
            <a:r>
              <a:rPr kumimoji="0" lang="zh-CN" altLang="en-US" sz="1292" kern="0" dirty="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rPr>
              <a:t>総理大臣施政方針演説（令和</a:t>
            </a:r>
            <a:r>
              <a:rPr kumimoji="0" lang="ja-JP" altLang="en-US" sz="1292" kern="0" dirty="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rPr>
              <a:t>３</a:t>
            </a:r>
            <a:r>
              <a:rPr kumimoji="0" lang="zh-CN" altLang="en-US" sz="1292" kern="0" dirty="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rPr>
              <a:t>年１月通常国会）</a:t>
            </a:r>
            <a:endParaRPr kumimoji="0" lang="en-US" altLang="zh-CN" sz="1292" kern="0" dirty="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endParaRPr>
          </a:p>
          <a:p>
            <a:pPr defTabSz="859688" eaLnBrk="1" fontAlgn="auto" hangingPunct="1">
              <a:spcBef>
                <a:spcPts val="0"/>
              </a:spcBef>
              <a:spcAft>
                <a:spcPts val="0"/>
              </a:spcAft>
            </a:pPr>
            <a:r>
              <a:rPr lang="ja-JP" altLang="en-US" sz="1292" dirty="0">
                <a:solidFill>
                  <a:prstClr val="black"/>
                </a:solidFill>
                <a:latin typeface="Meiryo UI" panose="020B0604030504040204" pitchFamily="50" charset="-128"/>
                <a:ea typeface="Meiryo UI" panose="020B0604030504040204" pitchFamily="50" charset="-128"/>
              </a:rPr>
              <a:t>     日本酒、焼酎などの文化資源について、ユネスコ無形文化遺産への登録を目指す</a:t>
            </a:r>
            <a:endParaRPr lang="en-US" altLang="ja-JP" sz="1292" dirty="0">
              <a:solidFill>
                <a:prstClr val="black"/>
              </a:solidFill>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191554" y="5465556"/>
            <a:ext cx="8782480" cy="1064520"/>
          </a:xfrm>
          <a:prstGeom prst="rect">
            <a:avLst/>
          </a:prstGeom>
          <a:solidFill>
            <a:srgbClr val="F9E3F2"/>
          </a:solidFill>
          <a:ln w="25400" cmpd="dbl">
            <a:solidFill>
              <a:srgbClr val="FF6699"/>
            </a:solidFill>
            <a:prstDash val="solid"/>
          </a:ln>
        </p:spPr>
        <p:txBody>
          <a:bodyPr wrap="square" tIns="81533" bIns="81533" rtlCol="0" anchor="ctr" anchorCtr="0">
            <a:spAutoFit/>
          </a:bodyPr>
          <a:lstStyle/>
          <a:p>
            <a:pPr marL="263777" indent="-263777" defTabSz="859688" eaLnBrk="1" fontAlgn="auto" hangingPunct="1">
              <a:spcBef>
                <a:spcPts val="0"/>
              </a:spcBef>
              <a:spcAft>
                <a:spcPts val="0"/>
              </a:spcAft>
              <a:buFont typeface="Wingdings" panose="05000000000000000000" pitchFamily="2" charset="2"/>
              <a:buChar char="Ø"/>
            </a:pPr>
            <a:r>
              <a:rPr kumimoji="0" lang="ja-JP" altLang="en-US" sz="1449" kern="0" dirty="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rPr>
              <a:t>令和５年３月   　　　　　 ユネスコ事務局に提案書を再提出（</a:t>
            </a:r>
            <a:r>
              <a:rPr kumimoji="0" lang="ja-JP" altLang="en-US" sz="1449" kern="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rPr>
              <a:t>令和４年</a:t>
            </a:r>
            <a:r>
              <a:rPr kumimoji="0" lang="ja-JP" altLang="en-US" sz="1449" kern="0" dirty="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rPr>
              <a:t>３</a:t>
            </a:r>
            <a:r>
              <a:rPr kumimoji="0" lang="ja-JP" altLang="en-US" sz="1449" kern="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rPr>
              <a:t>月</a:t>
            </a:r>
            <a:r>
              <a:rPr kumimoji="0" lang="ja-JP" altLang="en-US" sz="1449" kern="0" dirty="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rPr>
              <a:t>　当初提出）</a:t>
            </a:r>
            <a:endParaRPr kumimoji="0" lang="en-US" altLang="ja-JP" sz="1449" kern="0" dirty="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endParaRPr>
          </a:p>
          <a:p>
            <a:pPr marL="263777" indent="-263777" defTabSz="859688" eaLnBrk="1" fontAlgn="auto" hangingPunct="1">
              <a:lnSpc>
                <a:spcPts val="1787"/>
              </a:lnSpc>
              <a:spcBef>
                <a:spcPts val="0"/>
              </a:spcBef>
              <a:spcAft>
                <a:spcPts val="0"/>
              </a:spcAft>
              <a:buFont typeface="Wingdings" panose="05000000000000000000" pitchFamily="2" charset="2"/>
              <a:buChar char="Ø"/>
            </a:pPr>
            <a:r>
              <a:rPr kumimoji="0" lang="ja-JP" altLang="en-US" sz="1449" kern="0" dirty="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rPr>
              <a:t>令和６年６・９月　　　　</a:t>
            </a:r>
            <a:r>
              <a:rPr kumimoji="0" lang="ja-JP" altLang="en-US" sz="1881" kern="0" dirty="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rPr>
              <a:t> </a:t>
            </a:r>
            <a:r>
              <a:rPr kumimoji="0" lang="ja-JP" altLang="en-US" sz="1449" kern="0" dirty="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rPr>
              <a:t>ユネスコ評価機関会合</a:t>
            </a:r>
            <a:endParaRPr kumimoji="0" lang="en-US" altLang="ja-JP" sz="1449" kern="0" dirty="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endParaRPr>
          </a:p>
          <a:p>
            <a:pPr marL="263777" indent="-263777" defTabSz="859688" eaLnBrk="1" fontAlgn="auto" hangingPunct="1">
              <a:spcBef>
                <a:spcPts val="0"/>
              </a:spcBef>
              <a:spcAft>
                <a:spcPts val="0"/>
              </a:spcAft>
              <a:buFont typeface="Wingdings" panose="05000000000000000000" pitchFamily="2" charset="2"/>
              <a:buChar char="Ø"/>
            </a:pPr>
            <a:r>
              <a:rPr kumimoji="0" lang="ja-JP" altLang="en-US" sz="1449" kern="0" dirty="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rPr>
              <a:t>令和６年</a:t>
            </a:r>
            <a:r>
              <a:rPr kumimoji="0" lang="en-US" altLang="ja-JP" sz="1449" kern="0" dirty="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rPr>
              <a:t>11</a:t>
            </a:r>
            <a:r>
              <a:rPr kumimoji="0" lang="ja-JP" altLang="en-US" sz="1449" kern="0" dirty="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rPr>
              <a:t>月　 　　　　　ユネスコ</a:t>
            </a:r>
            <a:r>
              <a:rPr kumimoji="0" lang="ja-JP" altLang="en-US" sz="1449" kern="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評価機関による</a:t>
            </a:r>
            <a:r>
              <a:rPr kumimoji="0" lang="ja-JP" altLang="en-US" sz="1449" kern="0" dirty="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rPr>
              <a:t>評価結果公表</a:t>
            </a:r>
            <a:endParaRPr kumimoji="0" lang="en-US" altLang="ja-JP" sz="1449" kern="0" dirty="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endParaRPr>
          </a:p>
          <a:p>
            <a:pPr marL="263777" indent="-263777" defTabSz="859688" eaLnBrk="1" fontAlgn="auto" hangingPunct="1">
              <a:spcBef>
                <a:spcPts val="0"/>
              </a:spcBef>
              <a:spcAft>
                <a:spcPts val="0"/>
              </a:spcAft>
              <a:buFont typeface="Wingdings" panose="05000000000000000000" pitchFamily="2" charset="2"/>
              <a:buChar char="Ø"/>
            </a:pPr>
            <a:r>
              <a:rPr kumimoji="0" lang="ja-JP" altLang="en-US" sz="1449" kern="0" dirty="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rPr>
              <a:t>令和６年</a:t>
            </a:r>
            <a:r>
              <a:rPr kumimoji="0" lang="en-US" altLang="ja-JP" sz="1449" kern="0" dirty="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rPr>
              <a:t>12</a:t>
            </a:r>
            <a:r>
              <a:rPr kumimoji="0" lang="ja-JP" altLang="en-US" sz="1449" kern="0" dirty="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rPr>
              <a:t>月</a:t>
            </a:r>
            <a:r>
              <a:rPr kumimoji="0" lang="en-US" altLang="ja-JP" sz="1449" kern="0" dirty="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rPr>
              <a:t>2</a:t>
            </a:r>
            <a:r>
              <a:rPr kumimoji="0" lang="ja-JP" altLang="en-US" sz="1449" kern="0" dirty="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rPr>
              <a:t>～</a:t>
            </a:r>
            <a:r>
              <a:rPr kumimoji="0" lang="en-US" altLang="ja-JP" sz="1449" kern="0" dirty="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rPr>
              <a:t>7</a:t>
            </a:r>
            <a:r>
              <a:rPr kumimoji="0" lang="ja-JP" altLang="en-US" sz="1449" kern="0" dirty="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rPr>
              <a:t>日　 政府間委員会において審議・決定見込み（パラグアイ）</a:t>
            </a:r>
            <a:endParaRPr kumimoji="0" lang="en-US" altLang="ja-JP" sz="1449" kern="0" dirty="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22" name="テキスト ボックス 21"/>
          <p:cNvSpPr txBox="1"/>
          <p:nvPr/>
        </p:nvSpPr>
        <p:spPr>
          <a:xfrm>
            <a:off x="191885" y="2736761"/>
            <a:ext cx="5779769" cy="2320621"/>
          </a:xfrm>
          <a:prstGeom prst="rect">
            <a:avLst/>
          </a:prstGeom>
          <a:noFill/>
          <a:ln w="12700">
            <a:solidFill>
              <a:srgbClr val="4A7EBB"/>
            </a:solidFill>
            <a:prstDash val="solid"/>
          </a:ln>
        </p:spPr>
        <p:txBody>
          <a:bodyPr wrap="square" lIns="81533" tIns="65226" rIns="65226" bIns="32613" rtlCol="0" anchor="ctr" anchorCtr="0">
            <a:spAutoFit/>
          </a:bodyPr>
          <a:lstStyle/>
          <a:p>
            <a:pPr algn="just" defTabSz="859688" eaLnBrk="1" fontAlgn="auto" hangingPunct="1">
              <a:spcBef>
                <a:spcPts val="0"/>
              </a:spcBef>
              <a:spcAft>
                <a:spcPts val="0"/>
              </a:spcAft>
            </a:pPr>
            <a:endParaRPr lang="en-US" altLang="ja-JP" sz="988"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endParaRPr>
          </a:p>
          <a:p>
            <a:pPr algn="just" defTabSz="859688" eaLnBrk="1" fontAlgn="auto" hangingPunct="1">
              <a:spcBef>
                <a:spcPts val="0"/>
              </a:spcBef>
              <a:spcAft>
                <a:spcPts val="0"/>
              </a:spcAft>
            </a:pPr>
            <a:r>
              <a:rPr lang="ja-JP" altLang="en-US" sz="1292"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「伝統的酒造り」を登録無形文化財に登録 </a:t>
            </a:r>
            <a:r>
              <a:rPr lang="en-US" altLang="ja-JP" sz="1292"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292"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令和３年</a:t>
            </a:r>
            <a:r>
              <a:rPr lang="en-US" altLang="ja-JP" sz="1292"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12</a:t>
            </a:r>
            <a:r>
              <a:rPr lang="ja-JP" altLang="en-US" sz="1292"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月２日</a:t>
            </a:r>
            <a:r>
              <a:rPr lang="en-US" altLang="ja-JP" sz="1292"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a:t>
            </a:r>
          </a:p>
          <a:p>
            <a:pPr algn="just" defTabSz="859688" eaLnBrk="1" fontAlgn="auto" hangingPunct="1">
              <a:spcBef>
                <a:spcPts val="0"/>
              </a:spcBef>
              <a:spcAft>
                <a:spcPts val="0"/>
              </a:spcAft>
            </a:pPr>
            <a:r>
              <a:rPr lang="ja-JP" altLang="en-US" sz="1292"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　（「書道」と並び、登録無形文化財として初めての登録）</a:t>
            </a:r>
            <a:endParaRPr lang="en-US" altLang="ja-JP" sz="1292"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endParaRPr>
          </a:p>
          <a:p>
            <a:pPr algn="just" defTabSz="859688" eaLnBrk="1" fontAlgn="auto" hangingPunct="1">
              <a:spcBef>
                <a:spcPts val="544"/>
              </a:spcBef>
              <a:spcAft>
                <a:spcPts val="0"/>
              </a:spcAft>
            </a:pPr>
            <a:r>
              <a:rPr lang="ja-JP" altLang="en-US" sz="1292"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１ 登録要件</a:t>
            </a:r>
          </a:p>
          <a:p>
            <a:pPr algn="just" defTabSz="859688" eaLnBrk="1" fontAlgn="auto" hangingPunct="1">
              <a:spcBef>
                <a:spcPts val="0"/>
              </a:spcBef>
              <a:spcAft>
                <a:spcPts val="0"/>
              </a:spcAft>
            </a:pPr>
            <a:r>
              <a:rPr lang="ja-JP" altLang="en-US" sz="1292"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　・　米などの原料を蒸すこと　</a:t>
            </a:r>
          </a:p>
          <a:p>
            <a:pPr algn="just" defTabSz="859688" eaLnBrk="1" fontAlgn="auto" hangingPunct="1">
              <a:spcBef>
                <a:spcPts val="0"/>
              </a:spcBef>
              <a:spcAft>
                <a:spcPts val="0"/>
              </a:spcAft>
            </a:pPr>
            <a:r>
              <a:rPr lang="ja-JP" altLang="en-US" sz="1292"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　・　手作業で伝統的なこうじ菌を用いてバラこうじを製造すること　</a:t>
            </a:r>
          </a:p>
          <a:p>
            <a:pPr algn="just" defTabSz="859688" eaLnBrk="1" fontAlgn="auto" hangingPunct="1">
              <a:spcBef>
                <a:spcPts val="0"/>
              </a:spcBef>
              <a:spcAft>
                <a:spcPts val="0"/>
              </a:spcAft>
            </a:pPr>
            <a:r>
              <a:rPr lang="ja-JP" altLang="en-US" sz="1292"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　・　並行複発酵を行っており、水以外の物品を添加しないこと　　等</a:t>
            </a:r>
          </a:p>
          <a:p>
            <a:pPr algn="just" defTabSz="859688" eaLnBrk="1" fontAlgn="auto" hangingPunct="1">
              <a:spcBef>
                <a:spcPts val="544"/>
              </a:spcBef>
              <a:spcAft>
                <a:spcPts val="0"/>
              </a:spcAft>
            </a:pPr>
            <a:r>
              <a:rPr lang="ja-JP" altLang="en-US" sz="1292"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２ 保持団体</a:t>
            </a:r>
          </a:p>
          <a:p>
            <a:pPr algn="just" defTabSz="859688" eaLnBrk="1" fontAlgn="auto" hangingPunct="1">
              <a:spcBef>
                <a:spcPts val="0"/>
              </a:spcBef>
              <a:spcAft>
                <a:spcPts val="0"/>
              </a:spcAft>
            </a:pPr>
            <a:r>
              <a:rPr lang="ja-JP" altLang="en-US" sz="1292"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　　日本の伝統的なこうじ菌を使った酒造り技術の保存会</a:t>
            </a:r>
            <a:r>
              <a:rPr lang="en-US" altLang="ja-JP" sz="1292" spc="33" dirty="0">
                <a:solidFill>
                  <a:prstClr val="black"/>
                </a:solidFill>
                <a:latin typeface="Meiryo UI" panose="020B0604030504040204" pitchFamily="50" charset="-128"/>
                <a:ea typeface="Meiryo UI" panose="020B0604030504040204" pitchFamily="50" charset="-128"/>
              </a:rPr>
              <a:t>(</a:t>
            </a:r>
            <a:r>
              <a:rPr lang="ja-JP" altLang="en-US" sz="1292" spc="33" dirty="0">
                <a:solidFill>
                  <a:prstClr val="black"/>
                </a:solidFill>
                <a:latin typeface="Meiryo UI" panose="020B0604030504040204" pitchFamily="50" charset="-128"/>
                <a:ea typeface="Meiryo UI" panose="020B0604030504040204" pitchFamily="50" charset="-128"/>
              </a:rPr>
              <a:t>令和３年４月</a:t>
            </a:r>
            <a:r>
              <a:rPr lang="en-US" altLang="zh-TW" sz="1292" spc="33" dirty="0">
                <a:solidFill>
                  <a:prstClr val="black"/>
                </a:solidFill>
                <a:latin typeface="Meiryo UI" panose="020B0604030504040204" pitchFamily="50" charset="-128"/>
                <a:ea typeface="Meiryo UI" panose="020B0604030504040204" pitchFamily="50" charset="-128"/>
              </a:rPr>
              <a:t>16</a:t>
            </a:r>
            <a:r>
              <a:rPr lang="ja-JP" altLang="en-US" sz="1292" spc="33" dirty="0">
                <a:solidFill>
                  <a:prstClr val="black"/>
                </a:solidFill>
                <a:latin typeface="Meiryo UI" panose="020B0604030504040204" pitchFamily="50" charset="-128"/>
                <a:ea typeface="Meiryo UI" panose="020B0604030504040204" pitchFamily="50" charset="-128"/>
              </a:rPr>
              <a:t>日</a:t>
            </a:r>
            <a:r>
              <a:rPr lang="zh-TW" altLang="en-US" sz="1292" spc="33" dirty="0">
                <a:solidFill>
                  <a:prstClr val="black"/>
                </a:solidFill>
                <a:latin typeface="Meiryo UI" panose="020B0604030504040204" pitchFamily="50" charset="-128"/>
                <a:ea typeface="Meiryo UI" panose="020B0604030504040204" pitchFamily="50" charset="-128"/>
              </a:rPr>
              <a:t>設立</a:t>
            </a:r>
            <a:r>
              <a:rPr lang="en-US" altLang="zh-TW" sz="1292" spc="33" dirty="0">
                <a:solidFill>
                  <a:prstClr val="black"/>
                </a:solidFill>
                <a:latin typeface="Meiryo UI" panose="020B0604030504040204" pitchFamily="50" charset="-128"/>
                <a:ea typeface="Meiryo UI" panose="020B0604030504040204" pitchFamily="50" charset="-128"/>
              </a:rPr>
              <a:t>)</a:t>
            </a:r>
            <a:endParaRPr lang="ja-JP" altLang="en-US" sz="1292"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endParaRPr>
          </a:p>
          <a:p>
            <a:pPr algn="just" defTabSz="859688" eaLnBrk="1" fontAlgn="auto" hangingPunct="1">
              <a:spcBef>
                <a:spcPts val="0"/>
              </a:spcBef>
              <a:spcAft>
                <a:spcPts val="0"/>
              </a:spcAft>
            </a:pPr>
            <a:r>
              <a:rPr lang="ja-JP" altLang="en-US" sz="1292"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    会長：小西 新右衛門（こにし　しんうえもん）</a:t>
            </a:r>
            <a:endParaRPr lang="en-US" altLang="ja-JP" sz="1292"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endParaRPr>
          </a:p>
          <a:p>
            <a:pPr algn="just" defTabSz="859688" eaLnBrk="1" fontAlgn="auto" hangingPunct="1">
              <a:spcBef>
                <a:spcPts val="0"/>
              </a:spcBef>
              <a:spcAft>
                <a:spcPts val="0"/>
              </a:spcAft>
            </a:pPr>
            <a:endParaRPr lang="ja-JP" altLang="en-US" sz="988"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12" name="正方形/長方形 11"/>
          <p:cNvSpPr/>
          <p:nvPr/>
        </p:nvSpPr>
        <p:spPr>
          <a:xfrm>
            <a:off x="187824" y="5193430"/>
            <a:ext cx="2523218" cy="270882"/>
          </a:xfrm>
          <a:prstGeom prst="rect">
            <a:avLst/>
          </a:prstGeom>
          <a:solidFill>
            <a:srgbClr val="FF99CC"/>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59688" eaLnBrk="1" fontAlgn="auto" hangingPunct="1">
              <a:spcBef>
                <a:spcPts val="0"/>
              </a:spcBef>
              <a:spcAft>
                <a:spcPts val="0"/>
              </a:spcAft>
            </a:pPr>
            <a:r>
              <a:rPr lang="ja-JP" altLang="en-US" sz="1292" b="1" spc="-88" dirty="0">
                <a:solidFill>
                  <a:prstClr val="black"/>
                </a:solidFill>
                <a:latin typeface="ＭＳ Ｐゴシック" panose="020B0600070205080204" pitchFamily="50" charset="-128"/>
                <a:ea typeface="ＭＳ Ｐゴシック" panose="020B0600070205080204" pitchFamily="50" charset="-128"/>
              </a:rPr>
              <a:t>○　ユネスコ無形文化遺産への提案</a:t>
            </a:r>
            <a:endParaRPr lang="en-US" altLang="ja-JP" sz="1292" b="1" spc="-88" dirty="0">
              <a:solidFill>
                <a:prstClr val="black"/>
              </a:solidFill>
              <a:latin typeface="ＭＳ Ｐゴシック" panose="020B0600070205080204" pitchFamily="50" charset="-128"/>
              <a:ea typeface="ＭＳ Ｐゴシック" panose="020B0600070205080204" pitchFamily="50" charset="-128"/>
            </a:endParaRPr>
          </a:p>
        </p:txBody>
      </p:sp>
      <p:sp>
        <p:nvSpPr>
          <p:cNvPr id="23" name="正方形/長方形 22"/>
          <p:cNvSpPr/>
          <p:nvPr/>
        </p:nvSpPr>
        <p:spPr>
          <a:xfrm>
            <a:off x="5928511" y="2561920"/>
            <a:ext cx="790627" cy="210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59688" eaLnBrk="1" fontAlgn="auto" hangingPunct="1">
              <a:spcBef>
                <a:spcPts val="0"/>
              </a:spcBef>
              <a:spcAft>
                <a:spcPts val="0"/>
              </a:spcAft>
            </a:pPr>
            <a:r>
              <a:rPr lang="ja-JP" altLang="en-US" sz="1004" dirty="0">
                <a:solidFill>
                  <a:prstClr val="black"/>
                </a:solidFill>
                <a:latin typeface="ＭＳ Ｐゴシック" panose="020B0600070205080204" pitchFamily="50" charset="-128"/>
                <a:ea typeface="ＭＳ Ｐゴシック" panose="020B0600070205080204" pitchFamily="50" charset="-128"/>
              </a:rPr>
              <a:t>（蒸きょう）</a:t>
            </a:r>
            <a:endParaRPr lang="en-US" altLang="ja-JP" sz="1004" dirty="0">
              <a:solidFill>
                <a:prstClr val="black"/>
              </a:solidFill>
              <a:latin typeface="ＭＳ Ｐゴシック" panose="020B0600070205080204" pitchFamily="50" charset="-128"/>
              <a:ea typeface="ＭＳ Ｐゴシック" panose="020B0600070205080204" pitchFamily="50" charset="-128"/>
            </a:endParaRPr>
          </a:p>
        </p:txBody>
      </p:sp>
      <p:sp>
        <p:nvSpPr>
          <p:cNvPr id="24" name="正方形/長方形 23"/>
          <p:cNvSpPr/>
          <p:nvPr/>
        </p:nvSpPr>
        <p:spPr>
          <a:xfrm>
            <a:off x="7451610" y="2548302"/>
            <a:ext cx="931927" cy="1975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59688" eaLnBrk="1" fontAlgn="auto" hangingPunct="1">
              <a:spcBef>
                <a:spcPts val="0"/>
              </a:spcBef>
              <a:spcAft>
                <a:spcPts val="0"/>
              </a:spcAft>
            </a:pPr>
            <a:r>
              <a:rPr lang="ja-JP" altLang="en-US" sz="1004" dirty="0">
                <a:solidFill>
                  <a:prstClr val="black"/>
                </a:solidFill>
                <a:latin typeface="ＭＳ Ｐゴシック" panose="020B0600070205080204" pitchFamily="50" charset="-128"/>
                <a:ea typeface="ＭＳ Ｐゴシック" panose="020B0600070205080204" pitchFamily="50" charset="-128"/>
              </a:rPr>
              <a:t>（こうじ造り）</a:t>
            </a:r>
            <a:endParaRPr lang="en-US" altLang="ja-JP" sz="1004" dirty="0">
              <a:solidFill>
                <a:prstClr val="black"/>
              </a:solidFill>
              <a:latin typeface="ＭＳ Ｐゴシック" panose="020B0600070205080204" pitchFamily="50" charset="-128"/>
              <a:ea typeface="ＭＳ Ｐゴシック" panose="020B0600070205080204" pitchFamily="50" charset="-128"/>
            </a:endParaRPr>
          </a:p>
        </p:txBody>
      </p:sp>
      <p:sp>
        <p:nvSpPr>
          <p:cNvPr id="27" name="正方形/長方形 26"/>
          <p:cNvSpPr/>
          <p:nvPr/>
        </p:nvSpPr>
        <p:spPr>
          <a:xfrm>
            <a:off x="5936669" y="3775040"/>
            <a:ext cx="959315" cy="199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59688" eaLnBrk="1" fontAlgn="auto" hangingPunct="1">
              <a:spcBef>
                <a:spcPts val="0"/>
              </a:spcBef>
              <a:spcAft>
                <a:spcPts val="0"/>
              </a:spcAft>
            </a:pPr>
            <a:r>
              <a:rPr lang="ja-JP" altLang="en-US" sz="1004" dirty="0">
                <a:solidFill>
                  <a:prstClr val="black"/>
                </a:solidFill>
                <a:latin typeface="ＭＳ Ｐゴシック" panose="020B0600070205080204" pitchFamily="50" charset="-128"/>
                <a:ea typeface="ＭＳ Ｐゴシック" panose="020B0600070205080204" pitchFamily="50" charset="-128"/>
              </a:rPr>
              <a:t>（も</a:t>
            </a:r>
            <a:r>
              <a:rPr lang="ja-JP" altLang="en-US" sz="1004" dirty="0" err="1">
                <a:solidFill>
                  <a:prstClr val="black"/>
                </a:solidFill>
                <a:latin typeface="ＭＳ Ｐゴシック" panose="020B0600070205080204" pitchFamily="50" charset="-128"/>
                <a:ea typeface="ＭＳ Ｐゴシック" panose="020B0600070205080204" pitchFamily="50" charset="-128"/>
              </a:rPr>
              <a:t>ろみ</a:t>
            </a:r>
            <a:r>
              <a:rPr lang="ja-JP" altLang="en-US" sz="1004" dirty="0">
                <a:solidFill>
                  <a:prstClr val="black"/>
                </a:solidFill>
                <a:latin typeface="ＭＳ Ｐゴシック" panose="020B0600070205080204" pitchFamily="50" charset="-128"/>
                <a:ea typeface="ＭＳ Ｐゴシック" panose="020B0600070205080204" pitchFamily="50" charset="-128"/>
              </a:rPr>
              <a:t>管理）</a:t>
            </a:r>
            <a:endParaRPr lang="en-US" altLang="ja-JP" sz="1004" dirty="0">
              <a:solidFill>
                <a:prstClr val="black"/>
              </a:solidFill>
              <a:latin typeface="ＭＳ Ｐゴシック" panose="020B0600070205080204" pitchFamily="50" charset="-128"/>
              <a:ea typeface="ＭＳ Ｐゴシック" panose="020B0600070205080204" pitchFamily="50" charset="-128"/>
            </a:endParaRPr>
          </a:p>
        </p:txBody>
      </p:sp>
      <p:sp>
        <p:nvSpPr>
          <p:cNvPr id="28" name="正方形/長方形 27"/>
          <p:cNvSpPr/>
          <p:nvPr/>
        </p:nvSpPr>
        <p:spPr>
          <a:xfrm>
            <a:off x="7478902" y="3760620"/>
            <a:ext cx="1230562" cy="230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59688" eaLnBrk="1" fontAlgn="auto" hangingPunct="1">
              <a:spcBef>
                <a:spcPts val="0"/>
              </a:spcBef>
              <a:spcAft>
                <a:spcPts val="0"/>
              </a:spcAft>
            </a:pPr>
            <a:r>
              <a:rPr lang="ja-JP" altLang="en-US" sz="1004" dirty="0">
                <a:solidFill>
                  <a:prstClr val="black"/>
                </a:solidFill>
                <a:latin typeface="ＭＳ Ｐゴシック" panose="020B0600070205080204" pitchFamily="50" charset="-128"/>
                <a:ea typeface="ＭＳ Ｐゴシック" panose="020B0600070205080204" pitchFamily="50" charset="-128"/>
              </a:rPr>
              <a:t>（こうじ菌（国菌））</a:t>
            </a:r>
            <a:endParaRPr lang="en-US" altLang="ja-JP" sz="1004" dirty="0">
              <a:solidFill>
                <a:prstClr val="black"/>
              </a:solidFill>
              <a:latin typeface="ＭＳ Ｐゴシック" panose="020B0600070205080204" pitchFamily="50" charset="-128"/>
              <a:ea typeface="ＭＳ Ｐゴシック" panose="020B0600070205080204" pitchFamily="50" charset="-128"/>
            </a:endParaRPr>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6537" y="2752056"/>
            <a:ext cx="1422579" cy="979888"/>
          </a:xfrm>
          <a:prstGeom prst="rect">
            <a:avLst/>
          </a:prstGeom>
        </p:spPr>
      </p:pic>
      <p:pic>
        <p:nvPicPr>
          <p:cNvPr id="3" name="図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6111" y="2765603"/>
            <a:ext cx="1368681" cy="941269"/>
          </a:xfrm>
          <a:prstGeom prst="rect">
            <a:avLst/>
          </a:prstGeom>
        </p:spPr>
      </p:pic>
      <p:pic>
        <p:nvPicPr>
          <p:cNvPr id="4" name="図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3545" y="3985097"/>
            <a:ext cx="1410718" cy="1088268"/>
          </a:xfrm>
          <a:prstGeom prst="rect">
            <a:avLst/>
          </a:prstGeom>
        </p:spPr>
      </p:pic>
      <p:pic>
        <p:nvPicPr>
          <p:cNvPr id="5" name="図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52763" y="3980172"/>
            <a:ext cx="1413112" cy="1072186"/>
          </a:xfrm>
          <a:prstGeom prst="rect">
            <a:avLst/>
          </a:prstGeom>
        </p:spPr>
      </p:pic>
      <p:sp>
        <p:nvSpPr>
          <p:cNvPr id="20" name="正方形/長方形 19">
            <a:extLst>
              <a:ext uri="{FF2B5EF4-FFF2-40B4-BE49-F238E27FC236}">
                <a16:creationId xmlns:a16="http://schemas.microsoft.com/office/drawing/2014/main" id="{286A4874-DB05-4938-B7B6-D9434B5BE91E}"/>
              </a:ext>
            </a:extLst>
          </p:cNvPr>
          <p:cNvSpPr/>
          <p:nvPr/>
        </p:nvSpPr>
        <p:spPr>
          <a:xfrm>
            <a:off x="187015" y="1083470"/>
            <a:ext cx="1385256" cy="270294"/>
          </a:xfrm>
          <a:prstGeom prst="rect">
            <a:avLst/>
          </a:prstGeom>
          <a:solidFill>
            <a:srgbClr val="2A9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2979" eaLnBrk="1" fontAlgn="auto" hangingPunct="1">
              <a:spcBef>
                <a:spcPts val="0"/>
              </a:spcBef>
              <a:spcAft>
                <a:spcPts val="0"/>
              </a:spcAft>
            </a:pPr>
            <a:r>
              <a:rPr lang="ja-JP" altLang="en-US" sz="1292" b="1" dirty="0">
                <a:solidFill>
                  <a:prstClr val="white"/>
                </a:solidFill>
                <a:latin typeface="Meiryo UI 本文"/>
                <a:ea typeface="ＭＳ Ｐゴシック" panose="020B0600070205080204" pitchFamily="50" charset="-128"/>
              </a:rPr>
              <a:t>○ 政府方針等</a:t>
            </a:r>
          </a:p>
        </p:txBody>
      </p:sp>
      <p:sp>
        <p:nvSpPr>
          <p:cNvPr id="26" name="正方形/長方形 25">
            <a:extLst>
              <a:ext uri="{FF2B5EF4-FFF2-40B4-BE49-F238E27FC236}">
                <a16:creationId xmlns:a16="http://schemas.microsoft.com/office/drawing/2014/main" id="{286A4874-DB05-4938-B7B6-D9434B5BE91E}"/>
              </a:ext>
            </a:extLst>
          </p:cNvPr>
          <p:cNvSpPr/>
          <p:nvPr/>
        </p:nvSpPr>
        <p:spPr>
          <a:xfrm>
            <a:off x="192995" y="2535066"/>
            <a:ext cx="1991664" cy="270882"/>
          </a:xfrm>
          <a:prstGeom prst="rect">
            <a:avLst/>
          </a:prstGeom>
          <a:solidFill>
            <a:srgbClr val="2A9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2979" eaLnBrk="1" fontAlgn="auto" hangingPunct="1">
              <a:spcBef>
                <a:spcPts val="0"/>
              </a:spcBef>
              <a:spcAft>
                <a:spcPts val="0"/>
              </a:spcAft>
            </a:pPr>
            <a:r>
              <a:rPr lang="ja-JP" altLang="en-US" sz="1292" b="1" dirty="0">
                <a:solidFill>
                  <a:prstClr val="white"/>
                </a:solidFill>
                <a:latin typeface="Meiryo UI 本文"/>
                <a:ea typeface="ＭＳ Ｐゴシック" panose="020B0600070205080204" pitchFamily="50" charset="-128"/>
              </a:rPr>
              <a:t>○ </a:t>
            </a:r>
            <a:r>
              <a:rPr lang="zh-TW" altLang="en-US" sz="1292" b="1" dirty="0">
                <a:solidFill>
                  <a:prstClr val="white"/>
                </a:solidFill>
                <a:latin typeface="Meiryo UI 本文"/>
              </a:rPr>
              <a:t>登録無形文化財登録</a:t>
            </a:r>
          </a:p>
        </p:txBody>
      </p:sp>
      <p:sp>
        <p:nvSpPr>
          <p:cNvPr id="18" name="タイトル 3">
            <a:extLst>
              <a:ext uri="{FF2B5EF4-FFF2-40B4-BE49-F238E27FC236}">
                <a16:creationId xmlns:a16="http://schemas.microsoft.com/office/drawing/2014/main" id="{5CB6FEFD-DC93-4ED7-81EA-1A9565253571}"/>
              </a:ext>
            </a:extLst>
          </p:cNvPr>
          <p:cNvSpPr txBox="1">
            <a:spLocks/>
          </p:cNvSpPr>
          <p:nvPr/>
        </p:nvSpPr>
        <p:spPr>
          <a:xfrm>
            <a:off x="3600" y="-12213"/>
            <a:ext cx="9140400" cy="972000"/>
          </a:xfrm>
          <a:prstGeom prst="rect">
            <a:avLst/>
          </a:prstGeom>
          <a:solidFill>
            <a:srgbClr val="0070C0"/>
          </a:solidFill>
        </p:spPr>
        <p:txBody>
          <a:bodyPr tIns="46800" anchor="ctr" anchorCtr="0">
            <a:normAutofit fontScale="77500" lnSpcReduction="20000"/>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fontAlgn="auto">
              <a:lnSpc>
                <a:spcPct val="100000"/>
              </a:lnSpc>
              <a:spcAft>
                <a:spcPts val="0"/>
              </a:spcAft>
            </a:pPr>
            <a:r>
              <a:rPr lang="ja-JP" altLang="en-US" sz="3600" dirty="0">
                <a:latin typeface="メイリオ" panose="020B0604030504040204" pitchFamily="50" charset="-128"/>
                <a:ea typeface="メイリオ" panose="020B0604030504040204" pitchFamily="50" charset="-128"/>
              </a:rPr>
              <a:t>酒類業の振興</a:t>
            </a:r>
            <a:br>
              <a:rPr lang="en-US" altLang="ja-JP" sz="2800" dirty="0">
                <a:latin typeface="メイリオ" panose="020B0604030504040204" pitchFamily="50" charset="-128"/>
                <a:ea typeface="メイリオ" panose="020B0604030504040204" pitchFamily="50" charset="-128"/>
              </a:rPr>
            </a:br>
            <a:r>
              <a:rPr lang="ja-JP" altLang="en-US" sz="2800" dirty="0">
                <a:latin typeface="メイリオ" panose="020B0604030504040204" pitchFamily="50" charset="-128"/>
                <a:ea typeface="メイリオ" panose="020B0604030504040204" pitchFamily="50" charset="-128"/>
              </a:rPr>
              <a:t>～日本酒、焼酎、泡盛等のユネスコ無形文化遺産登録に向けた取組～</a:t>
            </a:r>
          </a:p>
        </p:txBody>
      </p:sp>
      <p:sp>
        <p:nvSpPr>
          <p:cNvPr id="17" name="スライド番号プレースホルダー 1">
            <a:extLst>
              <a:ext uri="{FF2B5EF4-FFF2-40B4-BE49-F238E27FC236}">
                <a16:creationId xmlns:a16="http://schemas.microsoft.com/office/drawing/2014/main" id="{F7A820A6-553C-4463-99AE-93A00CF80F9A}"/>
              </a:ext>
            </a:extLst>
          </p:cNvPr>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89</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6243375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酒類業の振興</a:t>
            </a:r>
            <a:b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～酒類総合研究所との連携した技術支援～</a:t>
            </a:r>
          </a:p>
        </p:txBody>
      </p:sp>
      <p:sp>
        <p:nvSpPr>
          <p:cNvPr id="4" name="角丸四角形 3"/>
          <p:cNvSpPr/>
          <p:nvPr/>
        </p:nvSpPr>
        <p:spPr>
          <a:xfrm>
            <a:off x="179512" y="1085546"/>
            <a:ext cx="8640480" cy="570810"/>
          </a:xfrm>
          <a:prstGeom prst="roundRect">
            <a:avLst>
              <a:gd name="adj" fmla="val 13155"/>
            </a:avLst>
          </a:prstGeom>
          <a:solidFill>
            <a:schemeClr val="accent3">
              <a:lumMod val="20000"/>
              <a:lumOff val="80000"/>
              <a:alpha val="5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ja-JP" altLang="en-US" sz="16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酒類総合研究所と連携して酒類製造者の技術力の維持強化を支援し、</a:t>
            </a:r>
            <a:endParaRPr lang="en-US" altLang="ja-JP" sz="16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6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日本産酒類の品質向上・競争力強化に貢献</a:t>
            </a:r>
            <a:endParaRPr lang="ja-JP" altLang="en-US" sz="11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角丸四角形 4"/>
          <p:cNvSpPr/>
          <p:nvPr/>
        </p:nvSpPr>
        <p:spPr>
          <a:xfrm>
            <a:off x="5924759" y="1735449"/>
            <a:ext cx="2880000" cy="2520000"/>
          </a:xfrm>
          <a:prstGeom prst="roundRect">
            <a:avLst>
              <a:gd name="adj" fmla="val 3152"/>
            </a:avLst>
          </a:prstGeom>
          <a:solidFill>
            <a:schemeClr val="accent1">
              <a:lumMod val="20000"/>
              <a:lumOff val="80000"/>
              <a:alpha val="5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ja-JP" altLang="en-US" sz="1600" u="sng"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酒類の安全性確保</a:t>
            </a:r>
            <a:endParaRPr lang="en-US" altLang="ja-JP" sz="16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2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○酒類の放射性物質に関する調査や研究を実施。安全性に関する不安を払拭し、ＥＵなど諸外国における輸出規制の撤廃にも成功</a:t>
            </a:r>
            <a:endParaRPr lang="en-US" altLang="ja-JP" sz="16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2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ja-JP" altLang="en-US" sz="105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角丸四角形 5"/>
          <p:cNvSpPr/>
          <p:nvPr/>
        </p:nvSpPr>
        <p:spPr>
          <a:xfrm>
            <a:off x="193786" y="1733618"/>
            <a:ext cx="2880000" cy="2520000"/>
          </a:xfrm>
          <a:prstGeom prst="roundRect">
            <a:avLst>
              <a:gd name="adj" fmla="val 3152"/>
            </a:avLst>
          </a:prstGeom>
          <a:solidFill>
            <a:schemeClr val="accent1">
              <a:lumMod val="20000"/>
              <a:lumOff val="80000"/>
              <a:alpha val="5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ja-JP" altLang="en-US" sz="1600"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酒類製造技術相談</a:t>
            </a:r>
            <a:endParaRPr lang="en-US" altLang="ja-JP" sz="1600"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2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○酒類総研の研究成果や先端技術の普及を推進するとともに、製造者の抱える技術的課題を解決</a:t>
            </a:r>
            <a:endParaRPr lang="en-US" altLang="ja-JP" sz="16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2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角丸四角形 6"/>
          <p:cNvSpPr/>
          <p:nvPr/>
        </p:nvSpPr>
        <p:spPr>
          <a:xfrm>
            <a:off x="204935" y="4327605"/>
            <a:ext cx="4180911" cy="2340001"/>
          </a:xfrm>
          <a:prstGeom prst="roundRect">
            <a:avLst>
              <a:gd name="adj" fmla="val 3152"/>
            </a:avLst>
          </a:prstGeom>
          <a:solidFill>
            <a:schemeClr val="accent1">
              <a:lumMod val="20000"/>
              <a:lumOff val="80000"/>
              <a:alpha val="5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ja-JP" altLang="en-US" sz="1600"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醸造技術者の育成</a:t>
            </a:r>
            <a:endParaRPr lang="en-US" altLang="ja-JP" sz="16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2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○ワイン・ビールの研究会等を開催し、各地で醸造技術者が学ぶ機会を提供</a:t>
            </a:r>
            <a:endParaRPr lang="en-US" altLang="ja-JP" sz="16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2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○各県酒造組合等が実施</a:t>
            </a:r>
            <a:endParaRPr lang="en-US" altLang="ja-JP" sz="16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している講話会、審査会</a:t>
            </a:r>
            <a:endParaRPr lang="en-US" altLang="ja-JP" sz="16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等に職員を派遣し支援</a:t>
            </a:r>
          </a:p>
        </p:txBody>
      </p:sp>
      <p:sp>
        <p:nvSpPr>
          <p:cNvPr id="8" name="角丸四角形 7"/>
          <p:cNvSpPr/>
          <p:nvPr/>
        </p:nvSpPr>
        <p:spPr>
          <a:xfrm>
            <a:off x="3253541" y="1735449"/>
            <a:ext cx="2520000" cy="2520000"/>
          </a:xfrm>
          <a:prstGeom prst="roundRect">
            <a:avLst>
              <a:gd name="adj" fmla="val 3152"/>
            </a:avLst>
          </a:prstGeom>
          <a:solidFill>
            <a:schemeClr val="accent1">
              <a:lumMod val="20000"/>
              <a:lumOff val="80000"/>
              <a:alpha val="5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ja-JP" altLang="en-US" sz="1600"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地理的表示への支援</a:t>
            </a:r>
            <a:endParaRPr lang="en-US" altLang="ja-JP" sz="1600" u="sng"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2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○ブランド価値向上に有効な地理的表示の推進のため、地域指定に向けた技術的な相談（品質特性やその管理方法など）に対応</a:t>
            </a:r>
            <a:endParaRPr lang="en-US" altLang="ja-JP" sz="16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角丸四角形 8"/>
          <p:cNvSpPr/>
          <p:nvPr/>
        </p:nvSpPr>
        <p:spPr>
          <a:xfrm>
            <a:off x="4499273" y="4327602"/>
            <a:ext cx="4320000" cy="2340000"/>
          </a:xfrm>
          <a:prstGeom prst="roundRect">
            <a:avLst>
              <a:gd name="adj" fmla="val 3152"/>
            </a:avLst>
          </a:prstGeom>
          <a:solidFill>
            <a:schemeClr val="accent1">
              <a:lumMod val="20000"/>
              <a:lumOff val="80000"/>
              <a:alpha val="5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ja-JP" altLang="en-US" sz="1600" u="sng"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鑑評会</a:t>
            </a:r>
            <a:r>
              <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（国税庁・酒類総研）</a:t>
            </a:r>
            <a:endParaRPr lang="en-US" altLang="ja-JP"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2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○国税局の鑑評会では、地域特性にも配意した品質評価を実施</a:t>
            </a:r>
            <a:endParaRPr lang="en-US" altLang="ja-JP" sz="16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6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kern="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酒類総研では、</a:t>
            </a:r>
            <a:r>
              <a:rPr lang="ja-JP" altLang="en-US" sz="16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全国新</a:t>
            </a:r>
            <a:endParaRPr lang="en-US" altLang="ja-JP" sz="16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酒鑑評会及び本格焼酎・</a:t>
            </a:r>
            <a:endParaRPr lang="en-US" altLang="ja-JP" sz="16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泡盛鑑評会を実施</a:t>
            </a:r>
            <a:endParaRPr lang="en-US" altLang="ja-JP" sz="16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2" name="図 1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91688" y="3027788"/>
            <a:ext cx="1427381" cy="892775"/>
          </a:xfrm>
          <a:prstGeom prst="rect">
            <a:avLst/>
          </a:prstGeom>
        </p:spPr>
      </p:pic>
      <p:sp>
        <p:nvSpPr>
          <p:cNvPr id="13" name="テキスト ボックス 12"/>
          <p:cNvSpPr txBox="1"/>
          <p:nvPr/>
        </p:nvSpPr>
        <p:spPr>
          <a:xfrm>
            <a:off x="219449" y="3918646"/>
            <a:ext cx="2854339" cy="307777"/>
          </a:xfrm>
          <a:prstGeom prst="rect">
            <a:avLst/>
          </a:prstGeom>
          <a:noFill/>
        </p:spPr>
        <p:txBody>
          <a:bodyPr wrap="square" rtlCol="0">
            <a:spAutoFit/>
          </a:bodyPr>
          <a:lstStyle/>
          <a:p>
            <a:pPr algn="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清酒製造場への臨場の様子</a:t>
            </a:r>
          </a:p>
        </p:txBody>
      </p:sp>
      <p:sp>
        <p:nvSpPr>
          <p:cNvPr id="14" name="テキスト ボックス 13"/>
          <p:cNvSpPr txBox="1"/>
          <p:nvPr/>
        </p:nvSpPr>
        <p:spPr>
          <a:xfrm>
            <a:off x="2267744" y="6355905"/>
            <a:ext cx="1976042" cy="307777"/>
          </a:xfrm>
          <a:prstGeom prst="rect">
            <a:avLst/>
          </a:prstGeom>
          <a:noFill/>
        </p:spPr>
        <p:txBody>
          <a:bodyPr wrap="square" rtlCol="0">
            <a:spAutoFit/>
          </a:bodyPr>
          <a:lstStyle/>
          <a:p>
            <a:pPr algn="r"/>
            <a:r>
              <a:rPr lang="ja-JP"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クラフトビール</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研究会</a:t>
            </a:r>
          </a:p>
        </p:txBody>
      </p:sp>
      <p:sp>
        <p:nvSpPr>
          <p:cNvPr id="15" name="テキスト ボックス 14"/>
          <p:cNvSpPr txBox="1"/>
          <p:nvPr/>
        </p:nvSpPr>
        <p:spPr>
          <a:xfrm>
            <a:off x="5835547" y="6370096"/>
            <a:ext cx="2877712" cy="307777"/>
          </a:xfrm>
          <a:prstGeom prst="rect">
            <a:avLst/>
          </a:prstGeom>
          <a:noFill/>
        </p:spPr>
        <p:txBody>
          <a:bodyPr wrap="none" rtlCol="0">
            <a:spAutoFit/>
          </a:bodyPr>
          <a:lstStyle/>
          <a:p>
            <a:pPr algn="r"/>
            <a:r>
              <a:rPr lang="ja-JP" altLang="en-US" sz="1400" kern="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全国新酒鑑評会の品質評価の様子</a:t>
            </a:r>
            <a:endPar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Rectangle 9">
            <a:extLst>
              <a:ext uri="{FF2B5EF4-FFF2-40B4-BE49-F238E27FC236}">
                <a16:creationId xmlns:a16="http://schemas.microsoft.com/office/drawing/2014/main" id="{998DB133-DEEF-4002-95AA-6F45B4A89387}"/>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スライド番号プレースホルダー 1">
            <a:extLst>
              <a:ext uri="{FF2B5EF4-FFF2-40B4-BE49-F238E27FC236}">
                <a16:creationId xmlns:a16="http://schemas.microsoft.com/office/drawing/2014/main" id="{F6291EE7-0F04-40D9-8E09-F68AEA47584C}"/>
              </a:ext>
            </a:extLst>
          </p:cNvPr>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90</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7" name="図 1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27784" y="5452536"/>
            <a:ext cx="1616002" cy="897054"/>
          </a:xfrm>
          <a:prstGeom prst="rect">
            <a:avLst/>
          </a:prstGeom>
        </p:spPr>
      </p:pic>
      <p:pic>
        <p:nvPicPr>
          <p:cNvPr id="19" name="図 18">
            <a:extLst>
              <a:ext uri="{FF2B5EF4-FFF2-40B4-BE49-F238E27FC236}">
                <a16:creationId xmlns:a16="http://schemas.microsoft.com/office/drawing/2014/main" id="{41DE444F-0973-41C5-B398-A47DEF722880}"/>
              </a:ext>
            </a:extLst>
          </p:cNvPr>
          <p:cNvPicPr>
            <a:picLocks noChangeAspect="1"/>
          </p:cNvPicPr>
          <p:nvPr/>
        </p:nvPicPr>
        <p:blipFill>
          <a:blip r:embed="rId5"/>
          <a:stretch>
            <a:fillRect/>
          </a:stretch>
        </p:blipFill>
        <p:spPr>
          <a:xfrm>
            <a:off x="6919446" y="5284100"/>
            <a:ext cx="1648292" cy="1091950"/>
          </a:xfrm>
          <a:prstGeom prst="rect">
            <a:avLst/>
          </a:prstGeom>
        </p:spPr>
      </p:pic>
    </p:spTree>
    <p:extLst>
      <p:ext uri="{BB962C8B-B14F-4D97-AF65-F5344CB8AC3E}">
        <p14:creationId xmlns:p14="http://schemas.microsoft.com/office/powerpoint/2010/main" val="347420984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FBC4E990-1043-E21E-5FB2-96419FA34941}"/>
              </a:ext>
            </a:extLst>
          </p:cNvPr>
          <p:cNvSpPr/>
          <p:nvPr/>
        </p:nvSpPr>
        <p:spPr>
          <a:xfrm>
            <a:off x="0" y="0"/>
            <a:ext cx="3442447" cy="6858000"/>
          </a:xfrm>
          <a:prstGeom prst="rect">
            <a:avLst/>
          </a:prstGeom>
          <a:solidFill>
            <a:srgbClr val="FFFC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endParaRPr lang="en-US" altLang="ja-JP" sz="3600" b="1"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3600" b="1"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3600" b="1"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3600" b="1"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1600" b="1"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3600" b="1"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実績評価</a:t>
            </a:r>
            <a:endParaRPr lang="en-US" altLang="ja-JP" sz="3600" b="1"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3600" b="1" dirty="0">
                <a:solidFill>
                  <a:schemeClr val="accent1">
                    <a:lumMod val="75000"/>
                  </a:schemeClr>
                </a:solidFill>
                <a:latin typeface="メイリオ" panose="020B0604030504040204" pitchFamily="50" charset="-128"/>
                <a:ea typeface="メイリオ" panose="020B0604030504040204" pitchFamily="50" charset="-128"/>
              </a:rPr>
              <a:t>（政策評価）</a:t>
            </a:r>
            <a:r>
              <a:rPr lang="ja-JP" altLang="en-US" sz="3600" b="1" dirty="0">
                <a:solidFill>
                  <a:schemeClr val="accent1">
                    <a:lumMod val="75000"/>
                  </a:schemeClr>
                </a:solidFill>
                <a:latin typeface="メイリオ" panose="020B0604030504040204" pitchFamily="50" charset="-128"/>
                <a:ea typeface="メイリオ" panose="020B0604030504040204" pitchFamily="50" charset="-128"/>
              </a:rPr>
              <a:t>と</a:t>
            </a:r>
            <a:endParaRPr lang="en-US" altLang="ja-JP" sz="3600" b="1" dirty="0">
              <a:solidFill>
                <a:schemeClr val="accent1">
                  <a:lumMod val="75000"/>
                </a:schemeClr>
              </a:solidFill>
              <a:latin typeface="メイリオ" panose="020B0604030504040204" pitchFamily="50" charset="-128"/>
              <a:ea typeface="メイリオ" panose="020B0604030504040204" pitchFamily="50" charset="-128"/>
            </a:endParaRPr>
          </a:p>
          <a:p>
            <a:pPr algn="ctr"/>
            <a:r>
              <a:rPr kumimoji="1" lang="ja-JP" altLang="en-US" sz="3600" b="1" dirty="0">
                <a:solidFill>
                  <a:schemeClr val="accent1">
                    <a:lumMod val="75000"/>
                  </a:schemeClr>
                </a:solidFill>
                <a:latin typeface="メイリオ" panose="020B0604030504040204" pitchFamily="50" charset="-128"/>
                <a:ea typeface="メイリオ" panose="020B0604030504040204" pitchFamily="50" charset="-128"/>
              </a:rPr>
              <a:t>税務行政の改善</a:t>
            </a:r>
            <a:endParaRPr kumimoji="1" lang="ja-JP" altLang="en-US" sz="3600" b="1" dirty="0">
              <a:solidFill>
                <a:schemeClr val="accent1">
                  <a:lumMod val="75000"/>
                </a:schemeClr>
              </a:solidFill>
            </a:endParaRPr>
          </a:p>
        </p:txBody>
      </p:sp>
      <p:sp>
        <p:nvSpPr>
          <p:cNvPr id="10" name="Rectangle 5"/>
          <p:cNvSpPr>
            <a:spLocks noChangeArrowheads="1"/>
          </p:cNvSpPr>
          <p:nvPr/>
        </p:nvSpPr>
        <p:spPr bwMode="auto">
          <a:xfrm>
            <a:off x="3435516" y="2543351"/>
            <a:ext cx="5408283" cy="1769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marL="542925" indent="-361950" eaLnBrk="1" hangingPunct="1">
              <a:lnSpc>
                <a:spcPct val="200000"/>
              </a:lnSpc>
              <a:spcBef>
                <a:spcPct val="20000"/>
              </a:spcBef>
              <a:buClr>
                <a:schemeClr val="tx1"/>
              </a:buClr>
              <a:buSzPct val="100000"/>
              <a:buFont typeface="HG丸ｺﾞｼｯｸM-PRO" panose="020F0600000000000000" pitchFamily="50" charset="-128"/>
              <a:buChar cha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実績評価（政策評価）と税務行政の改善</a:t>
            </a: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実績評価（政策評価）の目的</a:t>
            </a: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国税庁の使命と実績評価の目標</a:t>
            </a: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令和４事務年度　実績評価の結果</a:t>
            </a:r>
          </a:p>
        </p:txBody>
      </p:sp>
      <p:sp>
        <p:nvSpPr>
          <p:cNvPr id="4" name="Rectangle 9">
            <a:extLst>
              <a:ext uri="{FF2B5EF4-FFF2-40B4-BE49-F238E27FC236}">
                <a16:creationId xmlns:a16="http://schemas.microsoft.com/office/drawing/2014/main" id="{39B8DFBE-22B0-4776-B71B-563DF1774D9B}"/>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スライド番号プレースホルダー 1">
            <a:extLst>
              <a:ext uri="{FF2B5EF4-FFF2-40B4-BE49-F238E27FC236}">
                <a16:creationId xmlns:a16="http://schemas.microsoft.com/office/drawing/2014/main" id="{F5B4FC5C-7909-4915-B9C0-AC7BC9323898}"/>
              </a:ext>
            </a:extLst>
          </p:cNvPr>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91</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5" name="図 4" descr="ダイアグラム が含まれている画像&#10;&#10;自動的に生成された説明">
            <a:extLst>
              <a:ext uri="{FF2B5EF4-FFF2-40B4-BE49-F238E27FC236}">
                <a16:creationId xmlns:a16="http://schemas.microsoft.com/office/drawing/2014/main" id="{7BA62186-0161-FE5F-E370-1A34A93C09BD}"/>
              </a:ext>
            </a:extLst>
          </p:cNvPr>
          <p:cNvPicPr>
            <a:picLocks noChangeAspect="1"/>
          </p:cNvPicPr>
          <p:nvPr/>
        </p:nvPicPr>
        <p:blipFill rotWithShape="1">
          <a:blip r:embed="rId3" cstate="print">
            <a:alphaModFix amt="30000"/>
            <a:extLst>
              <a:ext uri="{28A0092B-C50C-407E-A947-70E740481C1C}">
                <a14:useLocalDpi xmlns:a14="http://schemas.microsoft.com/office/drawing/2010/main" val="0"/>
              </a:ext>
            </a:extLst>
          </a:blip>
          <a:srcRect l="9871" t="13550" r="10757"/>
          <a:stretch/>
        </p:blipFill>
        <p:spPr>
          <a:xfrm>
            <a:off x="0" y="4073236"/>
            <a:ext cx="3460376" cy="2784763"/>
          </a:xfrm>
          <a:prstGeom prst="rect">
            <a:avLst/>
          </a:prstGeom>
        </p:spPr>
      </p:pic>
    </p:spTree>
    <p:extLst>
      <p:ext uri="{BB962C8B-B14F-4D97-AF65-F5344CB8AC3E}">
        <p14:creationId xmlns:p14="http://schemas.microsoft.com/office/powerpoint/2010/main" val="2530753939"/>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13" descr="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930377"/>
            <a:ext cx="84963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87" name="Picture 13" descr="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701777"/>
            <a:ext cx="84963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17" descr="A8_01"/>
          <p:cNvPicPr>
            <a:picLocks noChangeAspect="1" noChangeArrowheads="1"/>
          </p:cNvPicPr>
          <p:nvPr/>
        </p:nvPicPr>
        <p:blipFill>
          <a:blip r:embed="rId4">
            <a:extLst>
              <a:ext uri="{28A0092B-C50C-407E-A947-70E740481C1C}">
                <a14:useLocalDpi xmlns:a14="http://schemas.microsoft.com/office/drawing/2010/main" val="0"/>
              </a:ext>
            </a:extLst>
          </a:blip>
          <a:srcRect t="9137" b="8629"/>
          <a:stretch>
            <a:fillRect/>
          </a:stretch>
        </p:blipFill>
        <p:spPr bwMode="auto">
          <a:xfrm>
            <a:off x="5486402" y="3771877"/>
            <a:ext cx="2079625" cy="180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下矢印吹き出し 29"/>
          <p:cNvSpPr>
            <a:spLocks noChangeArrowheads="1"/>
          </p:cNvSpPr>
          <p:nvPr/>
        </p:nvSpPr>
        <p:spPr bwMode="auto">
          <a:xfrm>
            <a:off x="539750" y="1125512"/>
            <a:ext cx="8229600" cy="4103688"/>
          </a:xfrm>
          <a:prstGeom prst="downArrowCallout">
            <a:avLst>
              <a:gd name="adj1" fmla="val 15454"/>
              <a:gd name="adj2" fmla="val 19577"/>
              <a:gd name="adj3" fmla="val 25000"/>
              <a:gd name="adj4" fmla="val 64977"/>
            </a:avLst>
          </a:prstGeom>
          <a:solidFill>
            <a:srgbClr val="FFC61F"/>
          </a:solidFill>
          <a:ln w="38100" algn="ctr">
            <a:noFill/>
            <a:miter lim="800000"/>
            <a:headEnd/>
            <a:tailEnd/>
          </a:ln>
        </p:spPr>
        <p:txBody>
          <a:bodyPr anchor="ctr"/>
          <a:lstStyle/>
          <a:p>
            <a:pPr algn="ctr" eaLnBrk="1" hangingPunct="1">
              <a:defRPr/>
            </a:pPr>
            <a:endParaRPr lang="ja-JP" altLang="en-US" dirty="0">
              <a:solidFill>
                <a:schemeClr val="lt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69994" name="図 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57915" y="982639"/>
            <a:ext cx="2378075"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95" name="図 1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46474" y="955331"/>
            <a:ext cx="2376488"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96" name="図 1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73100" y="982639"/>
            <a:ext cx="2376488"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角丸四角形 31"/>
          <p:cNvSpPr>
            <a:spLocks noChangeArrowheads="1"/>
          </p:cNvSpPr>
          <p:nvPr/>
        </p:nvSpPr>
        <p:spPr bwMode="auto">
          <a:xfrm>
            <a:off x="684213" y="2204718"/>
            <a:ext cx="2438400" cy="1515577"/>
          </a:xfrm>
          <a:prstGeom prst="roundRect">
            <a:avLst>
              <a:gd name="adj" fmla="val 16667"/>
            </a:avLst>
          </a:prstGeom>
          <a:gradFill rotWithShape="1">
            <a:gsLst>
              <a:gs pos="0">
                <a:srgbClr val="4FC3EF"/>
              </a:gs>
              <a:gs pos="100000">
                <a:srgbClr val="CCE0F2"/>
              </a:gs>
            </a:gsLst>
            <a:lin ang="16200000" scaled="1"/>
          </a:gradFill>
          <a:ln w="25400" algn="ctr">
            <a:solidFill>
              <a:srgbClr val="0070C0"/>
            </a:solidFill>
            <a:round/>
            <a:headEnd/>
            <a:tailEnd/>
          </a:ln>
          <a:effectLst>
            <a:outerShdw blurRad="40000" dist="20000" dir="5400000" rotWithShape="0">
              <a:srgbClr val="808080">
                <a:alpha val="37999"/>
              </a:srgbClr>
            </a:outerShdw>
          </a:effectLst>
        </p:spPr>
        <p:txBody>
          <a:bodyPr lIns="216000" anchor="ctr"/>
          <a:lstStyle/>
          <a:p>
            <a:pPr eaLnBrk="1" hangingPunct="1">
              <a:defRPr/>
            </a:pPr>
            <a:r>
              <a:rPr lang="ja-JP" altLang="en-US" dirty="0">
                <a:solidFill>
                  <a:schemeClr val="dk1"/>
                </a:solidFill>
                <a:latin typeface="メイリオ" panose="020B0604030504040204" pitchFamily="50" charset="-128"/>
                <a:ea typeface="メイリオ" panose="020B0604030504040204" pitchFamily="50" charset="-128"/>
                <a:cs typeface="メイリオ" panose="020B0604030504040204" pitchFamily="50" charset="-128"/>
              </a:rPr>
              <a:t>国民への説明責任を果たすこと</a:t>
            </a:r>
          </a:p>
        </p:txBody>
      </p:sp>
      <p:sp>
        <p:nvSpPr>
          <p:cNvPr id="35" name="角丸四角形 34"/>
          <p:cNvSpPr>
            <a:spLocks noChangeArrowheads="1"/>
          </p:cNvSpPr>
          <p:nvPr/>
        </p:nvSpPr>
        <p:spPr bwMode="auto">
          <a:xfrm>
            <a:off x="3348038" y="2204718"/>
            <a:ext cx="2590800" cy="1515577"/>
          </a:xfrm>
          <a:prstGeom prst="roundRect">
            <a:avLst>
              <a:gd name="adj" fmla="val 16667"/>
            </a:avLst>
          </a:prstGeom>
          <a:gradFill rotWithShape="1">
            <a:gsLst>
              <a:gs pos="0">
                <a:srgbClr val="4FC3EF"/>
              </a:gs>
              <a:gs pos="100000">
                <a:srgbClr val="CCE0F2"/>
              </a:gs>
            </a:gsLst>
            <a:lin ang="16200000" scaled="1"/>
          </a:gradFill>
          <a:ln w="25400" algn="ctr">
            <a:solidFill>
              <a:srgbClr val="0070C0"/>
            </a:solidFill>
            <a:round/>
            <a:headEnd/>
            <a:tailEnd/>
          </a:ln>
          <a:effectLst>
            <a:outerShdw blurRad="40000" dist="20000" dir="5400000" rotWithShape="0">
              <a:srgbClr val="808080">
                <a:alpha val="37999"/>
              </a:srgbClr>
            </a:outerShdw>
          </a:effectLst>
        </p:spPr>
        <p:txBody>
          <a:bodyPr anchor="ctr"/>
          <a:lstStyle/>
          <a:p>
            <a:pPr eaLnBrk="1" hangingPunct="1">
              <a:defRPr/>
            </a:pPr>
            <a:r>
              <a:rPr lang="ja-JP" altLang="en-US" sz="2200" dirty="0">
                <a:solidFill>
                  <a:schemeClr val="dk1"/>
                </a:solidFill>
                <a:latin typeface="メイリオ" panose="020B0604030504040204" pitchFamily="50" charset="-128"/>
                <a:ea typeface="メイリオ" panose="020B0604030504040204" pitchFamily="50" charset="-128"/>
                <a:cs typeface="メイリオ" panose="020B0604030504040204" pitchFamily="50" charset="-128"/>
              </a:rPr>
              <a:t>効率的で質の高い税務行政を目指し続けるこ</a:t>
            </a:r>
            <a:r>
              <a:rPr lang="ja-JP" altLang="en-US" dirty="0">
                <a:solidFill>
                  <a:schemeClr val="dk1"/>
                </a:solidFill>
                <a:latin typeface="メイリオ" panose="020B0604030504040204" pitchFamily="50" charset="-128"/>
                <a:ea typeface="メイリオ" panose="020B0604030504040204" pitchFamily="50" charset="-128"/>
                <a:cs typeface="メイリオ" panose="020B0604030504040204" pitchFamily="50" charset="-128"/>
              </a:rPr>
              <a:t>と</a:t>
            </a:r>
          </a:p>
        </p:txBody>
      </p:sp>
      <p:sp>
        <p:nvSpPr>
          <p:cNvPr id="38" name="角丸四角形 37"/>
          <p:cNvSpPr>
            <a:spLocks noChangeArrowheads="1"/>
          </p:cNvSpPr>
          <p:nvPr/>
        </p:nvSpPr>
        <p:spPr bwMode="auto">
          <a:xfrm>
            <a:off x="6012160" y="2204866"/>
            <a:ext cx="2664148" cy="1515577"/>
          </a:xfrm>
          <a:prstGeom prst="roundRect">
            <a:avLst>
              <a:gd name="adj" fmla="val 16667"/>
            </a:avLst>
          </a:prstGeom>
          <a:gradFill rotWithShape="1">
            <a:gsLst>
              <a:gs pos="0">
                <a:srgbClr val="4FC3EF"/>
              </a:gs>
              <a:gs pos="100000">
                <a:srgbClr val="CCE0F2"/>
              </a:gs>
            </a:gsLst>
            <a:lin ang="16200000" scaled="1"/>
          </a:gradFill>
          <a:ln w="25400" algn="ctr">
            <a:solidFill>
              <a:srgbClr val="0070C0"/>
            </a:solidFill>
            <a:round/>
            <a:headEnd/>
            <a:tailEnd/>
          </a:ln>
          <a:effectLst>
            <a:outerShdw blurRad="40000" dist="20000" dir="5400000" rotWithShape="0">
              <a:srgbClr val="808080">
                <a:alpha val="37999"/>
              </a:srgbClr>
            </a:outerShdw>
          </a:effectLst>
        </p:spPr>
        <p:txBody>
          <a:bodyPr lIns="180000" anchor="ctr"/>
          <a:lstStyle/>
          <a:p>
            <a:pPr eaLnBrk="1" hangingPunct="1">
              <a:defRPr/>
            </a:pPr>
            <a:r>
              <a:rPr lang="ja-JP" altLang="en-US" sz="2200" dirty="0">
                <a:solidFill>
                  <a:schemeClr val="dk1"/>
                </a:solidFill>
                <a:latin typeface="メイリオ" panose="020B0604030504040204" pitchFamily="50" charset="-128"/>
                <a:ea typeface="メイリオ" panose="020B0604030504040204" pitchFamily="50" charset="-128"/>
                <a:cs typeface="メイリオ" panose="020B0604030504040204" pitchFamily="50" charset="-128"/>
              </a:rPr>
              <a:t>事務を改善し</a:t>
            </a:r>
            <a:endParaRPr lang="en-US" altLang="ja-JP" sz="2200" dirty="0">
              <a:solidFill>
                <a:schemeClr val="dk1"/>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2200" dirty="0">
                <a:solidFill>
                  <a:schemeClr val="dk1"/>
                </a:solidFill>
                <a:latin typeface="メイリオ" panose="020B0604030504040204" pitchFamily="50" charset="-128"/>
                <a:ea typeface="メイリオ" panose="020B0604030504040204" pitchFamily="50" charset="-128"/>
                <a:cs typeface="メイリオ" panose="020B0604030504040204" pitchFamily="50" charset="-128"/>
              </a:rPr>
              <a:t>職員の意欲向上、</a:t>
            </a:r>
            <a:endParaRPr lang="en-US" altLang="ja-JP" sz="2200" dirty="0">
              <a:solidFill>
                <a:schemeClr val="dk1"/>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2200" dirty="0">
                <a:solidFill>
                  <a:schemeClr val="dk1"/>
                </a:solidFill>
                <a:latin typeface="メイリオ" panose="020B0604030504040204" pitchFamily="50" charset="-128"/>
                <a:ea typeface="メイリオ" panose="020B0604030504040204" pitchFamily="50" charset="-128"/>
                <a:cs typeface="メイリオ" panose="020B0604030504040204" pitchFamily="50" charset="-128"/>
              </a:rPr>
              <a:t>組織の活性化を</a:t>
            </a:r>
            <a:endParaRPr lang="en-US" altLang="ja-JP" sz="2200" dirty="0">
              <a:solidFill>
                <a:schemeClr val="dk1"/>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2200" dirty="0">
                <a:solidFill>
                  <a:schemeClr val="dk1"/>
                </a:solidFill>
                <a:latin typeface="メイリオ" panose="020B0604030504040204" pitchFamily="50" charset="-128"/>
                <a:ea typeface="メイリオ" panose="020B0604030504040204" pitchFamily="50" charset="-128"/>
                <a:cs typeface="メイリオ" panose="020B0604030504040204" pitchFamily="50" charset="-128"/>
              </a:rPr>
              <a:t>図ること</a:t>
            </a:r>
          </a:p>
        </p:txBody>
      </p:sp>
      <p:sp>
        <p:nvSpPr>
          <p:cNvPr id="3" name="タイトル 2"/>
          <p:cNvSpPr>
            <a:spLocks noGrp="1"/>
          </p:cNvSpPr>
          <p:nvPr>
            <p:ph type="title"/>
          </p:nvPr>
        </p:nvSpPr>
        <p:spPr/>
        <p:txBody>
          <a:bodyPr tIns="46800">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実績評価（政策評価）と税務行政の改善</a:t>
            </a:r>
            <a:b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～実績評価（政策評価）の目的～</a:t>
            </a:r>
          </a:p>
        </p:txBody>
      </p:sp>
      <p:sp>
        <p:nvSpPr>
          <p:cNvPr id="4" name="Rectangle 9">
            <a:extLst>
              <a:ext uri="{FF2B5EF4-FFF2-40B4-BE49-F238E27FC236}">
                <a16:creationId xmlns:a16="http://schemas.microsoft.com/office/drawing/2014/main" id="{AFF32EC1-372A-468A-AA85-5B74ED6DE730}"/>
              </a:ext>
            </a:extLst>
          </p:cNvPr>
          <p:cNvSpPr>
            <a:spLocks noChangeArrowheads="1"/>
          </p:cNvSpPr>
          <p:nvPr/>
        </p:nvSpPr>
        <p:spPr bwMode="auto">
          <a:xfrm>
            <a:off x="-3600"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スライド番号プレースホルダー 1">
            <a:extLst>
              <a:ext uri="{FF2B5EF4-FFF2-40B4-BE49-F238E27FC236}">
                <a16:creationId xmlns:a16="http://schemas.microsoft.com/office/drawing/2014/main" id="{3235240C-4A79-4F24-A51D-71D68C51F9C7}"/>
              </a:ext>
            </a:extLst>
          </p:cNvPr>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92</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角丸四角形 1"/>
          <p:cNvSpPr/>
          <p:nvPr/>
        </p:nvSpPr>
        <p:spPr>
          <a:xfrm>
            <a:off x="1164072" y="5510322"/>
            <a:ext cx="6980956" cy="1042699"/>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defRPr/>
            </a:pPr>
            <a:r>
              <a:rPr lang="ja-JP" altLang="en-US" sz="3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国民の理解と信頼</a:t>
            </a:r>
          </a:p>
        </p:txBody>
      </p:sp>
    </p:spTree>
    <p:extLst>
      <p:ext uri="{BB962C8B-B14F-4D97-AF65-F5344CB8AC3E}">
        <p14:creationId xmlns:p14="http://schemas.microsoft.com/office/powerpoint/2010/main" val="178762953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13" descr="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928963"/>
            <a:ext cx="84963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5" name="Picture 13" descr="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700363"/>
            <a:ext cx="84963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角丸四角形 18"/>
          <p:cNvSpPr>
            <a:spLocks noChangeArrowheads="1"/>
          </p:cNvSpPr>
          <p:nvPr/>
        </p:nvSpPr>
        <p:spPr bwMode="auto">
          <a:xfrm>
            <a:off x="762000" y="1130448"/>
            <a:ext cx="7620000" cy="1290638"/>
          </a:xfrm>
          <a:prstGeom prst="roundRect">
            <a:avLst>
              <a:gd name="adj" fmla="val 16667"/>
            </a:avLst>
          </a:prstGeom>
          <a:solidFill>
            <a:srgbClr val="FFFF81"/>
          </a:solidFill>
          <a:ln w="25400" algn="ctr">
            <a:noFill/>
            <a:round/>
            <a:headEnd/>
            <a:tailEnd/>
          </a:ln>
          <a:effectLst>
            <a:outerShdw dist="20000" dir="5400000" rotWithShape="0">
              <a:srgbClr val="808080">
                <a:alpha val="37999"/>
              </a:srgbClr>
            </a:outerShdw>
          </a:effectLst>
        </p:spPr>
        <p:txBody>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国  税  庁  の  使  命 </a:t>
            </a:r>
            <a: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2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対角する 2 つの角を丸めた四角形 19"/>
          <p:cNvSpPr>
            <a:spLocks noChangeArrowheads="1"/>
          </p:cNvSpPr>
          <p:nvPr/>
        </p:nvSpPr>
        <p:spPr bwMode="auto">
          <a:xfrm>
            <a:off x="900115" y="1844823"/>
            <a:ext cx="7343775" cy="457200"/>
          </a:xfrm>
          <a:custGeom>
            <a:avLst/>
            <a:gdLst>
              <a:gd name="T0" fmla="*/ 7787377 w 7272338"/>
              <a:gd name="T1" fmla="*/ 228600 h 457200"/>
              <a:gd name="T2" fmla="*/ 3893689 w 7272338"/>
              <a:gd name="T3" fmla="*/ 457200 h 457200"/>
              <a:gd name="T4" fmla="*/ 0 w 7272338"/>
              <a:gd name="T5" fmla="*/ 228600 h 457200"/>
              <a:gd name="T6" fmla="*/ 3893689 w 7272338"/>
              <a:gd name="T7" fmla="*/ 0 h 457200"/>
              <a:gd name="T8" fmla="*/ 0 60000 65536"/>
              <a:gd name="T9" fmla="*/ 5898240 60000 65536"/>
              <a:gd name="T10" fmla="*/ 11796480 60000 65536"/>
              <a:gd name="T11" fmla="*/ 17694720 60000 65536"/>
              <a:gd name="T12" fmla="*/ 22319 w 7272338"/>
              <a:gd name="T13" fmla="*/ 22319 h 457200"/>
              <a:gd name="T14" fmla="*/ 7250019 w 7272338"/>
              <a:gd name="T15" fmla="*/ 434881 h 457200"/>
            </a:gdLst>
            <a:ahLst/>
            <a:cxnLst>
              <a:cxn ang="T8">
                <a:pos x="T0" y="T1"/>
              </a:cxn>
              <a:cxn ang="T9">
                <a:pos x="T2" y="T3"/>
              </a:cxn>
              <a:cxn ang="T10">
                <a:pos x="T4" y="T5"/>
              </a:cxn>
              <a:cxn ang="T11">
                <a:pos x="T6" y="T7"/>
              </a:cxn>
            </a:cxnLst>
            <a:rect l="T12" t="T13" r="T14" b="T15"/>
            <a:pathLst>
              <a:path w="7272338" h="457200">
                <a:moveTo>
                  <a:pt x="76202" y="0"/>
                </a:moveTo>
                <a:lnTo>
                  <a:pt x="7272338" y="0"/>
                </a:lnTo>
                <a:lnTo>
                  <a:pt x="7272338" y="380998"/>
                </a:lnTo>
                <a:cubicBezTo>
                  <a:pt x="7272338" y="423083"/>
                  <a:pt x="7238221" y="457199"/>
                  <a:pt x="7196136" y="457200"/>
                </a:cubicBezTo>
                <a:lnTo>
                  <a:pt x="0" y="457200"/>
                </a:lnTo>
                <a:lnTo>
                  <a:pt x="0" y="76202"/>
                </a:lnTo>
                <a:cubicBezTo>
                  <a:pt x="0" y="34116"/>
                  <a:pt x="34116" y="0"/>
                  <a:pt x="76201" y="0"/>
                </a:cubicBezTo>
                <a:lnTo>
                  <a:pt x="76202" y="0"/>
                </a:lnTo>
                <a:close/>
              </a:path>
            </a:pathLst>
          </a:custGeom>
          <a:solidFill>
            <a:schemeClr val="bg1"/>
          </a:solidFill>
          <a:ln w="25400" algn="ctr">
            <a:solidFill>
              <a:srgbClr val="FFC000"/>
            </a:solidFill>
            <a:miter lim="800000"/>
            <a:headEnd/>
            <a:tailEnd/>
          </a:ln>
          <a:effectLst>
            <a:outerShdw dist="20000" dir="5400000" rotWithShape="0">
              <a:srgbClr val="808080">
                <a:alpha val="37999"/>
              </a:srgbClr>
            </a:outerShdw>
          </a:effectLst>
        </p:spPr>
        <p:txBody>
          <a:bodyPr anchor="ctr">
            <a:spAutoFit/>
          </a:bodyP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r>
              <a:rPr lang="ja-JP" altLang="en-US" sz="2000"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納税者の自発的な納税義務の履行を適正かつ円滑に実現する。</a:t>
            </a:r>
          </a:p>
        </p:txBody>
      </p:sp>
      <p:sp>
        <p:nvSpPr>
          <p:cNvPr id="21" name="ストライプ矢印 20"/>
          <p:cNvSpPr/>
          <p:nvPr/>
        </p:nvSpPr>
        <p:spPr>
          <a:xfrm rot="5400000">
            <a:off x="3860884" y="1763876"/>
            <a:ext cx="1583432" cy="3041520"/>
          </a:xfrm>
          <a:prstGeom prst="stripedRightArrow">
            <a:avLst>
              <a:gd name="adj1" fmla="val 80704"/>
              <a:gd name="adj2" fmla="val 50000"/>
            </a:avLst>
          </a:prstGeom>
          <a:solidFill>
            <a:srgbClr val="A0FAC9"/>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r>
              <a:rPr lang="ja-JP" altLang="en-US" sz="2800" dirty="0">
                <a:solidFill>
                  <a:srgbClr val="FF4B00"/>
                </a:solidFill>
                <a:latin typeface="メイリオ" panose="020B0604030504040204" pitchFamily="50" charset="-128"/>
                <a:ea typeface="メイリオ" panose="020B0604030504040204" pitchFamily="50" charset="-128"/>
                <a:cs typeface="メイリオ" panose="020B0604030504040204" pitchFamily="50" charset="-128"/>
              </a:rPr>
              <a:t>国税庁の任務</a:t>
            </a:r>
            <a:r>
              <a:rPr lang="ja-JP" altLang="en-US" dirty="0">
                <a:solidFill>
                  <a:srgbClr val="FF4B00"/>
                </a:solidFill>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23" name="円形吹き出し 22"/>
          <p:cNvSpPr/>
          <p:nvPr/>
        </p:nvSpPr>
        <p:spPr>
          <a:xfrm>
            <a:off x="6337300" y="2517551"/>
            <a:ext cx="2447925" cy="792163"/>
          </a:xfrm>
          <a:prstGeom prst="wedgeEllipseCallout">
            <a:avLst>
              <a:gd name="adj1" fmla="val -66471"/>
              <a:gd name="adj2" fmla="val 6082"/>
            </a:avLst>
          </a:prstGeom>
          <a:solidFill>
            <a:srgbClr val="A0FAC9"/>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anchor="ctr"/>
          <a:lstStyle/>
          <a:p>
            <a:pPr algn="ctr" eaLnBrk="1" hangingPunct="1">
              <a:defRPr/>
            </a:pPr>
            <a:r>
              <a:rPr lang="ja-JP" altLang="en-US"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財務省設置法</a:t>
            </a:r>
            <a:endParaRPr lang="en-US" altLang="ja-JP"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defRPr/>
            </a:pPr>
            <a:r>
              <a:rPr lang="ja-JP" altLang="en-US"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第</a:t>
            </a:r>
            <a:r>
              <a:rPr lang="en-US" altLang="ja-JP"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19</a:t>
            </a:r>
            <a:r>
              <a:rPr lang="ja-JP" altLang="en-US" sz="2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条</a:t>
            </a:r>
          </a:p>
        </p:txBody>
      </p:sp>
      <p:sp>
        <p:nvSpPr>
          <p:cNvPr id="22" name="角丸四角形 21"/>
          <p:cNvSpPr>
            <a:spLocks noChangeArrowheads="1"/>
          </p:cNvSpPr>
          <p:nvPr/>
        </p:nvSpPr>
        <p:spPr bwMode="auto">
          <a:xfrm>
            <a:off x="395288" y="4508648"/>
            <a:ext cx="2520950" cy="1779588"/>
          </a:xfrm>
          <a:prstGeom prst="roundRect">
            <a:avLst>
              <a:gd name="adj" fmla="val 16667"/>
            </a:avLst>
          </a:prstGeom>
          <a:gradFill rotWithShape="1">
            <a:gsLst>
              <a:gs pos="0">
                <a:srgbClr val="FFCD87"/>
              </a:gs>
              <a:gs pos="35001">
                <a:srgbClr val="FFDAAC"/>
              </a:gs>
              <a:gs pos="100000">
                <a:srgbClr val="FFF0DD"/>
              </a:gs>
            </a:gsLst>
            <a:lin ang="16200000" scaled="1"/>
          </a:gradFill>
          <a:ln w="25400" algn="ctr">
            <a:noFill/>
            <a:round/>
            <a:headEnd/>
            <a:tailEnd/>
          </a:ln>
          <a:effectLst>
            <a:outerShdw dist="20000" dir="5400000" rotWithShape="0">
              <a:srgbClr val="808080">
                <a:alpha val="37999"/>
              </a:srgbClr>
            </a:outerShdw>
          </a:effectLst>
        </p:spPr>
        <p:txBody>
          <a:bodyPr anchor="ct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r>
              <a:rPr lang="ja-JP" altLang="en-US"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内国税の</a:t>
            </a:r>
            <a:endParaRPr lang="en-US" altLang="ja-JP"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r>
              <a:rPr lang="ja-JP" altLang="en-US"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適正かつ公平な</a:t>
            </a:r>
            <a:endParaRPr lang="en-US" altLang="ja-JP"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r>
              <a:rPr lang="ja-JP" altLang="en-US"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賦課及び徴収</a:t>
            </a:r>
            <a:endParaRPr lang="en-US" altLang="ja-JP"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角丸四角形 24"/>
          <p:cNvSpPr>
            <a:spLocks noChangeArrowheads="1"/>
          </p:cNvSpPr>
          <p:nvPr/>
        </p:nvSpPr>
        <p:spPr bwMode="auto">
          <a:xfrm>
            <a:off x="3348038" y="4508648"/>
            <a:ext cx="2519362" cy="1779588"/>
          </a:xfrm>
          <a:prstGeom prst="roundRect">
            <a:avLst>
              <a:gd name="adj" fmla="val 16667"/>
            </a:avLst>
          </a:prstGeom>
          <a:gradFill rotWithShape="1">
            <a:gsLst>
              <a:gs pos="0">
                <a:srgbClr val="FFCD87"/>
              </a:gs>
              <a:gs pos="35001">
                <a:srgbClr val="FFDAAC"/>
              </a:gs>
              <a:gs pos="100000">
                <a:srgbClr val="FFF0DD"/>
              </a:gs>
            </a:gsLst>
            <a:lin ang="16200000" scaled="1"/>
          </a:gradFill>
          <a:ln w="25400" algn="ctr">
            <a:noFill/>
            <a:round/>
            <a:headEnd/>
            <a:tailEnd/>
          </a:ln>
          <a:effectLst>
            <a:outerShdw dist="20000" dir="5400000" rotWithShape="0">
              <a:srgbClr val="808080">
                <a:alpha val="37999"/>
              </a:srgbClr>
            </a:outerShdw>
          </a:effectLst>
        </p:spPr>
        <p:txBody>
          <a:bodyPr anchor="ct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r>
              <a:rPr lang="ja-JP" altLang="en-US"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酒類業の</a:t>
            </a:r>
            <a:endParaRPr lang="en-US" altLang="ja-JP"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r>
              <a:rPr lang="ja-JP" altLang="en-US"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健全な発達の</a:t>
            </a:r>
            <a:endParaRPr lang="en-US" altLang="ja-JP"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r>
              <a:rPr lang="ja-JP" altLang="en-US"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促進</a:t>
            </a:r>
          </a:p>
        </p:txBody>
      </p:sp>
      <p:sp>
        <p:nvSpPr>
          <p:cNvPr id="26" name="角丸四角形 25"/>
          <p:cNvSpPr>
            <a:spLocks noChangeArrowheads="1"/>
          </p:cNvSpPr>
          <p:nvPr/>
        </p:nvSpPr>
        <p:spPr bwMode="auto">
          <a:xfrm>
            <a:off x="6156327" y="4524523"/>
            <a:ext cx="2519363" cy="1779588"/>
          </a:xfrm>
          <a:prstGeom prst="roundRect">
            <a:avLst>
              <a:gd name="adj" fmla="val 16667"/>
            </a:avLst>
          </a:prstGeom>
          <a:gradFill rotWithShape="1">
            <a:gsLst>
              <a:gs pos="0">
                <a:srgbClr val="FFCD87"/>
              </a:gs>
              <a:gs pos="35001">
                <a:srgbClr val="FFDAAC"/>
              </a:gs>
              <a:gs pos="100000">
                <a:srgbClr val="FFF0DD"/>
              </a:gs>
            </a:gsLst>
            <a:lin ang="16200000" scaled="1"/>
          </a:gradFill>
          <a:ln w="25400" algn="ctr">
            <a:noFill/>
            <a:round/>
            <a:headEnd/>
            <a:tailEnd/>
          </a:ln>
          <a:effectLst>
            <a:outerShdw dist="20000" dir="5400000" rotWithShape="0">
              <a:srgbClr val="808080">
                <a:alpha val="37999"/>
              </a:srgbClr>
            </a:outerShdw>
          </a:effectLst>
        </p:spPr>
        <p:txBody>
          <a:bodyPr anchor="ctr"/>
          <a:lstStyle>
            <a:lvl1pPr>
              <a:defRPr kumimoji="1" sz="2400">
                <a:solidFill>
                  <a:schemeClr val="tx1"/>
                </a:solidFill>
                <a:latin typeface="Tahoma" panose="020B0604030504040204" pitchFamily="34" charset="0"/>
                <a:ea typeface="ＭＳ Ｐゴシック" panose="020B0600070205080204" pitchFamily="50" charset="-128"/>
              </a:defRPr>
            </a:lvl1pPr>
            <a:lvl2pPr marL="742950" indent="-285750">
              <a:defRPr kumimoji="1" sz="2400">
                <a:solidFill>
                  <a:schemeClr val="tx1"/>
                </a:solidFill>
                <a:latin typeface="Tahoma" panose="020B0604030504040204" pitchFamily="34" charset="0"/>
                <a:ea typeface="ＭＳ Ｐゴシック" panose="020B0600070205080204" pitchFamily="50" charset="-128"/>
              </a:defRPr>
            </a:lvl2pPr>
            <a:lvl3pPr marL="1143000" indent="-228600">
              <a:defRPr kumimoji="1" sz="2400">
                <a:solidFill>
                  <a:schemeClr val="tx1"/>
                </a:solidFill>
                <a:latin typeface="Tahoma" panose="020B0604030504040204" pitchFamily="34" charset="0"/>
                <a:ea typeface="ＭＳ Ｐゴシック" panose="020B0600070205080204" pitchFamily="50" charset="-128"/>
              </a:defRPr>
            </a:lvl3pPr>
            <a:lvl4pPr marL="1600200" indent="-228600">
              <a:defRPr kumimoji="1" sz="2400">
                <a:solidFill>
                  <a:schemeClr val="tx1"/>
                </a:solidFill>
                <a:latin typeface="Tahoma" panose="020B0604030504040204" pitchFamily="34" charset="0"/>
                <a:ea typeface="ＭＳ Ｐゴシック" panose="020B0600070205080204" pitchFamily="50" charset="-128"/>
              </a:defRPr>
            </a:lvl4pPr>
            <a:lvl5pPr marL="2057400" indent="-228600">
              <a:defRPr kumimoji="1" sz="24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ahoma" panose="020B0604030504040204" pitchFamily="34" charset="0"/>
                <a:ea typeface="ＭＳ Ｐゴシック" panose="020B0600070205080204" pitchFamily="50" charset="-128"/>
              </a:defRPr>
            </a:lvl9pPr>
          </a:lstStyle>
          <a:p>
            <a:pPr algn="ctr" eaLnBrk="1" hangingPunct="1"/>
            <a:r>
              <a:rPr lang="ja-JP" altLang="en-US"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税理士業務の</a:t>
            </a:r>
            <a:endParaRPr lang="en-US" altLang="ja-JP"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r>
              <a:rPr lang="ja-JP" altLang="en-US"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適正な運営の</a:t>
            </a:r>
            <a:endParaRPr lang="en-US" altLang="ja-JP"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r>
              <a:rPr lang="ja-JP" altLang="en-US"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確保</a:t>
            </a:r>
          </a:p>
        </p:txBody>
      </p:sp>
      <p:sp>
        <p:nvSpPr>
          <p:cNvPr id="29" name="横巻き 28"/>
          <p:cNvSpPr/>
          <p:nvPr/>
        </p:nvSpPr>
        <p:spPr>
          <a:xfrm>
            <a:off x="684213" y="4221311"/>
            <a:ext cx="1943100" cy="576262"/>
          </a:xfrm>
          <a:prstGeom prst="horizontalScroll">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600" dirty="0">
                <a:solidFill>
                  <a:srgbClr val="FF4B00"/>
                </a:solidFill>
                <a:latin typeface="メイリオ" panose="020B0604030504040204" pitchFamily="50" charset="-128"/>
                <a:ea typeface="メイリオ" panose="020B0604030504040204" pitchFamily="50" charset="-128"/>
                <a:cs typeface="メイリオ" panose="020B0604030504040204" pitchFamily="50" charset="-128"/>
              </a:rPr>
              <a:t>実績目標（大）１</a:t>
            </a:r>
          </a:p>
        </p:txBody>
      </p:sp>
      <p:sp>
        <p:nvSpPr>
          <p:cNvPr id="30" name="横巻き 29"/>
          <p:cNvSpPr/>
          <p:nvPr/>
        </p:nvSpPr>
        <p:spPr>
          <a:xfrm>
            <a:off x="3563938" y="4221311"/>
            <a:ext cx="2087562" cy="576262"/>
          </a:xfrm>
          <a:prstGeom prst="horizontalScroll">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600" dirty="0">
                <a:solidFill>
                  <a:srgbClr val="FF4B00"/>
                </a:solidFill>
                <a:latin typeface="メイリオ" panose="020B0604030504040204" pitchFamily="50" charset="-128"/>
                <a:ea typeface="メイリオ" panose="020B0604030504040204" pitchFamily="50" charset="-128"/>
                <a:cs typeface="メイリオ" panose="020B0604030504040204" pitchFamily="50" charset="-128"/>
              </a:rPr>
              <a:t>実績目標（大） </a:t>
            </a:r>
            <a:r>
              <a:rPr lang="en-US" altLang="ja-JP" sz="1600" dirty="0">
                <a:solidFill>
                  <a:srgbClr val="FF4B00"/>
                </a:solidFill>
                <a:latin typeface="メイリオ" panose="020B0604030504040204" pitchFamily="50" charset="-128"/>
                <a:ea typeface="メイリオ" panose="020B0604030504040204" pitchFamily="50" charset="-128"/>
                <a:cs typeface="メイリオ" panose="020B0604030504040204" pitchFamily="50" charset="-128"/>
              </a:rPr>
              <a:t>2</a:t>
            </a:r>
          </a:p>
        </p:txBody>
      </p:sp>
      <p:sp>
        <p:nvSpPr>
          <p:cNvPr id="31" name="横巻き 30"/>
          <p:cNvSpPr/>
          <p:nvPr/>
        </p:nvSpPr>
        <p:spPr>
          <a:xfrm>
            <a:off x="6372227" y="4221311"/>
            <a:ext cx="2016125" cy="576262"/>
          </a:xfrm>
          <a:prstGeom prst="horizontalScroll">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600" dirty="0">
                <a:solidFill>
                  <a:srgbClr val="FF4B00"/>
                </a:solidFill>
                <a:latin typeface="メイリオ" panose="020B0604030504040204" pitchFamily="50" charset="-128"/>
                <a:ea typeface="メイリオ" panose="020B0604030504040204" pitchFamily="50" charset="-128"/>
                <a:cs typeface="メイリオ" panose="020B0604030504040204" pitchFamily="50" charset="-128"/>
              </a:rPr>
              <a:t>実績目標（大） ３</a:t>
            </a:r>
          </a:p>
        </p:txBody>
      </p:sp>
      <p:sp>
        <p:nvSpPr>
          <p:cNvPr id="35" name="角丸四角形 34"/>
          <p:cNvSpPr/>
          <p:nvPr/>
        </p:nvSpPr>
        <p:spPr>
          <a:xfrm>
            <a:off x="250825" y="4149875"/>
            <a:ext cx="8534400" cy="2303463"/>
          </a:xfrm>
          <a:prstGeom prst="roundRect">
            <a:avLst/>
          </a:prstGeom>
          <a:no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タイトル 2"/>
          <p:cNvSpPr>
            <a:spLocks noGrp="1"/>
          </p:cNvSpPr>
          <p:nvPr>
            <p:ph type="title"/>
          </p:nvPr>
        </p:nvSpPr>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実績評価（政策評価）と税務行政の改善</a:t>
            </a:r>
            <a:b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～国税庁の使命と実績評価の目標～</a:t>
            </a:r>
          </a:p>
        </p:txBody>
      </p:sp>
      <p:sp>
        <p:nvSpPr>
          <p:cNvPr id="4" name="Rectangle 9">
            <a:extLst>
              <a:ext uri="{FF2B5EF4-FFF2-40B4-BE49-F238E27FC236}">
                <a16:creationId xmlns:a16="http://schemas.microsoft.com/office/drawing/2014/main" id="{9208A933-A087-4149-972D-4D82646E21AD}"/>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スライド番号プレースホルダー 1">
            <a:extLst>
              <a:ext uri="{FF2B5EF4-FFF2-40B4-BE49-F238E27FC236}">
                <a16:creationId xmlns:a16="http://schemas.microsoft.com/office/drawing/2014/main" id="{5BC4BA04-B247-4A21-9287-86C484134704}"/>
              </a:ext>
            </a:extLst>
          </p:cNvPr>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93</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20188393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13" descr="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712915"/>
            <a:ext cx="84963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3" name="Picture 13" descr="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484315"/>
            <a:ext cx="84963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角丸四角形 62"/>
          <p:cNvSpPr/>
          <p:nvPr/>
        </p:nvSpPr>
        <p:spPr>
          <a:xfrm>
            <a:off x="381000" y="1143000"/>
            <a:ext cx="8610600" cy="1524000"/>
          </a:xfrm>
          <a:prstGeom prst="roundRect">
            <a:avLst/>
          </a:prstGeom>
          <a:solidFill>
            <a:srgbClr val="FFCCFF"/>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4" name="角丸四角形 63"/>
          <p:cNvSpPr/>
          <p:nvPr/>
        </p:nvSpPr>
        <p:spPr>
          <a:xfrm>
            <a:off x="329173" y="2971856"/>
            <a:ext cx="8610600" cy="1524000"/>
          </a:xfrm>
          <a:prstGeom prst="roundRect">
            <a:avLst/>
          </a:prstGeom>
          <a:solidFill>
            <a:srgbClr val="FFCCFF"/>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6" name="角丸四角形 65"/>
          <p:cNvSpPr/>
          <p:nvPr/>
        </p:nvSpPr>
        <p:spPr>
          <a:xfrm>
            <a:off x="827090" y="1268413"/>
            <a:ext cx="2592387" cy="1219200"/>
          </a:xfrm>
          <a:prstGeom prst="roundRect">
            <a:avLst/>
          </a:prstGeom>
          <a:solidFill>
            <a:srgbClr val="00B0F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ja-JP" sz="1800" dirty="0">
                <a:solidFill>
                  <a:srgbClr val="FFFF00"/>
                </a:solidFill>
                <a:latin typeface="メイリオ" panose="020B0604030504040204" pitchFamily="50" charset="-128"/>
                <a:ea typeface="メイリオ" panose="020B0604030504040204" pitchFamily="50" charset="-128"/>
                <a:cs typeface="メイリオ" panose="020B0604030504040204" pitchFamily="50" charset="-128"/>
              </a:rPr>
              <a:t>（実績目標１）</a:t>
            </a:r>
            <a:endParaRPr lang="en-US" altLang="ja-JP" sz="1800" dirty="0">
              <a:solidFill>
                <a:srgbClr val="FFFF00"/>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ja-JP" sz="1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内国税の適正かつ公平な賦課及び徴収</a:t>
            </a:r>
            <a:endParaRPr lang="ja-JP" altLang="en-US" sz="1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 name="角丸四角形 66"/>
          <p:cNvSpPr/>
          <p:nvPr/>
        </p:nvSpPr>
        <p:spPr>
          <a:xfrm>
            <a:off x="6300788" y="1268413"/>
            <a:ext cx="2590800" cy="1219200"/>
          </a:xfrm>
          <a:prstGeom prst="roundRect">
            <a:avLst/>
          </a:prstGeom>
          <a:solidFill>
            <a:srgbClr val="00B0F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ja-JP" sz="1800" dirty="0">
                <a:solidFill>
                  <a:srgbClr val="FFFF00"/>
                </a:solidFill>
                <a:latin typeface="メイリオ" panose="020B0604030504040204" pitchFamily="50" charset="-128"/>
                <a:ea typeface="メイリオ" panose="020B0604030504040204" pitchFamily="50" charset="-128"/>
                <a:cs typeface="メイリオ" panose="020B0604030504040204" pitchFamily="50" charset="-128"/>
              </a:rPr>
              <a:t>（実績目標３）</a:t>
            </a:r>
          </a:p>
          <a:p>
            <a:pPr eaLnBrk="1" hangingPunct="1">
              <a:defRPr/>
            </a:pPr>
            <a:r>
              <a:rPr lang="ja-JP" altLang="ja-JP" sz="1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税理士業務の適正な運営の確保</a:t>
            </a:r>
            <a:endParaRPr lang="ja-JP" altLang="en-US" sz="1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8" name="角丸四角形 67"/>
          <p:cNvSpPr/>
          <p:nvPr/>
        </p:nvSpPr>
        <p:spPr>
          <a:xfrm>
            <a:off x="3563940" y="1268413"/>
            <a:ext cx="2592387" cy="1219200"/>
          </a:xfrm>
          <a:prstGeom prst="roundRect">
            <a:avLst/>
          </a:prstGeom>
          <a:solidFill>
            <a:srgbClr val="00B0F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ja-JP" sz="1800" dirty="0">
                <a:solidFill>
                  <a:srgbClr val="FFFF00"/>
                </a:solidFill>
                <a:latin typeface="メイリオ" panose="020B0604030504040204" pitchFamily="50" charset="-128"/>
                <a:ea typeface="メイリオ" panose="020B0604030504040204" pitchFamily="50" charset="-128"/>
                <a:cs typeface="メイリオ" panose="020B0604030504040204" pitchFamily="50" charset="-128"/>
              </a:rPr>
              <a:t>（実績目標２）</a:t>
            </a:r>
          </a:p>
          <a:p>
            <a:pPr eaLnBrk="1" hangingPunct="1">
              <a:defRPr/>
            </a:pPr>
            <a:r>
              <a:rPr lang="ja-JP" altLang="ja-JP" sz="1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酒類業の健全な発達の促進</a:t>
            </a:r>
            <a:endParaRPr lang="ja-JP" altLang="en-US" sz="1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4103" name="AutoShape 7"/>
          <p:cNvSpPr>
            <a:spLocks noChangeArrowheads="1"/>
          </p:cNvSpPr>
          <p:nvPr/>
        </p:nvSpPr>
        <p:spPr bwMode="auto">
          <a:xfrm>
            <a:off x="136527" y="1234731"/>
            <a:ext cx="492125" cy="1332259"/>
          </a:xfrm>
          <a:prstGeom prst="bevel">
            <a:avLst>
              <a:gd name="adj" fmla="val 12500"/>
            </a:avLst>
          </a:prstGeom>
          <a:solidFill>
            <a:srgbClr val="FFFFFF"/>
          </a:solidFill>
          <a:ln w="9525">
            <a:solidFill>
              <a:srgbClr val="000000"/>
            </a:solidFill>
            <a:miter lim="800000"/>
            <a:headEnd/>
            <a:tailEnd/>
          </a:ln>
        </p:spPr>
        <p:txBody>
          <a:bodyPr vert="eaVert" lIns="74295" tIns="8890" rIns="74295" bIns="8890" anchor="b"/>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lnSpc>
                <a:spcPts val="1100"/>
              </a:lnSpc>
              <a:spcBef>
                <a:spcPct val="0"/>
              </a:spcBef>
              <a:buClrTx/>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実績目標</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大</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4104" name="AutoShape 7"/>
          <p:cNvSpPr>
            <a:spLocks noChangeArrowheads="1"/>
          </p:cNvSpPr>
          <p:nvPr/>
        </p:nvSpPr>
        <p:spPr bwMode="auto">
          <a:xfrm>
            <a:off x="136527" y="3078164"/>
            <a:ext cx="490537" cy="1325562"/>
          </a:xfrm>
          <a:prstGeom prst="bevel">
            <a:avLst>
              <a:gd name="adj" fmla="val 12500"/>
            </a:avLst>
          </a:prstGeom>
          <a:solidFill>
            <a:srgbClr val="FFFFFF"/>
          </a:solidFill>
          <a:ln w="9525">
            <a:solidFill>
              <a:srgbClr val="000000"/>
            </a:solidFill>
            <a:miter lim="800000"/>
            <a:headEnd/>
            <a:tailEnd/>
          </a:ln>
        </p:spPr>
        <p:txBody>
          <a:bodyPr vert="eaVert" lIns="74295" tIns="8890" rIns="74295" bIns="8890" anchor="b"/>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lnSpc>
                <a:spcPts val="1100"/>
              </a:lnSpc>
              <a:spcBef>
                <a:spcPct val="0"/>
              </a:spcBef>
              <a:buClrTx/>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実績目標</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小</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90" name="直線コネクタ 89"/>
          <p:cNvCxnSpPr/>
          <p:nvPr/>
        </p:nvCxnSpPr>
        <p:spPr>
          <a:xfrm>
            <a:off x="2555875" y="2492377"/>
            <a:ext cx="0" cy="360363"/>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直線コネクタ 90"/>
          <p:cNvCxnSpPr/>
          <p:nvPr/>
        </p:nvCxnSpPr>
        <p:spPr>
          <a:xfrm>
            <a:off x="1763713" y="2852738"/>
            <a:ext cx="61214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直線コネクタ 91"/>
          <p:cNvCxnSpPr/>
          <p:nvPr/>
        </p:nvCxnSpPr>
        <p:spPr>
          <a:xfrm>
            <a:off x="1763713" y="2852740"/>
            <a:ext cx="0" cy="28892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直線コネクタ 94"/>
          <p:cNvCxnSpPr/>
          <p:nvPr/>
        </p:nvCxnSpPr>
        <p:spPr>
          <a:xfrm>
            <a:off x="7885113" y="2852740"/>
            <a:ext cx="0" cy="30003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タイトル 2"/>
          <p:cNvSpPr>
            <a:spLocks noGrp="1"/>
          </p:cNvSpPr>
          <p:nvPr>
            <p:ph type="title"/>
          </p:nvPr>
        </p:nvSpPr>
        <p:spPr>
          <a:xfrm>
            <a:off x="0" y="2"/>
            <a:ext cx="9140400" cy="972000"/>
          </a:xfrm>
        </p:spPr>
        <p:txBody>
          <a:bodyPr>
            <a:normAutofit/>
          </a:bodyPr>
          <a:lstStyle/>
          <a:p>
            <a:pPr>
              <a:lnSpc>
                <a:spcPct val="100000"/>
              </a:lnSpc>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実績評価（政策評価）と税務行政の改善</a:t>
            </a:r>
            <a:b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～令和４事務年度　実績評価の結果～</a:t>
            </a:r>
          </a:p>
        </p:txBody>
      </p:sp>
      <p:sp>
        <p:nvSpPr>
          <p:cNvPr id="4" name="Rectangle 9">
            <a:extLst>
              <a:ext uri="{FF2B5EF4-FFF2-40B4-BE49-F238E27FC236}">
                <a16:creationId xmlns:a16="http://schemas.microsoft.com/office/drawing/2014/main" id="{B1CF1C13-6ADB-4155-A0F4-550A1D99D8B8}"/>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9" name="スライド番号プレースホルダー 1">
            <a:extLst>
              <a:ext uri="{FF2B5EF4-FFF2-40B4-BE49-F238E27FC236}">
                <a16:creationId xmlns:a16="http://schemas.microsoft.com/office/drawing/2014/main" id="{112706EB-4B8B-49BF-849D-110B0D81BCCE}"/>
              </a:ext>
            </a:extLst>
          </p:cNvPr>
          <p:cNvSpPr>
            <a:spLocks noGrp="1"/>
          </p:cNvSpPr>
          <p:nvPr>
            <p:ph type="sldNum" sz="quarter" idx="12"/>
          </p:nvPr>
        </p:nvSpPr>
        <p:spPr>
          <a:xfrm>
            <a:off x="864330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94</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3" name="角丸四角形 68">
            <a:extLst>
              <a:ext uri="{FF2B5EF4-FFF2-40B4-BE49-F238E27FC236}">
                <a16:creationId xmlns:a16="http://schemas.microsoft.com/office/drawing/2014/main" id="{2412AB8B-7211-4E86-A702-E60654096A8B}"/>
              </a:ext>
            </a:extLst>
          </p:cNvPr>
          <p:cNvSpPr/>
          <p:nvPr/>
        </p:nvSpPr>
        <p:spPr>
          <a:xfrm>
            <a:off x="752420" y="3132000"/>
            <a:ext cx="1584000" cy="1080000"/>
          </a:xfrm>
          <a:prstGeom prst="roundRect">
            <a:avLst/>
          </a:prstGeom>
          <a:solidFill>
            <a:srgbClr val="99CCFF"/>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36000" anchor="t" anchorCtr="0"/>
          <a:lstStyle/>
          <a:p>
            <a:pPr algn="ctr" eaLnBrk="1" hangingPunct="1">
              <a:defRPr/>
            </a:pPr>
            <a:r>
              <a:rPr lang="ja-JP" altLang="ja-JP" sz="1100" dirty="0">
                <a:solidFill>
                  <a:srgbClr val="269E00"/>
                </a:solidFill>
                <a:latin typeface="メイリオ" panose="020B0604030504040204" pitchFamily="50" charset="-128"/>
                <a:ea typeface="メイリオ" panose="020B0604030504040204" pitchFamily="50" charset="-128"/>
                <a:cs typeface="メイリオ" panose="020B0604030504040204" pitchFamily="50" charset="-128"/>
              </a:rPr>
              <a:t>（実績目標</a:t>
            </a:r>
            <a:r>
              <a:rPr lang="ja-JP" altLang="en-US" sz="1100" dirty="0">
                <a:solidFill>
                  <a:srgbClr val="269E00"/>
                </a:solidFill>
                <a:latin typeface="メイリオ" panose="020B0604030504040204" pitchFamily="50" charset="-128"/>
                <a:ea typeface="メイリオ" panose="020B0604030504040204" pitchFamily="50" charset="-128"/>
                <a:cs typeface="メイリオ" panose="020B0604030504040204" pitchFamily="50" charset="-128"/>
              </a:rPr>
              <a:t>１</a:t>
            </a:r>
            <a:r>
              <a:rPr lang="ja-JP" altLang="ja-JP" sz="1100" dirty="0">
                <a:solidFill>
                  <a:srgbClr val="269E00"/>
                </a:solidFill>
                <a:latin typeface="メイリオ" panose="020B0604030504040204" pitchFamily="50" charset="-128"/>
                <a:ea typeface="メイリオ" panose="020B0604030504040204" pitchFamily="50" charset="-128"/>
                <a:cs typeface="メイリオ" panose="020B0604030504040204" pitchFamily="50" charset="-128"/>
              </a:rPr>
              <a:t>－１）</a:t>
            </a:r>
            <a:endParaRPr lang="en-US" altLang="ja-JP" sz="1100" dirty="0">
              <a:solidFill>
                <a:srgbClr val="269E00"/>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defRPr/>
            </a:pPr>
            <a:endParaRPr lang="en-US" altLang="ja-JP"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defRPr/>
            </a:pPr>
            <a:r>
              <a:rPr lang="ja-JP" altLang="ja-JP"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税務行政の</a:t>
            </a:r>
            <a:endParaRPr lang="en-US" altLang="ja-JP"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defRPr/>
            </a:pPr>
            <a:r>
              <a:rPr lang="ja-JP" altLang="ja-JP"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適正な執行</a:t>
            </a:r>
          </a:p>
          <a:p>
            <a:pPr algn="ctr" eaLnBrk="1" hangingPunct="1">
              <a:defRPr/>
            </a:pPr>
            <a:endParaRPr lang="ja-JP" altLang="en-US" sz="13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5" name="角丸四角形 68">
            <a:extLst>
              <a:ext uri="{FF2B5EF4-FFF2-40B4-BE49-F238E27FC236}">
                <a16:creationId xmlns:a16="http://schemas.microsoft.com/office/drawing/2014/main" id="{FA36B629-746A-4905-95B8-F8456DC8CAB1}"/>
              </a:ext>
            </a:extLst>
          </p:cNvPr>
          <p:cNvSpPr/>
          <p:nvPr/>
        </p:nvSpPr>
        <p:spPr>
          <a:xfrm>
            <a:off x="2378476" y="3141665"/>
            <a:ext cx="1584000" cy="1080000"/>
          </a:xfrm>
          <a:prstGeom prst="roundRect">
            <a:avLst/>
          </a:prstGeom>
          <a:solidFill>
            <a:srgbClr val="99CCFF"/>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36000" anchor="t" anchorCtr="0"/>
          <a:lstStyle/>
          <a:p>
            <a:pPr algn="ctr" eaLnBrk="1" hangingPunct="1">
              <a:defRPr/>
            </a:pPr>
            <a:r>
              <a:rPr lang="ja-JP" altLang="ja-JP" sz="1100" dirty="0">
                <a:solidFill>
                  <a:srgbClr val="269E00"/>
                </a:solidFill>
                <a:latin typeface="メイリオ" panose="020B0604030504040204" pitchFamily="50" charset="-128"/>
                <a:ea typeface="メイリオ" panose="020B0604030504040204" pitchFamily="50" charset="-128"/>
                <a:cs typeface="メイリオ" panose="020B0604030504040204" pitchFamily="50" charset="-128"/>
              </a:rPr>
              <a:t>（実績目標１－</a:t>
            </a:r>
            <a:r>
              <a:rPr lang="ja-JP" altLang="en-US" sz="1100" dirty="0">
                <a:solidFill>
                  <a:srgbClr val="269E00"/>
                </a:solidFill>
                <a:latin typeface="メイリオ" panose="020B0604030504040204" pitchFamily="50" charset="-128"/>
                <a:ea typeface="メイリオ" panose="020B0604030504040204" pitchFamily="50" charset="-128"/>
                <a:cs typeface="メイリオ" panose="020B0604030504040204" pitchFamily="50" charset="-128"/>
              </a:rPr>
              <a:t>２</a:t>
            </a:r>
            <a:r>
              <a:rPr lang="ja-JP" altLang="ja-JP" sz="1100" dirty="0">
                <a:solidFill>
                  <a:srgbClr val="269E00"/>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100" dirty="0">
              <a:solidFill>
                <a:srgbClr val="269E00"/>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ja-JP"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税務行政の</a:t>
            </a:r>
            <a:endParaRPr lang="en-US" altLang="ja-JP"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デジタル・トランスフォーメーション</a:t>
            </a:r>
            <a:endParaRPr lang="ja-JP" altLang="en-US" sz="13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3" name="角丸四角形 69">
            <a:extLst>
              <a:ext uri="{FF2B5EF4-FFF2-40B4-BE49-F238E27FC236}">
                <a16:creationId xmlns:a16="http://schemas.microsoft.com/office/drawing/2014/main" id="{3E4DB22A-51F9-498C-AE0D-50DCDB96035C}"/>
              </a:ext>
            </a:extLst>
          </p:cNvPr>
          <p:cNvSpPr/>
          <p:nvPr/>
        </p:nvSpPr>
        <p:spPr>
          <a:xfrm>
            <a:off x="4018863" y="3131345"/>
            <a:ext cx="1584000" cy="1080000"/>
          </a:xfrm>
          <a:prstGeom prst="roundRect">
            <a:avLst/>
          </a:prstGeom>
          <a:solidFill>
            <a:srgbClr val="99CCFF"/>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36000" anchor="t" anchorCtr="0"/>
          <a:lstStyle/>
          <a:p>
            <a:pPr algn="ctr" eaLnBrk="1" hangingPunct="1">
              <a:defRPr/>
            </a:pPr>
            <a:r>
              <a:rPr lang="ja-JP" altLang="ja-JP" sz="1100" dirty="0">
                <a:solidFill>
                  <a:srgbClr val="269E00"/>
                </a:solidFill>
                <a:latin typeface="メイリオ" panose="020B0604030504040204" pitchFamily="50" charset="-128"/>
                <a:ea typeface="メイリオ" panose="020B0604030504040204" pitchFamily="50" charset="-128"/>
                <a:cs typeface="メイリオ" panose="020B0604030504040204" pitchFamily="50" charset="-128"/>
              </a:rPr>
              <a:t>（実績目標１－</a:t>
            </a:r>
            <a:r>
              <a:rPr lang="ja-JP" altLang="en-US" sz="1100" dirty="0">
                <a:solidFill>
                  <a:srgbClr val="269E00"/>
                </a:solidFill>
                <a:latin typeface="メイリオ" panose="020B0604030504040204" pitchFamily="50" charset="-128"/>
                <a:ea typeface="メイリオ" panose="020B0604030504040204" pitchFamily="50" charset="-128"/>
                <a:cs typeface="メイリオ" panose="020B0604030504040204" pitchFamily="50" charset="-128"/>
              </a:rPr>
              <a:t>３</a:t>
            </a:r>
            <a:r>
              <a:rPr lang="ja-JP" altLang="ja-JP" sz="1100" dirty="0">
                <a:solidFill>
                  <a:srgbClr val="269E00"/>
                </a:solidFill>
                <a:latin typeface="メイリオ" panose="020B0604030504040204" pitchFamily="50" charset="-128"/>
                <a:ea typeface="メイリオ" panose="020B0604030504040204" pitchFamily="50" charset="-128"/>
                <a:cs typeface="メイリオ" panose="020B0604030504040204" pitchFamily="50" charset="-128"/>
              </a:rPr>
              <a:t>）</a:t>
            </a:r>
          </a:p>
          <a:p>
            <a:pPr algn="ctr" eaLnBrk="1" hangingPunct="1">
              <a:defRPr/>
            </a:pPr>
            <a:endParaRPr lang="en-US" altLang="ja-JP"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defRPr/>
            </a:pPr>
            <a:r>
              <a:rPr lang="ja-JP" altLang="ja-JP"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納税者サービス</a:t>
            </a:r>
            <a:endParaRPr lang="en-US" altLang="ja-JP"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の充実</a:t>
            </a:r>
          </a:p>
          <a:p>
            <a:pPr algn="ctr" eaLnBrk="1" hangingPunct="1">
              <a:defRPr/>
            </a:pPr>
            <a:endParaRPr lang="ja-JP" altLang="en-US" sz="13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4" name="角丸四角形 70">
            <a:extLst>
              <a:ext uri="{FF2B5EF4-FFF2-40B4-BE49-F238E27FC236}">
                <a16:creationId xmlns:a16="http://schemas.microsoft.com/office/drawing/2014/main" id="{0C9B8060-7EAE-491C-85A9-17189A71BD1D}"/>
              </a:ext>
            </a:extLst>
          </p:cNvPr>
          <p:cNvSpPr/>
          <p:nvPr/>
        </p:nvSpPr>
        <p:spPr>
          <a:xfrm>
            <a:off x="5636856" y="3131716"/>
            <a:ext cx="1584000" cy="1080000"/>
          </a:xfrm>
          <a:prstGeom prst="roundRect">
            <a:avLst/>
          </a:prstGeom>
          <a:solidFill>
            <a:srgbClr val="99CCFF"/>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36000" anchor="t" anchorCtr="0"/>
          <a:lstStyle/>
          <a:p>
            <a:pPr algn="ctr" eaLnBrk="1" hangingPunct="1">
              <a:spcBef>
                <a:spcPts val="0"/>
              </a:spcBef>
              <a:defRPr/>
            </a:pPr>
            <a:r>
              <a:rPr lang="ja-JP" altLang="en-US" sz="1100" dirty="0">
                <a:solidFill>
                  <a:srgbClr val="269E00"/>
                </a:solidFill>
                <a:latin typeface="メイリオ" panose="020B0604030504040204" pitchFamily="50" charset="-128"/>
                <a:ea typeface="メイリオ" panose="020B0604030504040204" pitchFamily="50" charset="-128"/>
                <a:cs typeface="メイリオ" panose="020B0604030504040204" pitchFamily="50" charset="-128"/>
              </a:rPr>
              <a:t>（実績目標１－４）</a:t>
            </a:r>
            <a:endParaRPr lang="en-US" altLang="ja-JP" sz="1100" dirty="0">
              <a:solidFill>
                <a:srgbClr val="269E00"/>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spcBef>
                <a:spcPts val="0"/>
              </a:spcBef>
              <a:spcAft>
                <a:spcPts val="0"/>
              </a:spcAft>
              <a:defRPr/>
            </a:pPr>
            <a:r>
              <a:rPr lang="ja-JP" altLang="en-US"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適正な調査・徴収等の実施及び納税者の権利救済</a:t>
            </a:r>
          </a:p>
        </p:txBody>
      </p:sp>
      <p:sp>
        <p:nvSpPr>
          <p:cNvPr id="125" name="角丸四角形 71">
            <a:extLst>
              <a:ext uri="{FF2B5EF4-FFF2-40B4-BE49-F238E27FC236}">
                <a16:creationId xmlns:a16="http://schemas.microsoft.com/office/drawing/2014/main" id="{34FA9D30-8315-40AD-869C-05EE4E3D636C}"/>
              </a:ext>
            </a:extLst>
          </p:cNvPr>
          <p:cNvSpPr/>
          <p:nvPr/>
        </p:nvSpPr>
        <p:spPr>
          <a:xfrm>
            <a:off x="7297351" y="3131345"/>
            <a:ext cx="1584000" cy="1080000"/>
          </a:xfrm>
          <a:prstGeom prst="roundRect">
            <a:avLst/>
          </a:prstGeom>
          <a:solidFill>
            <a:srgbClr val="99CCFF"/>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36000" anchor="t" anchorCtr="0"/>
          <a:lstStyle/>
          <a:p>
            <a:pPr algn="ctr" eaLnBrk="1" hangingPunct="1">
              <a:defRPr/>
            </a:pPr>
            <a:r>
              <a:rPr lang="ja-JP" altLang="ja-JP" sz="1100" dirty="0">
                <a:solidFill>
                  <a:srgbClr val="269E00"/>
                </a:solidFill>
                <a:latin typeface="メイリオ" panose="020B0604030504040204" pitchFamily="50" charset="-128"/>
                <a:ea typeface="メイリオ" panose="020B0604030504040204" pitchFamily="50" charset="-128"/>
                <a:cs typeface="メイリオ" panose="020B0604030504040204" pitchFamily="50" charset="-128"/>
              </a:rPr>
              <a:t>（実績目標１－</a:t>
            </a:r>
            <a:r>
              <a:rPr lang="ja-JP" altLang="en-US" sz="1100" dirty="0">
                <a:solidFill>
                  <a:srgbClr val="269E00"/>
                </a:solidFill>
                <a:latin typeface="メイリオ" panose="020B0604030504040204" pitchFamily="50" charset="-128"/>
                <a:ea typeface="メイリオ" panose="020B0604030504040204" pitchFamily="50" charset="-128"/>
                <a:cs typeface="メイリオ" panose="020B0604030504040204" pitchFamily="50" charset="-128"/>
              </a:rPr>
              <a:t>５</a:t>
            </a:r>
            <a:r>
              <a:rPr lang="ja-JP" altLang="ja-JP" sz="1100" dirty="0">
                <a:solidFill>
                  <a:srgbClr val="269E00"/>
                </a:solidFill>
                <a:latin typeface="メイリオ" panose="020B0604030504040204" pitchFamily="50" charset="-128"/>
                <a:ea typeface="メイリオ" panose="020B0604030504040204" pitchFamily="50" charset="-128"/>
                <a:cs typeface="メイリオ" panose="020B0604030504040204" pitchFamily="50" charset="-128"/>
              </a:rPr>
              <a:t>）</a:t>
            </a:r>
          </a:p>
          <a:p>
            <a:pPr algn="ctr" eaLnBrk="1" hangingPunct="1">
              <a:defRPr/>
            </a:pPr>
            <a:endParaRPr lang="en-US" altLang="ja-JP"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defRPr/>
            </a:pPr>
            <a:r>
              <a:rPr lang="ja-JP" altLang="en-US"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国際</a:t>
            </a:r>
            <a:r>
              <a:rPr lang="ja-JP" altLang="ja-JP"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化</a:t>
            </a:r>
            <a:endParaRPr lang="en-US" altLang="ja-JP"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defRPr/>
            </a:pPr>
            <a:r>
              <a:rPr lang="ja-JP" altLang="ja-JP" sz="1300" dirty="0" err="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への</a:t>
            </a:r>
            <a:r>
              <a:rPr lang="ja-JP" altLang="ja-JP"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取組</a:t>
            </a:r>
            <a:endParaRPr lang="en-US" altLang="ja-JP"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endParaRPr lang="en-US" altLang="ja-JP" sz="13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endParaRPr lang="ja-JP" altLang="en-US" sz="1300"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26" name="直線コネクタ 125">
            <a:extLst>
              <a:ext uri="{FF2B5EF4-FFF2-40B4-BE49-F238E27FC236}">
                <a16:creationId xmlns:a16="http://schemas.microsoft.com/office/drawing/2014/main" id="{3089C4DA-C5B3-44E8-8E73-6142099FD702}"/>
              </a:ext>
            </a:extLst>
          </p:cNvPr>
          <p:cNvCxnSpPr/>
          <p:nvPr/>
        </p:nvCxnSpPr>
        <p:spPr>
          <a:xfrm>
            <a:off x="3059832" y="2852740"/>
            <a:ext cx="0" cy="30003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直線コネクタ 126">
            <a:extLst>
              <a:ext uri="{FF2B5EF4-FFF2-40B4-BE49-F238E27FC236}">
                <a16:creationId xmlns:a16="http://schemas.microsoft.com/office/drawing/2014/main" id="{4217E5B4-DC21-44CA-B875-F7FE06E2906D}"/>
              </a:ext>
            </a:extLst>
          </p:cNvPr>
          <p:cNvCxnSpPr/>
          <p:nvPr/>
        </p:nvCxnSpPr>
        <p:spPr>
          <a:xfrm>
            <a:off x="4787900" y="2831308"/>
            <a:ext cx="0" cy="30003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直線コネクタ 127">
            <a:extLst>
              <a:ext uri="{FF2B5EF4-FFF2-40B4-BE49-F238E27FC236}">
                <a16:creationId xmlns:a16="http://schemas.microsoft.com/office/drawing/2014/main" id="{63B3EA9F-8F3A-4B7D-94D9-354D556D4A22}"/>
              </a:ext>
            </a:extLst>
          </p:cNvPr>
          <p:cNvCxnSpPr/>
          <p:nvPr/>
        </p:nvCxnSpPr>
        <p:spPr>
          <a:xfrm>
            <a:off x="6434543" y="2841628"/>
            <a:ext cx="0" cy="30003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29" name="角丸四角形 64">
            <a:extLst>
              <a:ext uri="{FF2B5EF4-FFF2-40B4-BE49-F238E27FC236}">
                <a16:creationId xmlns:a16="http://schemas.microsoft.com/office/drawing/2014/main" id="{1F9FA57F-2CD3-474E-9EB7-CFF69CBAF211}"/>
              </a:ext>
            </a:extLst>
          </p:cNvPr>
          <p:cNvSpPr/>
          <p:nvPr/>
        </p:nvSpPr>
        <p:spPr>
          <a:xfrm>
            <a:off x="459150" y="4665572"/>
            <a:ext cx="8519207" cy="2098858"/>
          </a:xfrm>
          <a:prstGeom prst="roundRect">
            <a:avLst/>
          </a:prstGeom>
          <a:solidFill>
            <a:srgbClr val="FFCCFF"/>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4105" name="AutoShape 7"/>
          <p:cNvSpPr>
            <a:spLocks noChangeArrowheads="1"/>
          </p:cNvSpPr>
          <p:nvPr/>
        </p:nvSpPr>
        <p:spPr bwMode="auto">
          <a:xfrm>
            <a:off x="136527" y="5006977"/>
            <a:ext cx="495165" cy="1260475"/>
          </a:xfrm>
          <a:prstGeom prst="bevel">
            <a:avLst>
              <a:gd name="adj" fmla="val 12500"/>
            </a:avLst>
          </a:prstGeom>
          <a:solidFill>
            <a:srgbClr val="FFFFFF"/>
          </a:solidFill>
          <a:ln w="9525">
            <a:solidFill>
              <a:srgbClr val="000000"/>
            </a:solidFill>
            <a:miter lim="800000"/>
            <a:headEnd/>
            <a:tailEnd/>
          </a:ln>
        </p:spPr>
        <p:txBody>
          <a:bodyPr vert="eaVert" lIns="74295" tIns="8890" rIns="74295" bIns="8890" anchor="b"/>
          <a:lstStyle>
            <a:lvl1pPr>
              <a:spcBef>
                <a:spcPct val="4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1pPr>
            <a:lvl2pPr marL="742950" indent="-28575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2pPr>
            <a:lvl3pPr marL="11430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a:spcBef>
                <a:spcPct val="40000"/>
              </a:spcBef>
              <a:buClr>
                <a:schemeClr val="accent1"/>
              </a:buClr>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40000"/>
              </a:spcBef>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40000"/>
              </a:spcBef>
              <a:spcAft>
                <a:spcPct val="0"/>
              </a:spcAft>
              <a:buClr>
                <a:schemeClr val="accent1"/>
              </a:buClr>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lnSpc>
                <a:spcPts val="1100"/>
              </a:lnSpc>
              <a:spcBef>
                <a:spcPct val="0"/>
              </a:spcBef>
              <a:buClrTx/>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業績目標</a:t>
            </a:r>
            <a:endParaRPr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30" name="図 129">
            <a:extLst>
              <a:ext uri="{FF2B5EF4-FFF2-40B4-BE49-F238E27FC236}">
                <a16:creationId xmlns:a16="http://schemas.microsoft.com/office/drawing/2014/main" id="{9F31571D-5224-4506-84C4-E16E4739C997}"/>
              </a:ext>
            </a:extLst>
          </p:cNvPr>
          <p:cNvPicPr>
            <a:picLocks noChangeAspect="1"/>
          </p:cNvPicPr>
          <p:nvPr/>
        </p:nvPicPr>
        <p:blipFill>
          <a:blip r:embed="rId4"/>
          <a:stretch>
            <a:fillRect/>
          </a:stretch>
        </p:blipFill>
        <p:spPr>
          <a:xfrm>
            <a:off x="669205" y="4802785"/>
            <a:ext cx="1889924" cy="1975275"/>
          </a:xfrm>
          <a:prstGeom prst="rect">
            <a:avLst/>
          </a:prstGeom>
        </p:spPr>
      </p:pic>
      <p:sp>
        <p:nvSpPr>
          <p:cNvPr id="131" name="角丸四角形 72">
            <a:extLst>
              <a:ext uri="{FF2B5EF4-FFF2-40B4-BE49-F238E27FC236}">
                <a16:creationId xmlns:a16="http://schemas.microsoft.com/office/drawing/2014/main" id="{6EBE2673-CB4C-4D66-8787-0E8ED3FDA1F6}"/>
              </a:ext>
            </a:extLst>
          </p:cNvPr>
          <p:cNvSpPr/>
          <p:nvPr/>
        </p:nvSpPr>
        <p:spPr>
          <a:xfrm>
            <a:off x="752192" y="4877052"/>
            <a:ext cx="1726735" cy="900000"/>
          </a:xfrm>
          <a:prstGeom prst="roundRect">
            <a:avLst/>
          </a:prstGeom>
          <a:solidFill>
            <a:srgbClr val="CCFFFF"/>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8000" rIns="72000"/>
          <a:lstStyle/>
          <a:p>
            <a:pPr algn="ctr" eaLnBrk="1" hangingPunct="1">
              <a:defRPr/>
            </a:pPr>
            <a:r>
              <a:rPr lang="en-US" altLang="ja-JP" sz="1400"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 </a:t>
            </a:r>
          </a:p>
          <a:p>
            <a:pPr eaLnBrk="1" hangingPunct="1">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オンラインによる</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税務手続の推進 </a:t>
            </a:r>
          </a:p>
        </p:txBody>
      </p:sp>
      <p:sp>
        <p:nvSpPr>
          <p:cNvPr id="133" name="テキスト ボックス 132">
            <a:extLst>
              <a:ext uri="{FF2B5EF4-FFF2-40B4-BE49-F238E27FC236}">
                <a16:creationId xmlns:a16="http://schemas.microsoft.com/office/drawing/2014/main" id="{0DD07497-DF38-480F-828C-62AC5FB5C00C}"/>
              </a:ext>
            </a:extLst>
          </p:cNvPr>
          <p:cNvSpPr txBox="1"/>
          <p:nvPr/>
        </p:nvSpPr>
        <p:spPr>
          <a:xfrm>
            <a:off x="606927" y="4953752"/>
            <a:ext cx="1659203" cy="280881"/>
          </a:xfrm>
          <a:prstGeom prst="rect">
            <a:avLst/>
          </a:prstGeom>
          <a:noFill/>
        </p:spPr>
        <p:txBody>
          <a:bodyPr wrap="square">
            <a:spAutoFit/>
          </a:bodyPr>
          <a:lstStyle/>
          <a:p>
            <a:pPr algn="ctr" eaLnBrk="1" hangingPunct="1">
              <a:defRPr/>
            </a:pPr>
            <a:r>
              <a:rPr lang="ja-JP" altLang="ja-JP" sz="11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（業績目標</a:t>
            </a:r>
            <a:r>
              <a:rPr lang="en-US" altLang="ja-JP" sz="11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1-2-1</a:t>
            </a:r>
            <a:r>
              <a:rPr lang="ja-JP" altLang="ja-JP" sz="11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a:t>
            </a:r>
          </a:p>
        </p:txBody>
      </p:sp>
      <p:grpSp>
        <p:nvGrpSpPr>
          <p:cNvPr id="134" name="グループ化 133">
            <a:extLst>
              <a:ext uri="{FF2B5EF4-FFF2-40B4-BE49-F238E27FC236}">
                <a16:creationId xmlns:a16="http://schemas.microsoft.com/office/drawing/2014/main" id="{14897B9F-F16E-42D7-AEED-82593A424E8D}"/>
              </a:ext>
            </a:extLst>
          </p:cNvPr>
          <p:cNvGrpSpPr/>
          <p:nvPr/>
        </p:nvGrpSpPr>
        <p:grpSpPr>
          <a:xfrm>
            <a:off x="360431" y="5819046"/>
            <a:ext cx="2088000" cy="900000"/>
            <a:chOff x="1772357" y="4935378"/>
            <a:chExt cx="1631546" cy="1219200"/>
          </a:xfrm>
        </p:grpSpPr>
        <p:sp>
          <p:nvSpPr>
            <p:cNvPr id="135" name="角丸四角形 73">
              <a:extLst>
                <a:ext uri="{FF2B5EF4-FFF2-40B4-BE49-F238E27FC236}">
                  <a16:creationId xmlns:a16="http://schemas.microsoft.com/office/drawing/2014/main" id="{288E90C3-90BB-40F1-98E7-C4414FBCF510}"/>
                </a:ext>
              </a:extLst>
            </p:cNvPr>
            <p:cNvSpPr/>
            <p:nvPr/>
          </p:nvSpPr>
          <p:spPr>
            <a:xfrm>
              <a:off x="2057858" y="4935378"/>
              <a:ext cx="1346045" cy="1219200"/>
            </a:xfrm>
            <a:prstGeom prst="roundRect">
              <a:avLst/>
            </a:prstGeom>
            <a:solidFill>
              <a:srgbClr val="CCFFFF"/>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44000" rIns="36000"/>
            <a:lstStyle/>
            <a:p>
              <a:pPr algn="ctr" eaLnBrk="1" hangingPunct="1">
                <a:defRPr/>
              </a:pP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デジタルの活用による業務の効率化・高度化</a:t>
              </a:r>
            </a:p>
          </p:txBody>
        </p:sp>
        <p:sp>
          <p:nvSpPr>
            <p:cNvPr id="136" name="テキスト ボックス 135">
              <a:extLst>
                <a:ext uri="{FF2B5EF4-FFF2-40B4-BE49-F238E27FC236}">
                  <a16:creationId xmlns:a16="http://schemas.microsoft.com/office/drawing/2014/main" id="{B9A3A1E9-6029-4E7F-9DFF-E2D33DA22E0E}"/>
                </a:ext>
              </a:extLst>
            </p:cNvPr>
            <p:cNvSpPr txBox="1"/>
            <p:nvPr/>
          </p:nvSpPr>
          <p:spPr>
            <a:xfrm>
              <a:off x="1772357" y="5001707"/>
              <a:ext cx="1584846" cy="354394"/>
            </a:xfrm>
            <a:prstGeom prst="rect">
              <a:avLst/>
            </a:prstGeom>
            <a:noFill/>
          </p:spPr>
          <p:txBody>
            <a:bodyPr wrap="square">
              <a:spAutoFit/>
            </a:bodyPr>
            <a:lstStyle/>
            <a:p>
              <a:pPr algn="ctr" eaLnBrk="1" hangingPunct="1">
                <a:defRPr/>
              </a:pPr>
              <a:r>
                <a:rPr lang="ja-JP" altLang="en-US" sz="11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1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（業績目標</a:t>
              </a:r>
              <a:r>
                <a:rPr lang="en-US" altLang="ja-JP" sz="11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1-2-2</a:t>
              </a:r>
              <a:r>
                <a:rPr lang="ja-JP" altLang="ja-JP" sz="11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a:t>
              </a:r>
            </a:p>
          </p:txBody>
        </p:sp>
      </p:grpSp>
      <p:pic>
        <p:nvPicPr>
          <p:cNvPr id="142" name="図 141">
            <a:extLst>
              <a:ext uri="{FF2B5EF4-FFF2-40B4-BE49-F238E27FC236}">
                <a16:creationId xmlns:a16="http://schemas.microsoft.com/office/drawing/2014/main" id="{402BD1C4-3438-475D-A616-37F36007D2C4}"/>
              </a:ext>
            </a:extLst>
          </p:cNvPr>
          <p:cNvPicPr>
            <a:picLocks noChangeAspect="1"/>
          </p:cNvPicPr>
          <p:nvPr/>
        </p:nvPicPr>
        <p:blipFill>
          <a:blip r:embed="rId5"/>
          <a:stretch>
            <a:fillRect/>
          </a:stretch>
        </p:blipFill>
        <p:spPr>
          <a:xfrm>
            <a:off x="2604817" y="4802881"/>
            <a:ext cx="1786181" cy="1975275"/>
          </a:xfrm>
          <a:prstGeom prst="rect">
            <a:avLst/>
          </a:prstGeom>
        </p:spPr>
      </p:pic>
      <p:grpSp>
        <p:nvGrpSpPr>
          <p:cNvPr id="143" name="グループ化 142">
            <a:extLst>
              <a:ext uri="{FF2B5EF4-FFF2-40B4-BE49-F238E27FC236}">
                <a16:creationId xmlns:a16="http://schemas.microsoft.com/office/drawing/2014/main" id="{3F0A715F-EF80-401D-BFF5-8DCE942B2CD0}"/>
              </a:ext>
            </a:extLst>
          </p:cNvPr>
          <p:cNvGrpSpPr/>
          <p:nvPr/>
        </p:nvGrpSpPr>
        <p:grpSpPr>
          <a:xfrm>
            <a:off x="2711411" y="4869564"/>
            <a:ext cx="1728000" cy="900000"/>
            <a:chOff x="3362829" y="5018714"/>
            <a:chExt cx="1569213" cy="1316458"/>
          </a:xfrm>
        </p:grpSpPr>
        <p:sp>
          <p:nvSpPr>
            <p:cNvPr id="144" name="角丸四角形 74">
              <a:extLst>
                <a:ext uri="{FF2B5EF4-FFF2-40B4-BE49-F238E27FC236}">
                  <a16:creationId xmlns:a16="http://schemas.microsoft.com/office/drawing/2014/main" id="{26973CB2-4730-4324-A564-A7462F5EF40D}"/>
                </a:ext>
              </a:extLst>
            </p:cNvPr>
            <p:cNvSpPr/>
            <p:nvPr/>
          </p:nvSpPr>
          <p:spPr>
            <a:xfrm>
              <a:off x="3418587" y="5018714"/>
              <a:ext cx="1338008" cy="1316458"/>
            </a:xfrm>
            <a:prstGeom prst="roundRect">
              <a:avLst>
                <a:gd name="adj" fmla="val 15886"/>
              </a:avLst>
            </a:prstGeom>
            <a:solidFill>
              <a:srgbClr val="CCFFFF"/>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a:lstStyle/>
            <a:p>
              <a:pPr algn="ctr" eaLnBrk="1" hangingPunct="1">
                <a:defRPr/>
              </a:pPr>
              <a:endParaRPr lang="en-US" altLang="ja-JP" sz="1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広報・広聴活動等の充実</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5" name="テキスト ボックス 144">
              <a:extLst>
                <a:ext uri="{FF2B5EF4-FFF2-40B4-BE49-F238E27FC236}">
                  <a16:creationId xmlns:a16="http://schemas.microsoft.com/office/drawing/2014/main" id="{7B981662-00F6-410C-A86F-CBA1814374EB}"/>
                </a:ext>
              </a:extLst>
            </p:cNvPr>
            <p:cNvSpPr txBox="1"/>
            <p:nvPr/>
          </p:nvSpPr>
          <p:spPr>
            <a:xfrm>
              <a:off x="3362829" y="5084764"/>
              <a:ext cx="1569213" cy="382665"/>
            </a:xfrm>
            <a:prstGeom prst="rect">
              <a:avLst/>
            </a:prstGeom>
            <a:noFill/>
          </p:spPr>
          <p:txBody>
            <a:bodyPr wrap="square">
              <a:spAutoFit/>
            </a:bodyPr>
            <a:lstStyle/>
            <a:p>
              <a:pPr eaLnBrk="1" hangingPunct="1">
                <a:defRPr/>
              </a:pPr>
              <a:r>
                <a:rPr lang="ja-JP" altLang="ja-JP" sz="11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（業績目標</a:t>
              </a:r>
              <a:r>
                <a:rPr lang="en-US" altLang="ja-JP" sz="11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1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３</a:t>
              </a:r>
              <a:r>
                <a:rPr lang="en-US" altLang="ja-JP" sz="11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１</a:t>
              </a:r>
              <a:r>
                <a:rPr lang="ja-JP" altLang="ja-JP" sz="11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a:t>
              </a:r>
            </a:p>
          </p:txBody>
        </p:sp>
      </p:grpSp>
      <p:grpSp>
        <p:nvGrpSpPr>
          <p:cNvPr id="146" name="グループ化 145">
            <a:extLst>
              <a:ext uri="{FF2B5EF4-FFF2-40B4-BE49-F238E27FC236}">
                <a16:creationId xmlns:a16="http://schemas.microsoft.com/office/drawing/2014/main" id="{9D528251-4F5D-4325-B79A-CB377712ACD7}"/>
              </a:ext>
            </a:extLst>
          </p:cNvPr>
          <p:cNvGrpSpPr/>
          <p:nvPr/>
        </p:nvGrpSpPr>
        <p:grpSpPr>
          <a:xfrm>
            <a:off x="2663656" y="5816200"/>
            <a:ext cx="1728000" cy="900000"/>
            <a:chOff x="4716640" y="5013325"/>
            <a:chExt cx="1511695" cy="1219200"/>
          </a:xfrm>
        </p:grpSpPr>
        <p:sp>
          <p:nvSpPr>
            <p:cNvPr id="147" name="角丸四角形 77">
              <a:extLst>
                <a:ext uri="{FF2B5EF4-FFF2-40B4-BE49-F238E27FC236}">
                  <a16:creationId xmlns:a16="http://schemas.microsoft.com/office/drawing/2014/main" id="{FBF96889-8AE7-4F66-A2EF-93DC6C61D5E0}"/>
                </a:ext>
              </a:extLst>
            </p:cNvPr>
            <p:cNvSpPr/>
            <p:nvPr/>
          </p:nvSpPr>
          <p:spPr>
            <a:xfrm>
              <a:off x="4787900" y="5013325"/>
              <a:ext cx="1296988" cy="1219200"/>
            </a:xfrm>
            <a:prstGeom prst="roundRect">
              <a:avLst/>
            </a:prstGeom>
            <a:solidFill>
              <a:srgbClr val="CCFFFF"/>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a:lstStyle/>
            <a:p>
              <a:pPr algn="ctr" eaLnBrk="1" hangingPunct="1">
                <a:defRPr/>
              </a:pPr>
              <a:endParaRPr lang="en-US" altLang="ja-JP" sz="1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spcBef>
                  <a:spcPts val="300"/>
                </a:spcBef>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相談等への適切な対応</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defRPr/>
              </a:pPr>
              <a:endParaRPr lang="ja-JP" altLang="en-US" sz="1400"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8" name="テキスト ボックス 147">
              <a:extLst>
                <a:ext uri="{FF2B5EF4-FFF2-40B4-BE49-F238E27FC236}">
                  <a16:creationId xmlns:a16="http://schemas.microsoft.com/office/drawing/2014/main" id="{0472A92D-6B60-4652-AFDF-B5B5742F121E}"/>
                </a:ext>
              </a:extLst>
            </p:cNvPr>
            <p:cNvSpPr txBox="1"/>
            <p:nvPr/>
          </p:nvSpPr>
          <p:spPr>
            <a:xfrm>
              <a:off x="4716640" y="5084763"/>
              <a:ext cx="1511695" cy="335235"/>
            </a:xfrm>
            <a:prstGeom prst="rect">
              <a:avLst/>
            </a:prstGeom>
            <a:noFill/>
          </p:spPr>
          <p:txBody>
            <a:bodyPr wrap="square">
              <a:spAutoFit/>
            </a:bodyPr>
            <a:lstStyle/>
            <a:p>
              <a:pPr eaLnBrk="1" hangingPunct="1">
                <a:defRPr/>
              </a:pPr>
              <a:r>
                <a:rPr lang="ja-JP" altLang="ja-JP" sz="11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（業績目標</a:t>
              </a:r>
              <a:r>
                <a:rPr lang="en-US" altLang="ja-JP" sz="11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1-3-2</a:t>
              </a:r>
              <a:r>
                <a:rPr lang="ja-JP" altLang="ja-JP" sz="11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a:t>
              </a:r>
            </a:p>
          </p:txBody>
        </p:sp>
      </p:grpSp>
      <p:sp>
        <p:nvSpPr>
          <p:cNvPr id="149" name="正方形/長方形 148">
            <a:extLst>
              <a:ext uri="{FF2B5EF4-FFF2-40B4-BE49-F238E27FC236}">
                <a16:creationId xmlns:a16="http://schemas.microsoft.com/office/drawing/2014/main" id="{76B3DC92-36D2-4DD3-914E-21C7C77BFD3F}"/>
              </a:ext>
            </a:extLst>
          </p:cNvPr>
          <p:cNvSpPr/>
          <p:nvPr/>
        </p:nvSpPr>
        <p:spPr>
          <a:xfrm>
            <a:off x="4572000" y="4797152"/>
            <a:ext cx="4200424" cy="1961389"/>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50" name="グループ化 149">
            <a:extLst>
              <a:ext uri="{FF2B5EF4-FFF2-40B4-BE49-F238E27FC236}">
                <a16:creationId xmlns:a16="http://schemas.microsoft.com/office/drawing/2014/main" id="{3A69DA41-7827-4CB5-BE8D-CE13CCAAAC15}"/>
              </a:ext>
            </a:extLst>
          </p:cNvPr>
          <p:cNvGrpSpPr/>
          <p:nvPr/>
        </p:nvGrpSpPr>
        <p:grpSpPr>
          <a:xfrm>
            <a:off x="4530858" y="4912545"/>
            <a:ext cx="4692742" cy="504000"/>
            <a:chOff x="6175888" y="4883775"/>
            <a:chExt cx="1500669" cy="765231"/>
          </a:xfrm>
        </p:grpSpPr>
        <p:sp>
          <p:nvSpPr>
            <p:cNvPr id="151" name="角丸四角形 76">
              <a:extLst>
                <a:ext uri="{FF2B5EF4-FFF2-40B4-BE49-F238E27FC236}">
                  <a16:creationId xmlns:a16="http://schemas.microsoft.com/office/drawing/2014/main" id="{0BAC0CF9-7E9C-48C3-AE50-AA6B0FFC21D8}"/>
                </a:ext>
              </a:extLst>
            </p:cNvPr>
            <p:cNvSpPr/>
            <p:nvPr/>
          </p:nvSpPr>
          <p:spPr>
            <a:xfrm>
              <a:off x="6217514" y="4883775"/>
              <a:ext cx="1282348" cy="765231"/>
            </a:xfrm>
            <a:prstGeom prst="roundRect">
              <a:avLst/>
            </a:prstGeom>
            <a:solidFill>
              <a:srgbClr val="CCFFFF"/>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anchor="ctr"/>
            <a:lstStyle/>
            <a:p>
              <a:pPr eaLnBrk="1" hangingPunct="1">
                <a:spcBef>
                  <a:spcPts val="0"/>
                </a:spcBef>
                <a:defRPr/>
              </a:pPr>
              <a:endParaRPr lang="en-US" altLang="ja-JP" sz="2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spcBef>
                  <a:spcPts val="0"/>
                </a:spcBef>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適正申告の実現及び的確な調査・行政指導の実施</a:t>
              </a:r>
            </a:p>
          </p:txBody>
        </p:sp>
        <p:sp>
          <p:nvSpPr>
            <p:cNvPr id="152" name="テキスト ボックス 151">
              <a:extLst>
                <a:ext uri="{FF2B5EF4-FFF2-40B4-BE49-F238E27FC236}">
                  <a16:creationId xmlns:a16="http://schemas.microsoft.com/office/drawing/2014/main" id="{B0271F8A-8256-4643-862A-0A2966236E83}"/>
                </a:ext>
              </a:extLst>
            </p:cNvPr>
            <p:cNvSpPr txBox="1"/>
            <p:nvPr/>
          </p:nvSpPr>
          <p:spPr>
            <a:xfrm>
              <a:off x="6175888" y="4931632"/>
              <a:ext cx="1500669" cy="397207"/>
            </a:xfrm>
            <a:prstGeom prst="rect">
              <a:avLst/>
            </a:prstGeom>
            <a:noFill/>
          </p:spPr>
          <p:txBody>
            <a:bodyPr wrap="square">
              <a:spAutoFit/>
            </a:bodyPr>
            <a:lstStyle/>
            <a:p>
              <a:pPr eaLnBrk="1" hangingPunct="1">
                <a:defRPr/>
              </a:pPr>
              <a:r>
                <a:rPr lang="ja-JP" altLang="ja-JP" sz="11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（業績目標</a:t>
              </a:r>
              <a:r>
                <a:rPr lang="en-US" altLang="ja-JP" sz="11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1-4-1</a:t>
              </a:r>
              <a:r>
                <a:rPr lang="ja-JP" altLang="ja-JP" sz="11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a:t>
              </a:r>
            </a:p>
          </p:txBody>
        </p:sp>
      </p:grpSp>
      <p:grpSp>
        <p:nvGrpSpPr>
          <p:cNvPr id="153" name="グループ化 152">
            <a:extLst>
              <a:ext uri="{FF2B5EF4-FFF2-40B4-BE49-F238E27FC236}">
                <a16:creationId xmlns:a16="http://schemas.microsoft.com/office/drawing/2014/main" id="{03A9C48E-63AB-4460-8C69-1B8D4AC52B77}"/>
              </a:ext>
            </a:extLst>
          </p:cNvPr>
          <p:cNvGrpSpPr/>
          <p:nvPr/>
        </p:nvGrpSpPr>
        <p:grpSpPr>
          <a:xfrm>
            <a:off x="4532241" y="5501268"/>
            <a:ext cx="4428000" cy="504000"/>
            <a:chOff x="7493254" y="5013325"/>
            <a:chExt cx="1425346" cy="1219200"/>
          </a:xfrm>
        </p:grpSpPr>
        <p:sp>
          <p:nvSpPr>
            <p:cNvPr id="154" name="角丸四角形 75">
              <a:extLst>
                <a:ext uri="{FF2B5EF4-FFF2-40B4-BE49-F238E27FC236}">
                  <a16:creationId xmlns:a16="http://schemas.microsoft.com/office/drawing/2014/main" id="{99BB10D4-41AA-4348-8A63-D517CEF98905}"/>
                </a:ext>
              </a:extLst>
            </p:cNvPr>
            <p:cNvSpPr/>
            <p:nvPr/>
          </p:nvSpPr>
          <p:spPr>
            <a:xfrm>
              <a:off x="7524750" y="5013325"/>
              <a:ext cx="1295400" cy="1219200"/>
            </a:xfrm>
            <a:prstGeom prst="roundRect">
              <a:avLst/>
            </a:prstGeom>
            <a:solidFill>
              <a:srgbClr val="CCFFFF"/>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8000"/>
            <a:lstStyle/>
            <a:p>
              <a:pPr eaLnBrk="1" hangingPunct="1">
                <a:defRPr/>
              </a:pP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期限内収納の実現及び滞納の整理促進への取組</a:t>
              </a:r>
            </a:p>
          </p:txBody>
        </p:sp>
        <p:sp>
          <p:nvSpPr>
            <p:cNvPr id="155" name="テキスト ボックス 154">
              <a:extLst>
                <a:ext uri="{FF2B5EF4-FFF2-40B4-BE49-F238E27FC236}">
                  <a16:creationId xmlns:a16="http://schemas.microsoft.com/office/drawing/2014/main" id="{6D028D01-2200-4564-85CA-55A96648AEC2}"/>
                </a:ext>
              </a:extLst>
            </p:cNvPr>
            <p:cNvSpPr txBox="1"/>
            <p:nvPr/>
          </p:nvSpPr>
          <p:spPr>
            <a:xfrm>
              <a:off x="7493254" y="5105400"/>
              <a:ext cx="1425346" cy="561618"/>
            </a:xfrm>
            <a:prstGeom prst="rect">
              <a:avLst/>
            </a:prstGeom>
            <a:noFill/>
          </p:spPr>
          <p:txBody>
            <a:bodyPr wrap="square">
              <a:spAutoFit/>
            </a:bodyPr>
            <a:lstStyle/>
            <a:p>
              <a:pPr eaLnBrk="1" hangingPunct="1">
                <a:defRPr/>
              </a:pPr>
              <a:r>
                <a:rPr lang="ja-JP" altLang="ja-JP" sz="11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（業績目標</a:t>
              </a:r>
              <a:r>
                <a:rPr lang="en-US" altLang="ja-JP" sz="11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1-4-</a:t>
              </a:r>
              <a:r>
                <a:rPr lang="ja-JP" altLang="en-US" sz="11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２</a:t>
              </a:r>
              <a:r>
                <a:rPr lang="ja-JP" altLang="ja-JP" sz="11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a:t>
              </a:r>
            </a:p>
          </p:txBody>
        </p:sp>
      </p:grpSp>
      <p:grpSp>
        <p:nvGrpSpPr>
          <p:cNvPr id="159" name="グループ化 158">
            <a:extLst>
              <a:ext uri="{FF2B5EF4-FFF2-40B4-BE49-F238E27FC236}">
                <a16:creationId xmlns:a16="http://schemas.microsoft.com/office/drawing/2014/main" id="{D649996E-9D51-4046-B009-8A80BB6E582D}"/>
              </a:ext>
            </a:extLst>
          </p:cNvPr>
          <p:cNvGrpSpPr/>
          <p:nvPr/>
        </p:nvGrpSpPr>
        <p:grpSpPr>
          <a:xfrm>
            <a:off x="4526612" y="6125870"/>
            <a:ext cx="4428000" cy="504000"/>
            <a:chOff x="7491209" y="5013325"/>
            <a:chExt cx="1427391" cy="1219200"/>
          </a:xfrm>
        </p:grpSpPr>
        <p:sp>
          <p:nvSpPr>
            <p:cNvPr id="160" name="角丸四角形 75">
              <a:extLst>
                <a:ext uri="{FF2B5EF4-FFF2-40B4-BE49-F238E27FC236}">
                  <a16:creationId xmlns:a16="http://schemas.microsoft.com/office/drawing/2014/main" id="{4086390D-779C-4F68-B23B-05DD330B31AE}"/>
                </a:ext>
              </a:extLst>
            </p:cNvPr>
            <p:cNvSpPr/>
            <p:nvPr/>
          </p:nvSpPr>
          <p:spPr>
            <a:xfrm>
              <a:off x="7524750" y="5013325"/>
              <a:ext cx="1295400" cy="1219200"/>
            </a:xfrm>
            <a:prstGeom prst="roundRect">
              <a:avLst/>
            </a:prstGeom>
            <a:solidFill>
              <a:srgbClr val="CCFFFF"/>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8000"/>
            <a:lstStyle/>
            <a:p>
              <a:pPr eaLnBrk="1" hangingPunct="1">
                <a:defRPr/>
              </a:pP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ja-JP"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不服申立てへの取組</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1" name="テキスト ボックス 160">
              <a:extLst>
                <a:ext uri="{FF2B5EF4-FFF2-40B4-BE49-F238E27FC236}">
                  <a16:creationId xmlns:a16="http://schemas.microsoft.com/office/drawing/2014/main" id="{FCFA78DC-5BFE-49FF-890D-D68D49C47FAE}"/>
                </a:ext>
              </a:extLst>
            </p:cNvPr>
            <p:cNvSpPr txBox="1"/>
            <p:nvPr/>
          </p:nvSpPr>
          <p:spPr>
            <a:xfrm>
              <a:off x="7491209" y="5105400"/>
              <a:ext cx="1427391" cy="602781"/>
            </a:xfrm>
            <a:prstGeom prst="rect">
              <a:avLst/>
            </a:prstGeom>
            <a:noFill/>
          </p:spPr>
          <p:txBody>
            <a:bodyPr wrap="square">
              <a:spAutoFit/>
            </a:bodyPr>
            <a:lstStyle/>
            <a:p>
              <a:pPr eaLnBrk="1" hangingPunct="1">
                <a:defRPr/>
              </a:pPr>
              <a:r>
                <a:rPr lang="ja-JP" altLang="ja-JP" sz="11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（業績目標</a:t>
              </a:r>
              <a:r>
                <a:rPr lang="en-US" altLang="ja-JP" sz="11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1-4-</a:t>
              </a:r>
              <a:r>
                <a:rPr lang="ja-JP" altLang="en-US" sz="11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３</a:t>
              </a:r>
              <a:r>
                <a:rPr lang="ja-JP" altLang="ja-JP" sz="1100" dirty="0">
                  <a:solidFill>
                    <a:srgbClr val="0041FF"/>
                  </a:solidFill>
                  <a:latin typeface="メイリオ" panose="020B0604030504040204" pitchFamily="50" charset="-128"/>
                  <a:ea typeface="メイリオ" panose="020B0604030504040204" pitchFamily="50" charset="-128"/>
                  <a:cs typeface="メイリオ" panose="020B0604030504040204" pitchFamily="50" charset="-128"/>
                </a:rPr>
                <a:t>）</a:t>
              </a:r>
            </a:p>
          </p:txBody>
        </p:sp>
      </p:grpSp>
      <p:cxnSp>
        <p:nvCxnSpPr>
          <p:cNvPr id="174" name="直線コネクタ 173">
            <a:extLst>
              <a:ext uri="{FF2B5EF4-FFF2-40B4-BE49-F238E27FC236}">
                <a16:creationId xmlns:a16="http://schemas.microsoft.com/office/drawing/2014/main" id="{28F9A535-508B-4755-8C23-6FB4EFE84C84}"/>
              </a:ext>
            </a:extLst>
          </p:cNvPr>
          <p:cNvCxnSpPr>
            <a:cxnSpLocks/>
          </p:cNvCxnSpPr>
          <p:nvPr/>
        </p:nvCxnSpPr>
        <p:spPr>
          <a:xfrm>
            <a:off x="1612599" y="4570303"/>
            <a:ext cx="1545853"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直線コネクタ 174">
            <a:extLst>
              <a:ext uri="{FF2B5EF4-FFF2-40B4-BE49-F238E27FC236}">
                <a16:creationId xmlns:a16="http://schemas.microsoft.com/office/drawing/2014/main" id="{DE88B52D-FB7B-486E-8DA3-AC67B4A3ADBA}"/>
              </a:ext>
            </a:extLst>
          </p:cNvPr>
          <p:cNvCxnSpPr/>
          <p:nvPr/>
        </p:nvCxnSpPr>
        <p:spPr>
          <a:xfrm>
            <a:off x="3158452" y="4221665"/>
            <a:ext cx="0" cy="35877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直線コネクタ 175">
            <a:extLst>
              <a:ext uri="{FF2B5EF4-FFF2-40B4-BE49-F238E27FC236}">
                <a16:creationId xmlns:a16="http://schemas.microsoft.com/office/drawing/2014/main" id="{9297ED8D-0321-44A1-9D54-EC1EA32A2641}"/>
              </a:ext>
            </a:extLst>
          </p:cNvPr>
          <p:cNvCxnSpPr>
            <a:cxnSpLocks/>
          </p:cNvCxnSpPr>
          <p:nvPr/>
        </p:nvCxnSpPr>
        <p:spPr>
          <a:xfrm flipH="1">
            <a:off x="1612598" y="4575371"/>
            <a:ext cx="1" cy="19565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直線コネクタ 176">
            <a:extLst>
              <a:ext uri="{FF2B5EF4-FFF2-40B4-BE49-F238E27FC236}">
                <a16:creationId xmlns:a16="http://schemas.microsoft.com/office/drawing/2014/main" id="{B6EB4304-A81C-494A-B16E-DCF6A7D29970}"/>
              </a:ext>
            </a:extLst>
          </p:cNvPr>
          <p:cNvCxnSpPr>
            <a:cxnSpLocks/>
          </p:cNvCxnSpPr>
          <p:nvPr/>
        </p:nvCxnSpPr>
        <p:spPr>
          <a:xfrm>
            <a:off x="3563940" y="4570303"/>
            <a:ext cx="1167203"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直線コネクタ 177">
            <a:extLst>
              <a:ext uri="{FF2B5EF4-FFF2-40B4-BE49-F238E27FC236}">
                <a16:creationId xmlns:a16="http://schemas.microsoft.com/office/drawing/2014/main" id="{82D8AD51-2748-4919-9827-D2A669EA14C1}"/>
              </a:ext>
            </a:extLst>
          </p:cNvPr>
          <p:cNvCxnSpPr/>
          <p:nvPr/>
        </p:nvCxnSpPr>
        <p:spPr>
          <a:xfrm>
            <a:off x="4731143" y="4210552"/>
            <a:ext cx="0" cy="3810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直線コネクタ 178">
            <a:extLst>
              <a:ext uri="{FF2B5EF4-FFF2-40B4-BE49-F238E27FC236}">
                <a16:creationId xmlns:a16="http://schemas.microsoft.com/office/drawing/2014/main" id="{BC5157DF-D16A-4C65-ACDA-E598788855D0}"/>
              </a:ext>
            </a:extLst>
          </p:cNvPr>
          <p:cNvCxnSpPr>
            <a:cxnSpLocks/>
          </p:cNvCxnSpPr>
          <p:nvPr/>
        </p:nvCxnSpPr>
        <p:spPr>
          <a:xfrm>
            <a:off x="3589340" y="4580440"/>
            <a:ext cx="0" cy="21671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直線コネクタ 179">
            <a:extLst>
              <a:ext uri="{FF2B5EF4-FFF2-40B4-BE49-F238E27FC236}">
                <a16:creationId xmlns:a16="http://schemas.microsoft.com/office/drawing/2014/main" id="{974F34C2-1B66-46C5-85CB-ECC85A2E90AB}"/>
              </a:ext>
            </a:extLst>
          </p:cNvPr>
          <p:cNvCxnSpPr>
            <a:cxnSpLocks/>
          </p:cNvCxnSpPr>
          <p:nvPr/>
        </p:nvCxnSpPr>
        <p:spPr>
          <a:xfrm>
            <a:off x="6428856" y="4210552"/>
            <a:ext cx="0" cy="5866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 name="グループ化 1">
            <a:extLst>
              <a:ext uri="{FF2B5EF4-FFF2-40B4-BE49-F238E27FC236}">
                <a16:creationId xmlns:a16="http://schemas.microsoft.com/office/drawing/2014/main" id="{9C329B21-45B3-413F-9A05-88CBBAF9E992}"/>
              </a:ext>
            </a:extLst>
          </p:cNvPr>
          <p:cNvGrpSpPr/>
          <p:nvPr/>
        </p:nvGrpSpPr>
        <p:grpSpPr>
          <a:xfrm>
            <a:off x="1852073" y="1980948"/>
            <a:ext cx="6948000" cy="4752000"/>
            <a:chOff x="-1169727" y="1653351"/>
            <a:chExt cx="6948000" cy="4752000"/>
          </a:xfrm>
        </p:grpSpPr>
        <p:sp>
          <p:nvSpPr>
            <p:cNvPr id="78" name="ドーナツ 124">
              <a:extLst>
                <a:ext uri="{FF2B5EF4-FFF2-40B4-BE49-F238E27FC236}">
                  <a16:creationId xmlns:a16="http://schemas.microsoft.com/office/drawing/2014/main" id="{8A7D1F98-0256-4BC5-9118-3FAD2F2266E3}"/>
                </a:ext>
              </a:extLst>
            </p:cNvPr>
            <p:cNvSpPr>
              <a:spLocks noChangeArrowheads="1"/>
            </p:cNvSpPr>
            <p:nvPr/>
          </p:nvSpPr>
          <p:spPr bwMode="auto">
            <a:xfrm>
              <a:off x="5310273" y="1653351"/>
              <a:ext cx="468000" cy="468000"/>
            </a:xfrm>
            <a:custGeom>
              <a:avLst/>
              <a:gdLst>
                <a:gd name="T0" fmla="*/ 323850 w 647700"/>
                <a:gd name="T1" fmla="*/ 0 h 606425"/>
                <a:gd name="T2" fmla="*/ 94854 w 647700"/>
                <a:gd name="T3" fmla="*/ 88809 h 606425"/>
                <a:gd name="T4" fmla="*/ 0 w 647700"/>
                <a:gd name="T5" fmla="*/ 303213 h 606425"/>
                <a:gd name="T6" fmla="*/ 94854 w 647700"/>
                <a:gd name="T7" fmla="*/ 517616 h 606425"/>
                <a:gd name="T8" fmla="*/ 323850 w 647700"/>
                <a:gd name="T9" fmla="*/ 606425 h 606425"/>
                <a:gd name="T10" fmla="*/ 552846 w 647700"/>
                <a:gd name="T11" fmla="*/ 517616 h 606425"/>
                <a:gd name="T12" fmla="*/ 647700 w 647700"/>
                <a:gd name="T13" fmla="*/ 303213 h 606425"/>
                <a:gd name="T14" fmla="*/ 552846 w 647700"/>
                <a:gd name="T15" fmla="*/ 88809 h 606425"/>
                <a:gd name="T16" fmla="*/ 17694720 60000 65536"/>
                <a:gd name="T17" fmla="*/ 17694720 60000 65536"/>
                <a:gd name="T18" fmla="*/ 11796480 60000 65536"/>
                <a:gd name="T19" fmla="*/ 5898240 60000 65536"/>
                <a:gd name="T20" fmla="*/ 5898240 60000 65536"/>
                <a:gd name="T21" fmla="*/ 5898240 60000 65536"/>
                <a:gd name="T22" fmla="*/ 0 60000 65536"/>
                <a:gd name="T23" fmla="*/ 17694720 60000 65536"/>
                <a:gd name="T24" fmla="*/ 94854 w 647700"/>
                <a:gd name="T25" fmla="*/ 88809 h 606425"/>
                <a:gd name="T26" fmla="*/ 552846 w 647700"/>
                <a:gd name="T27" fmla="*/ 517616 h 6064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7700" h="606425">
                  <a:moveTo>
                    <a:pt x="0" y="303213"/>
                  </a:moveTo>
                  <a:lnTo>
                    <a:pt x="0" y="303213"/>
                  </a:lnTo>
                  <a:cubicBezTo>
                    <a:pt x="0" y="135753"/>
                    <a:pt x="144992" y="0"/>
                    <a:pt x="323850" y="0"/>
                  </a:cubicBezTo>
                  <a:cubicBezTo>
                    <a:pt x="323850" y="0"/>
                    <a:pt x="323850" y="0"/>
                    <a:pt x="323850" y="0"/>
                  </a:cubicBezTo>
                  <a:cubicBezTo>
                    <a:pt x="502708" y="0"/>
                    <a:pt x="647701" y="135753"/>
                    <a:pt x="647701" y="303213"/>
                  </a:cubicBezTo>
                  <a:cubicBezTo>
                    <a:pt x="647701" y="303213"/>
                    <a:pt x="647700" y="303213"/>
                    <a:pt x="647700" y="303213"/>
                  </a:cubicBezTo>
                  <a:lnTo>
                    <a:pt x="647701" y="303214"/>
                  </a:lnTo>
                  <a:cubicBezTo>
                    <a:pt x="647701" y="470673"/>
                    <a:pt x="502708" y="606426"/>
                    <a:pt x="323851" y="606427"/>
                  </a:cubicBezTo>
                  <a:cubicBezTo>
                    <a:pt x="144993" y="606427"/>
                    <a:pt x="1" y="470673"/>
                    <a:pt x="1" y="303214"/>
                  </a:cubicBezTo>
                  <a:close/>
                  <a:moveTo>
                    <a:pt x="39236" y="303213"/>
                  </a:moveTo>
                  <a:lnTo>
                    <a:pt x="39236" y="303213"/>
                  </a:lnTo>
                  <a:cubicBezTo>
                    <a:pt x="39236" y="449003"/>
                    <a:pt x="166662" y="567189"/>
                    <a:pt x="323849" y="567190"/>
                  </a:cubicBezTo>
                  <a:lnTo>
                    <a:pt x="323850" y="567190"/>
                  </a:lnTo>
                  <a:cubicBezTo>
                    <a:pt x="481037" y="567189"/>
                    <a:pt x="608464" y="449003"/>
                    <a:pt x="608464" y="303213"/>
                  </a:cubicBezTo>
                  <a:cubicBezTo>
                    <a:pt x="608464" y="157422"/>
                    <a:pt x="481037" y="39236"/>
                    <a:pt x="323850" y="39236"/>
                  </a:cubicBezTo>
                  <a:lnTo>
                    <a:pt x="323849" y="39236"/>
                  </a:lnTo>
                  <a:cubicBezTo>
                    <a:pt x="166662" y="39236"/>
                    <a:pt x="39236" y="157422"/>
                    <a:pt x="39236" y="303212"/>
                  </a:cubicBezTo>
                  <a:close/>
                </a:path>
              </a:pathLst>
            </a:custGeom>
            <a:noFill/>
            <a:ln w="19050" algn="ctr">
              <a:solidFill>
                <a:srgbClr val="FF0000"/>
              </a:solidFill>
              <a:miter lim="800000"/>
              <a:headEnd/>
              <a:tailEnd/>
            </a:ln>
            <a:effectLst>
              <a:outerShdw sx="999" sy="999" algn="ctr" rotWithShape="0">
                <a:srgbClr val="808080"/>
              </a:outerShdw>
            </a:effectLst>
          </p:spPr>
          <p:txBody>
            <a:bodyPr lIns="0" tIns="0" rIns="0" bIns="36000" anchor="ctr"/>
            <a:lstStyle/>
            <a:p>
              <a:pPr algn="ctr" eaLnBrk="1" hangingPunct="1">
                <a:defRPr/>
              </a:pPr>
              <a:r>
                <a:rPr lang="en-US" altLang="ja-JP" sz="2800" dirty="0">
                  <a:solidFill>
                    <a:srgbClr val="FF0000"/>
                  </a:solidFill>
                  <a:latin typeface="HG丸ｺﾞｼｯｸM-PRO" panose="020F0600000000000000" pitchFamily="50" charset="-128"/>
                  <a:ea typeface="HG丸ｺﾞｼｯｸM-PRO" panose="020F0600000000000000" pitchFamily="50" charset="-128"/>
                  <a:cs typeface="メイリオ" panose="020B0604030504040204" pitchFamily="50" charset="-128"/>
                </a:rPr>
                <a:t>S</a:t>
              </a:r>
              <a:endParaRPr lang="ja-JP" altLang="en-US" sz="2800" dirty="0">
                <a:solidFill>
                  <a:srgbClr val="FF0000"/>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p:txBody>
        </p:sp>
        <p:sp>
          <p:nvSpPr>
            <p:cNvPr id="80" name="円/楕円 60">
              <a:extLst>
                <a:ext uri="{FF2B5EF4-FFF2-40B4-BE49-F238E27FC236}">
                  <a16:creationId xmlns:a16="http://schemas.microsoft.com/office/drawing/2014/main" id="{2D169DB6-7994-48D9-AA58-B8AFCBA7CA27}"/>
                </a:ext>
              </a:extLst>
            </p:cNvPr>
            <p:cNvSpPr/>
            <p:nvPr/>
          </p:nvSpPr>
          <p:spPr>
            <a:xfrm>
              <a:off x="-197727" y="1653351"/>
              <a:ext cx="468000" cy="468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algn="ctr"/>
              <a:r>
                <a:rPr kumimoji="1" lang="en-US" altLang="ja-JP" sz="2800" dirty="0">
                  <a:solidFill>
                    <a:srgbClr val="FF0000"/>
                  </a:solidFill>
                  <a:latin typeface="HG丸ｺﾞｼｯｸM-PRO" panose="020F0600000000000000" pitchFamily="50" charset="-128"/>
                  <a:ea typeface="HG丸ｺﾞｼｯｸM-PRO" panose="020F0600000000000000" pitchFamily="50" charset="-128"/>
                </a:rPr>
                <a:t>A</a:t>
              </a:r>
              <a:endParaRPr kumimoji="1" lang="ja-JP" altLang="en-US" sz="2800" dirty="0">
                <a:solidFill>
                  <a:srgbClr val="FF0000"/>
                </a:solidFill>
                <a:latin typeface="HG丸ｺﾞｼｯｸM-PRO" panose="020F0600000000000000" pitchFamily="50" charset="-128"/>
                <a:ea typeface="HG丸ｺﾞｼｯｸM-PRO" panose="020F0600000000000000" pitchFamily="50" charset="-128"/>
              </a:endParaRPr>
            </a:p>
          </p:txBody>
        </p:sp>
        <p:sp>
          <p:nvSpPr>
            <p:cNvPr id="82" name="ドーナツ 124">
              <a:extLst>
                <a:ext uri="{FF2B5EF4-FFF2-40B4-BE49-F238E27FC236}">
                  <a16:creationId xmlns:a16="http://schemas.microsoft.com/office/drawing/2014/main" id="{AFD8313D-63E8-4450-8309-8CD351433E53}"/>
                </a:ext>
              </a:extLst>
            </p:cNvPr>
            <p:cNvSpPr>
              <a:spLocks noChangeArrowheads="1"/>
            </p:cNvSpPr>
            <p:nvPr/>
          </p:nvSpPr>
          <p:spPr bwMode="auto">
            <a:xfrm>
              <a:off x="2574273" y="1653351"/>
              <a:ext cx="468000" cy="468000"/>
            </a:xfrm>
            <a:custGeom>
              <a:avLst/>
              <a:gdLst>
                <a:gd name="T0" fmla="*/ 323850 w 647700"/>
                <a:gd name="T1" fmla="*/ 0 h 606425"/>
                <a:gd name="T2" fmla="*/ 94854 w 647700"/>
                <a:gd name="T3" fmla="*/ 88809 h 606425"/>
                <a:gd name="T4" fmla="*/ 0 w 647700"/>
                <a:gd name="T5" fmla="*/ 303213 h 606425"/>
                <a:gd name="T6" fmla="*/ 94854 w 647700"/>
                <a:gd name="T7" fmla="*/ 517616 h 606425"/>
                <a:gd name="T8" fmla="*/ 323850 w 647700"/>
                <a:gd name="T9" fmla="*/ 606425 h 606425"/>
                <a:gd name="T10" fmla="*/ 552846 w 647700"/>
                <a:gd name="T11" fmla="*/ 517616 h 606425"/>
                <a:gd name="T12" fmla="*/ 647700 w 647700"/>
                <a:gd name="T13" fmla="*/ 303213 h 606425"/>
                <a:gd name="T14" fmla="*/ 552846 w 647700"/>
                <a:gd name="T15" fmla="*/ 88809 h 606425"/>
                <a:gd name="T16" fmla="*/ 17694720 60000 65536"/>
                <a:gd name="T17" fmla="*/ 17694720 60000 65536"/>
                <a:gd name="T18" fmla="*/ 11796480 60000 65536"/>
                <a:gd name="T19" fmla="*/ 5898240 60000 65536"/>
                <a:gd name="T20" fmla="*/ 5898240 60000 65536"/>
                <a:gd name="T21" fmla="*/ 5898240 60000 65536"/>
                <a:gd name="T22" fmla="*/ 0 60000 65536"/>
                <a:gd name="T23" fmla="*/ 17694720 60000 65536"/>
                <a:gd name="T24" fmla="*/ 94854 w 647700"/>
                <a:gd name="T25" fmla="*/ 88809 h 606425"/>
                <a:gd name="T26" fmla="*/ 552846 w 647700"/>
                <a:gd name="T27" fmla="*/ 517616 h 6064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7700" h="606425">
                  <a:moveTo>
                    <a:pt x="0" y="303213"/>
                  </a:moveTo>
                  <a:lnTo>
                    <a:pt x="0" y="303213"/>
                  </a:lnTo>
                  <a:cubicBezTo>
                    <a:pt x="0" y="135753"/>
                    <a:pt x="144992" y="0"/>
                    <a:pt x="323850" y="0"/>
                  </a:cubicBezTo>
                  <a:cubicBezTo>
                    <a:pt x="323850" y="0"/>
                    <a:pt x="323850" y="0"/>
                    <a:pt x="323850" y="0"/>
                  </a:cubicBezTo>
                  <a:cubicBezTo>
                    <a:pt x="502708" y="0"/>
                    <a:pt x="647701" y="135753"/>
                    <a:pt x="647701" y="303213"/>
                  </a:cubicBezTo>
                  <a:cubicBezTo>
                    <a:pt x="647701" y="303213"/>
                    <a:pt x="647700" y="303213"/>
                    <a:pt x="647700" y="303213"/>
                  </a:cubicBezTo>
                  <a:lnTo>
                    <a:pt x="647701" y="303214"/>
                  </a:lnTo>
                  <a:cubicBezTo>
                    <a:pt x="647701" y="470673"/>
                    <a:pt x="502708" y="606426"/>
                    <a:pt x="323851" y="606427"/>
                  </a:cubicBezTo>
                  <a:cubicBezTo>
                    <a:pt x="144993" y="606427"/>
                    <a:pt x="1" y="470673"/>
                    <a:pt x="1" y="303214"/>
                  </a:cubicBezTo>
                  <a:close/>
                  <a:moveTo>
                    <a:pt x="39236" y="303213"/>
                  </a:moveTo>
                  <a:lnTo>
                    <a:pt x="39236" y="303213"/>
                  </a:lnTo>
                  <a:cubicBezTo>
                    <a:pt x="39236" y="449003"/>
                    <a:pt x="166662" y="567189"/>
                    <a:pt x="323849" y="567190"/>
                  </a:cubicBezTo>
                  <a:lnTo>
                    <a:pt x="323850" y="567190"/>
                  </a:lnTo>
                  <a:cubicBezTo>
                    <a:pt x="481037" y="567189"/>
                    <a:pt x="608464" y="449003"/>
                    <a:pt x="608464" y="303213"/>
                  </a:cubicBezTo>
                  <a:cubicBezTo>
                    <a:pt x="608464" y="157422"/>
                    <a:pt x="481037" y="39236"/>
                    <a:pt x="323850" y="39236"/>
                  </a:cubicBezTo>
                  <a:lnTo>
                    <a:pt x="323849" y="39236"/>
                  </a:lnTo>
                  <a:cubicBezTo>
                    <a:pt x="166662" y="39236"/>
                    <a:pt x="39236" y="157422"/>
                    <a:pt x="39236" y="303212"/>
                  </a:cubicBezTo>
                  <a:close/>
                </a:path>
              </a:pathLst>
            </a:custGeom>
            <a:noFill/>
            <a:ln w="19050" algn="ctr">
              <a:solidFill>
                <a:srgbClr val="FF0000"/>
              </a:solidFill>
              <a:miter lim="800000"/>
              <a:headEnd/>
              <a:tailEnd/>
            </a:ln>
            <a:effectLst>
              <a:outerShdw sx="999" sy="999" algn="ctr" rotWithShape="0">
                <a:srgbClr val="808080"/>
              </a:outerShdw>
            </a:effectLst>
          </p:spPr>
          <p:txBody>
            <a:bodyPr lIns="0" tIns="0" rIns="0" bIns="36000" anchor="ctr"/>
            <a:lstStyle/>
            <a:p>
              <a:pPr algn="ctr" eaLnBrk="1" hangingPunct="1">
                <a:defRPr/>
              </a:pPr>
              <a:r>
                <a:rPr lang="en-US" altLang="ja-JP" sz="2800" dirty="0">
                  <a:solidFill>
                    <a:srgbClr val="FF0000"/>
                  </a:solidFill>
                  <a:latin typeface="HG丸ｺﾞｼｯｸM-PRO" panose="020F0600000000000000" pitchFamily="50" charset="-128"/>
                  <a:ea typeface="HG丸ｺﾞｼｯｸM-PRO" panose="020F0600000000000000" pitchFamily="50" charset="-128"/>
                  <a:cs typeface="メイリオ" panose="020B0604030504040204" pitchFamily="50" charset="-128"/>
                </a:rPr>
                <a:t>S</a:t>
              </a:r>
              <a:endParaRPr lang="ja-JP" altLang="en-US" sz="2800" dirty="0">
                <a:solidFill>
                  <a:srgbClr val="FF0000"/>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p:txBody>
        </p:sp>
        <p:sp>
          <p:nvSpPr>
            <p:cNvPr id="83" name="円/楕円 60">
              <a:extLst>
                <a:ext uri="{FF2B5EF4-FFF2-40B4-BE49-F238E27FC236}">
                  <a16:creationId xmlns:a16="http://schemas.microsoft.com/office/drawing/2014/main" id="{024BFD6C-B060-4BD9-A227-A843822A2A16}"/>
                </a:ext>
              </a:extLst>
            </p:cNvPr>
            <p:cNvSpPr/>
            <p:nvPr/>
          </p:nvSpPr>
          <p:spPr>
            <a:xfrm>
              <a:off x="-1169727" y="3705351"/>
              <a:ext cx="360000" cy="360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algn="ctr"/>
              <a:r>
                <a:rPr kumimoji="1" lang="en-US" altLang="ja-JP" sz="2000" dirty="0">
                  <a:solidFill>
                    <a:srgbClr val="FF0000"/>
                  </a:solidFill>
                  <a:latin typeface="HG丸ｺﾞｼｯｸM-PRO" panose="020F0600000000000000" pitchFamily="50" charset="-128"/>
                  <a:ea typeface="HG丸ｺﾞｼｯｸM-PRO" panose="020F0600000000000000" pitchFamily="50" charset="-128"/>
                </a:rPr>
                <a:t>A</a:t>
              </a:r>
              <a:endParaRPr kumimoji="1" lang="ja-JP" altLang="en-US" sz="2000" dirty="0">
                <a:solidFill>
                  <a:srgbClr val="FF0000"/>
                </a:solidFill>
                <a:latin typeface="HG丸ｺﾞｼｯｸM-PRO" panose="020F0600000000000000" pitchFamily="50" charset="-128"/>
                <a:ea typeface="HG丸ｺﾞｼｯｸM-PRO" panose="020F0600000000000000" pitchFamily="50" charset="-128"/>
              </a:endParaRPr>
            </a:p>
          </p:txBody>
        </p:sp>
        <p:sp>
          <p:nvSpPr>
            <p:cNvPr id="84" name="円/楕円 60">
              <a:extLst>
                <a:ext uri="{FF2B5EF4-FFF2-40B4-BE49-F238E27FC236}">
                  <a16:creationId xmlns:a16="http://schemas.microsoft.com/office/drawing/2014/main" id="{2B226F69-7969-4A4A-AC10-44E5D7183666}"/>
                </a:ext>
              </a:extLst>
            </p:cNvPr>
            <p:cNvSpPr/>
            <p:nvPr/>
          </p:nvSpPr>
          <p:spPr>
            <a:xfrm>
              <a:off x="486273" y="3705351"/>
              <a:ext cx="360000" cy="360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algn="ctr"/>
              <a:r>
                <a:rPr kumimoji="1" lang="en-US" altLang="ja-JP" sz="2000" dirty="0">
                  <a:solidFill>
                    <a:srgbClr val="FF0000"/>
                  </a:solidFill>
                  <a:latin typeface="HG丸ｺﾞｼｯｸM-PRO" panose="020F0600000000000000" pitchFamily="50" charset="-128"/>
                  <a:ea typeface="HG丸ｺﾞｼｯｸM-PRO" panose="020F0600000000000000" pitchFamily="50" charset="-128"/>
                </a:rPr>
                <a:t>A</a:t>
              </a:r>
              <a:endParaRPr kumimoji="1" lang="ja-JP" altLang="en-US" sz="2000" dirty="0">
                <a:solidFill>
                  <a:srgbClr val="FF0000"/>
                </a:solidFill>
                <a:latin typeface="HG丸ｺﾞｼｯｸM-PRO" panose="020F0600000000000000" pitchFamily="50" charset="-128"/>
                <a:ea typeface="HG丸ｺﾞｼｯｸM-PRO" panose="020F0600000000000000" pitchFamily="50" charset="-128"/>
              </a:endParaRPr>
            </a:p>
          </p:txBody>
        </p:sp>
        <p:sp>
          <p:nvSpPr>
            <p:cNvPr id="86" name="円/楕円 60">
              <a:extLst>
                <a:ext uri="{FF2B5EF4-FFF2-40B4-BE49-F238E27FC236}">
                  <a16:creationId xmlns:a16="http://schemas.microsoft.com/office/drawing/2014/main" id="{DFE13B47-3E57-424E-80CD-6C21DBB87705}"/>
                </a:ext>
              </a:extLst>
            </p:cNvPr>
            <p:cNvSpPr/>
            <p:nvPr/>
          </p:nvSpPr>
          <p:spPr>
            <a:xfrm>
              <a:off x="3726273" y="3705351"/>
              <a:ext cx="360000" cy="360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algn="ctr"/>
              <a:r>
                <a:rPr kumimoji="1" lang="en-US" altLang="ja-JP" sz="2000" dirty="0">
                  <a:solidFill>
                    <a:srgbClr val="FF0000"/>
                  </a:solidFill>
                  <a:latin typeface="HG丸ｺﾞｼｯｸM-PRO" panose="020F0600000000000000" pitchFamily="50" charset="-128"/>
                  <a:ea typeface="HG丸ｺﾞｼｯｸM-PRO" panose="020F0600000000000000" pitchFamily="50" charset="-128"/>
                </a:rPr>
                <a:t>A</a:t>
              </a:r>
              <a:endParaRPr kumimoji="1" lang="ja-JP" altLang="en-US" sz="2000" dirty="0">
                <a:solidFill>
                  <a:srgbClr val="FF0000"/>
                </a:solidFill>
                <a:latin typeface="HG丸ｺﾞｼｯｸM-PRO" panose="020F0600000000000000" pitchFamily="50" charset="-128"/>
                <a:ea typeface="HG丸ｺﾞｼｯｸM-PRO" panose="020F0600000000000000" pitchFamily="50" charset="-128"/>
              </a:endParaRPr>
            </a:p>
          </p:txBody>
        </p:sp>
        <p:sp>
          <p:nvSpPr>
            <p:cNvPr id="87" name="ドーナツ 124">
              <a:extLst>
                <a:ext uri="{FF2B5EF4-FFF2-40B4-BE49-F238E27FC236}">
                  <a16:creationId xmlns:a16="http://schemas.microsoft.com/office/drawing/2014/main" id="{74CE87E5-053B-46F0-8EE7-8BD4E627EB7F}"/>
                </a:ext>
              </a:extLst>
            </p:cNvPr>
            <p:cNvSpPr>
              <a:spLocks noChangeArrowheads="1"/>
            </p:cNvSpPr>
            <p:nvPr/>
          </p:nvSpPr>
          <p:spPr bwMode="auto">
            <a:xfrm>
              <a:off x="2070273" y="3705351"/>
              <a:ext cx="360000" cy="360000"/>
            </a:xfrm>
            <a:custGeom>
              <a:avLst/>
              <a:gdLst>
                <a:gd name="T0" fmla="*/ 323850 w 647700"/>
                <a:gd name="T1" fmla="*/ 0 h 606425"/>
                <a:gd name="T2" fmla="*/ 94854 w 647700"/>
                <a:gd name="T3" fmla="*/ 88809 h 606425"/>
                <a:gd name="T4" fmla="*/ 0 w 647700"/>
                <a:gd name="T5" fmla="*/ 303213 h 606425"/>
                <a:gd name="T6" fmla="*/ 94854 w 647700"/>
                <a:gd name="T7" fmla="*/ 517616 h 606425"/>
                <a:gd name="T8" fmla="*/ 323850 w 647700"/>
                <a:gd name="T9" fmla="*/ 606425 h 606425"/>
                <a:gd name="T10" fmla="*/ 552846 w 647700"/>
                <a:gd name="T11" fmla="*/ 517616 h 606425"/>
                <a:gd name="T12" fmla="*/ 647700 w 647700"/>
                <a:gd name="T13" fmla="*/ 303213 h 606425"/>
                <a:gd name="T14" fmla="*/ 552846 w 647700"/>
                <a:gd name="T15" fmla="*/ 88809 h 606425"/>
                <a:gd name="T16" fmla="*/ 17694720 60000 65536"/>
                <a:gd name="T17" fmla="*/ 17694720 60000 65536"/>
                <a:gd name="T18" fmla="*/ 11796480 60000 65536"/>
                <a:gd name="T19" fmla="*/ 5898240 60000 65536"/>
                <a:gd name="T20" fmla="*/ 5898240 60000 65536"/>
                <a:gd name="T21" fmla="*/ 5898240 60000 65536"/>
                <a:gd name="T22" fmla="*/ 0 60000 65536"/>
                <a:gd name="T23" fmla="*/ 17694720 60000 65536"/>
                <a:gd name="T24" fmla="*/ 94854 w 647700"/>
                <a:gd name="T25" fmla="*/ 88809 h 606425"/>
                <a:gd name="T26" fmla="*/ 552846 w 647700"/>
                <a:gd name="T27" fmla="*/ 517616 h 6064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7700" h="606425">
                  <a:moveTo>
                    <a:pt x="0" y="303213"/>
                  </a:moveTo>
                  <a:lnTo>
                    <a:pt x="0" y="303213"/>
                  </a:lnTo>
                  <a:cubicBezTo>
                    <a:pt x="0" y="135753"/>
                    <a:pt x="144992" y="0"/>
                    <a:pt x="323850" y="0"/>
                  </a:cubicBezTo>
                  <a:cubicBezTo>
                    <a:pt x="323850" y="0"/>
                    <a:pt x="323850" y="0"/>
                    <a:pt x="323850" y="0"/>
                  </a:cubicBezTo>
                  <a:cubicBezTo>
                    <a:pt x="502708" y="0"/>
                    <a:pt x="647701" y="135753"/>
                    <a:pt x="647701" y="303213"/>
                  </a:cubicBezTo>
                  <a:cubicBezTo>
                    <a:pt x="647701" y="303213"/>
                    <a:pt x="647700" y="303213"/>
                    <a:pt x="647700" y="303213"/>
                  </a:cubicBezTo>
                  <a:lnTo>
                    <a:pt x="647701" y="303214"/>
                  </a:lnTo>
                  <a:cubicBezTo>
                    <a:pt x="647701" y="470673"/>
                    <a:pt x="502708" y="606426"/>
                    <a:pt x="323851" y="606427"/>
                  </a:cubicBezTo>
                  <a:cubicBezTo>
                    <a:pt x="144993" y="606427"/>
                    <a:pt x="1" y="470673"/>
                    <a:pt x="1" y="303214"/>
                  </a:cubicBezTo>
                  <a:close/>
                  <a:moveTo>
                    <a:pt x="39236" y="303213"/>
                  </a:moveTo>
                  <a:lnTo>
                    <a:pt x="39236" y="303213"/>
                  </a:lnTo>
                  <a:cubicBezTo>
                    <a:pt x="39236" y="449003"/>
                    <a:pt x="166662" y="567189"/>
                    <a:pt x="323849" y="567190"/>
                  </a:cubicBezTo>
                  <a:lnTo>
                    <a:pt x="323850" y="567190"/>
                  </a:lnTo>
                  <a:cubicBezTo>
                    <a:pt x="481037" y="567189"/>
                    <a:pt x="608464" y="449003"/>
                    <a:pt x="608464" y="303213"/>
                  </a:cubicBezTo>
                  <a:cubicBezTo>
                    <a:pt x="608464" y="157422"/>
                    <a:pt x="481037" y="39236"/>
                    <a:pt x="323850" y="39236"/>
                  </a:cubicBezTo>
                  <a:lnTo>
                    <a:pt x="323849" y="39236"/>
                  </a:lnTo>
                  <a:cubicBezTo>
                    <a:pt x="166662" y="39236"/>
                    <a:pt x="39236" y="157422"/>
                    <a:pt x="39236" y="303212"/>
                  </a:cubicBezTo>
                  <a:close/>
                </a:path>
              </a:pathLst>
            </a:custGeom>
            <a:noFill/>
            <a:ln w="19050" algn="ctr">
              <a:solidFill>
                <a:srgbClr val="FF0000"/>
              </a:solidFill>
              <a:miter lim="800000"/>
              <a:headEnd/>
              <a:tailEnd/>
            </a:ln>
            <a:effectLst>
              <a:outerShdw sx="999" sy="999" algn="ctr" rotWithShape="0">
                <a:srgbClr val="808080"/>
              </a:outerShdw>
            </a:effectLst>
          </p:spPr>
          <p:txBody>
            <a:bodyPr lIns="0" tIns="0" rIns="0" bIns="36000" anchor="ctr"/>
            <a:lstStyle/>
            <a:p>
              <a:pPr algn="ctr" eaLnBrk="1" hangingPunct="1">
                <a:defRPr/>
              </a:pPr>
              <a:r>
                <a:rPr lang="en-US" altLang="ja-JP" sz="2000" dirty="0">
                  <a:solidFill>
                    <a:srgbClr val="FF0000"/>
                  </a:solidFill>
                  <a:latin typeface="HG丸ｺﾞｼｯｸM-PRO" panose="020F0600000000000000" pitchFamily="50" charset="-128"/>
                  <a:ea typeface="HG丸ｺﾞｼｯｸM-PRO" panose="020F0600000000000000" pitchFamily="50" charset="-128"/>
                  <a:cs typeface="メイリオ" panose="020B0604030504040204" pitchFamily="50" charset="-128"/>
                </a:rPr>
                <a:t>S</a:t>
              </a:r>
              <a:endParaRPr lang="ja-JP" altLang="en-US" sz="2000" dirty="0">
                <a:solidFill>
                  <a:srgbClr val="FF0000"/>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p:txBody>
        </p:sp>
        <p:sp>
          <p:nvSpPr>
            <p:cNvPr id="88" name="ドーナツ 124">
              <a:extLst>
                <a:ext uri="{FF2B5EF4-FFF2-40B4-BE49-F238E27FC236}">
                  <a16:creationId xmlns:a16="http://schemas.microsoft.com/office/drawing/2014/main" id="{2A16DB1C-E0FF-4627-A6B0-0E25EC0C5DAD}"/>
                </a:ext>
              </a:extLst>
            </p:cNvPr>
            <p:cNvSpPr>
              <a:spLocks noChangeArrowheads="1"/>
            </p:cNvSpPr>
            <p:nvPr/>
          </p:nvSpPr>
          <p:spPr bwMode="auto">
            <a:xfrm>
              <a:off x="5382273" y="3705351"/>
              <a:ext cx="360000" cy="360000"/>
            </a:xfrm>
            <a:custGeom>
              <a:avLst/>
              <a:gdLst>
                <a:gd name="T0" fmla="*/ 323850 w 647700"/>
                <a:gd name="T1" fmla="*/ 0 h 606425"/>
                <a:gd name="T2" fmla="*/ 94854 w 647700"/>
                <a:gd name="T3" fmla="*/ 88809 h 606425"/>
                <a:gd name="T4" fmla="*/ 0 w 647700"/>
                <a:gd name="T5" fmla="*/ 303213 h 606425"/>
                <a:gd name="T6" fmla="*/ 94854 w 647700"/>
                <a:gd name="T7" fmla="*/ 517616 h 606425"/>
                <a:gd name="T8" fmla="*/ 323850 w 647700"/>
                <a:gd name="T9" fmla="*/ 606425 h 606425"/>
                <a:gd name="T10" fmla="*/ 552846 w 647700"/>
                <a:gd name="T11" fmla="*/ 517616 h 606425"/>
                <a:gd name="T12" fmla="*/ 647700 w 647700"/>
                <a:gd name="T13" fmla="*/ 303213 h 606425"/>
                <a:gd name="T14" fmla="*/ 552846 w 647700"/>
                <a:gd name="T15" fmla="*/ 88809 h 606425"/>
                <a:gd name="T16" fmla="*/ 17694720 60000 65536"/>
                <a:gd name="T17" fmla="*/ 17694720 60000 65536"/>
                <a:gd name="T18" fmla="*/ 11796480 60000 65536"/>
                <a:gd name="T19" fmla="*/ 5898240 60000 65536"/>
                <a:gd name="T20" fmla="*/ 5898240 60000 65536"/>
                <a:gd name="T21" fmla="*/ 5898240 60000 65536"/>
                <a:gd name="T22" fmla="*/ 0 60000 65536"/>
                <a:gd name="T23" fmla="*/ 17694720 60000 65536"/>
                <a:gd name="T24" fmla="*/ 94854 w 647700"/>
                <a:gd name="T25" fmla="*/ 88809 h 606425"/>
                <a:gd name="T26" fmla="*/ 552846 w 647700"/>
                <a:gd name="T27" fmla="*/ 517616 h 6064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7700" h="606425">
                  <a:moveTo>
                    <a:pt x="0" y="303213"/>
                  </a:moveTo>
                  <a:lnTo>
                    <a:pt x="0" y="303213"/>
                  </a:lnTo>
                  <a:cubicBezTo>
                    <a:pt x="0" y="135753"/>
                    <a:pt x="144992" y="0"/>
                    <a:pt x="323850" y="0"/>
                  </a:cubicBezTo>
                  <a:cubicBezTo>
                    <a:pt x="323850" y="0"/>
                    <a:pt x="323850" y="0"/>
                    <a:pt x="323850" y="0"/>
                  </a:cubicBezTo>
                  <a:cubicBezTo>
                    <a:pt x="502708" y="0"/>
                    <a:pt x="647701" y="135753"/>
                    <a:pt x="647701" y="303213"/>
                  </a:cubicBezTo>
                  <a:cubicBezTo>
                    <a:pt x="647701" y="303213"/>
                    <a:pt x="647700" y="303213"/>
                    <a:pt x="647700" y="303213"/>
                  </a:cubicBezTo>
                  <a:lnTo>
                    <a:pt x="647701" y="303214"/>
                  </a:lnTo>
                  <a:cubicBezTo>
                    <a:pt x="647701" y="470673"/>
                    <a:pt x="502708" y="606426"/>
                    <a:pt x="323851" y="606427"/>
                  </a:cubicBezTo>
                  <a:cubicBezTo>
                    <a:pt x="144993" y="606427"/>
                    <a:pt x="1" y="470673"/>
                    <a:pt x="1" y="303214"/>
                  </a:cubicBezTo>
                  <a:close/>
                  <a:moveTo>
                    <a:pt x="39236" y="303213"/>
                  </a:moveTo>
                  <a:lnTo>
                    <a:pt x="39236" y="303213"/>
                  </a:lnTo>
                  <a:cubicBezTo>
                    <a:pt x="39236" y="449003"/>
                    <a:pt x="166662" y="567189"/>
                    <a:pt x="323849" y="567190"/>
                  </a:cubicBezTo>
                  <a:lnTo>
                    <a:pt x="323850" y="567190"/>
                  </a:lnTo>
                  <a:cubicBezTo>
                    <a:pt x="481037" y="567189"/>
                    <a:pt x="608464" y="449003"/>
                    <a:pt x="608464" y="303213"/>
                  </a:cubicBezTo>
                  <a:cubicBezTo>
                    <a:pt x="608464" y="157422"/>
                    <a:pt x="481037" y="39236"/>
                    <a:pt x="323850" y="39236"/>
                  </a:cubicBezTo>
                  <a:lnTo>
                    <a:pt x="323849" y="39236"/>
                  </a:lnTo>
                  <a:cubicBezTo>
                    <a:pt x="166662" y="39236"/>
                    <a:pt x="39236" y="157422"/>
                    <a:pt x="39236" y="303212"/>
                  </a:cubicBezTo>
                  <a:close/>
                </a:path>
              </a:pathLst>
            </a:custGeom>
            <a:noFill/>
            <a:ln w="19050" algn="ctr">
              <a:solidFill>
                <a:srgbClr val="FF0000"/>
              </a:solidFill>
              <a:miter lim="800000"/>
              <a:headEnd/>
              <a:tailEnd/>
            </a:ln>
            <a:effectLst>
              <a:outerShdw sx="999" sy="999" algn="ctr" rotWithShape="0">
                <a:srgbClr val="808080"/>
              </a:outerShdw>
            </a:effectLst>
          </p:spPr>
          <p:txBody>
            <a:bodyPr lIns="0" tIns="0" rIns="0" bIns="36000" anchor="ctr"/>
            <a:lstStyle/>
            <a:p>
              <a:pPr algn="ctr" eaLnBrk="1" hangingPunct="1">
                <a:defRPr/>
              </a:pPr>
              <a:r>
                <a:rPr lang="en-US" altLang="ja-JP" sz="2000" dirty="0">
                  <a:solidFill>
                    <a:srgbClr val="FF0000"/>
                  </a:solidFill>
                  <a:latin typeface="HG丸ｺﾞｼｯｸM-PRO" panose="020F0600000000000000" pitchFamily="50" charset="-128"/>
                  <a:ea typeface="HG丸ｺﾞｼｯｸM-PRO" panose="020F0600000000000000" pitchFamily="50" charset="-128"/>
                  <a:cs typeface="メイリオ" panose="020B0604030504040204" pitchFamily="50" charset="-128"/>
                </a:rPr>
                <a:t>S</a:t>
              </a:r>
              <a:endParaRPr lang="ja-JP" altLang="en-US" sz="2000" dirty="0">
                <a:solidFill>
                  <a:srgbClr val="FF0000"/>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p:txBody>
        </p:sp>
        <p:sp>
          <p:nvSpPr>
            <p:cNvPr id="89" name="ドーナツ 124">
              <a:extLst>
                <a:ext uri="{FF2B5EF4-FFF2-40B4-BE49-F238E27FC236}">
                  <a16:creationId xmlns:a16="http://schemas.microsoft.com/office/drawing/2014/main" id="{E8A7CBE9-2625-41CD-9CD7-2E1A4CD29AC7}"/>
                </a:ext>
              </a:extLst>
            </p:cNvPr>
            <p:cNvSpPr>
              <a:spLocks noChangeArrowheads="1"/>
            </p:cNvSpPr>
            <p:nvPr/>
          </p:nvSpPr>
          <p:spPr bwMode="auto">
            <a:xfrm>
              <a:off x="846273" y="5109351"/>
              <a:ext cx="288000" cy="288000"/>
            </a:xfrm>
            <a:custGeom>
              <a:avLst/>
              <a:gdLst>
                <a:gd name="T0" fmla="*/ 323850 w 647700"/>
                <a:gd name="T1" fmla="*/ 0 h 606425"/>
                <a:gd name="T2" fmla="*/ 94854 w 647700"/>
                <a:gd name="T3" fmla="*/ 88809 h 606425"/>
                <a:gd name="T4" fmla="*/ 0 w 647700"/>
                <a:gd name="T5" fmla="*/ 303213 h 606425"/>
                <a:gd name="T6" fmla="*/ 94854 w 647700"/>
                <a:gd name="T7" fmla="*/ 517616 h 606425"/>
                <a:gd name="T8" fmla="*/ 323850 w 647700"/>
                <a:gd name="T9" fmla="*/ 606425 h 606425"/>
                <a:gd name="T10" fmla="*/ 552846 w 647700"/>
                <a:gd name="T11" fmla="*/ 517616 h 606425"/>
                <a:gd name="T12" fmla="*/ 647700 w 647700"/>
                <a:gd name="T13" fmla="*/ 303213 h 606425"/>
                <a:gd name="T14" fmla="*/ 552846 w 647700"/>
                <a:gd name="T15" fmla="*/ 88809 h 606425"/>
                <a:gd name="T16" fmla="*/ 17694720 60000 65536"/>
                <a:gd name="T17" fmla="*/ 17694720 60000 65536"/>
                <a:gd name="T18" fmla="*/ 11796480 60000 65536"/>
                <a:gd name="T19" fmla="*/ 5898240 60000 65536"/>
                <a:gd name="T20" fmla="*/ 5898240 60000 65536"/>
                <a:gd name="T21" fmla="*/ 5898240 60000 65536"/>
                <a:gd name="T22" fmla="*/ 0 60000 65536"/>
                <a:gd name="T23" fmla="*/ 17694720 60000 65536"/>
                <a:gd name="T24" fmla="*/ 94854 w 647700"/>
                <a:gd name="T25" fmla="*/ 88809 h 606425"/>
                <a:gd name="T26" fmla="*/ 552846 w 647700"/>
                <a:gd name="T27" fmla="*/ 517616 h 6064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7700" h="606425">
                  <a:moveTo>
                    <a:pt x="0" y="303213"/>
                  </a:moveTo>
                  <a:lnTo>
                    <a:pt x="0" y="303213"/>
                  </a:lnTo>
                  <a:cubicBezTo>
                    <a:pt x="0" y="135753"/>
                    <a:pt x="144992" y="0"/>
                    <a:pt x="323850" y="0"/>
                  </a:cubicBezTo>
                  <a:cubicBezTo>
                    <a:pt x="323850" y="0"/>
                    <a:pt x="323850" y="0"/>
                    <a:pt x="323850" y="0"/>
                  </a:cubicBezTo>
                  <a:cubicBezTo>
                    <a:pt x="502708" y="0"/>
                    <a:pt x="647701" y="135753"/>
                    <a:pt x="647701" y="303213"/>
                  </a:cubicBezTo>
                  <a:cubicBezTo>
                    <a:pt x="647701" y="303213"/>
                    <a:pt x="647700" y="303213"/>
                    <a:pt x="647700" y="303213"/>
                  </a:cubicBezTo>
                  <a:lnTo>
                    <a:pt x="647701" y="303214"/>
                  </a:lnTo>
                  <a:cubicBezTo>
                    <a:pt x="647701" y="470673"/>
                    <a:pt x="502708" y="606426"/>
                    <a:pt x="323851" y="606427"/>
                  </a:cubicBezTo>
                  <a:cubicBezTo>
                    <a:pt x="144993" y="606427"/>
                    <a:pt x="1" y="470673"/>
                    <a:pt x="1" y="303214"/>
                  </a:cubicBezTo>
                  <a:close/>
                  <a:moveTo>
                    <a:pt x="39236" y="303213"/>
                  </a:moveTo>
                  <a:lnTo>
                    <a:pt x="39236" y="303213"/>
                  </a:lnTo>
                  <a:cubicBezTo>
                    <a:pt x="39236" y="449003"/>
                    <a:pt x="166662" y="567189"/>
                    <a:pt x="323849" y="567190"/>
                  </a:cubicBezTo>
                  <a:lnTo>
                    <a:pt x="323850" y="567190"/>
                  </a:lnTo>
                  <a:cubicBezTo>
                    <a:pt x="481037" y="567189"/>
                    <a:pt x="608464" y="449003"/>
                    <a:pt x="608464" y="303213"/>
                  </a:cubicBezTo>
                  <a:cubicBezTo>
                    <a:pt x="608464" y="157422"/>
                    <a:pt x="481037" y="39236"/>
                    <a:pt x="323850" y="39236"/>
                  </a:cubicBezTo>
                  <a:lnTo>
                    <a:pt x="323849" y="39236"/>
                  </a:lnTo>
                  <a:cubicBezTo>
                    <a:pt x="166662" y="39236"/>
                    <a:pt x="39236" y="157422"/>
                    <a:pt x="39236" y="303212"/>
                  </a:cubicBezTo>
                  <a:close/>
                </a:path>
              </a:pathLst>
            </a:custGeom>
            <a:noFill/>
            <a:ln w="19050" algn="ctr">
              <a:solidFill>
                <a:srgbClr val="FF0000"/>
              </a:solidFill>
              <a:miter lim="800000"/>
              <a:headEnd/>
              <a:tailEnd/>
            </a:ln>
            <a:effectLst>
              <a:outerShdw sx="999" sy="999" algn="ctr" rotWithShape="0">
                <a:srgbClr val="808080"/>
              </a:outerShdw>
            </a:effectLst>
          </p:spPr>
          <p:txBody>
            <a:bodyPr lIns="0" tIns="0" rIns="0" bIns="36000" anchor="ctr"/>
            <a:lstStyle/>
            <a:p>
              <a:pPr algn="ctr" eaLnBrk="1" hangingPunct="1">
                <a:defRPr/>
              </a:pPr>
              <a:r>
                <a:rPr lang="en-US" altLang="ja-JP" sz="1800" dirty="0">
                  <a:solidFill>
                    <a:srgbClr val="FF0000"/>
                  </a:solidFill>
                  <a:latin typeface="HG丸ｺﾞｼｯｸM-PRO" panose="020F0600000000000000" pitchFamily="50" charset="-128"/>
                  <a:ea typeface="HG丸ｺﾞｼｯｸM-PRO" panose="020F0600000000000000" pitchFamily="50" charset="-128"/>
                  <a:cs typeface="メイリオ" panose="020B0604030504040204" pitchFamily="50" charset="-128"/>
                </a:rPr>
                <a:t>S</a:t>
              </a:r>
              <a:endParaRPr lang="ja-JP" altLang="en-US" sz="1800" dirty="0">
                <a:solidFill>
                  <a:srgbClr val="FF0000"/>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p:txBody>
        </p:sp>
        <p:sp>
          <p:nvSpPr>
            <p:cNvPr id="93" name="ドーナツ 124">
              <a:extLst>
                <a:ext uri="{FF2B5EF4-FFF2-40B4-BE49-F238E27FC236}">
                  <a16:creationId xmlns:a16="http://schemas.microsoft.com/office/drawing/2014/main" id="{86517DF0-A85A-460C-AFD0-B6C83B08EBA4}"/>
                </a:ext>
              </a:extLst>
            </p:cNvPr>
            <p:cNvSpPr>
              <a:spLocks noChangeArrowheads="1"/>
            </p:cNvSpPr>
            <p:nvPr/>
          </p:nvSpPr>
          <p:spPr bwMode="auto">
            <a:xfrm>
              <a:off x="846273" y="6045351"/>
              <a:ext cx="288000" cy="288000"/>
            </a:xfrm>
            <a:custGeom>
              <a:avLst/>
              <a:gdLst>
                <a:gd name="T0" fmla="*/ 323850 w 647700"/>
                <a:gd name="T1" fmla="*/ 0 h 606425"/>
                <a:gd name="T2" fmla="*/ 94854 w 647700"/>
                <a:gd name="T3" fmla="*/ 88809 h 606425"/>
                <a:gd name="T4" fmla="*/ 0 w 647700"/>
                <a:gd name="T5" fmla="*/ 303213 h 606425"/>
                <a:gd name="T6" fmla="*/ 94854 w 647700"/>
                <a:gd name="T7" fmla="*/ 517616 h 606425"/>
                <a:gd name="T8" fmla="*/ 323850 w 647700"/>
                <a:gd name="T9" fmla="*/ 606425 h 606425"/>
                <a:gd name="T10" fmla="*/ 552846 w 647700"/>
                <a:gd name="T11" fmla="*/ 517616 h 606425"/>
                <a:gd name="T12" fmla="*/ 647700 w 647700"/>
                <a:gd name="T13" fmla="*/ 303213 h 606425"/>
                <a:gd name="T14" fmla="*/ 552846 w 647700"/>
                <a:gd name="T15" fmla="*/ 88809 h 606425"/>
                <a:gd name="T16" fmla="*/ 17694720 60000 65536"/>
                <a:gd name="T17" fmla="*/ 17694720 60000 65536"/>
                <a:gd name="T18" fmla="*/ 11796480 60000 65536"/>
                <a:gd name="T19" fmla="*/ 5898240 60000 65536"/>
                <a:gd name="T20" fmla="*/ 5898240 60000 65536"/>
                <a:gd name="T21" fmla="*/ 5898240 60000 65536"/>
                <a:gd name="T22" fmla="*/ 0 60000 65536"/>
                <a:gd name="T23" fmla="*/ 17694720 60000 65536"/>
                <a:gd name="T24" fmla="*/ 94854 w 647700"/>
                <a:gd name="T25" fmla="*/ 88809 h 606425"/>
                <a:gd name="T26" fmla="*/ 552846 w 647700"/>
                <a:gd name="T27" fmla="*/ 517616 h 6064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7700" h="606425">
                  <a:moveTo>
                    <a:pt x="0" y="303213"/>
                  </a:moveTo>
                  <a:lnTo>
                    <a:pt x="0" y="303213"/>
                  </a:lnTo>
                  <a:cubicBezTo>
                    <a:pt x="0" y="135753"/>
                    <a:pt x="144992" y="0"/>
                    <a:pt x="323850" y="0"/>
                  </a:cubicBezTo>
                  <a:cubicBezTo>
                    <a:pt x="323850" y="0"/>
                    <a:pt x="323850" y="0"/>
                    <a:pt x="323850" y="0"/>
                  </a:cubicBezTo>
                  <a:cubicBezTo>
                    <a:pt x="502708" y="0"/>
                    <a:pt x="647701" y="135753"/>
                    <a:pt x="647701" y="303213"/>
                  </a:cubicBezTo>
                  <a:cubicBezTo>
                    <a:pt x="647701" y="303213"/>
                    <a:pt x="647700" y="303213"/>
                    <a:pt x="647700" y="303213"/>
                  </a:cubicBezTo>
                  <a:lnTo>
                    <a:pt x="647701" y="303214"/>
                  </a:lnTo>
                  <a:cubicBezTo>
                    <a:pt x="647701" y="470673"/>
                    <a:pt x="502708" y="606426"/>
                    <a:pt x="323851" y="606427"/>
                  </a:cubicBezTo>
                  <a:cubicBezTo>
                    <a:pt x="144993" y="606427"/>
                    <a:pt x="1" y="470673"/>
                    <a:pt x="1" y="303214"/>
                  </a:cubicBezTo>
                  <a:close/>
                  <a:moveTo>
                    <a:pt x="39236" y="303213"/>
                  </a:moveTo>
                  <a:lnTo>
                    <a:pt x="39236" y="303213"/>
                  </a:lnTo>
                  <a:cubicBezTo>
                    <a:pt x="39236" y="449003"/>
                    <a:pt x="166662" y="567189"/>
                    <a:pt x="323849" y="567190"/>
                  </a:cubicBezTo>
                  <a:lnTo>
                    <a:pt x="323850" y="567190"/>
                  </a:lnTo>
                  <a:cubicBezTo>
                    <a:pt x="481037" y="567189"/>
                    <a:pt x="608464" y="449003"/>
                    <a:pt x="608464" y="303213"/>
                  </a:cubicBezTo>
                  <a:cubicBezTo>
                    <a:pt x="608464" y="157422"/>
                    <a:pt x="481037" y="39236"/>
                    <a:pt x="323850" y="39236"/>
                  </a:cubicBezTo>
                  <a:lnTo>
                    <a:pt x="323849" y="39236"/>
                  </a:lnTo>
                  <a:cubicBezTo>
                    <a:pt x="166662" y="39236"/>
                    <a:pt x="39236" y="157422"/>
                    <a:pt x="39236" y="303212"/>
                  </a:cubicBezTo>
                  <a:close/>
                </a:path>
              </a:pathLst>
            </a:custGeom>
            <a:noFill/>
            <a:ln w="19050" algn="ctr">
              <a:solidFill>
                <a:srgbClr val="FF0000"/>
              </a:solidFill>
              <a:miter lim="800000"/>
              <a:headEnd/>
              <a:tailEnd/>
            </a:ln>
            <a:effectLst>
              <a:outerShdw sx="999" sy="999" algn="ctr" rotWithShape="0">
                <a:srgbClr val="808080"/>
              </a:outerShdw>
            </a:effectLst>
          </p:spPr>
          <p:txBody>
            <a:bodyPr lIns="0" tIns="0" rIns="0" bIns="36000" anchor="ctr"/>
            <a:lstStyle/>
            <a:p>
              <a:pPr algn="ctr" eaLnBrk="1" hangingPunct="1">
                <a:defRPr/>
              </a:pPr>
              <a:r>
                <a:rPr lang="en-US" altLang="ja-JP" sz="1800" dirty="0">
                  <a:solidFill>
                    <a:srgbClr val="FF0000"/>
                  </a:solidFill>
                  <a:latin typeface="HG丸ｺﾞｼｯｸM-PRO" panose="020F0600000000000000" pitchFamily="50" charset="-128"/>
                  <a:ea typeface="HG丸ｺﾞｼｯｸM-PRO" panose="020F0600000000000000" pitchFamily="50" charset="-128"/>
                  <a:cs typeface="メイリオ" panose="020B0604030504040204" pitchFamily="50" charset="-128"/>
                </a:rPr>
                <a:t>S</a:t>
              </a:r>
              <a:endParaRPr lang="ja-JP" altLang="en-US" sz="1800" dirty="0">
                <a:solidFill>
                  <a:srgbClr val="FF0000"/>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p:txBody>
        </p:sp>
        <p:sp>
          <p:nvSpPr>
            <p:cNvPr id="94" name="ドーナツ 124">
              <a:extLst>
                <a:ext uri="{FF2B5EF4-FFF2-40B4-BE49-F238E27FC236}">
                  <a16:creationId xmlns:a16="http://schemas.microsoft.com/office/drawing/2014/main" id="{AB6570CD-202F-486E-B6FF-24611E6868F3}"/>
                </a:ext>
              </a:extLst>
            </p:cNvPr>
            <p:cNvSpPr>
              <a:spLocks noChangeArrowheads="1"/>
            </p:cNvSpPr>
            <p:nvPr/>
          </p:nvSpPr>
          <p:spPr bwMode="auto">
            <a:xfrm>
              <a:off x="5274273" y="5835080"/>
              <a:ext cx="288000" cy="288000"/>
            </a:xfrm>
            <a:custGeom>
              <a:avLst/>
              <a:gdLst>
                <a:gd name="T0" fmla="*/ 323850 w 647700"/>
                <a:gd name="T1" fmla="*/ 0 h 606425"/>
                <a:gd name="T2" fmla="*/ 94854 w 647700"/>
                <a:gd name="T3" fmla="*/ 88809 h 606425"/>
                <a:gd name="T4" fmla="*/ 0 w 647700"/>
                <a:gd name="T5" fmla="*/ 303213 h 606425"/>
                <a:gd name="T6" fmla="*/ 94854 w 647700"/>
                <a:gd name="T7" fmla="*/ 517616 h 606425"/>
                <a:gd name="T8" fmla="*/ 323850 w 647700"/>
                <a:gd name="T9" fmla="*/ 606425 h 606425"/>
                <a:gd name="T10" fmla="*/ 552846 w 647700"/>
                <a:gd name="T11" fmla="*/ 517616 h 606425"/>
                <a:gd name="T12" fmla="*/ 647700 w 647700"/>
                <a:gd name="T13" fmla="*/ 303213 h 606425"/>
                <a:gd name="T14" fmla="*/ 552846 w 647700"/>
                <a:gd name="T15" fmla="*/ 88809 h 606425"/>
                <a:gd name="T16" fmla="*/ 17694720 60000 65536"/>
                <a:gd name="T17" fmla="*/ 17694720 60000 65536"/>
                <a:gd name="T18" fmla="*/ 11796480 60000 65536"/>
                <a:gd name="T19" fmla="*/ 5898240 60000 65536"/>
                <a:gd name="T20" fmla="*/ 5898240 60000 65536"/>
                <a:gd name="T21" fmla="*/ 5898240 60000 65536"/>
                <a:gd name="T22" fmla="*/ 0 60000 65536"/>
                <a:gd name="T23" fmla="*/ 17694720 60000 65536"/>
                <a:gd name="T24" fmla="*/ 94854 w 647700"/>
                <a:gd name="T25" fmla="*/ 88809 h 606425"/>
                <a:gd name="T26" fmla="*/ 552846 w 647700"/>
                <a:gd name="T27" fmla="*/ 517616 h 6064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7700" h="606425">
                  <a:moveTo>
                    <a:pt x="0" y="303213"/>
                  </a:moveTo>
                  <a:lnTo>
                    <a:pt x="0" y="303213"/>
                  </a:lnTo>
                  <a:cubicBezTo>
                    <a:pt x="0" y="135753"/>
                    <a:pt x="144992" y="0"/>
                    <a:pt x="323850" y="0"/>
                  </a:cubicBezTo>
                  <a:cubicBezTo>
                    <a:pt x="323850" y="0"/>
                    <a:pt x="323850" y="0"/>
                    <a:pt x="323850" y="0"/>
                  </a:cubicBezTo>
                  <a:cubicBezTo>
                    <a:pt x="502708" y="0"/>
                    <a:pt x="647701" y="135753"/>
                    <a:pt x="647701" y="303213"/>
                  </a:cubicBezTo>
                  <a:cubicBezTo>
                    <a:pt x="647701" y="303213"/>
                    <a:pt x="647700" y="303213"/>
                    <a:pt x="647700" y="303213"/>
                  </a:cubicBezTo>
                  <a:lnTo>
                    <a:pt x="647701" y="303214"/>
                  </a:lnTo>
                  <a:cubicBezTo>
                    <a:pt x="647701" y="470673"/>
                    <a:pt x="502708" y="606426"/>
                    <a:pt x="323851" y="606427"/>
                  </a:cubicBezTo>
                  <a:cubicBezTo>
                    <a:pt x="144993" y="606427"/>
                    <a:pt x="1" y="470673"/>
                    <a:pt x="1" y="303214"/>
                  </a:cubicBezTo>
                  <a:close/>
                  <a:moveTo>
                    <a:pt x="39236" y="303213"/>
                  </a:moveTo>
                  <a:lnTo>
                    <a:pt x="39236" y="303213"/>
                  </a:lnTo>
                  <a:cubicBezTo>
                    <a:pt x="39236" y="449003"/>
                    <a:pt x="166662" y="567189"/>
                    <a:pt x="323849" y="567190"/>
                  </a:cubicBezTo>
                  <a:lnTo>
                    <a:pt x="323850" y="567190"/>
                  </a:lnTo>
                  <a:cubicBezTo>
                    <a:pt x="481037" y="567189"/>
                    <a:pt x="608464" y="449003"/>
                    <a:pt x="608464" y="303213"/>
                  </a:cubicBezTo>
                  <a:cubicBezTo>
                    <a:pt x="608464" y="157422"/>
                    <a:pt x="481037" y="39236"/>
                    <a:pt x="323850" y="39236"/>
                  </a:cubicBezTo>
                  <a:lnTo>
                    <a:pt x="323849" y="39236"/>
                  </a:lnTo>
                  <a:cubicBezTo>
                    <a:pt x="166662" y="39236"/>
                    <a:pt x="39236" y="157422"/>
                    <a:pt x="39236" y="303212"/>
                  </a:cubicBezTo>
                  <a:close/>
                </a:path>
              </a:pathLst>
            </a:custGeom>
            <a:noFill/>
            <a:ln w="19050" algn="ctr">
              <a:solidFill>
                <a:srgbClr val="FF0000"/>
              </a:solidFill>
              <a:miter lim="800000"/>
              <a:headEnd/>
              <a:tailEnd/>
            </a:ln>
            <a:effectLst>
              <a:outerShdw sx="999" sy="999" algn="ctr" rotWithShape="0">
                <a:srgbClr val="808080"/>
              </a:outerShdw>
            </a:effectLst>
          </p:spPr>
          <p:txBody>
            <a:bodyPr lIns="0" tIns="0" rIns="0" bIns="36000" anchor="ctr"/>
            <a:lstStyle/>
            <a:p>
              <a:pPr algn="ctr" eaLnBrk="1" hangingPunct="1">
                <a:defRPr/>
              </a:pPr>
              <a:r>
                <a:rPr lang="en-US" altLang="ja-JP" sz="1800" dirty="0">
                  <a:solidFill>
                    <a:srgbClr val="FF0000"/>
                  </a:solidFill>
                  <a:latin typeface="HG丸ｺﾞｼｯｸM-PRO" panose="020F0600000000000000" pitchFamily="50" charset="-128"/>
                  <a:ea typeface="HG丸ｺﾞｼｯｸM-PRO" panose="020F0600000000000000" pitchFamily="50" charset="-128"/>
                  <a:cs typeface="メイリオ" panose="020B0604030504040204" pitchFamily="50" charset="-128"/>
                </a:rPr>
                <a:t>S</a:t>
              </a:r>
              <a:endParaRPr lang="ja-JP" altLang="en-US" sz="1800" dirty="0">
                <a:solidFill>
                  <a:srgbClr val="FF0000"/>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p:txBody>
        </p:sp>
        <p:sp>
          <p:nvSpPr>
            <p:cNvPr id="96" name="円/楕円 60">
              <a:extLst>
                <a:ext uri="{FF2B5EF4-FFF2-40B4-BE49-F238E27FC236}">
                  <a16:creationId xmlns:a16="http://schemas.microsoft.com/office/drawing/2014/main" id="{8065739D-BF69-4E0A-BB2A-4066319A9B50}"/>
                </a:ext>
              </a:extLst>
            </p:cNvPr>
            <p:cNvSpPr/>
            <p:nvPr/>
          </p:nvSpPr>
          <p:spPr>
            <a:xfrm>
              <a:off x="-875071" y="5145351"/>
              <a:ext cx="288000" cy="288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kumimoji="1" lang="en-US" altLang="ja-JP" sz="1800" dirty="0">
                  <a:solidFill>
                    <a:srgbClr val="FF0000"/>
                  </a:solidFill>
                  <a:latin typeface="HG丸ｺﾞｼｯｸM-PRO" panose="020F0600000000000000" pitchFamily="50" charset="-128"/>
                  <a:ea typeface="HG丸ｺﾞｼｯｸM-PRO" panose="020F0600000000000000" pitchFamily="50" charset="-128"/>
                </a:rPr>
                <a:t>A</a:t>
              </a:r>
              <a:endParaRPr kumimoji="1" lang="ja-JP" altLang="en-US" sz="1800" dirty="0">
                <a:solidFill>
                  <a:srgbClr val="FF0000"/>
                </a:solidFill>
                <a:latin typeface="HG丸ｺﾞｼｯｸM-PRO" panose="020F0600000000000000" pitchFamily="50" charset="-128"/>
                <a:ea typeface="HG丸ｺﾞｼｯｸM-PRO" panose="020F0600000000000000" pitchFamily="50" charset="-128"/>
              </a:endParaRPr>
            </a:p>
          </p:txBody>
        </p:sp>
        <p:sp>
          <p:nvSpPr>
            <p:cNvPr id="97" name="円/楕円 60">
              <a:extLst>
                <a:ext uri="{FF2B5EF4-FFF2-40B4-BE49-F238E27FC236}">
                  <a16:creationId xmlns:a16="http://schemas.microsoft.com/office/drawing/2014/main" id="{04869293-0419-4B8D-98F0-9050E0E7F032}"/>
                </a:ext>
              </a:extLst>
            </p:cNvPr>
            <p:cNvSpPr/>
            <p:nvPr/>
          </p:nvSpPr>
          <p:spPr>
            <a:xfrm>
              <a:off x="-875071" y="6117351"/>
              <a:ext cx="288000" cy="288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kumimoji="1" lang="en-US" altLang="ja-JP" sz="1800" dirty="0">
                  <a:solidFill>
                    <a:srgbClr val="FF0000"/>
                  </a:solidFill>
                  <a:latin typeface="HG丸ｺﾞｼｯｸM-PRO" panose="020F0600000000000000" pitchFamily="50" charset="-128"/>
                  <a:ea typeface="HG丸ｺﾞｼｯｸM-PRO" panose="020F0600000000000000" pitchFamily="50" charset="-128"/>
                </a:rPr>
                <a:t>A</a:t>
              </a:r>
              <a:endParaRPr kumimoji="1" lang="ja-JP" altLang="en-US" sz="1800" dirty="0">
                <a:solidFill>
                  <a:srgbClr val="FF0000"/>
                </a:solidFill>
                <a:latin typeface="HG丸ｺﾞｼｯｸM-PRO" panose="020F0600000000000000" pitchFamily="50" charset="-128"/>
                <a:ea typeface="HG丸ｺﾞｼｯｸM-PRO" panose="020F0600000000000000" pitchFamily="50" charset="-128"/>
              </a:endParaRPr>
            </a:p>
          </p:txBody>
        </p:sp>
        <p:sp>
          <p:nvSpPr>
            <p:cNvPr id="98" name="円/楕円 60">
              <a:extLst>
                <a:ext uri="{FF2B5EF4-FFF2-40B4-BE49-F238E27FC236}">
                  <a16:creationId xmlns:a16="http://schemas.microsoft.com/office/drawing/2014/main" id="{482FC8CC-57A9-4ED8-886A-7E390A843A92}"/>
                </a:ext>
              </a:extLst>
            </p:cNvPr>
            <p:cNvSpPr/>
            <p:nvPr/>
          </p:nvSpPr>
          <p:spPr>
            <a:xfrm>
              <a:off x="5238273" y="4542065"/>
              <a:ext cx="288000" cy="288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kumimoji="1" lang="en-US" altLang="ja-JP" sz="1800" dirty="0">
                  <a:solidFill>
                    <a:srgbClr val="FF0000"/>
                  </a:solidFill>
                  <a:latin typeface="HG丸ｺﾞｼｯｸM-PRO" panose="020F0600000000000000" pitchFamily="50" charset="-128"/>
                  <a:ea typeface="HG丸ｺﾞｼｯｸM-PRO" panose="020F0600000000000000" pitchFamily="50" charset="-128"/>
                </a:rPr>
                <a:t>A</a:t>
              </a:r>
              <a:endParaRPr kumimoji="1" lang="ja-JP" altLang="en-US" sz="1800" dirty="0">
                <a:solidFill>
                  <a:srgbClr val="FF0000"/>
                </a:solidFill>
                <a:latin typeface="HG丸ｺﾞｼｯｸM-PRO" panose="020F0600000000000000" pitchFamily="50" charset="-128"/>
                <a:ea typeface="HG丸ｺﾞｼｯｸM-PRO" panose="020F0600000000000000" pitchFamily="50" charset="-128"/>
              </a:endParaRPr>
            </a:p>
          </p:txBody>
        </p:sp>
        <p:sp>
          <p:nvSpPr>
            <p:cNvPr id="99" name="円/楕円 60">
              <a:extLst>
                <a:ext uri="{FF2B5EF4-FFF2-40B4-BE49-F238E27FC236}">
                  <a16:creationId xmlns:a16="http://schemas.microsoft.com/office/drawing/2014/main" id="{855C31C5-96E3-4751-B355-2D3F837F16DB}"/>
                </a:ext>
              </a:extLst>
            </p:cNvPr>
            <p:cNvSpPr/>
            <p:nvPr/>
          </p:nvSpPr>
          <p:spPr>
            <a:xfrm>
              <a:off x="5247123" y="5145351"/>
              <a:ext cx="288000" cy="288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algn="ctr"/>
              <a:r>
                <a:rPr kumimoji="1" lang="en-US" altLang="ja-JP" sz="1800" dirty="0">
                  <a:solidFill>
                    <a:srgbClr val="FF0000"/>
                  </a:solidFill>
                  <a:latin typeface="HG丸ｺﾞｼｯｸM-PRO" panose="020F0600000000000000" pitchFamily="50" charset="-128"/>
                  <a:ea typeface="HG丸ｺﾞｼｯｸM-PRO" panose="020F0600000000000000" pitchFamily="50" charset="-128"/>
                </a:rPr>
                <a:t>A</a:t>
              </a:r>
              <a:endParaRPr kumimoji="1" lang="ja-JP" altLang="en-US" sz="1800" dirty="0">
                <a:solidFill>
                  <a:srgbClr val="FF0000"/>
                </a:solidFill>
                <a:latin typeface="HG丸ｺﾞｼｯｸM-PRO" panose="020F0600000000000000" pitchFamily="50" charset="-128"/>
                <a:ea typeface="HG丸ｺﾞｼｯｸM-PRO" panose="020F0600000000000000" pitchFamily="50" charset="-128"/>
              </a:endParaRPr>
            </a:p>
          </p:txBody>
        </p:sp>
      </p:grpSp>
    </p:spTree>
    <p:extLst>
      <p:ext uri="{BB962C8B-B14F-4D97-AF65-F5344CB8AC3E}">
        <p14:creationId xmlns:p14="http://schemas.microsoft.com/office/powerpoint/2010/main" val="6502369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E3ACA49E-9A7D-4523-41B3-B908D5C49C40}"/>
              </a:ext>
            </a:extLst>
          </p:cNvPr>
          <p:cNvSpPr/>
          <p:nvPr/>
        </p:nvSpPr>
        <p:spPr>
          <a:xfrm>
            <a:off x="0" y="0"/>
            <a:ext cx="3442447" cy="6858000"/>
          </a:xfrm>
          <a:prstGeom prst="rect">
            <a:avLst/>
          </a:prstGeom>
          <a:solidFill>
            <a:srgbClr val="FFFC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endParaRPr lang="en-US" altLang="ja-JP" sz="3600" b="1"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3600" b="1"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3600" b="1"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3600" b="1"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1600" b="1" dirty="0">
              <a:solidFill>
                <a:schemeClr val="accent1">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3600" b="1" dirty="0">
                <a:solidFill>
                  <a:schemeClr val="accent1">
                    <a:lumMod val="75000"/>
                  </a:schemeClr>
                </a:solidFill>
                <a:latin typeface="メイリオ" panose="020B0604030504040204" pitchFamily="50" charset="-128"/>
                <a:ea typeface="メイリオ" panose="020B0604030504040204" pitchFamily="50" charset="-128"/>
              </a:rPr>
              <a:t>国税庁の</a:t>
            </a:r>
            <a:endParaRPr lang="en-US" altLang="ja-JP" sz="3600" b="1" dirty="0">
              <a:solidFill>
                <a:schemeClr val="accent1">
                  <a:lumMod val="75000"/>
                </a:schemeClr>
              </a:solidFill>
              <a:latin typeface="メイリオ" panose="020B0604030504040204" pitchFamily="50" charset="-128"/>
              <a:ea typeface="メイリオ" panose="020B0604030504040204" pitchFamily="50" charset="-128"/>
            </a:endParaRPr>
          </a:p>
          <a:p>
            <a:pPr algn="ctr"/>
            <a:r>
              <a:rPr kumimoji="1" lang="ja-JP" altLang="en-US" sz="3600" b="1" dirty="0">
                <a:solidFill>
                  <a:schemeClr val="accent1">
                    <a:lumMod val="75000"/>
                  </a:schemeClr>
                </a:solidFill>
                <a:latin typeface="メイリオ" panose="020B0604030504040204" pitchFamily="50" charset="-128"/>
                <a:ea typeface="メイリオ" panose="020B0604030504040204" pitchFamily="50" charset="-128"/>
              </a:rPr>
              <a:t>取組紹介動画</a:t>
            </a:r>
          </a:p>
        </p:txBody>
      </p:sp>
      <p:sp>
        <p:nvSpPr>
          <p:cNvPr id="4" name="Rectangle 9">
            <a:extLst>
              <a:ext uri="{FF2B5EF4-FFF2-40B4-BE49-F238E27FC236}">
                <a16:creationId xmlns:a16="http://schemas.microsoft.com/office/drawing/2014/main" id="{8DD8B548-47A6-413E-A9A6-8D568064F198}"/>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スライド番号プレースホルダー 1">
            <a:extLst>
              <a:ext uri="{FF2B5EF4-FFF2-40B4-BE49-F238E27FC236}">
                <a16:creationId xmlns:a16="http://schemas.microsoft.com/office/drawing/2014/main" id="{809377B2-57BB-4068-929C-D03974C25C1C}"/>
              </a:ext>
            </a:extLst>
          </p:cNvPr>
          <p:cNvSpPr>
            <a:spLocks noGrp="1"/>
          </p:cNvSpPr>
          <p:nvPr>
            <p:ph type="sldNum" sz="quarter" idx="12"/>
          </p:nvPr>
        </p:nvSpPr>
        <p:spPr>
          <a:xfrm>
            <a:off x="8567738" y="6453188"/>
            <a:ext cx="576262" cy="404812"/>
          </a:xfrm>
        </p:spPr>
        <p:txBody>
          <a:body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95</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Rectangle 5">
            <a:extLst>
              <a:ext uri="{FF2B5EF4-FFF2-40B4-BE49-F238E27FC236}">
                <a16:creationId xmlns:a16="http://schemas.microsoft.com/office/drawing/2014/main" id="{C3D4503A-AC1C-4459-A745-90A07929180B}"/>
              </a:ext>
            </a:extLst>
          </p:cNvPr>
          <p:cNvSpPr>
            <a:spLocks noChangeArrowheads="1"/>
          </p:cNvSpPr>
          <p:nvPr/>
        </p:nvSpPr>
        <p:spPr bwMode="auto">
          <a:xfrm>
            <a:off x="3273568" y="350442"/>
            <a:ext cx="6349681" cy="615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marL="542925" indent="-361950" eaLnBrk="1" hangingPunct="1">
              <a:lnSpc>
                <a:spcPct val="200000"/>
              </a:lnSpc>
              <a:spcBef>
                <a:spcPct val="20000"/>
              </a:spcBef>
              <a:buClr>
                <a:schemeClr val="tx1"/>
              </a:buClr>
              <a:buSzPct val="100000"/>
              <a:buFont typeface="HG丸ｺﾞｼｯｸM-PRO" panose="020F0600000000000000" pitchFamily="50" charset="-128"/>
              <a:buChar char="–"/>
            </a:pPr>
            <a:r>
              <a:rPr lang="en-US" altLang="ja-JP" sz="1800" dirty="0">
                <a:latin typeface="メイリオ" panose="020B0604030504040204" pitchFamily="50" charset="-128"/>
                <a:ea typeface="メイリオ" panose="020B0604030504040204" pitchFamily="50" charset="-128"/>
                <a:cs typeface="メイリオ" panose="020B0604030504040204" pitchFamily="50" charset="-128"/>
              </a:rPr>
              <a:t>Web-TAX-TV</a:t>
            </a: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消費税の不正還付を許さない！</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国外財産を追いかけろ！</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marL="638175" lvl="1" eaLnBrk="1" hangingPunct="1">
              <a:spcBef>
                <a:spcPts val="600"/>
              </a:spcBef>
              <a:buClr>
                <a:schemeClr val="tx1"/>
              </a:buClr>
              <a:buSzPct val="100000"/>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　　～国際徴収への取組～</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脱税を見逃さない！</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marL="638175" lvl="1" eaLnBrk="1" hangingPunct="1">
              <a:spcBef>
                <a:spcPts val="600"/>
              </a:spcBef>
              <a:buClr>
                <a:schemeClr val="tx1"/>
              </a:buClr>
              <a:buSzPct val="100000"/>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　　～国税査察官の仕事～</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隠された脱税資金を追え！</a:t>
            </a:r>
            <a:br>
              <a:rPr lang="en-US" altLang="ja-JP" sz="1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～国税査察官の仕事</a:t>
            </a:r>
            <a:r>
              <a:rPr lang="en-US" altLang="ja-JP" sz="1800" dirty="0">
                <a:latin typeface="メイリオ" panose="020B0604030504040204" pitchFamily="50" charset="-128"/>
                <a:ea typeface="メイリオ" panose="020B0604030504040204" pitchFamily="50" charset="-128"/>
                <a:cs typeface="メイリオ" panose="020B0604030504040204" pitchFamily="50" charset="-128"/>
              </a:rPr>
              <a:t>Ⅱ</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見逃さない、悪質な税金の滞納</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国際課税に関する取組の現状と今後の方向</a:t>
            </a: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海を越えた税務調査</a:t>
            </a: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海を越えた税務調査</a:t>
            </a:r>
            <a:r>
              <a:rPr lang="en-US" altLang="ja-JP" sz="1800" dirty="0">
                <a:latin typeface="メイリオ" panose="020B0604030504040204" pitchFamily="50" charset="-128"/>
                <a:ea typeface="メイリオ" panose="020B0604030504040204" pitchFamily="50" charset="-128"/>
                <a:cs typeface="メイリオ" panose="020B0604030504040204" pitchFamily="50" charset="-128"/>
              </a:rPr>
              <a:t>Ⅱ</a:t>
            </a: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あなたのインターネット取引、</a:t>
            </a:r>
            <a:br>
              <a:rPr lang="en-US" altLang="ja-JP" sz="1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確定申告していますか</a:t>
            </a: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ドラマ版ダイジェスト</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spcBef>
                <a:spcPts val="600"/>
              </a:spcBef>
              <a:buClr>
                <a:schemeClr val="tx1"/>
              </a:buClr>
              <a:buSzPct val="100000"/>
              <a:buFont typeface="メイリオ" panose="020B0604030504040204" pitchFamily="50" charset="-128"/>
              <a:buChar char="▸"/>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税のプロフェッショナルを目指して</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marL="1095375" lvl="1" indent="-457200" eaLnBrk="1" hangingPunct="1">
              <a:spcBef>
                <a:spcPts val="600"/>
              </a:spcBef>
              <a:buClr>
                <a:schemeClr val="tx1"/>
              </a:buClr>
              <a:buSzPct val="100000"/>
              <a:buFont typeface="メイリオ" panose="020B0604030504040204" pitchFamily="50" charset="-128"/>
              <a:buChar char="▸"/>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5" name="図 4" descr="ダイアグラム が含まれている画像&#10;&#10;自動的に生成された説明">
            <a:extLst>
              <a:ext uri="{FF2B5EF4-FFF2-40B4-BE49-F238E27FC236}">
                <a16:creationId xmlns:a16="http://schemas.microsoft.com/office/drawing/2014/main" id="{D47914AB-547E-2A30-D18B-2BEB9D5E583F}"/>
              </a:ext>
            </a:extLst>
          </p:cNvPr>
          <p:cNvPicPr>
            <a:picLocks noChangeAspect="1"/>
          </p:cNvPicPr>
          <p:nvPr/>
        </p:nvPicPr>
        <p:blipFill rotWithShape="1">
          <a:blip r:embed="rId3" cstate="print">
            <a:alphaModFix amt="30000"/>
            <a:extLst>
              <a:ext uri="{28A0092B-C50C-407E-A947-70E740481C1C}">
                <a14:useLocalDpi xmlns:a14="http://schemas.microsoft.com/office/drawing/2010/main" val="0"/>
              </a:ext>
            </a:extLst>
          </a:blip>
          <a:srcRect l="9871" r="10757"/>
          <a:stretch/>
        </p:blipFill>
        <p:spPr>
          <a:xfrm>
            <a:off x="0" y="3636738"/>
            <a:ext cx="3460376" cy="3221261"/>
          </a:xfrm>
          <a:prstGeom prst="rect">
            <a:avLst/>
          </a:prstGeom>
        </p:spPr>
      </p:pic>
    </p:spTree>
    <p:extLst>
      <p:ext uri="{BB962C8B-B14F-4D97-AF65-F5344CB8AC3E}">
        <p14:creationId xmlns:p14="http://schemas.microsoft.com/office/powerpoint/2010/main" val="3877189653"/>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3"/>
          <p:cNvSpPr txBox="1">
            <a:spLocks/>
          </p:cNvSpPr>
          <p:nvPr/>
        </p:nvSpPr>
        <p:spPr>
          <a:xfrm>
            <a:off x="1" y="7557"/>
            <a:ext cx="9144000" cy="1033896"/>
          </a:xfrm>
          <a:prstGeom prst="rect">
            <a:avLst/>
          </a:prstGeom>
          <a:solidFill>
            <a:srgbClr val="0070C0"/>
          </a:solidFill>
          <a:effectLst/>
        </p:spPr>
        <p:txBody>
          <a:bodyPr vert="horz" lIns="68580" tIns="46800" rIns="68580" bIns="46800" rtlCol="0" anchor="ctr">
            <a:noAutofit/>
          </a:bodyPr>
          <a:lstStyle>
            <a:lvl1pPr algn="ctr" defTabSz="914400" rtl="0" eaLnBrk="1" latinLnBrk="0" hangingPunct="1">
              <a:lnSpc>
                <a:spcPct val="90000"/>
              </a:lnSpc>
              <a:spcBef>
                <a:spcPct val="0"/>
              </a:spcBef>
              <a:buNone/>
              <a:defRPr kumimoji="1" sz="2000" b="1" kern="1200">
                <a:solidFill>
                  <a:schemeClr val="bg1"/>
                </a:solidFill>
                <a:latin typeface="HG丸ｺﾞｼｯｸM-PRO" panose="020F0600000000000000" pitchFamily="50" charset="-128"/>
                <a:ea typeface="HG丸ｺﾞｼｯｸM-PRO" panose="020F0600000000000000" pitchFamily="50" charset="-128"/>
                <a:cs typeface="+mj-cs"/>
              </a:defRPr>
            </a:lvl1pPr>
          </a:lstStyle>
          <a:p>
            <a:pPr>
              <a:lnSpc>
                <a:spcPct val="100000"/>
              </a:lnSpc>
            </a:pPr>
            <a: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t>Web-TAX-TV</a:t>
            </a:r>
            <a:b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～「消費税の不正還付を許さない！」～</a:t>
            </a:r>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8961" y="3876842"/>
            <a:ext cx="2592000" cy="1458000"/>
          </a:xfrm>
          <a:prstGeom prst="rect">
            <a:avLst/>
          </a:prstGeom>
        </p:spPr>
      </p:pic>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8881" y="1774708"/>
            <a:ext cx="2592000" cy="1458000"/>
          </a:xfrm>
          <a:prstGeom prst="rect">
            <a:avLst/>
          </a:prstGeom>
        </p:spPr>
      </p:pic>
      <p:pic>
        <p:nvPicPr>
          <p:cNvPr id="8" name="図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18961" y="1774708"/>
            <a:ext cx="2592000" cy="1458000"/>
          </a:xfrm>
          <a:prstGeom prst="rect">
            <a:avLst/>
          </a:prstGeom>
        </p:spPr>
      </p:pic>
      <p:pic>
        <p:nvPicPr>
          <p:cNvPr id="9" name="図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83592" y="1774708"/>
            <a:ext cx="2592000" cy="1458000"/>
          </a:xfrm>
          <a:prstGeom prst="rect">
            <a:avLst/>
          </a:prstGeom>
        </p:spPr>
      </p:pic>
      <p:pic>
        <p:nvPicPr>
          <p:cNvPr id="10" name="図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8881" y="3876842"/>
            <a:ext cx="2592000" cy="1458000"/>
          </a:xfrm>
          <a:prstGeom prst="rect">
            <a:avLst/>
          </a:prstGeom>
        </p:spPr>
      </p:pic>
      <p:pic>
        <p:nvPicPr>
          <p:cNvPr id="13" name="図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83592" y="3876842"/>
            <a:ext cx="2592000" cy="1458000"/>
          </a:xfrm>
          <a:prstGeom prst="rect">
            <a:avLst/>
          </a:prstGeom>
        </p:spPr>
      </p:pic>
      <p:sp>
        <p:nvSpPr>
          <p:cNvPr id="18" name="テキスト ボックス 17"/>
          <p:cNvSpPr txBox="1"/>
          <p:nvPr/>
        </p:nvSpPr>
        <p:spPr>
          <a:xfrm>
            <a:off x="6088803" y="5410176"/>
            <a:ext cx="2586790" cy="3231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1500" dirty="0"/>
              <a:t>不正還付が明るみに</a:t>
            </a:r>
          </a:p>
        </p:txBody>
      </p:sp>
      <p:sp>
        <p:nvSpPr>
          <p:cNvPr id="19" name="テキスト ボックス 18"/>
          <p:cNvSpPr txBox="1"/>
          <p:nvPr/>
        </p:nvSpPr>
        <p:spPr>
          <a:xfrm>
            <a:off x="3218961" y="5410176"/>
            <a:ext cx="2586790" cy="3231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1500" dirty="0"/>
              <a:t>調査結果を代表者に説明</a:t>
            </a:r>
          </a:p>
        </p:txBody>
      </p:sp>
      <p:sp>
        <p:nvSpPr>
          <p:cNvPr id="20" name="テキスト ボックス 19"/>
          <p:cNvSpPr txBox="1"/>
          <p:nvPr/>
        </p:nvSpPr>
        <p:spPr>
          <a:xfrm>
            <a:off x="418881" y="5410176"/>
            <a:ext cx="2586790" cy="3231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1500" dirty="0"/>
              <a:t>海外からの情報収集</a:t>
            </a:r>
          </a:p>
        </p:txBody>
      </p:sp>
      <p:sp>
        <p:nvSpPr>
          <p:cNvPr id="21" name="テキスト ボックス 20"/>
          <p:cNvSpPr txBox="1"/>
          <p:nvPr/>
        </p:nvSpPr>
        <p:spPr>
          <a:xfrm>
            <a:off x="6088803" y="3276929"/>
            <a:ext cx="2586790" cy="3231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1500" dirty="0"/>
              <a:t>仕入先へ取引内容確認</a:t>
            </a:r>
          </a:p>
        </p:txBody>
      </p:sp>
      <p:sp>
        <p:nvSpPr>
          <p:cNvPr id="22" name="テキスト ボックス 21"/>
          <p:cNvSpPr txBox="1"/>
          <p:nvPr/>
        </p:nvSpPr>
        <p:spPr>
          <a:xfrm>
            <a:off x="3218961" y="3271860"/>
            <a:ext cx="2586790" cy="3231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1500" dirty="0"/>
              <a:t>法人へ税務調査</a:t>
            </a:r>
          </a:p>
        </p:txBody>
      </p:sp>
      <p:sp>
        <p:nvSpPr>
          <p:cNvPr id="23" name="テキスト ボックス 22"/>
          <p:cNvSpPr txBox="1"/>
          <p:nvPr/>
        </p:nvSpPr>
        <p:spPr>
          <a:xfrm>
            <a:off x="424092" y="3276929"/>
            <a:ext cx="2586790" cy="3231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1500" dirty="0"/>
              <a:t>還付を迫る代表者</a:t>
            </a:r>
          </a:p>
        </p:txBody>
      </p:sp>
      <p:sp>
        <p:nvSpPr>
          <p:cNvPr id="15" name="スライド番号プレースホルダー 4">
            <a:extLst>
              <a:ext uri="{FF2B5EF4-FFF2-40B4-BE49-F238E27FC236}">
                <a16:creationId xmlns:a16="http://schemas.microsoft.com/office/drawing/2014/main" id="{DC910E39-DEFC-474C-B48A-19A0CDA97621}"/>
              </a:ext>
            </a:extLst>
          </p:cNvPr>
          <p:cNvSpPr>
            <a:spLocks noGrp="1"/>
          </p:cNvSpPr>
          <p:nvPr>
            <p:ph type="sldNum" sz="quarter" idx="12"/>
          </p:nvPr>
        </p:nvSpPr>
        <p:spPr>
          <a:xfrm>
            <a:off x="7080582" y="6474151"/>
            <a:ext cx="2057400" cy="365125"/>
          </a:xfrm>
        </p:spPr>
        <p:txBody>
          <a:bodyPr/>
          <a:lstStyle/>
          <a:p>
            <a:fld id="{B0FF6F17-0D75-4A52-9621-CC0F8D8CB105}" type="slidenum">
              <a:rPr kumimoji="1" lang="ja-JP" altLang="en-US" smtClean="0"/>
              <a:t>96</a:t>
            </a:fld>
            <a:endParaRPr kumimoji="1" lang="ja-JP" altLang="en-US" dirty="0"/>
          </a:p>
        </p:txBody>
      </p:sp>
      <p:sp>
        <p:nvSpPr>
          <p:cNvPr id="16" name="Rectangle 9"/>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83141667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144000" y="3024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滞納者自宅の捜索</a:t>
            </a:r>
          </a:p>
        </p:txBody>
      </p:sp>
      <p:sp>
        <p:nvSpPr>
          <p:cNvPr id="15" name="正方形/長方形 14"/>
          <p:cNvSpPr/>
          <p:nvPr/>
        </p:nvSpPr>
        <p:spPr>
          <a:xfrm>
            <a:off x="3132000" y="3024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国際徴収チーム</a:t>
            </a:r>
            <a:endParaRPr lang="en-US" altLang="ja-JP"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正方形/長方形 15"/>
          <p:cNvSpPr/>
          <p:nvPr/>
        </p:nvSpPr>
        <p:spPr>
          <a:xfrm>
            <a:off x="6120000" y="3024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国外財産を保有する事実が判明</a:t>
            </a:r>
          </a:p>
        </p:txBody>
      </p:sp>
      <p:sp>
        <p:nvSpPr>
          <p:cNvPr id="23" name="正方形/長方形 22"/>
          <p:cNvSpPr/>
          <p:nvPr/>
        </p:nvSpPr>
        <p:spPr>
          <a:xfrm>
            <a:off x="3132000" y="5796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外国税務当局が滞納者の国外財産を差押え</a:t>
            </a:r>
          </a:p>
        </p:txBody>
      </p:sp>
      <p:sp>
        <p:nvSpPr>
          <p:cNvPr id="24" name="正方形/長方形 23"/>
          <p:cNvSpPr/>
          <p:nvPr/>
        </p:nvSpPr>
        <p:spPr>
          <a:xfrm>
            <a:off x="6120000" y="5796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滞納国税が徴収された</a:t>
            </a:r>
          </a:p>
        </p:txBody>
      </p:sp>
      <p:sp>
        <p:nvSpPr>
          <p:cNvPr id="26" name="正方形/長方形 25"/>
          <p:cNvSpPr/>
          <p:nvPr/>
        </p:nvSpPr>
        <p:spPr>
          <a:xfrm>
            <a:off x="144000" y="5796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外国税務当局へ徴収共助を要請</a:t>
            </a:r>
          </a:p>
        </p:txBody>
      </p:sp>
      <p:sp>
        <p:nvSpPr>
          <p:cNvPr id="3" name="タイトル 2"/>
          <p:cNvSpPr>
            <a:spLocks noGrp="1"/>
          </p:cNvSpPr>
          <p:nvPr>
            <p:ph type="title"/>
          </p:nvPr>
        </p:nvSpPr>
        <p:spPr/>
        <p:txBody>
          <a:bodyPr>
            <a:noAutofit/>
          </a:bodyPr>
          <a:lstStyle/>
          <a:p>
            <a:pPr>
              <a:lnSpc>
                <a:spcPct val="100000"/>
              </a:lnSpc>
            </a:pPr>
            <a: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t>Web-TAX-TV</a:t>
            </a:r>
            <a:b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200" dirty="0">
                <a:latin typeface="メイリオ" panose="020B0604030504040204" pitchFamily="50" charset="-128"/>
                <a:ea typeface="メイリオ" panose="020B0604030504040204" pitchFamily="50" charset="-128"/>
                <a:cs typeface="メイリオ" panose="020B0604030504040204" pitchFamily="50" charset="-128"/>
              </a:rPr>
              <a:t>～「国外財産を追いかけろ！～国際徴収への取組～ 」～</a:t>
            </a:r>
          </a:p>
        </p:txBody>
      </p:sp>
      <p:pic>
        <p:nvPicPr>
          <p:cNvPr id="17" name="図 16"/>
          <p:cNvPicPr/>
          <p:nvPr/>
        </p:nvPicPr>
        <p:blipFill>
          <a:blip r:embed="rId3" cstate="print">
            <a:extLst>
              <a:ext uri="{28A0092B-C50C-407E-A947-70E740481C1C}">
                <a14:useLocalDpi xmlns:a14="http://schemas.microsoft.com/office/drawing/2010/main" val="0"/>
              </a:ext>
            </a:extLst>
          </a:blip>
          <a:stretch>
            <a:fillRect/>
          </a:stretch>
        </p:blipFill>
        <p:spPr bwMode="auto">
          <a:xfrm>
            <a:off x="144000" y="1324584"/>
            <a:ext cx="2880000" cy="1591416"/>
          </a:xfrm>
          <a:prstGeom prst="rect">
            <a:avLst/>
          </a:prstGeom>
          <a:ln>
            <a:solidFill>
              <a:schemeClr val="tx1"/>
            </a:solidFill>
          </a:ln>
          <a:effectLst>
            <a:outerShdw dist="38100" dir="2700000" algn="tl" rotWithShape="0">
              <a:schemeClr val="accent3">
                <a:alpha val="50000"/>
              </a:schemeClr>
            </a:outerShdw>
          </a:effectLst>
          <a:extLst>
            <a:ext uri="{53640926-AAD7-44D8-BBD7-CCE9431645EC}">
              <a14:shadowObscured xmlns:a14="http://schemas.microsoft.com/office/drawing/2010/main"/>
            </a:ext>
          </a:extLst>
        </p:spPr>
      </p:pic>
      <p:pic>
        <p:nvPicPr>
          <p:cNvPr id="18" name="図 17"/>
          <p:cNvPicPr/>
          <p:nvPr/>
        </p:nvPicPr>
        <p:blipFill>
          <a:blip r:embed="rId4" cstate="print">
            <a:extLst>
              <a:ext uri="{28A0092B-C50C-407E-A947-70E740481C1C}">
                <a14:useLocalDpi xmlns:a14="http://schemas.microsoft.com/office/drawing/2010/main" val="0"/>
              </a:ext>
            </a:extLst>
          </a:blip>
          <a:stretch>
            <a:fillRect/>
          </a:stretch>
        </p:blipFill>
        <p:spPr bwMode="auto">
          <a:xfrm>
            <a:off x="3130200" y="1324584"/>
            <a:ext cx="2880000" cy="1591416"/>
          </a:xfrm>
          <a:prstGeom prst="rect">
            <a:avLst/>
          </a:prstGeom>
          <a:ln>
            <a:solidFill>
              <a:schemeClr val="tx1"/>
            </a:solidFill>
          </a:ln>
          <a:effectLst>
            <a:outerShdw dist="38100" dir="2700000" algn="tl" rotWithShape="0">
              <a:schemeClr val="accent3">
                <a:alpha val="50000"/>
              </a:schemeClr>
            </a:outerShdw>
          </a:effectLst>
          <a:extLst>
            <a:ext uri="{53640926-AAD7-44D8-BBD7-CCE9431645EC}">
              <a14:shadowObscured xmlns:a14="http://schemas.microsoft.com/office/drawing/2010/main"/>
            </a:ext>
          </a:extLst>
        </p:spPr>
      </p:pic>
      <p:pic>
        <p:nvPicPr>
          <p:cNvPr id="19" name="図 18"/>
          <p:cNvPicPr/>
          <p:nvPr/>
        </p:nvPicPr>
        <p:blipFill>
          <a:blip r:embed="rId5" cstate="print">
            <a:extLst>
              <a:ext uri="{28A0092B-C50C-407E-A947-70E740481C1C}">
                <a14:useLocalDpi xmlns:a14="http://schemas.microsoft.com/office/drawing/2010/main" val="0"/>
              </a:ext>
            </a:extLst>
          </a:blip>
          <a:stretch>
            <a:fillRect/>
          </a:stretch>
        </p:blipFill>
        <p:spPr bwMode="auto">
          <a:xfrm>
            <a:off x="6120000" y="1324584"/>
            <a:ext cx="2880000" cy="1591416"/>
          </a:xfrm>
          <a:prstGeom prst="rect">
            <a:avLst/>
          </a:prstGeom>
          <a:ln>
            <a:solidFill>
              <a:schemeClr val="tx1"/>
            </a:solidFill>
          </a:ln>
          <a:effectLst>
            <a:outerShdw dist="38100" dir="2700000" algn="tl" rotWithShape="0">
              <a:schemeClr val="accent3">
                <a:alpha val="50000"/>
              </a:schemeClr>
            </a:outerShdw>
          </a:effectLst>
          <a:extLst>
            <a:ext uri="{53640926-AAD7-44D8-BBD7-CCE9431645EC}">
              <a14:shadowObscured xmlns:a14="http://schemas.microsoft.com/office/drawing/2010/main"/>
            </a:ext>
          </a:extLst>
        </p:spPr>
      </p:pic>
      <p:pic>
        <p:nvPicPr>
          <p:cNvPr id="20" name="図 19"/>
          <p:cNvPicPr/>
          <p:nvPr/>
        </p:nvPicPr>
        <p:blipFill>
          <a:blip r:embed="rId6" cstate="print">
            <a:extLst>
              <a:ext uri="{28A0092B-C50C-407E-A947-70E740481C1C}">
                <a14:useLocalDpi xmlns:a14="http://schemas.microsoft.com/office/drawing/2010/main" val="0"/>
              </a:ext>
            </a:extLst>
          </a:blip>
          <a:stretch>
            <a:fillRect/>
          </a:stretch>
        </p:blipFill>
        <p:spPr bwMode="auto">
          <a:xfrm>
            <a:off x="155316" y="4068000"/>
            <a:ext cx="2880000" cy="1620000"/>
          </a:xfrm>
          <a:prstGeom prst="rect">
            <a:avLst/>
          </a:prstGeom>
          <a:ln>
            <a:solidFill>
              <a:schemeClr val="tx1"/>
            </a:solidFill>
          </a:ln>
          <a:effectLst>
            <a:outerShdw dist="38100" dir="2700000" algn="tl" rotWithShape="0">
              <a:schemeClr val="accent3">
                <a:alpha val="50000"/>
              </a:schemeClr>
            </a:outerShdw>
          </a:effectLst>
          <a:extLst>
            <a:ext uri="{53640926-AAD7-44D8-BBD7-CCE9431645EC}">
              <a14:shadowObscured xmlns:a14="http://schemas.microsoft.com/office/drawing/2010/main"/>
            </a:ext>
          </a:extLst>
        </p:spPr>
      </p:pic>
      <p:pic>
        <p:nvPicPr>
          <p:cNvPr id="21" name="図 20"/>
          <p:cNvPicPr/>
          <p:nvPr/>
        </p:nvPicPr>
        <p:blipFill>
          <a:blip r:embed="rId7" cstate="print">
            <a:extLst>
              <a:ext uri="{28A0092B-C50C-407E-A947-70E740481C1C}">
                <a14:useLocalDpi xmlns:a14="http://schemas.microsoft.com/office/drawing/2010/main" val="0"/>
              </a:ext>
            </a:extLst>
          </a:blip>
          <a:stretch>
            <a:fillRect/>
          </a:stretch>
        </p:blipFill>
        <p:spPr bwMode="auto">
          <a:xfrm>
            <a:off x="6143846" y="4068000"/>
            <a:ext cx="2880000" cy="1620000"/>
          </a:xfrm>
          <a:prstGeom prst="rect">
            <a:avLst/>
          </a:prstGeom>
          <a:ln>
            <a:solidFill>
              <a:schemeClr val="tx1"/>
            </a:solidFill>
          </a:ln>
          <a:effectLst>
            <a:outerShdw dist="38100" dir="2700000" algn="tl" rotWithShape="0">
              <a:schemeClr val="accent3">
                <a:alpha val="50000"/>
              </a:schemeClr>
            </a:outerShdw>
          </a:effectLst>
          <a:extLst>
            <a:ext uri="{53640926-AAD7-44D8-BBD7-CCE9431645EC}">
              <a14:shadowObscured xmlns:a14="http://schemas.microsoft.com/office/drawing/2010/main"/>
            </a:ext>
          </a:extLst>
        </p:spPr>
      </p:pic>
      <p:pic>
        <p:nvPicPr>
          <p:cNvPr id="4" name="図 3"/>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3130200" y="4068000"/>
            <a:ext cx="2880000" cy="1620000"/>
          </a:xfrm>
          <a:prstGeom prst="rect">
            <a:avLst/>
          </a:prstGeom>
          <a:ln>
            <a:solidFill>
              <a:schemeClr val="tx1"/>
            </a:solidFill>
          </a:ln>
          <a:effectLst>
            <a:outerShdw dist="38100" dir="2700000" algn="tl" rotWithShape="0">
              <a:schemeClr val="accent3">
                <a:alpha val="50000"/>
              </a:schemeClr>
            </a:outerShdw>
          </a:effectLst>
        </p:spPr>
      </p:pic>
      <p:sp>
        <p:nvSpPr>
          <p:cNvPr id="5" name="Rectangle 9">
            <a:extLst>
              <a:ext uri="{FF2B5EF4-FFF2-40B4-BE49-F238E27FC236}">
                <a16:creationId xmlns:a16="http://schemas.microsoft.com/office/drawing/2014/main" id="{FF070975-6F08-4018-95B2-EC10A5255204}"/>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スライド番号プレースホルダー 1">
            <a:extLst>
              <a:ext uri="{FF2B5EF4-FFF2-40B4-BE49-F238E27FC236}">
                <a16:creationId xmlns:a16="http://schemas.microsoft.com/office/drawing/2014/main" id="{2AE14A37-96E8-4F58-9DA7-B5E4224E6BE9}"/>
              </a:ext>
            </a:extLst>
          </p:cNvPr>
          <p:cNvSpPr txBox="1">
            <a:spLocks/>
          </p:cNvSpPr>
          <p:nvPr/>
        </p:nvSpPr>
        <p:spPr>
          <a:xfrm>
            <a:off x="8567738" y="6459240"/>
            <a:ext cx="576262" cy="404812"/>
          </a:xfrm>
          <a:prstGeom prst="rect">
            <a:avLst/>
          </a:prstGeom>
        </p:spPr>
        <p:txBody>
          <a:bodyPr vert="horz" lIns="91440" tIns="45720" rIns="91440" bIns="45720" rtlCol="0" anchor="ctr"/>
          <a:lstStyle>
            <a:defPPr>
              <a:defRPr lang="ja-JP"/>
            </a:defPPr>
            <a:lvl1pPr algn="r" rtl="0" eaLnBrk="0" fontAlgn="base" hangingPunct="0">
              <a:spcBef>
                <a:spcPct val="0"/>
              </a:spcBef>
              <a:spcAft>
                <a:spcPct val="0"/>
              </a:spcAft>
              <a:defRPr kumimoji="1" sz="1200" kern="1200">
                <a:solidFill>
                  <a:schemeClr val="tx1">
                    <a:tint val="75000"/>
                  </a:schemeClr>
                </a:solidFill>
                <a:latin typeface="Tahoma" panose="020B0604030504040204" pitchFamily="34" charset="0"/>
                <a:ea typeface="HG丸ｺﾞｼｯｸM-PRO" panose="020F0600000000000000" pitchFamily="50" charset="-128"/>
                <a:cs typeface="+mn-cs"/>
              </a:defRPr>
            </a:lvl1pPr>
            <a:lvl2pPr marL="4572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9p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97</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42128298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144000" y="3024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脱税を見逃さない！</a:t>
            </a:r>
            <a:endParaRPr lang="en-US" altLang="ja-JP"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～国税査察官の仕事～</a:t>
            </a:r>
          </a:p>
        </p:txBody>
      </p:sp>
      <p:sp>
        <p:nvSpPr>
          <p:cNvPr id="15" name="正方形/長方形 14"/>
          <p:cNvSpPr/>
          <p:nvPr/>
        </p:nvSpPr>
        <p:spPr>
          <a:xfrm>
            <a:off x="3132000" y="3024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国税局における検討会</a:t>
            </a:r>
          </a:p>
        </p:txBody>
      </p:sp>
      <p:sp>
        <p:nvSpPr>
          <p:cNvPr id="16" name="正方形/長方形 15"/>
          <p:cNvSpPr/>
          <p:nvPr/>
        </p:nvSpPr>
        <p:spPr>
          <a:xfrm>
            <a:off x="6120000" y="3024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強制調査着手</a:t>
            </a:r>
          </a:p>
        </p:txBody>
      </p:sp>
      <p:sp>
        <p:nvSpPr>
          <p:cNvPr id="23" name="正方形/長方形 22"/>
          <p:cNvSpPr/>
          <p:nvPr/>
        </p:nvSpPr>
        <p:spPr>
          <a:xfrm>
            <a:off x="3132000" y="5796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食器棚から現金が</a:t>
            </a:r>
            <a:r>
              <a:rPr lang="en-US" altLang="ja-JP"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正方形/長方形 23"/>
          <p:cNvSpPr/>
          <p:nvPr/>
        </p:nvSpPr>
        <p:spPr>
          <a:xfrm>
            <a:off x="6120000" y="5796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嫌疑者に対する質問調査</a:t>
            </a:r>
          </a:p>
        </p:txBody>
      </p:sp>
      <p:sp>
        <p:nvSpPr>
          <p:cNvPr id="26" name="正方形/長方形 25"/>
          <p:cNvSpPr/>
          <p:nvPr/>
        </p:nvSpPr>
        <p:spPr>
          <a:xfrm>
            <a:off x="144000" y="5796000"/>
            <a:ext cx="2880000" cy="5715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鞄の中から金塊が</a:t>
            </a:r>
            <a:r>
              <a:rPr lang="en-US" altLang="ja-JP"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5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タイトル 2"/>
          <p:cNvSpPr>
            <a:spLocks noGrp="1"/>
          </p:cNvSpPr>
          <p:nvPr>
            <p:ph type="title"/>
          </p:nvPr>
        </p:nvSpPr>
        <p:spPr/>
        <p:txBody>
          <a:bodyPr>
            <a:noAutofit/>
          </a:bodyPr>
          <a:lstStyle/>
          <a:p>
            <a:pPr>
              <a:lnSpc>
                <a:spcPct val="100000"/>
              </a:lnSpc>
            </a:pPr>
            <a: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t>Web-TAX-TV</a:t>
            </a:r>
            <a:b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200" dirty="0">
                <a:latin typeface="メイリオ" panose="020B0604030504040204" pitchFamily="50" charset="-128"/>
                <a:ea typeface="メイリオ" panose="020B0604030504040204" pitchFamily="50" charset="-128"/>
                <a:cs typeface="メイリオ" panose="020B0604030504040204" pitchFamily="50" charset="-128"/>
              </a:rPr>
              <a:t>～「脱税を見逃さない！～国税査察官の仕事～ 」～</a:t>
            </a:r>
          </a:p>
        </p:txBody>
      </p:sp>
      <p:pic>
        <p:nvPicPr>
          <p:cNvPr id="17" name="図 16"/>
          <p:cNvPicPr/>
          <p:nvPr/>
        </p:nvPicPr>
        <p:blipFill rotWithShape="1">
          <a:blip r:embed="rId3" cstate="print">
            <a:extLst>
              <a:ext uri="{28A0092B-C50C-407E-A947-70E740481C1C}">
                <a14:useLocalDpi xmlns:a14="http://schemas.microsoft.com/office/drawing/2010/main" val="0"/>
              </a:ext>
            </a:extLst>
          </a:blip>
          <a:srcRect l="4747" t="4137" r="5048" b="5162"/>
          <a:stretch/>
        </p:blipFill>
        <p:spPr bwMode="auto">
          <a:xfrm>
            <a:off x="144000" y="1296000"/>
            <a:ext cx="2880000" cy="1620000"/>
          </a:xfrm>
          <a:prstGeom prst="rect">
            <a:avLst/>
          </a:prstGeom>
          <a:ln>
            <a:solidFill>
              <a:schemeClr val="tx1"/>
            </a:solidFill>
          </a:ln>
          <a:effectLst>
            <a:outerShdw dist="38100" dir="2700000" algn="tl" rotWithShape="0">
              <a:schemeClr val="accent3">
                <a:alpha val="50000"/>
              </a:schemeClr>
            </a:outerShdw>
          </a:effectLst>
          <a:extLst>
            <a:ext uri="{53640926-AAD7-44D8-BBD7-CCE9431645EC}">
              <a14:shadowObscured xmlns:a14="http://schemas.microsoft.com/office/drawing/2010/main"/>
            </a:ext>
          </a:extLst>
        </p:spPr>
      </p:pic>
      <p:pic>
        <p:nvPicPr>
          <p:cNvPr id="18" name="図 17"/>
          <p:cNvPicPr/>
          <p:nvPr/>
        </p:nvPicPr>
        <p:blipFill rotWithShape="1">
          <a:blip r:embed="rId4" cstate="print">
            <a:extLst>
              <a:ext uri="{28A0092B-C50C-407E-A947-70E740481C1C}">
                <a14:useLocalDpi xmlns:a14="http://schemas.microsoft.com/office/drawing/2010/main" val="0"/>
              </a:ext>
            </a:extLst>
          </a:blip>
          <a:srcRect l="28575" t="6276" r="4398" b="15290"/>
          <a:stretch/>
        </p:blipFill>
        <p:spPr bwMode="auto">
          <a:xfrm>
            <a:off x="3132000" y="1296000"/>
            <a:ext cx="2880000" cy="1620000"/>
          </a:xfrm>
          <a:prstGeom prst="rect">
            <a:avLst/>
          </a:prstGeom>
          <a:ln>
            <a:solidFill>
              <a:schemeClr val="tx1"/>
            </a:solidFill>
          </a:ln>
          <a:effectLst>
            <a:outerShdw dist="38100" dir="2700000" algn="tl" rotWithShape="0">
              <a:schemeClr val="accent3">
                <a:alpha val="50000"/>
              </a:schemeClr>
            </a:outerShdw>
          </a:effectLst>
          <a:extLst>
            <a:ext uri="{53640926-AAD7-44D8-BBD7-CCE9431645EC}">
              <a14:shadowObscured xmlns:a14="http://schemas.microsoft.com/office/drawing/2010/main"/>
            </a:ext>
          </a:extLst>
        </p:spPr>
      </p:pic>
      <p:pic>
        <p:nvPicPr>
          <p:cNvPr id="19" name="図 18"/>
          <p:cNvPicPr/>
          <p:nvPr/>
        </p:nvPicPr>
        <p:blipFill rotWithShape="1">
          <a:blip r:embed="rId5" cstate="print">
            <a:extLst>
              <a:ext uri="{28A0092B-C50C-407E-A947-70E740481C1C}">
                <a14:useLocalDpi xmlns:a14="http://schemas.microsoft.com/office/drawing/2010/main" val="0"/>
              </a:ext>
            </a:extLst>
          </a:blip>
          <a:srcRect l="4586" t="4078" r="4926" b="5564"/>
          <a:stretch/>
        </p:blipFill>
        <p:spPr bwMode="auto">
          <a:xfrm>
            <a:off x="6120000" y="1296000"/>
            <a:ext cx="2880000" cy="1620000"/>
          </a:xfrm>
          <a:prstGeom prst="rect">
            <a:avLst/>
          </a:prstGeom>
          <a:ln>
            <a:solidFill>
              <a:schemeClr val="tx1"/>
            </a:solidFill>
          </a:ln>
          <a:effectLst>
            <a:outerShdw dist="38100" dir="2700000" algn="tl" rotWithShape="0">
              <a:schemeClr val="accent3">
                <a:alpha val="50000"/>
              </a:schemeClr>
            </a:outerShdw>
          </a:effectLst>
          <a:extLst>
            <a:ext uri="{53640926-AAD7-44D8-BBD7-CCE9431645EC}">
              <a14:shadowObscured xmlns:a14="http://schemas.microsoft.com/office/drawing/2010/main"/>
            </a:ext>
          </a:extLst>
        </p:spPr>
      </p:pic>
      <p:pic>
        <p:nvPicPr>
          <p:cNvPr id="20" name="図 19"/>
          <p:cNvPicPr/>
          <p:nvPr/>
        </p:nvPicPr>
        <p:blipFill rotWithShape="1">
          <a:blip r:embed="rId6" cstate="print">
            <a:extLst>
              <a:ext uri="{28A0092B-C50C-407E-A947-70E740481C1C}">
                <a14:useLocalDpi xmlns:a14="http://schemas.microsoft.com/office/drawing/2010/main" val="0"/>
              </a:ext>
            </a:extLst>
          </a:blip>
          <a:srcRect l="3527" t="4078" r="4751" b="6505"/>
          <a:stretch/>
        </p:blipFill>
        <p:spPr bwMode="auto">
          <a:xfrm>
            <a:off x="144000" y="4068000"/>
            <a:ext cx="2880000" cy="1620000"/>
          </a:xfrm>
          <a:prstGeom prst="rect">
            <a:avLst/>
          </a:prstGeom>
          <a:ln>
            <a:solidFill>
              <a:schemeClr val="tx1"/>
            </a:solidFill>
          </a:ln>
          <a:effectLst>
            <a:outerShdw dist="38100" dir="2700000" algn="tl" rotWithShape="0">
              <a:schemeClr val="accent3">
                <a:alpha val="50000"/>
              </a:schemeClr>
            </a:outerShdw>
          </a:effectLst>
          <a:extLst>
            <a:ext uri="{53640926-AAD7-44D8-BBD7-CCE9431645EC}">
              <a14:shadowObscured xmlns:a14="http://schemas.microsoft.com/office/drawing/2010/main"/>
            </a:ext>
          </a:extLst>
        </p:spPr>
      </p:pic>
      <p:pic>
        <p:nvPicPr>
          <p:cNvPr id="21" name="図 20"/>
          <p:cNvPicPr/>
          <p:nvPr/>
        </p:nvPicPr>
        <p:blipFill rotWithShape="1">
          <a:blip r:embed="rId7" cstate="print">
            <a:extLst>
              <a:ext uri="{28A0092B-C50C-407E-A947-70E740481C1C}">
                <a14:useLocalDpi xmlns:a14="http://schemas.microsoft.com/office/drawing/2010/main" val="0"/>
              </a:ext>
            </a:extLst>
          </a:blip>
          <a:srcRect l="4233" t="4392" r="4398" b="5250"/>
          <a:stretch/>
        </p:blipFill>
        <p:spPr bwMode="auto">
          <a:xfrm>
            <a:off x="6120000" y="4068000"/>
            <a:ext cx="2880000" cy="1620000"/>
          </a:xfrm>
          <a:prstGeom prst="rect">
            <a:avLst/>
          </a:prstGeom>
          <a:ln>
            <a:solidFill>
              <a:schemeClr val="tx1"/>
            </a:solidFill>
          </a:ln>
          <a:effectLst>
            <a:outerShdw dist="38100" dir="2700000" algn="tl" rotWithShape="0">
              <a:schemeClr val="accent3">
                <a:alpha val="50000"/>
              </a:schemeClr>
            </a:outerShdw>
          </a:effectLst>
          <a:extLst>
            <a:ext uri="{53640926-AAD7-44D8-BBD7-CCE9431645EC}">
              <a14:shadowObscured xmlns:a14="http://schemas.microsoft.com/office/drawing/2010/main"/>
            </a:ext>
          </a:extLst>
        </p:spPr>
      </p:pic>
      <p:pic>
        <p:nvPicPr>
          <p:cNvPr id="4" name="図 3"/>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3132000" y="4068000"/>
            <a:ext cx="2880000" cy="1620000"/>
          </a:xfrm>
          <a:prstGeom prst="rect">
            <a:avLst/>
          </a:prstGeom>
          <a:ln>
            <a:solidFill>
              <a:schemeClr val="tx1"/>
            </a:solidFill>
          </a:ln>
          <a:effectLst>
            <a:outerShdw dist="38100" dir="2700000" algn="tl" rotWithShape="0">
              <a:schemeClr val="accent3">
                <a:alpha val="50000"/>
              </a:schemeClr>
            </a:outerShdw>
          </a:effectLst>
        </p:spPr>
      </p:pic>
      <p:sp>
        <p:nvSpPr>
          <p:cNvPr id="5" name="Rectangle 9">
            <a:extLst>
              <a:ext uri="{FF2B5EF4-FFF2-40B4-BE49-F238E27FC236}">
                <a16:creationId xmlns:a16="http://schemas.microsoft.com/office/drawing/2014/main" id="{FF070975-6F08-4018-95B2-EC10A5255204}"/>
              </a:ext>
            </a:extLst>
          </p:cNvPr>
          <p:cNvSpPr>
            <a:spLocks noChangeArrowheads="1"/>
          </p:cNvSpPr>
          <p:nvPr/>
        </p:nvSpPr>
        <p:spPr bwMode="auto">
          <a:xfrm>
            <a:off x="1" y="2"/>
            <a:ext cx="9144000" cy="68564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スライド番号プレースホルダー 1">
            <a:extLst>
              <a:ext uri="{FF2B5EF4-FFF2-40B4-BE49-F238E27FC236}">
                <a16:creationId xmlns:a16="http://schemas.microsoft.com/office/drawing/2014/main" id="{2AE14A37-96E8-4F58-9DA7-B5E4224E6BE9}"/>
              </a:ext>
            </a:extLst>
          </p:cNvPr>
          <p:cNvSpPr txBox="1">
            <a:spLocks/>
          </p:cNvSpPr>
          <p:nvPr/>
        </p:nvSpPr>
        <p:spPr>
          <a:xfrm>
            <a:off x="8567738" y="6459240"/>
            <a:ext cx="576262" cy="404812"/>
          </a:xfrm>
          <a:prstGeom prst="rect">
            <a:avLst/>
          </a:prstGeom>
        </p:spPr>
        <p:txBody>
          <a:bodyPr vert="horz" lIns="91440" tIns="45720" rIns="91440" bIns="45720" rtlCol="0" anchor="ctr"/>
          <a:lstStyle>
            <a:defPPr>
              <a:defRPr lang="ja-JP"/>
            </a:defPPr>
            <a:lvl1pPr algn="r" rtl="0" eaLnBrk="0" fontAlgn="base" hangingPunct="0">
              <a:spcBef>
                <a:spcPct val="0"/>
              </a:spcBef>
              <a:spcAft>
                <a:spcPct val="0"/>
              </a:spcAft>
              <a:defRPr kumimoji="1" sz="1200" kern="1200">
                <a:solidFill>
                  <a:schemeClr val="tx1">
                    <a:tint val="75000"/>
                  </a:schemeClr>
                </a:solidFill>
                <a:latin typeface="Tahoma" panose="020B0604030504040204" pitchFamily="34" charset="0"/>
                <a:ea typeface="HG丸ｺﾞｼｯｸM-PRO" panose="020F0600000000000000" pitchFamily="50" charset="-128"/>
                <a:cs typeface="+mn-cs"/>
              </a:defRPr>
            </a:lvl1pPr>
            <a:lvl2pPr marL="4572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ahoma" panose="020B060403050404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ahoma" panose="020B0604030504040204" pitchFamily="34" charset="0"/>
                <a:ea typeface="ＭＳ Ｐゴシック" panose="020B0600070205080204" pitchFamily="50" charset="-128"/>
                <a:cs typeface="+mn-cs"/>
              </a:defRPr>
            </a:lvl9pPr>
          </a:lstStyle>
          <a:p>
            <a:fld id="{C870111A-7876-4376-AA8A-B94741648D09}" type="slidenum">
              <a:rPr lang="ja-JP" altLang="en-US" smtClean="0">
                <a:latin typeface="メイリオ" panose="020B0604030504040204" pitchFamily="50" charset="-128"/>
                <a:ea typeface="メイリオ" panose="020B0604030504040204" pitchFamily="50" charset="-128"/>
                <a:cs typeface="メイリオ" panose="020B0604030504040204" pitchFamily="50" charset="-128"/>
              </a:rPr>
              <a:pPr/>
              <a:t>98</a:t>
            </a:fld>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179636447"/>
      </p:ext>
    </p:extLst>
  </p:cSld>
  <p:clrMapOvr>
    <a:masterClrMapping/>
  </p:clrMapOvr>
</p:sld>
</file>

<file path=ppt/theme/theme1.xml><?xml version="1.0" encoding="utf-8"?>
<a:theme xmlns:a="http://schemas.openxmlformats.org/drawingml/2006/main" name="1_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7A217E08946B6C4B85EDC662FC36E188" ma:contentTypeVersion="1" ma:contentTypeDescription="新しいドキュメントを作成します。" ma:contentTypeScope="" ma:versionID="8a241f6a7f9aeaef788d7d62d57b1c4b">
  <xsd:schema xmlns:xsd="http://www.w3.org/2001/XMLSchema" xmlns:xs="http://www.w3.org/2001/XMLSchema" xmlns:p="http://schemas.microsoft.com/office/2006/metadata/properties" xmlns:ns2="8fe4d1f7-9dac-473b-bde5-951e1cbc35f9" targetNamespace="http://schemas.microsoft.com/office/2006/metadata/properties" ma:root="true" ma:fieldsID="807f183524838323c146851159054393" ns2:_="">
    <xsd:import namespace="8fe4d1f7-9dac-473b-bde5-951e1cbc35f9"/>
    <xsd:element name="properties">
      <xsd:complexType>
        <xsd:sequence>
          <xsd:element name="documentManagement">
            <xsd:complexType>
              <xsd:all>
                <xsd:element ref="ns2:_x8aac__x660e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e4d1f7-9dac-473b-bde5-951e1cbc35f9" elementFormDefault="qualified">
    <xsd:import namespace="http://schemas.microsoft.com/office/2006/documentManagement/types"/>
    <xsd:import namespace="http://schemas.microsoft.com/office/infopath/2007/PartnerControls"/>
    <xsd:element name="_x8aac__x660e_" ma:index="8" nillable="true" ma:displayName="説明" ma:internalName="_x8aac__x660e_">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x8aac__x660e_ xmlns="8fe4d1f7-9dac-473b-bde5-951e1cbc35f9" xsi:nil="true"/>
  </documentManagement>
</p:properties>
</file>

<file path=customXml/itemProps1.xml><?xml version="1.0" encoding="utf-8"?>
<ds:datastoreItem xmlns:ds="http://schemas.openxmlformats.org/officeDocument/2006/customXml" ds:itemID="{5D3F55F2-E36C-44A3-B079-93EA51F277C8}">
  <ds:schemaRefs>
    <ds:schemaRef ds:uri="http://schemas.microsoft.com/sharepoint/v3/contenttype/forms"/>
  </ds:schemaRefs>
</ds:datastoreItem>
</file>

<file path=customXml/itemProps2.xml><?xml version="1.0" encoding="utf-8"?>
<ds:datastoreItem xmlns:ds="http://schemas.openxmlformats.org/officeDocument/2006/customXml" ds:itemID="{444AC883-8C00-440E-8B52-F07DF56219C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e4d1f7-9dac-473b-bde5-951e1cbc35f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CE80D5C-C05A-4A80-8ACC-6A1D8D9FAFEA}">
  <ds:schemaRefs>
    <ds:schemaRef ds:uri="http://www.w3.org/XML/1998/namespace"/>
    <ds:schemaRef ds:uri="http://schemas.openxmlformats.org/package/2006/metadata/core-properties"/>
    <ds:schemaRef ds:uri="http://schemas.microsoft.com/office/2006/documentManagement/types"/>
    <ds:schemaRef ds:uri="http://purl.org/dc/elements/1.1/"/>
    <ds:schemaRef ds:uri="http://schemas.microsoft.com/office/2006/metadata/properties"/>
    <ds:schemaRef ds:uri="http://purl.org/dc/dcmitype/"/>
    <ds:schemaRef ds:uri="http://schemas.microsoft.com/office/infopath/2007/PartnerControls"/>
    <ds:schemaRef ds:uri="8fe4d1f7-9dac-473b-bde5-951e1cbc35f9"/>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60391</TotalTime>
  <Words>41208</Words>
  <Application>Microsoft Office PowerPoint</Application>
  <PresentationFormat>画面に合わせる (4:3)</PresentationFormat>
  <Paragraphs>3574</Paragraphs>
  <Slides>115</Slides>
  <Notes>115</Notes>
  <HiddenSlides>0</HiddenSlides>
  <MMClips>0</MMClips>
  <ScaleCrop>false</ScaleCrop>
  <HeadingPairs>
    <vt:vector size="8" baseType="variant">
      <vt:variant>
        <vt:lpstr>使用されているフォント</vt:lpstr>
      </vt:variant>
      <vt:variant>
        <vt:i4>23</vt:i4>
      </vt:variant>
      <vt:variant>
        <vt:lpstr>テーマ</vt:lpstr>
      </vt:variant>
      <vt:variant>
        <vt:i4>1</vt:i4>
      </vt:variant>
      <vt:variant>
        <vt:lpstr>埋め込まれた OLE サーバー</vt:lpstr>
      </vt:variant>
      <vt:variant>
        <vt:i4>1</vt:i4>
      </vt:variant>
      <vt:variant>
        <vt:lpstr>スライド タイトル</vt:lpstr>
      </vt:variant>
      <vt:variant>
        <vt:i4>115</vt:i4>
      </vt:variant>
    </vt:vector>
  </HeadingPairs>
  <TitlesOfParts>
    <vt:vector size="140" baseType="lpstr">
      <vt:lpstr>Anito</vt:lpstr>
      <vt:lpstr>BIZ UDPゴシック</vt:lpstr>
      <vt:lpstr>BIZ UDゴシック</vt:lpstr>
      <vt:lpstr>HGPｺﾞｼｯｸE</vt:lpstr>
      <vt:lpstr>HGP創英ﾌﾟﾚｾﾞﾝｽEB</vt:lpstr>
      <vt:lpstr>HGP創英角ｺﾞｼｯｸUB</vt:lpstr>
      <vt:lpstr>HGS創英角ﾎﾟｯﾌﾟ体</vt:lpstr>
      <vt:lpstr>HG丸ｺﾞｼｯｸM-PRO</vt:lpstr>
      <vt:lpstr>Meiryo UI</vt:lpstr>
      <vt:lpstr>Meiryo UI 本文</vt:lpstr>
      <vt:lpstr>ＭＳ Ｐゴシック</vt:lpstr>
      <vt:lpstr>ＭＳ ゴシック</vt:lpstr>
      <vt:lpstr>ＭＳ 明朝</vt:lpstr>
      <vt:lpstr>新細明體</vt:lpstr>
      <vt:lpstr>YuGothic</vt:lpstr>
      <vt:lpstr>メイリオ</vt:lpstr>
      <vt:lpstr>游ゴシック</vt:lpstr>
      <vt:lpstr>游ゴシック</vt:lpstr>
      <vt:lpstr>Arial</vt:lpstr>
      <vt:lpstr>Calibri</vt:lpstr>
      <vt:lpstr>Tahoma</vt:lpstr>
      <vt:lpstr>Times New Roman</vt:lpstr>
      <vt:lpstr>Wingdings</vt:lpstr>
      <vt:lpstr>1_デザインの設定</vt:lpstr>
      <vt:lpstr>ビットマップ イメージ</vt:lpstr>
      <vt:lpstr>　</vt:lpstr>
      <vt:lpstr>　はじめに</vt:lpstr>
      <vt:lpstr>PowerPoint プレゼンテーション</vt:lpstr>
      <vt:lpstr>「社会の会費」である税とそのゆくえ ～支え合いにより成り立っている社会～</vt:lpstr>
      <vt:lpstr>PowerPoint プレゼンテーション</vt:lpstr>
      <vt:lpstr>社会資本整備と公共サービスの費用 ～警察・消防、福祉、上下水道、道路、年金・医療費～</vt:lpstr>
      <vt:lpstr>教育費 ～小学生、中学生、高校生一人当たりの教育費～</vt:lpstr>
      <vt:lpstr>税の歴史と変遷 ～大宝律令と租・庸・調～</vt:lpstr>
      <vt:lpstr>税の歴史と変遷 ～明治時代の税（地租改正）～</vt:lpstr>
      <vt:lpstr>税の歴史と変遷 ～シャウプ勧告と新しい時代の税制～</vt:lpstr>
      <vt:lpstr>PowerPoint プレゼンテーション</vt:lpstr>
      <vt:lpstr>税の分類１ ～直接税と間接税、国税と地方税、代表的な税目～</vt:lpstr>
      <vt:lpstr>税の分類２ ～所得課税、消費課税、資産課税等～</vt:lpstr>
      <vt:lpstr>税収の推移 ～税目別税収の推移グラフ～</vt:lpstr>
      <vt:lpstr>消費税の概要 ～基本的な仕組み～</vt:lpstr>
      <vt:lpstr>消費税の概要 ～税と社会保障の一体改革～</vt:lpstr>
      <vt:lpstr>消費税の概要 ～インボイス制度について～</vt:lpstr>
      <vt:lpstr>PowerPoint プレゼンテーション</vt:lpstr>
      <vt:lpstr>国税庁の組織理念</vt:lpstr>
      <vt:lpstr>　税務行政のデジタル・トランスフォーメーション　－税務行政の将来像　２０２３－</vt:lpstr>
      <vt:lpstr>PowerPoint プレゼンテーション</vt:lpstr>
      <vt:lpstr>税務行政の将来像 ～ 事業者のデジタル化 ～</vt:lpstr>
      <vt:lpstr>PowerPoint プレゼンテーション</vt:lpstr>
      <vt:lpstr>PowerPoint プレゼンテーション</vt:lpstr>
      <vt:lpstr>PowerPoint プレゼンテーション</vt:lpstr>
      <vt:lpstr>PowerPoint プレゼンテーション</vt:lpstr>
      <vt:lpstr>私たちの町の税務署の仕事 ～国税庁の組織の機構～</vt:lpstr>
      <vt:lpstr>私たちの町の税務署の仕事 ～管理運営部門（担当）の仕事～</vt:lpstr>
      <vt:lpstr>私たちの町の税務署の仕事 ～徴収部門の仕事～</vt:lpstr>
      <vt:lpstr>私たちの町の税務署の仕事 ～個人課税部門の仕事～</vt:lpstr>
      <vt:lpstr>私たちの町の税務署の仕事 ～資産課税部門の仕事～</vt:lpstr>
      <vt:lpstr>私たちの町の税務署の仕事 ～法人課税部門の仕事～</vt:lpstr>
      <vt:lpstr>私たちの町の税務署の仕事 ～酒類指導官の仕事～</vt:lpstr>
      <vt:lpstr>参考 （内部事務のセンター化）</vt:lpstr>
      <vt:lpstr>PowerPoint プレゼンテーション</vt:lpstr>
      <vt:lpstr>税務行政の運営の考え方 ～国税庁開庁時のGHQハロルド・モス氏の演説～</vt:lpstr>
      <vt:lpstr>調査において重点的に取り組んでいる事項 ～適正・公平な税務行政の推進～</vt:lpstr>
      <vt:lpstr>調査において重点的に取り組んでいる事項 ～消費税不正還付問題への対応～</vt:lpstr>
      <vt:lpstr>調査において重点的に取り組んでいる事項 ～富裕層に対する適正課税の取組～</vt:lpstr>
      <vt:lpstr>記帳・帳簿等の保存制度 ～個人の白色申告者の記帳・帳簿等の保存制度～</vt:lpstr>
      <vt:lpstr>無申告事案への対応 ～無申告法人・個人に対する取組～</vt:lpstr>
      <vt:lpstr>シェアリングエコノミー等新分野の経済活動の 適正課税の確保に向けた取組の概要</vt:lpstr>
      <vt:lpstr>PowerPoint プレゼンテーション</vt:lpstr>
      <vt:lpstr>査 察 調 査 ～査察調査の状況～</vt:lpstr>
      <vt:lpstr>査 察 調 査 ～査察事件の判決の状況～</vt:lpstr>
      <vt:lpstr>確実な税金の納付 ～滞納の未然防止・整理促進への取組～</vt:lpstr>
      <vt:lpstr>確実な税金の納付 ～集中電話催告センター室～</vt:lpstr>
      <vt:lpstr>確実な税金の納付 ～公売の実施～</vt:lpstr>
      <vt:lpstr>確実な税金の納付 ～悪質な滞納者に対する厳正な対応～</vt:lpstr>
      <vt:lpstr>国際的な取引への対応 ～国際徴収への取組～</vt:lpstr>
      <vt:lpstr>国際的な取引への対応 ～国際的な租税回避に対する取組～</vt:lpstr>
      <vt:lpstr>国際的な取引への対応 ～ＢＥＰＳプロジェクト～</vt:lpstr>
      <vt:lpstr>国際的な取引への対応 ～租税条約等に基づく情報交換～</vt:lpstr>
      <vt:lpstr>国際的な取引への対応 ～開発途上国に対する技術協力～</vt:lpstr>
      <vt:lpstr>PowerPoint プレゼンテーション</vt:lpstr>
      <vt:lpstr>納税環境の整備① ～納税者サービスの充実～</vt:lpstr>
      <vt:lpstr>PowerPoint プレゼンテーション</vt:lpstr>
      <vt:lpstr>納税環境の整備① ～国税庁ホームページの充実～</vt:lpstr>
      <vt:lpstr>納税環境の整備① ～チャットボット・タックスアンサー～</vt:lpstr>
      <vt:lpstr>納税環境の整備① ～確定申告書等作成コーナー～</vt:lpstr>
      <vt:lpstr>納税環境の整備① ～スマートフォンを利用した個人の申告について～</vt:lpstr>
      <vt:lpstr>納税環境の整備① ～e-Taxのメリット～</vt:lpstr>
      <vt:lpstr>納税環境の整備① ～〔法人税等の電子申告〕申告データの円滑な電子提出のための主な環境整備施策～</vt:lpstr>
      <vt:lpstr>納税環境の整備① ～キャッシュレス納付の利用拡大～</vt:lpstr>
      <vt:lpstr>納税環境の整備① ～キャッシュレス納付～</vt:lpstr>
      <vt:lpstr>納税環境の整備① ～電子納税証明書～</vt:lpstr>
      <vt:lpstr>PowerPoint プレゼンテーション</vt:lpstr>
      <vt:lpstr>納税環境の整備② ～マイナンバー制度について～</vt:lpstr>
      <vt:lpstr>納税環境の整備② ～マイナンバー制度の国税分野での利用～</vt:lpstr>
      <vt:lpstr>納税環境の整備② ～マイナポータルを活用した年末調整・所得税確定申告の簡便化～</vt:lpstr>
      <vt:lpstr>納税環境の整備② ～マイナンバーカード～</vt:lpstr>
      <vt:lpstr>PowerPoint プレゼンテーション</vt:lpstr>
      <vt:lpstr>PowerPoint プレゼンテーション</vt:lpstr>
      <vt:lpstr>PowerPoint プレゼンテーション</vt:lpstr>
      <vt:lpstr>PowerPoint プレゼンテーション</vt:lpstr>
      <vt:lpstr>納税環境の整備② ～法人番号について①～</vt:lpstr>
      <vt:lpstr>納税環境の整備② ～法人番号について②～</vt:lpstr>
      <vt:lpstr>納税環境の整備② ～法人番号について③～</vt:lpstr>
      <vt:lpstr>PowerPoint プレゼンテーション</vt:lpstr>
      <vt:lpstr>災害（震災等）への対応 ～申告・納付等の期限延長措置～</vt:lpstr>
      <vt:lpstr>災害（震災等）への対応 ～納税の猶予～</vt:lpstr>
      <vt:lpstr>災害（震災等）への対応 ～災害にあったときの所得税の軽減～</vt:lpstr>
      <vt:lpstr>PowerPoint プレゼンテーション</vt:lpstr>
      <vt:lpstr>酒類業の振興 ～課税数量の推移～</vt:lpstr>
      <vt:lpstr>PowerPoint プレゼンテーション</vt:lpstr>
      <vt:lpstr>PowerPoint プレゼンテーション</vt:lpstr>
      <vt:lpstr>酒類業の振興 ～海外販路開拓支援及び日本産酒類の認知度向上～</vt:lpstr>
      <vt:lpstr>酒類業の振興 ～酒類事業者向け補助金～</vt:lpstr>
      <vt:lpstr> </vt:lpstr>
      <vt:lpstr>PowerPoint プレゼンテーション</vt:lpstr>
      <vt:lpstr>酒類業の振興 ～酒類総合研究所との連携した技術支援～</vt:lpstr>
      <vt:lpstr>PowerPoint プレゼンテーション</vt:lpstr>
      <vt:lpstr>実績評価（政策評価）と税務行政の改善 ～実績評価（政策評価）の目的～</vt:lpstr>
      <vt:lpstr>実績評価（政策評価）と税務行政の改善 ～国税庁の使命と実績評価の目標～</vt:lpstr>
      <vt:lpstr>実績評価（政策評価）と税務行政の改善 ～令和４事務年度　実績評価の結果～</vt:lpstr>
      <vt:lpstr>PowerPoint プレゼンテーション</vt:lpstr>
      <vt:lpstr>PowerPoint プレゼンテーション</vt:lpstr>
      <vt:lpstr>Web-TAX-TV ～「国外財産を追いかけろ！～国際徴収への取組～ 」～</vt:lpstr>
      <vt:lpstr>Web-TAX-TV ～「脱税を見逃さない！～国税査察官の仕事～ 」～</vt:lpstr>
      <vt:lpstr>Web-TAX-TV ～「隠された脱税資金を追え！～国税査察官の仕事Ⅱ～ 」～</vt:lpstr>
      <vt:lpstr>Web-TAX-TV ～「見逃さない、悪質な税金の滞納」～</vt:lpstr>
      <vt:lpstr>Web-TAX-TV ～「国際課税に関する取組の現状と今後の方向」～</vt:lpstr>
      <vt:lpstr>Web-TAX-TV ～ 「海を越えた税務調査」 ～</vt:lpstr>
      <vt:lpstr>Web-TAX-TV ～ 「海を越えた税務調査Ⅱ」～</vt:lpstr>
      <vt:lpstr>Web-TAX-TV ～「あなたのインターネット取引、確定申告していますか」～</vt:lpstr>
      <vt:lpstr>Web-TAX-TV ～「ドラマ版ダイジェスト」～</vt:lpstr>
      <vt:lpstr>Web-TAX-TV ～「税のプロフェッショナルを目指して」～</vt:lpstr>
      <vt:lpstr>PowerPoint プレゼンテーション</vt:lpstr>
      <vt:lpstr>国税の仕事と魅力</vt:lpstr>
      <vt:lpstr>税のスペシャリストになるためには</vt:lpstr>
      <vt:lpstr>令和７年度から国税専門官採用試験が変わります！</vt:lpstr>
      <vt:lpstr>令和５年度国税専門官採用試験から 　国税専門B区分（理工・デジタル系）が創設</vt:lpstr>
      <vt:lpstr>事務職員の採用状況（令和６年４月）</vt:lpstr>
      <vt:lpstr>女性の職場として・・・</vt:lpstr>
      <vt:lpstr>おわりに</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subject/>
  <dc:creator>川添 真奈美</dc:creator>
  <cp:keywords/>
  <dc:description/>
  <cp:lastModifiedBy>国税庁</cp:lastModifiedBy>
  <cp:revision>796</cp:revision>
  <cp:lastPrinted>2024-11-26T09:20:36Z</cp:lastPrinted>
  <dcterms:created xsi:type="dcterms:W3CDTF">2009-01-13T00:21:37Z</dcterms:created>
  <dcterms:modified xsi:type="dcterms:W3CDTF">2024-11-26T09:23:00Z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
    <vt:lpwstr>ドキュメント</vt:lpwstr>
  </property>
  <property fmtid="{D5CDD505-2E9C-101B-9397-08002B2CF9AE}" pid="3" name="ContentTypeId">
    <vt:lpwstr>0x0101007A217E08946B6C4B85EDC662FC36E188</vt:lpwstr>
  </property>
</Properties>
</file>