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notesSlides/notesSlide8.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5"/>
  </p:sldMasterIdLst>
  <p:notesMasterIdLst>
    <p:notesMasterId r:id="rId20"/>
  </p:notesMasterIdLst>
  <p:handoutMasterIdLst>
    <p:handoutMasterId r:id="rId21"/>
  </p:handoutMasterIdLst>
  <p:sldIdLst>
    <p:sldId id="371" r:id="rId6"/>
    <p:sldId id="325" r:id="rId7"/>
    <p:sldId id="490" r:id="rId8"/>
    <p:sldId id="495" r:id="rId9"/>
    <p:sldId id="329" r:id="rId10"/>
    <p:sldId id="330" r:id="rId11"/>
    <p:sldId id="491" r:id="rId12"/>
    <p:sldId id="493" r:id="rId13"/>
    <p:sldId id="487" r:id="rId14"/>
    <p:sldId id="494" r:id="rId15"/>
    <p:sldId id="483" r:id="rId16"/>
    <p:sldId id="350" r:id="rId17"/>
    <p:sldId id="364" r:id="rId18"/>
    <p:sldId id="363" r:id="rId19"/>
  </p:sldIdLst>
  <p:sldSz cx="9972675" cy="6840538"/>
  <p:notesSz cx="7104063" cy="10234613"/>
  <p:defaultTextStyle>
    <a:defPPr>
      <a:defRPr lang="ja-JP"/>
    </a:defPPr>
    <a:lvl1pPr algn="l" defTabSz="457200" rtl="0" eaLnBrk="0" fontAlgn="base" hangingPunct="0">
      <a:spcBef>
        <a:spcPct val="0"/>
      </a:spcBef>
      <a:spcAft>
        <a:spcPct val="0"/>
      </a:spcAft>
      <a:defRPr kumimoji="1" sz="1400" b="1" kern="1200">
        <a:solidFill>
          <a:schemeClr val="bg1"/>
        </a:solidFill>
        <a:latin typeface="Arial" panose="020B0604020202020204" pitchFamily="34" charset="0"/>
        <a:ea typeface="メイリオ" panose="020B0604030504040204" pitchFamily="50" charset="-128"/>
        <a:cs typeface="メイリオ" panose="020B0604030504040204" pitchFamily="50" charset="-128"/>
      </a:defRPr>
    </a:lvl1pPr>
    <a:lvl2pPr marL="457200" algn="l" defTabSz="457200" rtl="0" eaLnBrk="0" fontAlgn="base" hangingPunct="0">
      <a:spcBef>
        <a:spcPct val="0"/>
      </a:spcBef>
      <a:spcAft>
        <a:spcPct val="0"/>
      </a:spcAft>
      <a:defRPr kumimoji="1" sz="1400" b="1" kern="1200">
        <a:solidFill>
          <a:schemeClr val="bg1"/>
        </a:solidFill>
        <a:latin typeface="Arial" panose="020B0604020202020204" pitchFamily="34" charset="0"/>
        <a:ea typeface="メイリオ" panose="020B0604030504040204" pitchFamily="50" charset="-128"/>
        <a:cs typeface="メイリオ" panose="020B0604030504040204" pitchFamily="50" charset="-128"/>
      </a:defRPr>
    </a:lvl2pPr>
    <a:lvl3pPr marL="914400" algn="l" defTabSz="457200" rtl="0" eaLnBrk="0" fontAlgn="base" hangingPunct="0">
      <a:spcBef>
        <a:spcPct val="0"/>
      </a:spcBef>
      <a:spcAft>
        <a:spcPct val="0"/>
      </a:spcAft>
      <a:defRPr kumimoji="1" sz="1400" b="1" kern="1200">
        <a:solidFill>
          <a:schemeClr val="bg1"/>
        </a:solidFill>
        <a:latin typeface="Arial" panose="020B0604020202020204" pitchFamily="34" charset="0"/>
        <a:ea typeface="メイリオ" panose="020B0604030504040204" pitchFamily="50" charset="-128"/>
        <a:cs typeface="メイリオ" panose="020B0604030504040204" pitchFamily="50" charset="-128"/>
      </a:defRPr>
    </a:lvl3pPr>
    <a:lvl4pPr marL="1371600" algn="l" defTabSz="457200" rtl="0" eaLnBrk="0" fontAlgn="base" hangingPunct="0">
      <a:spcBef>
        <a:spcPct val="0"/>
      </a:spcBef>
      <a:spcAft>
        <a:spcPct val="0"/>
      </a:spcAft>
      <a:defRPr kumimoji="1" sz="1400" b="1" kern="1200">
        <a:solidFill>
          <a:schemeClr val="bg1"/>
        </a:solidFill>
        <a:latin typeface="Arial" panose="020B0604020202020204" pitchFamily="34" charset="0"/>
        <a:ea typeface="メイリオ" panose="020B0604030504040204" pitchFamily="50" charset="-128"/>
        <a:cs typeface="メイリオ" panose="020B0604030504040204" pitchFamily="50" charset="-128"/>
      </a:defRPr>
    </a:lvl4pPr>
    <a:lvl5pPr marL="1828800" algn="l" defTabSz="457200" rtl="0" eaLnBrk="0" fontAlgn="base" hangingPunct="0">
      <a:spcBef>
        <a:spcPct val="0"/>
      </a:spcBef>
      <a:spcAft>
        <a:spcPct val="0"/>
      </a:spcAft>
      <a:defRPr kumimoji="1" sz="1400" b="1" kern="1200">
        <a:solidFill>
          <a:schemeClr val="bg1"/>
        </a:solidFill>
        <a:latin typeface="Arial" panose="020B0604020202020204" pitchFamily="34" charset="0"/>
        <a:ea typeface="メイリオ" panose="020B0604030504040204" pitchFamily="50" charset="-128"/>
        <a:cs typeface="メイリオ" panose="020B0604030504040204" pitchFamily="50" charset="-128"/>
      </a:defRPr>
    </a:lvl5pPr>
    <a:lvl6pPr marL="2286000" algn="l" defTabSz="914400" rtl="0" eaLnBrk="1" latinLnBrk="0" hangingPunct="1">
      <a:defRPr kumimoji="1" sz="1400" b="1" kern="1200">
        <a:solidFill>
          <a:schemeClr val="bg1"/>
        </a:solidFill>
        <a:latin typeface="Arial" panose="020B0604020202020204" pitchFamily="34" charset="0"/>
        <a:ea typeface="メイリオ" panose="020B0604030504040204" pitchFamily="50" charset="-128"/>
        <a:cs typeface="メイリオ" panose="020B0604030504040204" pitchFamily="50" charset="-128"/>
      </a:defRPr>
    </a:lvl6pPr>
    <a:lvl7pPr marL="2743200" algn="l" defTabSz="914400" rtl="0" eaLnBrk="1" latinLnBrk="0" hangingPunct="1">
      <a:defRPr kumimoji="1" sz="1400" b="1" kern="1200">
        <a:solidFill>
          <a:schemeClr val="bg1"/>
        </a:solidFill>
        <a:latin typeface="Arial" panose="020B0604020202020204" pitchFamily="34" charset="0"/>
        <a:ea typeface="メイリオ" panose="020B0604030504040204" pitchFamily="50" charset="-128"/>
        <a:cs typeface="メイリオ" panose="020B0604030504040204" pitchFamily="50" charset="-128"/>
      </a:defRPr>
    </a:lvl7pPr>
    <a:lvl8pPr marL="3200400" algn="l" defTabSz="914400" rtl="0" eaLnBrk="1" latinLnBrk="0" hangingPunct="1">
      <a:defRPr kumimoji="1" sz="1400" b="1" kern="1200">
        <a:solidFill>
          <a:schemeClr val="bg1"/>
        </a:solidFill>
        <a:latin typeface="Arial" panose="020B0604020202020204" pitchFamily="34" charset="0"/>
        <a:ea typeface="メイリオ" panose="020B0604030504040204" pitchFamily="50" charset="-128"/>
        <a:cs typeface="メイリオ" panose="020B0604030504040204" pitchFamily="50" charset="-128"/>
      </a:defRPr>
    </a:lvl8pPr>
    <a:lvl9pPr marL="3657600" algn="l" defTabSz="914400" rtl="0" eaLnBrk="1" latinLnBrk="0" hangingPunct="1">
      <a:defRPr kumimoji="1" sz="1400" b="1" kern="1200">
        <a:solidFill>
          <a:schemeClr val="bg1"/>
        </a:solidFill>
        <a:latin typeface="Arial" panose="020B0604020202020204" pitchFamily="34" charset="0"/>
        <a:ea typeface="メイリオ" panose="020B0604030504040204" pitchFamily="50" charset="-128"/>
        <a:cs typeface="メイリオ" panose="020B0604030504040204" pitchFamily="50" charset="-128"/>
      </a:defRPr>
    </a:lvl9pPr>
  </p:defaultTextStyle>
  <p:extLst>
    <p:ext uri="{EFAFB233-063F-42B5-8137-9DF3F51BA10A}">
      <p15:sldGuideLst xmlns:p15="http://schemas.microsoft.com/office/powerpoint/2012/main">
        <p15:guide id="1" orient="horz" pos="816" userDrawn="1">
          <p15:clr>
            <a:srgbClr val="A4A3A4"/>
          </p15:clr>
        </p15:guide>
        <p15:guide id="2" pos="3118" userDrawn="1">
          <p15:clr>
            <a:srgbClr val="A4A3A4"/>
          </p15:clr>
        </p15:guide>
        <p15:guide id="3" orient="horz" pos="2155"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河崎" initials="N" lastIdx="4" clrIdx="0">
    <p:extLst>
      <p:ext uri="{19B8F6BF-5375-455C-9EA6-DF929625EA0E}">
        <p15:presenceInfo xmlns:p15="http://schemas.microsoft.com/office/powerpoint/2012/main" userId="河崎" providerId="None"/>
      </p:ext>
    </p:extLst>
  </p:cmAuthor>
  <p:cmAuthor id="2" name="国税庁" initials="国税庁" lastIdx="1" clrIdx="1">
    <p:extLst>
      <p:ext uri="{19B8F6BF-5375-455C-9EA6-DF929625EA0E}">
        <p15:presenceInfo xmlns:p15="http://schemas.microsoft.com/office/powerpoint/2012/main" userId="国税庁" providerId="None"/>
      </p:ext>
    </p:extLst>
  </p:cmAuthor>
  <p:cmAuthor id="3" name="鷲見太希" initials="鷲見太希" lastIdx="3" clrIdx="2">
    <p:extLst>
      <p:ext uri="{19B8F6BF-5375-455C-9EA6-DF929625EA0E}">
        <p15:presenceInfo xmlns:p15="http://schemas.microsoft.com/office/powerpoint/2012/main" userId="S::MOFI0492@mof.go.jp::b8eee190-9b6b-4258-be93-8813bb6489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AA7"/>
    <a:srgbClr val="FFE285"/>
    <a:srgbClr val="FFDC6D"/>
    <a:srgbClr val="FFD653"/>
    <a:srgbClr val="843C0C"/>
    <a:srgbClr val="FF66CC"/>
    <a:srgbClr val="00B050"/>
    <a:srgbClr val="0070C0"/>
    <a:srgbClr val="FFC000"/>
    <a:srgbClr val="904E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B06BFB-90E3-4AF7-A14E-EE0722F84BDF}" v="3" dt="2024-07-17T00:49:50.116"/>
  </p1510:revLst>
</p1510:revInfo>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ABFCF23-3B69-468F-B69F-88F6DE6A72F2}" styleName="中間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D083AE6-46FA-4A59-8FB0-9F97EB10719F}" styleName="淡色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210" autoAdjust="0"/>
    <p:restoredTop sz="29348" autoAdjust="0"/>
  </p:normalViewPr>
  <p:slideViewPr>
    <p:cSldViewPr snapToGrid="0">
      <p:cViewPr varScale="1">
        <p:scale>
          <a:sx n="21" d="100"/>
          <a:sy n="21" d="100"/>
        </p:scale>
        <p:origin x="1644" y="36"/>
      </p:cViewPr>
      <p:guideLst>
        <p:guide orient="horz" pos="816"/>
        <p:guide pos="3118"/>
        <p:guide orient="horz" pos="2155"/>
      </p:guideLst>
    </p:cSldViewPr>
  </p:slideViewPr>
  <p:notesTextViewPr>
    <p:cViewPr>
      <p:scale>
        <a:sx n="1" d="1"/>
        <a:sy n="1" d="1"/>
      </p:scale>
      <p:origin x="0" y="0"/>
    </p:cViewPr>
  </p:notesTextViewPr>
  <p:notesViewPr>
    <p:cSldViewPr snapToGrid="0">
      <p:cViewPr varScale="1">
        <p:scale>
          <a:sx n="50" d="100"/>
          <a:sy n="50" d="100"/>
        </p:scale>
        <p:origin x="2076" y="66"/>
      </p:cViewPr>
      <p:guideLst>
        <p:guide orient="horz" pos="3224"/>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https://mof2021.sharepoint.com/sites/Dep08/SharedFolder/&#35519;&#26619;&#35506;/&#24179;&#25104;30&#24180;&#24230;&#20197;&#38477;&#12501;&#12457;&#12523;&#12480;/&#35519;&#26619;&#31532;&#65301;&#20418;/&#20491;&#20154;&#29992;&#12501;&#12457;&#12523;&#12480;&#65288;&#20196;&#21644;&#65302;&#24180;&#24230;&#65289;/16%20&#22269;&#20869;&#20491;&#21029;&#26696;&#20214;&#12304;1&#24180;&#20445;&#23384;&#12305;/240704_&#12304;&#24193;&#24195;&#22577;&#12305;&#31246;&#12434;&#32771;&#12360;&#12427;&#36913;&#38291;/02_&#20316;&#26989;/BD/240704_&#12304;BD&#12305;&#36523;&#36817;&#12394;&#36001;&#25919;&#25903;&#20986;&#12289;&#27507;&#20986;&#12539;&#27507;&#20837;&#20870;&#12464;&#12521;&#12501;.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3" Type="http://schemas.openxmlformats.org/officeDocument/2006/relationships/oleObject" Target="https://mof2021.sharepoint.com/sites/Dep08/SharedFolder/&#35519;&#26619;&#35506;/&#24179;&#25104;30&#24180;&#24230;&#20197;&#38477;&#12501;&#12457;&#12523;&#12480;/&#35519;&#26619;&#31532;&#65301;&#20418;/&#20491;&#20154;&#29992;&#12501;&#12457;&#12523;&#12480;&#65288;&#20196;&#21644;&#65302;&#24180;&#24230;&#65289;/16%20&#22269;&#20869;&#20491;&#21029;&#26696;&#20214;&#12304;1&#24180;&#20445;&#23384;&#12305;/240704_&#12304;&#24193;&#24195;&#22577;&#12305;&#31246;&#12434;&#32771;&#12360;&#12427;&#36913;&#38291;/02_&#20316;&#26989;/BD/240704_&#12304;BD&#12305;&#65288;R5&#27770;&#31639;&#35211;&#36796;&#12415;&#12289;R6&#24403;&#21021;&#24460;&#65289;&#19968;&#33324;&#20250;&#35336;&#31246;&#21454;&#12289;&#27507;&#20986;&#32207;&#38989;&#21450;&#12403;&#20844;&#20661;&#30330;&#34892;&#38989;&#12398;&#25512;&#31227;.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mof2021.sharepoint.com/sites/Dep08/SharedFolder/&#35519;&#26619;&#35506;/&#24179;&#25104;30&#24180;&#24230;&#20197;&#38477;&#12501;&#12457;&#12523;&#12480;/&#35519;&#26619;&#31532;&#65301;&#20418;/&#20491;&#20154;&#29992;&#12501;&#12457;&#12523;&#12480;&#65288;&#20196;&#21644;&#65302;&#24180;&#24230;&#65289;/13%20&#22269;&#20869;&#21521;&#12369;&#24195;&#22577;&#38306;&#20418;&#36039;&#26009;&#12304;3&#24180;&#20445;&#23384;&#12305;/01_&#33394;&#12497;&#12531;&#12539;&#34180;&#12497;&#12531;/01%20&#20196;&#21644;&#65302;&#24180;&#26149;&#65288;&#65300;&#26376;&#30330;&#34892;&#65289;/02%20&#19968;&#33324;&#29992;&#65288;&#33394;&#12497;&#12531;&#65289;/14%20&#20661;&#21209;&#27531;&#39640;&#12398;&#22269;&#38555;&#27604;&#36611;&#65288;&#23550;GDP&#27604;&#65289;&#12304;&#20304;&#34276;&#12539;&#23665;&#26412;&#12305;/WEO24-04/&#12304;DC&#24460;&#12305;14.&#20661;&#21209;&#12539;&#32020;&#20661;&#21209;&#27531;&#39640;&#22269;&#38555;&#27604;&#36611;(WEO24-0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474917078925235"/>
          <c:y val="0.12741869222868882"/>
          <c:w val="0.51929636144313229"/>
          <c:h val="0.74176018486819584"/>
        </c:manualLayout>
      </c:layout>
      <c:doughnutChart>
        <c:varyColors val="1"/>
        <c:ser>
          <c:idx val="1"/>
          <c:order val="0"/>
          <c:tx>
            <c:v>内側</c:v>
          </c:tx>
          <c:spPr>
            <a:solidFill>
              <a:srgbClr val="993366"/>
            </a:solidFill>
            <a:ln w="9525">
              <a:noFill/>
            </a:ln>
          </c:spPr>
          <c:dPt>
            <c:idx val="0"/>
            <c:bubble3D val="0"/>
            <c:extLst>
              <c:ext xmlns:c16="http://schemas.microsoft.com/office/drawing/2014/chart" uri="{C3380CC4-5D6E-409C-BE32-E72D297353CC}">
                <c16:uniqueId val="{00000000-5AFB-4FDA-829A-5C0AF3003E8C}"/>
              </c:ext>
            </c:extLst>
          </c:dPt>
          <c:dPt>
            <c:idx val="1"/>
            <c:bubble3D val="0"/>
            <c:spPr>
              <a:solidFill>
                <a:srgbClr val="FFFF00"/>
              </a:solidFill>
              <a:ln w="9525">
                <a:noFill/>
              </a:ln>
            </c:spPr>
            <c:extLst>
              <c:ext xmlns:c16="http://schemas.microsoft.com/office/drawing/2014/chart" uri="{C3380CC4-5D6E-409C-BE32-E72D297353CC}">
                <c16:uniqueId val="{00000002-5AFB-4FDA-829A-5C0AF3003E8C}"/>
              </c:ext>
            </c:extLst>
          </c:dPt>
          <c:dPt>
            <c:idx val="2"/>
            <c:bubble3D val="0"/>
            <c:spPr>
              <a:solidFill>
                <a:srgbClr val="BDD391"/>
              </a:solidFill>
              <a:ln w="9525">
                <a:noFill/>
              </a:ln>
            </c:spPr>
            <c:extLst>
              <c:ext xmlns:c16="http://schemas.microsoft.com/office/drawing/2014/chart" uri="{C3380CC4-5D6E-409C-BE32-E72D297353CC}">
                <c16:uniqueId val="{00000004-5AFB-4FDA-829A-5C0AF3003E8C}"/>
              </c:ext>
            </c:extLst>
          </c:dPt>
          <c:dPt>
            <c:idx val="3"/>
            <c:bubble3D val="0"/>
            <c:spPr>
              <a:solidFill>
                <a:srgbClr val="B9E3B9"/>
              </a:solidFill>
              <a:ln w="9525">
                <a:noFill/>
              </a:ln>
            </c:spPr>
            <c:extLst>
              <c:ext xmlns:c16="http://schemas.microsoft.com/office/drawing/2014/chart" uri="{C3380CC4-5D6E-409C-BE32-E72D297353CC}">
                <c16:uniqueId val="{00000006-5AFB-4FDA-829A-5C0AF3003E8C}"/>
              </c:ext>
            </c:extLst>
          </c:dPt>
          <c:dPt>
            <c:idx val="4"/>
            <c:bubble3D val="0"/>
            <c:spPr>
              <a:solidFill>
                <a:srgbClr val="BFBFBF"/>
              </a:solidFill>
              <a:ln w="9525">
                <a:noFill/>
                <a:prstDash val="solid"/>
              </a:ln>
            </c:spPr>
            <c:extLst>
              <c:ext xmlns:c16="http://schemas.microsoft.com/office/drawing/2014/chart" uri="{C3380CC4-5D6E-409C-BE32-E72D297353CC}">
                <c16:uniqueId val="{00000008-5AFB-4FDA-829A-5C0AF3003E8C}"/>
              </c:ext>
            </c:extLst>
          </c:dPt>
          <c:dPt>
            <c:idx val="5"/>
            <c:bubble3D val="0"/>
            <c:spPr>
              <a:solidFill>
                <a:srgbClr val="E6ECB0"/>
              </a:solidFill>
              <a:ln w="9525">
                <a:noFill/>
              </a:ln>
            </c:spPr>
            <c:extLst>
              <c:ext xmlns:c16="http://schemas.microsoft.com/office/drawing/2014/chart" uri="{C3380CC4-5D6E-409C-BE32-E72D297353CC}">
                <c16:uniqueId val="{0000000A-5AFB-4FDA-829A-5C0AF3003E8C}"/>
              </c:ext>
            </c:extLst>
          </c:dPt>
          <c:dPt>
            <c:idx val="6"/>
            <c:bubble3D val="0"/>
            <c:spPr>
              <a:solidFill>
                <a:srgbClr val="FF0000">
                  <a:alpha val="48000"/>
                </a:srgbClr>
              </a:solidFill>
              <a:ln w="9525">
                <a:noFill/>
              </a:ln>
            </c:spPr>
            <c:extLst>
              <c:ext xmlns:c16="http://schemas.microsoft.com/office/drawing/2014/chart" uri="{C3380CC4-5D6E-409C-BE32-E72D297353CC}">
                <c16:uniqueId val="{0000000C-5AFB-4FDA-829A-5C0AF3003E8C}"/>
              </c:ext>
            </c:extLst>
          </c:dPt>
          <c:dPt>
            <c:idx val="7"/>
            <c:bubble3D val="0"/>
            <c:extLst>
              <c:ext xmlns:c16="http://schemas.microsoft.com/office/drawing/2014/chart" uri="{C3380CC4-5D6E-409C-BE32-E72D297353CC}">
                <c16:uniqueId val="{0000000D-5AFB-4FDA-829A-5C0AF3003E8C}"/>
              </c:ext>
            </c:extLst>
          </c:dPt>
          <c:dPt>
            <c:idx val="8"/>
            <c:bubble3D val="0"/>
            <c:explosion val="3"/>
            <c:spPr>
              <a:solidFill>
                <a:srgbClr val="E4FEF9"/>
              </a:solidFill>
              <a:ln w="9525">
                <a:noFill/>
              </a:ln>
            </c:spPr>
            <c:extLst>
              <c:ext xmlns:c16="http://schemas.microsoft.com/office/drawing/2014/chart" uri="{C3380CC4-5D6E-409C-BE32-E72D297353CC}">
                <c16:uniqueId val="{0000000F-5AFB-4FDA-829A-5C0AF3003E8C}"/>
              </c:ext>
            </c:extLst>
          </c:dPt>
          <c:dPt>
            <c:idx val="9"/>
            <c:bubble3D val="0"/>
            <c:spPr>
              <a:solidFill>
                <a:srgbClr val="B3DAE7"/>
              </a:solidFill>
              <a:ln w="9525">
                <a:noFill/>
              </a:ln>
            </c:spPr>
            <c:extLst>
              <c:ext xmlns:c16="http://schemas.microsoft.com/office/drawing/2014/chart" uri="{C3380CC4-5D6E-409C-BE32-E72D297353CC}">
                <c16:uniqueId val="{00000011-5AFB-4FDA-829A-5C0AF3003E8C}"/>
              </c:ext>
            </c:extLst>
          </c:dPt>
          <c:cat>
            <c:strRef>
              <c:f>'４. 国の財政（左）'!$N$7:$N$16</c:f>
              <c:strCache>
                <c:ptCount val="10"/>
                <c:pt idx="0">
                  <c:v>租税及び印紙収入</c:v>
                </c:pt>
                <c:pt idx="1">
                  <c:v>所得税</c:v>
                </c:pt>
                <c:pt idx="2">
                  <c:v>法人税</c:v>
                </c:pt>
                <c:pt idx="3">
                  <c:v>消費税</c:v>
                </c:pt>
                <c:pt idx="4">
                  <c:v>その他</c:v>
                </c:pt>
                <c:pt idx="5">
                  <c:v>その他収入</c:v>
                </c:pt>
                <c:pt idx="6">
                  <c:v>年金特例公債金収入</c:v>
                </c:pt>
                <c:pt idx="7">
                  <c:v>公債金収入</c:v>
                </c:pt>
                <c:pt idx="8">
                  <c:v>建設公債</c:v>
                </c:pt>
                <c:pt idx="9">
                  <c:v>特例公債</c:v>
                </c:pt>
              </c:strCache>
            </c:strRef>
          </c:cat>
          <c:val>
            <c:numRef>
              <c:f>'４. 国の財政（左）'!$Q$7:$Q$16</c:f>
              <c:numCache>
                <c:formatCode>#,##0_ </c:formatCode>
                <c:ptCount val="10"/>
                <c:pt idx="1">
                  <c:v>179050</c:v>
                </c:pt>
                <c:pt idx="2">
                  <c:v>170460</c:v>
                </c:pt>
                <c:pt idx="3">
                  <c:v>238230</c:v>
                </c:pt>
                <c:pt idx="4">
                  <c:v>108340</c:v>
                </c:pt>
                <c:pt idx="5">
                  <c:v>75146.884220000007</c:v>
                </c:pt>
                <c:pt idx="6">
                  <c:v>0</c:v>
                </c:pt>
                <c:pt idx="8">
                  <c:v>65790</c:v>
                </c:pt>
                <c:pt idx="9">
                  <c:v>288700</c:v>
                </c:pt>
              </c:numCache>
            </c:numRef>
          </c:val>
          <c:extLst>
            <c:ext xmlns:c16="http://schemas.microsoft.com/office/drawing/2014/chart" uri="{C3380CC4-5D6E-409C-BE32-E72D297353CC}">
              <c16:uniqueId val="{00000012-5AFB-4FDA-829A-5C0AF3003E8C}"/>
            </c:ext>
          </c:extLst>
        </c:ser>
        <c:ser>
          <c:idx val="0"/>
          <c:order val="1"/>
          <c:tx>
            <c:v>外側</c:v>
          </c:tx>
          <c:spPr>
            <a:solidFill>
              <a:schemeClr val="accent2">
                <a:lumMod val="60000"/>
                <a:lumOff val="40000"/>
              </a:schemeClr>
            </a:solidFill>
            <a:ln w="6350">
              <a:noFill/>
            </a:ln>
          </c:spPr>
          <c:dPt>
            <c:idx val="0"/>
            <c:bubble3D val="0"/>
            <c:spPr>
              <a:solidFill>
                <a:srgbClr val="FF7C80"/>
              </a:solidFill>
              <a:ln w="6350">
                <a:noFill/>
                <a:prstDash val="solid"/>
              </a:ln>
            </c:spPr>
            <c:extLst>
              <c:ext xmlns:c16="http://schemas.microsoft.com/office/drawing/2014/chart" uri="{C3380CC4-5D6E-409C-BE32-E72D297353CC}">
                <c16:uniqueId val="{00000014-5AFB-4FDA-829A-5C0AF3003E8C}"/>
              </c:ext>
            </c:extLst>
          </c:dPt>
          <c:dPt>
            <c:idx val="1"/>
            <c:bubble3D val="0"/>
            <c:extLst>
              <c:ext xmlns:c16="http://schemas.microsoft.com/office/drawing/2014/chart" uri="{C3380CC4-5D6E-409C-BE32-E72D297353CC}">
                <c16:uniqueId val="{00000015-5AFB-4FDA-829A-5C0AF3003E8C}"/>
              </c:ext>
            </c:extLst>
          </c:dPt>
          <c:dPt>
            <c:idx val="2"/>
            <c:bubble3D val="0"/>
            <c:extLst>
              <c:ext xmlns:c16="http://schemas.microsoft.com/office/drawing/2014/chart" uri="{C3380CC4-5D6E-409C-BE32-E72D297353CC}">
                <c16:uniqueId val="{00000016-5AFB-4FDA-829A-5C0AF3003E8C}"/>
              </c:ext>
            </c:extLst>
          </c:dPt>
          <c:dPt>
            <c:idx val="3"/>
            <c:bubble3D val="0"/>
            <c:extLst>
              <c:ext xmlns:c16="http://schemas.microsoft.com/office/drawing/2014/chart" uri="{C3380CC4-5D6E-409C-BE32-E72D297353CC}">
                <c16:uniqueId val="{00000017-5AFB-4FDA-829A-5C0AF3003E8C}"/>
              </c:ext>
            </c:extLst>
          </c:dPt>
          <c:dPt>
            <c:idx val="4"/>
            <c:bubble3D val="0"/>
            <c:extLst>
              <c:ext xmlns:c16="http://schemas.microsoft.com/office/drawing/2014/chart" uri="{C3380CC4-5D6E-409C-BE32-E72D297353CC}">
                <c16:uniqueId val="{00000018-5AFB-4FDA-829A-5C0AF3003E8C}"/>
              </c:ext>
            </c:extLst>
          </c:dPt>
          <c:dPt>
            <c:idx val="5"/>
            <c:bubble3D val="0"/>
            <c:spPr>
              <a:solidFill>
                <a:srgbClr val="E6ECB0"/>
              </a:solidFill>
              <a:ln w="6350">
                <a:noFill/>
              </a:ln>
            </c:spPr>
            <c:extLst>
              <c:ext xmlns:c16="http://schemas.microsoft.com/office/drawing/2014/chart" uri="{C3380CC4-5D6E-409C-BE32-E72D297353CC}">
                <c16:uniqueId val="{0000001A-5AFB-4FDA-829A-5C0AF3003E8C}"/>
              </c:ext>
            </c:extLst>
          </c:dPt>
          <c:dPt>
            <c:idx val="6"/>
            <c:bubble3D val="0"/>
            <c:spPr>
              <a:solidFill>
                <a:srgbClr val="FF0000">
                  <a:alpha val="48000"/>
                </a:srgbClr>
              </a:solidFill>
              <a:ln w="6350">
                <a:noFill/>
              </a:ln>
            </c:spPr>
            <c:extLst>
              <c:ext xmlns:c16="http://schemas.microsoft.com/office/drawing/2014/chart" uri="{C3380CC4-5D6E-409C-BE32-E72D297353CC}">
                <c16:uniqueId val="{0000001C-5AFB-4FDA-829A-5C0AF3003E8C}"/>
              </c:ext>
            </c:extLst>
          </c:dPt>
          <c:dPt>
            <c:idx val="7"/>
            <c:bubble3D val="0"/>
            <c:spPr>
              <a:solidFill>
                <a:srgbClr val="64B4CE"/>
              </a:solidFill>
              <a:ln w="6350">
                <a:noFill/>
              </a:ln>
            </c:spPr>
            <c:extLst>
              <c:ext xmlns:c16="http://schemas.microsoft.com/office/drawing/2014/chart" uri="{C3380CC4-5D6E-409C-BE32-E72D297353CC}">
                <c16:uniqueId val="{0000001E-5AFB-4FDA-829A-5C0AF3003E8C}"/>
              </c:ext>
            </c:extLst>
          </c:dPt>
          <c:dPt>
            <c:idx val="8"/>
            <c:bubble3D val="0"/>
            <c:extLst>
              <c:ext xmlns:c16="http://schemas.microsoft.com/office/drawing/2014/chart" uri="{C3380CC4-5D6E-409C-BE32-E72D297353CC}">
                <c16:uniqueId val="{0000001F-5AFB-4FDA-829A-5C0AF3003E8C}"/>
              </c:ext>
            </c:extLst>
          </c:dPt>
          <c:dPt>
            <c:idx val="9"/>
            <c:bubble3D val="0"/>
            <c:extLst>
              <c:ext xmlns:c16="http://schemas.microsoft.com/office/drawing/2014/chart" uri="{C3380CC4-5D6E-409C-BE32-E72D297353CC}">
                <c16:uniqueId val="{00000020-5AFB-4FDA-829A-5C0AF3003E8C}"/>
              </c:ext>
            </c:extLst>
          </c:dPt>
          <c:cat>
            <c:strRef>
              <c:f>'４. 国の財政（左）'!$N$7:$N$16</c:f>
              <c:strCache>
                <c:ptCount val="10"/>
                <c:pt idx="0">
                  <c:v>租税及び印紙収入</c:v>
                </c:pt>
                <c:pt idx="1">
                  <c:v>所得税</c:v>
                </c:pt>
                <c:pt idx="2">
                  <c:v>法人税</c:v>
                </c:pt>
                <c:pt idx="3">
                  <c:v>消費税</c:v>
                </c:pt>
                <c:pt idx="4">
                  <c:v>その他</c:v>
                </c:pt>
                <c:pt idx="5">
                  <c:v>その他収入</c:v>
                </c:pt>
                <c:pt idx="6">
                  <c:v>年金特例公債金収入</c:v>
                </c:pt>
                <c:pt idx="7">
                  <c:v>公債金収入</c:v>
                </c:pt>
                <c:pt idx="8">
                  <c:v>建設公債</c:v>
                </c:pt>
                <c:pt idx="9">
                  <c:v>特例公債</c:v>
                </c:pt>
              </c:strCache>
            </c:strRef>
          </c:cat>
          <c:val>
            <c:numRef>
              <c:f>'４. 国の財政（左）'!$O$7:$O$16</c:f>
              <c:numCache>
                <c:formatCode>General</c:formatCode>
                <c:ptCount val="10"/>
                <c:pt idx="0" formatCode="#,##0_ ">
                  <c:v>696080</c:v>
                </c:pt>
                <c:pt idx="5" formatCode="#,##0_ ">
                  <c:v>75146.884220000007</c:v>
                </c:pt>
                <c:pt idx="6" formatCode="#,##0_ ">
                  <c:v>0</c:v>
                </c:pt>
                <c:pt idx="7" formatCode="#,##0_ ">
                  <c:v>354490</c:v>
                </c:pt>
              </c:numCache>
            </c:numRef>
          </c:val>
          <c:extLst>
            <c:ext xmlns:c16="http://schemas.microsoft.com/office/drawing/2014/chart" uri="{C3380CC4-5D6E-409C-BE32-E72D297353CC}">
              <c16:uniqueId val="{00000021-5AFB-4FDA-829A-5C0AF3003E8C}"/>
            </c:ext>
          </c:extLst>
        </c:ser>
        <c:dLbls>
          <c:showLegendKey val="0"/>
          <c:showVal val="0"/>
          <c:showCatName val="0"/>
          <c:showSerName val="0"/>
          <c:showPercent val="0"/>
          <c:showBubbleSize val="0"/>
          <c:showLeaderLines val="1"/>
        </c:dLbls>
        <c:firstSliceAng val="0"/>
        <c:holeSize val="35"/>
      </c:doughnutChart>
      <c:spPr>
        <a:noFill/>
        <a:ln w="25400">
          <a:noFill/>
        </a:ln>
      </c:spPr>
    </c:plotArea>
    <c:plotVisOnly val="1"/>
    <c:dispBlanksAs val="zero"/>
    <c:showDLblsOverMax val="0"/>
  </c:chart>
  <c:spPr>
    <a:noFill/>
    <a:ln w="9525">
      <a:noFill/>
    </a:ln>
  </c:spPr>
  <c:txPr>
    <a:bodyPr/>
    <a:lstStyle/>
    <a:p>
      <a:pPr>
        <a:defRPr sz="1050" b="0" i="0" u="none" strike="noStrike" baseline="0">
          <a:solidFill>
            <a:srgbClr val="000000"/>
          </a:solidFill>
          <a:latin typeface="Meiryo UI" panose="020B0604030504040204" pitchFamily="50" charset="-128"/>
          <a:ea typeface="Meiryo UI" panose="020B0604030504040204" pitchFamily="50" charset="-128"/>
          <a:cs typeface="ＭＳ Ｐゴシック"/>
        </a:defRPr>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305872124433379"/>
          <c:y val="1.4432494718647966E-2"/>
          <c:w val="0.71827704402069781"/>
          <c:h val="0.7953690440259038"/>
        </c:manualLayout>
      </c:layout>
      <c:doughnutChart>
        <c:varyColors val="1"/>
        <c:ser>
          <c:idx val="1"/>
          <c:order val="0"/>
          <c:tx>
            <c:strRef>
              <c:f>'４. 国の財政（右）'!$Q$3:$R$3</c:f>
              <c:strCache>
                <c:ptCount val="1"/>
                <c:pt idx="0">
                  <c:v>内側の円</c:v>
                </c:pt>
              </c:strCache>
            </c:strRef>
          </c:tx>
          <c:spPr>
            <a:ln w="6350">
              <a:noFill/>
            </a:ln>
          </c:spPr>
          <c:dPt>
            <c:idx val="0"/>
            <c:bubble3D val="0"/>
            <c:spPr>
              <a:solidFill>
                <a:srgbClr val="9999FF"/>
              </a:solidFill>
              <a:ln w="6350">
                <a:noFill/>
              </a:ln>
            </c:spPr>
            <c:extLst>
              <c:ext xmlns:c16="http://schemas.microsoft.com/office/drawing/2014/chart" uri="{C3380CC4-5D6E-409C-BE32-E72D297353CC}">
                <c16:uniqueId val="{00000001-1097-4AF2-8F0A-D1F35E67E313}"/>
              </c:ext>
            </c:extLst>
          </c:dPt>
          <c:dPt>
            <c:idx val="1"/>
            <c:bubble3D val="0"/>
            <c:spPr>
              <a:solidFill>
                <a:srgbClr val="FFFF00"/>
              </a:solidFill>
              <a:ln w="6350">
                <a:noFill/>
              </a:ln>
            </c:spPr>
            <c:extLst>
              <c:ext xmlns:c16="http://schemas.microsoft.com/office/drawing/2014/chart" uri="{C3380CC4-5D6E-409C-BE32-E72D297353CC}">
                <c16:uniqueId val="{00000003-1097-4AF2-8F0A-D1F35E67E313}"/>
              </c:ext>
            </c:extLst>
          </c:dPt>
          <c:dPt>
            <c:idx val="2"/>
            <c:bubble3D val="0"/>
            <c:spPr>
              <a:solidFill>
                <a:srgbClr val="D9E289"/>
              </a:solidFill>
              <a:ln w="6350">
                <a:noFill/>
              </a:ln>
            </c:spPr>
            <c:extLst>
              <c:ext xmlns:c16="http://schemas.microsoft.com/office/drawing/2014/chart" uri="{C3380CC4-5D6E-409C-BE32-E72D297353CC}">
                <c16:uniqueId val="{00000005-1097-4AF2-8F0A-D1F35E67E313}"/>
              </c:ext>
            </c:extLst>
          </c:dPt>
          <c:dPt>
            <c:idx val="3"/>
            <c:bubble3D val="0"/>
            <c:spPr>
              <a:solidFill>
                <a:schemeClr val="accent3">
                  <a:lumMod val="75000"/>
                </a:schemeClr>
              </a:solidFill>
              <a:ln w="6350">
                <a:noFill/>
              </a:ln>
            </c:spPr>
            <c:extLst>
              <c:ext xmlns:c16="http://schemas.microsoft.com/office/drawing/2014/chart" uri="{C3380CC4-5D6E-409C-BE32-E72D297353CC}">
                <c16:uniqueId val="{00000007-1097-4AF2-8F0A-D1F35E67E313}"/>
              </c:ext>
            </c:extLst>
          </c:dPt>
          <c:dPt>
            <c:idx val="4"/>
            <c:bubble3D val="0"/>
            <c:spPr>
              <a:solidFill>
                <a:srgbClr val="FFCC66"/>
              </a:solidFill>
              <a:ln w="6350">
                <a:noFill/>
              </a:ln>
            </c:spPr>
            <c:extLst>
              <c:ext xmlns:c16="http://schemas.microsoft.com/office/drawing/2014/chart" uri="{C3380CC4-5D6E-409C-BE32-E72D297353CC}">
                <c16:uniqueId val="{00000009-1097-4AF2-8F0A-D1F35E67E313}"/>
              </c:ext>
            </c:extLst>
          </c:dPt>
          <c:dPt>
            <c:idx val="5"/>
            <c:bubble3D val="0"/>
            <c:spPr>
              <a:solidFill>
                <a:srgbClr val="FFEDE7"/>
              </a:solidFill>
              <a:ln w="6350">
                <a:noFill/>
              </a:ln>
            </c:spPr>
            <c:extLst>
              <c:ext xmlns:c16="http://schemas.microsoft.com/office/drawing/2014/chart" uri="{C3380CC4-5D6E-409C-BE32-E72D297353CC}">
                <c16:uniqueId val="{0000000B-1097-4AF2-8F0A-D1F35E67E313}"/>
              </c:ext>
            </c:extLst>
          </c:dPt>
          <c:dPt>
            <c:idx val="6"/>
            <c:bubble3D val="0"/>
            <c:spPr>
              <a:solidFill>
                <a:srgbClr val="D9D9D9"/>
              </a:solidFill>
              <a:ln w="6350">
                <a:noFill/>
              </a:ln>
            </c:spPr>
            <c:extLst>
              <c:ext xmlns:c16="http://schemas.microsoft.com/office/drawing/2014/chart" uri="{C3380CC4-5D6E-409C-BE32-E72D297353CC}">
                <c16:uniqueId val="{0000000D-1097-4AF2-8F0A-D1F35E67E313}"/>
              </c:ext>
            </c:extLst>
          </c:dPt>
          <c:dPt>
            <c:idx val="7"/>
            <c:bubble3D val="0"/>
            <c:spPr>
              <a:solidFill>
                <a:srgbClr val="93D07D"/>
              </a:solidFill>
              <a:ln w="6350">
                <a:noFill/>
              </a:ln>
            </c:spPr>
            <c:extLst>
              <c:ext xmlns:c16="http://schemas.microsoft.com/office/drawing/2014/chart" uri="{C3380CC4-5D6E-409C-BE32-E72D297353CC}">
                <c16:uniqueId val="{0000000F-1097-4AF2-8F0A-D1F35E67E313}"/>
              </c:ext>
            </c:extLst>
          </c:dPt>
          <c:dPt>
            <c:idx val="8"/>
            <c:bubble3D val="0"/>
            <c:spPr>
              <a:solidFill>
                <a:srgbClr val="DEC0AA"/>
              </a:solidFill>
              <a:ln w="6350">
                <a:noFill/>
              </a:ln>
            </c:spPr>
            <c:extLst>
              <c:ext xmlns:c16="http://schemas.microsoft.com/office/drawing/2014/chart" uri="{C3380CC4-5D6E-409C-BE32-E72D297353CC}">
                <c16:uniqueId val="{00000011-1097-4AF2-8F0A-D1F35E67E313}"/>
              </c:ext>
            </c:extLst>
          </c:dPt>
          <c:dPt>
            <c:idx val="9"/>
            <c:bubble3D val="0"/>
            <c:spPr>
              <a:solidFill>
                <a:srgbClr val="00CC00"/>
              </a:solidFill>
              <a:ln w="6350">
                <a:noFill/>
              </a:ln>
            </c:spPr>
            <c:extLst>
              <c:ext xmlns:c16="http://schemas.microsoft.com/office/drawing/2014/chart" uri="{C3380CC4-5D6E-409C-BE32-E72D297353CC}">
                <c16:uniqueId val="{00000013-1097-4AF2-8F0A-D1F35E67E313}"/>
              </c:ext>
            </c:extLst>
          </c:dPt>
          <c:dPt>
            <c:idx val="10"/>
            <c:bubble3D val="0"/>
            <c:spPr>
              <a:solidFill>
                <a:srgbClr val="D2E7A9"/>
              </a:solidFill>
              <a:ln w="6350">
                <a:noFill/>
              </a:ln>
            </c:spPr>
            <c:extLst>
              <c:ext xmlns:c16="http://schemas.microsoft.com/office/drawing/2014/chart" uri="{C3380CC4-5D6E-409C-BE32-E72D297353CC}">
                <c16:uniqueId val="{00000015-1097-4AF2-8F0A-D1F35E67E313}"/>
              </c:ext>
            </c:extLst>
          </c:dPt>
          <c:dPt>
            <c:idx val="11"/>
            <c:bubble3D val="0"/>
            <c:spPr>
              <a:solidFill>
                <a:srgbClr val="94A027"/>
              </a:solidFill>
              <a:ln w="6350">
                <a:noFill/>
              </a:ln>
            </c:spPr>
            <c:extLst>
              <c:ext xmlns:c16="http://schemas.microsoft.com/office/drawing/2014/chart" uri="{C3380CC4-5D6E-409C-BE32-E72D297353CC}">
                <c16:uniqueId val="{00000017-1097-4AF2-8F0A-D1F35E67E313}"/>
              </c:ext>
            </c:extLst>
          </c:dPt>
          <c:dPt>
            <c:idx val="12"/>
            <c:bubble3D val="0"/>
            <c:spPr>
              <a:solidFill>
                <a:srgbClr val="D2E7A9"/>
              </a:solidFill>
              <a:ln w="6350">
                <a:noFill/>
              </a:ln>
            </c:spPr>
            <c:extLst>
              <c:ext xmlns:c16="http://schemas.microsoft.com/office/drawing/2014/chart" uri="{C3380CC4-5D6E-409C-BE32-E72D297353CC}">
                <c16:uniqueId val="{00000019-1097-4AF2-8F0A-D1F35E67E313}"/>
              </c:ext>
            </c:extLst>
          </c:dPt>
          <c:dLbls>
            <c:dLbl>
              <c:idx val="1"/>
              <c:layout>
                <c:manualLayout>
                  <c:x val="1.0510816440422099E-2"/>
                  <c:y val="2.4207584767652029E-2"/>
                </c:manualLayout>
              </c:layout>
              <c:tx>
                <c:rich>
                  <a:bodyPr/>
                  <a:lstStyle/>
                  <a:p>
                    <a:pPr>
                      <a:lnSpc>
                        <a:spcPts val="1000"/>
                      </a:lnSpc>
                      <a:defRPr lang="ja-JP"/>
                    </a:pPr>
                    <a:r>
                      <a:rPr lang="ja-JP" altLang="en-US"/>
                      <a:t>社会保障</a:t>
                    </a:r>
                  </a:p>
                  <a:p>
                    <a:pPr>
                      <a:lnSpc>
                        <a:spcPts val="1000"/>
                      </a:lnSpc>
                      <a:defRPr lang="ja-JP"/>
                    </a:pPr>
                    <a:r>
                      <a:rPr lang="ja-JP" altLang="en-US" sz="700"/>
                      <a:t>（私たちの健康や生活</a:t>
                    </a:r>
                  </a:p>
                  <a:p>
                    <a:pPr>
                      <a:lnSpc>
                        <a:spcPts val="1000"/>
                      </a:lnSpc>
                      <a:defRPr lang="ja-JP"/>
                    </a:pPr>
                    <a:r>
                      <a:rPr lang="ja-JP" altLang="en-US" sz="700"/>
                      <a:t>を守るために） </a:t>
                    </a:r>
                    <a:r>
                      <a:rPr lang="ja-JP" altLang="en-US"/>
                      <a:t> </a:t>
                    </a:r>
                  </a:p>
                  <a:p>
                    <a:pPr>
                      <a:lnSpc>
                        <a:spcPts val="1000"/>
                      </a:lnSpc>
                      <a:defRPr lang="ja-JP"/>
                    </a:pPr>
                    <a:r>
                      <a:rPr lang="en-US" altLang="ja-JP"/>
                      <a:t>37</a:t>
                    </a:r>
                    <a:r>
                      <a:rPr lang="ja-JP" altLang="en-US"/>
                      <a:t>兆</a:t>
                    </a:r>
                    <a:r>
                      <a:rPr lang="en-US" altLang="ja-JP"/>
                      <a:t>7,193</a:t>
                    </a:r>
                    <a:r>
                      <a:rPr lang="ja-JP" altLang="en-US"/>
                      <a:t>億円 </a:t>
                    </a:r>
                  </a:p>
                  <a:p>
                    <a:pPr>
                      <a:lnSpc>
                        <a:spcPts val="1000"/>
                      </a:lnSpc>
                      <a:defRPr lang="ja-JP"/>
                    </a:pPr>
                    <a:r>
                      <a:rPr lang="ja-JP" altLang="en-US"/>
                      <a:t>（</a:t>
                    </a:r>
                    <a:r>
                      <a:rPr lang="en-US" altLang="ja-JP"/>
                      <a:t>33.5</a:t>
                    </a:r>
                    <a:r>
                      <a:rPr lang="ja-JP" altLang="en-US"/>
                      <a:t>％）</a:t>
                    </a:r>
                  </a:p>
                </c:rich>
              </c:tx>
              <c:spPr>
                <a:noFill/>
                <a:ln>
                  <a:noFill/>
                </a:ln>
                <a:effectLst/>
              </c:spPr>
              <c:showLegendKey val="0"/>
              <c:showVal val="0"/>
              <c:showCatName val="0"/>
              <c:showSerName val="0"/>
              <c:showPercent val="0"/>
              <c:showBubbleSize val="0"/>
              <c:extLst>
                <c:ext xmlns:c15="http://schemas.microsoft.com/office/drawing/2012/chart" uri="{CE6537A1-D6FC-4f65-9D91-7224C49458BB}">
                  <c15:layout>
                    <c:manualLayout>
                      <c:w val="0.21633214517796051"/>
                      <c:h val="0.18476622027338749"/>
                    </c:manualLayout>
                  </c15:layout>
                </c:ext>
                <c:ext xmlns:c16="http://schemas.microsoft.com/office/drawing/2014/chart" uri="{C3380CC4-5D6E-409C-BE32-E72D297353CC}">
                  <c16:uniqueId val="{00000003-1097-4AF2-8F0A-D1F35E67E313}"/>
                </c:ext>
              </c:extLst>
            </c:dLbl>
            <c:dLbl>
              <c:idx val="4"/>
              <c:layout>
                <c:manualLayout>
                  <c:x val="-3.7298638529100911E-2"/>
                  <c:y val="0.1433599740620648"/>
                </c:manualLayout>
              </c:layout>
              <c:tx>
                <c:rich>
                  <a:bodyPr/>
                  <a:lstStyle/>
                  <a:p>
                    <a:pPr algn="ctr" rtl="0">
                      <a:lnSpc>
                        <a:spcPts val="1000"/>
                      </a:lnSpc>
                      <a:defRPr lang="ja-JP"/>
                    </a:pPr>
                    <a:r>
                      <a:rPr lang="ja-JP" altLang="en-US"/>
                      <a:t>文教及び</a:t>
                    </a:r>
                  </a:p>
                  <a:p>
                    <a:pPr algn="ctr" rtl="0">
                      <a:lnSpc>
                        <a:spcPts val="1000"/>
                      </a:lnSpc>
                      <a:defRPr lang="ja-JP"/>
                    </a:pPr>
                    <a:r>
                      <a:rPr lang="ja-JP" altLang="en-US"/>
                      <a:t>科学振興</a:t>
                    </a:r>
                  </a:p>
                  <a:p>
                    <a:pPr algn="ctr" rtl="0">
                      <a:lnSpc>
                        <a:spcPts val="1000"/>
                      </a:lnSpc>
                      <a:defRPr lang="ja-JP"/>
                    </a:pPr>
                    <a:r>
                      <a:rPr lang="ja-JP" altLang="en-US" sz="700"/>
                      <a:t>（教育や科学技術</a:t>
                    </a:r>
                  </a:p>
                  <a:p>
                    <a:pPr algn="ctr" rtl="0">
                      <a:lnSpc>
                        <a:spcPts val="1000"/>
                      </a:lnSpc>
                      <a:defRPr lang="ja-JP"/>
                    </a:pPr>
                    <a:r>
                      <a:rPr lang="ja-JP" altLang="en-US" sz="700"/>
                      <a:t>の発展のために） </a:t>
                    </a:r>
                  </a:p>
                  <a:p>
                    <a:pPr algn="ctr" rtl="0">
                      <a:lnSpc>
                        <a:spcPts val="1000"/>
                      </a:lnSpc>
                      <a:defRPr lang="ja-JP"/>
                    </a:pPr>
                    <a:r>
                      <a:rPr lang="en-US" altLang="ja-JP"/>
                      <a:t>5</a:t>
                    </a:r>
                    <a:r>
                      <a:rPr lang="ja-JP" altLang="en-US"/>
                      <a:t>兆</a:t>
                    </a:r>
                    <a:r>
                      <a:rPr lang="en-US" altLang="ja-JP"/>
                      <a:t>4,716</a:t>
                    </a:r>
                    <a:r>
                      <a:rPr lang="ja-JP" altLang="en-US"/>
                      <a:t>億円</a:t>
                    </a:r>
                  </a:p>
                  <a:p>
                    <a:pPr algn="ctr" rtl="0">
                      <a:lnSpc>
                        <a:spcPts val="1000"/>
                      </a:lnSpc>
                      <a:defRPr lang="ja-JP"/>
                    </a:pPr>
                    <a:r>
                      <a:rPr lang="ja-JP" altLang="en-US"/>
                      <a:t>（</a:t>
                    </a:r>
                    <a:r>
                      <a:rPr lang="en-US" altLang="ja-JP"/>
                      <a:t>4.9%</a:t>
                    </a:r>
                    <a:r>
                      <a:rPr lang="ja-JP" altLang="en-US"/>
                      <a:t>）</a:t>
                    </a:r>
                  </a:p>
                </c:rich>
              </c:tx>
              <c:numFmt formatCode="0%" sourceLinked="0"/>
              <c:spPr>
                <a:solidFill>
                  <a:srgbClr val="FFFFFF">
                    <a:alpha val="0"/>
                  </a:srgbClr>
                </a:solidFill>
                <a:ln w="25400">
                  <a:noFill/>
                </a:ln>
              </c:spPr>
              <c:showLegendKey val="0"/>
              <c:showVal val="0"/>
              <c:showCatName val="0"/>
              <c:showSerName val="0"/>
              <c:showPercent val="0"/>
              <c:showBubbleSize val="0"/>
              <c:extLst>
                <c:ext xmlns:c15="http://schemas.microsoft.com/office/drawing/2012/chart" uri="{CE6537A1-D6FC-4f65-9D91-7224C49458BB}">
                  <c15:layout>
                    <c:manualLayout>
                      <c:w val="0.19093271726100852"/>
                      <c:h val="0.21702698889255037"/>
                    </c:manualLayout>
                  </c15:layout>
                </c:ext>
                <c:ext xmlns:c16="http://schemas.microsoft.com/office/drawing/2014/chart" uri="{C3380CC4-5D6E-409C-BE32-E72D297353CC}">
                  <c16:uniqueId val="{00000009-1097-4AF2-8F0A-D1F35E67E313}"/>
                </c:ext>
              </c:extLst>
            </c:dLbl>
            <c:dLbl>
              <c:idx val="6"/>
              <c:layout>
                <c:manualLayout>
                  <c:x val="-4.1095841845480853E-2"/>
                  <c:y val="5.8842533502588827E-2"/>
                </c:manualLayout>
              </c:layout>
              <c:tx>
                <c:rich>
                  <a:bodyPr/>
                  <a:lstStyle/>
                  <a:p>
                    <a:pPr>
                      <a:lnSpc>
                        <a:spcPts val="1000"/>
                      </a:lnSpc>
                      <a:defRPr lang="ja-JP"/>
                    </a:pPr>
                    <a:r>
                      <a:rPr lang="ja-JP" altLang="en-US"/>
                      <a:t>その他</a:t>
                    </a:r>
                  </a:p>
                  <a:p>
                    <a:pPr>
                      <a:lnSpc>
                        <a:spcPts val="1000"/>
                      </a:lnSpc>
                      <a:defRPr lang="ja-JP"/>
                    </a:pPr>
                    <a:r>
                      <a:rPr lang="en-US" altLang="ja-JP"/>
                      <a:t>9</a:t>
                    </a:r>
                    <a:r>
                      <a:rPr lang="ja-JP" altLang="en-US"/>
                      <a:t>兆</a:t>
                    </a:r>
                    <a:r>
                      <a:rPr lang="en-US" altLang="ja-JP"/>
                      <a:t>5,855</a:t>
                    </a:r>
                    <a:r>
                      <a:rPr lang="ja-JP" altLang="en-US"/>
                      <a:t>億円</a:t>
                    </a:r>
                  </a:p>
                  <a:p>
                    <a:pPr>
                      <a:lnSpc>
                        <a:spcPts val="1000"/>
                      </a:lnSpc>
                      <a:defRPr lang="ja-JP"/>
                    </a:pPr>
                    <a:r>
                      <a:rPr lang="ja-JP" altLang="en-US"/>
                      <a:t>（</a:t>
                    </a:r>
                    <a:r>
                      <a:rPr lang="en-US" altLang="ja-JP"/>
                      <a:t>8.5</a:t>
                    </a:r>
                    <a:r>
                      <a:rPr lang="ja-JP" altLang="en-US"/>
                      <a:t>％）</a:t>
                    </a:r>
                  </a:p>
                </c:rich>
              </c:tx>
              <c:spPr>
                <a:solidFill>
                  <a:srgbClr val="FFFFFF">
                    <a:alpha val="0"/>
                  </a:srgbClr>
                </a:solidFill>
                <a:ln w="25400">
                  <a:noFill/>
                </a:ln>
              </c:spP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097-4AF2-8F0A-D1F35E67E313}"/>
                </c:ext>
              </c:extLst>
            </c:dLbl>
            <c:spPr>
              <a:noFill/>
              <a:ln>
                <a:noFill/>
              </a:ln>
              <a:effectLst/>
            </c:spPr>
            <c:txPr>
              <a:bodyPr wrap="square" lIns="38100" tIns="19050" rIns="38100" bIns="19050" anchor="ctr">
                <a:spAutoFit/>
              </a:bodyPr>
              <a:lstStyle/>
              <a:p>
                <a:pPr>
                  <a:lnSpc>
                    <a:spcPts val="1000"/>
                  </a:lnSpc>
                  <a:defRPr lang="ja-JP"/>
                </a:pPr>
                <a:endParaRPr lang="ja-JP"/>
              </a:p>
            </c:txPr>
            <c:showLegendKey val="0"/>
            <c:showVal val="0"/>
            <c:showCatName val="0"/>
            <c:showSerName val="0"/>
            <c:showPercent val="0"/>
            <c:showBubbleSize val="0"/>
            <c:extLst>
              <c:ext xmlns:c15="http://schemas.microsoft.com/office/drawing/2012/chart" uri="{CE6537A1-D6FC-4f65-9D91-7224C49458BB}"/>
            </c:extLst>
          </c:dLbls>
          <c:cat>
            <c:strRef>
              <c:f>'４. 国の財政（右）'!$N$6:$N$18</c:f>
              <c:strCache>
                <c:ptCount val="13"/>
                <c:pt idx="0">
                  <c:v>一般歳出</c:v>
                </c:pt>
                <c:pt idx="1">
                  <c:v>社会保障</c:v>
                </c:pt>
                <c:pt idx="2">
                  <c:v>防衛関係費</c:v>
                </c:pt>
                <c:pt idx="3">
                  <c:v>防衛力強化資金繰入れ (＊)</c:v>
                </c:pt>
                <c:pt idx="4">
                  <c:v>公共事業</c:v>
                </c:pt>
                <c:pt idx="5">
                  <c:v>文教及び科学振興   </c:v>
                </c:pt>
                <c:pt idx="6">
                  <c:v>その他</c:v>
                </c:pt>
                <c:pt idx="7">
                  <c:v>原油価格・物価高騰対策及び賃上げ促進環境整備対応予備費</c:v>
                </c:pt>
                <c:pt idx="8">
                  <c:v>ウクライナ情勢経済緊急対応予備費</c:v>
                </c:pt>
                <c:pt idx="9">
                  <c:v>地方交付税交付金等</c:v>
                </c:pt>
                <c:pt idx="10">
                  <c:v>国債費</c:v>
                </c:pt>
                <c:pt idx="11">
                  <c:v>債務償還費</c:v>
                </c:pt>
                <c:pt idx="12">
                  <c:v>利払費等</c:v>
                </c:pt>
              </c:strCache>
            </c:strRef>
          </c:cat>
          <c:val>
            <c:numRef>
              <c:f>'４. 国の財政（右）'!$Q$6:$Q$18</c:f>
              <c:numCache>
                <c:formatCode>#,##0_ </c:formatCode>
                <c:ptCount val="13"/>
                <c:pt idx="1">
                  <c:v>377193.01384999999</c:v>
                </c:pt>
                <c:pt idx="2">
                  <c:v>79171.767139999996</c:v>
                </c:pt>
                <c:pt idx="3">
                  <c:v>0</c:v>
                </c:pt>
                <c:pt idx="4">
                  <c:v>60827.5</c:v>
                </c:pt>
                <c:pt idx="5">
                  <c:v>54716.175389999997</c:v>
                </c:pt>
                <c:pt idx="6">
                  <c:v>95855.124779999998</c:v>
                </c:pt>
                <c:pt idx="7">
                  <c:v>10000</c:v>
                </c:pt>
                <c:pt idx="8">
                  <c:v>0</c:v>
                </c:pt>
                <c:pt idx="9">
                  <c:v>177863.11115000001</c:v>
                </c:pt>
                <c:pt idx="11">
                  <c:v>172956.77619</c:v>
                </c:pt>
                <c:pt idx="12">
                  <c:v>97133.41571999999</c:v>
                </c:pt>
              </c:numCache>
            </c:numRef>
          </c:val>
          <c:extLst>
            <c:ext xmlns:c16="http://schemas.microsoft.com/office/drawing/2014/chart" uri="{C3380CC4-5D6E-409C-BE32-E72D297353CC}">
              <c16:uniqueId val="{0000001A-1097-4AF2-8F0A-D1F35E67E313}"/>
            </c:ext>
          </c:extLst>
        </c:ser>
        <c:ser>
          <c:idx val="0"/>
          <c:order val="1"/>
          <c:tx>
            <c:strRef>
              <c:f>'４. 国の財政（右）'!$O$3:$P$3</c:f>
              <c:strCache>
                <c:ptCount val="1"/>
                <c:pt idx="0">
                  <c:v>外側の円</c:v>
                </c:pt>
              </c:strCache>
            </c:strRef>
          </c:tx>
          <c:spPr>
            <a:ln w="25400">
              <a:noFill/>
            </a:ln>
          </c:spPr>
          <c:dPt>
            <c:idx val="0"/>
            <c:bubble3D val="0"/>
            <c:spPr>
              <a:solidFill>
                <a:srgbClr val="B7DEE8"/>
              </a:solidFill>
              <a:ln w="25400">
                <a:noFill/>
              </a:ln>
            </c:spPr>
            <c:extLst>
              <c:ext xmlns:c16="http://schemas.microsoft.com/office/drawing/2014/chart" uri="{C3380CC4-5D6E-409C-BE32-E72D297353CC}">
                <c16:uniqueId val="{0000001C-1097-4AF2-8F0A-D1F35E67E313}"/>
              </c:ext>
            </c:extLst>
          </c:dPt>
          <c:dPt>
            <c:idx val="1"/>
            <c:bubble3D val="0"/>
            <c:spPr>
              <a:solidFill>
                <a:srgbClr val="FFCC99"/>
              </a:solidFill>
              <a:ln w="25400">
                <a:noFill/>
              </a:ln>
            </c:spPr>
            <c:extLst>
              <c:ext xmlns:c16="http://schemas.microsoft.com/office/drawing/2014/chart" uri="{C3380CC4-5D6E-409C-BE32-E72D297353CC}">
                <c16:uniqueId val="{0000001E-1097-4AF2-8F0A-D1F35E67E313}"/>
              </c:ext>
            </c:extLst>
          </c:dPt>
          <c:dPt>
            <c:idx val="2"/>
            <c:bubble3D val="0"/>
            <c:spPr>
              <a:solidFill>
                <a:srgbClr val="FFCC99"/>
              </a:solidFill>
              <a:ln w="25400">
                <a:noFill/>
              </a:ln>
            </c:spPr>
            <c:extLst>
              <c:ext xmlns:c16="http://schemas.microsoft.com/office/drawing/2014/chart" uri="{C3380CC4-5D6E-409C-BE32-E72D297353CC}">
                <c16:uniqueId val="{00000020-1097-4AF2-8F0A-D1F35E67E313}"/>
              </c:ext>
            </c:extLst>
          </c:dPt>
          <c:dPt>
            <c:idx val="3"/>
            <c:bubble3D val="0"/>
            <c:spPr>
              <a:solidFill>
                <a:srgbClr val="FFCC99"/>
              </a:solidFill>
              <a:ln w="25400">
                <a:noFill/>
              </a:ln>
            </c:spPr>
            <c:extLst>
              <c:ext xmlns:c16="http://schemas.microsoft.com/office/drawing/2014/chart" uri="{C3380CC4-5D6E-409C-BE32-E72D297353CC}">
                <c16:uniqueId val="{00000022-1097-4AF2-8F0A-D1F35E67E313}"/>
              </c:ext>
            </c:extLst>
          </c:dPt>
          <c:dPt>
            <c:idx val="4"/>
            <c:bubble3D val="0"/>
            <c:spPr>
              <a:solidFill>
                <a:srgbClr val="FFCC99"/>
              </a:solidFill>
              <a:ln w="25400">
                <a:noFill/>
              </a:ln>
            </c:spPr>
            <c:extLst>
              <c:ext xmlns:c16="http://schemas.microsoft.com/office/drawing/2014/chart" uri="{C3380CC4-5D6E-409C-BE32-E72D297353CC}">
                <c16:uniqueId val="{00000024-1097-4AF2-8F0A-D1F35E67E313}"/>
              </c:ext>
            </c:extLst>
          </c:dPt>
          <c:dPt>
            <c:idx val="5"/>
            <c:bubble3D val="0"/>
            <c:spPr>
              <a:solidFill>
                <a:srgbClr val="FFCC99"/>
              </a:solidFill>
              <a:ln w="25400">
                <a:noFill/>
              </a:ln>
            </c:spPr>
            <c:extLst>
              <c:ext xmlns:c16="http://schemas.microsoft.com/office/drawing/2014/chart" uri="{C3380CC4-5D6E-409C-BE32-E72D297353CC}">
                <c16:uniqueId val="{00000026-1097-4AF2-8F0A-D1F35E67E313}"/>
              </c:ext>
            </c:extLst>
          </c:dPt>
          <c:dPt>
            <c:idx val="6"/>
            <c:bubble3D val="0"/>
            <c:spPr>
              <a:pattFill prst="pct30">
                <a:fgClr>
                  <a:srgbClr xmlns:mc="http://schemas.openxmlformats.org/markup-compatibility/2006" xmlns:a14="http://schemas.microsoft.com/office/drawing/2010/main" val="FFFFFF" mc:Ignorable="a14" a14:legacySpreadsheetColorIndex="65"/>
                </a:fgClr>
                <a:bgClr>
                  <a:srgbClr xmlns:mc="http://schemas.openxmlformats.org/markup-compatibility/2006" xmlns:a14="http://schemas.microsoft.com/office/drawing/2010/main" val="FF0000" mc:Ignorable="a14" a14:legacySpreadsheetColorIndex="10"/>
                </a:bgClr>
              </a:pattFill>
              <a:ln w="25400">
                <a:noFill/>
              </a:ln>
            </c:spPr>
            <c:extLst>
              <c:ext xmlns:c16="http://schemas.microsoft.com/office/drawing/2014/chart" uri="{C3380CC4-5D6E-409C-BE32-E72D297353CC}">
                <c16:uniqueId val="{00000028-1097-4AF2-8F0A-D1F35E67E313}"/>
              </c:ext>
            </c:extLst>
          </c:dPt>
          <c:dPt>
            <c:idx val="7"/>
            <c:bubble3D val="0"/>
            <c:spPr>
              <a:solidFill>
                <a:srgbClr val="00CC00"/>
              </a:solidFill>
              <a:ln w="25400">
                <a:noFill/>
              </a:ln>
            </c:spPr>
            <c:extLst>
              <c:ext xmlns:c16="http://schemas.microsoft.com/office/drawing/2014/chart" uri="{C3380CC4-5D6E-409C-BE32-E72D297353CC}">
                <c16:uniqueId val="{0000002A-1097-4AF2-8F0A-D1F35E67E313}"/>
              </c:ext>
            </c:extLst>
          </c:dPt>
          <c:dPt>
            <c:idx val="8"/>
            <c:bubble3D val="0"/>
            <c:spPr>
              <a:solidFill>
                <a:srgbClr val="A6A6A6"/>
              </a:solidFill>
              <a:ln w="25400">
                <a:noFill/>
              </a:ln>
            </c:spPr>
            <c:extLst>
              <c:ext xmlns:c16="http://schemas.microsoft.com/office/drawing/2014/chart" uri="{C3380CC4-5D6E-409C-BE32-E72D297353CC}">
                <c16:uniqueId val="{0000002C-1097-4AF2-8F0A-D1F35E67E313}"/>
              </c:ext>
            </c:extLst>
          </c:dPt>
          <c:dPt>
            <c:idx val="9"/>
            <c:bubble3D val="0"/>
            <c:spPr>
              <a:solidFill>
                <a:srgbClr val="00CC00"/>
              </a:solidFill>
              <a:ln w="25400">
                <a:noFill/>
              </a:ln>
            </c:spPr>
            <c:extLst>
              <c:ext xmlns:c16="http://schemas.microsoft.com/office/drawing/2014/chart" uri="{C3380CC4-5D6E-409C-BE32-E72D297353CC}">
                <c16:uniqueId val="{0000002E-1097-4AF2-8F0A-D1F35E67E313}"/>
              </c:ext>
            </c:extLst>
          </c:dPt>
          <c:dPt>
            <c:idx val="10"/>
            <c:bubble3D val="0"/>
            <c:spPr>
              <a:solidFill>
                <a:srgbClr val="A6A6A6"/>
              </a:solidFill>
              <a:ln w="25400">
                <a:noFill/>
              </a:ln>
            </c:spPr>
            <c:extLst>
              <c:ext xmlns:c16="http://schemas.microsoft.com/office/drawing/2014/chart" uri="{C3380CC4-5D6E-409C-BE32-E72D297353CC}">
                <c16:uniqueId val="{00000030-1097-4AF2-8F0A-D1F35E67E313}"/>
              </c:ext>
            </c:extLst>
          </c:dPt>
          <c:cat>
            <c:strRef>
              <c:f>'４. 国の財政（右）'!$N$6:$N$18</c:f>
              <c:strCache>
                <c:ptCount val="13"/>
                <c:pt idx="0">
                  <c:v>一般歳出</c:v>
                </c:pt>
                <c:pt idx="1">
                  <c:v>社会保障</c:v>
                </c:pt>
                <c:pt idx="2">
                  <c:v>防衛関係費</c:v>
                </c:pt>
                <c:pt idx="3">
                  <c:v>防衛力強化資金繰入れ (＊)</c:v>
                </c:pt>
                <c:pt idx="4">
                  <c:v>公共事業</c:v>
                </c:pt>
                <c:pt idx="5">
                  <c:v>文教及び科学振興   </c:v>
                </c:pt>
                <c:pt idx="6">
                  <c:v>その他</c:v>
                </c:pt>
                <c:pt idx="7">
                  <c:v>原油価格・物価高騰対策及び賃上げ促進環境整備対応予備費</c:v>
                </c:pt>
                <c:pt idx="8">
                  <c:v>ウクライナ情勢経済緊急対応予備費</c:v>
                </c:pt>
                <c:pt idx="9">
                  <c:v>地方交付税交付金等</c:v>
                </c:pt>
                <c:pt idx="10">
                  <c:v>国債費</c:v>
                </c:pt>
                <c:pt idx="11">
                  <c:v>債務償還費</c:v>
                </c:pt>
                <c:pt idx="12">
                  <c:v>利払費等</c:v>
                </c:pt>
              </c:strCache>
            </c:strRef>
          </c:cat>
          <c:val>
            <c:numRef>
              <c:f>'４. 国の財政（右）'!$O$6:$O$18</c:f>
              <c:numCache>
                <c:formatCode>General</c:formatCode>
                <c:ptCount val="13"/>
                <c:pt idx="0" formatCode="#,##0_ ">
                  <c:v>677763.58115999983</c:v>
                </c:pt>
                <c:pt idx="9" formatCode="#,##0_);[Red]\(#,##0\)">
                  <c:v>177863.11115000001</c:v>
                </c:pt>
                <c:pt idx="10" formatCode="#,##0_ ">
                  <c:v>270090.19190999999</c:v>
                </c:pt>
              </c:numCache>
            </c:numRef>
          </c:val>
          <c:extLst>
            <c:ext xmlns:c16="http://schemas.microsoft.com/office/drawing/2014/chart" uri="{C3380CC4-5D6E-409C-BE32-E72D297353CC}">
              <c16:uniqueId val="{00000031-1097-4AF2-8F0A-D1F35E67E313}"/>
            </c:ext>
          </c:extLst>
        </c:ser>
        <c:dLbls>
          <c:showLegendKey val="0"/>
          <c:showVal val="0"/>
          <c:showCatName val="0"/>
          <c:showSerName val="0"/>
          <c:showPercent val="0"/>
          <c:showBubbleSize val="0"/>
          <c:showLeaderLines val="1"/>
        </c:dLbls>
        <c:firstSliceAng val="0"/>
        <c:holeSize val="35"/>
      </c:doughnutChart>
      <c:spPr>
        <a:noFill/>
        <a:ln w="25400">
          <a:noFill/>
        </a:ln>
      </c:spPr>
    </c:plotArea>
    <c:plotVisOnly val="1"/>
    <c:dispBlanksAs val="zero"/>
    <c:showDLblsOverMax val="0"/>
  </c:chart>
  <c:spPr>
    <a:noFill/>
    <a:ln w="9525">
      <a:noFill/>
    </a:ln>
  </c:spPr>
  <c:txPr>
    <a:bodyPr/>
    <a:lstStyle/>
    <a:p>
      <a:pPr>
        <a:defRPr sz="900" b="0" i="0" u="none" strike="noStrike" baseline="0">
          <a:solidFill>
            <a:srgbClr val="000000"/>
          </a:solidFill>
          <a:latin typeface="メイリオ" panose="020B0604030504040204" pitchFamily="50" charset="-128"/>
          <a:ea typeface="メイリオ" panose="020B0604030504040204" pitchFamily="50" charset="-128"/>
          <a:cs typeface="ＭＳ Ｐゴシック"/>
        </a:defRPr>
      </a:pPr>
      <a:endParaRPr lang="ja-JP"/>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Pt>
            <c:idx val="56"/>
            <c:invertIfNegative val="0"/>
            <c:bubble3D val="0"/>
            <c:spPr>
              <a:solidFill>
                <a:schemeClr val="accent1"/>
              </a:solidFill>
              <a:ln>
                <a:noFill/>
              </a:ln>
              <a:effectLst/>
            </c:spPr>
            <c:extLst>
              <c:ext xmlns:c16="http://schemas.microsoft.com/office/drawing/2014/chart" uri="{C3380CC4-5D6E-409C-BE32-E72D297353CC}">
                <c16:uniqueId val="{00000001-3484-41E3-AB6B-09AA66CD24FB}"/>
              </c:ext>
            </c:extLst>
          </c:dPt>
          <c:dPt>
            <c:idx val="57"/>
            <c:invertIfNegative val="0"/>
            <c:bubble3D val="0"/>
            <c:spPr>
              <a:solidFill>
                <a:srgbClr val="7030A0"/>
              </a:solidFill>
              <a:ln>
                <a:noFill/>
              </a:ln>
              <a:effectLst/>
            </c:spPr>
            <c:extLst>
              <c:ext xmlns:c16="http://schemas.microsoft.com/office/drawing/2014/chart" uri="{C3380CC4-5D6E-409C-BE32-E72D297353CC}">
                <c16:uniqueId val="{00000003-3484-41E3-AB6B-09AA66CD24FB}"/>
              </c:ext>
            </c:extLst>
          </c:dPt>
          <c:cat>
            <c:numRef>
              <c:f>'[240731【BD】8. 第２のワニ口（社会保障給付費の増）.xlsx]【BD】整理（R6.10版）'!$A$10:$A$67</c:f>
              <c:numCache>
                <c:formatCode>General</c:formatCode>
                <c:ptCount val="58"/>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pt idx="52">
                  <c:v>2017</c:v>
                </c:pt>
                <c:pt idx="53">
                  <c:v>2018</c:v>
                </c:pt>
                <c:pt idx="54">
                  <c:v>2019</c:v>
                </c:pt>
                <c:pt idx="55">
                  <c:v>2020</c:v>
                </c:pt>
                <c:pt idx="56">
                  <c:v>2021</c:v>
                </c:pt>
                <c:pt idx="57">
                  <c:v>2022</c:v>
                </c:pt>
              </c:numCache>
            </c:numRef>
          </c:cat>
          <c:val>
            <c:numRef>
              <c:f>'[240731【BD】8. 第２のワニ口（社会保障給付費の増）.xlsx]【BD】整理（R6.10版）'!$L$10:$L$67</c:f>
              <c:numCache>
                <c:formatCode>0.0_);[Red]\(0.0\)</c:formatCode>
                <c:ptCount val="58"/>
                <c:pt idx="0">
                  <c:v>1.6036999999999999</c:v>
                </c:pt>
                <c:pt idx="1">
                  <c:v>1.867</c:v>
                </c:pt>
                <c:pt idx="2">
                  <c:v>2.1644000000000001</c:v>
                </c:pt>
                <c:pt idx="3">
                  <c:v>2.5095999999999998</c:v>
                </c:pt>
                <c:pt idx="4">
                  <c:v>2.8774608817090002</c:v>
                </c:pt>
                <c:pt idx="5">
                  <c:v>3.5239099999999999</c:v>
                </c:pt>
                <c:pt idx="6">
                  <c:v>4.0296379189400007</c:v>
                </c:pt>
                <c:pt idx="7">
                  <c:v>4.9888664671580001</c:v>
                </c:pt>
                <c:pt idx="8">
                  <c:v>6.264034586488</c:v>
                </c:pt>
                <c:pt idx="9">
                  <c:v>9.043724004145</c:v>
                </c:pt>
                <c:pt idx="10">
                  <c:v>11.819236905222899</c:v>
                </c:pt>
                <c:pt idx="11">
                  <c:v>14.579604228541001</c:v>
                </c:pt>
                <c:pt idx="12">
                  <c:v>16.988272281</c:v>
                </c:pt>
                <c:pt idx="13">
                  <c:v>19.896476534000001</c:v>
                </c:pt>
                <c:pt idx="14">
                  <c:v>22.104022901</c:v>
                </c:pt>
                <c:pt idx="15">
                  <c:v>24.928989115608683</c:v>
                </c:pt>
                <c:pt idx="16">
                  <c:v>27.735751800341845</c:v>
                </c:pt>
                <c:pt idx="17">
                  <c:v>30.118004821</c:v>
                </c:pt>
                <c:pt idx="18">
                  <c:v>31.993570109</c:v>
                </c:pt>
                <c:pt idx="19">
                  <c:v>33.658237636000003</c:v>
                </c:pt>
                <c:pt idx="20">
                  <c:v>35.689380153999998</c:v>
                </c:pt>
                <c:pt idx="21">
                  <c:v>38.600182951976272</c:v>
                </c:pt>
                <c:pt idx="22">
                  <c:v>40.747492545999997</c:v>
                </c:pt>
                <c:pt idx="23">
                  <c:v>42.473267561999997</c:v>
                </c:pt>
                <c:pt idx="24">
                  <c:v>45.065251569880125</c:v>
                </c:pt>
                <c:pt idx="25">
                  <c:v>47.423785770000002</c:v>
                </c:pt>
                <c:pt idx="26">
                  <c:v>50.377409475</c:v>
                </c:pt>
                <c:pt idx="27">
                  <c:v>54.078832168000005</c:v>
                </c:pt>
                <c:pt idx="28">
                  <c:v>57.063572597000004</c:v>
                </c:pt>
                <c:pt idx="29">
                  <c:v>60.731438749999995</c:v>
                </c:pt>
                <c:pt idx="30">
                  <c:v>64.991762119332009</c:v>
                </c:pt>
                <c:pt idx="31">
                  <c:v>67.832740865999995</c:v>
                </c:pt>
                <c:pt idx="32">
                  <c:v>69.722611776000008</c:v>
                </c:pt>
                <c:pt idx="33">
                  <c:v>72.429998102970998</c:v>
                </c:pt>
                <c:pt idx="34">
                  <c:v>75.320594775000004</c:v>
                </c:pt>
                <c:pt idx="35">
                  <c:v>78.407548711999993</c:v>
                </c:pt>
                <c:pt idx="36">
                  <c:v>81.680550471999993</c:v>
                </c:pt>
                <c:pt idx="37">
                  <c:v>83.850255699000002</c:v>
                </c:pt>
                <c:pt idx="38">
                  <c:v>84.541501155000006</c:v>
                </c:pt>
                <c:pt idx="39">
                  <c:v>86.091533741999996</c:v>
                </c:pt>
                <c:pt idx="40">
                  <c:v>88.854020942399004</c:v>
                </c:pt>
                <c:pt idx="41">
                  <c:v>90.674130762825982</c:v>
                </c:pt>
                <c:pt idx="42">
                  <c:v>93.080446547108011</c:v>
                </c:pt>
                <c:pt idx="43">
                  <c:v>95.845303218712004</c:v>
                </c:pt>
                <c:pt idx="44">
                  <c:v>101.672671887974</c:v>
                </c:pt>
                <c:pt idx="45">
                  <c:v>105.365984269509</c:v>
                </c:pt>
                <c:pt idx="46">
                  <c:v>108.28241220007502</c:v>
                </c:pt>
                <c:pt idx="47">
                  <c:v>109.084417452228</c:v>
                </c:pt>
                <c:pt idx="48">
                  <c:v>110.785355841545</c:v>
                </c:pt>
                <c:pt idx="49">
                  <c:v>112.181229874618</c:v>
                </c:pt>
                <c:pt idx="50">
                  <c:v>116.81443270786149</c:v>
                </c:pt>
                <c:pt idx="51">
                  <c:v>118.31263760565142</c:v>
                </c:pt>
                <c:pt idx="52">
                  <c:v>120.06900403740967</c:v>
                </c:pt>
                <c:pt idx="53">
                  <c:v>121.39993237532677</c:v>
                </c:pt>
                <c:pt idx="54">
                  <c:v>123.92437092473081</c:v>
                </c:pt>
                <c:pt idx="55">
                  <c:v>132.21960427130992</c:v>
                </c:pt>
                <c:pt idx="56">
                  <c:v>138.75261918156235</c:v>
                </c:pt>
                <c:pt idx="57">
                  <c:v>137.83370826256456</c:v>
                </c:pt>
              </c:numCache>
            </c:numRef>
          </c:val>
          <c:extLst>
            <c:ext xmlns:c16="http://schemas.microsoft.com/office/drawing/2014/chart" uri="{C3380CC4-5D6E-409C-BE32-E72D297353CC}">
              <c16:uniqueId val="{00000000-F9E9-47DC-98DC-04329392819E}"/>
            </c:ext>
          </c:extLst>
        </c:ser>
        <c:dLbls>
          <c:showLegendKey val="0"/>
          <c:showVal val="0"/>
          <c:showCatName val="0"/>
          <c:showSerName val="0"/>
          <c:showPercent val="0"/>
          <c:showBubbleSize val="0"/>
        </c:dLbls>
        <c:gapWidth val="219"/>
        <c:overlap val="-27"/>
        <c:axId val="316729055"/>
        <c:axId val="1963953311"/>
      </c:barChart>
      <c:catAx>
        <c:axId val="316729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endParaRPr lang="ja-JP"/>
          </a:p>
        </c:txPr>
        <c:crossAx val="1963953311"/>
        <c:crosses val="autoZero"/>
        <c:auto val="1"/>
        <c:lblAlgn val="ctr"/>
        <c:lblOffset val="100"/>
        <c:tickMarkSkip val="1"/>
        <c:noMultiLvlLbl val="0"/>
      </c:catAx>
      <c:valAx>
        <c:axId val="1963953311"/>
        <c:scaling>
          <c:orientation val="minMax"/>
          <c:max val="140"/>
        </c:scaling>
        <c:delete val="0"/>
        <c:axPos val="l"/>
        <c:majorGridlines>
          <c:spPr>
            <a:ln w="9525" cap="flat" cmpd="sng" algn="ctr">
              <a:solidFill>
                <a:schemeClr val="tx1">
                  <a:lumMod val="15000"/>
                  <a:lumOff val="85000"/>
                </a:schemeClr>
              </a:solidFill>
              <a:round/>
            </a:ln>
            <a:effectLst/>
          </c:spPr>
        </c:majorGridlines>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1672905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45388359118427E-2"/>
          <c:y val="5.1643192488262914E-2"/>
          <c:w val="0.86969519513578386"/>
          <c:h val="0.85613138146464085"/>
        </c:manualLayout>
      </c:layout>
      <c:barChart>
        <c:barDir val="col"/>
        <c:grouping val="clustered"/>
        <c:varyColors val="0"/>
        <c:ser>
          <c:idx val="2"/>
          <c:order val="2"/>
          <c:tx>
            <c:strRef>
              <c:f>ワニ口簡略版!$E$2:$E$3</c:f>
              <c:strCache>
                <c:ptCount val="2"/>
                <c:pt idx="0">
                  <c:v>公債発行額</c:v>
                </c:pt>
              </c:strCache>
            </c:strRef>
          </c:tx>
          <c:spPr>
            <a:solidFill>
              <a:schemeClr val="accent3"/>
            </a:solidFill>
            <a:ln>
              <a:noFill/>
            </a:ln>
            <a:effectLst/>
          </c:spPr>
          <c:invertIfNegative val="0"/>
          <c:dLbls>
            <c:numFmt formatCode="#,##0.0_);[Red]\(#,##0.0\)" sourceLinked="0"/>
            <c:spPr>
              <a:noFill/>
              <a:ln>
                <a:noFill/>
              </a:ln>
              <a:effectLst/>
            </c:spPr>
            <c:txPr>
              <a:bodyPr rot="0" spcFirstLastPara="1" vertOverflow="ellipsis" vert="horz" wrap="square" lIns="38100" tIns="19050" rIns="38100" bIns="19050" anchor="ctr" anchorCtr="1">
                <a:spAutoFit/>
              </a:bodyPr>
              <a:lstStyle/>
              <a:p>
                <a:pPr>
                  <a:defRPr lang="ja-JP" sz="8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ワニ口簡略版!$B$4:$B$59</c:f>
              <c:strCache>
                <c:ptCount val="8"/>
                <c:pt idx="0">
                  <c:v>平成元年</c:v>
                </c:pt>
                <c:pt idx="1">
                  <c:v>５年</c:v>
                </c:pt>
                <c:pt idx="2">
                  <c:v>10年</c:v>
                </c:pt>
                <c:pt idx="3">
                  <c:v>15年</c:v>
                </c:pt>
                <c:pt idx="4">
                  <c:v>20年</c:v>
                </c:pt>
                <c:pt idx="5">
                  <c:v>25年</c:v>
                </c:pt>
                <c:pt idx="6">
                  <c:v>30年</c:v>
                </c:pt>
                <c:pt idx="7">
                  <c:v>令和５年</c:v>
                </c:pt>
              </c:strCache>
            </c:strRef>
          </c:cat>
          <c:val>
            <c:numRef>
              <c:f>ワニ口簡略版!$E$4:$E$60</c:f>
              <c:numCache>
                <c:formatCode>#,##0_);[Red]\(#,##0\)</c:formatCode>
                <c:ptCount val="9"/>
                <c:pt idx="0">
                  <c:v>6638546434.6000004</c:v>
                </c:pt>
                <c:pt idx="1">
                  <c:v>16173999876.414</c:v>
                </c:pt>
                <c:pt idx="2">
                  <c:v>33999999735.102001</c:v>
                </c:pt>
                <c:pt idx="3">
                  <c:v>35344999633.274002</c:v>
                </c:pt>
                <c:pt idx="4">
                  <c:v>33167999561.192001</c:v>
                </c:pt>
                <c:pt idx="5">
                  <c:v>40850999707.551003</c:v>
                </c:pt>
                <c:pt idx="6">
                  <c:v>34395399730</c:v>
                </c:pt>
                <c:pt idx="7">
                  <c:v>34997900000</c:v>
                </c:pt>
                <c:pt idx="8">
                  <c:v>35449000000</c:v>
                </c:pt>
              </c:numCache>
            </c:numRef>
          </c:val>
          <c:extLst>
            <c:ext xmlns:c16="http://schemas.microsoft.com/office/drawing/2014/chart" uri="{C3380CC4-5D6E-409C-BE32-E72D297353CC}">
              <c16:uniqueId val="{00000000-1B1A-4BDA-B069-713776F0250A}"/>
            </c:ext>
          </c:extLst>
        </c:ser>
        <c:dLbls>
          <c:showLegendKey val="0"/>
          <c:showVal val="1"/>
          <c:showCatName val="0"/>
          <c:showSerName val="0"/>
          <c:showPercent val="0"/>
          <c:showBubbleSize val="0"/>
        </c:dLbls>
        <c:gapWidth val="219"/>
        <c:axId val="353368928"/>
        <c:axId val="353370496"/>
      </c:barChart>
      <c:lineChart>
        <c:grouping val="standard"/>
        <c:varyColors val="0"/>
        <c:ser>
          <c:idx val="0"/>
          <c:order val="0"/>
          <c:tx>
            <c:strRef>
              <c:f>ワニ口簡略版!$C$2:$C$3</c:f>
              <c:strCache>
                <c:ptCount val="2"/>
                <c:pt idx="0">
                  <c:v>一般会計税収</c:v>
                </c:pt>
              </c:strCache>
            </c:strRef>
          </c:tx>
          <c:spPr>
            <a:ln w="28575" cap="rnd">
              <a:solidFill>
                <a:schemeClr val="accent1"/>
              </a:solidFill>
              <a:round/>
            </a:ln>
            <a:effectLst/>
          </c:spPr>
          <c:marker>
            <c:symbol val="triangle"/>
            <c:size val="5"/>
            <c:spPr>
              <a:solidFill>
                <a:schemeClr val="accent1"/>
              </a:solidFill>
              <a:ln w="9525">
                <a:solidFill>
                  <a:schemeClr val="accent1"/>
                </a:solidFill>
              </a:ln>
              <a:effectLst/>
            </c:spPr>
          </c:marker>
          <c:dLbls>
            <c:numFmt formatCode="#,##0.0_);[Red]\(#,##0.0\)" sourceLinked="0"/>
            <c:spPr>
              <a:noFill/>
              <a:ln>
                <a:noFill/>
              </a:ln>
              <a:effectLst/>
            </c:spPr>
            <c:txPr>
              <a:bodyPr rot="0" spcFirstLastPara="1" vertOverflow="ellipsis" vert="horz" wrap="square" lIns="38100" tIns="19050" rIns="38100" bIns="19050" anchor="ctr" anchorCtr="1">
                <a:spAutoFit/>
              </a:bodyPr>
              <a:lstStyle/>
              <a:p>
                <a:pPr>
                  <a:defRPr lang="ja-JP" sz="8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ワニ口簡略版!$B$4:$B$60</c:f>
              <c:strCache>
                <c:ptCount val="9"/>
                <c:pt idx="0">
                  <c:v>平成元年</c:v>
                </c:pt>
                <c:pt idx="1">
                  <c:v>５年</c:v>
                </c:pt>
                <c:pt idx="2">
                  <c:v>10年</c:v>
                </c:pt>
                <c:pt idx="3">
                  <c:v>15年</c:v>
                </c:pt>
                <c:pt idx="4">
                  <c:v>20年</c:v>
                </c:pt>
                <c:pt idx="5">
                  <c:v>25年</c:v>
                </c:pt>
                <c:pt idx="6">
                  <c:v>30年</c:v>
                </c:pt>
                <c:pt idx="7">
                  <c:v>令和５年</c:v>
                </c:pt>
                <c:pt idx="8">
                  <c:v>６年</c:v>
                </c:pt>
              </c:strCache>
            </c:strRef>
          </c:cat>
          <c:val>
            <c:numRef>
              <c:f>ワニ口簡略版!$C$4:$C$60</c:f>
              <c:numCache>
                <c:formatCode>#,##0_ </c:formatCode>
                <c:ptCount val="9"/>
                <c:pt idx="0">
                  <c:v>54921816996.305</c:v>
                </c:pt>
                <c:pt idx="1">
                  <c:v>54126174415.237</c:v>
                </c:pt>
                <c:pt idx="2">
                  <c:v>49431879659.982002</c:v>
                </c:pt>
                <c:pt idx="3">
                  <c:v>43282403100.963997</c:v>
                </c:pt>
                <c:pt idx="4">
                  <c:v>44267303862.833</c:v>
                </c:pt>
                <c:pt idx="5" formatCode="#,##0_);[Red]\(#,##0\)">
                  <c:v>46952947319.404999</c:v>
                </c:pt>
                <c:pt idx="6" formatCode="#,##0_);[Red]\(#,##0\)">
                  <c:v>60356384506</c:v>
                </c:pt>
                <c:pt idx="7" formatCode="#,##0_);[Red]\(#,##0\)">
                  <c:v>72076100000</c:v>
                </c:pt>
                <c:pt idx="8" formatCode="#,##0_);[Red]\(#,##0\)">
                  <c:v>69608000000</c:v>
                </c:pt>
              </c:numCache>
            </c:numRef>
          </c:val>
          <c:smooth val="0"/>
          <c:extLst>
            <c:ext xmlns:c16="http://schemas.microsoft.com/office/drawing/2014/chart" uri="{C3380CC4-5D6E-409C-BE32-E72D297353CC}">
              <c16:uniqueId val="{00000001-1B1A-4BDA-B069-713776F0250A}"/>
            </c:ext>
          </c:extLst>
        </c:ser>
        <c:ser>
          <c:idx val="1"/>
          <c:order val="1"/>
          <c:tx>
            <c:strRef>
              <c:f>ワニ口簡略版!$D$2:$D$3</c:f>
              <c:strCache>
                <c:ptCount val="2"/>
                <c:pt idx="0">
                  <c:v>一般会計歳出</c:v>
                </c:pt>
              </c:strCache>
            </c:strRef>
          </c:tx>
          <c:spPr>
            <a:ln w="28575" cap="rnd">
              <a:solidFill>
                <a:srgbClr val="002060"/>
              </a:solidFill>
              <a:round/>
            </a:ln>
            <a:effectLst/>
          </c:spPr>
          <c:marker>
            <c:symbol val="square"/>
            <c:size val="5"/>
            <c:spPr>
              <a:solidFill>
                <a:srgbClr val="002060"/>
              </a:solidFill>
              <a:ln w="9525">
                <a:solidFill>
                  <a:srgbClr val="002060"/>
                </a:solidFill>
              </a:ln>
              <a:effectLst/>
            </c:spPr>
          </c:marker>
          <c:dLbls>
            <c:numFmt formatCode="#,##0.0_);[Red]\(#,##0.0\)" sourceLinked="0"/>
            <c:spPr>
              <a:noFill/>
              <a:ln>
                <a:noFill/>
              </a:ln>
              <a:effectLst/>
            </c:spPr>
            <c:txPr>
              <a:bodyPr rot="0" spcFirstLastPara="1" vertOverflow="ellipsis" vert="horz" wrap="square" lIns="38100" tIns="19050" rIns="38100" bIns="19050" anchor="ctr" anchorCtr="1">
                <a:spAutoFit/>
              </a:bodyPr>
              <a:lstStyle/>
              <a:p>
                <a:pPr>
                  <a:defRPr lang="ja-JP" sz="8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ワニ口簡略版!$B$4:$B$60</c:f>
              <c:strCache>
                <c:ptCount val="9"/>
                <c:pt idx="0">
                  <c:v>平成元年</c:v>
                </c:pt>
                <c:pt idx="1">
                  <c:v>５年</c:v>
                </c:pt>
                <c:pt idx="2">
                  <c:v>10年</c:v>
                </c:pt>
                <c:pt idx="3">
                  <c:v>15年</c:v>
                </c:pt>
                <c:pt idx="4">
                  <c:v>20年</c:v>
                </c:pt>
                <c:pt idx="5">
                  <c:v>25年</c:v>
                </c:pt>
                <c:pt idx="6">
                  <c:v>30年</c:v>
                </c:pt>
                <c:pt idx="7">
                  <c:v>令和５年</c:v>
                </c:pt>
                <c:pt idx="8">
                  <c:v>６年</c:v>
                </c:pt>
              </c:strCache>
            </c:strRef>
          </c:cat>
          <c:val>
            <c:numRef>
              <c:f>ワニ口簡略版!$D$4:$D$60</c:f>
              <c:numCache>
                <c:formatCode>#,##0_);[Red]\(#,##0\)</c:formatCode>
                <c:ptCount val="9"/>
                <c:pt idx="0">
                  <c:v>65858938751.489998</c:v>
                </c:pt>
                <c:pt idx="1">
                  <c:v>75102488938.255997</c:v>
                </c:pt>
                <c:pt idx="2">
                  <c:v>84391798185.514008</c:v>
                </c:pt>
                <c:pt idx="3">
                  <c:v>82415970662.328003</c:v>
                </c:pt>
                <c:pt idx="4">
                  <c:v>84697395043.011002</c:v>
                </c:pt>
                <c:pt idx="5">
                  <c:v>100188878834.942</c:v>
                </c:pt>
                <c:pt idx="6">
                  <c:v>98974696544</c:v>
                </c:pt>
                <c:pt idx="7">
                  <c:v>127578800000</c:v>
                </c:pt>
                <c:pt idx="8">
                  <c:v>112571688422</c:v>
                </c:pt>
              </c:numCache>
            </c:numRef>
          </c:val>
          <c:smooth val="0"/>
          <c:extLst>
            <c:ext xmlns:c16="http://schemas.microsoft.com/office/drawing/2014/chart" uri="{C3380CC4-5D6E-409C-BE32-E72D297353CC}">
              <c16:uniqueId val="{00000002-1B1A-4BDA-B069-713776F0250A}"/>
            </c:ext>
          </c:extLst>
        </c:ser>
        <c:dLbls>
          <c:showLegendKey val="0"/>
          <c:showVal val="1"/>
          <c:showCatName val="0"/>
          <c:showSerName val="0"/>
          <c:showPercent val="0"/>
          <c:showBubbleSize val="0"/>
        </c:dLbls>
        <c:marker val="1"/>
        <c:smooth val="0"/>
        <c:axId val="353368928"/>
        <c:axId val="353370496"/>
      </c:lineChart>
      <c:catAx>
        <c:axId val="35336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800" b="0" i="0" u="none" strike="noStrike" kern="1200" baseline="0">
                <a:solidFill>
                  <a:schemeClr val="tx1">
                    <a:lumMod val="65000"/>
                    <a:lumOff val="35000"/>
                  </a:schemeClr>
                </a:solidFill>
                <a:latin typeface="+mn-lt"/>
                <a:ea typeface="+mn-ea"/>
                <a:cs typeface="+mn-cs"/>
              </a:defRPr>
            </a:pPr>
            <a:endParaRPr lang="ja-JP"/>
          </a:p>
        </c:txPr>
        <c:crossAx val="353370496"/>
        <c:crosses val="autoZero"/>
        <c:auto val="1"/>
        <c:lblAlgn val="ctr"/>
        <c:lblOffset val="100"/>
        <c:noMultiLvlLbl val="0"/>
      </c:catAx>
      <c:valAx>
        <c:axId val="353370496"/>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lang="ja-JP" sz="800" b="0" i="0" u="none" strike="noStrike" kern="1200" baseline="0">
                <a:solidFill>
                  <a:schemeClr val="tx1">
                    <a:lumMod val="65000"/>
                    <a:lumOff val="35000"/>
                  </a:schemeClr>
                </a:solidFill>
                <a:latin typeface="+mn-lt"/>
                <a:ea typeface="+mn-ea"/>
                <a:cs typeface="+mn-cs"/>
              </a:defRPr>
            </a:pPr>
            <a:endParaRPr lang="ja-JP"/>
          </a:p>
        </c:txPr>
        <c:crossAx val="353368928"/>
        <c:crosses val="autoZero"/>
        <c:crossBetween val="between"/>
        <c:dispUnits>
          <c:builtInUnit val="billions"/>
        </c:dispUnits>
      </c:valAx>
      <c:spPr>
        <a:noFill/>
        <a:ln>
          <a:noFill/>
        </a:ln>
        <a:effectLst/>
      </c:spPr>
    </c:plotArea>
    <c:legend>
      <c:legendPos val="b"/>
      <c:layout>
        <c:manualLayout>
          <c:xMode val="edge"/>
          <c:yMode val="edge"/>
          <c:x val="0.14283143267323356"/>
          <c:y val="3.095035761995105E-2"/>
          <c:w val="0.14704839818283807"/>
          <c:h val="0.19539258698278303"/>
        </c:manualLayout>
      </c:layout>
      <c:overlay val="0"/>
      <c:spPr>
        <a:noFill/>
        <a:ln>
          <a:solidFill>
            <a:srgbClr val="00B050"/>
          </a:solidFill>
        </a:ln>
        <a:effectLst/>
      </c:spPr>
      <c:txPr>
        <a:bodyPr rot="0" spcFirstLastPara="1" vertOverflow="ellipsis" vert="horz" wrap="square" anchor="ctr" anchorCtr="1"/>
        <a:lstStyle/>
        <a:p>
          <a:pPr>
            <a:defRPr lang="ja-JP" sz="10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6168957390810731E-2"/>
          <c:y val="0.10954891451901512"/>
          <c:w val="0.92789968652037613"/>
          <c:h val="0.77576697236325032"/>
        </c:manualLayout>
      </c:layout>
      <c:barChart>
        <c:barDir val="col"/>
        <c:grouping val="stacked"/>
        <c:varyColors val="0"/>
        <c:ser>
          <c:idx val="1"/>
          <c:order val="0"/>
          <c:tx>
            <c:strRef>
              <c:f>グラフ!$V$3</c:f>
              <c:strCache>
                <c:ptCount val="1"/>
                <c:pt idx="0">
                  <c:v>特例公債</c:v>
                </c:pt>
              </c:strCache>
            </c:strRef>
          </c:tx>
          <c:spPr>
            <a:solidFill>
              <a:srgbClr val="92D050">
                <a:alpha val="99000"/>
              </a:srgbClr>
            </a:solidFill>
            <a:ln w="25400">
              <a:solidFill>
                <a:srgbClr val="92D050">
                  <a:alpha val="97000"/>
                </a:srgbClr>
              </a:solidFill>
            </a:ln>
          </c:spPr>
          <c:invertIfNegative val="0"/>
          <c:dLbls>
            <c:dLbl>
              <c:idx val="0"/>
              <c:layout>
                <c:manualLayout>
                  <c:x val="-1.2752063484094751E-17"/>
                  <c:y val="1.02331382859572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5BA-41D6-8C13-333164766C93}"/>
                </c:ext>
              </c:extLst>
            </c:dLbl>
            <c:dLbl>
              <c:idx val="1"/>
              <c:layout>
                <c:manualLayout>
                  <c:x val="2.5504126968189502E-17"/>
                  <c:y val="1.02331382859573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5BA-41D6-8C13-333164766C93}"/>
                </c:ext>
              </c:extLst>
            </c:dLbl>
            <c:dLbl>
              <c:idx val="2"/>
              <c:layout>
                <c:manualLayout>
                  <c:x val="5.5646010750634014E-3"/>
                  <c:y val="2.3877322667233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5BA-41D6-8C13-333164766C93}"/>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5BA-41D6-8C13-333164766C93}"/>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5BA-41D6-8C13-333164766C93}"/>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5BA-41D6-8C13-333164766C93}"/>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5BA-41D6-8C13-333164766C93}"/>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5BA-41D6-8C13-333164766C93}"/>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5BA-41D6-8C13-333164766C93}"/>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5BA-41D6-8C13-333164766C93}"/>
                </c:ext>
              </c:extLst>
            </c:dLbl>
            <c:dLbl>
              <c:idx val="10"/>
              <c:layout>
                <c:manualLayout>
                  <c:x val="4.8244596384699433E-3"/>
                  <c:y val="1.012467904052703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5BA-41D6-8C13-333164766C93}"/>
                </c:ext>
              </c:extLst>
            </c:dLbl>
            <c:dLbl>
              <c:idx val="11"/>
              <c:layout>
                <c:manualLayout>
                  <c:x val="3.8907675725487032E-3"/>
                  <c:y val="1.230295724435090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5BA-41D6-8C13-333164766C93}"/>
                </c:ext>
              </c:extLst>
            </c:dLbl>
            <c:dLbl>
              <c:idx val="12"/>
              <c:layout>
                <c:manualLayout>
                  <c:x val="3.4458075185741296E-4"/>
                  <c:y val="2.345504857495345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5BA-41D6-8C13-333164766C93}"/>
                </c:ext>
              </c:extLst>
            </c:dLbl>
            <c:dLbl>
              <c:idx val="13"/>
              <c:layout>
                <c:manualLayout>
                  <c:x val="2.5456849241807036E-3"/>
                  <c:y val="-1.334051484606845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5BA-41D6-8C13-333164766C93}"/>
                </c:ext>
              </c:extLst>
            </c:dLbl>
            <c:dLbl>
              <c:idx val="14"/>
              <c:layout>
                <c:manualLayout>
                  <c:x val="1.611828302026485E-3"/>
                  <c:y val="-1.535475817965829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5BA-41D6-8C13-333164766C93}"/>
                </c:ext>
              </c:extLst>
            </c:dLbl>
            <c:numFmt formatCode="#,##0_ " sourceLinked="0"/>
            <c:spPr>
              <a:noFill/>
              <a:ln w="25400">
                <a:noFill/>
              </a:ln>
              <a:effectLst/>
            </c:spPr>
            <c:txPr>
              <a:bodyPr wrap="square" lIns="38100" tIns="19050" rIns="38100" bIns="19050" anchor="ctr">
                <a:spAutoFit/>
              </a:bodyPr>
              <a:lstStyle/>
              <a:p>
                <a:pPr>
                  <a:defRPr lang="ja-JP" sz="1050"/>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グラフ!$Q$5:$Q$17</c:f>
              <c:strCache>
                <c:ptCount val="13"/>
                <c:pt idx="0">
                  <c:v>昭45</c:v>
                </c:pt>
                <c:pt idx="1">
                  <c:v>昭50</c:v>
                </c:pt>
                <c:pt idx="2">
                  <c:v>昭55</c:v>
                </c:pt>
                <c:pt idx="3">
                  <c:v>昭60</c:v>
                </c:pt>
                <c:pt idx="4">
                  <c:v>平元</c:v>
                </c:pt>
                <c:pt idx="5">
                  <c:v>平5</c:v>
                </c:pt>
                <c:pt idx="6">
                  <c:v>平10</c:v>
                </c:pt>
                <c:pt idx="7">
                  <c:v>平15</c:v>
                </c:pt>
                <c:pt idx="8">
                  <c:v>平20</c:v>
                </c:pt>
                <c:pt idx="9">
                  <c:v>平25</c:v>
                </c:pt>
                <c:pt idx="10">
                  <c:v>平30</c:v>
                </c:pt>
                <c:pt idx="11">
                  <c:v>令5</c:v>
                </c:pt>
                <c:pt idx="12">
                  <c:v>令6</c:v>
                </c:pt>
              </c:strCache>
            </c:strRef>
          </c:cat>
          <c:val>
            <c:numRef>
              <c:f>グラフ!$V$5:$V$17</c:f>
              <c:numCache>
                <c:formatCode>#,##0_);[Red]\(#,##0\)</c:formatCode>
                <c:ptCount val="13"/>
                <c:pt idx="0">
                  <c:v>0</c:v>
                </c:pt>
                <c:pt idx="1">
                  <c:v>2117000000</c:v>
                </c:pt>
                <c:pt idx="2">
                  <c:v>28257126000</c:v>
                </c:pt>
                <c:pt idx="3">
                  <c:v>59182094900</c:v>
                </c:pt>
                <c:pt idx="4">
                  <c:v>64090111250</c:v>
                </c:pt>
                <c:pt idx="5">
                  <c:v>61075915937</c:v>
                </c:pt>
                <c:pt idx="6">
                  <c:v>107842717150</c:v>
                </c:pt>
                <c:pt idx="7">
                  <c:v>230615714850</c:v>
                </c:pt>
                <c:pt idx="8">
                  <c:v>321023355826</c:v>
                </c:pt>
                <c:pt idx="9">
                  <c:v>476829197858.90002</c:v>
                </c:pt>
                <c:pt idx="10">
                  <c:v>598481906079</c:v>
                </c:pt>
                <c:pt idx="11">
                  <c:v>751678908134</c:v>
                </c:pt>
                <c:pt idx="12">
                  <c:v>802604902036</c:v>
                </c:pt>
              </c:numCache>
            </c:numRef>
          </c:val>
          <c:extLst>
            <c:ext xmlns:c16="http://schemas.microsoft.com/office/drawing/2014/chart" uri="{C3380CC4-5D6E-409C-BE32-E72D297353CC}">
              <c16:uniqueId val="{0000000F-55BA-41D6-8C13-333164766C93}"/>
            </c:ext>
          </c:extLst>
        </c:ser>
        <c:ser>
          <c:idx val="3"/>
          <c:order val="1"/>
          <c:tx>
            <c:strRef>
              <c:f>グラフ!$U$3</c:f>
              <c:strCache>
                <c:ptCount val="1"/>
                <c:pt idx="0">
                  <c:v>4条公債</c:v>
                </c:pt>
              </c:strCache>
            </c:strRef>
          </c:tx>
          <c:spPr>
            <a:solidFill>
              <a:srgbClr val="FFFF00"/>
            </a:solidFill>
            <a:ln w="25400">
              <a:solidFill>
                <a:srgbClr val="FFFF00"/>
              </a:solidFill>
            </a:ln>
          </c:spPr>
          <c:invertIfNegative val="0"/>
          <c:dLbls>
            <c:dLbl>
              <c:idx val="0"/>
              <c:layout>
                <c:manualLayout>
                  <c:x val="-1.2752063484094751E-17"/>
                  <c:y val="-5.11656914297869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5BA-41D6-8C13-333164766C93}"/>
                </c:ext>
              </c:extLst>
            </c:dLbl>
            <c:dLbl>
              <c:idx val="1"/>
              <c:layout>
                <c:manualLayout>
                  <c:x val="0"/>
                  <c:y val="-3.78879242384713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5BA-41D6-8C13-333164766C93}"/>
                </c:ext>
              </c:extLst>
            </c:dLbl>
            <c:dLbl>
              <c:idx val="2"/>
              <c:layout>
                <c:manualLayout>
                  <c:x val="5.5646010750634014E-3"/>
                  <c:y val="-4.09325531438297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5BA-41D6-8C13-333164766C93}"/>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5BA-41D6-8C13-333164766C93}"/>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5BA-41D6-8C13-333164766C93}"/>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5BA-41D6-8C13-333164766C93}"/>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55BA-41D6-8C13-333164766C93}"/>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55BA-41D6-8C13-333164766C93}"/>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55BA-41D6-8C13-333164766C93}"/>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55BA-41D6-8C13-333164766C93}"/>
                </c:ext>
              </c:extLst>
            </c:dLbl>
            <c:dLbl>
              <c:idx val="10"/>
              <c:layout>
                <c:manualLayout>
                  <c:x val="2.2121294399328156E-3"/>
                  <c:y val="-3.01509542577543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55BA-41D6-8C13-333164766C93}"/>
                </c:ext>
              </c:extLst>
            </c:dLbl>
            <c:dLbl>
              <c:idx val="11"/>
              <c:layout>
                <c:manualLayout>
                  <c:x val="2.8458354931338967E-3"/>
                  <c:y val="-4.939398861787309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55BA-41D6-8C13-333164766C93}"/>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55BA-41D6-8C13-333164766C93}"/>
                </c:ext>
              </c:extLst>
            </c:dLbl>
            <c:numFmt formatCode="#,##0_ " sourceLinked="0"/>
            <c:spPr>
              <a:noFill/>
              <a:ln w="25400">
                <a:noFill/>
              </a:ln>
              <a:effectLst/>
            </c:spPr>
            <c:txPr>
              <a:bodyPr wrap="square" lIns="38100" tIns="19050" rIns="38100" bIns="19050" anchor="ctr">
                <a:spAutoFit/>
              </a:bodyPr>
              <a:lstStyle/>
              <a:p>
                <a:pPr>
                  <a:defRPr lang="ja-JP" sz="1050"/>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グラフ!$Q$5:$Q$17</c:f>
              <c:strCache>
                <c:ptCount val="13"/>
                <c:pt idx="0">
                  <c:v>昭45</c:v>
                </c:pt>
                <c:pt idx="1">
                  <c:v>昭50</c:v>
                </c:pt>
                <c:pt idx="2">
                  <c:v>昭55</c:v>
                </c:pt>
                <c:pt idx="3">
                  <c:v>昭60</c:v>
                </c:pt>
                <c:pt idx="4">
                  <c:v>平元</c:v>
                </c:pt>
                <c:pt idx="5">
                  <c:v>平5</c:v>
                </c:pt>
                <c:pt idx="6">
                  <c:v>平10</c:v>
                </c:pt>
                <c:pt idx="7">
                  <c:v>平15</c:v>
                </c:pt>
                <c:pt idx="8">
                  <c:v>平20</c:v>
                </c:pt>
                <c:pt idx="9">
                  <c:v>平25</c:v>
                </c:pt>
                <c:pt idx="10">
                  <c:v>平30</c:v>
                </c:pt>
                <c:pt idx="11">
                  <c:v>令5</c:v>
                </c:pt>
                <c:pt idx="12">
                  <c:v>令6</c:v>
                </c:pt>
              </c:strCache>
            </c:strRef>
          </c:cat>
          <c:val>
            <c:numRef>
              <c:f>グラフ!$U$5:$U$17</c:f>
              <c:numCache>
                <c:formatCode>#,##0_);[Red]\(#,##0\)</c:formatCode>
                <c:ptCount val="13"/>
                <c:pt idx="0">
                  <c:v>2811200000</c:v>
                </c:pt>
                <c:pt idx="1">
                  <c:v>12856100000</c:v>
                </c:pt>
                <c:pt idx="2">
                  <c:v>42252637300</c:v>
                </c:pt>
                <c:pt idx="3">
                  <c:v>75249318800</c:v>
                </c:pt>
                <c:pt idx="4">
                  <c:v>96819876500</c:v>
                </c:pt>
                <c:pt idx="5">
                  <c:v>131463431413</c:v>
                </c:pt>
                <c:pt idx="6">
                  <c:v>187406374250</c:v>
                </c:pt>
                <c:pt idx="7">
                  <c:v>226357836570</c:v>
                </c:pt>
                <c:pt idx="8">
                  <c:v>224912250714</c:v>
                </c:pt>
                <c:pt idx="9">
                  <c:v>258024904545.85001</c:v>
                </c:pt>
                <c:pt idx="10">
                  <c:v>270185261483</c:v>
                </c:pt>
                <c:pt idx="11">
                  <c:v>297098011777</c:v>
                </c:pt>
                <c:pt idx="12">
                  <c:v>298055866170</c:v>
                </c:pt>
              </c:numCache>
            </c:numRef>
          </c:val>
          <c:extLst>
            <c:ext xmlns:c16="http://schemas.microsoft.com/office/drawing/2014/chart" uri="{C3380CC4-5D6E-409C-BE32-E72D297353CC}">
              <c16:uniqueId val="{0000001D-55BA-41D6-8C13-333164766C93}"/>
            </c:ext>
          </c:extLst>
        </c:ser>
        <c:ser>
          <c:idx val="0"/>
          <c:order val="2"/>
          <c:tx>
            <c:strRef>
              <c:f>グラフ!$AE$4</c:f>
              <c:strCache>
                <c:ptCount val="1"/>
                <c:pt idx="0">
                  <c:v>復興債</c:v>
                </c:pt>
              </c:strCache>
            </c:strRef>
          </c:tx>
          <c:spPr>
            <a:solidFill>
              <a:srgbClr val="00B0F0"/>
            </a:solidFill>
            <a:ln w="12700">
              <a:solidFill>
                <a:srgbClr val="00B0F0"/>
              </a:solidFill>
            </a:ln>
          </c:spPr>
          <c:invertIfNegative val="0"/>
          <c:dPt>
            <c:idx val="46"/>
            <c:invertIfNegative val="0"/>
            <c:bubble3D val="0"/>
            <c:extLst>
              <c:ext xmlns:c16="http://schemas.microsoft.com/office/drawing/2014/chart" uri="{C3380CC4-5D6E-409C-BE32-E72D297353CC}">
                <c16:uniqueId val="{0000001E-55BA-41D6-8C13-333164766C93}"/>
              </c:ext>
            </c:extLst>
          </c:dPt>
          <c:dLbls>
            <c:spPr>
              <a:noFill/>
              <a:ln>
                <a:noFill/>
              </a:ln>
              <a:effectLst/>
            </c:spPr>
            <c:txPr>
              <a:bodyPr wrap="square" lIns="38100" tIns="19050" rIns="38100" bIns="19050" anchor="ctr">
                <a:spAutoFit/>
              </a:bodyPr>
              <a:lstStyle/>
              <a:p>
                <a:pPr>
                  <a:defRPr lang="ja-JP" sz="105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グラフ!$Q$5:$Q$17</c:f>
              <c:strCache>
                <c:ptCount val="13"/>
                <c:pt idx="0">
                  <c:v>昭45</c:v>
                </c:pt>
                <c:pt idx="1">
                  <c:v>昭50</c:v>
                </c:pt>
                <c:pt idx="2">
                  <c:v>昭55</c:v>
                </c:pt>
                <c:pt idx="3">
                  <c:v>昭60</c:v>
                </c:pt>
                <c:pt idx="4">
                  <c:v>平元</c:v>
                </c:pt>
                <c:pt idx="5">
                  <c:v>平5</c:v>
                </c:pt>
                <c:pt idx="6">
                  <c:v>平10</c:v>
                </c:pt>
                <c:pt idx="7">
                  <c:v>平15</c:v>
                </c:pt>
                <c:pt idx="8">
                  <c:v>平20</c:v>
                </c:pt>
                <c:pt idx="9">
                  <c:v>平25</c:v>
                </c:pt>
                <c:pt idx="10">
                  <c:v>平30</c:v>
                </c:pt>
                <c:pt idx="11">
                  <c:v>令5</c:v>
                </c:pt>
                <c:pt idx="12">
                  <c:v>令6</c:v>
                </c:pt>
              </c:strCache>
            </c:strRef>
          </c:cat>
          <c:val>
            <c:numRef>
              <c:f>グラフ!$AE$5:$AE$17</c:f>
              <c:numCache>
                <c:formatCode>General</c:formatCode>
                <c:ptCount val="13"/>
                <c:pt idx="9" formatCode="#,##0_ ">
                  <c:v>9013536250</c:v>
                </c:pt>
                <c:pt idx="10" formatCode="#,##0_ ">
                  <c:v>5376273560</c:v>
                </c:pt>
                <c:pt idx="11" formatCode="#,##0_ ">
                  <c:v>4875718050</c:v>
                </c:pt>
                <c:pt idx="12" formatCode="#,##0_ ">
                  <c:v>4703716000</c:v>
                </c:pt>
              </c:numCache>
            </c:numRef>
          </c:val>
          <c:extLst>
            <c:ext xmlns:c16="http://schemas.microsoft.com/office/drawing/2014/chart" uri="{C3380CC4-5D6E-409C-BE32-E72D297353CC}">
              <c16:uniqueId val="{0000001F-55BA-41D6-8C13-333164766C93}"/>
            </c:ext>
          </c:extLst>
        </c:ser>
        <c:dLbls>
          <c:showLegendKey val="0"/>
          <c:showVal val="0"/>
          <c:showCatName val="0"/>
          <c:showSerName val="0"/>
          <c:showPercent val="0"/>
          <c:showBubbleSize val="0"/>
        </c:dLbls>
        <c:gapWidth val="15"/>
        <c:overlap val="100"/>
        <c:axId val="521676832"/>
        <c:axId val="521678792"/>
      </c:barChart>
      <c:lineChart>
        <c:grouping val="standard"/>
        <c:varyColors val="0"/>
        <c:ser>
          <c:idx val="2"/>
          <c:order val="3"/>
          <c:tx>
            <c:strRef>
              <c:f>グラフ!$T$2</c:f>
              <c:strCache>
                <c:ptCount val="1"/>
                <c:pt idx="0">
                  <c:v>普通国債　(残高）</c:v>
                </c:pt>
              </c:strCache>
            </c:strRef>
          </c:tx>
          <c:spPr>
            <a:ln w="28575">
              <a:noFill/>
            </a:ln>
          </c:spPr>
          <c:marker>
            <c:symbol val="none"/>
          </c:marker>
          <c:dPt>
            <c:idx val="51"/>
            <c:bubble3D val="0"/>
            <c:extLst>
              <c:ext xmlns:c16="http://schemas.microsoft.com/office/drawing/2014/chart" uri="{C3380CC4-5D6E-409C-BE32-E72D297353CC}">
                <c16:uniqueId val="{00000020-55BA-41D6-8C13-333164766C93}"/>
              </c:ext>
            </c:extLst>
          </c:dPt>
          <c:dLbls>
            <c:dLbl>
              <c:idx val="17"/>
              <c:tx>
                <c:rich>
                  <a:bodyPr/>
                  <a:lstStyle/>
                  <a:p>
                    <a:pPr>
                      <a:defRPr lang="ja-JP"/>
                    </a:pPr>
                    <a:r>
                      <a:rPr lang="en-US"/>
                      <a:t>96 </a:t>
                    </a:r>
                  </a:p>
                </c:rich>
              </c:tx>
              <c:spPr>
                <a:noFill/>
                <a:ln w="25400">
                  <a:noFill/>
                </a:ln>
              </c:spPr>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55BA-41D6-8C13-333164766C93}"/>
                </c:ext>
              </c:extLst>
            </c:dLbl>
            <c:dLbl>
              <c:idx val="52"/>
              <c:delete val="1"/>
              <c:extLst>
                <c:ext xmlns:c15="http://schemas.microsoft.com/office/drawing/2012/chart" uri="{CE6537A1-D6FC-4f65-9D91-7224C49458BB}"/>
                <c:ext xmlns:c16="http://schemas.microsoft.com/office/drawing/2014/chart" uri="{C3380CC4-5D6E-409C-BE32-E72D297353CC}">
                  <c16:uniqueId val="{00000022-55BA-41D6-8C13-333164766C93}"/>
                </c:ext>
              </c:extLst>
            </c:dLbl>
            <c:dLbl>
              <c:idx val="55"/>
              <c:delete val="1"/>
              <c:extLst>
                <c:ext xmlns:c15="http://schemas.microsoft.com/office/drawing/2012/chart" uri="{CE6537A1-D6FC-4f65-9D91-7224C49458BB}"/>
                <c:ext xmlns:c16="http://schemas.microsoft.com/office/drawing/2014/chart" uri="{C3380CC4-5D6E-409C-BE32-E72D297353CC}">
                  <c16:uniqueId val="{00000023-55BA-41D6-8C13-333164766C93}"/>
                </c:ext>
              </c:extLst>
            </c:dLbl>
            <c:numFmt formatCode="#,##0_ " sourceLinked="0"/>
            <c:spPr>
              <a:noFill/>
              <a:ln w="25400">
                <a:noFill/>
              </a:ln>
            </c:spPr>
            <c:txPr>
              <a:bodyPr wrap="square" lIns="38100" tIns="19050" rIns="38100" bIns="19050" anchor="ctr">
                <a:spAutoFit/>
              </a:bodyPr>
              <a:lstStyle/>
              <a:p>
                <a:pPr>
                  <a:defRPr lang="ja-JP"/>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グラフ!$Q$5:$Q$17</c:f>
              <c:strCache>
                <c:ptCount val="13"/>
                <c:pt idx="0">
                  <c:v>昭45</c:v>
                </c:pt>
                <c:pt idx="1">
                  <c:v>昭50</c:v>
                </c:pt>
                <c:pt idx="2">
                  <c:v>昭55</c:v>
                </c:pt>
                <c:pt idx="3">
                  <c:v>昭60</c:v>
                </c:pt>
                <c:pt idx="4">
                  <c:v>平元</c:v>
                </c:pt>
                <c:pt idx="5">
                  <c:v>平5</c:v>
                </c:pt>
                <c:pt idx="6">
                  <c:v>平10</c:v>
                </c:pt>
                <c:pt idx="7">
                  <c:v>平15</c:v>
                </c:pt>
                <c:pt idx="8">
                  <c:v>平20</c:v>
                </c:pt>
                <c:pt idx="9">
                  <c:v>平25</c:v>
                </c:pt>
                <c:pt idx="10">
                  <c:v>平30</c:v>
                </c:pt>
                <c:pt idx="11">
                  <c:v>令5</c:v>
                </c:pt>
                <c:pt idx="12">
                  <c:v>令6</c:v>
                </c:pt>
              </c:strCache>
            </c:strRef>
          </c:cat>
          <c:val>
            <c:numRef>
              <c:f>グラフ!$T$5:$T$17</c:f>
              <c:numCache>
                <c:formatCode>#,##0_);[Red]\(#,##0\)</c:formatCode>
                <c:ptCount val="13"/>
                <c:pt idx="0">
                  <c:v>2811200000</c:v>
                </c:pt>
                <c:pt idx="1">
                  <c:v>14973100000</c:v>
                </c:pt>
                <c:pt idx="2">
                  <c:v>70509763300</c:v>
                </c:pt>
                <c:pt idx="3">
                  <c:v>134431413700</c:v>
                </c:pt>
                <c:pt idx="4">
                  <c:v>160909987750</c:v>
                </c:pt>
                <c:pt idx="5">
                  <c:v>192539347350</c:v>
                </c:pt>
                <c:pt idx="6">
                  <c:v>295249091400</c:v>
                </c:pt>
                <c:pt idx="7">
                  <c:v>456973551420</c:v>
                </c:pt>
                <c:pt idx="8">
                  <c:v>545935606540</c:v>
                </c:pt>
                <c:pt idx="9">
                  <c:v>743867638654.75</c:v>
                </c:pt>
                <c:pt idx="10">
                  <c:v>874043441122</c:v>
                </c:pt>
                <c:pt idx="11">
                  <c:v>1053652637961.0002</c:v>
                </c:pt>
                <c:pt idx="12">
                  <c:v>1105364484206</c:v>
                </c:pt>
              </c:numCache>
            </c:numRef>
          </c:val>
          <c:smooth val="0"/>
          <c:extLst>
            <c:ext xmlns:c16="http://schemas.microsoft.com/office/drawing/2014/chart" uri="{C3380CC4-5D6E-409C-BE32-E72D297353CC}">
              <c16:uniqueId val="{00000024-55BA-41D6-8C13-333164766C93}"/>
            </c:ext>
          </c:extLst>
        </c:ser>
        <c:dLbls>
          <c:showLegendKey val="0"/>
          <c:showVal val="0"/>
          <c:showCatName val="0"/>
          <c:showSerName val="0"/>
          <c:showPercent val="0"/>
          <c:showBubbleSize val="0"/>
        </c:dLbls>
        <c:marker val="1"/>
        <c:smooth val="0"/>
        <c:axId val="521676832"/>
        <c:axId val="521678792"/>
      </c:lineChart>
      <c:catAx>
        <c:axId val="521676832"/>
        <c:scaling>
          <c:orientation val="minMax"/>
        </c:scaling>
        <c:delete val="0"/>
        <c:axPos val="b"/>
        <c:numFmt formatCode="General" sourceLinked="1"/>
        <c:majorTickMark val="in"/>
        <c:minorTickMark val="none"/>
        <c:tickLblPos val="nextTo"/>
        <c:spPr>
          <a:ln w="3175">
            <a:solidFill>
              <a:srgbClr val="000000"/>
            </a:solidFill>
            <a:prstDash val="solid"/>
          </a:ln>
        </c:spPr>
        <c:txPr>
          <a:bodyPr rot="0" vert="horz"/>
          <a:lstStyle/>
          <a:p>
            <a:pPr>
              <a:defRPr lang="ja-JP" sz="800"/>
            </a:pPr>
            <a:endParaRPr lang="ja-JP"/>
          </a:p>
        </c:txPr>
        <c:crossAx val="521678792"/>
        <c:crossesAt val="0"/>
        <c:auto val="1"/>
        <c:lblAlgn val="ctr"/>
        <c:lblOffset val="100"/>
        <c:tickMarkSkip val="1"/>
        <c:noMultiLvlLbl val="0"/>
      </c:catAx>
      <c:valAx>
        <c:axId val="521678792"/>
        <c:scaling>
          <c:orientation val="minMax"/>
          <c:max val="1150000000000.0002"/>
          <c:min val="0"/>
        </c:scaling>
        <c:delete val="0"/>
        <c:axPos val="l"/>
        <c:numFmt formatCode="#,##0_ " sourceLinked="0"/>
        <c:majorTickMark val="in"/>
        <c:minorTickMark val="none"/>
        <c:tickLblPos val="nextTo"/>
        <c:spPr>
          <a:ln w="3175">
            <a:solidFill>
              <a:srgbClr val="000000"/>
            </a:solidFill>
            <a:prstDash val="solid"/>
          </a:ln>
        </c:spPr>
        <c:txPr>
          <a:bodyPr rot="0" vert="horz"/>
          <a:lstStyle/>
          <a:p>
            <a:pPr>
              <a:defRPr lang="ja-JP" sz="800"/>
            </a:pPr>
            <a:endParaRPr lang="ja-JP"/>
          </a:p>
        </c:txPr>
        <c:crossAx val="521676832"/>
        <c:crosses val="autoZero"/>
        <c:crossBetween val="between"/>
        <c:majorUnit val="100000000000"/>
        <c:minorUnit val="20000000000"/>
        <c:dispUnits>
          <c:builtInUnit val="billions"/>
        </c:dispUnits>
      </c:valAx>
      <c:spPr>
        <a:noFill/>
        <a:ln w="25400">
          <a:noFill/>
        </a:ln>
      </c:spPr>
    </c:plotArea>
    <c:plotVisOnly val="1"/>
    <c:dispBlanksAs val="gap"/>
    <c:showDLblsOverMax val="0"/>
  </c:chart>
  <c:spPr>
    <a:noFill/>
    <a:ln w="9525">
      <a:noFill/>
    </a:ln>
  </c:spPr>
  <c:txPr>
    <a:bodyPr/>
    <a:lstStyle/>
    <a:p>
      <a:pPr>
        <a:defRPr sz="1400" b="0" i="0" u="none" strike="noStrike" baseline="0">
          <a:solidFill>
            <a:srgbClr val="000000"/>
          </a:solidFill>
          <a:latin typeface="Meiryo UI" panose="020B0604030504040204" pitchFamily="50" charset="-128"/>
          <a:ea typeface="Meiryo UI" panose="020B0604030504040204" pitchFamily="50" charset="-128"/>
          <a:cs typeface="ＭＳ Ｐゴシック"/>
        </a:defRPr>
      </a:pPr>
      <a:endParaRPr lang="ja-JP"/>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2280066937477511E-2"/>
          <c:y val="3.2385957152242746E-2"/>
          <c:w val="0.89866414418608742"/>
          <c:h val="0.82363458988918647"/>
        </c:manualLayout>
      </c:layout>
      <c:lineChart>
        <c:grouping val="standard"/>
        <c:varyColors val="0"/>
        <c:ser>
          <c:idx val="0"/>
          <c:order val="0"/>
          <c:tx>
            <c:strRef>
              <c:f>'（純・総）債務残高_WEO24-04'!$B$41</c:f>
              <c:strCache>
                <c:ptCount val="1"/>
                <c:pt idx="0">
                  <c:v>日本</c:v>
                </c:pt>
              </c:strCache>
            </c:strRef>
          </c:tx>
          <c:spPr>
            <a:ln w="31750" cap="rnd">
              <a:solidFill>
                <a:srgbClr val="FF0000"/>
              </a:solidFill>
              <a:prstDash val="solid"/>
              <a:round/>
            </a:ln>
            <a:effectLst/>
          </c:spPr>
          <c:marker>
            <c:symbol val="circle"/>
            <c:size val="7"/>
            <c:spPr>
              <a:solidFill>
                <a:srgbClr val="FF0000"/>
              </a:solidFill>
              <a:ln w="9525">
                <a:solidFill>
                  <a:srgbClr val="FF0000"/>
                </a:solidFill>
              </a:ln>
              <a:effectLst/>
            </c:spPr>
          </c:marker>
          <c:dPt>
            <c:idx val="13"/>
            <c:marker>
              <c:symbol val="circle"/>
              <c:size val="7"/>
              <c:spPr>
                <a:solidFill>
                  <a:srgbClr val="FF0000"/>
                </a:solidFill>
                <a:ln w="9525">
                  <a:solidFill>
                    <a:srgbClr val="FF0000"/>
                  </a:solidFill>
                </a:ln>
                <a:effectLst/>
              </c:spPr>
            </c:marker>
            <c:bubble3D val="0"/>
            <c:spPr>
              <a:ln w="31750" cap="rnd">
                <a:solidFill>
                  <a:srgbClr val="FF0000"/>
                </a:solidFill>
                <a:prstDash val="solid"/>
                <a:round/>
              </a:ln>
              <a:effectLst/>
            </c:spPr>
            <c:extLst>
              <c:ext xmlns:c16="http://schemas.microsoft.com/office/drawing/2014/chart" uri="{C3380CC4-5D6E-409C-BE32-E72D297353CC}">
                <c16:uniqueId val="{00000001-28B8-420A-AE66-D72613631279}"/>
              </c:ext>
            </c:extLst>
          </c:dPt>
          <c:dPt>
            <c:idx val="14"/>
            <c:marker>
              <c:symbol val="circle"/>
              <c:size val="7"/>
              <c:spPr>
                <a:solidFill>
                  <a:srgbClr val="FF0000"/>
                </a:solidFill>
                <a:ln w="9525">
                  <a:solidFill>
                    <a:srgbClr val="FF0000"/>
                  </a:solidFill>
                </a:ln>
                <a:effectLst/>
              </c:spPr>
            </c:marker>
            <c:bubble3D val="0"/>
            <c:spPr>
              <a:ln w="31750" cap="rnd">
                <a:solidFill>
                  <a:srgbClr val="FF0000"/>
                </a:solidFill>
                <a:prstDash val="solid"/>
                <a:round/>
              </a:ln>
              <a:effectLst/>
            </c:spPr>
            <c:extLst>
              <c:ext xmlns:c16="http://schemas.microsoft.com/office/drawing/2014/chart" uri="{C3380CC4-5D6E-409C-BE32-E72D297353CC}">
                <c16:uniqueId val="{00000003-28B8-420A-AE66-D72613631279}"/>
              </c:ext>
            </c:extLst>
          </c:dPt>
          <c:dPt>
            <c:idx val="15"/>
            <c:marker>
              <c:symbol val="circle"/>
              <c:size val="7"/>
              <c:spPr>
                <a:solidFill>
                  <a:srgbClr val="FF0000"/>
                </a:solidFill>
                <a:ln w="9525">
                  <a:solidFill>
                    <a:srgbClr val="FF0000"/>
                  </a:solidFill>
                </a:ln>
                <a:effectLst/>
              </c:spPr>
            </c:marker>
            <c:bubble3D val="0"/>
            <c:spPr>
              <a:ln w="31750" cap="rnd">
                <a:solidFill>
                  <a:srgbClr val="FF0000"/>
                </a:solidFill>
                <a:prstDash val="solid"/>
                <a:round/>
              </a:ln>
              <a:effectLst/>
            </c:spPr>
            <c:extLst>
              <c:ext xmlns:c16="http://schemas.microsoft.com/office/drawing/2014/chart" uri="{C3380CC4-5D6E-409C-BE32-E72D297353CC}">
                <c16:uniqueId val="{00000005-28B8-420A-AE66-D72613631279}"/>
              </c:ext>
            </c:extLst>
          </c:dPt>
          <c:cat>
            <c:strRef>
              <c:f>'（純・総）債務残高_WEO24-04'!$F$49:$U$49</c:f>
              <c:strCache>
                <c:ptCount val="16"/>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strCache>
            </c:strRef>
          </c:cat>
          <c:val>
            <c:numRef>
              <c:f>'（純・総）債務残高_WEO24-04'!$F$41:$U$41</c:f>
              <c:numCache>
                <c:formatCode>0.0</c:formatCode>
                <c:ptCount val="16"/>
                <c:pt idx="0">
                  <c:v>198.80699999999999</c:v>
                </c:pt>
                <c:pt idx="1">
                  <c:v>205.87899999999999</c:v>
                </c:pt>
                <c:pt idx="2">
                  <c:v>219.16200000000001</c:v>
                </c:pt>
                <c:pt idx="3">
                  <c:v>226.09299999999999</c:v>
                </c:pt>
                <c:pt idx="4">
                  <c:v>229.45099999999999</c:v>
                </c:pt>
                <c:pt idx="5">
                  <c:v>233.28100000000001</c:v>
                </c:pt>
                <c:pt idx="6">
                  <c:v>228.27799999999999</c:v>
                </c:pt>
                <c:pt idx="7">
                  <c:v>232.42099999999999</c:v>
                </c:pt>
                <c:pt idx="8">
                  <c:v>231.321</c:v>
                </c:pt>
                <c:pt idx="9">
                  <c:v>232.38</c:v>
                </c:pt>
                <c:pt idx="10">
                  <c:v>236.37799999999999</c:v>
                </c:pt>
                <c:pt idx="11">
                  <c:v>258.29700000000003</c:v>
                </c:pt>
                <c:pt idx="12">
                  <c:v>253.91900000000001</c:v>
                </c:pt>
                <c:pt idx="13">
                  <c:v>257.19400000000002</c:v>
                </c:pt>
                <c:pt idx="14">
                  <c:v>252.363</c:v>
                </c:pt>
                <c:pt idx="15">
                  <c:v>254.55600000000001</c:v>
                </c:pt>
              </c:numCache>
            </c:numRef>
          </c:val>
          <c:smooth val="0"/>
          <c:extLst>
            <c:ext xmlns:c16="http://schemas.microsoft.com/office/drawing/2014/chart" uri="{C3380CC4-5D6E-409C-BE32-E72D297353CC}">
              <c16:uniqueId val="{00000006-28B8-420A-AE66-D72613631279}"/>
            </c:ext>
          </c:extLst>
        </c:ser>
        <c:ser>
          <c:idx val="1"/>
          <c:order val="1"/>
          <c:tx>
            <c:strRef>
              <c:f>'（純・総）債務残高_WEO24-04'!$B$42</c:f>
              <c:strCache>
                <c:ptCount val="1"/>
                <c:pt idx="0">
                  <c:v>米国</c:v>
                </c:pt>
              </c:strCache>
            </c:strRef>
          </c:tx>
          <c:spPr>
            <a:ln w="19050" cap="rnd">
              <a:solidFill>
                <a:srgbClr val="7030A0"/>
              </a:solidFill>
              <a:prstDash val="solid"/>
              <a:round/>
            </a:ln>
            <a:effectLst/>
          </c:spPr>
          <c:marker>
            <c:symbol val="square"/>
            <c:size val="5"/>
            <c:spPr>
              <a:solidFill>
                <a:srgbClr val="7030A0"/>
              </a:solidFill>
              <a:ln w="9525">
                <a:solidFill>
                  <a:srgbClr val="7030A0"/>
                </a:solidFill>
              </a:ln>
              <a:effectLst/>
            </c:spPr>
          </c:marker>
          <c:dPt>
            <c:idx val="14"/>
            <c:marker>
              <c:symbol val="square"/>
              <c:size val="5"/>
              <c:spPr>
                <a:solidFill>
                  <a:srgbClr val="7030A0"/>
                </a:solidFill>
                <a:ln w="9525">
                  <a:solidFill>
                    <a:srgbClr val="7030A0"/>
                  </a:solidFill>
                  <a:prstDash val="solid"/>
                </a:ln>
                <a:effectLst/>
              </c:spPr>
            </c:marker>
            <c:bubble3D val="0"/>
            <c:spPr>
              <a:ln w="19050" cap="rnd">
                <a:solidFill>
                  <a:srgbClr val="7030A0"/>
                </a:solidFill>
                <a:prstDash val="solid"/>
                <a:round/>
              </a:ln>
              <a:effectLst/>
            </c:spPr>
            <c:extLst>
              <c:ext xmlns:c16="http://schemas.microsoft.com/office/drawing/2014/chart" uri="{C3380CC4-5D6E-409C-BE32-E72D297353CC}">
                <c16:uniqueId val="{00000008-28B8-420A-AE66-D72613631279}"/>
              </c:ext>
            </c:extLst>
          </c:dPt>
          <c:dPt>
            <c:idx val="15"/>
            <c:marker>
              <c:symbol val="square"/>
              <c:size val="5"/>
              <c:spPr>
                <a:solidFill>
                  <a:srgbClr val="7030A0"/>
                </a:solidFill>
                <a:ln w="9525">
                  <a:solidFill>
                    <a:srgbClr val="7030A0"/>
                  </a:solidFill>
                </a:ln>
                <a:effectLst/>
              </c:spPr>
            </c:marker>
            <c:bubble3D val="0"/>
            <c:spPr>
              <a:ln w="19050" cap="rnd">
                <a:solidFill>
                  <a:srgbClr val="7030A0"/>
                </a:solidFill>
                <a:prstDash val="solid"/>
                <a:round/>
              </a:ln>
              <a:effectLst/>
            </c:spPr>
            <c:extLst>
              <c:ext xmlns:c16="http://schemas.microsoft.com/office/drawing/2014/chart" uri="{C3380CC4-5D6E-409C-BE32-E72D297353CC}">
                <c16:uniqueId val="{0000000A-28B8-420A-AE66-D72613631279}"/>
              </c:ext>
            </c:extLst>
          </c:dPt>
          <c:cat>
            <c:strRef>
              <c:f>'（純・総）債務残高_WEO24-04'!$F$49:$U$49</c:f>
              <c:strCache>
                <c:ptCount val="16"/>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strCache>
            </c:strRef>
          </c:cat>
          <c:val>
            <c:numRef>
              <c:f>'（純・総）債務残高_WEO24-04'!$F$42:$U$42</c:f>
              <c:numCache>
                <c:formatCode>0.0</c:formatCode>
                <c:ptCount val="16"/>
                <c:pt idx="0">
                  <c:v>86.594999999999999</c:v>
                </c:pt>
                <c:pt idx="1">
                  <c:v>95.156999999999996</c:v>
                </c:pt>
                <c:pt idx="2">
                  <c:v>99.492999999999995</c:v>
                </c:pt>
                <c:pt idx="3">
                  <c:v>103.059</c:v>
                </c:pt>
                <c:pt idx="4">
                  <c:v>104.33499999999999</c:v>
                </c:pt>
                <c:pt idx="5">
                  <c:v>104.22799999999999</c:v>
                </c:pt>
                <c:pt idx="6">
                  <c:v>104.646</c:v>
                </c:pt>
                <c:pt idx="7">
                  <c:v>106.563</c:v>
                </c:pt>
                <c:pt idx="8">
                  <c:v>105.512</c:v>
                </c:pt>
                <c:pt idx="9">
                  <c:v>106.828</c:v>
                </c:pt>
                <c:pt idx="10">
                  <c:v>108.074</c:v>
                </c:pt>
                <c:pt idx="11">
                  <c:v>131.99100000000001</c:v>
                </c:pt>
                <c:pt idx="12">
                  <c:v>124.956</c:v>
                </c:pt>
                <c:pt idx="13">
                  <c:v>120.026</c:v>
                </c:pt>
                <c:pt idx="14">
                  <c:v>122.148</c:v>
                </c:pt>
                <c:pt idx="15">
                  <c:v>123.256</c:v>
                </c:pt>
              </c:numCache>
            </c:numRef>
          </c:val>
          <c:smooth val="0"/>
          <c:extLst>
            <c:ext xmlns:c16="http://schemas.microsoft.com/office/drawing/2014/chart" uri="{C3380CC4-5D6E-409C-BE32-E72D297353CC}">
              <c16:uniqueId val="{0000000B-28B8-420A-AE66-D72613631279}"/>
            </c:ext>
          </c:extLst>
        </c:ser>
        <c:ser>
          <c:idx val="2"/>
          <c:order val="2"/>
          <c:tx>
            <c:strRef>
              <c:f>'（純・総）債務残高_WEO24-04'!$B$43</c:f>
              <c:strCache>
                <c:ptCount val="1"/>
                <c:pt idx="0">
                  <c:v>英国</c:v>
                </c:pt>
              </c:strCache>
            </c:strRef>
          </c:tx>
          <c:spPr>
            <a:ln w="19050" cap="rnd">
              <a:solidFill>
                <a:srgbClr val="0070C0"/>
              </a:solidFill>
              <a:prstDash val="solid"/>
              <a:round/>
            </a:ln>
            <a:effectLst/>
          </c:spPr>
          <c:marker>
            <c:symbol val="triangle"/>
            <c:size val="5"/>
            <c:spPr>
              <a:solidFill>
                <a:srgbClr val="0070C0"/>
              </a:solidFill>
              <a:ln w="9525">
                <a:solidFill>
                  <a:srgbClr val="0070C0"/>
                </a:solidFill>
              </a:ln>
              <a:effectLst/>
            </c:spPr>
          </c:marker>
          <c:dPt>
            <c:idx val="14"/>
            <c:marker>
              <c:symbol val="triangle"/>
              <c:size val="5"/>
              <c:spPr>
                <a:solidFill>
                  <a:srgbClr val="0070C0"/>
                </a:solidFill>
                <a:ln w="9525">
                  <a:solidFill>
                    <a:srgbClr val="0070C0"/>
                  </a:solidFill>
                </a:ln>
                <a:effectLst/>
              </c:spPr>
            </c:marker>
            <c:bubble3D val="0"/>
            <c:spPr>
              <a:ln w="19050" cap="rnd">
                <a:solidFill>
                  <a:srgbClr val="0070C0"/>
                </a:solidFill>
                <a:prstDash val="solid"/>
                <a:round/>
              </a:ln>
              <a:effectLst/>
            </c:spPr>
            <c:extLst>
              <c:ext xmlns:c16="http://schemas.microsoft.com/office/drawing/2014/chart" uri="{C3380CC4-5D6E-409C-BE32-E72D297353CC}">
                <c16:uniqueId val="{0000000D-28B8-420A-AE66-D72613631279}"/>
              </c:ext>
            </c:extLst>
          </c:dPt>
          <c:dPt>
            <c:idx val="15"/>
            <c:marker>
              <c:symbol val="triangle"/>
              <c:size val="5"/>
              <c:spPr>
                <a:solidFill>
                  <a:srgbClr val="0070C0"/>
                </a:solidFill>
                <a:ln w="9525">
                  <a:solidFill>
                    <a:srgbClr val="0070C0"/>
                  </a:solidFill>
                </a:ln>
                <a:effectLst/>
              </c:spPr>
            </c:marker>
            <c:bubble3D val="0"/>
            <c:spPr>
              <a:ln w="19050" cap="rnd">
                <a:solidFill>
                  <a:srgbClr val="0070C0"/>
                </a:solidFill>
                <a:prstDash val="solid"/>
                <a:round/>
              </a:ln>
              <a:effectLst/>
            </c:spPr>
            <c:extLst>
              <c:ext xmlns:c16="http://schemas.microsoft.com/office/drawing/2014/chart" uri="{C3380CC4-5D6E-409C-BE32-E72D297353CC}">
                <c16:uniqueId val="{0000000F-28B8-420A-AE66-D72613631279}"/>
              </c:ext>
            </c:extLst>
          </c:dPt>
          <c:cat>
            <c:strRef>
              <c:f>'（純・総）債務残高_WEO24-04'!$F$49:$U$49</c:f>
              <c:strCache>
                <c:ptCount val="16"/>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strCache>
            </c:strRef>
          </c:cat>
          <c:val>
            <c:numRef>
              <c:f>'（純・総）債務残高_WEO24-04'!$F$43:$U$43</c:f>
              <c:numCache>
                <c:formatCode>0.0</c:formatCode>
                <c:ptCount val="16"/>
                <c:pt idx="0">
                  <c:v>64.915000000000006</c:v>
                </c:pt>
                <c:pt idx="1">
                  <c:v>75.86</c:v>
                </c:pt>
                <c:pt idx="2">
                  <c:v>81.424999999999997</c:v>
                </c:pt>
                <c:pt idx="3">
                  <c:v>84.483000000000004</c:v>
                </c:pt>
                <c:pt idx="4">
                  <c:v>85.316000000000003</c:v>
                </c:pt>
                <c:pt idx="5">
                  <c:v>87.093999999999994</c:v>
                </c:pt>
                <c:pt idx="6">
                  <c:v>87.867000000000004</c:v>
                </c:pt>
                <c:pt idx="7">
                  <c:v>87.825000000000003</c:v>
                </c:pt>
                <c:pt idx="8">
                  <c:v>86.722999999999999</c:v>
                </c:pt>
                <c:pt idx="9">
                  <c:v>86.344999999999999</c:v>
                </c:pt>
                <c:pt idx="10">
                  <c:v>85.658000000000001</c:v>
                </c:pt>
                <c:pt idx="11">
                  <c:v>105.8</c:v>
                </c:pt>
                <c:pt idx="12">
                  <c:v>105.196</c:v>
                </c:pt>
                <c:pt idx="13">
                  <c:v>100.432</c:v>
                </c:pt>
                <c:pt idx="14">
                  <c:v>101.084</c:v>
                </c:pt>
                <c:pt idx="15">
                  <c:v>104.34699999999999</c:v>
                </c:pt>
              </c:numCache>
            </c:numRef>
          </c:val>
          <c:smooth val="0"/>
          <c:extLst>
            <c:ext xmlns:c16="http://schemas.microsoft.com/office/drawing/2014/chart" uri="{C3380CC4-5D6E-409C-BE32-E72D297353CC}">
              <c16:uniqueId val="{00000010-28B8-420A-AE66-D72613631279}"/>
            </c:ext>
          </c:extLst>
        </c:ser>
        <c:ser>
          <c:idx val="3"/>
          <c:order val="3"/>
          <c:tx>
            <c:strRef>
              <c:f>'（純・総）債務残高_WEO24-04'!$B$44</c:f>
              <c:strCache>
                <c:ptCount val="1"/>
                <c:pt idx="0">
                  <c:v>ドイツ</c:v>
                </c:pt>
              </c:strCache>
            </c:strRef>
          </c:tx>
          <c:spPr>
            <a:ln w="19050" cap="rnd">
              <a:solidFill>
                <a:srgbClr val="FFC000"/>
              </a:solidFill>
              <a:prstDash val="solid"/>
              <a:round/>
            </a:ln>
            <a:effectLst/>
          </c:spPr>
          <c:marker>
            <c:symbol val="star"/>
            <c:size val="5"/>
            <c:spPr>
              <a:noFill/>
              <a:ln w="9525">
                <a:solidFill>
                  <a:srgbClr val="FFC000"/>
                </a:solidFill>
              </a:ln>
              <a:effectLst/>
            </c:spPr>
          </c:marker>
          <c:dPt>
            <c:idx val="14"/>
            <c:marker>
              <c:symbol val="star"/>
              <c:size val="5"/>
              <c:spPr>
                <a:noFill/>
                <a:ln w="9525">
                  <a:solidFill>
                    <a:srgbClr val="FFC000"/>
                  </a:solidFill>
                </a:ln>
                <a:effectLst/>
              </c:spPr>
            </c:marker>
            <c:bubble3D val="0"/>
            <c:spPr>
              <a:ln w="19050" cap="rnd">
                <a:solidFill>
                  <a:srgbClr val="FFC000"/>
                </a:solidFill>
                <a:prstDash val="solid"/>
                <a:round/>
              </a:ln>
              <a:effectLst/>
            </c:spPr>
            <c:extLst>
              <c:ext xmlns:c16="http://schemas.microsoft.com/office/drawing/2014/chart" uri="{C3380CC4-5D6E-409C-BE32-E72D297353CC}">
                <c16:uniqueId val="{00000012-28B8-420A-AE66-D72613631279}"/>
              </c:ext>
            </c:extLst>
          </c:dPt>
          <c:dPt>
            <c:idx val="15"/>
            <c:marker>
              <c:symbol val="star"/>
              <c:size val="5"/>
              <c:spPr>
                <a:noFill/>
                <a:ln w="9525">
                  <a:solidFill>
                    <a:srgbClr val="FFC000"/>
                  </a:solidFill>
                </a:ln>
                <a:effectLst/>
              </c:spPr>
            </c:marker>
            <c:bubble3D val="0"/>
            <c:spPr>
              <a:ln w="19050" cap="rnd">
                <a:solidFill>
                  <a:srgbClr val="FFC000"/>
                </a:solidFill>
                <a:prstDash val="solid"/>
                <a:round/>
              </a:ln>
              <a:effectLst/>
            </c:spPr>
            <c:extLst>
              <c:ext xmlns:c16="http://schemas.microsoft.com/office/drawing/2014/chart" uri="{C3380CC4-5D6E-409C-BE32-E72D297353CC}">
                <c16:uniqueId val="{00000014-28B8-420A-AE66-D72613631279}"/>
              </c:ext>
            </c:extLst>
          </c:dPt>
          <c:cat>
            <c:strRef>
              <c:f>'（純・総）債務残高_WEO24-04'!$F$49:$U$49</c:f>
              <c:strCache>
                <c:ptCount val="16"/>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strCache>
            </c:strRef>
          </c:cat>
          <c:val>
            <c:numRef>
              <c:f>'（純・総）債務残高_WEO24-04'!$F$44:$U$44</c:f>
              <c:numCache>
                <c:formatCode>0.0</c:formatCode>
                <c:ptCount val="16"/>
                <c:pt idx="0">
                  <c:v>73.156999999999996</c:v>
                </c:pt>
                <c:pt idx="1">
                  <c:v>81.995000000000005</c:v>
                </c:pt>
                <c:pt idx="2">
                  <c:v>79.417000000000002</c:v>
                </c:pt>
                <c:pt idx="3">
                  <c:v>80.745000000000005</c:v>
                </c:pt>
                <c:pt idx="4">
                  <c:v>78.322000000000003</c:v>
                </c:pt>
                <c:pt idx="5">
                  <c:v>75.278999999999996</c:v>
                </c:pt>
                <c:pt idx="6">
                  <c:v>71.947000000000003</c:v>
                </c:pt>
                <c:pt idx="7">
                  <c:v>68.954999999999998</c:v>
                </c:pt>
                <c:pt idx="8">
                  <c:v>65.203999999999994</c:v>
                </c:pt>
                <c:pt idx="9">
                  <c:v>61.914000000000001</c:v>
                </c:pt>
                <c:pt idx="10">
                  <c:v>59.58</c:v>
                </c:pt>
                <c:pt idx="11">
                  <c:v>68.772999999999996</c:v>
                </c:pt>
                <c:pt idx="12">
                  <c:v>68.986000000000004</c:v>
                </c:pt>
                <c:pt idx="13">
                  <c:v>66.076999999999998</c:v>
                </c:pt>
                <c:pt idx="14">
                  <c:v>64.278000000000006</c:v>
                </c:pt>
                <c:pt idx="15">
                  <c:v>63.744999999999997</c:v>
                </c:pt>
              </c:numCache>
            </c:numRef>
          </c:val>
          <c:smooth val="0"/>
          <c:extLst>
            <c:ext xmlns:c16="http://schemas.microsoft.com/office/drawing/2014/chart" uri="{C3380CC4-5D6E-409C-BE32-E72D297353CC}">
              <c16:uniqueId val="{00000015-28B8-420A-AE66-D72613631279}"/>
            </c:ext>
          </c:extLst>
        </c:ser>
        <c:ser>
          <c:idx val="4"/>
          <c:order val="4"/>
          <c:tx>
            <c:strRef>
              <c:f>'（純・総）債務残高_WEO24-04'!$B$45</c:f>
              <c:strCache>
                <c:ptCount val="1"/>
                <c:pt idx="0">
                  <c:v>フランス</c:v>
                </c:pt>
              </c:strCache>
            </c:strRef>
          </c:tx>
          <c:spPr>
            <a:ln w="19050" cap="rnd">
              <a:solidFill>
                <a:srgbClr val="FF3399"/>
              </a:solidFill>
              <a:prstDash val="solid"/>
              <a:round/>
            </a:ln>
            <a:effectLst/>
          </c:spPr>
          <c:marker>
            <c:symbol val="diamond"/>
            <c:size val="5"/>
            <c:spPr>
              <a:solidFill>
                <a:srgbClr val="FF3399"/>
              </a:solidFill>
              <a:ln w="9525">
                <a:solidFill>
                  <a:srgbClr val="FF3399"/>
                </a:solidFill>
              </a:ln>
              <a:effectLst/>
            </c:spPr>
          </c:marker>
          <c:dPt>
            <c:idx val="14"/>
            <c:marker>
              <c:symbol val="diamond"/>
              <c:size val="5"/>
              <c:spPr>
                <a:solidFill>
                  <a:srgbClr val="FF3399"/>
                </a:solidFill>
                <a:ln w="9525">
                  <a:solidFill>
                    <a:srgbClr val="FF3399"/>
                  </a:solidFill>
                  <a:prstDash val="sysDash"/>
                </a:ln>
                <a:effectLst/>
              </c:spPr>
            </c:marker>
            <c:bubble3D val="0"/>
            <c:spPr>
              <a:ln w="19050" cap="rnd">
                <a:solidFill>
                  <a:srgbClr val="FF3399"/>
                </a:solidFill>
                <a:prstDash val="solid"/>
                <a:round/>
              </a:ln>
              <a:effectLst/>
            </c:spPr>
            <c:extLst>
              <c:ext xmlns:c16="http://schemas.microsoft.com/office/drawing/2014/chart" uri="{C3380CC4-5D6E-409C-BE32-E72D297353CC}">
                <c16:uniqueId val="{00000017-28B8-420A-AE66-D72613631279}"/>
              </c:ext>
            </c:extLst>
          </c:dPt>
          <c:dPt>
            <c:idx val="15"/>
            <c:marker>
              <c:symbol val="diamond"/>
              <c:size val="5"/>
              <c:spPr>
                <a:solidFill>
                  <a:srgbClr val="FF3399"/>
                </a:solidFill>
                <a:ln w="9525">
                  <a:solidFill>
                    <a:srgbClr val="FF3399"/>
                  </a:solidFill>
                </a:ln>
                <a:effectLst/>
              </c:spPr>
            </c:marker>
            <c:bubble3D val="0"/>
            <c:spPr>
              <a:ln w="19050" cap="rnd">
                <a:solidFill>
                  <a:srgbClr val="FF3399"/>
                </a:solidFill>
                <a:prstDash val="solid"/>
                <a:round/>
              </a:ln>
              <a:effectLst/>
            </c:spPr>
            <c:extLst>
              <c:ext xmlns:c16="http://schemas.microsoft.com/office/drawing/2014/chart" uri="{C3380CC4-5D6E-409C-BE32-E72D297353CC}">
                <c16:uniqueId val="{00000019-28B8-420A-AE66-D72613631279}"/>
              </c:ext>
            </c:extLst>
          </c:dPt>
          <c:cat>
            <c:strRef>
              <c:f>'（純・総）債務残高_WEO24-04'!$F$49:$U$49</c:f>
              <c:strCache>
                <c:ptCount val="16"/>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strCache>
            </c:strRef>
          </c:cat>
          <c:val>
            <c:numRef>
              <c:f>'（純・総）債務残高_WEO24-04'!$F$45:$U$45</c:f>
              <c:numCache>
                <c:formatCode>0.0</c:formatCode>
                <c:ptCount val="16"/>
                <c:pt idx="0">
                  <c:v>83.04</c:v>
                </c:pt>
                <c:pt idx="1">
                  <c:v>85.256</c:v>
                </c:pt>
                <c:pt idx="2">
                  <c:v>87.837000000000003</c:v>
                </c:pt>
                <c:pt idx="3">
                  <c:v>90.602000000000004</c:v>
                </c:pt>
                <c:pt idx="4">
                  <c:v>93.412000000000006</c:v>
                </c:pt>
                <c:pt idx="5">
                  <c:v>94.888999999999996</c:v>
                </c:pt>
                <c:pt idx="6">
                  <c:v>95.581999999999994</c:v>
                </c:pt>
                <c:pt idx="7">
                  <c:v>97.957999999999998</c:v>
                </c:pt>
                <c:pt idx="8">
                  <c:v>98.131</c:v>
                </c:pt>
                <c:pt idx="9">
                  <c:v>97.783000000000001</c:v>
                </c:pt>
                <c:pt idx="10">
                  <c:v>97.426000000000002</c:v>
                </c:pt>
                <c:pt idx="11">
                  <c:v>114.65</c:v>
                </c:pt>
                <c:pt idx="12">
                  <c:v>112.968</c:v>
                </c:pt>
                <c:pt idx="13">
                  <c:v>111.788</c:v>
                </c:pt>
                <c:pt idx="14">
                  <c:v>110.63500000000001</c:v>
                </c:pt>
                <c:pt idx="15">
                  <c:v>111.627</c:v>
                </c:pt>
              </c:numCache>
            </c:numRef>
          </c:val>
          <c:smooth val="0"/>
          <c:extLst>
            <c:ext xmlns:c16="http://schemas.microsoft.com/office/drawing/2014/chart" uri="{C3380CC4-5D6E-409C-BE32-E72D297353CC}">
              <c16:uniqueId val="{0000001A-28B8-420A-AE66-D72613631279}"/>
            </c:ext>
          </c:extLst>
        </c:ser>
        <c:ser>
          <c:idx val="5"/>
          <c:order val="5"/>
          <c:tx>
            <c:strRef>
              <c:f>'（純・総）債務残高_WEO24-04'!$B$46</c:f>
              <c:strCache>
                <c:ptCount val="1"/>
                <c:pt idx="0">
                  <c:v>イタリア</c:v>
                </c:pt>
              </c:strCache>
            </c:strRef>
          </c:tx>
          <c:spPr>
            <a:ln w="19050" cap="rnd">
              <a:solidFill>
                <a:srgbClr val="00B050"/>
              </a:solidFill>
              <a:prstDash val="solid"/>
              <a:round/>
            </a:ln>
            <a:effectLst/>
          </c:spPr>
          <c:marker>
            <c:symbol val="x"/>
            <c:size val="5"/>
            <c:spPr>
              <a:noFill/>
              <a:ln w="9525">
                <a:solidFill>
                  <a:srgbClr val="00B050"/>
                </a:solidFill>
              </a:ln>
              <a:effectLst/>
            </c:spPr>
          </c:marker>
          <c:dPt>
            <c:idx val="14"/>
            <c:marker>
              <c:symbol val="x"/>
              <c:size val="5"/>
              <c:spPr>
                <a:noFill/>
                <a:ln w="9525">
                  <a:solidFill>
                    <a:srgbClr val="00B050"/>
                  </a:solidFill>
                </a:ln>
                <a:effectLst/>
              </c:spPr>
            </c:marker>
            <c:bubble3D val="0"/>
            <c:spPr>
              <a:ln w="19050" cap="rnd">
                <a:solidFill>
                  <a:srgbClr val="00B050"/>
                </a:solidFill>
                <a:prstDash val="solid"/>
                <a:round/>
              </a:ln>
              <a:effectLst/>
            </c:spPr>
            <c:extLst>
              <c:ext xmlns:c16="http://schemas.microsoft.com/office/drawing/2014/chart" uri="{C3380CC4-5D6E-409C-BE32-E72D297353CC}">
                <c16:uniqueId val="{0000001C-28B8-420A-AE66-D72613631279}"/>
              </c:ext>
            </c:extLst>
          </c:dPt>
          <c:dPt>
            <c:idx val="15"/>
            <c:marker>
              <c:symbol val="x"/>
              <c:size val="5"/>
              <c:spPr>
                <a:noFill/>
                <a:ln w="9525">
                  <a:solidFill>
                    <a:srgbClr val="00B050"/>
                  </a:solidFill>
                </a:ln>
                <a:effectLst/>
              </c:spPr>
            </c:marker>
            <c:bubble3D val="0"/>
            <c:spPr>
              <a:ln w="19050" cap="rnd">
                <a:solidFill>
                  <a:srgbClr val="00B050"/>
                </a:solidFill>
                <a:prstDash val="solid"/>
                <a:round/>
              </a:ln>
              <a:effectLst/>
            </c:spPr>
            <c:extLst>
              <c:ext xmlns:c16="http://schemas.microsoft.com/office/drawing/2014/chart" uri="{C3380CC4-5D6E-409C-BE32-E72D297353CC}">
                <c16:uniqueId val="{0000001E-28B8-420A-AE66-D72613631279}"/>
              </c:ext>
            </c:extLst>
          </c:dPt>
          <c:cat>
            <c:strRef>
              <c:f>'（純・総）債務残高_WEO24-04'!$F$49:$U$49</c:f>
              <c:strCache>
                <c:ptCount val="16"/>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strCache>
            </c:strRef>
          </c:cat>
          <c:val>
            <c:numRef>
              <c:f>'（純・総）債務残高_WEO24-04'!$F$46:$U$46</c:f>
              <c:numCache>
                <c:formatCode>0.0</c:formatCode>
                <c:ptCount val="16"/>
                <c:pt idx="0">
                  <c:v>116.61</c:v>
                </c:pt>
                <c:pt idx="1">
                  <c:v>119.199</c:v>
                </c:pt>
                <c:pt idx="2">
                  <c:v>119.694</c:v>
                </c:pt>
                <c:pt idx="3">
                  <c:v>126.496</c:v>
                </c:pt>
                <c:pt idx="4">
                  <c:v>132.459</c:v>
                </c:pt>
                <c:pt idx="5">
                  <c:v>135.369</c:v>
                </c:pt>
                <c:pt idx="6">
                  <c:v>135.28299999999999</c:v>
                </c:pt>
                <c:pt idx="7">
                  <c:v>134.78700000000001</c:v>
                </c:pt>
                <c:pt idx="8">
                  <c:v>134.167</c:v>
                </c:pt>
                <c:pt idx="9">
                  <c:v>134.44999999999999</c:v>
                </c:pt>
                <c:pt idx="10">
                  <c:v>134.15700000000001</c:v>
                </c:pt>
                <c:pt idx="11">
                  <c:v>154.917</c:v>
                </c:pt>
                <c:pt idx="12">
                  <c:v>147.09100000000001</c:v>
                </c:pt>
                <c:pt idx="13">
                  <c:v>140.48699999999999</c:v>
                </c:pt>
                <c:pt idx="14">
                  <c:v>137.28</c:v>
                </c:pt>
                <c:pt idx="15">
                  <c:v>139.22800000000001</c:v>
                </c:pt>
              </c:numCache>
            </c:numRef>
          </c:val>
          <c:smooth val="0"/>
          <c:extLst>
            <c:ext xmlns:c16="http://schemas.microsoft.com/office/drawing/2014/chart" uri="{C3380CC4-5D6E-409C-BE32-E72D297353CC}">
              <c16:uniqueId val="{0000001F-28B8-420A-AE66-D72613631279}"/>
            </c:ext>
          </c:extLst>
        </c:ser>
        <c:ser>
          <c:idx val="6"/>
          <c:order val="6"/>
          <c:tx>
            <c:strRef>
              <c:f>'（純・総）債務残高_WEO24-04'!$B$47</c:f>
              <c:strCache>
                <c:ptCount val="1"/>
                <c:pt idx="0">
                  <c:v>カナダ</c:v>
                </c:pt>
              </c:strCache>
            </c:strRef>
          </c:tx>
          <c:spPr>
            <a:ln w="19050" cap="rnd">
              <a:solidFill>
                <a:srgbClr val="843C0C"/>
              </a:solidFill>
              <a:prstDash val="solid"/>
              <a:round/>
            </a:ln>
            <a:effectLst/>
          </c:spPr>
          <c:marker>
            <c:symbol val="circle"/>
            <c:size val="5"/>
            <c:spPr>
              <a:noFill/>
              <a:ln w="9525">
                <a:solidFill>
                  <a:srgbClr val="843C0C"/>
                </a:solidFill>
              </a:ln>
              <a:effectLst/>
            </c:spPr>
          </c:marker>
          <c:dPt>
            <c:idx val="14"/>
            <c:marker>
              <c:symbol val="circle"/>
              <c:size val="5"/>
              <c:spPr>
                <a:noFill/>
                <a:ln w="9525">
                  <a:solidFill>
                    <a:srgbClr val="843C0C"/>
                  </a:solidFill>
                </a:ln>
                <a:effectLst/>
              </c:spPr>
            </c:marker>
            <c:bubble3D val="0"/>
            <c:spPr>
              <a:ln w="19050" cap="rnd">
                <a:solidFill>
                  <a:srgbClr val="843C0C"/>
                </a:solidFill>
                <a:prstDash val="solid"/>
                <a:round/>
              </a:ln>
              <a:effectLst/>
            </c:spPr>
            <c:extLst>
              <c:ext xmlns:c16="http://schemas.microsoft.com/office/drawing/2014/chart" uri="{C3380CC4-5D6E-409C-BE32-E72D297353CC}">
                <c16:uniqueId val="{00000021-28B8-420A-AE66-D72613631279}"/>
              </c:ext>
            </c:extLst>
          </c:dPt>
          <c:dPt>
            <c:idx val="15"/>
            <c:marker>
              <c:symbol val="circle"/>
              <c:size val="5"/>
              <c:spPr>
                <a:noFill/>
                <a:ln w="9525">
                  <a:solidFill>
                    <a:srgbClr val="843C0C"/>
                  </a:solidFill>
                </a:ln>
                <a:effectLst/>
              </c:spPr>
            </c:marker>
            <c:bubble3D val="0"/>
            <c:spPr>
              <a:ln w="19050" cap="rnd">
                <a:solidFill>
                  <a:srgbClr val="843C0C"/>
                </a:solidFill>
                <a:prstDash val="solid"/>
                <a:round/>
              </a:ln>
              <a:effectLst/>
            </c:spPr>
            <c:extLst>
              <c:ext xmlns:c16="http://schemas.microsoft.com/office/drawing/2014/chart" uri="{C3380CC4-5D6E-409C-BE32-E72D297353CC}">
                <c16:uniqueId val="{00000023-28B8-420A-AE66-D72613631279}"/>
              </c:ext>
            </c:extLst>
          </c:dPt>
          <c:cat>
            <c:strRef>
              <c:f>'（純・総）債務残高_WEO24-04'!$F$49:$U$49</c:f>
              <c:strCache>
                <c:ptCount val="16"/>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strCache>
            </c:strRef>
          </c:cat>
          <c:val>
            <c:numRef>
              <c:f>'（純・総）債務残高_WEO24-04'!$F$47:$U$47</c:f>
              <c:numCache>
                <c:formatCode>0.0</c:formatCode>
                <c:ptCount val="16"/>
                <c:pt idx="0">
                  <c:v>81.804000000000002</c:v>
                </c:pt>
                <c:pt idx="1">
                  <c:v>83.975999999999999</c:v>
                </c:pt>
                <c:pt idx="2">
                  <c:v>84.286000000000001</c:v>
                </c:pt>
                <c:pt idx="3">
                  <c:v>87.150999999999996</c:v>
                </c:pt>
                <c:pt idx="4">
                  <c:v>87.605000000000004</c:v>
                </c:pt>
                <c:pt idx="5">
                  <c:v>85.540999999999997</c:v>
                </c:pt>
                <c:pt idx="6">
                  <c:v>92.028999999999996</c:v>
                </c:pt>
                <c:pt idx="7">
                  <c:v>92.397000000000006</c:v>
                </c:pt>
                <c:pt idx="8">
                  <c:v>90.941999999999993</c:v>
                </c:pt>
                <c:pt idx="9">
                  <c:v>90.775999999999996</c:v>
                </c:pt>
                <c:pt idx="10">
                  <c:v>90.21</c:v>
                </c:pt>
                <c:pt idx="11">
                  <c:v>118.2</c:v>
                </c:pt>
                <c:pt idx="12">
                  <c:v>113.483</c:v>
                </c:pt>
                <c:pt idx="13">
                  <c:v>107.36799999999999</c:v>
                </c:pt>
                <c:pt idx="14">
                  <c:v>107.129</c:v>
                </c:pt>
                <c:pt idx="15">
                  <c:v>104.723</c:v>
                </c:pt>
              </c:numCache>
            </c:numRef>
          </c:val>
          <c:smooth val="0"/>
          <c:extLst>
            <c:ext xmlns:c16="http://schemas.microsoft.com/office/drawing/2014/chart" uri="{C3380CC4-5D6E-409C-BE32-E72D297353CC}">
              <c16:uniqueId val="{00000024-28B8-420A-AE66-D72613631279}"/>
            </c:ext>
          </c:extLst>
        </c:ser>
        <c:dLbls>
          <c:showLegendKey val="0"/>
          <c:showVal val="0"/>
          <c:showCatName val="0"/>
          <c:showSerName val="0"/>
          <c:showPercent val="0"/>
          <c:showBubbleSize val="0"/>
        </c:dLbls>
        <c:marker val="1"/>
        <c:smooth val="0"/>
        <c:axId val="367343920"/>
        <c:axId val="367340784"/>
      </c:lineChart>
      <c:catAx>
        <c:axId val="367343920"/>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lang="ja-JP"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67340784"/>
        <c:crosses val="autoZero"/>
        <c:auto val="1"/>
        <c:lblAlgn val="ctr"/>
        <c:lblOffset val="100"/>
        <c:noMultiLvlLbl val="0"/>
      </c:catAx>
      <c:valAx>
        <c:axId val="367340784"/>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lang="ja-JP"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67343920"/>
        <c:crosses val="autoZero"/>
        <c:crossBetween val="between"/>
      </c:valAx>
      <c:spPr>
        <a:solidFill>
          <a:sysClr val="window" lastClr="FFFFFF"/>
        </a:solid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0.7341</cdr:x>
      <cdr:y>0.43776</cdr:y>
    </cdr:from>
    <cdr:to>
      <cdr:x>0.73681</cdr:x>
      <cdr:y>0.43801</cdr:y>
    </cdr:to>
    <cdr:sp macro="" textlink="">
      <cdr:nvSpPr>
        <cdr:cNvPr id="4" name="テキスト ボックス 3"/>
        <cdr:cNvSpPr txBox="1"/>
      </cdr:nvSpPr>
      <cdr:spPr>
        <a:xfrm xmlns:a="http://schemas.openxmlformats.org/drawingml/2006/main">
          <a:off x="4564009" y="2501883"/>
          <a:ext cx="1552162" cy="631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lnSpc>
              <a:spcPts val="1300"/>
            </a:lnSpc>
          </a:pPr>
          <a:r>
            <a:rPr lang="ja-JP" altLang="en-US" sz="1100" b="0" i="0" u="none" strike="noStrike">
              <a:solidFill>
                <a:srgbClr val="000000"/>
              </a:solidFill>
              <a:latin typeface="Meiryo UI" panose="020B0604030504040204" pitchFamily="50" charset="-128"/>
              <a:ea typeface="Meiryo UI" panose="020B0604030504040204" pitchFamily="50" charset="-128"/>
            </a:rPr>
            <a:t>租税及び印紙収入
652,350
(59.1％)</a:t>
          </a:r>
          <a:endParaRPr lang="ja-JP" altLang="en-US" sz="950">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0.72287</cdr:x>
      <cdr:y>0.24751</cdr:y>
    </cdr:from>
    <cdr:to>
      <cdr:x>0.85781</cdr:x>
      <cdr:y>0.42372</cdr:y>
    </cdr:to>
    <cdr:sp macro="" textlink="">
      <cdr:nvSpPr>
        <cdr:cNvPr id="10" name="テキスト ボックス 2"/>
        <cdr:cNvSpPr txBox="1"/>
      </cdr:nvSpPr>
      <cdr:spPr>
        <a:xfrm xmlns:a="http://schemas.openxmlformats.org/drawingml/2006/main">
          <a:off x="4689475" y="1300162"/>
          <a:ext cx="968375" cy="12461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a:p>
      </cdr:txBody>
    </cdr:sp>
  </cdr:relSizeAnchor>
  <cdr:relSizeAnchor xmlns:cdr="http://schemas.openxmlformats.org/drawingml/2006/chartDrawing">
    <cdr:from>
      <cdr:x>0.51605</cdr:x>
      <cdr:y>0.27267</cdr:y>
    </cdr:from>
    <cdr:to>
      <cdr:x>0.63843</cdr:x>
      <cdr:y>0.37593</cdr:y>
    </cdr:to>
    <cdr:sp macro="" textlink="">
      <cdr:nvSpPr>
        <cdr:cNvPr id="15" name="テキスト ボックス 7"/>
        <cdr:cNvSpPr txBox="1"/>
      </cdr:nvSpPr>
      <cdr:spPr>
        <a:xfrm xmlns:a="http://schemas.openxmlformats.org/drawingml/2006/main">
          <a:off x="3196614" y="1378316"/>
          <a:ext cx="908539" cy="6960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lnSpc>
              <a:spcPts val="1100"/>
            </a:lnSpc>
          </a:pPr>
          <a:endParaRPr lang="ja-JP" altLang="en-US" sz="950">
            <a:latin typeface="ＭＳ Ｐゴシック" pitchFamily="50" charset="-128"/>
            <a:ea typeface="ＭＳ Ｐゴシック" pitchFamily="50" charset="-128"/>
          </a:endParaRPr>
        </a:p>
      </cdr:txBody>
    </cdr:sp>
  </cdr:relSizeAnchor>
  <cdr:relSizeAnchor xmlns:cdr="http://schemas.openxmlformats.org/drawingml/2006/chartDrawing">
    <cdr:from>
      <cdr:x>0.81624</cdr:x>
      <cdr:y>0.04984</cdr:y>
    </cdr:from>
    <cdr:to>
      <cdr:x>0.93737</cdr:x>
      <cdr:y>0.14029</cdr:y>
    </cdr:to>
    <cdr:sp macro="" textlink="">
      <cdr:nvSpPr>
        <cdr:cNvPr id="2" name="テキスト ボックス 1">
          <a:extLst xmlns:a="http://schemas.openxmlformats.org/drawingml/2006/main">
            <a:ext uri="{FF2B5EF4-FFF2-40B4-BE49-F238E27FC236}">
              <a16:creationId xmlns:a16="http://schemas.microsoft.com/office/drawing/2014/main" id="{B05DF254-BBAB-3602-5FF1-10D29436E73B}"/>
            </a:ext>
          </a:extLst>
        </cdr:cNvPr>
        <cdr:cNvSpPr txBox="1"/>
      </cdr:nvSpPr>
      <cdr:spPr>
        <a:xfrm xmlns:a="http://schemas.openxmlformats.org/drawingml/2006/main">
          <a:off x="3272118" y="201706"/>
          <a:ext cx="485588" cy="3660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0.81624</cdr:x>
      <cdr:y>0.04615</cdr:y>
    </cdr:from>
    <cdr:to>
      <cdr:x>0.99701</cdr:x>
      <cdr:y>0.16244</cdr:y>
    </cdr:to>
    <cdr:sp macro="" textlink="">
      <cdr:nvSpPr>
        <cdr:cNvPr id="3" name="テキスト ボックス 2">
          <a:extLst xmlns:a="http://schemas.openxmlformats.org/drawingml/2006/main">
            <a:ext uri="{FF2B5EF4-FFF2-40B4-BE49-F238E27FC236}">
              <a16:creationId xmlns:a16="http://schemas.microsoft.com/office/drawing/2014/main" id="{CE1B9B74-0280-C554-7810-2D549860D8C9}"/>
            </a:ext>
          </a:extLst>
        </cdr:cNvPr>
        <cdr:cNvSpPr txBox="1"/>
      </cdr:nvSpPr>
      <cdr:spPr>
        <a:xfrm xmlns:a="http://schemas.openxmlformats.org/drawingml/2006/main">
          <a:off x="3272118" y="186765"/>
          <a:ext cx="724647" cy="4706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0.6655</cdr:x>
      <cdr:y>0.15178</cdr:y>
    </cdr:from>
    <cdr:to>
      <cdr:x>0.84621</cdr:x>
      <cdr:y>0.32523</cdr:y>
    </cdr:to>
    <cdr:sp macro="" textlink="">
      <cdr:nvSpPr>
        <cdr:cNvPr id="5" name="テキスト ボックス 4">
          <a:extLst xmlns:a="http://schemas.openxmlformats.org/drawingml/2006/main">
            <a:ext uri="{FF2B5EF4-FFF2-40B4-BE49-F238E27FC236}">
              <a16:creationId xmlns:a16="http://schemas.microsoft.com/office/drawing/2014/main" id="{604AA881-A5B5-83E4-ECB8-DC0BD54EC6C8}"/>
            </a:ext>
          </a:extLst>
        </cdr:cNvPr>
        <cdr:cNvSpPr txBox="1"/>
      </cdr:nvSpPr>
      <cdr:spPr>
        <a:xfrm xmlns:a="http://schemas.openxmlformats.org/drawingml/2006/main">
          <a:off x="4510853" y="782848"/>
          <a:ext cx="1224882" cy="894636"/>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rtl="0"/>
          <a:r>
            <a:rPr lang="ja-JP" altLang="ja-JP" sz="900" b="0" i="0" baseline="0" dirty="0">
              <a:effectLst/>
              <a:latin typeface="Meiryo UI" panose="020B0604030504040204" pitchFamily="50" charset="-128"/>
              <a:ea typeface="Meiryo UI" panose="020B0604030504040204" pitchFamily="50" charset="-128"/>
            </a:rPr>
            <a:t>租税</a:t>
          </a:r>
          <a:endParaRPr lang="ja-JP" altLang="ja-JP" sz="900" dirty="0">
            <a:effectLst/>
            <a:latin typeface="Meiryo UI" panose="020B0604030504040204" pitchFamily="50" charset="-128"/>
            <a:ea typeface="Meiryo UI" panose="020B0604030504040204" pitchFamily="50" charset="-128"/>
          </a:endParaRPr>
        </a:p>
        <a:p xmlns:a="http://schemas.openxmlformats.org/drawingml/2006/main">
          <a:pPr algn="ctr" rtl="0"/>
          <a:r>
            <a:rPr lang="en-US" altLang="ja-JP" sz="900" b="0" i="0" baseline="0" dirty="0">
              <a:effectLst/>
              <a:latin typeface="Meiryo UI" panose="020B0604030504040204" pitchFamily="50" charset="-128"/>
              <a:ea typeface="Meiryo UI" panose="020B0604030504040204" pitchFamily="50" charset="-128"/>
            </a:rPr>
            <a:t>69</a:t>
          </a:r>
          <a:r>
            <a:rPr lang="ja-JP" altLang="ja-JP" sz="900" b="0" i="0" baseline="0" dirty="0">
              <a:effectLst/>
              <a:latin typeface="Meiryo UI" panose="020B0604030504040204" pitchFamily="50" charset="-128"/>
              <a:ea typeface="Meiryo UI" panose="020B0604030504040204" pitchFamily="50" charset="-128"/>
            </a:rPr>
            <a:t>兆</a:t>
          </a:r>
          <a:r>
            <a:rPr lang="en-US" altLang="ja-JP" sz="900" b="0" i="0" baseline="0" dirty="0">
              <a:effectLst/>
              <a:latin typeface="Meiryo UI" panose="020B0604030504040204" pitchFamily="50" charset="-128"/>
              <a:ea typeface="Meiryo UI" panose="020B0604030504040204" pitchFamily="50" charset="-128"/>
            </a:rPr>
            <a:t>6,080</a:t>
          </a:r>
          <a:r>
            <a:rPr lang="ja-JP" altLang="ja-JP" sz="900" b="0" i="0" baseline="0" dirty="0">
              <a:effectLst/>
              <a:latin typeface="Meiryo UI" panose="020B0604030504040204" pitchFamily="50" charset="-128"/>
              <a:ea typeface="Meiryo UI" panose="020B0604030504040204" pitchFamily="50" charset="-128"/>
            </a:rPr>
            <a:t>億円</a:t>
          </a:r>
          <a:endParaRPr lang="ja-JP" altLang="ja-JP" sz="900" dirty="0">
            <a:effectLst/>
            <a:latin typeface="Meiryo UI" panose="020B0604030504040204" pitchFamily="50" charset="-128"/>
            <a:ea typeface="Meiryo UI" panose="020B0604030504040204" pitchFamily="50" charset="-128"/>
          </a:endParaRPr>
        </a:p>
        <a:p xmlns:a="http://schemas.openxmlformats.org/drawingml/2006/main">
          <a:pPr algn="ctr" rtl="0"/>
          <a:r>
            <a:rPr lang="en-US" altLang="ja-JP" sz="900" b="0" i="0" baseline="0" dirty="0">
              <a:effectLst/>
              <a:latin typeface="Meiryo UI" panose="020B0604030504040204" pitchFamily="50" charset="-128"/>
              <a:ea typeface="Meiryo UI" panose="020B0604030504040204" pitchFamily="50" charset="-128"/>
            </a:rPr>
            <a:t>(61.8%)</a:t>
          </a:r>
          <a:endParaRPr lang="ja-JP" altLang="ja-JP" sz="900" dirty="0">
            <a:effectLst/>
            <a:latin typeface="Meiryo UI" panose="020B0604030504040204" pitchFamily="50" charset="-128"/>
            <a:ea typeface="Meiryo UI" panose="020B0604030504040204" pitchFamily="50" charset="-128"/>
          </a:endParaRPr>
        </a:p>
        <a:p xmlns:a="http://schemas.openxmlformats.org/drawingml/2006/main">
          <a:endParaRPr lang="ja-JP" altLang="en-US" sz="1100" dirty="0"/>
        </a:p>
      </cdr:txBody>
    </cdr:sp>
  </cdr:relSizeAnchor>
  <cdr:relSizeAnchor xmlns:cdr="http://schemas.openxmlformats.org/drawingml/2006/chartDrawing">
    <cdr:from>
      <cdr:x>0.68309</cdr:x>
      <cdr:y>0.24233</cdr:y>
    </cdr:from>
    <cdr:to>
      <cdr:x>0.70838</cdr:x>
      <cdr:y>0.27332</cdr:y>
    </cdr:to>
    <cdr:cxnSp macro="">
      <cdr:nvCxnSpPr>
        <cdr:cNvPr id="7" name="直線コネクタ 6">
          <a:extLst xmlns:a="http://schemas.openxmlformats.org/drawingml/2006/main">
            <a:ext uri="{FF2B5EF4-FFF2-40B4-BE49-F238E27FC236}">
              <a16:creationId xmlns:a16="http://schemas.microsoft.com/office/drawing/2014/main" id="{48CAC4B8-EF52-F10C-6444-D9086B3FCCF0}"/>
            </a:ext>
          </a:extLst>
        </cdr:cNvPr>
        <cdr:cNvCxnSpPr/>
      </cdr:nvCxnSpPr>
      <cdr:spPr>
        <a:xfrm xmlns:a="http://schemas.openxmlformats.org/drawingml/2006/main" flipH="1">
          <a:off x="4630106" y="1249901"/>
          <a:ext cx="171420" cy="159843"/>
        </a:xfrm>
        <a:prstGeom xmlns:a="http://schemas.openxmlformats.org/drawingml/2006/main" prst="line">
          <a:avLst/>
        </a:prstGeom>
        <a:ln xmlns:a="http://schemas.openxmlformats.org/drawingml/2006/main" w="19050">
          <a:solidFill>
            <a:schemeClr val="tx1"/>
          </a:solidFill>
          <a:headEnd type="none"/>
          <a:tailEnd type="oval"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0.27847</cdr:x>
      <cdr:y>0.69464</cdr:y>
    </cdr:from>
    <cdr:to>
      <cdr:x>0.31292</cdr:x>
      <cdr:y>0.73613</cdr:y>
    </cdr:to>
    <cdr:cxnSp macro="">
      <cdr:nvCxnSpPr>
        <cdr:cNvPr id="8" name="直線コネクタ 7">
          <a:extLst xmlns:a="http://schemas.openxmlformats.org/drawingml/2006/main">
            <a:ext uri="{FF2B5EF4-FFF2-40B4-BE49-F238E27FC236}">
              <a16:creationId xmlns:a16="http://schemas.microsoft.com/office/drawing/2014/main" id="{D0B7BC34-E4CA-FA23-EC66-7D762FA97022}"/>
            </a:ext>
          </a:extLst>
        </cdr:cNvPr>
        <cdr:cNvCxnSpPr/>
      </cdr:nvCxnSpPr>
      <cdr:spPr>
        <a:xfrm xmlns:a="http://schemas.openxmlformats.org/drawingml/2006/main" flipV="1">
          <a:off x="1887535" y="3582879"/>
          <a:ext cx="233464" cy="214009"/>
        </a:xfrm>
        <a:prstGeom xmlns:a="http://schemas.openxmlformats.org/drawingml/2006/main" prst="line">
          <a:avLst/>
        </a:prstGeom>
        <a:ln xmlns:a="http://schemas.openxmlformats.org/drawingml/2006/main" w="19050">
          <a:solidFill>
            <a:schemeClr val="tx1"/>
          </a:solidFill>
          <a:headEnd type="none"/>
          <a:tailEnd type="oval"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0.13995</cdr:x>
      <cdr:y>0.6754</cdr:y>
    </cdr:from>
    <cdr:to>
      <cdr:x>0.32066</cdr:x>
      <cdr:y>0.84885</cdr:y>
    </cdr:to>
    <cdr:sp macro="" textlink="">
      <cdr:nvSpPr>
        <cdr:cNvPr id="21" name="テキスト ボックス 1">
          <a:extLst xmlns:a="http://schemas.openxmlformats.org/drawingml/2006/main">
            <a:ext uri="{FF2B5EF4-FFF2-40B4-BE49-F238E27FC236}">
              <a16:creationId xmlns:a16="http://schemas.microsoft.com/office/drawing/2014/main" id="{0B1202AF-3F32-3BCA-7BDF-3D3A93667AC0}"/>
            </a:ext>
          </a:extLst>
        </cdr:cNvPr>
        <cdr:cNvSpPr txBox="1"/>
      </cdr:nvSpPr>
      <cdr:spPr>
        <a:xfrm xmlns:a="http://schemas.openxmlformats.org/drawingml/2006/main">
          <a:off x="948614" y="3483633"/>
          <a:ext cx="1224881" cy="894636"/>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ja-JP" altLang="en-US" sz="800" b="0" i="0" baseline="0" dirty="0">
              <a:effectLst/>
              <a:latin typeface="Meiryo UI" panose="020B0604030504040204" pitchFamily="50" charset="-128"/>
              <a:ea typeface="Meiryo UI" panose="020B0604030504040204" pitchFamily="50" charset="-128"/>
            </a:rPr>
            <a:t>うち防衛力強化の</a:t>
          </a:r>
          <a:endParaRPr lang="en-US" altLang="ja-JP" sz="800" b="0" i="0" baseline="0" dirty="0">
            <a:effectLst/>
            <a:latin typeface="Meiryo UI" panose="020B0604030504040204" pitchFamily="50" charset="-128"/>
            <a:ea typeface="Meiryo UI" panose="020B0604030504040204" pitchFamily="50" charset="-128"/>
          </a:endParaRPr>
        </a:p>
        <a:p xmlns:a="http://schemas.openxmlformats.org/drawingml/2006/main">
          <a:pPr algn="ctr" rtl="0"/>
          <a:r>
            <a:rPr lang="ja-JP" altLang="en-US" sz="800" b="0" i="0" baseline="0" dirty="0">
              <a:effectLst/>
              <a:latin typeface="Meiryo UI" panose="020B0604030504040204" pitchFamily="50" charset="-128"/>
              <a:ea typeface="Meiryo UI" panose="020B0604030504040204" pitchFamily="50" charset="-128"/>
            </a:rPr>
            <a:t>ための対応</a:t>
          </a:r>
          <a:endParaRPr lang="en-US" altLang="ja-JP" sz="800" b="0" i="0" baseline="0" dirty="0">
            <a:effectLst/>
            <a:latin typeface="Meiryo UI" panose="020B0604030504040204" pitchFamily="50" charset="-128"/>
            <a:ea typeface="Meiryo UI" panose="020B0604030504040204" pitchFamily="50" charset="-128"/>
          </a:endParaRPr>
        </a:p>
        <a:p xmlns:a="http://schemas.openxmlformats.org/drawingml/2006/main">
          <a:pPr algn="ctr" rtl="0"/>
          <a:r>
            <a:rPr lang="en-US" altLang="ja-JP" sz="800" b="0" i="0" baseline="0" dirty="0">
              <a:effectLst/>
              <a:latin typeface="Meiryo UI" panose="020B0604030504040204" pitchFamily="50" charset="-128"/>
              <a:ea typeface="Meiryo UI" panose="020B0604030504040204" pitchFamily="50" charset="-128"/>
            </a:rPr>
            <a:t>2</a:t>
          </a:r>
          <a:r>
            <a:rPr lang="ja-JP" altLang="ja-JP" sz="800" b="0" i="0" baseline="0" dirty="0">
              <a:effectLst/>
              <a:latin typeface="Meiryo UI" panose="020B0604030504040204" pitchFamily="50" charset="-128"/>
              <a:ea typeface="Meiryo UI" panose="020B0604030504040204" pitchFamily="50" charset="-128"/>
            </a:rPr>
            <a:t>兆</a:t>
          </a:r>
          <a:r>
            <a:rPr lang="en-US" altLang="ja-JP" sz="800" b="0" i="0" baseline="0" dirty="0">
              <a:effectLst/>
              <a:latin typeface="Meiryo UI" panose="020B0604030504040204" pitchFamily="50" charset="-128"/>
              <a:ea typeface="Meiryo UI" panose="020B0604030504040204" pitchFamily="50" charset="-128"/>
            </a:rPr>
            <a:t>1,261</a:t>
          </a:r>
          <a:r>
            <a:rPr lang="ja-JP" altLang="ja-JP" sz="800" b="0" i="0" baseline="0" dirty="0">
              <a:effectLst/>
              <a:latin typeface="Meiryo UI" panose="020B0604030504040204" pitchFamily="50" charset="-128"/>
              <a:ea typeface="Meiryo UI" panose="020B0604030504040204" pitchFamily="50" charset="-128"/>
            </a:rPr>
            <a:t>億円</a:t>
          </a:r>
          <a:endParaRPr lang="ja-JP" altLang="ja-JP" sz="800" dirty="0">
            <a:effectLst/>
            <a:latin typeface="Meiryo UI" panose="020B0604030504040204" pitchFamily="50" charset="-128"/>
            <a:ea typeface="Meiryo UI" panose="020B0604030504040204" pitchFamily="50" charset="-128"/>
          </a:endParaRPr>
        </a:p>
        <a:p xmlns:a="http://schemas.openxmlformats.org/drawingml/2006/main">
          <a:pPr algn="ctr" rtl="0"/>
          <a:r>
            <a:rPr lang="en-US" altLang="ja-JP" sz="800" b="0" i="0" baseline="0" dirty="0">
              <a:effectLst/>
              <a:latin typeface="Meiryo UI" panose="020B0604030504040204" pitchFamily="50" charset="-128"/>
              <a:ea typeface="Meiryo UI" panose="020B0604030504040204" pitchFamily="50" charset="-128"/>
            </a:rPr>
            <a:t>(1.9%)</a:t>
          </a:r>
          <a:endParaRPr lang="ja-JP" altLang="ja-JP" sz="800" dirty="0">
            <a:effectLst/>
            <a:latin typeface="Meiryo UI" panose="020B0604030504040204" pitchFamily="50" charset="-128"/>
            <a:ea typeface="Meiryo UI" panose="020B0604030504040204" pitchFamily="50" charset="-128"/>
          </a:endParaRPr>
        </a:p>
        <a:p xmlns:a="http://schemas.openxmlformats.org/drawingml/2006/main">
          <a:endParaRPr lang="ja-JP" altLang="en-US" sz="1100" dirty="0"/>
        </a:p>
      </cdr:txBody>
    </cdr:sp>
  </cdr:relSizeAnchor>
  <cdr:relSizeAnchor xmlns:cdr="http://schemas.openxmlformats.org/drawingml/2006/chartDrawing">
    <cdr:from>
      <cdr:x>0.27847</cdr:x>
      <cdr:y>0.27332</cdr:y>
    </cdr:from>
    <cdr:to>
      <cdr:x>0.31148</cdr:x>
      <cdr:y>0.30236</cdr:y>
    </cdr:to>
    <cdr:cxnSp macro="">
      <cdr:nvCxnSpPr>
        <cdr:cNvPr id="22" name="直線コネクタ 21">
          <a:extLst xmlns:a="http://schemas.openxmlformats.org/drawingml/2006/main">
            <a:ext uri="{FF2B5EF4-FFF2-40B4-BE49-F238E27FC236}">
              <a16:creationId xmlns:a16="http://schemas.microsoft.com/office/drawing/2014/main" id="{9841719C-41FF-A274-C40B-53ABF96B346B}"/>
            </a:ext>
          </a:extLst>
        </cdr:cNvPr>
        <cdr:cNvCxnSpPr/>
      </cdr:nvCxnSpPr>
      <cdr:spPr>
        <a:xfrm xmlns:a="http://schemas.openxmlformats.org/drawingml/2006/main">
          <a:off x="1887514" y="1409755"/>
          <a:ext cx="223757" cy="149771"/>
        </a:xfrm>
        <a:prstGeom xmlns:a="http://schemas.openxmlformats.org/drawingml/2006/main" prst="line">
          <a:avLst/>
        </a:prstGeom>
        <a:ln xmlns:a="http://schemas.openxmlformats.org/drawingml/2006/main" w="19050">
          <a:solidFill>
            <a:schemeClr val="tx1"/>
          </a:solidFill>
          <a:headEnd type="none"/>
          <a:tailEnd type="oval"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0.1455</cdr:x>
      <cdr:y>0.17218</cdr:y>
    </cdr:from>
    <cdr:to>
      <cdr:x>0.32622</cdr:x>
      <cdr:y>0.34562</cdr:y>
    </cdr:to>
    <cdr:sp macro="" textlink="">
      <cdr:nvSpPr>
        <cdr:cNvPr id="26" name="テキスト ボックス 1">
          <a:extLst xmlns:a="http://schemas.openxmlformats.org/drawingml/2006/main">
            <a:ext uri="{FF2B5EF4-FFF2-40B4-BE49-F238E27FC236}">
              <a16:creationId xmlns:a16="http://schemas.microsoft.com/office/drawing/2014/main" id="{CDE69730-B872-7C57-C03E-72A726D1BCFA}"/>
            </a:ext>
          </a:extLst>
        </cdr:cNvPr>
        <cdr:cNvSpPr txBox="1"/>
      </cdr:nvSpPr>
      <cdr:spPr>
        <a:xfrm xmlns:a="http://schemas.openxmlformats.org/drawingml/2006/main">
          <a:off x="986210" y="888064"/>
          <a:ext cx="1224949" cy="894585"/>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ja-JP" altLang="en-US" sz="900" b="0" i="0" baseline="0" dirty="0">
              <a:effectLst/>
              <a:latin typeface="Meiryo UI" panose="020B0604030504040204" pitchFamily="50" charset="-128"/>
              <a:ea typeface="Meiryo UI" panose="020B0604030504040204" pitchFamily="50" charset="-128"/>
            </a:rPr>
            <a:t>公債金</a:t>
          </a:r>
          <a:endParaRPr lang="en-US" altLang="ja-JP" sz="900" b="0" i="0" baseline="0" dirty="0">
            <a:effectLst/>
            <a:latin typeface="Meiryo UI" panose="020B0604030504040204" pitchFamily="50" charset="-128"/>
            <a:ea typeface="Meiryo UI" panose="020B0604030504040204" pitchFamily="50" charset="-128"/>
          </a:endParaRPr>
        </a:p>
        <a:p xmlns:a="http://schemas.openxmlformats.org/drawingml/2006/main">
          <a:pPr algn="ctr" rtl="0"/>
          <a:r>
            <a:rPr lang="ja-JP" altLang="en-US" sz="700" b="0" i="0" baseline="0" dirty="0">
              <a:effectLst/>
              <a:latin typeface="Meiryo UI" panose="020B0604030504040204" pitchFamily="50" charset="-128"/>
              <a:ea typeface="Meiryo UI" panose="020B0604030504040204" pitchFamily="50" charset="-128"/>
            </a:rPr>
            <a:t>（国の借金）</a:t>
          </a:r>
          <a:endParaRPr lang="en-US" altLang="ja-JP" sz="700" b="0" i="0" baseline="0" dirty="0">
            <a:effectLst/>
            <a:latin typeface="Meiryo UI" panose="020B0604030504040204" pitchFamily="50" charset="-128"/>
            <a:ea typeface="Meiryo UI" panose="020B0604030504040204" pitchFamily="50" charset="-128"/>
          </a:endParaRPr>
        </a:p>
        <a:p xmlns:a="http://schemas.openxmlformats.org/drawingml/2006/main">
          <a:pPr algn="ctr" rtl="0"/>
          <a:r>
            <a:rPr lang="en-US" altLang="ja-JP" sz="900" b="0" i="0" baseline="0" dirty="0">
              <a:effectLst/>
              <a:latin typeface="Meiryo UI" panose="020B0604030504040204" pitchFamily="50" charset="-128"/>
              <a:ea typeface="Meiryo UI" panose="020B0604030504040204" pitchFamily="50" charset="-128"/>
            </a:rPr>
            <a:t>35</a:t>
          </a:r>
          <a:r>
            <a:rPr lang="ja-JP" altLang="ja-JP" sz="900" b="0" i="0" baseline="0" dirty="0">
              <a:effectLst/>
              <a:latin typeface="Meiryo UI" panose="020B0604030504040204" pitchFamily="50" charset="-128"/>
              <a:ea typeface="Meiryo UI" panose="020B0604030504040204" pitchFamily="50" charset="-128"/>
            </a:rPr>
            <a:t>兆</a:t>
          </a:r>
          <a:r>
            <a:rPr lang="en-US" altLang="ja-JP" sz="900" b="0" i="0" baseline="0" dirty="0">
              <a:effectLst/>
              <a:latin typeface="Meiryo UI" panose="020B0604030504040204" pitchFamily="50" charset="-128"/>
              <a:ea typeface="Meiryo UI" panose="020B0604030504040204" pitchFamily="50" charset="-128"/>
            </a:rPr>
            <a:t>4,490</a:t>
          </a:r>
          <a:r>
            <a:rPr lang="ja-JP" altLang="ja-JP" sz="900" b="0" i="0" baseline="0" dirty="0">
              <a:effectLst/>
              <a:latin typeface="Meiryo UI" panose="020B0604030504040204" pitchFamily="50" charset="-128"/>
              <a:ea typeface="Meiryo UI" panose="020B0604030504040204" pitchFamily="50" charset="-128"/>
            </a:rPr>
            <a:t>億円</a:t>
          </a:r>
          <a:endParaRPr lang="ja-JP" altLang="ja-JP" sz="900" dirty="0">
            <a:effectLst/>
            <a:latin typeface="Meiryo UI" panose="020B0604030504040204" pitchFamily="50" charset="-128"/>
            <a:ea typeface="Meiryo UI" panose="020B0604030504040204" pitchFamily="50" charset="-128"/>
          </a:endParaRPr>
        </a:p>
        <a:p xmlns:a="http://schemas.openxmlformats.org/drawingml/2006/main">
          <a:pPr algn="ctr" rtl="0"/>
          <a:r>
            <a:rPr lang="en-US" altLang="ja-JP" sz="900" b="0" i="0" baseline="0" dirty="0">
              <a:effectLst/>
              <a:latin typeface="Meiryo UI" panose="020B0604030504040204" pitchFamily="50" charset="-128"/>
              <a:ea typeface="Meiryo UI" panose="020B0604030504040204" pitchFamily="50" charset="-128"/>
            </a:rPr>
            <a:t>(31.5%)</a:t>
          </a:r>
          <a:endParaRPr lang="ja-JP" altLang="ja-JP" sz="900" dirty="0">
            <a:effectLst/>
            <a:latin typeface="Meiryo UI" panose="020B0604030504040204" pitchFamily="50" charset="-128"/>
            <a:ea typeface="Meiryo UI" panose="020B0604030504040204" pitchFamily="50" charset="-128"/>
          </a:endParaRPr>
        </a:p>
        <a:p xmlns:a="http://schemas.openxmlformats.org/drawingml/2006/main">
          <a:endParaRPr lang="ja-JP" altLang="en-US" sz="1100" dirty="0"/>
        </a:p>
      </cdr:txBody>
    </cdr:sp>
  </cdr:relSizeAnchor>
  <cdr:relSizeAnchor xmlns:cdr="http://schemas.openxmlformats.org/drawingml/2006/chartDrawing">
    <cdr:from>
      <cdr:x>0.44909</cdr:x>
      <cdr:y>0.28049</cdr:y>
    </cdr:from>
    <cdr:to>
      <cdr:x>0.67211</cdr:x>
      <cdr:y>0.40199</cdr:y>
    </cdr:to>
    <cdr:sp macro="" textlink="">
      <cdr:nvSpPr>
        <cdr:cNvPr id="28" name="テキスト ボックス 1">
          <a:extLst xmlns:a="http://schemas.openxmlformats.org/drawingml/2006/main">
            <a:ext uri="{FF2B5EF4-FFF2-40B4-BE49-F238E27FC236}">
              <a16:creationId xmlns:a16="http://schemas.microsoft.com/office/drawing/2014/main" id="{CD50C241-371E-1784-B2FE-E0E2A213B4BE}"/>
            </a:ext>
          </a:extLst>
        </cdr:cNvPr>
        <cdr:cNvSpPr txBox="1"/>
      </cdr:nvSpPr>
      <cdr:spPr>
        <a:xfrm xmlns:a="http://schemas.openxmlformats.org/drawingml/2006/main">
          <a:off x="3044003" y="1446735"/>
          <a:ext cx="1511665" cy="62668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ja-JP" altLang="en-US" sz="900" b="0" i="0" u="none" strike="noStrike" dirty="0">
              <a:solidFill>
                <a:srgbClr val="000000"/>
              </a:solidFill>
              <a:latin typeface="Meiryo UI" panose="020B0604030504040204" pitchFamily="50" charset="-128"/>
              <a:ea typeface="Meiryo UI" panose="020B0604030504040204" pitchFamily="50" charset="-128"/>
            </a:rPr>
            <a:t>所得税</a:t>
          </a:r>
          <a:endParaRPr lang="en-US" altLang="ja-JP" sz="900" b="0" i="0" u="none" strike="noStrike" dirty="0">
            <a:solidFill>
              <a:srgbClr val="000000"/>
            </a:solidFill>
            <a:latin typeface="Meiryo UI" panose="020B0604030504040204" pitchFamily="50" charset="-128"/>
            <a:ea typeface="Meiryo UI" panose="020B0604030504040204" pitchFamily="50" charset="-128"/>
          </a:endParaRPr>
        </a:p>
        <a:p xmlns:a="http://schemas.openxmlformats.org/drawingml/2006/main">
          <a:pPr algn="ctr"/>
          <a:r>
            <a:rPr lang="ja-JP" altLang="en-US" sz="700" b="0" i="0" u="none" strike="noStrike" dirty="0">
              <a:solidFill>
                <a:srgbClr val="000000"/>
              </a:solidFill>
              <a:latin typeface="Meiryo UI" panose="020B0604030504040204" pitchFamily="50" charset="-128"/>
              <a:ea typeface="Meiryo UI" panose="020B0604030504040204" pitchFamily="50" charset="-128"/>
            </a:rPr>
            <a:t>（個人の所得に</a:t>
          </a:r>
          <a:endParaRPr lang="en-US" altLang="ja-JP" sz="700" b="0" i="0" u="none" strike="noStrike" dirty="0">
            <a:solidFill>
              <a:srgbClr val="000000"/>
            </a:solidFill>
            <a:latin typeface="Meiryo UI" panose="020B0604030504040204" pitchFamily="50" charset="-128"/>
            <a:ea typeface="Meiryo UI" panose="020B0604030504040204" pitchFamily="50" charset="-128"/>
          </a:endParaRPr>
        </a:p>
        <a:p xmlns:a="http://schemas.openxmlformats.org/drawingml/2006/main">
          <a:pPr algn="ctr"/>
          <a:r>
            <a:rPr lang="ja-JP" altLang="en-US" sz="700" b="0" i="0" u="none" strike="noStrike" dirty="0">
              <a:solidFill>
                <a:srgbClr val="000000"/>
              </a:solidFill>
              <a:latin typeface="Meiryo UI" panose="020B0604030504040204" pitchFamily="50" charset="-128"/>
              <a:ea typeface="Meiryo UI" panose="020B0604030504040204" pitchFamily="50" charset="-128"/>
            </a:rPr>
            <a:t>　　　対してかかる税）</a:t>
          </a:r>
          <a:endParaRPr lang="en-US" altLang="ja-JP" sz="700" b="0" i="0" u="none" strike="noStrike" dirty="0">
            <a:solidFill>
              <a:srgbClr val="000000"/>
            </a:solidFill>
            <a:latin typeface="Meiryo UI" panose="020B0604030504040204" pitchFamily="50" charset="-128"/>
            <a:ea typeface="Meiryo UI" panose="020B0604030504040204" pitchFamily="50" charset="-128"/>
          </a:endParaRPr>
        </a:p>
        <a:p xmlns:a="http://schemas.openxmlformats.org/drawingml/2006/main">
          <a:pPr algn="ctr"/>
          <a:r>
            <a:rPr lang="ja-JP" altLang="en-US" sz="900" b="0" i="0" u="none" strike="noStrike" dirty="0">
              <a:solidFill>
                <a:srgbClr val="000000"/>
              </a:solidFill>
              <a:latin typeface="Meiryo UI" panose="020B0604030504040204" pitchFamily="50" charset="-128"/>
              <a:ea typeface="Meiryo UI" panose="020B0604030504040204" pitchFamily="50" charset="-128"/>
            </a:rPr>
            <a:t>　</a:t>
          </a:r>
          <a:r>
            <a:rPr lang="en-US" altLang="ja-JP" sz="900" b="0" i="0" u="none" strike="noStrike" dirty="0">
              <a:solidFill>
                <a:srgbClr val="000000"/>
              </a:solidFill>
              <a:latin typeface="Meiryo UI" panose="020B0604030504040204" pitchFamily="50" charset="-128"/>
              <a:ea typeface="Meiryo UI" panose="020B0604030504040204" pitchFamily="50" charset="-128"/>
            </a:rPr>
            <a:t>17</a:t>
          </a:r>
          <a:r>
            <a:rPr lang="ja-JP" altLang="en-US" sz="900" b="0" i="0" u="none" strike="noStrike" dirty="0">
              <a:solidFill>
                <a:srgbClr val="000000"/>
              </a:solidFill>
              <a:latin typeface="Meiryo UI" panose="020B0604030504040204" pitchFamily="50" charset="-128"/>
              <a:ea typeface="Meiryo UI" panose="020B0604030504040204" pitchFamily="50" charset="-128"/>
            </a:rPr>
            <a:t>兆</a:t>
          </a:r>
          <a:r>
            <a:rPr lang="en-US" altLang="ja-JP" sz="900" b="0" i="0" u="none" strike="noStrike" dirty="0">
              <a:solidFill>
                <a:srgbClr val="000000"/>
              </a:solidFill>
              <a:latin typeface="Meiryo UI" panose="020B0604030504040204" pitchFamily="50" charset="-128"/>
              <a:ea typeface="Meiryo UI" panose="020B0604030504040204" pitchFamily="50" charset="-128"/>
            </a:rPr>
            <a:t>9,050</a:t>
          </a:r>
          <a:r>
            <a:rPr lang="ja-JP" altLang="en-US" sz="900" b="0" i="0" u="none" strike="noStrike" dirty="0">
              <a:solidFill>
                <a:srgbClr val="000000"/>
              </a:solidFill>
              <a:latin typeface="Meiryo UI" panose="020B0604030504040204" pitchFamily="50" charset="-128"/>
              <a:ea typeface="Meiryo UI" panose="020B0604030504040204" pitchFamily="50" charset="-128"/>
            </a:rPr>
            <a:t>億円</a:t>
          </a:r>
          <a:endParaRPr lang="en-US" altLang="ja-JP" sz="900" b="0" i="0" u="none" strike="noStrike" dirty="0">
            <a:solidFill>
              <a:srgbClr val="000000"/>
            </a:solidFill>
            <a:latin typeface="Meiryo UI" panose="020B0604030504040204" pitchFamily="50" charset="-128"/>
            <a:ea typeface="Meiryo UI" panose="020B0604030504040204" pitchFamily="50" charset="-128"/>
          </a:endParaRPr>
        </a:p>
        <a:p xmlns:a="http://schemas.openxmlformats.org/drawingml/2006/main">
          <a:pPr algn="ctr"/>
          <a:r>
            <a:rPr lang="ja-JP" altLang="en-US" sz="900" b="0" i="0" u="none" strike="noStrike" dirty="0">
              <a:solidFill>
                <a:srgbClr val="000000"/>
              </a:solidFill>
              <a:latin typeface="Meiryo UI" panose="020B0604030504040204" pitchFamily="50" charset="-128"/>
              <a:ea typeface="Meiryo UI" panose="020B0604030504040204" pitchFamily="50" charset="-128"/>
            </a:rPr>
            <a:t>　（</a:t>
          </a:r>
          <a:r>
            <a:rPr lang="en-US" altLang="ja-JP" sz="900" b="0" i="0" u="none" strike="noStrike" dirty="0">
              <a:solidFill>
                <a:srgbClr val="000000"/>
              </a:solidFill>
              <a:latin typeface="Meiryo UI" panose="020B0604030504040204" pitchFamily="50" charset="-128"/>
              <a:ea typeface="Meiryo UI" panose="020B0604030504040204" pitchFamily="50" charset="-128"/>
            </a:rPr>
            <a:t>15.9</a:t>
          </a:r>
          <a:r>
            <a:rPr lang="ja-JP" altLang="en-US" sz="900" b="0" i="0" u="none" strike="noStrike" dirty="0">
              <a:solidFill>
                <a:srgbClr val="000000"/>
              </a:solidFill>
              <a:latin typeface="Meiryo UI" panose="020B0604030504040204" pitchFamily="50" charset="-128"/>
              <a:ea typeface="Meiryo UI" panose="020B0604030504040204" pitchFamily="50" charset="-128"/>
            </a:rPr>
            <a:t>％）</a:t>
          </a:r>
          <a:endParaRPr lang="ja-JP" altLang="en-US" sz="900" dirty="0">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0.54972</cdr:x>
      <cdr:y>0.41262</cdr:y>
    </cdr:from>
    <cdr:to>
      <cdr:x>0.74545</cdr:x>
      <cdr:y>0.51837</cdr:y>
    </cdr:to>
    <cdr:sp macro="" textlink="">
      <cdr:nvSpPr>
        <cdr:cNvPr id="29" name="テキスト ボックス 1">
          <a:extLst xmlns:a="http://schemas.openxmlformats.org/drawingml/2006/main">
            <a:ext uri="{FF2B5EF4-FFF2-40B4-BE49-F238E27FC236}">
              <a16:creationId xmlns:a16="http://schemas.microsoft.com/office/drawing/2014/main" id="{290CFBE5-2A26-4494-4390-8668ABB6192F}"/>
            </a:ext>
          </a:extLst>
        </cdr:cNvPr>
        <cdr:cNvSpPr txBox="1"/>
      </cdr:nvSpPr>
      <cdr:spPr>
        <a:xfrm xmlns:a="http://schemas.openxmlformats.org/drawingml/2006/main">
          <a:off x="4587210" y="2410508"/>
          <a:ext cx="1633316" cy="6177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ja-JP" altLang="en-US" sz="900" b="0" i="0" u="none" strike="noStrike" dirty="0">
              <a:solidFill>
                <a:srgbClr val="000000"/>
              </a:solidFill>
              <a:latin typeface="Meiryo UI" panose="020B0604030504040204" pitchFamily="50" charset="-128"/>
              <a:ea typeface="Meiryo UI" panose="020B0604030504040204" pitchFamily="50" charset="-128"/>
            </a:rPr>
            <a:t>法人税</a:t>
          </a:r>
          <a:endParaRPr lang="en-US" altLang="ja-JP" sz="900" b="0" i="0" u="none" strike="noStrike" dirty="0">
            <a:solidFill>
              <a:srgbClr val="000000"/>
            </a:solidFill>
            <a:latin typeface="Meiryo UI" panose="020B0604030504040204" pitchFamily="50" charset="-128"/>
            <a:ea typeface="Meiryo UI" panose="020B0604030504040204" pitchFamily="50" charset="-128"/>
          </a:endParaRPr>
        </a:p>
        <a:p xmlns:a="http://schemas.openxmlformats.org/drawingml/2006/main">
          <a:pPr algn="ctr"/>
          <a:r>
            <a:rPr lang="ja-JP" altLang="en-US" sz="700" b="0" i="0" u="none" strike="noStrike" dirty="0">
              <a:solidFill>
                <a:srgbClr val="000000"/>
              </a:solidFill>
              <a:latin typeface="Meiryo UI" panose="020B0604030504040204" pitchFamily="50" charset="-128"/>
              <a:ea typeface="Meiryo UI" panose="020B0604030504040204" pitchFamily="50" charset="-128"/>
            </a:rPr>
            <a:t>（会社などの所得に</a:t>
          </a:r>
          <a:endParaRPr lang="en-US" altLang="ja-JP" sz="700" b="0" i="0" u="none" strike="noStrike" dirty="0">
            <a:solidFill>
              <a:srgbClr val="000000"/>
            </a:solidFill>
            <a:latin typeface="Meiryo UI" panose="020B0604030504040204" pitchFamily="50" charset="-128"/>
            <a:ea typeface="Meiryo UI" panose="020B0604030504040204" pitchFamily="50" charset="-128"/>
          </a:endParaRPr>
        </a:p>
        <a:p xmlns:a="http://schemas.openxmlformats.org/drawingml/2006/main">
          <a:pPr algn="ctr"/>
          <a:r>
            <a:rPr lang="ja-JP" altLang="en-US" sz="700" b="0" i="0" u="none" strike="noStrike" dirty="0">
              <a:solidFill>
                <a:srgbClr val="000000"/>
              </a:solidFill>
              <a:latin typeface="Meiryo UI" panose="020B0604030504040204" pitchFamily="50" charset="-128"/>
              <a:ea typeface="Meiryo UI" panose="020B0604030504040204" pitchFamily="50" charset="-128"/>
            </a:rPr>
            <a:t>　対してかかる税）</a:t>
          </a:r>
          <a:endParaRPr lang="en-US" altLang="ja-JP" sz="700" b="0" i="0" u="none" strike="noStrike" dirty="0">
            <a:solidFill>
              <a:srgbClr val="000000"/>
            </a:solidFill>
            <a:latin typeface="Meiryo UI" panose="020B0604030504040204" pitchFamily="50" charset="-128"/>
            <a:ea typeface="Meiryo UI" panose="020B0604030504040204" pitchFamily="50" charset="-128"/>
          </a:endParaRPr>
        </a:p>
        <a:p xmlns:a="http://schemas.openxmlformats.org/drawingml/2006/main">
          <a:pPr algn="ctr"/>
          <a:r>
            <a:rPr lang="en-US" altLang="ja-JP" sz="900" b="0" i="0" u="none" strike="noStrike" dirty="0">
              <a:solidFill>
                <a:srgbClr val="000000"/>
              </a:solidFill>
              <a:latin typeface="Meiryo UI" panose="020B0604030504040204" pitchFamily="50" charset="-128"/>
              <a:ea typeface="Meiryo UI" panose="020B0604030504040204" pitchFamily="50" charset="-128"/>
            </a:rPr>
            <a:t>17</a:t>
          </a:r>
          <a:r>
            <a:rPr lang="ja-JP" altLang="en-US" sz="900" b="0" i="0" u="none" strike="noStrike" dirty="0">
              <a:solidFill>
                <a:srgbClr val="000000"/>
              </a:solidFill>
              <a:latin typeface="Meiryo UI" panose="020B0604030504040204" pitchFamily="50" charset="-128"/>
              <a:ea typeface="Meiryo UI" panose="020B0604030504040204" pitchFamily="50" charset="-128"/>
            </a:rPr>
            <a:t>兆</a:t>
          </a:r>
          <a:r>
            <a:rPr lang="en-US" altLang="ja-JP" sz="900" b="0" i="0" u="none" strike="noStrike" dirty="0">
              <a:solidFill>
                <a:srgbClr val="000000"/>
              </a:solidFill>
              <a:latin typeface="Meiryo UI" panose="020B0604030504040204" pitchFamily="50" charset="-128"/>
              <a:ea typeface="Meiryo UI" panose="020B0604030504040204" pitchFamily="50" charset="-128"/>
            </a:rPr>
            <a:t>460</a:t>
          </a:r>
          <a:r>
            <a:rPr lang="ja-JP" altLang="en-US" sz="900" b="0" i="0" u="none" strike="noStrike" dirty="0">
              <a:solidFill>
                <a:srgbClr val="000000"/>
              </a:solidFill>
              <a:latin typeface="Meiryo UI" panose="020B0604030504040204" pitchFamily="50" charset="-128"/>
              <a:ea typeface="Meiryo UI" panose="020B0604030504040204" pitchFamily="50" charset="-128"/>
            </a:rPr>
            <a:t>億円</a:t>
          </a:r>
          <a:endParaRPr lang="en-US" altLang="ja-JP" sz="900" b="0" i="0" u="none" strike="noStrike" dirty="0">
            <a:solidFill>
              <a:srgbClr val="000000"/>
            </a:solidFill>
            <a:latin typeface="Meiryo UI" panose="020B0604030504040204" pitchFamily="50" charset="-128"/>
            <a:ea typeface="Meiryo UI" panose="020B0604030504040204" pitchFamily="50" charset="-128"/>
          </a:endParaRPr>
        </a:p>
        <a:p xmlns:a="http://schemas.openxmlformats.org/drawingml/2006/main">
          <a:pPr algn="ctr"/>
          <a:r>
            <a:rPr lang="ja-JP" altLang="en-US" sz="900" b="0" i="0" u="none" strike="noStrike" dirty="0">
              <a:solidFill>
                <a:srgbClr val="000000"/>
              </a:solidFill>
              <a:latin typeface="Meiryo UI" panose="020B0604030504040204" pitchFamily="50" charset="-128"/>
              <a:ea typeface="Meiryo UI" panose="020B0604030504040204" pitchFamily="50" charset="-128"/>
            </a:rPr>
            <a:t>（</a:t>
          </a:r>
          <a:r>
            <a:rPr lang="en-US" altLang="ja-JP" sz="900" b="0" i="0" u="none" strike="noStrike" dirty="0">
              <a:solidFill>
                <a:srgbClr val="000000"/>
              </a:solidFill>
              <a:latin typeface="Meiryo UI" panose="020B0604030504040204" pitchFamily="50" charset="-128"/>
              <a:ea typeface="Meiryo UI" panose="020B0604030504040204" pitchFamily="50" charset="-128"/>
            </a:rPr>
            <a:t>15.1</a:t>
          </a:r>
          <a:r>
            <a:rPr lang="ja-JP" altLang="en-US" sz="900" b="0" i="0" u="none" strike="noStrike" dirty="0">
              <a:solidFill>
                <a:srgbClr val="000000"/>
              </a:solidFill>
              <a:latin typeface="Meiryo UI" panose="020B0604030504040204" pitchFamily="50" charset="-128"/>
              <a:ea typeface="Meiryo UI" panose="020B0604030504040204" pitchFamily="50" charset="-128"/>
            </a:rPr>
            <a:t>％）</a:t>
          </a:r>
          <a:endParaRPr lang="ja-JP" altLang="en-US" sz="900" dirty="0">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0.50384</cdr:x>
      <cdr:y>0.59487</cdr:y>
    </cdr:from>
    <cdr:to>
      <cdr:x>0.654</cdr:x>
      <cdr:y>0.67898</cdr:y>
    </cdr:to>
    <cdr:sp macro="" textlink="">
      <cdr:nvSpPr>
        <cdr:cNvPr id="30" name="テキスト ボックス 1">
          <a:extLst xmlns:a="http://schemas.openxmlformats.org/drawingml/2006/main">
            <a:ext uri="{FF2B5EF4-FFF2-40B4-BE49-F238E27FC236}">
              <a16:creationId xmlns:a16="http://schemas.microsoft.com/office/drawing/2014/main" id="{81C86B52-A274-72D1-7041-902C0F5EBAA1}"/>
            </a:ext>
          </a:extLst>
        </cdr:cNvPr>
        <cdr:cNvSpPr txBox="1"/>
      </cdr:nvSpPr>
      <cdr:spPr>
        <a:xfrm xmlns:a="http://schemas.openxmlformats.org/drawingml/2006/main">
          <a:off x="4201166" y="3544139"/>
          <a:ext cx="1252077" cy="50108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ja-JP" altLang="en-US" sz="900" b="0" i="0" u="none" strike="noStrike" dirty="0">
              <a:solidFill>
                <a:srgbClr val="000000"/>
              </a:solidFill>
              <a:latin typeface="Meiryo UI" panose="020B0604030504040204" pitchFamily="50" charset="-128"/>
              <a:ea typeface="Meiryo UI" panose="020B0604030504040204" pitchFamily="50" charset="-128"/>
            </a:rPr>
            <a:t>消費税</a:t>
          </a:r>
          <a:endParaRPr lang="en-US" altLang="ja-JP" sz="900" b="0" i="0" u="none" strike="noStrike" dirty="0">
            <a:solidFill>
              <a:srgbClr val="000000"/>
            </a:solidFill>
            <a:latin typeface="Meiryo UI" panose="020B0604030504040204" pitchFamily="50" charset="-128"/>
            <a:ea typeface="Meiryo UI" panose="020B0604030504040204" pitchFamily="50" charset="-128"/>
          </a:endParaRPr>
        </a:p>
        <a:p xmlns:a="http://schemas.openxmlformats.org/drawingml/2006/main">
          <a:pPr algn="ctr"/>
          <a:r>
            <a:rPr lang="en-US" altLang="ja-JP" sz="900" b="0" i="0" u="none" strike="noStrike" dirty="0">
              <a:solidFill>
                <a:srgbClr val="000000"/>
              </a:solidFill>
              <a:latin typeface="Meiryo UI" panose="020B0604030504040204" pitchFamily="50" charset="-128"/>
              <a:ea typeface="Meiryo UI" panose="020B0604030504040204" pitchFamily="50" charset="-128"/>
            </a:rPr>
            <a:t>23</a:t>
          </a:r>
          <a:r>
            <a:rPr lang="ja-JP" altLang="en-US" sz="900" b="0" i="0" u="none" strike="noStrike" dirty="0">
              <a:solidFill>
                <a:srgbClr val="000000"/>
              </a:solidFill>
              <a:latin typeface="Meiryo UI" panose="020B0604030504040204" pitchFamily="50" charset="-128"/>
              <a:ea typeface="Meiryo UI" panose="020B0604030504040204" pitchFamily="50" charset="-128"/>
            </a:rPr>
            <a:t>兆</a:t>
          </a:r>
          <a:r>
            <a:rPr lang="en-US" altLang="ja-JP" sz="900" b="0" i="0" u="none" strike="noStrike" dirty="0">
              <a:solidFill>
                <a:srgbClr val="000000"/>
              </a:solidFill>
              <a:latin typeface="Meiryo UI" panose="020B0604030504040204" pitchFamily="50" charset="-128"/>
              <a:ea typeface="Meiryo UI" panose="020B0604030504040204" pitchFamily="50" charset="-128"/>
            </a:rPr>
            <a:t>8,230</a:t>
          </a:r>
          <a:r>
            <a:rPr lang="ja-JP" altLang="en-US" sz="900" b="0" i="0" u="none" strike="noStrike" dirty="0">
              <a:solidFill>
                <a:srgbClr val="000000"/>
              </a:solidFill>
              <a:latin typeface="Meiryo UI" panose="020B0604030504040204" pitchFamily="50" charset="-128"/>
              <a:ea typeface="Meiryo UI" panose="020B0604030504040204" pitchFamily="50" charset="-128"/>
            </a:rPr>
            <a:t>億円</a:t>
          </a:r>
          <a:endParaRPr lang="en-US" altLang="ja-JP" sz="900" b="0" i="0" u="none" strike="noStrike" dirty="0">
            <a:solidFill>
              <a:srgbClr val="000000"/>
            </a:solidFill>
            <a:latin typeface="Meiryo UI" panose="020B0604030504040204" pitchFamily="50" charset="-128"/>
            <a:ea typeface="Meiryo UI" panose="020B0604030504040204" pitchFamily="50" charset="-128"/>
          </a:endParaRPr>
        </a:p>
        <a:p xmlns:a="http://schemas.openxmlformats.org/drawingml/2006/main">
          <a:pPr algn="ctr"/>
          <a:r>
            <a:rPr lang="ja-JP" altLang="en-US" sz="900" b="0" i="0" u="none" strike="noStrike" dirty="0">
              <a:solidFill>
                <a:srgbClr val="000000"/>
              </a:solidFill>
              <a:latin typeface="Meiryo UI" panose="020B0604030504040204" pitchFamily="50" charset="-128"/>
              <a:ea typeface="Meiryo UI" panose="020B0604030504040204" pitchFamily="50" charset="-128"/>
            </a:rPr>
            <a:t>（</a:t>
          </a:r>
          <a:r>
            <a:rPr lang="en-US" altLang="ja-JP" sz="900" b="0" i="0" u="none" strike="noStrike" dirty="0">
              <a:solidFill>
                <a:srgbClr val="000000"/>
              </a:solidFill>
              <a:latin typeface="Meiryo UI" panose="020B0604030504040204" pitchFamily="50" charset="-128"/>
              <a:ea typeface="Meiryo UI" panose="020B0604030504040204" pitchFamily="50" charset="-128"/>
            </a:rPr>
            <a:t>21.2</a:t>
          </a:r>
          <a:r>
            <a:rPr lang="ja-JP" altLang="en-US" sz="900" b="0" i="0" u="none" strike="noStrike" dirty="0">
              <a:solidFill>
                <a:srgbClr val="000000"/>
              </a:solidFill>
              <a:latin typeface="Meiryo UI" panose="020B0604030504040204" pitchFamily="50" charset="-128"/>
              <a:ea typeface="Meiryo UI" panose="020B0604030504040204" pitchFamily="50" charset="-128"/>
            </a:rPr>
            <a:t>％）</a:t>
          </a:r>
          <a:endParaRPr lang="ja-JP" altLang="en-US" sz="900" dirty="0">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0.38153</cdr:x>
      <cdr:y>0.62443</cdr:y>
    </cdr:from>
    <cdr:to>
      <cdr:x>0.52912</cdr:x>
      <cdr:y>0.71702</cdr:y>
    </cdr:to>
    <cdr:sp macro="" textlink="">
      <cdr:nvSpPr>
        <cdr:cNvPr id="31" name="テキスト ボックス 1">
          <a:extLst xmlns:a="http://schemas.openxmlformats.org/drawingml/2006/main">
            <a:ext uri="{FF2B5EF4-FFF2-40B4-BE49-F238E27FC236}">
              <a16:creationId xmlns:a16="http://schemas.microsoft.com/office/drawing/2014/main" id="{54F874D2-DA31-56D6-A766-8263893A327B}"/>
            </a:ext>
          </a:extLst>
        </cdr:cNvPr>
        <cdr:cNvSpPr txBox="1"/>
      </cdr:nvSpPr>
      <cdr:spPr>
        <a:xfrm xmlns:a="http://schemas.openxmlformats.org/drawingml/2006/main">
          <a:off x="2586072" y="3220721"/>
          <a:ext cx="1000389" cy="47756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ja-JP" altLang="en-US" sz="900" b="0" i="0" u="none" strike="noStrike" dirty="0">
              <a:solidFill>
                <a:srgbClr val="000000"/>
              </a:solidFill>
              <a:latin typeface="Meiryo UI" panose="020B0604030504040204" pitchFamily="50" charset="-128"/>
              <a:ea typeface="Meiryo UI" panose="020B0604030504040204" pitchFamily="50" charset="-128"/>
            </a:rPr>
            <a:t>その他</a:t>
          </a:r>
          <a:endParaRPr lang="en-US" altLang="ja-JP" sz="900" b="0" i="0" u="none" strike="noStrike" dirty="0">
            <a:solidFill>
              <a:srgbClr val="000000"/>
            </a:solidFill>
            <a:latin typeface="Meiryo UI" panose="020B0604030504040204" pitchFamily="50" charset="-128"/>
            <a:ea typeface="Meiryo UI" panose="020B0604030504040204" pitchFamily="50" charset="-128"/>
          </a:endParaRPr>
        </a:p>
        <a:p xmlns:a="http://schemas.openxmlformats.org/drawingml/2006/main">
          <a:pPr algn="ctr"/>
          <a:r>
            <a:rPr lang="en-US" altLang="ja-JP" sz="900" b="0" i="0" u="none" strike="noStrike" dirty="0">
              <a:solidFill>
                <a:srgbClr val="000000"/>
              </a:solidFill>
              <a:latin typeface="Meiryo UI" panose="020B0604030504040204" pitchFamily="50" charset="-128"/>
              <a:ea typeface="Meiryo UI" panose="020B0604030504040204" pitchFamily="50" charset="-128"/>
            </a:rPr>
            <a:t>10</a:t>
          </a:r>
          <a:r>
            <a:rPr lang="ja-JP" altLang="en-US" sz="900" b="0" i="0" u="none" strike="noStrike" dirty="0">
              <a:solidFill>
                <a:srgbClr val="000000"/>
              </a:solidFill>
              <a:latin typeface="Meiryo UI" panose="020B0604030504040204" pitchFamily="50" charset="-128"/>
              <a:ea typeface="Meiryo UI" panose="020B0604030504040204" pitchFamily="50" charset="-128"/>
            </a:rPr>
            <a:t>兆</a:t>
          </a:r>
          <a:r>
            <a:rPr lang="en-US" altLang="ja-JP" sz="900" b="0" i="0" u="none" strike="noStrike" dirty="0">
              <a:solidFill>
                <a:srgbClr val="000000"/>
              </a:solidFill>
              <a:latin typeface="Meiryo UI" panose="020B0604030504040204" pitchFamily="50" charset="-128"/>
              <a:ea typeface="Meiryo UI" panose="020B0604030504040204" pitchFamily="50" charset="-128"/>
            </a:rPr>
            <a:t>8,340</a:t>
          </a:r>
          <a:r>
            <a:rPr lang="ja-JP" altLang="en-US" sz="900" b="0" i="0" u="none" strike="noStrike" dirty="0">
              <a:solidFill>
                <a:srgbClr val="000000"/>
              </a:solidFill>
              <a:latin typeface="Meiryo UI" panose="020B0604030504040204" pitchFamily="50" charset="-128"/>
              <a:ea typeface="Meiryo UI" panose="020B0604030504040204" pitchFamily="50" charset="-128"/>
            </a:rPr>
            <a:t>億円</a:t>
          </a:r>
          <a:endParaRPr lang="en-US" altLang="ja-JP" sz="900" b="0" i="0" u="none" strike="noStrike" dirty="0">
            <a:solidFill>
              <a:srgbClr val="000000"/>
            </a:solidFill>
            <a:latin typeface="Meiryo UI" panose="020B0604030504040204" pitchFamily="50" charset="-128"/>
            <a:ea typeface="Meiryo UI" panose="020B0604030504040204" pitchFamily="50" charset="-128"/>
          </a:endParaRPr>
        </a:p>
        <a:p xmlns:a="http://schemas.openxmlformats.org/drawingml/2006/main">
          <a:pPr algn="ctr"/>
          <a:r>
            <a:rPr lang="ja-JP" altLang="en-US" sz="900" b="0" i="0" u="none" strike="noStrike" dirty="0">
              <a:solidFill>
                <a:srgbClr val="000000"/>
              </a:solidFill>
              <a:latin typeface="Meiryo UI" panose="020B0604030504040204" pitchFamily="50" charset="-128"/>
              <a:ea typeface="Meiryo UI" panose="020B0604030504040204" pitchFamily="50" charset="-128"/>
            </a:rPr>
            <a:t>（</a:t>
          </a:r>
          <a:r>
            <a:rPr lang="en-US" altLang="ja-JP" sz="900" b="0" i="0" u="none" strike="noStrike" dirty="0">
              <a:solidFill>
                <a:srgbClr val="000000"/>
              </a:solidFill>
              <a:latin typeface="Meiryo UI" panose="020B0604030504040204" pitchFamily="50" charset="-128"/>
              <a:ea typeface="Meiryo UI" panose="020B0604030504040204" pitchFamily="50" charset="-128"/>
            </a:rPr>
            <a:t>9.6</a:t>
          </a:r>
          <a:r>
            <a:rPr lang="ja-JP" altLang="en-US" sz="900" b="0" i="0" u="none" strike="noStrike" dirty="0">
              <a:solidFill>
                <a:srgbClr val="000000"/>
              </a:solidFill>
              <a:latin typeface="Meiryo UI" panose="020B0604030504040204" pitchFamily="50" charset="-128"/>
              <a:ea typeface="Meiryo UI" panose="020B0604030504040204" pitchFamily="50" charset="-128"/>
            </a:rPr>
            <a:t>％）</a:t>
          </a:r>
          <a:endParaRPr lang="ja-JP" altLang="en-US" sz="900" dirty="0">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0.34324</cdr:x>
      <cdr:y>0.33284</cdr:y>
    </cdr:from>
    <cdr:to>
      <cdr:x>0.4948</cdr:x>
      <cdr:y>0.43563</cdr:y>
    </cdr:to>
    <cdr:sp macro="" textlink="">
      <cdr:nvSpPr>
        <cdr:cNvPr id="32" name="テキスト ボックス 1">
          <a:extLst xmlns:a="http://schemas.openxmlformats.org/drawingml/2006/main">
            <a:ext uri="{FF2B5EF4-FFF2-40B4-BE49-F238E27FC236}">
              <a16:creationId xmlns:a16="http://schemas.microsoft.com/office/drawing/2014/main" id="{8335EAB6-19EF-5427-276C-3FEC35212F12}"/>
            </a:ext>
          </a:extLst>
        </cdr:cNvPr>
        <cdr:cNvSpPr txBox="1"/>
      </cdr:nvSpPr>
      <cdr:spPr>
        <a:xfrm xmlns:a="http://schemas.openxmlformats.org/drawingml/2006/main">
          <a:off x="2326512" y="1716774"/>
          <a:ext cx="1027299" cy="53017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ja-JP" altLang="en-US" sz="900" b="0" i="0" u="none" strike="noStrike" dirty="0">
              <a:solidFill>
                <a:srgbClr val="000000"/>
              </a:solidFill>
              <a:latin typeface="Meiryo UI" panose="020B0604030504040204" pitchFamily="50" charset="-128"/>
              <a:ea typeface="Meiryo UI" panose="020B0604030504040204" pitchFamily="50" charset="-128"/>
            </a:rPr>
            <a:t>特例公債</a:t>
          </a:r>
          <a:endParaRPr lang="en-US" altLang="ja-JP" sz="900" b="0" i="0" u="none" strike="noStrike" dirty="0">
            <a:solidFill>
              <a:srgbClr val="000000"/>
            </a:solidFill>
            <a:latin typeface="Meiryo UI" panose="020B0604030504040204" pitchFamily="50" charset="-128"/>
            <a:ea typeface="Meiryo UI" panose="020B0604030504040204" pitchFamily="50" charset="-128"/>
          </a:endParaRPr>
        </a:p>
        <a:p xmlns:a="http://schemas.openxmlformats.org/drawingml/2006/main">
          <a:pPr algn="ctr"/>
          <a:r>
            <a:rPr lang="en-US" altLang="ja-JP" sz="900" b="0" i="0" u="none" strike="noStrike" dirty="0">
              <a:solidFill>
                <a:srgbClr val="000000"/>
              </a:solidFill>
              <a:latin typeface="Meiryo UI" panose="020B0604030504040204" pitchFamily="50" charset="-128"/>
              <a:ea typeface="Meiryo UI" panose="020B0604030504040204" pitchFamily="50" charset="-128"/>
            </a:rPr>
            <a:t>28</a:t>
          </a:r>
          <a:r>
            <a:rPr lang="ja-JP" altLang="en-US" sz="900" b="0" i="0" u="none" strike="noStrike" dirty="0">
              <a:solidFill>
                <a:srgbClr val="000000"/>
              </a:solidFill>
              <a:latin typeface="Meiryo UI" panose="020B0604030504040204" pitchFamily="50" charset="-128"/>
              <a:ea typeface="Meiryo UI" panose="020B0604030504040204" pitchFamily="50" charset="-128"/>
            </a:rPr>
            <a:t>兆</a:t>
          </a:r>
          <a:r>
            <a:rPr lang="en-US" altLang="ja-JP" sz="900" b="0" i="0" u="none" strike="noStrike" dirty="0">
              <a:solidFill>
                <a:srgbClr val="000000"/>
              </a:solidFill>
              <a:latin typeface="Meiryo UI" panose="020B0604030504040204" pitchFamily="50" charset="-128"/>
              <a:ea typeface="Meiryo UI" panose="020B0604030504040204" pitchFamily="50" charset="-128"/>
            </a:rPr>
            <a:t>8,700</a:t>
          </a:r>
          <a:r>
            <a:rPr lang="ja-JP" altLang="en-US" sz="900" b="0" i="0" u="none" strike="noStrike" dirty="0">
              <a:solidFill>
                <a:srgbClr val="000000"/>
              </a:solidFill>
              <a:latin typeface="Meiryo UI" panose="020B0604030504040204" pitchFamily="50" charset="-128"/>
              <a:ea typeface="Meiryo UI" panose="020B0604030504040204" pitchFamily="50" charset="-128"/>
            </a:rPr>
            <a:t>億円</a:t>
          </a:r>
          <a:endParaRPr lang="en-US" altLang="ja-JP" sz="900" b="0" i="0" u="none" strike="noStrike" dirty="0">
            <a:solidFill>
              <a:srgbClr val="000000"/>
            </a:solidFill>
            <a:latin typeface="Meiryo UI" panose="020B0604030504040204" pitchFamily="50" charset="-128"/>
            <a:ea typeface="Meiryo UI" panose="020B0604030504040204" pitchFamily="50" charset="-128"/>
          </a:endParaRPr>
        </a:p>
        <a:p xmlns:a="http://schemas.openxmlformats.org/drawingml/2006/main">
          <a:pPr algn="ctr"/>
          <a:r>
            <a:rPr lang="ja-JP" altLang="en-US" sz="900" b="0" i="0" u="none" strike="noStrike" dirty="0">
              <a:solidFill>
                <a:srgbClr val="000000"/>
              </a:solidFill>
              <a:latin typeface="Meiryo UI" panose="020B0604030504040204" pitchFamily="50" charset="-128"/>
              <a:ea typeface="Meiryo UI" panose="020B0604030504040204" pitchFamily="50" charset="-128"/>
            </a:rPr>
            <a:t>（</a:t>
          </a:r>
          <a:r>
            <a:rPr lang="en-US" altLang="ja-JP" sz="900" b="0" i="0" u="none" strike="noStrike" dirty="0">
              <a:solidFill>
                <a:srgbClr val="000000"/>
              </a:solidFill>
              <a:latin typeface="Meiryo UI" panose="020B0604030504040204" pitchFamily="50" charset="-128"/>
              <a:ea typeface="Meiryo UI" panose="020B0604030504040204" pitchFamily="50" charset="-128"/>
            </a:rPr>
            <a:t>25.6</a:t>
          </a:r>
          <a:r>
            <a:rPr lang="ja-JP" altLang="en-US" sz="900" b="0" i="0" u="none" strike="noStrike" dirty="0">
              <a:solidFill>
                <a:srgbClr val="000000"/>
              </a:solidFill>
              <a:latin typeface="Meiryo UI" panose="020B0604030504040204" pitchFamily="50" charset="-128"/>
              <a:ea typeface="Meiryo UI" panose="020B0604030504040204" pitchFamily="50" charset="-128"/>
            </a:rPr>
            <a:t>％）</a:t>
          </a:r>
          <a:endParaRPr lang="ja-JP" altLang="en-US" sz="900" dirty="0">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0.30236</cdr:x>
      <cdr:y>0.49773</cdr:y>
    </cdr:from>
    <cdr:to>
      <cdr:x>0.44056</cdr:x>
      <cdr:y>0.60407</cdr:y>
    </cdr:to>
    <cdr:sp macro="" textlink="">
      <cdr:nvSpPr>
        <cdr:cNvPr id="33" name="テキスト ボックス 1">
          <a:extLst xmlns:a="http://schemas.openxmlformats.org/drawingml/2006/main">
            <a:ext uri="{FF2B5EF4-FFF2-40B4-BE49-F238E27FC236}">
              <a16:creationId xmlns:a16="http://schemas.microsoft.com/office/drawing/2014/main" id="{13A5DD14-EAE2-9CEF-838C-E82C46ABCA42}"/>
            </a:ext>
          </a:extLst>
        </cdr:cNvPr>
        <cdr:cNvSpPr txBox="1"/>
      </cdr:nvSpPr>
      <cdr:spPr>
        <a:xfrm xmlns:a="http://schemas.openxmlformats.org/drawingml/2006/main">
          <a:off x="2049442" y="2567234"/>
          <a:ext cx="936742" cy="548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ja-JP" altLang="en-US" sz="900" b="0" i="0" u="none" strike="noStrike" dirty="0">
              <a:solidFill>
                <a:srgbClr val="000000"/>
              </a:solidFill>
              <a:latin typeface="Meiryo UI" panose="020B0604030504040204" pitchFamily="50" charset="-128"/>
              <a:ea typeface="Meiryo UI" panose="020B0604030504040204" pitchFamily="50" charset="-128"/>
            </a:rPr>
            <a:t>建設公債</a:t>
          </a:r>
          <a:endParaRPr lang="en-US" altLang="ja-JP" sz="900" b="0" i="0" u="none" strike="noStrike" dirty="0">
            <a:solidFill>
              <a:srgbClr val="000000"/>
            </a:solidFill>
            <a:latin typeface="Meiryo UI" panose="020B0604030504040204" pitchFamily="50" charset="-128"/>
            <a:ea typeface="Meiryo UI" panose="020B0604030504040204" pitchFamily="50" charset="-128"/>
          </a:endParaRPr>
        </a:p>
        <a:p xmlns:a="http://schemas.openxmlformats.org/drawingml/2006/main">
          <a:pPr algn="ctr"/>
          <a:r>
            <a:rPr lang="en-US" altLang="ja-JP" sz="900" b="0" i="0" u="none" strike="noStrike" dirty="0">
              <a:solidFill>
                <a:srgbClr val="000000"/>
              </a:solidFill>
              <a:latin typeface="Meiryo UI" panose="020B0604030504040204" pitchFamily="50" charset="-128"/>
              <a:ea typeface="Meiryo UI" panose="020B0604030504040204" pitchFamily="50" charset="-128"/>
            </a:rPr>
            <a:t>6</a:t>
          </a:r>
          <a:r>
            <a:rPr lang="ja-JP" altLang="en-US" sz="900" b="0" i="0" u="none" strike="noStrike" dirty="0">
              <a:solidFill>
                <a:srgbClr val="000000"/>
              </a:solidFill>
              <a:latin typeface="Meiryo UI" panose="020B0604030504040204" pitchFamily="50" charset="-128"/>
              <a:ea typeface="Meiryo UI" panose="020B0604030504040204" pitchFamily="50" charset="-128"/>
            </a:rPr>
            <a:t>兆</a:t>
          </a:r>
          <a:r>
            <a:rPr lang="en-US" altLang="ja-JP" sz="900" b="0" i="0" u="none" strike="noStrike" dirty="0">
              <a:solidFill>
                <a:srgbClr val="000000"/>
              </a:solidFill>
              <a:latin typeface="Meiryo UI" panose="020B0604030504040204" pitchFamily="50" charset="-128"/>
              <a:ea typeface="Meiryo UI" panose="020B0604030504040204" pitchFamily="50" charset="-128"/>
            </a:rPr>
            <a:t>5,790</a:t>
          </a:r>
          <a:r>
            <a:rPr lang="ja-JP" altLang="en-US" sz="900" b="0" i="0" u="none" strike="noStrike" dirty="0">
              <a:solidFill>
                <a:srgbClr val="000000"/>
              </a:solidFill>
              <a:latin typeface="Meiryo UI" panose="020B0604030504040204" pitchFamily="50" charset="-128"/>
              <a:ea typeface="Meiryo UI" panose="020B0604030504040204" pitchFamily="50" charset="-128"/>
            </a:rPr>
            <a:t>億円</a:t>
          </a:r>
          <a:endParaRPr lang="en-US" altLang="ja-JP" sz="900" b="0" i="0" u="none" strike="noStrike" dirty="0">
            <a:solidFill>
              <a:srgbClr val="000000"/>
            </a:solidFill>
            <a:latin typeface="Meiryo UI" panose="020B0604030504040204" pitchFamily="50" charset="-128"/>
            <a:ea typeface="Meiryo UI" panose="020B0604030504040204" pitchFamily="50" charset="-128"/>
          </a:endParaRPr>
        </a:p>
        <a:p xmlns:a="http://schemas.openxmlformats.org/drawingml/2006/main">
          <a:pPr algn="ctr"/>
          <a:r>
            <a:rPr lang="ja-JP" altLang="en-US" sz="900" b="0" i="0" u="none" strike="noStrike" dirty="0">
              <a:solidFill>
                <a:srgbClr val="000000"/>
              </a:solidFill>
              <a:latin typeface="Meiryo UI" panose="020B0604030504040204" pitchFamily="50" charset="-128"/>
              <a:ea typeface="Meiryo UI" panose="020B0604030504040204" pitchFamily="50" charset="-128"/>
            </a:rPr>
            <a:t>（</a:t>
          </a:r>
          <a:r>
            <a:rPr lang="en-US" altLang="ja-JP" sz="900" b="0" i="0" u="none" strike="noStrike" dirty="0">
              <a:solidFill>
                <a:srgbClr val="000000"/>
              </a:solidFill>
              <a:latin typeface="Meiryo UI" panose="020B0604030504040204" pitchFamily="50" charset="-128"/>
              <a:ea typeface="Meiryo UI" panose="020B0604030504040204" pitchFamily="50" charset="-128"/>
            </a:rPr>
            <a:t>5.8</a:t>
          </a:r>
          <a:r>
            <a:rPr lang="ja-JP" altLang="en-US" sz="900" b="0" i="0" u="none" strike="noStrike" dirty="0">
              <a:solidFill>
                <a:srgbClr val="000000"/>
              </a:solidFill>
              <a:latin typeface="Meiryo UI" panose="020B0604030504040204" pitchFamily="50" charset="-128"/>
              <a:ea typeface="Meiryo UI" panose="020B0604030504040204" pitchFamily="50" charset="-128"/>
            </a:rPr>
            <a:t>％）</a:t>
          </a:r>
          <a:endParaRPr lang="ja-JP" altLang="en-US" sz="900" dirty="0">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0.27097</cdr:x>
      <cdr:y>0.59643</cdr:y>
    </cdr:from>
    <cdr:to>
      <cdr:x>0.41902</cdr:x>
      <cdr:y>0.6884</cdr:y>
    </cdr:to>
    <cdr:sp macro="" textlink="">
      <cdr:nvSpPr>
        <cdr:cNvPr id="34" name="テキスト ボックス 1">
          <a:extLst xmlns:a="http://schemas.openxmlformats.org/drawingml/2006/main">
            <a:ext uri="{FF2B5EF4-FFF2-40B4-BE49-F238E27FC236}">
              <a16:creationId xmlns:a16="http://schemas.microsoft.com/office/drawing/2014/main" id="{3B642731-C300-0817-6D4E-C614D3F84BE8}"/>
            </a:ext>
          </a:extLst>
        </cdr:cNvPr>
        <cdr:cNvSpPr txBox="1"/>
      </cdr:nvSpPr>
      <cdr:spPr>
        <a:xfrm xmlns:a="http://schemas.openxmlformats.org/drawingml/2006/main">
          <a:off x="1836702" y="3076313"/>
          <a:ext cx="1003460" cy="4743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ja-JP" altLang="en-US" sz="900" b="0" i="0" u="none" strike="noStrike" dirty="0">
              <a:solidFill>
                <a:srgbClr val="000000"/>
              </a:solidFill>
              <a:latin typeface="Meiryo UI" panose="020B0604030504040204" pitchFamily="50" charset="-128"/>
              <a:ea typeface="Meiryo UI" panose="020B0604030504040204" pitchFamily="50" charset="-128"/>
            </a:rPr>
            <a:t>その他収入</a:t>
          </a:r>
          <a:endParaRPr lang="en-US" altLang="ja-JP" sz="900" b="0" i="0" u="none" strike="noStrike" dirty="0">
            <a:solidFill>
              <a:srgbClr val="000000"/>
            </a:solidFill>
            <a:latin typeface="Meiryo UI" panose="020B0604030504040204" pitchFamily="50" charset="-128"/>
            <a:ea typeface="Meiryo UI" panose="020B0604030504040204" pitchFamily="50" charset="-128"/>
          </a:endParaRPr>
        </a:p>
        <a:p xmlns:a="http://schemas.openxmlformats.org/drawingml/2006/main">
          <a:pPr algn="ctr"/>
          <a:r>
            <a:rPr lang="en-US" altLang="ja-JP" sz="900" b="0" i="0" u="none" strike="noStrike" dirty="0">
              <a:solidFill>
                <a:srgbClr val="000000"/>
              </a:solidFill>
              <a:latin typeface="Meiryo UI" panose="020B0604030504040204" pitchFamily="50" charset="-128"/>
              <a:ea typeface="Meiryo UI" panose="020B0604030504040204" pitchFamily="50" charset="-128"/>
            </a:rPr>
            <a:t>7</a:t>
          </a:r>
          <a:r>
            <a:rPr lang="ja-JP" altLang="en-US" sz="900" b="0" i="0" u="none" strike="noStrike" dirty="0">
              <a:solidFill>
                <a:srgbClr val="000000"/>
              </a:solidFill>
              <a:latin typeface="Meiryo UI" panose="020B0604030504040204" pitchFamily="50" charset="-128"/>
              <a:ea typeface="Meiryo UI" panose="020B0604030504040204" pitchFamily="50" charset="-128"/>
            </a:rPr>
            <a:t>兆</a:t>
          </a:r>
          <a:r>
            <a:rPr lang="en-US" altLang="ja-JP" sz="900" b="0" i="0" u="none" strike="noStrike" dirty="0">
              <a:solidFill>
                <a:srgbClr val="000000"/>
              </a:solidFill>
              <a:latin typeface="Meiryo UI" panose="020B0604030504040204" pitchFamily="50" charset="-128"/>
              <a:ea typeface="Meiryo UI" panose="020B0604030504040204" pitchFamily="50" charset="-128"/>
            </a:rPr>
            <a:t>5,147</a:t>
          </a:r>
          <a:r>
            <a:rPr lang="ja-JP" altLang="en-US" sz="900" b="0" i="0" u="none" strike="noStrike" dirty="0">
              <a:solidFill>
                <a:srgbClr val="000000"/>
              </a:solidFill>
              <a:latin typeface="Meiryo UI" panose="020B0604030504040204" pitchFamily="50" charset="-128"/>
              <a:ea typeface="Meiryo UI" panose="020B0604030504040204" pitchFamily="50" charset="-128"/>
            </a:rPr>
            <a:t>億円</a:t>
          </a:r>
          <a:endParaRPr lang="en-US" altLang="ja-JP" sz="900" b="0" i="0" u="none" strike="noStrike" dirty="0">
            <a:solidFill>
              <a:srgbClr val="000000"/>
            </a:solidFill>
            <a:latin typeface="Meiryo UI" panose="020B0604030504040204" pitchFamily="50" charset="-128"/>
            <a:ea typeface="Meiryo UI" panose="020B0604030504040204" pitchFamily="50" charset="-128"/>
          </a:endParaRPr>
        </a:p>
        <a:p xmlns:a="http://schemas.openxmlformats.org/drawingml/2006/main">
          <a:pPr algn="ctr"/>
          <a:r>
            <a:rPr lang="ja-JP" altLang="en-US" sz="900" b="0" i="0" u="none" strike="noStrike" dirty="0">
              <a:solidFill>
                <a:srgbClr val="000000"/>
              </a:solidFill>
              <a:latin typeface="Meiryo UI" panose="020B0604030504040204" pitchFamily="50" charset="-128"/>
              <a:ea typeface="Meiryo UI" panose="020B0604030504040204" pitchFamily="50" charset="-128"/>
            </a:rPr>
            <a:t>（</a:t>
          </a:r>
          <a:r>
            <a:rPr lang="en-US" altLang="ja-JP" sz="900" b="0" i="0" u="none" strike="noStrike" dirty="0">
              <a:solidFill>
                <a:srgbClr val="000000"/>
              </a:solidFill>
              <a:latin typeface="Meiryo UI" panose="020B0604030504040204" pitchFamily="50" charset="-128"/>
              <a:ea typeface="Meiryo UI" panose="020B0604030504040204" pitchFamily="50" charset="-128"/>
            </a:rPr>
            <a:t>6.7</a:t>
          </a:r>
          <a:r>
            <a:rPr lang="ja-JP" altLang="en-US" sz="900" b="0" i="0" u="none" strike="noStrike" dirty="0">
              <a:solidFill>
                <a:srgbClr val="000000"/>
              </a:solidFill>
              <a:latin typeface="Meiryo UI" panose="020B0604030504040204" pitchFamily="50" charset="-128"/>
              <a:ea typeface="Meiryo UI" panose="020B0604030504040204" pitchFamily="50" charset="-128"/>
            </a:rPr>
            <a:t>％）</a:t>
          </a:r>
          <a:endParaRPr lang="ja-JP" altLang="en-US" sz="900" dirty="0">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0.41097</cdr:x>
      <cdr:y>0.46052</cdr:y>
    </cdr:from>
    <cdr:to>
      <cdr:x>0.5919</cdr:x>
      <cdr:y>0.53571</cdr:y>
    </cdr:to>
    <cdr:sp macro="" textlink="">
      <cdr:nvSpPr>
        <cdr:cNvPr id="9" name="Text Box 2">
          <a:extLst xmlns:a="http://schemas.openxmlformats.org/drawingml/2006/main">
            <a:ext uri="{FF2B5EF4-FFF2-40B4-BE49-F238E27FC236}">
              <a16:creationId xmlns:a16="http://schemas.microsoft.com/office/drawing/2014/main" id="{227CB5E5-DD3C-4793-BC5C-EBA4563CE4F5}"/>
            </a:ext>
          </a:extLst>
        </cdr:cNvPr>
        <cdr:cNvSpPr txBox="1">
          <a:spLocks xmlns:a="http://schemas.openxmlformats.org/drawingml/2006/main" noChangeArrowheads="1"/>
        </cdr:cNvSpPr>
      </cdr:nvSpPr>
      <cdr:spPr bwMode="auto">
        <a:xfrm xmlns:a="http://schemas.openxmlformats.org/drawingml/2006/main">
          <a:off x="2785627" y="2375319"/>
          <a:ext cx="1226361" cy="38779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18288" rIns="18288" bIns="0" anchor="t" upright="1">
          <a:spAutoFit/>
        </a:bodyPr>
        <a:lstStyle xmlns:a="http://schemas.openxmlformats.org/drawingml/2006/main">
          <a:defPPr>
            <a:defRPr lang="ja-JP"/>
          </a:defPPr>
          <a:lvl1pPr algn="l" defTabSz="457200" rtl="0" eaLnBrk="0" fontAlgn="base" hangingPunct="0">
            <a:spcBef>
              <a:spcPct val="0"/>
            </a:spcBef>
            <a:spcAft>
              <a:spcPct val="0"/>
            </a:spcAft>
            <a:defRPr kumimoji="1" sz="1400" b="1" kern="1200">
              <a:solidFill>
                <a:schemeClr val="bg1"/>
              </a:solidFill>
              <a:latin typeface="Arial" panose="020B0604020202020204" pitchFamily="34" charset="0"/>
              <a:ea typeface="メイリオ" panose="020B0604030504040204" pitchFamily="50" charset="-128"/>
              <a:cs typeface="メイリオ" panose="020B0604030504040204" pitchFamily="50" charset="-128"/>
            </a:defRPr>
          </a:lvl1pPr>
          <a:lvl2pPr marL="457200" algn="l" defTabSz="457200" rtl="0" eaLnBrk="0" fontAlgn="base" hangingPunct="0">
            <a:spcBef>
              <a:spcPct val="0"/>
            </a:spcBef>
            <a:spcAft>
              <a:spcPct val="0"/>
            </a:spcAft>
            <a:defRPr kumimoji="1" sz="1400" b="1" kern="1200">
              <a:solidFill>
                <a:schemeClr val="bg1"/>
              </a:solidFill>
              <a:latin typeface="Arial" panose="020B0604020202020204" pitchFamily="34" charset="0"/>
              <a:ea typeface="メイリオ" panose="020B0604030504040204" pitchFamily="50" charset="-128"/>
              <a:cs typeface="メイリオ" panose="020B0604030504040204" pitchFamily="50" charset="-128"/>
            </a:defRPr>
          </a:lvl2pPr>
          <a:lvl3pPr marL="914400" algn="l" defTabSz="457200" rtl="0" eaLnBrk="0" fontAlgn="base" hangingPunct="0">
            <a:spcBef>
              <a:spcPct val="0"/>
            </a:spcBef>
            <a:spcAft>
              <a:spcPct val="0"/>
            </a:spcAft>
            <a:defRPr kumimoji="1" sz="1400" b="1" kern="1200">
              <a:solidFill>
                <a:schemeClr val="bg1"/>
              </a:solidFill>
              <a:latin typeface="Arial" panose="020B0604020202020204" pitchFamily="34" charset="0"/>
              <a:ea typeface="メイリオ" panose="020B0604030504040204" pitchFamily="50" charset="-128"/>
              <a:cs typeface="メイリオ" panose="020B0604030504040204" pitchFamily="50" charset="-128"/>
            </a:defRPr>
          </a:lvl3pPr>
          <a:lvl4pPr marL="1371600" algn="l" defTabSz="457200" rtl="0" eaLnBrk="0" fontAlgn="base" hangingPunct="0">
            <a:spcBef>
              <a:spcPct val="0"/>
            </a:spcBef>
            <a:spcAft>
              <a:spcPct val="0"/>
            </a:spcAft>
            <a:defRPr kumimoji="1" sz="1400" b="1" kern="1200">
              <a:solidFill>
                <a:schemeClr val="bg1"/>
              </a:solidFill>
              <a:latin typeface="Arial" panose="020B0604020202020204" pitchFamily="34" charset="0"/>
              <a:ea typeface="メイリオ" panose="020B0604030504040204" pitchFamily="50" charset="-128"/>
              <a:cs typeface="メイリオ" panose="020B0604030504040204" pitchFamily="50" charset="-128"/>
            </a:defRPr>
          </a:lvl4pPr>
          <a:lvl5pPr marL="1828800" algn="l" defTabSz="457200" rtl="0" eaLnBrk="0" fontAlgn="base" hangingPunct="0">
            <a:spcBef>
              <a:spcPct val="0"/>
            </a:spcBef>
            <a:spcAft>
              <a:spcPct val="0"/>
            </a:spcAft>
            <a:defRPr kumimoji="1" sz="1400" b="1" kern="1200">
              <a:solidFill>
                <a:schemeClr val="bg1"/>
              </a:solidFill>
              <a:latin typeface="Arial" panose="020B0604020202020204" pitchFamily="34" charset="0"/>
              <a:ea typeface="メイリオ" panose="020B0604030504040204" pitchFamily="50" charset="-128"/>
              <a:cs typeface="メイリオ" panose="020B0604030504040204" pitchFamily="50" charset="-128"/>
            </a:defRPr>
          </a:lvl5pPr>
          <a:lvl6pPr marL="2286000" algn="l" defTabSz="914400" rtl="0" eaLnBrk="1" latinLnBrk="0" hangingPunct="1">
            <a:defRPr kumimoji="1" sz="1400" b="1" kern="1200">
              <a:solidFill>
                <a:schemeClr val="bg1"/>
              </a:solidFill>
              <a:latin typeface="Arial" panose="020B0604020202020204" pitchFamily="34" charset="0"/>
              <a:ea typeface="メイリオ" panose="020B0604030504040204" pitchFamily="50" charset="-128"/>
              <a:cs typeface="メイリオ" panose="020B0604030504040204" pitchFamily="50" charset="-128"/>
            </a:defRPr>
          </a:lvl6pPr>
          <a:lvl7pPr marL="2743200" algn="l" defTabSz="914400" rtl="0" eaLnBrk="1" latinLnBrk="0" hangingPunct="1">
            <a:defRPr kumimoji="1" sz="1400" b="1" kern="1200">
              <a:solidFill>
                <a:schemeClr val="bg1"/>
              </a:solidFill>
              <a:latin typeface="Arial" panose="020B0604020202020204" pitchFamily="34" charset="0"/>
              <a:ea typeface="メイリオ" panose="020B0604030504040204" pitchFamily="50" charset="-128"/>
              <a:cs typeface="メイリオ" panose="020B0604030504040204" pitchFamily="50" charset="-128"/>
            </a:defRPr>
          </a:lvl7pPr>
          <a:lvl8pPr marL="3200400" algn="l" defTabSz="914400" rtl="0" eaLnBrk="1" latinLnBrk="0" hangingPunct="1">
            <a:defRPr kumimoji="1" sz="1400" b="1" kern="1200">
              <a:solidFill>
                <a:schemeClr val="bg1"/>
              </a:solidFill>
              <a:latin typeface="Arial" panose="020B0604020202020204" pitchFamily="34" charset="0"/>
              <a:ea typeface="メイリオ" panose="020B0604030504040204" pitchFamily="50" charset="-128"/>
              <a:cs typeface="メイリオ" panose="020B0604030504040204" pitchFamily="50" charset="-128"/>
            </a:defRPr>
          </a:lvl8pPr>
          <a:lvl9pPr marL="3657600" algn="l" defTabSz="914400" rtl="0" eaLnBrk="1" latinLnBrk="0" hangingPunct="1">
            <a:defRPr kumimoji="1" sz="1400" b="1" kern="1200">
              <a:solidFill>
                <a:schemeClr val="bg1"/>
              </a:solidFill>
              <a:latin typeface="Arial" panose="020B0604020202020204" pitchFamily="34" charset="0"/>
              <a:ea typeface="メイリオ" panose="020B0604030504040204" pitchFamily="50" charset="-128"/>
              <a:cs typeface="メイリオ" panose="020B0604030504040204" pitchFamily="50" charset="-128"/>
            </a:defRPr>
          </a:lvl9pPr>
        </a:lstStyle>
        <a:p xmlns:a="http://schemas.openxmlformats.org/drawingml/2006/main">
          <a:pPr marL="0" marR="0" lvl="0" indent="0" algn="ctr" defTabSz="457200" rtl="0" eaLnBrk="0" fontAlgn="base" latinLnBrk="0" hangingPunct="0">
            <a:lnSpc>
              <a:spcPct val="100000"/>
            </a:lnSpc>
            <a:spcBef>
              <a:spcPct val="0"/>
            </a:spcBef>
            <a:spcAft>
              <a:spcPct val="0"/>
            </a:spcAft>
            <a:buClrTx/>
            <a:buSzTx/>
            <a:buFontTx/>
            <a:buNone/>
            <a:tabLst/>
            <a:defRPr sz="1000"/>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歳入総額</a:t>
          </a:r>
        </a:p>
        <a:p xmlns:a="http://schemas.openxmlformats.org/drawingml/2006/main">
          <a:pPr marL="0" marR="0" lvl="0" indent="0" algn="ctr" defTabSz="457200" rtl="0" eaLnBrk="0" fontAlgn="base" latinLnBrk="0" hangingPunct="0">
            <a:lnSpc>
              <a:spcPct val="100000"/>
            </a:lnSpc>
            <a:spcBef>
              <a:spcPct val="0"/>
            </a:spcBef>
            <a:spcAft>
              <a:spcPct val="0"/>
            </a:spcAft>
            <a:buClrTx/>
            <a:buSzTx/>
            <a:buFontTx/>
            <a:buNone/>
            <a:tabLst/>
            <a:defRPr sz="1000"/>
          </a:pP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112</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兆</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5,717</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億円</a:t>
          </a:r>
        </a:p>
      </cdr:txBody>
    </cdr:sp>
  </cdr:relSizeAnchor>
</c:userShapes>
</file>

<file path=ppt/drawings/drawing2.xml><?xml version="1.0" encoding="utf-8"?>
<c:userShapes xmlns:c="http://schemas.openxmlformats.org/drawingml/2006/chart">
  <cdr:relSizeAnchor xmlns:cdr="http://schemas.openxmlformats.org/drawingml/2006/chartDrawing">
    <cdr:from>
      <cdr:x>0.18007</cdr:x>
      <cdr:y>0.12764</cdr:y>
    </cdr:from>
    <cdr:to>
      <cdr:x>0.27805</cdr:x>
      <cdr:y>0.23009</cdr:y>
    </cdr:to>
    <cdr:sp macro="" textlink="">
      <cdr:nvSpPr>
        <cdr:cNvPr id="3" name="テキスト ボックス 2"/>
        <cdr:cNvSpPr txBox="1"/>
      </cdr:nvSpPr>
      <cdr:spPr>
        <a:xfrm xmlns:a="http://schemas.openxmlformats.org/drawingml/2006/main">
          <a:off x="800100" y="453118"/>
          <a:ext cx="687160" cy="6871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a:p>
      </cdr:txBody>
    </cdr:sp>
  </cdr:relSizeAnchor>
  <cdr:relSizeAnchor xmlns:cdr="http://schemas.openxmlformats.org/drawingml/2006/chartDrawing">
    <cdr:from>
      <cdr:x>0.01397</cdr:x>
      <cdr:y>0.01903</cdr:y>
    </cdr:from>
    <cdr:to>
      <cdr:x>0.28164</cdr:x>
      <cdr:y>0.18726</cdr:y>
    </cdr:to>
    <cdr:sp macro="" textlink="">
      <cdr:nvSpPr>
        <cdr:cNvPr id="4" name="テキスト ボックス 3"/>
        <cdr:cNvSpPr txBox="1"/>
      </cdr:nvSpPr>
      <cdr:spPr>
        <a:xfrm xmlns:a="http://schemas.openxmlformats.org/drawingml/2006/main">
          <a:off x="67002" y="82418"/>
          <a:ext cx="1283481" cy="72846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defRPr sz="1450" b="0" i="0" u="none" strike="noStrike" kern="1200" baseline="0">
              <a:solidFill>
                <a:srgbClr val="000000"/>
              </a:solidFill>
              <a:latin typeface="ＭＳ Ｐ明朝" pitchFamily="18" charset="-128"/>
              <a:ea typeface="ＭＳ Ｐ明朝" pitchFamily="18" charset="-128"/>
              <a:cs typeface="ＭＳ Ｐゴシック"/>
            </a:defRPr>
          </a:pPr>
          <a:r>
            <a:rPr lang="ja-JP" altLang="ja-JP" sz="900" kern="1200" dirty="0">
              <a:solidFill>
                <a:srgbClr val="000000"/>
              </a:solidFill>
              <a:latin typeface="メイリオ" panose="020B0604030504040204" pitchFamily="50" charset="-128"/>
              <a:ea typeface="メイリオ" panose="020B0604030504040204" pitchFamily="50" charset="-128"/>
              <a:cs typeface="ＭＳ Ｐゴシック"/>
            </a:rPr>
            <a:t>国債費</a:t>
          </a:r>
          <a:endParaRPr lang="en-US" altLang="ja-JP" sz="900" kern="1200" dirty="0">
            <a:solidFill>
              <a:srgbClr val="000000"/>
            </a:solidFill>
            <a:latin typeface="メイリオ" panose="020B0604030504040204" pitchFamily="50" charset="-128"/>
            <a:ea typeface="メイリオ" panose="020B0604030504040204" pitchFamily="50" charset="-128"/>
            <a:cs typeface="ＭＳ Ｐゴシック"/>
          </a:endParaRPr>
        </a:p>
        <a:p xmlns:a="http://schemas.openxmlformats.org/drawingml/2006/main">
          <a:pPr algn="ctr" rtl="0">
            <a:defRPr sz="1450" b="0" i="0" u="none" strike="noStrike" kern="1200" baseline="0">
              <a:solidFill>
                <a:srgbClr val="000000"/>
              </a:solidFill>
              <a:latin typeface="ＭＳ Ｐ明朝" pitchFamily="18" charset="-128"/>
              <a:ea typeface="ＭＳ Ｐ明朝" pitchFamily="18" charset="-128"/>
              <a:cs typeface="ＭＳ Ｐゴシック"/>
            </a:defRPr>
          </a:pPr>
          <a:r>
            <a:rPr lang="ja-JP" altLang="en-US" sz="700" kern="1200" dirty="0">
              <a:solidFill>
                <a:srgbClr val="000000"/>
              </a:solidFill>
              <a:latin typeface="メイリオ" panose="020B0604030504040204" pitchFamily="50" charset="-128"/>
              <a:ea typeface="メイリオ" panose="020B0604030504040204" pitchFamily="50" charset="-128"/>
              <a:cs typeface="ＭＳ Ｐゴシック"/>
            </a:rPr>
            <a:t>（国債を返したり利子を</a:t>
          </a:r>
          <a:endParaRPr lang="en-US" altLang="ja-JP" sz="700" kern="1200" dirty="0">
            <a:solidFill>
              <a:srgbClr val="000000"/>
            </a:solidFill>
            <a:latin typeface="メイリオ" panose="020B0604030504040204" pitchFamily="50" charset="-128"/>
            <a:ea typeface="メイリオ" panose="020B0604030504040204" pitchFamily="50" charset="-128"/>
            <a:cs typeface="ＭＳ Ｐゴシック"/>
          </a:endParaRPr>
        </a:p>
        <a:p xmlns:a="http://schemas.openxmlformats.org/drawingml/2006/main">
          <a:pPr algn="ctr" rtl="0">
            <a:defRPr sz="1450" b="0" i="0" u="none" strike="noStrike" kern="1200" baseline="0">
              <a:solidFill>
                <a:srgbClr val="000000"/>
              </a:solidFill>
              <a:latin typeface="ＭＳ Ｐ明朝" pitchFamily="18" charset="-128"/>
              <a:ea typeface="ＭＳ Ｐ明朝" pitchFamily="18" charset="-128"/>
              <a:cs typeface="ＭＳ Ｐゴシック"/>
            </a:defRPr>
          </a:pPr>
          <a:r>
            <a:rPr lang="ja-JP" altLang="en-US" sz="700" kern="1200" dirty="0">
              <a:solidFill>
                <a:srgbClr val="000000"/>
              </a:solidFill>
              <a:latin typeface="メイリオ" panose="020B0604030504040204" pitchFamily="50" charset="-128"/>
              <a:ea typeface="メイリオ" panose="020B0604030504040204" pitchFamily="50" charset="-128"/>
              <a:cs typeface="ＭＳ Ｐゴシック"/>
            </a:rPr>
            <a:t>支払ったりするために）</a:t>
          </a:r>
          <a:endParaRPr lang="en-US" altLang="ja-JP" sz="700" kern="1200" dirty="0">
            <a:solidFill>
              <a:srgbClr val="000000"/>
            </a:solidFill>
            <a:latin typeface="メイリオ" panose="020B0604030504040204" pitchFamily="50" charset="-128"/>
            <a:ea typeface="メイリオ" panose="020B0604030504040204" pitchFamily="50" charset="-128"/>
            <a:cs typeface="ＭＳ Ｐゴシック"/>
          </a:endParaRPr>
        </a:p>
        <a:p xmlns:a="http://schemas.openxmlformats.org/drawingml/2006/main">
          <a:pPr algn="ctr" rtl="0">
            <a:defRPr sz="1450" b="0" i="0" u="none" strike="noStrike" kern="1200" baseline="0">
              <a:solidFill>
                <a:srgbClr val="000000"/>
              </a:solidFill>
              <a:latin typeface="ＭＳ Ｐ明朝" pitchFamily="18" charset="-128"/>
              <a:ea typeface="ＭＳ Ｐ明朝" pitchFamily="18" charset="-128"/>
              <a:cs typeface="ＭＳ Ｐゴシック"/>
            </a:defRPr>
          </a:pPr>
          <a:r>
            <a:rPr lang="en-US" altLang="ja-JP" sz="900" kern="1200" dirty="0">
              <a:solidFill>
                <a:srgbClr val="000000"/>
              </a:solidFill>
              <a:latin typeface="メイリオ" panose="020B0604030504040204" pitchFamily="50" charset="-128"/>
              <a:ea typeface="メイリオ" panose="020B0604030504040204" pitchFamily="50" charset="-128"/>
              <a:cs typeface="ＭＳ Ｐゴシック"/>
            </a:rPr>
            <a:t>27</a:t>
          </a:r>
          <a:r>
            <a:rPr lang="ja-JP" altLang="en-US" sz="900" kern="1200" dirty="0">
              <a:solidFill>
                <a:srgbClr val="000000"/>
              </a:solidFill>
              <a:latin typeface="メイリオ" panose="020B0604030504040204" pitchFamily="50" charset="-128"/>
              <a:ea typeface="メイリオ" panose="020B0604030504040204" pitchFamily="50" charset="-128"/>
              <a:cs typeface="ＭＳ Ｐゴシック"/>
            </a:rPr>
            <a:t>兆</a:t>
          </a:r>
          <a:r>
            <a:rPr lang="en-US" altLang="ja-JP" sz="900" kern="1200" dirty="0">
              <a:solidFill>
                <a:srgbClr val="000000"/>
              </a:solidFill>
              <a:latin typeface="メイリオ" panose="020B0604030504040204" pitchFamily="50" charset="-128"/>
              <a:ea typeface="メイリオ" panose="020B0604030504040204" pitchFamily="50" charset="-128"/>
              <a:cs typeface="ＭＳ Ｐゴシック"/>
            </a:rPr>
            <a:t>90</a:t>
          </a:r>
          <a:r>
            <a:rPr lang="ja-JP" altLang="en-US" sz="900" kern="1200" dirty="0">
              <a:solidFill>
                <a:srgbClr val="000000"/>
              </a:solidFill>
              <a:latin typeface="メイリオ" panose="020B0604030504040204" pitchFamily="50" charset="-128"/>
              <a:ea typeface="メイリオ" panose="020B0604030504040204" pitchFamily="50" charset="-128"/>
              <a:cs typeface="ＭＳ Ｐゴシック"/>
            </a:rPr>
            <a:t>億円</a:t>
          </a:r>
          <a:endParaRPr lang="ja-JP" altLang="ja-JP" sz="900" kern="1200" dirty="0">
            <a:solidFill>
              <a:srgbClr val="000000"/>
            </a:solidFill>
            <a:latin typeface="メイリオ" panose="020B0604030504040204" pitchFamily="50" charset="-128"/>
            <a:ea typeface="メイリオ" panose="020B0604030504040204" pitchFamily="50" charset="-128"/>
            <a:cs typeface="ＭＳ Ｐゴシック"/>
          </a:endParaRPr>
        </a:p>
        <a:p xmlns:a="http://schemas.openxmlformats.org/drawingml/2006/main">
          <a:pPr algn="ctr" rtl="0">
            <a:defRPr sz="1450" b="0" i="0" u="none" strike="noStrike" kern="1200" baseline="0">
              <a:solidFill>
                <a:srgbClr val="000000"/>
              </a:solidFill>
              <a:latin typeface="ＭＳ Ｐ明朝" pitchFamily="18" charset="-128"/>
              <a:ea typeface="ＭＳ Ｐ明朝" pitchFamily="18" charset="-128"/>
              <a:cs typeface="ＭＳ Ｐゴシック"/>
            </a:defRPr>
          </a:pPr>
          <a:r>
            <a:rPr lang="ja-JP" altLang="en-US" sz="900" kern="1200" dirty="0">
              <a:solidFill>
                <a:srgbClr val="000000"/>
              </a:solidFill>
              <a:latin typeface="メイリオ" panose="020B0604030504040204" pitchFamily="50" charset="-128"/>
              <a:ea typeface="メイリオ" panose="020B0604030504040204" pitchFamily="50" charset="-128"/>
              <a:cs typeface="ＭＳ Ｐゴシック"/>
            </a:rPr>
            <a:t>（</a:t>
          </a:r>
          <a:r>
            <a:rPr lang="en-US" altLang="ja-JP" sz="900" kern="1200" dirty="0">
              <a:solidFill>
                <a:srgbClr val="000000"/>
              </a:solidFill>
              <a:latin typeface="メイリオ" panose="020B0604030504040204" pitchFamily="50" charset="-128"/>
              <a:ea typeface="メイリオ" panose="020B0604030504040204" pitchFamily="50" charset="-128"/>
              <a:cs typeface="ＭＳ Ｐゴシック"/>
            </a:rPr>
            <a:t>24.0</a:t>
          </a:r>
          <a:r>
            <a:rPr lang="ja-JP" altLang="ja-JP" sz="900" kern="1200" dirty="0">
              <a:solidFill>
                <a:srgbClr val="000000"/>
              </a:solidFill>
              <a:latin typeface="メイリオ" panose="020B0604030504040204" pitchFamily="50" charset="-128"/>
              <a:ea typeface="メイリオ" panose="020B0604030504040204" pitchFamily="50" charset="-128"/>
              <a:cs typeface="ＭＳ Ｐゴシック"/>
            </a:rPr>
            <a:t>％</a:t>
          </a:r>
          <a:r>
            <a:rPr lang="ja-JP" altLang="en-US" sz="900" kern="1200" dirty="0">
              <a:solidFill>
                <a:srgbClr val="000000"/>
              </a:solidFill>
              <a:latin typeface="メイリオ" panose="020B0604030504040204" pitchFamily="50" charset="-128"/>
              <a:ea typeface="メイリオ" panose="020B0604030504040204" pitchFamily="50" charset="-128"/>
              <a:cs typeface="ＭＳ Ｐゴシック"/>
            </a:rPr>
            <a:t>）</a:t>
          </a:r>
          <a:endParaRPr lang="ja-JP" altLang="en-US" sz="900" dirty="0">
            <a:latin typeface="メイリオ" panose="020B0604030504040204" pitchFamily="50" charset="-128"/>
            <a:ea typeface="メイリオ" panose="020B0604030504040204" pitchFamily="50" charset="-128"/>
          </a:endParaRPr>
        </a:p>
        <a:p xmlns:a="http://schemas.openxmlformats.org/drawingml/2006/main">
          <a:pPr algn="ctr" rtl="0">
            <a:lnSpc>
              <a:spcPts val="1300"/>
            </a:lnSpc>
            <a:defRPr sz="1450" b="0" i="0" u="none" strike="noStrike" kern="1200" baseline="0">
              <a:solidFill>
                <a:srgbClr val="000000"/>
              </a:solidFill>
              <a:latin typeface="ＭＳ Ｐ明朝" pitchFamily="18" charset="-128"/>
              <a:ea typeface="ＭＳ Ｐ明朝" pitchFamily="18" charset="-128"/>
              <a:cs typeface="ＭＳ Ｐゴシック"/>
            </a:defRPr>
          </a:pPr>
          <a:endParaRPr lang="ja-JP" altLang="ja-JP" sz="700" b="0" i="0" u="none" strike="noStrike" kern="1200" baseline="0" dirty="0">
            <a:solidFill>
              <a:srgbClr val="000000"/>
            </a:solidFill>
            <a:latin typeface="メイリオ" panose="020B0604030504040204" pitchFamily="50" charset="-128"/>
            <a:ea typeface="メイリオ" panose="020B0604030504040204" pitchFamily="50" charset="-128"/>
            <a:cs typeface="ＭＳ Ｐゴシック"/>
          </a:endParaRPr>
        </a:p>
      </cdr:txBody>
    </cdr:sp>
  </cdr:relSizeAnchor>
  <cdr:relSizeAnchor xmlns:cdr="http://schemas.openxmlformats.org/drawingml/2006/chartDrawing">
    <cdr:from>
      <cdr:x>0.70231</cdr:x>
      <cdr:y>0.33382</cdr:y>
    </cdr:from>
    <cdr:to>
      <cdr:x>0.94214</cdr:x>
      <cdr:y>0.49162</cdr:y>
    </cdr:to>
    <cdr:sp macro="" textlink="">
      <cdr:nvSpPr>
        <cdr:cNvPr id="5" name="テキスト ボックス 4"/>
        <cdr:cNvSpPr txBox="1"/>
      </cdr:nvSpPr>
      <cdr:spPr>
        <a:xfrm xmlns:a="http://schemas.openxmlformats.org/drawingml/2006/main">
          <a:off x="4535260" y="1847850"/>
          <a:ext cx="1326697" cy="10681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a:p>
      </cdr:txBody>
    </cdr:sp>
  </cdr:relSizeAnchor>
  <cdr:relSizeAnchor xmlns:cdr="http://schemas.openxmlformats.org/drawingml/2006/chartDrawing">
    <cdr:from>
      <cdr:x>0.74464</cdr:x>
      <cdr:y>0.03363</cdr:y>
    </cdr:from>
    <cdr:to>
      <cdr:x>0.95858</cdr:x>
      <cdr:y>0.19099</cdr:y>
    </cdr:to>
    <cdr:sp macro="" textlink="">
      <cdr:nvSpPr>
        <cdr:cNvPr id="6" name="テキスト ボックス 5"/>
        <cdr:cNvSpPr txBox="1"/>
      </cdr:nvSpPr>
      <cdr:spPr>
        <a:xfrm xmlns:a="http://schemas.openxmlformats.org/drawingml/2006/main">
          <a:off x="3570631" y="145629"/>
          <a:ext cx="1025866" cy="6814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lnSpc>
              <a:spcPts val="1100"/>
            </a:lnSpc>
            <a:defRPr sz="1450" b="0" i="0" u="none" strike="noStrike" kern="1200" baseline="0">
              <a:solidFill>
                <a:srgbClr val="000000"/>
              </a:solidFill>
              <a:latin typeface="ＭＳ Ｐ明朝" pitchFamily="18" charset="-128"/>
              <a:ea typeface="ＭＳ Ｐ明朝" pitchFamily="18" charset="-128"/>
              <a:cs typeface="ＭＳ Ｐゴシック"/>
            </a:defRPr>
          </a:pPr>
          <a:r>
            <a:rPr lang="ja-JP" altLang="en-US" sz="900" kern="1200" dirty="0">
              <a:solidFill>
                <a:srgbClr val="000000"/>
              </a:solidFill>
              <a:latin typeface="メイリオ" panose="020B0604030504040204" pitchFamily="50" charset="-128"/>
              <a:ea typeface="メイリオ" panose="020B0604030504040204" pitchFamily="50" charset="-128"/>
              <a:cs typeface="ＭＳ Ｐゴシック"/>
            </a:rPr>
            <a:t>一般歳出</a:t>
          </a:r>
          <a:endParaRPr lang="en-US" altLang="ja-JP" sz="900" kern="1200" dirty="0">
            <a:solidFill>
              <a:srgbClr val="000000"/>
            </a:solidFill>
            <a:latin typeface="メイリオ" panose="020B0604030504040204" pitchFamily="50" charset="-128"/>
            <a:ea typeface="メイリオ" panose="020B0604030504040204" pitchFamily="50" charset="-128"/>
            <a:cs typeface="ＭＳ Ｐゴシック"/>
          </a:endParaRPr>
        </a:p>
        <a:p xmlns:a="http://schemas.openxmlformats.org/drawingml/2006/main">
          <a:pPr algn="ctr" rtl="0">
            <a:lnSpc>
              <a:spcPts val="1100"/>
            </a:lnSpc>
            <a:defRPr sz="1450" b="0" i="0" u="none" strike="noStrike" kern="1200" baseline="0">
              <a:solidFill>
                <a:srgbClr val="000000"/>
              </a:solidFill>
              <a:latin typeface="ＭＳ Ｐ明朝" pitchFamily="18" charset="-128"/>
              <a:ea typeface="ＭＳ Ｐ明朝" pitchFamily="18" charset="-128"/>
              <a:cs typeface="ＭＳ Ｐゴシック"/>
            </a:defRPr>
          </a:pPr>
          <a:r>
            <a:rPr lang="en-US" altLang="ja-JP" sz="900" kern="1200" dirty="0">
              <a:solidFill>
                <a:srgbClr val="000000"/>
              </a:solidFill>
              <a:latin typeface="メイリオ" panose="020B0604030504040204" pitchFamily="50" charset="-128"/>
              <a:ea typeface="メイリオ" panose="020B0604030504040204" pitchFamily="50" charset="-128"/>
              <a:cs typeface="ＭＳ Ｐゴシック"/>
            </a:rPr>
            <a:t>67</a:t>
          </a:r>
          <a:r>
            <a:rPr lang="ja-JP" altLang="en-US" sz="900" kern="1200" dirty="0">
              <a:solidFill>
                <a:srgbClr val="000000"/>
              </a:solidFill>
              <a:latin typeface="メイリオ" panose="020B0604030504040204" pitchFamily="50" charset="-128"/>
              <a:ea typeface="メイリオ" panose="020B0604030504040204" pitchFamily="50" charset="-128"/>
              <a:cs typeface="ＭＳ Ｐゴシック"/>
            </a:rPr>
            <a:t>兆</a:t>
          </a:r>
          <a:r>
            <a:rPr lang="en-US" altLang="ja-JP" sz="900" kern="1200" dirty="0">
              <a:solidFill>
                <a:srgbClr val="000000"/>
              </a:solidFill>
              <a:latin typeface="メイリオ" panose="020B0604030504040204" pitchFamily="50" charset="-128"/>
              <a:ea typeface="メイリオ" panose="020B0604030504040204" pitchFamily="50" charset="-128"/>
              <a:cs typeface="ＭＳ Ｐゴシック"/>
            </a:rPr>
            <a:t>7,764</a:t>
          </a:r>
          <a:r>
            <a:rPr lang="ja-JP" altLang="en-US" sz="900" kern="1200" dirty="0">
              <a:solidFill>
                <a:srgbClr val="000000"/>
              </a:solidFill>
              <a:latin typeface="メイリオ" panose="020B0604030504040204" pitchFamily="50" charset="-128"/>
              <a:ea typeface="メイリオ" panose="020B0604030504040204" pitchFamily="50" charset="-128"/>
              <a:cs typeface="ＭＳ Ｐゴシック"/>
            </a:rPr>
            <a:t>億円</a:t>
          </a:r>
          <a:endParaRPr lang="en-US" altLang="ja-JP" sz="900" kern="1200" dirty="0">
            <a:solidFill>
              <a:srgbClr val="000000"/>
            </a:solidFill>
            <a:latin typeface="メイリオ" panose="020B0604030504040204" pitchFamily="50" charset="-128"/>
            <a:ea typeface="メイリオ" panose="020B0604030504040204" pitchFamily="50" charset="-128"/>
            <a:cs typeface="ＭＳ Ｐゴシック"/>
          </a:endParaRPr>
        </a:p>
        <a:p xmlns:a="http://schemas.openxmlformats.org/drawingml/2006/main">
          <a:pPr algn="ctr" rtl="0">
            <a:lnSpc>
              <a:spcPts val="1100"/>
            </a:lnSpc>
            <a:defRPr sz="1450" b="0" i="0" u="none" strike="noStrike" kern="1200" baseline="0">
              <a:solidFill>
                <a:srgbClr val="000000"/>
              </a:solidFill>
              <a:latin typeface="ＭＳ Ｐ明朝" pitchFamily="18" charset="-128"/>
              <a:ea typeface="ＭＳ Ｐ明朝" pitchFamily="18" charset="-128"/>
              <a:cs typeface="ＭＳ Ｐゴシック"/>
            </a:defRPr>
          </a:pPr>
          <a:r>
            <a:rPr lang="en-US" altLang="ja-JP" sz="900" kern="1200" dirty="0">
              <a:solidFill>
                <a:srgbClr val="000000"/>
              </a:solidFill>
              <a:latin typeface="メイリオ" panose="020B0604030504040204" pitchFamily="50" charset="-128"/>
              <a:ea typeface="メイリオ" panose="020B0604030504040204" pitchFamily="50" charset="-128"/>
              <a:cs typeface="ＭＳ Ｐゴシック"/>
            </a:rPr>
            <a:t>(60.2%)</a:t>
          </a:r>
          <a:endParaRPr lang="ja-JP" altLang="en-US" sz="800" dirty="0">
            <a:latin typeface="メイリオ" panose="020B0604030504040204" pitchFamily="50" charset="-128"/>
            <a:ea typeface="メイリオ" panose="020B0604030504040204" pitchFamily="50" charset="-128"/>
          </a:endParaRPr>
        </a:p>
      </cdr:txBody>
    </cdr:sp>
  </cdr:relSizeAnchor>
  <cdr:relSizeAnchor xmlns:cdr="http://schemas.openxmlformats.org/drawingml/2006/chartDrawing">
    <cdr:from>
      <cdr:x>0.05138</cdr:x>
      <cdr:y>0.62271</cdr:y>
    </cdr:from>
    <cdr:to>
      <cdr:x>0.28564</cdr:x>
      <cdr:y>0.8249</cdr:y>
    </cdr:to>
    <cdr:sp macro="" textlink="">
      <cdr:nvSpPr>
        <cdr:cNvPr id="12" name="Text Box 11"/>
        <cdr:cNvSpPr txBox="1">
          <a:spLocks xmlns:a="http://schemas.openxmlformats.org/drawingml/2006/main" noChangeArrowheads="1"/>
        </cdr:cNvSpPr>
      </cdr:nvSpPr>
      <cdr:spPr bwMode="auto">
        <a:xfrm xmlns:a="http://schemas.openxmlformats.org/drawingml/2006/main">
          <a:off x="246390" y="2696539"/>
          <a:ext cx="1123302" cy="875551"/>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none" lIns="18288" tIns="18288" rIns="18288"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lnSpc>
              <a:spcPts val="1000"/>
            </a:lnSpc>
            <a:defRPr sz="9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ja-JP" altLang="en-US" sz="800" dirty="0">
              <a:solidFill>
                <a:srgbClr val="000000"/>
              </a:solidFill>
              <a:latin typeface="メイリオ" panose="020B0604030504040204" pitchFamily="50" charset="-128"/>
              <a:ea typeface="メイリオ" panose="020B0604030504040204" pitchFamily="50" charset="-128"/>
            </a:rPr>
            <a:t>原油価格・物価高騰対策</a:t>
          </a:r>
        </a:p>
        <a:p xmlns:a="http://schemas.openxmlformats.org/drawingml/2006/main">
          <a:pPr algn="ctr" rtl="0">
            <a:lnSpc>
              <a:spcPts val="1000"/>
            </a:lnSpc>
            <a:defRPr sz="9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ja-JP" altLang="en-US" sz="800" dirty="0">
              <a:solidFill>
                <a:srgbClr val="000000"/>
              </a:solidFill>
              <a:latin typeface="メイリオ" panose="020B0604030504040204" pitchFamily="50" charset="-128"/>
              <a:ea typeface="メイリオ" panose="020B0604030504040204" pitchFamily="50" charset="-128"/>
            </a:rPr>
            <a:t>及び</a:t>
          </a:r>
        </a:p>
        <a:p xmlns:a="http://schemas.openxmlformats.org/drawingml/2006/main">
          <a:pPr algn="ctr" rtl="0">
            <a:lnSpc>
              <a:spcPts val="1000"/>
            </a:lnSpc>
            <a:defRPr sz="9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ja-JP" altLang="en-US" sz="800" dirty="0">
              <a:solidFill>
                <a:srgbClr val="000000"/>
              </a:solidFill>
              <a:latin typeface="メイリオ" panose="020B0604030504040204" pitchFamily="50" charset="-128"/>
              <a:ea typeface="メイリオ" panose="020B0604030504040204" pitchFamily="50" charset="-128"/>
            </a:rPr>
            <a:t>賃上げ促進環境整備対応</a:t>
          </a:r>
        </a:p>
        <a:p xmlns:a="http://schemas.openxmlformats.org/drawingml/2006/main">
          <a:pPr algn="ctr" rtl="0">
            <a:lnSpc>
              <a:spcPts val="1000"/>
            </a:lnSpc>
            <a:defRPr sz="9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ja-JP" altLang="en-US" sz="800" dirty="0">
              <a:solidFill>
                <a:srgbClr val="000000"/>
              </a:solidFill>
              <a:latin typeface="メイリオ" panose="020B0604030504040204" pitchFamily="50" charset="-128"/>
              <a:ea typeface="メイリオ" panose="020B0604030504040204" pitchFamily="50" charset="-128"/>
            </a:rPr>
            <a:t>予備費</a:t>
          </a:r>
        </a:p>
        <a:p xmlns:a="http://schemas.openxmlformats.org/drawingml/2006/main">
          <a:pPr algn="ctr" rtl="0">
            <a:lnSpc>
              <a:spcPts val="1000"/>
            </a:lnSpc>
            <a:defRPr sz="9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en-US" altLang="ja-JP" sz="900" dirty="0">
              <a:solidFill>
                <a:srgbClr val="000000"/>
              </a:solidFill>
              <a:latin typeface="メイリオ" panose="020B0604030504040204" pitchFamily="50" charset="-128"/>
              <a:ea typeface="メイリオ" panose="020B0604030504040204" pitchFamily="50" charset="-128"/>
            </a:rPr>
            <a:t>1</a:t>
          </a:r>
          <a:r>
            <a:rPr lang="ja-JP" altLang="en-US" sz="900" dirty="0">
              <a:solidFill>
                <a:srgbClr val="000000"/>
              </a:solidFill>
              <a:latin typeface="メイリオ" panose="020B0604030504040204" pitchFamily="50" charset="-128"/>
              <a:ea typeface="メイリオ" panose="020B0604030504040204" pitchFamily="50" charset="-128"/>
            </a:rPr>
            <a:t>兆円</a:t>
          </a:r>
        </a:p>
        <a:p xmlns:a="http://schemas.openxmlformats.org/drawingml/2006/main">
          <a:pPr algn="ctr" rtl="0">
            <a:lnSpc>
              <a:spcPts val="1000"/>
            </a:lnSpc>
            <a:defRPr sz="9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ja-JP" altLang="en-US" sz="900" dirty="0">
              <a:solidFill>
                <a:srgbClr val="000000"/>
              </a:solidFill>
              <a:latin typeface="メイリオ" panose="020B0604030504040204" pitchFamily="50" charset="-128"/>
              <a:ea typeface="メイリオ" panose="020B0604030504040204" pitchFamily="50" charset="-128"/>
            </a:rPr>
            <a:t>（</a:t>
          </a:r>
          <a:r>
            <a:rPr lang="en-US" altLang="ja-JP" sz="900" dirty="0">
              <a:solidFill>
                <a:srgbClr val="000000"/>
              </a:solidFill>
              <a:latin typeface="メイリオ" panose="020B0604030504040204" pitchFamily="50" charset="-128"/>
              <a:ea typeface="メイリオ" panose="020B0604030504040204" pitchFamily="50" charset="-128"/>
            </a:rPr>
            <a:t>0.9</a:t>
          </a:r>
          <a:r>
            <a:rPr lang="ja-JP" altLang="en-US" sz="900" dirty="0">
              <a:solidFill>
                <a:srgbClr val="000000"/>
              </a:solidFill>
              <a:latin typeface="メイリオ" panose="020B0604030504040204" pitchFamily="50" charset="-128"/>
              <a:ea typeface="メイリオ" panose="020B0604030504040204" pitchFamily="50" charset="-128"/>
            </a:rPr>
            <a:t>％）</a:t>
          </a:r>
          <a:endParaRPr lang="ja-JP" altLang="en-US" sz="800" b="0" i="0" u="none" strike="noStrike" baseline="0" dirty="0">
            <a:solidFill>
              <a:srgbClr val="000000"/>
            </a:solidFill>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0.18367</cdr:x>
      <cdr:y>0.17613</cdr:y>
    </cdr:from>
    <cdr:to>
      <cdr:x>0.26569</cdr:x>
      <cdr:y>0.18088</cdr:y>
    </cdr:to>
    <cdr:cxnSp macro="">
      <cdr:nvCxnSpPr>
        <cdr:cNvPr id="7" name="直線コネクタ 6">
          <a:extLst xmlns:a="http://schemas.openxmlformats.org/drawingml/2006/main">
            <a:ext uri="{FF2B5EF4-FFF2-40B4-BE49-F238E27FC236}">
              <a16:creationId xmlns:a16="http://schemas.microsoft.com/office/drawing/2014/main" id="{D4FAA137-45A0-43EA-BAB4-CE7A4523C070}"/>
            </a:ext>
          </a:extLst>
        </cdr:cNvPr>
        <cdr:cNvCxnSpPr/>
      </cdr:nvCxnSpPr>
      <cdr:spPr>
        <a:xfrm xmlns:a="http://schemas.openxmlformats.org/drawingml/2006/main">
          <a:off x="880712" y="762694"/>
          <a:ext cx="393290" cy="20557"/>
        </a:xfrm>
        <a:prstGeom xmlns:a="http://schemas.openxmlformats.org/drawingml/2006/main" prst="line">
          <a:avLst/>
        </a:prstGeom>
        <a:ln xmlns:a="http://schemas.openxmlformats.org/drawingml/2006/main" w="19050">
          <a:solidFill>
            <a:schemeClr val="tx1"/>
          </a:solidFill>
          <a:headEnd type="none"/>
          <a:tailEnd type="oval"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0.71953</cdr:x>
      <cdr:y>0.11908</cdr:y>
    </cdr:from>
    <cdr:to>
      <cdr:x>0.79266</cdr:x>
      <cdr:y>0.18565</cdr:y>
    </cdr:to>
    <cdr:cxnSp macro="">
      <cdr:nvCxnSpPr>
        <cdr:cNvPr id="8" name="直線コネクタ 7">
          <a:extLst xmlns:a="http://schemas.openxmlformats.org/drawingml/2006/main">
            <a:ext uri="{FF2B5EF4-FFF2-40B4-BE49-F238E27FC236}">
              <a16:creationId xmlns:a16="http://schemas.microsoft.com/office/drawing/2014/main" id="{D4FAA137-45A0-43EA-BAB4-CE7A4523C070}"/>
            </a:ext>
          </a:extLst>
        </cdr:cNvPr>
        <cdr:cNvCxnSpPr/>
      </cdr:nvCxnSpPr>
      <cdr:spPr>
        <a:xfrm xmlns:a="http://schemas.openxmlformats.org/drawingml/2006/main" flipH="1">
          <a:off x="3450207" y="515645"/>
          <a:ext cx="350685" cy="288280"/>
        </a:xfrm>
        <a:prstGeom xmlns:a="http://schemas.openxmlformats.org/drawingml/2006/main" prst="line">
          <a:avLst/>
        </a:prstGeom>
        <a:ln xmlns:a="http://schemas.openxmlformats.org/drawingml/2006/main" w="19050">
          <a:solidFill>
            <a:schemeClr val="tx1"/>
          </a:solidFill>
          <a:headEnd type="none"/>
          <a:tailEnd type="oval"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0.16851</cdr:x>
      <cdr:y>0.57414</cdr:y>
    </cdr:from>
    <cdr:to>
      <cdr:x>0.37231</cdr:x>
      <cdr:y>0.62271</cdr:y>
    </cdr:to>
    <cdr:cxnSp macro="">
      <cdr:nvCxnSpPr>
        <cdr:cNvPr id="11" name="直線コネクタ 10">
          <a:extLst xmlns:a="http://schemas.openxmlformats.org/drawingml/2006/main">
            <a:ext uri="{FF2B5EF4-FFF2-40B4-BE49-F238E27FC236}">
              <a16:creationId xmlns:a16="http://schemas.microsoft.com/office/drawing/2014/main" id="{ADF2B397-38F8-4CBE-8393-AD882F8AC775}"/>
            </a:ext>
          </a:extLst>
        </cdr:cNvPr>
        <cdr:cNvCxnSpPr>
          <a:stCxn xmlns:a="http://schemas.openxmlformats.org/drawingml/2006/main" id="12" idx="0"/>
        </cdr:cNvCxnSpPr>
      </cdr:nvCxnSpPr>
      <cdr:spPr>
        <a:xfrm xmlns:a="http://schemas.openxmlformats.org/drawingml/2006/main" flipV="1">
          <a:off x="808041" y="2486225"/>
          <a:ext cx="977239" cy="210314"/>
        </a:xfrm>
        <a:prstGeom xmlns:a="http://schemas.openxmlformats.org/drawingml/2006/main" prst="line">
          <a:avLst/>
        </a:prstGeom>
        <a:ln xmlns:a="http://schemas.openxmlformats.org/drawingml/2006/main" w="19050">
          <a:solidFill>
            <a:schemeClr val="tx1"/>
          </a:solidFill>
          <a:headEnd type="none"/>
          <a:tailEnd type="oval"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0.50261</cdr:x>
      <cdr:y>0.62402</cdr:y>
    </cdr:from>
    <cdr:to>
      <cdr:x>0.50261</cdr:x>
      <cdr:y>0.64623</cdr:y>
    </cdr:to>
    <cdr:cxnSp macro="">
      <cdr:nvCxnSpPr>
        <cdr:cNvPr id="14" name="直線コネクタ 13">
          <a:extLst xmlns:a="http://schemas.openxmlformats.org/drawingml/2006/main">
            <a:ext uri="{FF2B5EF4-FFF2-40B4-BE49-F238E27FC236}">
              <a16:creationId xmlns:a16="http://schemas.microsoft.com/office/drawing/2014/main" id="{3CCC4BE1-6F38-41F3-9EA2-504CA929100C}"/>
            </a:ext>
          </a:extLst>
        </cdr:cNvPr>
        <cdr:cNvCxnSpPr/>
      </cdr:nvCxnSpPr>
      <cdr:spPr>
        <a:xfrm xmlns:a="http://schemas.openxmlformats.org/drawingml/2006/main" flipV="1">
          <a:off x="2410061" y="2702201"/>
          <a:ext cx="0" cy="96201"/>
        </a:xfrm>
        <a:prstGeom xmlns:a="http://schemas.openxmlformats.org/drawingml/2006/main" prst="line">
          <a:avLst/>
        </a:prstGeom>
        <a:ln xmlns:a="http://schemas.openxmlformats.org/drawingml/2006/main" w="19050">
          <a:solidFill>
            <a:schemeClr val="tx1"/>
          </a:solidFill>
          <a:headEnd type="none"/>
          <a:tailEnd type="oval"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0.56506</cdr:x>
      <cdr:y>0.60277</cdr:y>
    </cdr:from>
    <cdr:to>
      <cdr:x>0.61732</cdr:x>
      <cdr:y>0.65896</cdr:y>
    </cdr:to>
    <cdr:cxnSp macro="">
      <cdr:nvCxnSpPr>
        <cdr:cNvPr id="15" name="直線コネクタ 14">
          <a:extLst xmlns:a="http://schemas.openxmlformats.org/drawingml/2006/main">
            <a:ext uri="{FF2B5EF4-FFF2-40B4-BE49-F238E27FC236}">
              <a16:creationId xmlns:a16="http://schemas.microsoft.com/office/drawing/2014/main" id="{B4D1003F-BD5F-4D1F-A491-7BB55BB10062}"/>
            </a:ext>
          </a:extLst>
        </cdr:cNvPr>
        <cdr:cNvCxnSpPr/>
      </cdr:nvCxnSpPr>
      <cdr:spPr>
        <a:xfrm xmlns:a="http://schemas.openxmlformats.org/drawingml/2006/main" flipH="1" flipV="1">
          <a:off x="2709511" y="2610215"/>
          <a:ext cx="250590" cy="243287"/>
        </a:xfrm>
        <a:prstGeom xmlns:a="http://schemas.openxmlformats.org/drawingml/2006/main" prst="line">
          <a:avLst/>
        </a:prstGeom>
        <a:ln xmlns:a="http://schemas.openxmlformats.org/drawingml/2006/main" w="19050">
          <a:solidFill>
            <a:schemeClr val="tx1"/>
          </a:solidFill>
          <a:headEnd type="none"/>
          <a:tailEnd type="oval"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0.61732</cdr:x>
      <cdr:y>0.53697</cdr:y>
    </cdr:from>
    <cdr:to>
      <cdr:x>0.69219</cdr:x>
      <cdr:y>0.56857</cdr:y>
    </cdr:to>
    <cdr:cxnSp macro="">
      <cdr:nvCxnSpPr>
        <cdr:cNvPr id="16" name="直線コネクタ 15">
          <a:extLst xmlns:a="http://schemas.openxmlformats.org/drawingml/2006/main">
            <a:ext uri="{FF2B5EF4-FFF2-40B4-BE49-F238E27FC236}">
              <a16:creationId xmlns:a16="http://schemas.microsoft.com/office/drawing/2014/main" id="{DEB60106-EBEA-448E-A4F4-A5302ED5FC42}"/>
            </a:ext>
          </a:extLst>
        </cdr:cNvPr>
        <cdr:cNvCxnSpPr/>
      </cdr:nvCxnSpPr>
      <cdr:spPr>
        <a:xfrm xmlns:a="http://schemas.openxmlformats.org/drawingml/2006/main" flipH="1">
          <a:off x="2960101" y="2325248"/>
          <a:ext cx="359010" cy="136860"/>
        </a:xfrm>
        <a:prstGeom xmlns:a="http://schemas.openxmlformats.org/drawingml/2006/main" prst="line">
          <a:avLst/>
        </a:prstGeom>
        <a:ln xmlns:a="http://schemas.openxmlformats.org/drawingml/2006/main" w="19050">
          <a:solidFill>
            <a:schemeClr val="tx1"/>
          </a:solidFill>
          <a:headEnd type="none"/>
          <a:tailEnd type="oval"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0.03277</cdr:x>
      <cdr:y>0.05972</cdr:y>
    </cdr:from>
    <cdr:to>
      <cdr:x>0.15189</cdr:x>
      <cdr:y>0.11345</cdr:y>
    </cdr:to>
    <cdr:sp macro="" textlink="">
      <cdr:nvSpPr>
        <cdr:cNvPr id="2" name="テキスト ボックス 2">
          <a:extLst xmlns:a="http://schemas.openxmlformats.org/drawingml/2006/main">
            <a:ext uri="{FF2B5EF4-FFF2-40B4-BE49-F238E27FC236}">
              <a16:creationId xmlns:a16="http://schemas.microsoft.com/office/drawing/2014/main" id="{86302E89-7E35-BE66-9676-AC7D314E9AD6}"/>
            </a:ext>
          </a:extLst>
        </cdr:cNvPr>
        <cdr:cNvSpPr txBox="1"/>
      </cdr:nvSpPr>
      <cdr:spPr>
        <a:xfrm xmlns:a="http://schemas.openxmlformats.org/drawingml/2006/main">
          <a:off x="149595" y="222350"/>
          <a:ext cx="543739" cy="20005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algn="l" defTabSz="457200" rtl="0" eaLnBrk="0" fontAlgn="base" hangingPunct="0">
            <a:spcBef>
              <a:spcPct val="0"/>
            </a:spcBef>
            <a:spcAft>
              <a:spcPct val="0"/>
            </a:spcAft>
            <a:defRPr kumimoji="1" sz="1400" b="1" kern="1200">
              <a:solidFill>
                <a:schemeClr val="bg1"/>
              </a:solidFill>
              <a:latin typeface="Arial" panose="020B0604020202020204" pitchFamily="34" charset="0"/>
              <a:ea typeface="メイリオ" panose="020B0604030504040204" pitchFamily="50" charset="-128"/>
              <a:cs typeface="メイリオ" panose="020B0604030504040204" pitchFamily="50" charset="-128"/>
            </a:defRPr>
          </a:lvl1pPr>
          <a:lvl2pPr marL="457200" algn="l" defTabSz="457200" rtl="0" eaLnBrk="0" fontAlgn="base" hangingPunct="0">
            <a:spcBef>
              <a:spcPct val="0"/>
            </a:spcBef>
            <a:spcAft>
              <a:spcPct val="0"/>
            </a:spcAft>
            <a:defRPr kumimoji="1" sz="1400" b="1" kern="1200">
              <a:solidFill>
                <a:schemeClr val="bg1"/>
              </a:solidFill>
              <a:latin typeface="Arial" panose="020B0604020202020204" pitchFamily="34" charset="0"/>
              <a:ea typeface="メイリオ" panose="020B0604030504040204" pitchFamily="50" charset="-128"/>
              <a:cs typeface="メイリオ" panose="020B0604030504040204" pitchFamily="50" charset="-128"/>
            </a:defRPr>
          </a:lvl2pPr>
          <a:lvl3pPr marL="914400" algn="l" defTabSz="457200" rtl="0" eaLnBrk="0" fontAlgn="base" hangingPunct="0">
            <a:spcBef>
              <a:spcPct val="0"/>
            </a:spcBef>
            <a:spcAft>
              <a:spcPct val="0"/>
            </a:spcAft>
            <a:defRPr kumimoji="1" sz="1400" b="1" kern="1200">
              <a:solidFill>
                <a:schemeClr val="bg1"/>
              </a:solidFill>
              <a:latin typeface="Arial" panose="020B0604020202020204" pitchFamily="34" charset="0"/>
              <a:ea typeface="メイリオ" panose="020B0604030504040204" pitchFamily="50" charset="-128"/>
              <a:cs typeface="メイリオ" panose="020B0604030504040204" pitchFamily="50" charset="-128"/>
            </a:defRPr>
          </a:lvl3pPr>
          <a:lvl4pPr marL="1371600" algn="l" defTabSz="457200" rtl="0" eaLnBrk="0" fontAlgn="base" hangingPunct="0">
            <a:spcBef>
              <a:spcPct val="0"/>
            </a:spcBef>
            <a:spcAft>
              <a:spcPct val="0"/>
            </a:spcAft>
            <a:defRPr kumimoji="1" sz="1400" b="1" kern="1200">
              <a:solidFill>
                <a:schemeClr val="bg1"/>
              </a:solidFill>
              <a:latin typeface="Arial" panose="020B0604020202020204" pitchFamily="34" charset="0"/>
              <a:ea typeface="メイリオ" panose="020B0604030504040204" pitchFamily="50" charset="-128"/>
              <a:cs typeface="メイリオ" panose="020B0604030504040204" pitchFamily="50" charset="-128"/>
            </a:defRPr>
          </a:lvl4pPr>
          <a:lvl5pPr marL="1828800" algn="l" defTabSz="457200" rtl="0" eaLnBrk="0" fontAlgn="base" hangingPunct="0">
            <a:spcBef>
              <a:spcPct val="0"/>
            </a:spcBef>
            <a:spcAft>
              <a:spcPct val="0"/>
            </a:spcAft>
            <a:defRPr kumimoji="1" sz="1400" b="1" kern="1200">
              <a:solidFill>
                <a:schemeClr val="bg1"/>
              </a:solidFill>
              <a:latin typeface="Arial" panose="020B0604020202020204" pitchFamily="34" charset="0"/>
              <a:ea typeface="メイリオ" panose="020B0604030504040204" pitchFamily="50" charset="-128"/>
              <a:cs typeface="メイリオ" panose="020B0604030504040204" pitchFamily="50" charset="-128"/>
            </a:defRPr>
          </a:lvl5pPr>
          <a:lvl6pPr marL="2286000" algn="l" defTabSz="914400" rtl="0" eaLnBrk="1" latinLnBrk="0" hangingPunct="1">
            <a:defRPr kumimoji="1" sz="1400" b="1" kern="1200">
              <a:solidFill>
                <a:schemeClr val="bg1"/>
              </a:solidFill>
              <a:latin typeface="Arial" panose="020B0604020202020204" pitchFamily="34" charset="0"/>
              <a:ea typeface="メイリオ" panose="020B0604030504040204" pitchFamily="50" charset="-128"/>
              <a:cs typeface="メイリオ" panose="020B0604030504040204" pitchFamily="50" charset="-128"/>
            </a:defRPr>
          </a:lvl6pPr>
          <a:lvl7pPr marL="2743200" algn="l" defTabSz="914400" rtl="0" eaLnBrk="1" latinLnBrk="0" hangingPunct="1">
            <a:defRPr kumimoji="1" sz="1400" b="1" kern="1200">
              <a:solidFill>
                <a:schemeClr val="bg1"/>
              </a:solidFill>
              <a:latin typeface="Arial" panose="020B0604020202020204" pitchFamily="34" charset="0"/>
              <a:ea typeface="メイリオ" panose="020B0604030504040204" pitchFamily="50" charset="-128"/>
              <a:cs typeface="メイリオ" panose="020B0604030504040204" pitchFamily="50" charset="-128"/>
            </a:defRPr>
          </a:lvl7pPr>
          <a:lvl8pPr marL="3200400" algn="l" defTabSz="914400" rtl="0" eaLnBrk="1" latinLnBrk="0" hangingPunct="1">
            <a:defRPr kumimoji="1" sz="1400" b="1" kern="1200">
              <a:solidFill>
                <a:schemeClr val="bg1"/>
              </a:solidFill>
              <a:latin typeface="Arial" panose="020B0604020202020204" pitchFamily="34" charset="0"/>
              <a:ea typeface="メイリオ" panose="020B0604030504040204" pitchFamily="50" charset="-128"/>
              <a:cs typeface="メイリオ" panose="020B0604030504040204" pitchFamily="50" charset="-128"/>
            </a:defRPr>
          </a:lvl8pPr>
          <a:lvl9pPr marL="3657600" algn="l" defTabSz="914400" rtl="0" eaLnBrk="1" latinLnBrk="0" hangingPunct="1">
            <a:defRPr kumimoji="1" sz="1400" b="1" kern="1200">
              <a:solidFill>
                <a:schemeClr val="bg1"/>
              </a:solidFill>
              <a:latin typeface="Arial" panose="020B0604020202020204" pitchFamily="34" charset="0"/>
              <a:ea typeface="メイリオ" panose="020B0604030504040204" pitchFamily="50" charset="-128"/>
              <a:cs typeface="メイリオ" panose="020B0604030504040204" pitchFamily="50" charset="-128"/>
            </a:defRPr>
          </a:lvl9pPr>
        </a:lstStyle>
        <a:p xmlns:a="http://schemas.openxmlformats.org/drawingml/2006/main">
          <a:pPr marL="0" marR="0" lvl="0" indent="0" algn="l" defTabSz="457200" rtl="0" eaLnBrk="0" fontAlgn="base" latinLnBrk="0" hangingPunct="0">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rPr>
            <a:t>（兆円）</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9" y="8"/>
            <a:ext cx="3079042" cy="512144"/>
          </a:xfrm>
          <a:prstGeom prst="rect">
            <a:avLst/>
          </a:prstGeom>
        </p:spPr>
        <p:txBody>
          <a:bodyPr vert="horz" lIns="94614" tIns="47303" rIns="94614" bIns="47303" rtlCol="0"/>
          <a:lstStyle>
            <a:lvl1pPr algn="l" eaLnBrk="1" fontAlgn="auto" hangingPunct="1">
              <a:spcBef>
                <a:spcPts val="0"/>
              </a:spcBef>
              <a:spcAft>
                <a:spcPts val="0"/>
              </a:spcAft>
              <a:defRPr sz="1100" b="0">
                <a:solidFill>
                  <a:schemeClr val="tx1"/>
                </a:solidFill>
                <a:latin typeface="+mn-lt"/>
                <a:ea typeface="+mn-ea"/>
                <a:cs typeface="+mn-cs"/>
              </a:defRPr>
            </a:lvl1pPr>
          </a:lstStyle>
          <a:p>
            <a:pPr>
              <a:defRPr/>
            </a:pPr>
            <a:endParaRPr lang="ja-JP" altLang="en-US">
              <a:latin typeface="HG丸ｺﾞｼｯｸM-PRO" panose="020F0600000000000000" pitchFamily="50" charset="-128"/>
              <a:ea typeface="HG丸ｺﾞｼｯｸM-PRO" panose="020F0600000000000000" pitchFamily="50" charset="-128"/>
            </a:endParaRPr>
          </a:p>
        </p:txBody>
      </p:sp>
      <p:sp>
        <p:nvSpPr>
          <p:cNvPr id="3" name="日付プレースホルダー 2"/>
          <p:cNvSpPr>
            <a:spLocks noGrp="1"/>
          </p:cNvSpPr>
          <p:nvPr>
            <p:ph type="dt" sz="quarter" idx="1"/>
          </p:nvPr>
        </p:nvSpPr>
        <p:spPr>
          <a:xfrm>
            <a:off x="4025021" y="8"/>
            <a:ext cx="3077366" cy="512144"/>
          </a:xfrm>
          <a:prstGeom prst="rect">
            <a:avLst/>
          </a:prstGeom>
        </p:spPr>
        <p:txBody>
          <a:bodyPr vert="horz" wrap="square" lIns="94614" tIns="47303" rIns="94614" bIns="47303" numCol="1" anchor="t" anchorCtr="0" compatLnSpc="1">
            <a:prstTxWarp prst="textNoShape">
              <a:avLst/>
            </a:prstTxWarp>
          </a:bodyPr>
          <a:lstStyle>
            <a:lvl1pPr algn="r" eaLnBrk="1" hangingPunct="1">
              <a:defRPr sz="1100" b="0">
                <a:solidFill>
                  <a:schemeClr val="tx1"/>
                </a:solidFill>
                <a:latin typeface="Calibri" pitchFamily="34" charset="0"/>
                <a:ea typeface="ＭＳ Ｐゴシック" pitchFamily="50" charset="-128"/>
              </a:defRPr>
            </a:lvl1pPr>
          </a:lstStyle>
          <a:p>
            <a:pPr>
              <a:defRPr/>
            </a:pPr>
            <a:fld id="{22D364D7-A2CA-457E-BE9E-CB375F9BBA77}" type="datetime1">
              <a:rPr lang="ja-JP" altLang="en-US">
                <a:latin typeface="HG丸ｺﾞｼｯｸM-PRO" panose="020F0600000000000000" pitchFamily="50" charset="-128"/>
                <a:ea typeface="HG丸ｺﾞｼｯｸM-PRO" panose="020F0600000000000000" pitchFamily="50" charset="-128"/>
              </a:rPr>
              <a:pPr>
                <a:defRPr/>
              </a:pPr>
              <a:t>2024/9/4</a:t>
            </a:fld>
            <a:endParaRPr lang="en-US" altLang="ja-JP">
              <a:latin typeface="HG丸ｺﾞｼｯｸM-PRO" panose="020F0600000000000000" pitchFamily="50" charset="-128"/>
              <a:ea typeface="HG丸ｺﾞｼｯｸM-PRO" panose="020F0600000000000000" pitchFamily="50" charset="-128"/>
            </a:endParaRPr>
          </a:p>
        </p:txBody>
      </p:sp>
      <p:sp>
        <p:nvSpPr>
          <p:cNvPr id="4" name="フッター プレースホルダー 3"/>
          <p:cNvSpPr>
            <a:spLocks noGrp="1"/>
          </p:cNvSpPr>
          <p:nvPr>
            <p:ph type="ftr" sz="quarter" idx="2"/>
          </p:nvPr>
        </p:nvSpPr>
        <p:spPr>
          <a:xfrm>
            <a:off x="9" y="9720824"/>
            <a:ext cx="3079042" cy="512143"/>
          </a:xfrm>
          <a:prstGeom prst="rect">
            <a:avLst/>
          </a:prstGeom>
        </p:spPr>
        <p:txBody>
          <a:bodyPr vert="horz" lIns="94614" tIns="47303" rIns="94614" bIns="47303" rtlCol="0" anchor="b"/>
          <a:lstStyle>
            <a:lvl1pPr algn="l" eaLnBrk="1" fontAlgn="auto" hangingPunct="1">
              <a:spcBef>
                <a:spcPts val="0"/>
              </a:spcBef>
              <a:spcAft>
                <a:spcPts val="0"/>
              </a:spcAft>
              <a:defRPr sz="1100" b="0">
                <a:solidFill>
                  <a:schemeClr val="tx1"/>
                </a:solidFill>
                <a:latin typeface="+mn-lt"/>
                <a:ea typeface="+mn-ea"/>
                <a:cs typeface="+mn-cs"/>
              </a:defRPr>
            </a:lvl1pPr>
          </a:lstStyle>
          <a:p>
            <a:pPr>
              <a:defRPr/>
            </a:pPr>
            <a:endParaRPr lang="ja-JP" altLang="en-US">
              <a:latin typeface="HG丸ｺﾞｼｯｸM-PRO" panose="020F0600000000000000" pitchFamily="50" charset="-128"/>
              <a:ea typeface="HG丸ｺﾞｼｯｸM-PRO" panose="020F0600000000000000" pitchFamily="50" charset="-128"/>
            </a:endParaRPr>
          </a:p>
        </p:txBody>
      </p:sp>
      <p:sp>
        <p:nvSpPr>
          <p:cNvPr id="5" name="スライド番号プレースホルダー 4"/>
          <p:cNvSpPr>
            <a:spLocks noGrp="1"/>
          </p:cNvSpPr>
          <p:nvPr>
            <p:ph type="sldNum" sz="quarter" idx="3"/>
          </p:nvPr>
        </p:nvSpPr>
        <p:spPr>
          <a:xfrm>
            <a:off x="4025021" y="9720824"/>
            <a:ext cx="3077366" cy="512143"/>
          </a:xfrm>
          <a:prstGeom prst="rect">
            <a:avLst/>
          </a:prstGeom>
        </p:spPr>
        <p:txBody>
          <a:bodyPr vert="horz" wrap="square" lIns="94614" tIns="47303" rIns="94614" bIns="47303" numCol="1" anchor="b" anchorCtr="0" compatLnSpc="1">
            <a:prstTxWarp prst="textNoShape">
              <a:avLst/>
            </a:prstTxWarp>
          </a:bodyPr>
          <a:lstStyle>
            <a:lvl1pPr algn="r" eaLnBrk="1" hangingPunct="1">
              <a:defRPr sz="1100" b="0">
                <a:solidFill>
                  <a:schemeClr val="tx1"/>
                </a:solidFill>
                <a:latin typeface="Calibri" panose="020F0502020204030204" pitchFamily="34" charset="0"/>
                <a:ea typeface="ＭＳ Ｐゴシック" panose="020B0600070205080204" pitchFamily="50" charset="-128"/>
              </a:defRPr>
            </a:lvl1pPr>
          </a:lstStyle>
          <a:p>
            <a:pPr>
              <a:defRPr/>
            </a:pPr>
            <a:fld id="{0055D699-6A08-4223-9A0F-6B50C4392467}" type="slidenum">
              <a:rPr lang="ja-JP" altLang="en-US">
                <a:latin typeface="HG丸ｺﾞｼｯｸM-PRO" panose="020F0600000000000000" pitchFamily="50" charset="-128"/>
                <a:ea typeface="HG丸ｺﾞｼｯｸM-PRO" panose="020F0600000000000000" pitchFamily="50" charset="-128"/>
              </a:rPr>
              <a:pPr>
                <a:defRPr/>
              </a:pPr>
              <a:t>‹#›</a:t>
            </a:fld>
            <a:endParaRPr lang="en-US" altLang="ja-JP">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64966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9" y="8"/>
            <a:ext cx="3079042" cy="512144"/>
          </a:xfrm>
          <a:prstGeom prst="rect">
            <a:avLst/>
          </a:prstGeom>
        </p:spPr>
        <p:txBody>
          <a:bodyPr vert="horz" lIns="94614" tIns="47303" rIns="94614" bIns="47303" rtlCol="0"/>
          <a:lstStyle>
            <a:lvl1pPr algn="l" eaLnBrk="1" fontAlgn="auto" hangingPunct="1">
              <a:spcBef>
                <a:spcPts val="0"/>
              </a:spcBef>
              <a:spcAft>
                <a:spcPts val="0"/>
              </a:spcAft>
              <a:defRPr sz="1100" b="0">
                <a:solidFill>
                  <a:schemeClr val="tx1"/>
                </a:solidFill>
                <a:latin typeface="HG丸ｺﾞｼｯｸM-PRO" panose="020F0600000000000000" pitchFamily="50" charset="-128"/>
                <a:ea typeface="HG丸ｺﾞｼｯｸM-PRO" panose="020F0600000000000000" pitchFamily="50" charset="-128"/>
                <a:cs typeface="+mn-cs"/>
              </a:defRPr>
            </a:lvl1pPr>
          </a:lstStyle>
          <a:p>
            <a:pPr>
              <a:defRPr/>
            </a:pPr>
            <a:endParaRPr lang="ja-JP" altLang="en-US"/>
          </a:p>
        </p:txBody>
      </p:sp>
      <p:sp>
        <p:nvSpPr>
          <p:cNvPr id="3" name="日付プレースホルダー 2"/>
          <p:cNvSpPr>
            <a:spLocks noGrp="1"/>
          </p:cNvSpPr>
          <p:nvPr>
            <p:ph type="dt" idx="1"/>
          </p:nvPr>
        </p:nvSpPr>
        <p:spPr>
          <a:xfrm>
            <a:off x="4025021" y="8"/>
            <a:ext cx="3077366" cy="512144"/>
          </a:xfrm>
          <a:prstGeom prst="rect">
            <a:avLst/>
          </a:prstGeom>
        </p:spPr>
        <p:txBody>
          <a:bodyPr vert="horz" wrap="square" lIns="94614" tIns="47303" rIns="94614" bIns="47303" numCol="1" anchor="t" anchorCtr="0" compatLnSpc="1">
            <a:prstTxWarp prst="textNoShape">
              <a:avLst/>
            </a:prstTxWarp>
          </a:bodyPr>
          <a:lstStyle>
            <a:lvl1pPr algn="r" eaLnBrk="1" hangingPunct="1">
              <a:defRPr sz="1100" b="0">
                <a:solidFill>
                  <a:schemeClr val="tx1"/>
                </a:solidFill>
                <a:latin typeface="HG丸ｺﾞｼｯｸM-PRO" panose="020F0600000000000000" pitchFamily="50" charset="-128"/>
                <a:ea typeface="HG丸ｺﾞｼｯｸM-PRO" panose="020F0600000000000000" pitchFamily="50" charset="-128"/>
              </a:defRPr>
            </a:lvl1pPr>
          </a:lstStyle>
          <a:p>
            <a:pPr>
              <a:defRPr/>
            </a:pPr>
            <a:fld id="{57AC991D-1BB9-4C9E-AF5E-19EC216FD902}" type="datetime1">
              <a:rPr lang="ja-JP" altLang="en-US" smtClean="0"/>
              <a:pPr>
                <a:defRPr/>
              </a:pPr>
              <a:t>2024/9/4</a:t>
            </a:fld>
            <a:endParaRPr lang="en-US" altLang="ja-JP"/>
          </a:p>
        </p:txBody>
      </p:sp>
      <p:sp>
        <p:nvSpPr>
          <p:cNvPr id="4" name="スライド イメージ プレースホルダー 3"/>
          <p:cNvSpPr>
            <a:spLocks noGrp="1" noRot="1" noChangeAspect="1"/>
          </p:cNvSpPr>
          <p:nvPr>
            <p:ph type="sldImg" idx="2"/>
          </p:nvPr>
        </p:nvSpPr>
        <p:spPr>
          <a:xfrm>
            <a:off x="758825" y="557213"/>
            <a:ext cx="5594350" cy="3836987"/>
          </a:xfrm>
          <a:prstGeom prst="rect">
            <a:avLst/>
          </a:prstGeom>
          <a:noFill/>
          <a:ln w="12700">
            <a:solidFill>
              <a:prstClr val="black"/>
            </a:solidFill>
          </a:ln>
        </p:spPr>
        <p:txBody>
          <a:bodyPr vert="horz" lIns="94614" tIns="47303" rIns="94614" bIns="47303" rtlCol="0" anchor="ctr"/>
          <a:lstStyle/>
          <a:p>
            <a:pPr lvl="0"/>
            <a:endParaRPr lang="ja-JP" altLang="en-US" noProof="0"/>
          </a:p>
        </p:txBody>
      </p:sp>
      <p:sp>
        <p:nvSpPr>
          <p:cNvPr id="5" name="ノート プレースホルダー 4"/>
          <p:cNvSpPr>
            <a:spLocks noGrp="1"/>
          </p:cNvSpPr>
          <p:nvPr>
            <p:ph type="body" sz="quarter" idx="3"/>
          </p:nvPr>
        </p:nvSpPr>
        <p:spPr>
          <a:xfrm>
            <a:off x="720679" y="4559551"/>
            <a:ext cx="5673484" cy="5599281"/>
          </a:xfrm>
          <a:prstGeom prst="rect">
            <a:avLst/>
          </a:prstGeom>
        </p:spPr>
        <p:txBody>
          <a:bodyPr vert="horz" wrap="square" lIns="0" tIns="0" rIns="0" bIns="0" numCol="1" anchor="t" anchorCtr="0" compatLnSpc="1">
            <a:prstTxWarp prst="textNoShape">
              <a:avLst/>
            </a:prstTxWarp>
          </a:body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9" y="9720824"/>
            <a:ext cx="3079042" cy="512143"/>
          </a:xfrm>
          <a:prstGeom prst="rect">
            <a:avLst/>
          </a:prstGeom>
        </p:spPr>
        <p:txBody>
          <a:bodyPr vert="horz" lIns="94614" tIns="47303" rIns="94614" bIns="47303" rtlCol="0" anchor="b"/>
          <a:lstStyle>
            <a:lvl1pPr algn="l" eaLnBrk="1" fontAlgn="auto" hangingPunct="1">
              <a:spcBef>
                <a:spcPts val="0"/>
              </a:spcBef>
              <a:spcAft>
                <a:spcPts val="0"/>
              </a:spcAft>
              <a:defRPr sz="1100" b="0">
                <a:solidFill>
                  <a:schemeClr val="tx1"/>
                </a:solidFill>
                <a:latin typeface="HG丸ｺﾞｼｯｸM-PRO" panose="020F0600000000000000" pitchFamily="50" charset="-128"/>
                <a:ea typeface="HG丸ｺﾞｼｯｸM-PRO" panose="020F0600000000000000" pitchFamily="50" charset="-128"/>
                <a:cs typeface="+mn-cs"/>
              </a:defRPr>
            </a:lvl1pPr>
          </a:lstStyle>
          <a:p>
            <a:pPr>
              <a:defRPr/>
            </a:pPr>
            <a:endParaRPr lang="ja-JP" altLang="en-US"/>
          </a:p>
        </p:txBody>
      </p:sp>
      <p:sp>
        <p:nvSpPr>
          <p:cNvPr id="7" name="スライド番号プレースホルダー 6"/>
          <p:cNvSpPr>
            <a:spLocks noGrp="1"/>
          </p:cNvSpPr>
          <p:nvPr>
            <p:ph type="sldNum" sz="quarter" idx="5"/>
          </p:nvPr>
        </p:nvSpPr>
        <p:spPr>
          <a:xfrm>
            <a:off x="4025021" y="9720824"/>
            <a:ext cx="3077366" cy="512143"/>
          </a:xfrm>
          <a:prstGeom prst="rect">
            <a:avLst/>
          </a:prstGeom>
        </p:spPr>
        <p:txBody>
          <a:bodyPr vert="horz" wrap="square" lIns="94614" tIns="47303" rIns="94614" bIns="47303" numCol="1" anchor="b" anchorCtr="0" compatLnSpc="1">
            <a:prstTxWarp prst="textNoShape">
              <a:avLst/>
            </a:prstTxWarp>
          </a:bodyPr>
          <a:lstStyle>
            <a:lvl1pPr algn="r" eaLnBrk="1" hangingPunct="1">
              <a:defRPr sz="1100" b="0">
                <a:solidFill>
                  <a:schemeClr val="tx1"/>
                </a:solidFill>
                <a:latin typeface="HG丸ｺﾞｼｯｸM-PRO" panose="020F0600000000000000" pitchFamily="50" charset="-128"/>
                <a:ea typeface="HG丸ｺﾞｼｯｸM-PRO" panose="020F0600000000000000" pitchFamily="50" charset="-128"/>
              </a:defRPr>
            </a:lvl1pPr>
          </a:lstStyle>
          <a:p>
            <a:pPr>
              <a:defRPr/>
            </a:pPr>
            <a:fld id="{4374078C-8597-4BCE-AD2D-AB8AAB46821F}" type="slidenum">
              <a:rPr lang="ja-JP" altLang="en-US" smtClean="0"/>
              <a:pPr>
                <a:defRPr/>
              </a:pPr>
              <a:t>‹#›</a:t>
            </a:fld>
            <a:endParaRPr lang="en-US" altLang="ja-JP"/>
          </a:p>
        </p:txBody>
      </p:sp>
    </p:spTree>
    <p:extLst>
      <p:ext uri="{BB962C8B-B14F-4D97-AF65-F5344CB8AC3E}">
        <p14:creationId xmlns:p14="http://schemas.microsoft.com/office/powerpoint/2010/main" val="2994383004"/>
      </p:ext>
    </p:extLst>
  </p:cSld>
  <p:clrMap bg1="lt1" tx1="dk1" bg2="lt2" tx2="dk2" accent1="accent1" accent2="accent2" accent3="accent3" accent4="accent4" accent5="accent5" accent6="accent6" hlink="hlink" folHlink="folHlink"/>
  <p:hf hdr="0" ftr="0" dt="0"/>
  <p:notesStyle>
    <a:lvl1pPr algn="just" defTabSz="457200" rtl="0" eaLnBrk="1" fontAlgn="base" hangingPunct="1">
      <a:spcBef>
        <a:spcPts val="400"/>
      </a:spcBef>
      <a:spcAft>
        <a:spcPct val="0"/>
      </a:spcAft>
      <a:defRPr kumimoji="1"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just" defTabSz="457200" rtl="0" eaLnBrk="1" fontAlgn="base" hangingPunct="1">
      <a:spcBef>
        <a:spcPts val="400"/>
      </a:spcBef>
      <a:spcAft>
        <a:spcPct val="0"/>
      </a:spcAft>
      <a:defRPr kumimoji="1" sz="900" kern="1200">
        <a:solidFill>
          <a:schemeClr val="tx1"/>
        </a:solidFill>
        <a:latin typeface="メイリオ" panose="020B0604030504040204" pitchFamily="50" charset="-128"/>
        <a:ea typeface="メイリオ" panose="020B0604030504040204" pitchFamily="50" charset="-128"/>
        <a:cs typeface="+mn-cs"/>
      </a:defRPr>
    </a:lvl2pPr>
    <a:lvl3pPr marL="914400" algn="just" defTabSz="457200" rtl="0" eaLnBrk="1" fontAlgn="base" hangingPunct="1">
      <a:spcBef>
        <a:spcPts val="400"/>
      </a:spcBef>
      <a:spcAft>
        <a:spcPct val="0"/>
      </a:spcAft>
      <a:defRPr kumimoji="1" sz="900" kern="1200">
        <a:solidFill>
          <a:schemeClr val="tx1"/>
        </a:solidFill>
        <a:latin typeface="メイリオ" panose="020B0604030504040204" pitchFamily="50" charset="-128"/>
        <a:ea typeface="メイリオ" panose="020B0604030504040204" pitchFamily="50" charset="-128"/>
        <a:cs typeface="+mn-cs"/>
      </a:defRPr>
    </a:lvl3pPr>
    <a:lvl4pPr marL="1371600" algn="just" defTabSz="457200" rtl="0" eaLnBrk="1" fontAlgn="base" hangingPunct="1">
      <a:spcBef>
        <a:spcPts val="400"/>
      </a:spcBef>
      <a:spcAft>
        <a:spcPct val="0"/>
      </a:spcAft>
      <a:defRPr kumimoji="1" sz="900" kern="1200">
        <a:solidFill>
          <a:schemeClr val="tx1"/>
        </a:solidFill>
        <a:latin typeface="メイリオ" panose="020B0604030504040204" pitchFamily="50" charset="-128"/>
        <a:ea typeface="メイリオ" panose="020B0604030504040204" pitchFamily="50" charset="-128"/>
        <a:cs typeface="+mn-cs"/>
      </a:defRPr>
    </a:lvl4pPr>
    <a:lvl5pPr marL="1828800" algn="just" defTabSz="457200" rtl="0" eaLnBrk="1" fontAlgn="base" hangingPunct="1">
      <a:spcBef>
        <a:spcPts val="400"/>
      </a:spcBef>
      <a:spcAft>
        <a:spcPct val="0"/>
      </a:spcAft>
      <a:defRPr kumimoji="1" sz="900" kern="1200">
        <a:solidFill>
          <a:schemeClr val="tx1"/>
        </a:solidFill>
        <a:latin typeface="メイリオ" panose="020B0604030504040204" pitchFamily="50" charset="-128"/>
        <a:ea typeface="メイリオ" panose="020B0604030504040204" pitchFamily="50" charset="-128"/>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ノート プレースホルダー 12">
            <a:extLst>
              <a:ext uri="{FF2B5EF4-FFF2-40B4-BE49-F238E27FC236}">
                <a16:creationId xmlns:a16="http://schemas.microsoft.com/office/drawing/2014/main" id="{B409FB8F-A6E2-46A2-A337-CB22E296EAF1}"/>
              </a:ext>
            </a:extLst>
          </p:cNvPr>
          <p:cNvSpPr>
            <a:spLocks noGrp="1"/>
          </p:cNvSpPr>
          <p:nvPr>
            <p:ph type="body" idx="1"/>
          </p:nvPr>
        </p:nvSpPr>
        <p:spPr>
          <a:xfrm>
            <a:off x="720679" y="4559552"/>
            <a:ext cx="5673484" cy="4635418"/>
          </a:xfrm>
        </p:spPr>
        <p:txBody>
          <a:bodyPr/>
          <a:lstStyle/>
          <a:p>
            <a:r>
              <a:rPr lang="ja-JP" altLang="en-US" b="0" dirty="0"/>
              <a:t>皆様</a:t>
            </a:r>
            <a:r>
              <a:rPr lang="ja-JP" altLang="ja-JP" b="0" dirty="0"/>
              <a:t>、こんにちは。</a:t>
            </a:r>
          </a:p>
          <a:p>
            <a:r>
              <a:rPr lang="en-US" altLang="ja-JP" dirty="0"/>
              <a:t> </a:t>
            </a:r>
            <a:endParaRPr lang="ja-JP" altLang="ja-JP" dirty="0"/>
          </a:p>
          <a:p>
            <a:r>
              <a:rPr lang="ja-JP" altLang="en-US" dirty="0"/>
              <a:t>　</a:t>
            </a:r>
            <a:r>
              <a:rPr lang="ja-JP" altLang="ja-JP" dirty="0"/>
              <a:t>本日は「税を考える週間」の講演会ということで、「</a:t>
            </a:r>
            <a:r>
              <a:rPr lang="ja-JP" altLang="en-US" dirty="0"/>
              <a:t>これからの社会に向かって</a:t>
            </a:r>
            <a:r>
              <a:rPr lang="ja-JP" altLang="ja-JP" dirty="0"/>
              <a:t>」というテーマで、私からお話をさせていただきます。</a:t>
            </a:r>
          </a:p>
          <a:p>
            <a:r>
              <a:rPr lang="ja-JP" altLang="en-US"/>
              <a:t>　皆様</a:t>
            </a:r>
            <a:r>
              <a:rPr lang="ja-JP" altLang="ja-JP" dirty="0"/>
              <a:t>には是非、</a:t>
            </a:r>
            <a:r>
              <a:rPr lang="ja-JP" altLang="en-US" dirty="0"/>
              <a:t>暮らし</a:t>
            </a:r>
            <a:r>
              <a:rPr lang="ja-JP" altLang="ja-JP" dirty="0"/>
              <a:t>の中に様々な税が関係し、その税がどのように役に立っているかを理解し、税について考えていただければ幸いです。</a:t>
            </a:r>
          </a:p>
          <a:p>
            <a:endParaRPr lang="ja-JP" altLang="en-US" dirty="0"/>
          </a:p>
        </p:txBody>
      </p:sp>
      <p:sp>
        <p:nvSpPr>
          <p:cNvPr id="3" name="スライド イメージ プレースホルダー 2">
            <a:extLst>
              <a:ext uri="{FF2B5EF4-FFF2-40B4-BE49-F238E27FC236}">
                <a16:creationId xmlns:a16="http://schemas.microsoft.com/office/drawing/2014/main" id="{794F20FE-11D0-EFD5-BA8C-AAB605859E7E}"/>
              </a:ext>
            </a:extLst>
          </p:cNvPr>
          <p:cNvSpPr>
            <a:spLocks noGrp="1" noRot="1" noChangeAspect="1"/>
          </p:cNvSpPr>
          <p:nvPr>
            <p:ph type="sldImg"/>
          </p:nvPr>
        </p:nvSpPr>
        <p:spPr/>
      </p:sp>
    </p:spTree>
    <p:extLst>
      <p:ext uri="{BB962C8B-B14F-4D97-AF65-F5344CB8AC3E}">
        <p14:creationId xmlns:p14="http://schemas.microsoft.com/office/powerpoint/2010/main" val="4051149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ノート プレースホルダー 2"/>
          <p:cNvSpPr>
            <a:spLocks noGrp="1"/>
          </p:cNvSpPr>
          <p:nvPr>
            <p:ph type="body" idx="1"/>
          </p:nvPr>
        </p:nvSpPr>
        <p:spPr/>
        <p:txBody>
          <a:bodyPr/>
          <a:lstStyle/>
          <a:p>
            <a:r>
              <a:rPr lang="en-US" altLang="en-US" b="1" dirty="0" err="1"/>
              <a:t>これからの社会と税</a:t>
            </a:r>
            <a:r>
              <a:rPr lang="en-US" altLang="en-US" b="1" dirty="0"/>
              <a:t> </a:t>
            </a:r>
            <a:r>
              <a:rPr lang="ja-JP" altLang="en-US" b="1" dirty="0"/>
              <a:t>③</a:t>
            </a:r>
            <a:endParaRPr lang="en-US" altLang="ja-JP" b="1" dirty="0"/>
          </a:p>
          <a:p>
            <a:endParaRPr lang="en-US" altLang="ja-JP" dirty="0"/>
          </a:p>
          <a:p>
            <a:r>
              <a:rPr lang="ja-JP" altLang="en-US" dirty="0"/>
              <a:t>　繰り返しになりますが、高齢化による</a:t>
            </a:r>
            <a:r>
              <a:rPr lang="ja-JP" altLang="ja-JP" dirty="0"/>
              <a:t>社会保障費の増加や景気の低迷による税収の減少を背景に、歳出と</a:t>
            </a:r>
            <a:r>
              <a:rPr lang="ja-JP" altLang="en-US" dirty="0"/>
              <a:t>歳入には</a:t>
            </a:r>
            <a:r>
              <a:rPr lang="ja-JP" altLang="ja-JP" dirty="0"/>
              <a:t>大きなギャップ</a:t>
            </a:r>
            <a:r>
              <a:rPr lang="ja-JP" altLang="en-US" dirty="0"/>
              <a:t>が</a:t>
            </a:r>
            <a:r>
              <a:rPr lang="ja-JP" altLang="ja-JP" dirty="0"/>
              <a:t>あります。</a:t>
            </a:r>
            <a:endParaRPr lang="en-US" altLang="ja-JP" dirty="0"/>
          </a:p>
          <a:p>
            <a:r>
              <a:rPr lang="ja-JP" altLang="en-US" dirty="0"/>
              <a:t>　</a:t>
            </a:r>
            <a:r>
              <a:rPr lang="ja-JP" altLang="ja-JP" dirty="0"/>
              <a:t>当然、歳入よりも歳出の方が多ければ、その差</a:t>
            </a:r>
            <a:r>
              <a:rPr lang="ja-JP" altLang="en-US" dirty="0"/>
              <a:t>の多く</a:t>
            </a:r>
            <a:r>
              <a:rPr lang="ja-JP" altLang="ja-JP" dirty="0"/>
              <a:t>を国の借金で賄う</a:t>
            </a:r>
            <a:r>
              <a:rPr lang="ja-JP" altLang="en-US" dirty="0"/>
              <a:t>ことになります。</a:t>
            </a:r>
            <a:endParaRPr lang="en-US" altLang="ja-JP" dirty="0"/>
          </a:p>
          <a:p>
            <a:endParaRPr lang="en-US" altLang="ja-JP" dirty="0"/>
          </a:p>
          <a:p>
            <a:r>
              <a:rPr lang="ja-JP" altLang="en-US" dirty="0"/>
              <a:t>　歳出と</a:t>
            </a:r>
            <a:r>
              <a:rPr lang="ja-JP" altLang="ja-JP" dirty="0"/>
              <a:t>歳入</a:t>
            </a:r>
            <a:r>
              <a:rPr lang="ja-JP" altLang="en-US" dirty="0"/>
              <a:t>の</a:t>
            </a:r>
            <a:r>
              <a:rPr lang="ja-JP" altLang="ja-JP" dirty="0"/>
              <a:t>ギャップはいつからこのような状態となっているのでしょうか。</a:t>
            </a:r>
          </a:p>
          <a:p>
            <a:r>
              <a:rPr lang="ja-JP" altLang="en-US" dirty="0"/>
              <a:t>　</a:t>
            </a:r>
            <a:r>
              <a:rPr lang="ja-JP" altLang="ja-JP" dirty="0"/>
              <a:t>図を</a:t>
            </a:r>
            <a:r>
              <a:rPr lang="ja-JP" altLang="en-US" dirty="0"/>
              <a:t>ご覧</a:t>
            </a:r>
            <a:r>
              <a:rPr lang="ja-JP" altLang="ja-JP" dirty="0"/>
              <a:t>ください。</a:t>
            </a:r>
            <a:endParaRPr lang="en-US" altLang="ja-JP" dirty="0"/>
          </a:p>
          <a:p>
            <a:r>
              <a:rPr lang="ja-JP" altLang="en-US" dirty="0"/>
              <a:t>　</a:t>
            </a:r>
            <a:r>
              <a:rPr lang="ja-JP" altLang="ja-JP" dirty="0"/>
              <a:t>一般会計の歳出と税収を見ていただきますと、年々開きが生じています。</a:t>
            </a:r>
            <a:endParaRPr lang="en-US" altLang="ja-JP" dirty="0"/>
          </a:p>
          <a:p>
            <a:r>
              <a:rPr lang="ja-JP" altLang="en-US" dirty="0"/>
              <a:t>　</a:t>
            </a:r>
            <a:r>
              <a:rPr lang="ja-JP" altLang="ja-JP" dirty="0"/>
              <a:t>平成以降、この歳出と税収の差が特に拡大し、借金が増加している状況になっています。</a:t>
            </a:r>
          </a:p>
          <a:p>
            <a:endParaRPr lang="ja-JP" altLang="en-US" dirty="0"/>
          </a:p>
        </p:txBody>
      </p:sp>
      <p:sp>
        <p:nvSpPr>
          <p:cNvPr id="5" name="スライド イメージ プレースホルダー 4">
            <a:extLst>
              <a:ext uri="{FF2B5EF4-FFF2-40B4-BE49-F238E27FC236}">
                <a16:creationId xmlns:a16="http://schemas.microsoft.com/office/drawing/2014/main" id="{92507DDA-31B0-EBDA-7243-C93602CAEC81}"/>
              </a:ext>
            </a:extLst>
          </p:cNvPr>
          <p:cNvSpPr>
            <a:spLocks noGrp="1" noRot="1" noChangeAspect="1"/>
          </p:cNvSpPr>
          <p:nvPr>
            <p:ph type="sldImg"/>
          </p:nvPr>
        </p:nvSpPr>
        <p:spPr/>
      </p:sp>
      <p:sp>
        <p:nvSpPr>
          <p:cNvPr id="6" name="スライド番号プレースホルダー 3">
            <a:extLst>
              <a:ext uri="{FF2B5EF4-FFF2-40B4-BE49-F238E27FC236}">
                <a16:creationId xmlns:a16="http://schemas.microsoft.com/office/drawing/2014/main" id="{B2B38F5C-6C7F-440C-9C44-7605B33CC6AC}"/>
              </a:ext>
            </a:extLst>
          </p:cNvPr>
          <p:cNvSpPr>
            <a:spLocks noGrp="1"/>
          </p:cNvSpPr>
          <p:nvPr>
            <p:ph type="sldNum" sz="quarter" idx="5"/>
          </p:nvPr>
        </p:nvSpPr>
        <p:spPr>
          <a:xfrm>
            <a:off x="3985200" y="9662400"/>
            <a:ext cx="3110400" cy="514800"/>
          </a:xfrm>
        </p:spPr>
        <p:txBody>
          <a:bodyPr/>
          <a:lstStyle/>
          <a:p>
            <a:fld id="{4374078C-8597-4BCE-AD2D-AB8AAB46821F}" type="slidenum">
              <a:rPr lang="ja-JP" altLang="en-US" sz="1200"/>
              <a:pPr/>
              <a:t>9</a:t>
            </a:fld>
            <a:endParaRPr lang="en-US" altLang="ja-JP" sz="1200"/>
          </a:p>
        </p:txBody>
      </p:sp>
    </p:spTree>
    <p:extLst>
      <p:ext uri="{BB962C8B-B14F-4D97-AF65-F5344CB8AC3E}">
        <p14:creationId xmlns:p14="http://schemas.microsoft.com/office/powerpoint/2010/main" val="1943176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ノート プレースホルダー 2"/>
          <p:cNvSpPr>
            <a:spLocks noGrp="1"/>
          </p:cNvSpPr>
          <p:nvPr>
            <p:ph type="body" idx="1"/>
          </p:nvPr>
        </p:nvSpPr>
        <p:spPr/>
        <p:txBody>
          <a:bodyPr/>
          <a:lstStyle/>
          <a:p>
            <a:r>
              <a:rPr lang="en-US" altLang="en-US" b="1" dirty="0" err="1"/>
              <a:t>これからの社会と税</a:t>
            </a:r>
            <a:r>
              <a:rPr lang="en-US" altLang="en-US" b="1" dirty="0"/>
              <a:t> </a:t>
            </a:r>
            <a:r>
              <a:rPr lang="ja-JP" altLang="en-US" b="1" dirty="0"/>
              <a:t>④</a:t>
            </a:r>
            <a:endParaRPr lang="en-US" altLang="ja-JP" b="1" dirty="0"/>
          </a:p>
          <a:p>
            <a:endParaRPr lang="en-US" altLang="ja-JP" dirty="0"/>
          </a:p>
          <a:p>
            <a:r>
              <a:rPr lang="ja-JP" altLang="en-US" dirty="0"/>
              <a:t>　歳出と歳入の大きなギャップが続いた結果として、</a:t>
            </a:r>
            <a:r>
              <a:rPr lang="ja-JP" altLang="ja-JP" dirty="0"/>
              <a:t>国の借金</a:t>
            </a:r>
            <a:r>
              <a:rPr lang="ja-JP" altLang="en-US" dirty="0"/>
              <a:t>である普通国債残高</a:t>
            </a:r>
            <a:r>
              <a:rPr lang="ja-JP" altLang="ja-JP" dirty="0"/>
              <a:t>は年々増え続けています。</a:t>
            </a:r>
          </a:p>
          <a:p>
            <a:r>
              <a:rPr lang="ja-JP" altLang="en-US" dirty="0"/>
              <a:t>　</a:t>
            </a:r>
            <a:r>
              <a:rPr lang="ja-JP" altLang="ja-JP" dirty="0"/>
              <a:t>左のグラフをご覧ください。</a:t>
            </a:r>
          </a:p>
          <a:p>
            <a:r>
              <a:rPr lang="ja-JP" altLang="en-US" dirty="0"/>
              <a:t>　</a:t>
            </a:r>
            <a:r>
              <a:rPr lang="ja-JP" altLang="ja-JP" dirty="0"/>
              <a:t>毎年借金を続けた結果、国の借金は急速に積み</a:t>
            </a:r>
            <a:r>
              <a:rPr lang="ja-JP" altLang="en-US" dirty="0"/>
              <a:t>上がって</a:t>
            </a:r>
            <a:r>
              <a:rPr lang="ja-JP" altLang="ja-JP" dirty="0"/>
              <a:t>います。</a:t>
            </a:r>
          </a:p>
          <a:p>
            <a:r>
              <a:rPr lang="ja-JP" altLang="en-US" dirty="0"/>
              <a:t>　令和６</a:t>
            </a:r>
            <a:r>
              <a:rPr lang="ja-JP" altLang="ja-JP" dirty="0"/>
              <a:t>年度末の国債</a:t>
            </a:r>
            <a:r>
              <a:rPr lang="ja-JP" altLang="en-US" dirty="0"/>
              <a:t>残高</a:t>
            </a:r>
            <a:r>
              <a:rPr lang="ja-JP" altLang="ja-JP" dirty="0"/>
              <a:t>は</a:t>
            </a:r>
            <a:r>
              <a:rPr lang="ja-JP" altLang="en-US" dirty="0"/>
              <a:t>約</a:t>
            </a:r>
            <a:r>
              <a:rPr lang="en-US" altLang="ja-JP" dirty="0"/>
              <a:t>1,105</a:t>
            </a:r>
            <a:r>
              <a:rPr lang="ja-JP" altLang="ja-JP" dirty="0"/>
              <a:t>兆円に達する見込みとなっております。</a:t>
            </a:r>
          </a:p>
          <a:p>
            <a:r>
              <a:rPr lang="ja-JP" altLang="en-US" dirty="0"/>
              <a:t>　</a:t>
            </a:r>
            <a:r>
              <a:rPr lang="ja-JP" altLang="ja-JP" dirty="0"/>
              <a:t>結果として、公債発行による借金は、将来の世代への負担の先送りとなっており、この国債</a:t>
            </a:r>
            <a:r>
              <a:rPr lang="ja-JP" altLang="en-US" dirty="0"/>
              <a:t>残高約</a:t>
            </a:r>
            <a:r>
              <a:rPr lang="en-US" altLang="ja-JP" dirty="0"/>
              <a:t>1,105</a:t>
            </a:r>
            <a:r>
              <a:rPr lang="ja-JP" altLang="ja-JP" dirty="0"/>
              <a:t>兆円は、税収約</a:t>
            </a:r>
            <a:r>
              <a:rPr lang="en-US" altLang="ja-JP" dirty="0"/>
              <a:t>16</a:t>
            </a:r>
            <a:r>
              <a:rPr lang="ja-JP" altLang="ja-JP" dirty="0"/>
              <a:t>年分に相当し、将来世代に大きな負担を残すことになります。</a:t>
            </a:r>
          </a:p>
          <a:p>
            <a:r>
              <a:rPr lang="ja-JP" altLang="en-US" dirty="0"/>
              <a:t>　</a:t>
            </a:r>
            <a:r>
              <a:rPr lang="ja-JP" altLang="ja-JP" dirty="0"/>
              <a:t>右のグラフをご覧ください。</a:t>
            </a:r>
            <a:endParaRPr lang="en-US" altLang="ja-JP" dirty="0"/>
          </a:p>
          <a:p>
            <a:r>
              <a:rPr lang="ja-JP" altLang="en-US" dirty="0"/>
              <a:t>　</a:t>
            </a:r>
            <a:r>
              <a:rPr lang="ja-JP" altLang="ja-JP" dirty="0"/>
              <a:t>借金の国際比較を見てみましょう。</a:t>
            </a:r>
          </a:p>
          <a:p>
            <a:r>
              <a:rPr lang="ja-JP" altLang="en-US" dirty="0"/>
              <a:t>　</a:t>
            </a:r>
            <a:r>
              <a:rPr lang="ja-JP" altLang="ja-JP" dirty="0"/>
              <a:t>日本の借金総額は、１年間の経済活動の規模</a:t>
            </a:r>
            <a:r>
              <a:rPr lang="ja-JP" altLang="en-US" dirty="0"/>
              <a:t>を表す</a:t>
            </a:r>
            <a:r>
              <a:rPr lang="ja-JP" altLang="ja-JP" dirty="0"/>
              <a:t>ＧＤＰの</a:t>
            </a:r>
            <a:r>
              <a:rPr lang="en-US" altLang="ja-JP" dirty="0"/>
              <a:t>2.5</a:t>
            </a:r>
            <a:r>
              <a:rPr lang="ja-JP" altLang="ja-JP" dirty="0"/>
              <a:t>倍以上に達しており、主要先進国の中で最悪の水準となっています。</a:t>
            </a:r>
          </a:p>
          <a:p>
            <a:endParaRPr lang="en-US" altLang="ja-JP" dirty="0"/>
          </a:p>
          <a:p>
            <a:r>
              <a:rPr lang="ja-JP" altLang="en-US" dirty="0"/>
              <a:t>（参考）</a:t>
            </a:r>
            <a:endParaRPr lang="en-US" altLang="ja-JP" dirty="0"/>
          </a:p>
          <a:p>
            <a:r>
              <a:rPr lang="ja-JP" altLang="ja-JP" dirty="0"/>
              <a:t>※</a:t>
            </a:r>
            <a:r>
              <a:rPr lang="ja-JP" altLang="en-US" dirty="0"/>
              <a:t>　</a:t>
            </a:r>
            <a:r>
              <a:rPr lang="en-US" altLang="ja-JP" dirty="0"/>
              <a:t>｢</a:t>
            </a:r>
            <a:r>
              <a:rPr lang="ja-JP" altLang="ja-JP" dirty="0"/>
              <a:t>ＧＤＰ</a:t>
            </a:r>
            <a:r>
              <a:rPr lang="en-US" altLang="ja-JP" dirty="0"/>
              <a:t>｣</a:t>
            </a:r>
            <a:r>
              <a:rPr lang="ja-JP" altLang="ja-JP" dirty="0"/>
              <a:t>とは、国の１年間の経済活動の規模を表します。</a:t>
            </a:r>
            <a:endParaRPr lang="en-US" altLang="ja-JP" dirty="0"/>
          </a:p>
          <a:p>
            <a:r>
              <a:rPr lang="ja-JP" altLang="en-US" dirty="0"/>
              <a:t>　　</a:t>
            </a:r>
            <a:r>
              <a:rPr lang="ja-JP" altLang="ja-JP" dirty="0"/>
              <a:t>借金をどれくらい負担できるかは</a:t>
            </a:r>
            <a:r>
              <a:rPr lang="ja-JP" altLang="en-US" dirty="0"/>
              <a:t>、</a:t>
            </a:r>
            <a:r>
              <a:rPr lang="ja-JP" altLang="ja-JP" dirty="0"/>
              <a:t>その国の経済活動の規模で変わってくるので、借金の水準はＧＤＰ比で国際比較されます。</a:t>
            </a:r>
            <a:endParaRPr lang="en-US" altLang="ja-JP" dirty="0"/>
          </a:p>
          <a:p>
            <a:endParaRPr lang="en-US" altLang="ja-JP" dirty="0"/>
          </a:p>
          <a:p>
            <a:r>
              <a:rPr lang="ja-JP" altLang="en-US" dirty="0"/>
              <a:t>　</a:t>
            </a:r>
            <a:r>
              <a:rPr lang="ja-JP" altLang="ja-JP" dirty="0"/>
              <a:t>国の借金が増大することの</a:t>
            </a:r>
            <a:r>
              <a:rPr lang="ja-JP" altLang="en-US" dirty="0"/>
              <a:t>影響</a:t>
            </a:r>
            <a:r>
              <a:rPr lang="ja-JP" altLang="ja-JP" dirty="0"/>
              <a:t>を何点か上げますと、借金の返済額が増加すれば、社会保障や公共事業、教育などへの必要な支出を減らさざるを得なくなります。</a:t>
            </a:r>
          </a:p>
          <a:p>
            <a:r>
              <a:rPr lang="ja-JP" altLang="en-US" dirty="0"/>
              <a:t>　</a:t>
            </a:r>
            <a:r>
              <a:rPr lang="ja-JP" altLang="ja-JP" dirty="0"/>
              <a:t>また、負担が先送りされることで、将来の国民が受け取れる公共サービスなどが減少したり、</a:t>
            </a:r>
            <a:r>
              <a:rPr lang="ja-JP" altLang="en-US" dirty="0"/>
              <a:t>負担</a:t>
            </a:r>
            <a:r>
              <a:rPr lang="ja-JP" altLang="ja-JP" dirty="0"/>
              <a:t>が増加するおそれがあります。</a:t>
            </a:r>
          </a:p>
          <a:p>
            <a:r>
              <a:rPr lang="ja-JP" altLang="en-US" dirty="0"/>
              <a:t>　</a:t>
            </a:r>
            <a:r>
              <a:rPr lang="ja-JP" altLang="ja-JP" dirty="0"/>
              <a:t>更には、政府への信用が低下すると、お金を借りるためにより多くの利子を支払うこととなり、ますます借金が膨らんでしまいます。</a:t>
            </a:r>
          </a:p>
          <a:p>
            <a:r>
              <a:rPr lang="ja-JP" altLang="en-US" dirty="0"/>
              <a:t>　</a:t>
            </a:r>
            <a:r>
              <a:rPr lang="ja-JP" altLang="ja-JP" dirty="0"/>
              <a:t>このように、財政赤字が拡大し、借金が積み</a:t>
            </a:r>
            <a:r>
              <a:rPr lang="ja-JP" altLang="en-US" dirty="0"/>
              <a:t>上</a:t>
            </a:r>
            <a:r>
              <a:rPr lang="ja-JP" altLang="ja-JP" dirty="0"/>
              <a:t>がると、様々な問題が生じます。</a:t>
            </a:r>
          </a:p>
          <a:p>
            <a:r>
              <a:rPr lang="ja-JP" altLang="en-US" dirty="0"/>
              <a:t>　</a:t>
            </a:r>
            <a:r>
              <a:rPr lang="ja-JP" altLang="ja-JP" dirty="0"/>
              <a:t>国民一人ひとりが予算の使い道を真剣に考え、どのようにして財政を運営していけばよいのか考える必要があります。</a:t>
            </a:r>
          </a:p>
        </p:txBody>
      </p:sp>
      <p:sp>
        <p:nvSpPr>
          <p:cNvPr id="5" name="スライド イメージ プレースホルダー 4">
            <a:extLst>
              <a:ext uri="{FF2B5EF4-FFF2-40B4-BE49-F238E27FC236}">
                <a16:creationId xmlns:a16="http://schemas.microsoft.com/office/drawing/2014/main" id="{168B5BD0-B5E5-8674-3CFC-94F5546C490A}"/>
              </a:ext>
            </a:extLst>
          </p:cNvPr>
          <p:cNvSpPr>
            <a:spLocks noGrp="1" noRot="1" noChangeAspect="1"/>
          </p:cNvSpPr>
          <p:nvPr>
            <p:ph type="sldImg"/>
          </p:nvPr>
        </p:nvSpPr>
        <p:spPr/>
      </p:sp>
      <p:sp>
        <p:nvSpPr>
          <p:cNvPr id="6" name="スライド番号プレースホルダー 3">
            <a:extLst>
              <a:ext uri="{FF2B5EF4-FFF2-40B4-BE49-F238E27FC236}">
                <a16:creationId xmlns:a16="http://schemas.microsoft.com/office/drawing/2014/main" id="{6DA9E6D2-3D3B-4259-87D8-24D05437E24C}"/>
              </a:ext>
            </a:extLst>
          </p:cNvPr>
          <p:cNvSpPr>
            <a:spLocks noGrp="1"/>
          </p:cNvSpPr>
          <p:nvPr>
            <p:ph type="sldNum" sz="quarter" idx="5"/>
          </p:nvPr>
        </p:nvSpPr>
        <p:spPr>
          <a:xfrm>
            <a:off x="3985200" y="9662400"/>
            <a:ext cx="3110400" cy="514800"/>
          </a:xfrm>
        </p:spPr>
        <p:txBody>
          <a:bodyPr/>
          <a:lstStyle/>
          <a:p>
            <a:fld id="{4374078C-8597-4BCE-AD2D-AB8AAB46821F}" type="slidenum">
              <a:rPr lang="ja-JP" altLang="en-US" sz="1200"/>
              <a:pPr/>
              <a:t>10</a:t>
            </a:fld>
            <a:endParaRPr lang="en-US" altLang="ja-JP" sz="1200"/>
          </a:p>
        </p:txBody>
      </p:sp>
    </p:spTree>
    <p:extLst>
      <p:ext uri="{BB962C8B-B14F-4D97-AF65-F5344CB8AC3E}">
        <p14:creationId xmlns:p14="http://schemas.microsoft.com/office/powerpoint/2010/main" val="2065836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ノート プレースホルダー 2"/>
          <p:cNvSpPr>
            <a:spLocks noGrp="1"/>
          </p:cNvSpPr>
          <p:nvPr>
            <p:ph type="body" idx="1"/>
          </p:nvPr>
        </p:nvSpPr>
        <p:spPr/>
        <p:txBody>
          <a:bodyPr/>
          <a:lstStyle/>
          <a:p>
            <a:r>
              <a:rPr lang="ja-JP" altLang="en-US" b="1" dirty="0"/>
              <a:t>「受益」と「税負担」の在り方</a:t>
            </a:r>
            <a:endParaRPr lang="en-US" altLang="ja-JP" b="1" dirty="0"/>
          </a:p>
          <a:p>
            <a:endParaRPr lang="en-US" altLang="ja-JP" dirty="0"/>
          </a:p>
          <a:p>
            <a:r>
              <a:rPr lang="ja-JP" altLang="en-US" dirty="0"/>
              <a:t>　</a:t>
            </a:r>
            <a:r>
              <a:rPr lang="ja-JP" altLang="ja-JP" dirty="0"/>
              <a:t>これまでの説明で</a:t>
            </a:r>
            <a:r>
              <a:rPr lang="ja-JP" altLang="en-US" dirty="0"/>
              <a:t>皆様</a:t>
            </a:r>
            <a:r>
              <a:rPr lang="ja-JP" altLang="ja-JP" dirty="0"/>
              <a:t>に、現在日本のおかれている状況をご理解いただけたと思います。</a:t>
            </a:r>
          </a:p>
          <a:p>
            <a:r>
              <a:rPr lang="en-US" altLang="ja-JP" dirty="0"/>
              <a:t> </a:t>
            </a:r>
            <a:endParaRPr lang="ja-JP" altLang="ja-JP" dirty="0"/>
          </a:p>
          <a:p>
            <a:r>
              <a:rPr lang="ja-JP" altLang="en-US" dirty="0"/>
              <a:t>　</a:t>
            </a:r>
            <a:r>
              <a:rPr lang="ja-JP" altLang="ja-JP" dirty="0"/>
              <a:t>主要先進国と比較すると、日本の</a:t>
            </a:r>
            <a:r>
              <a:rPr lang="ja-JP" altLang="en-US" dirty="0"/>
              <a:t>国民の負担は低いのが現状です</a:t>
            </a:r>
            <a:r>
              <a:rPr lang="ja-JP" altLang="ja-JP" dirty="0"/>
              <a:t>。</a:t>
            </a:r>
          </a:p>
          <a:p>
            <a:r>
              <a:rPr lang="ja-JP" altLang="en-US" dirty="0"/>
              <a:t>　</a:t>
            </a:r>
            <a:r>
              <a:rPr lang="ja-JP" altLang="ja-JP" dirty="0"/>
              <a:t>今後更に高齢化が進むと、社会保障支出の増加が見込まれます。</a:t>
            </a:r>
          </a:p>
          <a:p>
            <a:r>
              <a:rPr lang="ja-JP" altLang="en-US" dirty="0"/>
              <a:t>　</a:t>
            </a:r>
            <a:r>
              <a:rPr lang="ja-JP" altLang="ja-JP" dirty="0"/>
              <a:t>持続可能な社会保障制度とするためには、どのような受益と負担のバランスをとっていくべきか、</a:t>
            </a:r>
            <a:r>
              <a:rPr lang="ja-JP" altLang="en-US" dirty="0"/>
              <a:t>国民</a:t>
            </a:r>
            <a:r>
              <a:rPr lang="ja-JP" altLang="ja-JP" dirty="0"/>
              <a:t>一人ひとりがしっかりと考えていく必要があります。</a:t>
            </a:r>
          </a:p>
        </p:txBody>
      </p:sp>
      <p:sp>
        <p:nvSpPr>
          <p:cNvPr id="5" name="スライド イメージ プレースホルダー 4">
            <a:extLst>
              <a:ext uri="{FF2B5EF4-FFF2-40B4-BE49-F238E27FC236}">
                <a16:creationId xmlns:a16="http://schemas.microsoft.com/office/drawing/2014/main" id="{A9879EF8-535F-D699-4557-B0F3A0E27398}"/>
              </a:ext>
            </a:extLst>
          </p:cNvPr>
          <p:cNvSpPr>
            <a:spLocks noGrp="1" noRot="1" noChangeAspect="1"/>
          </p:cNvSpPr>
          <p:nvPr>
            <p:ph type="sldImg"/>
          </p:nvPr>
        </p:nvSpPr>
        <p:spPr/>
      </p:sp>
      <p:sp>
        <p:nvSpPr>
          <p:cNvPr id="6" name="スライド番号プレースホルダー 3">
            <a:extLst>
              <a:ext uri="{FF2B5EF4-FFF2-40B4-BE49-F238E27FC236}">
                <a16:creationId xmlns:a16="http://schemas.microsoft.com/office/drawing/2014/main" id="{DFD1D434-B026-49A8-BE24-137B87F1096D}"/>
              </a:ext>
            </a:extLst>
          </p:cNvPr>
          <p:cNvSpPr>
            <a:spLocks noGrp="1"/>
          </p:cNvSpPr>
          <p:nvPr>
            <p:ph type="sldNum" sz="quarter" idx="5"/>
          </p:nvPr>
        </p:nvSpPr>
        <p:spPr>
          <a:xfrm>
            <a:off x="3985200" y="9662400"/>
            <a:ext cx="3110400" cy="514800"/>
          </a:xfrm>
        </p:spPr>
        <p:txBody>
          <a:bodyPr/>
          <a:lstStyle/>
          <a:p>
            <a:fld id="{4374078C-8597-4BCE-AD2D-AB8AAB46821F}" type="slidenum">
              <a:rPr lang="ja-JP" altLang="en-US" sz="1200"/>
              <a:pPr/>
              <a:t>11</a:t>
            </a:fld>
            <a:endParaRPr lang="en-US" altLang="ja-JP" sz="1200"/>
          </a:p>
        </p:txBody>
      </p:sp>
    </p:spTree>
    <p:extLst>
      <p:ext uri="{BB962C8B-B14F-4D97-AF65-F5344CB8AC3E}">
        <p14:creationId xmlns:p14="http://schemas.microsoft.com/office/powerpoint/2010/main" val="3369119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ノート プレースホルダー 2"/>
          <p:cNvSpPr>
            <a:spLocks noGrp="1"/>
          </p:cNvSpPr>
          <p:nvPr>
            <p:ph type="body" idx="1"/>
          </p:nvPr>
        </p:nvSpPr>
        <p:spPr/>
        <p:txBody>
          <a:bodyPr/>
          <a:lstStyle/>
          <a:p>
            <a:r>
              <a:rPr lang="ja-JP" altLang="en-US" b="1" dirty="0"/>
              <a:t>国税庁の取組について</a:t>
            </a:r>
            <a:endParaRPr lang="en-US" altLang="ja-JP" b="1" dirty="0"/>
          </a:p>
          <a:p>
            <a:endParaRPr lang="en-US" altLang="ja-JP" dirty="0"/>
          </a:p>
          <a:p>
            <a:r>
              <a:rPr lang="ja-JP" altLang="en-US" dirty="0"/>
              <a:t>　</a:t>
            </a:r>
            <a:r>
              <a:rPr lang="ja-JP" altLang="ja-JP" dirty="0"/>
              <a:t>本日は、今年の「税を考える週間」のテーマである「</a:t>
            </a:r>
            <a:r>
              <a:rPr lang="ja-JP" altLang="en-US" dirty="0"/>
              <a:t>これからの社会に向かって</a:t>
            </a:r>
            <a:r>
              <a:rPr lang="ja-JP" altLang="ja-JP" dirty="0"/>
              <a:t>」について、</a:t>
            </a:r>
            <a:r>
              <a:rPr lang="ja-JP" altLang="en-US" dirty="0"/>
              <a:t>日本の</a:t>
            </a:r>
            <a:r>
              <a:rPr lang="ja-JP" altLang="ja-JP" dirty="0"/>
              <a:t>財政を中心に話をさせていただきました。</a:t>
            </a:r>
          </a:p>
          <a:p>
            <a:r>
              <a:rPr lang="en-US" altLang="ja-JP" dirty="0"/>
              <a:t> </a:t>
            </a:r>
            <a:endParaRPr lang="ja-JP" altLang="ja-JP" dirty="0"/>
          </a:p>
          <a:p>
            <a:r>
              <a:rPr lang="ja-JP" altLang="en-US" dirty="0"/>
              <a:t>　</a:t>
            </a:r>
            <a:r>
              <a:rPr lang="ja-JP" altLang="ja-JP" dirty="0"/>
              <a:t>歳入の大きな部分である税金については、確実に納税義務が履行されなければ、本日説明した財政を維持していくことはできません。</a:t>
            </a:r>
          </a:p>
          <a:p>
            <a:r>
              <a:rPr lang="en-US" altLang="ja-JP" dirty="0"/>
              <a:t> </a:t>
            </a:r>
            <a:endParaRPr lang="ja-JP" altLang="ja-JP" dirty="0"/>
          </a:p>
          <a:p>
            <a:r>
              <a:rPr lang="ja-JP" altLang="en-US" dirty="0"/>
              <a:t>　</a:t>
            </a:r>
            <a:r>
              <a:rPr lang="ja-JP" altLang="ja-JP" dirty="0"/>
              <a:t>我が国の税金は、納税者</a:t>
            </a:r>
            <a:r>
              <a:rPr lang="ja-JP" altLang="en-US" dirty="0"/>
              <a:t>の皆様が、</a:t>
            </a:r>
            <a:r>
              <a:rPr lang="ja-JP" altLang="ja-JP" dirty="0"/>
              <a:t>自ら税務署へ所得などの申告を行うことにより税額を確定させ、この確定した税額を自ら納付する申告納税制度を採用しています。</a:t>
            </a:r>
          </a:p>
          <a:p>
            <a:r>
              <a:rPr lang="ja-JP" altLang="en-US" dirty="0"/>
              <a:t>　</a:t>
            </a:r>
            <a:r>
              <a:rPr lang="ja-JP" altLang="ja-JP" dirty="0"/>
              <a:t>この申告納税制度が適正に機能するためには、第一に納税者</a:t>
            </a:r>
            <a:r>
              <a:rPr lang="ja-JP" altLang="en-US" dirty="0"/>
              <a:t>の皆様</a:t>
            </a:r>
            <a:r>
              <a:rPr lang="ja-JP" altLang="ja-JP" dirty="0"/>
              <a:t>が高い納税意識を持ち、憲法・法律に定められた納税義務を自発的かつ適正に履行することが必要です。</a:t>
            </a:r>
          </a:p>
          <a:p>
            <a:r>
              <a:rPr lang="ja-JP" altLang="en-US" dirty="0"/>
              <a:t>　</a:t>
            </a:r>
            <a:r>
              <a:rPr lang="ja-JP" altLang="ja-JP" dirty="0"/>
              <a:t>そのため、国税庁では、</a:t>
            </a:r>
            <a:r>
              <a:rPr lang="en-US" altLang="ja-JP" dirty="0"/>
              <a:t>｢</a:t>
            </a:r>
            <a:r>
              <a:rPr lang="ja-JP" altLang="ja-JP" dirty="0"/>
              <a:t>納税者の自発的な納税義務の履行を適正かつ円滑に実現する</a:t>
            </a:r>
            <a:r>
              <a:rPr lang="ja-JP" altLang="en-US" dirty="0"/>
              <a:t>。</a:t>
            </a:r>
            <a:r>
              <a:rPr lang="en-US" altLang="ja-JP" dirty="0"/>
              <a:t>｣</a:t>
            </a:r>
            <a:r>
              <a:rPr lang="ja-JP" altLang="en-US" dirty="0"/>
              <a:t>こと</a:t>
            </a:r>
            <a:r>
              <a:rPr lang="ja-JP" altLang="ja-JP" dirty="0"/>
              <a:t>を使命として掲げています。</a:t>
            </a:r>
          </a:p>
          <a:p>
            <a:r>
              <a:rPr lang="en-US" altLang="ja-JP" dirty="0"/>
              <a:t> </a:t>
            </a:r>
            <a:endParaRPr lang="ja-JP" altLang="ja-JP" dirty="0"/>
          </a:p>
          <a:p>
            <a:r>
              <a:rPr lang="ja-JP" altLang="en-US" dirty="0"/>
              <a:t>　国税庁がその「使命」を果たすため、遂行すべき「任務」は、「内国税の適正かつ公平な賦課及び徴収の実現」、「酒類業の健全な発達」及び「税理士業務の適正な運営の確保」を図ることとされています。</a:t>
            </a:r>
            <a:endParaRPr lang="en-US" altLang="ja-JP" dirty="0"/>
          </a:p>
          <a:p>
            <a:r>
              <a:rPr lang="ja-JP" altLang="en-US" dirty="0"/>
              <a:t>　国税庁がその「使命」や「任務」を果たすため、どのような組織を目指して組織運営を行っていくべきかを示す「組織として目指す姿」や、個々の職員が日々の職務を行うに当たって重視すべき規範・価値観を示す「行動規範」を取りまとめ、「国税庁の組織理念」として職員に示すとともに、公表しています。</a:t>
            </a:r>
            <a:endParaRPr lang="en-US" altLang="ja-JP" dirty="0"/>
          </a:p>
          <a:p>
            <a:endParaRPr lang="en-US" altLang="ja-JP" dirty="0"/>
          </a:p>
          <a:p>
            <a:r>
              <a:rPr lang="ja-JP" altLang="en-US" dirty="0"/>
              <a:t>　</a:t>
            </a:r>
            <a:r>
              <a:rPr lang="ja-JP" altLang="ja-JP" dirty="0"/>
              <a:t>このような考えの下、私たち税務職員は仕事を行っていることもご理解いただければと思います。</a:t>
            </a:r>
          </a:p>
          <a:p>
            <a:endParaRPr lang="ja-JP" altLang="en-US" dirty="0"/>
          </a:p>
          <a:p>
            <a:endParaRPr lang="ja-JP" altLang="en-US" dirty="0"/>
          </a:p>
        </p:txBody>
      </p:sp>
      <p:sp>
        <p:nvSpPr>
          <p:cNvPr id="5" name="スライド イメージ プレースホルダー 4">
            <a:extLst>
              <a:ext uri="{FF2B5EF4-FFF2-40B4-BE49-F238E27FC236}">
                <a16:creationId xmlns:a16="http://schemas.microsoft.com/office/drawing/2014/main" id="{7D0353CA-85B9-6E15-06D3-0DE6A120C4ED}"/>
              </a:ext>
            </a:extLst>
          </p:cNvPr>
          <p:cNvSpPr>
            <a:spLocks noGrp="1" noRot="1" noChangeAspect="1"/>
          </p:cNvSpPr>
          <p:nvPr>
            <p:ph type="sldImg"/>
          </p:nvPr>
        </p:nvSpPr>
        <p:spPr/>
      </p:sp>
      <p:sp>
        <p:nvSpPr>
          <p:cNvPr id="6" name="スライド番号プレースホルダー 3">
            <a:extLst>
              <a:ext uri="{FF2B5EF4-FFF2-40B4-BE49-F238E27FC236}">
                <a16:creationId xmlns:a16="http://schemas.microsoft.com/office/drawing/2014/main" id="{5DFC21DF-AC1F-4DEE-87E1-4766C0F7B186}"/>
              </a:ext>
            </a:extLst>
          </p:cNvPr>
          <p:cNvSpPr>
            <a:spLocks noGrp="1"/>
          </p:cNvSpPr>
          <p:nvPr>
            <p:ph type="sldNum" sz="quarter" idx="5"/>
          </p:nvPr>
        </p:nvSpPr>
        <p:spPr>
          <a:xfrm>
            <a:off x="3985200" y="9662400"/>
            <a:ext cx="3110400" cy="514800"/>
          </a:xfrm>
        </p:spPr>
        <p:txBody>
          <a:bodyPr/>
          <a:lstStyle/>
          <a:p>
            <a:fld id="{4374078C-8597-4BCE-AD2D-AB8AAB46821F}" type="slidenum">
              <a:rPr lang="ja-JP" altLang="en-US" sz="1200"/>
              <a:pPr/>
              <a:t>12</a:t>
            </a:fld>
            <a:endParaRPr lang="en-US" altLang="ja-JP" sz="1200"/>
          </a:p>
        </p:txBody>
      </p:sp>
    </p:spTree>
    <p:extLst>
      <p:ext uri="{BB962C8B-B14F-4D97-AF65-F5344CB8AC3E}">
        <p14:creationId xmlns:p14="http://schemas.microsoft.com/office/powerpoint/2010/main" val="279473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ノート プレースホルダー 2"/>
          <p:cNvSpPr>
            <a:spLocks noGrp="1"/>
          </p:cNvSpPr>
          <p:nvPr>
            <p:ph type="body" idx="1"/>
          </p:nvPr>
        </p:nvSpPr>
        <p:spPr/>
        <p:txBody>
          <a:bodyPr/>
          <a:lstStyle/>
          <a:p>
            <a:r>
              <a:rPr lang="ja-JP" altLang="en-US" dirty="0"/>
              <a:t>　</a:t>
            </a:r>
            <a:r>
              <a:rPr lang="ja-JP" altLang="ja-JP" dirty="0"/>
              <a:t>国税庁ホームページには、「税を考える週間」の</a:t>
            </a:r>
            <a:r>
              <a:rPr lang="ja-JP" altLang="en-US" dirty="0"/>
              <a:t>特設ページ</a:t>
            </a:r>
            <a:r>
              <a:rPr lang="ja-JP" altLang="ja-JP" dirty="0"/>
              <a:t>を開設しておりますので、更に詳しく国税庁の取組や税についてお知りになりたい方は、そちらをご覧ください。</a:t>
            </a:r>
            <a:endParaRPr lang="en-US" altLang="ja-JP" dirty="0"/>
          </a:p>
          <a:p>
            <a:r>
              <a:rPr lang="ja-JP" altLang="en-US" dirty="0"/>
              <a:t>　また、財政については、財務省ホームページをご覧ください。</a:t>
            </a:r>
            <a:endParaRPr lang="ja-JP" altLang="ja-JP" dirty="0"/>
          </a:p>
          <a:p>
            <a:endParaRPr lang="ja-JP" altLang="ja-JP" dirty="0"/>
          </a:p>
          <a:p>
            <a:r>
              <a:rPr lang="ja-JP" altLang="en-US" dirty="0"/>
              <a:t>　</a:t>
            </a:r>
            <a:r>
              <a:rPr lang="ja-JP" altLang="ja-JP" dirty="0"/>
              <a:t>そして、「税を考える週間」において、ご家族や</a:t>
            </a:r>
            <a:r>
              <a:rPr lang="ja-JP" altLang="en-US" dirty="0"/>
              <a:t>ご</a:t>
            </a:r>
            <a:r>
              <a:rPr lang="ja-JP" altLang="ja-JP" dirty="0"/>
              <a:t>友人と税について語り、考えていただければと思います。 </a:t>
            </a:r>
            <a:endParaRPr lang="ja-JP" altLang="en-US" dirty="0"/>
          </a:p>
          <a:p>
            <a:r>
              <a:rPr lang="ja-JP" altLang="en-US" dirty="0"/>
              <a:t>　</a:t>
            </a:r>
            <a:endParaRPr lang="en-US" altLang="ja-JP" dirty="0"/>
          </a:p>
          <a:p>
            <a:r>
              <a:rPr lang="ja-JP" altLang="en-US" dirty="0"/>
              <a:t>　ご清聴ありがとうございました。</a:t>
            </a:r>
          </a:p>
        </p:txBody>
      </p:sp>
      <p:sp>
        <p:nvSpPr>
          <p:cNvPr id="4" name="スライド イメージ プレースホルダー 3">
            <a:extLst>
              <a:ext uri="{FF2B5EF4-FFF2-40B4-BE49-F238E27FC236}">
                <a16:creationId xmlns:a16="http://schemas.microsoft.com/office/drawing/2014/main" id="{C305018D-37A2-F7FB-8A59-6B472C09072E}"/>
              </a:ext>
            </a:extLst>
          </p:cNvPr>
          <p:cNvSpPr>
            <a:spLocks noGrp="1" noRot="1" noChangeAspect="1"/>
          </p:cNvSpPr>
          <p:nvPr>
            <p:ph type="sldImg"/>
          </p:nvPr>
        </p:nvSpPr>
        <p:spPr/>
      </p:sp>
      <p:sp>
        <p:nvSpPr>
          <p:cNvPr id="6" name="スライド番号プレースホルダー 3">
            <a:extLst>
              <a:ext uri="{FF2B5EF4-FFF2-40B4-BE49-F238E27FC236}">
                <a16:creationId xmlns:a16="http://schemas.microsoft.com/office/drawing/2014/main" id="{5311E102-37FF-49CF-A5E5-BA2A765F83B6}"/>
              </a:ext>
            </a:extLst>
          </p:cNvPr>
          <p:cNvSpPr>
            <a:spLocks noGrp="1"/>
          </p:cNvSpPr>
          <p:nvPr>
            <p:ph type="sldNum" sz="quarter" idx="5"/>
          </p:nvPr>
        </p:nvSpPr>
        <p:spPr>
          <a:xfrm>
            <a:off x="3985200" y="9662400"/>
            <a:ext cx="3110400" cy="514800"/>
          </a:xfrm>
        </p:spPr>
        <p:txBody>
          <a:bodyPr/>
          <a:lstStyle/>
          <a:p>
            <a:fld id="{4374078C-8597-4BCE-AD2D-AB8AAB46821F}" type="slidenum">
              <a:rPr lang="ja-JP" altLang="en-US" sz="1200"/>
              <a:pPr/>
              <a:t>13</a:t>
            </a:fld>
            <a:endParaRPr lang="en-US" altLang="ja-JP" sz="1200"/>
          </a:p>
        </p:txBody>
      </p:sp>
    </p:spTree>
    <p:extLst>
      <p:ext uri="{BB962C8B-B14F-4D97-AF65-F5344CB8AC3E}">
        <p14:creationId xmlns:p14="http://schemas.microsoft.com/office/powerpoint/2010/main" val="2517400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ノート プレースホルダー 2"/>
          <p:cNvSpPr>
            <a:spLocks noGrp="1"/>
          </p:cNvSpPr>
          <p:nvPr>
            <p:ph type="body" idx="1"/>
          </p:nvPr>
        </p:nvSpPr>
        <p:spPr/>
        <p:txBody>
          <a:bodyPr/>
          <a:lstStyle/>
          <a:p>
            <a:r>
              <a:rPr lang="ja-JP" altLang="en-US" b="1" dirty="0"/>
              <a:t>はじめに</a:t>
            </a:r>
            <a:endParaRPr lang="en-US" altLang="ja-JP" b="1" dirty="0"/>
          </a:p>
          <a:p>
            <a:pPr>
              <a:spcBef>
                <a:spcPts val="379"/>
              </a:spcBef>
            </a:pPr>
            <a:endParaRPr lang="en-US" altLang="ja-JP" dirty="0"/>
          </a:p>
          <a:p>
            <a:pPr>
              <a:spcBef>
                <a:spcPts val="379"/>
              </a:spcBef>
            </a:pPr>
            <a:r>
              <a:rPr lang="ja-JP" altLang="en-US" dirty="0"/>
              <a:t>　はじめに、国税庁が実施している「税を考える週間」についてご説明します。</a:t>
            </a:r>
            <a:endParaRPr lang="en-US" altLang="ja-JP" dirty="0"/>
          </a:p>
          <a:p>
            <a:pPr>
              <a:spcBef>
                <a:spcPts val="379"/>
              </a:spcBef>
            </a:pPr>
            <a:endParaRPr lang="en-US" altLang="ja-JP" dirty="0"/>
          </a:p>
          <a:p>
            <a:pPr>
              <a:lnSpc>
                <a:spcPts val="1144"/>
              </a:lnSpc>
              <a:spcBef>
                <a:spcPts val="379"/>
              </a:spcBef>
            </a:pPr>
            <a:r>
              <a:rPr lang="ja-JP" altLang="en-US" dirty="0"/>
              <a:t>　国税庁では、国民の皆様に自発的かつ適正に納税義務を履行していただくために、日頃から租税の意義や役割、税務行政に対する知識や理解を深めていただくなどの納税意識の向上に向けた施策を行っています。</a:t>
            </a:r>
          </a:p>
          <a:p>
            <a:pPr>
              <a:spcBef>
                <a:spcPts val="379"/>
              </a:spcBef>
            </a:pPr>
            <a:r>
              <a:rPr lang="ja-JP" altLang="en-US" dirty="0"/>
              <a:t>　特に、毎年</a:t>
            </a:r>
            <a:r>
              <a:rPr lang="en-US" altLang="ja-JP" dirty="0"/>
              <a:t>11</a:t>
            </a:r>
            <a:r>
              <a:rPr lang="ja-JP" altLang="en-US" dirty="0"/>
              <a:t>月</a:t>
            </a:r>
            <a:r>
              <a:rPr lang="en-US" altLang="ja-JP" dirty="0"/>
              <a:t>11</a:t>
            </a:r>
            <a:r>
              <a:rPr lang="ja-JP" altLang="en-US" dirty="0"/>
              <a:t>日から</a:t>
            </a:r>
            <a:r>
              <a:rPr lang="en-US" altLang="ja-JP" dirty="0"/>
              <a:t>11</a:t>
            </a:r>
            <a:r>
              <a:rPr lang="ja-JP" altLang="en-US" dirty="0"/>
              <a:t>月</a:t>
            </a:r>
            <a:r>
              <a:rPr lang="en-US" altLang="ja-JP" dirty="0"/>
              <a:t>17</a:t>
            </a:r>
            <a:r>
              <a:rPr lang="ja-JP" altLang="en-US" dirty="0"/>
              <a:t>日までの一週間を「税を考える週間」とし、この期間を中心に様々な広報活動を行うとともに、税務行政に対するご意見やご要望をお寄せいただく機会としております。</a:t>
            </a:r>
          </a:p>
          <a:p>
            <a:pPr>
              <a:spcBef>
                <a:spcPts val="379"/>
              </a:spcBef>
            </a:pPr>
            <a:r>
              <a:rPr lang="ja-JP" altLang="en-US" dirty="0"/>
              <a:t>　今年の「税を考える週間」では、「これからの社会に向かって」をテーマといたしまして、国民の皆様に適正・公平な課税及び徴収の実現に向けた国税庁の取組をご紹介することとしております。</a:t>
            </a:r>
            <a:endParaRPr lang="en-US" altLang="ja-JP" dirty="0"/>
          </a:p>
          <a:p>
            <a:pPr>
              <a:spcBef>
                <a:spcPts val="379"/>
              </a:spcBef>
            </a:pPr>
            <a:r>
              <a:rPr lang="ja-JP" altLang="en-US" dirty="0"/>
              <a:t>　</a:t>
            </a:r>
          </a:p>
          <a:p>
            <a:pPr>
              <a:spcBef>
                <a:spcPts val="379"/>
              </a:spcBef>
            </a:pPr>
            <a:r>
              <a:rPr lang="ja-JP" altLang="en-US" dirty="0"/>
              <a:t>　この「税を考える週間」の歴史を申し上げますと、昭和</a:t>
            </a:r>
            <a:r>
              <a:rPr lang="en-US" altLang="ja-JP" dirty="0"/>
              <a:t>29</a:t>
            </a:r>
            <a:r>
              <a:rPr lang="ja-JP" altLang="en-US" dirty="0"/>
              <a:t>年から、納税者の皆様の声を税務行政に反映させるため、「納税者の声を聞く月間」を設けたことから始まります。</a:t>
            </a:r>
            <a:endParaRPr lang="en-US" altLang="ja-JP" dirty="0"/>
          </a:p>
          <a:p>
            <a:pPr>
              <a:spcBef>
                <a:spcPts val="379"/>
              </a:spcBef>
            </a:pPr>
            <a:r>
              <a:rPr lang="ja-JP" altLang="en-US" dirty="0"/>
              <a:t>　そして、昭和</a:t>
            </a:r>
            <a:r>
              <a:rPr lang="en-US" altLang="ja-JP" dirty="0"/>
              <a:t>31</a:t>
            </a:r>
            <a:r>
              <a:rPr lang="ja-JP" altLang="en-US" dirty="0"/>
              <a:t>年からは、苦情相談を重点項目として期間を「月間」から「旬間」に改め、また、昭和</a:t>
            </a:r>
            <a:r>
              <a:rPr lang="en-US" altLang="ja-JP" dirty="0"/>
              <a:t>49</a:t>
            </a:r>
            <a:r>
              <a:rPr lang="ja-JP" altLang="en-US" dirty="0"/>
              <a:t>年には、「旬間」の全般的な見直しを行い、毎年同じ時期に行うこととして「税を知る週間」に改称しました。</a:t>
            </a:r>
            <a:endParaRPr lang="en-US" altLang="ja-JP" dirty="0"/>
          </a:p>
          <a:p>
            <a:pPr>
              <a:spcBef>
                <a:spcPts val="379"/>
              </a:spcBef>
            </a:pPr>
            <a:r>
              <a:rPr lang="ja-JP" altLang="en-US" dirty="0"/>
              <a:t>　その後、平成</a:t>
            </a:r>
            <a:r>
              <a:rPr lang="en-US" altLang="ja-JP" dirty="0"/>
              <a:t>16</a:t>
            </a:r>
            <a:r>
              <a:rPr lang="ja-JP" altLang="en-US" dirty="0"/>
              <a:t>年からは、国民一人一人が、我が国をどのようにして支えていくのか、公的サービスと負担をどのように選択するのかを含めて、税の在り方、国の有り様を真剣に考えていただく時期に来ているという観点から、単に税を知るだけでなく、能動的に税の仕組みや目的を考えてもらい、国の基本となる税に対する理解を深めていただくことを明確にするため「税を考える週間」に改称しております。</a:t>
            </a:r>
            <a:endParaRPr lang="en-US" altLang="ja-JP" dirty="0"/>
          </a:p>
          <a:p>
            <a:pPr>
              <a:spcBef>
                <a:spcPts val="379"/>
              </a:spcBef>
            </a:pPr>
            <a:endParaRPr lang="en-US" altLang="ja-JP" dirty="0"/>
          </a:p>
          <a:p>
            <a:pPr>
              <a:spcBef>
                <a:spcPts val="379"/>
              </a:spcBef>
            </a:pPr>
            <a:r>
              <a:rPr lang="ja-JP" altLang="en-US" dirty="0"/>
              <a:t>　このように、この取組は大変歴史のあるものです。</a:t>
            </a:r>
          </a:p>
        </p:txBody>
      </p:sp>
      <p:sp>
        <p:nvSpPr>
          <p:cNvPr id="9" name="スライド番号プレースホルダー 3">
            <a:extLst>
              <a:ext uri="{FF2B5EF4-FFF2-40B4-BE49-F238E27FC236}">
                <a16:creationId xmlns:a16="http://schemas.microsoft.com/office/drawing/2014/main" id="{F1E2060E-343D-48C1-BA6C-5E8D581D0A5E}"/>
              </a:ext>
            </a:extLst>
          </p:cNvPr>
          <p:cNvSpPr>
            <a:spLocks noGrp="1"/>
          </p:cNvSpPr>
          <p:nvPr>
            <p:ph type="sldNum" sz="quarter" idx="5"/>
          </p:nvPr>
        </p:nvSpPr>
        <p:spPr>
          <a:xfrm>
            <a:off x="3985200" y="9662400"/>
            <a:ext cx="3110400" cy="514800"/>
          </a:xfrm>
        </p:spPr>
        <p:txBody>
          <a:bodyPr/>
          <a:lstStyle/>
          <a:p>
            <a:fld id="{4374078C-8597-4BCE-AD2D-AB8AAB46821F}" type="slidenum">
              <a:rPr lang="ja-JP" altLang="en-US" sz="1200"/>
              <a:pPr/>
              <a:t>1</a:t>
            </a:fld>
            <a:endParaRPr lang="en-US" altLang="ja-JP" sz="1200"/>
          </a:p>
        </p:txBody>
      </p:sp>
      <p:sp>
        <p:nvSpPr>
          <p:cNvPr id="8" name="スライド イメージ プレースホルダー 7">
            <a:extLst>
              <a:ext uri="{FF2B5EF4-FFF2-40B4-BE49-F238E27FC236}">
                <a16:creationId xmlns:a16="http://schemas.microsoft.com/office/drawing/2014/main" id="{72FFC10E-8359-2D1D-0CAD-B9B52CD1042A}"/>
              </a:ext>
            </a:extLst>
          </p:cNvPr>
          <p:cNvSpPr>
            <a:spLocks noGrp="1" noRot="1" noChangeAspect="1"/>
          </p:cNvSpPr>
          <p:nvPr>
            <p:ph type="sldImg"/>
          </p:nvPr>
        </p:nvSpPr>
        <p:spPr/>
      </p:sp>
    </p:spTree>
    <p:extLst>
      <p:ext uri="{BB962C8B-B14F-4D97-AF65-F5344CB8AC3E}">
        <p14:creationId xmlns:p14="http://schemas.microsoft.com/office/powerpoint/2010/main" val="242971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ノート プレースホルダー 2"/>
          <p:cNvSpPr>
            <a:spLocks noGrp="1"/>
          </p:cNvSpPr>
          <p:nvPr>
            <p:ph type="body" idx="1"/>
          </p:nvPr>
        </p:nvSpPr>
        <p:spPr/>
        <p:txBody>
          <a:bodyPr/>
          <a:lstStyle/>
          <a:p>
            <a:pPr lvl="0" algn="just"/>
            <a:r>
              <a:rPr lang="en-US" altLang="en-US" b="1" dirty="0" err="1"/>
              <a:t>暮らしの中の税</a:t>
            </a:r>
            <a:r>
              <a:rPr lang="en-US" altLang="en-US" b="1" dirty="0"/>
              <a:t> </a:t>
            </a:r>
            <a:r>
              <a:rPr lang="ja-JP" altLang="en-US" b="1" dirty="0"/>
              <a:t>①</a:t>
            </a:r>
            <a:endParaRPr lang="en-US" altLang="ja-JP" b="1" dirty="0"/>
          </a:p>
          <a:p>
            <a:pPr lvl="0"/>
            <a:endParaRPr lang="en-US" altLang="ja-JP" dirty="0"/>
          </a:p>
          <a:p>
            <a:r>
              <a:rPr lang="ja-JP" altLang="en-US" dirty="0"/>
              <a:t>　まず初めに、皆様から納めていただいた税金がどのように使われているのかということをお話させていただきます。</a:t>
            </a:r>
            <a:endParaRPr lang="ja-JP" altLang="ja-JP" dirty="0"/>
          </a:p>
          <a:p>
            <a:r>
              <a:rPr lang="ja-JP" altLang="en-US" dirty="0"/>
              <a:t>　私たちの身の回りには、私たちが健康で文化的な生活を送るため、国や地方公共団体による多くの公共サービスが存在しています。</a:t>
            </a:r>
            <a:r>
              <a:rPr lang="ja-JP" altLang="ja-JP" dirty="0"/>
              <a:t> </a:t>
            </a:r>
          </a:p>
          <a:p>
            <a:r>
              <a:rPr lang="ja-JP" altLang="en-US" dirty="0"/>
              <a:t>　公共サービスの内容は様々ですが、その費用は、主に税金によって賄われています。</a:t>
            </a:r>
            <a:endParaRPr lang="en-US" altLang="ja-JP" dirty="0"/>
          </a:p>
          <a:p>
            <a:r>
              <a:rPr lang="ja-JP" altLang="en-US" dirty="0"/>
              <a:t>　つまり、必要な費用を、共通の会費として私たちが負担しているのです。</a:t>
            </a:r>
            <a:r>
              <a:rPr lang="ja-JP" altLang="ja-JP" dirty="0"/>
              <a:t> </a:t>
            </a:r>
          </a:p>
          <a:p>
            <a:r>
              <a:rPr lang="ja-JP" altLang="en-US" dirty="0"/>
              <a:t>　私たちの生活に欠かせない、道路、上下水道、公園などの公共施設、いわゆる「社会資本」や、警察・消防、教育、福祉などの充実した「公共サービス」を利用する際に利用料がかからないのは、利用の有無にかかわらず、「税」という形で私たちが負担し合っているからです。</a:t>
            </a:r>
            <a:r>
              <a:rPr lang="ja-JP" altLang="ja-JP" dirty="0"/>
              <a:t> </a:t>
            </a:r>
          </a:p>
          <a:p>
            <a:r>
              <a:rPr lang="ja-JP" altLang="en-US" dirty="0"/>
              <a:t>　一方、粗大ごみの収集や、高速道路の利用など、一般のごみの収集や一般道路の利用といった通常の公共サービスと異なる場合は、そのサービス内容に応じて、利用する人が料金として費用を負担する必要があります。</a:t>
            </a:r>
            <a:r>
              <a:rPr lang="ja-JP" altLang="ja-JP" dirty="0"/>
              <a:t> </a:t>
            </a:r>
            <a:endParaRPr lang="en-US" altLang="ja-JP" dirty="0"/>
          </a:p>
          <a:p>
            <a:r>
              <a:rPr lang="ja-JP" altLang="en-US" dirty="0"/>
              <a:t>　参考に、国の歳出の中で、身近な財政支出がどれくらいあるのかご紹介します。</a:t>
            </a:r>
            <a:r>
              <a:rPr lang="ja-JP" altLang="ja-JP" dirty="0"/>
              <a:t> </a:t>
            </a:r>
          </a:p>
          <a:p>
            <a:r>
              <a:rPr lang="ja-JP" altLang="en-US" dirty="0"/>
              <a:t>　・　警察・消防費（令和４年度）に、</a:t>
            </a:r>
            <a:r>
              <a:rPr lang="en-US" altLang="ja-JP" dirty="0"/>
              <a:t>5</a:t>
            </a:r>
            <a:r>
              <a:rPr lang="ja-JP" altLang="en-US" dirty="0"/>
              <a:t>兆</a:t>
            </a:r>
            <a:r>
              <a:rPr lang="en-US" altLang="ja-JP" dirty="0"/>
              <a:t>3,177</a:t>
            </a:r>
            <a:r>
              <a:rPr lang="ja-JP" altLang="en-US" dirty="0"/>
              <a:t>億円、一人当たり約</a:t>
            </a:r>
            <a:r>
              <a:rPr lang="en-US" altLang="ja-JP" dirty="0"/>
              <a:t>42,560</a:t>
            </a:r>
            <a:r>
              <a:rPr lang="ja-JP" altLang="en-US" dirty="0"/>
              <a:t>円、</a:t>
            </a:r>
            <a:endParaRPr lang="ja-JP" altLang="ja-JP" dirty="0"/>
          </a:p>
          <a:p>
            <a:r>
              <a:rPr lang="ja-JP" altLang="en-US" dirty="0"/>
              <a:t>　・　ごみ処理費用（令和４年度）に、</a:t>
            </a:r>
            <a:r>
              <a:rPr lang="en-US" altLang="ja-JP" dirty="0"/>
              <a:t>2</a:t>
            </a:r>
            <a:r>
              <a:rPr lang="ja-JP" altLang="en-US" dirty="0"/>
              <a:t>兆</a:t>
            </a:r>
            <a:r>
              <a:rPr lang="en-US" altLang="ja-JP" dirty="0"/>
              <a:t>4,726</a:t>
            </a:r>
            <a:r>
              <a:rPr lang="ja-JP" altLang="en-US" dirty="0"/>
              <a:t>億円、一人当たり約</a:t>
            </a:r>
            <a:r>
              <a:rPr lang="en-US" altLang="ja-JP" dirty="0"/>
              <a:t>19,789</a:t>
            </a:r>
            <a:r>
              <a:rPr lang="ja-JP" altLang="en-US" dirty="0"/>
              <a:t>円、</a:t>
            </a:r>
            <a:endParaRPr lang="ja-JP" altLang="ja-JP" dirty="0"/>
          </a:p>
          <a:p>
            <a:r>
              <a:rPr lang="ja-JP" altLang="en-US" dirty="0"/>
              <a:t>　・　国民医療費の公費負担額（令和３年度）に、</a:t>
            </a:r>
            <a:r>
              <a:rPr lang="en-US" altLang="ja-JP" dirty="0"/>
              <a:t>17</a:t>
            </a:r>
            <a:r>
              <a:rPr lang="ja-JP" altLang="en-US" dirty="0"/>
              <a:t>兆</a:t>
            </a:r>
            <a:r>
              <a:rPr lang="en-US" altLang="ja-JP" dirty="0"/>
              <a:t>1,025</a:t>
            </a:r>
            <a:r>
              <a:rPr lang="ja-JP" altLang="en-US" dirty="0"/>
              <a:t>億円、一人当たり約</a:t>
            </a:r>
            <a:r>
              <a:rPr lang="en-US" altLang="ja-JP" dirty="0"/>
              <a:t>136,273</a:t>
            </a:r>
            <a:r>
              <a:rPr lang="ja-JP" altLang="en-US" dirty="0"/>
              <a:t>円</a:t>
            </a:r>
            <a:endParaRPr lang="ja-JP" altLang="ja-JP" dirty="0"/>
          </a:p>
          <a:p>
            <a:r>
              <a:rPr lang="ja-JP" altLang="en-US" dirty="0"/>
              <a:t>となっています。</a:t>
            </a:r>
            <a:endParaRPr lang="ja-JP" altLang="ja-JP" dirty="0"/>
          </a:p>
          <a:p>
            <a:r>
              <a:rPr lang="ja-JP" altLang="en-US" dirty="0"/>
              <a:t>　次に、公共施設について、皆様の身近なところとして、公立学校の教育費の公費負担額について、詳しく説明します。</a:t>
            </a:r>
            <a:r>
              <a:rPr lang="ja-JP" altLang="ja-JP" dirty="0"/>
              <a:t> </a:t>
            </a:r>
            <a:endParaRPr lang="en-US" altLang="ja-JP" dirty="0"/>
          </a:p>
          <a:p>
            <a:r>
              <a:rPr lang="ja-JP" altLang="en-US" dirty="0"/>
              <a:t>　税は、私たちの学校教育や科学技術の発展のために、役立てられています。</a:t>
            </a:r>
            <a:endParaRPr lang="ja-JP" altLang="ja-JP" dirty="0"/>
          </a:p>
          <a:p>
            <a:r>
              <a:rPr lang="ja-JP" altLang="en-US" dirty="0"/>
              <a:t>　歳出のうち「文教及び科学振興費」が、学校教育や科学技術のために使われる予算です。</a:t>
            </a:r>
            <a:r>
              <a:rPr lang="ja-JP" altLang="ja-JP" dirty="0"/>
              <a:t> </a:t>
            </a:r>
          </a:p>
          <a:p>
            <a:r>
              <a:rPr lang="ja-JP" altLang="en-US" dirty="0"/>
              <a:t>　この「文教及び科学振興費」の中には、例えば、教科書の無償配付や全国学力調査の実施、国立大学法人・私立学校の助成、スポーツ振興などのための費用や、公立学校の校舎改築などのための費用、経済的理由により修学が困難である優れた学生などのための費用、将来に渡る持続的な研究開発などの科学技術の振興を図るための費用などが含まれています。</a:t>
            </a:r>
            <a:r>
              <a:rPr lang="ja-JP" altLang="ja-JP" dirty="0"/>
              <a:t> </a:t>
            </a:r>
          </a:p>
          <a:p>
            <a:r>
              <a:rPr lang="ja-JP" altLang="en-US" dirty="0"/>
              <a:t>　ところで、公立学校の児童・生徒一人当たりの年間教育費の公費負担額はどのようになっているのでしょうか。</a:t>
            </a:r>
            <a:endParaRPr lang="en-US" altLang="ja-JP" dirty="0"/>
          </a:p>
          <a:p>
            <a:r>
              <a:rPr lang="ja-JP" altLang="en-US" dirty="0"/>
              <a:t>　令和３年度の調査では、公立学校の小学生では一人当たり約</a:t>
            </a:r>
            <a:r>
              <a:rPr lang="en-US" altLang="ja-JP" dirty="0"/>
              <a:t>921,000</a:t>
            </a:r>
            <a:r>
              <a:rPr lang="ja-JP" altLang="en-US" dirty="0"/>
              <a:t>円（月額約</a:t>
            </a:r>
            <a:r>
              <a:rPr lang="en-US" altLang="ja-JP" dirty="0"/>
              <a:t>76,800</a:t>
            </a:r>
            <a:r>
              <a:rPr lang="ja-JP" altLang="en-US" dirty="0"/>
              <a:t>円）、公立学校の中学生では一人当たり約</a:t>
            </a:r>
            <a:r>
              <a:rPr lang="en-US" altLang="ja-JP" dirty="0"/>
              <a:t>1,067,000</a:t>
            </a:r>
            <a:r>
              <a:rPr lang="ja-JP" altLang="en-US" dirty="0"/>
              <a:t>円（月額約</a:t>
            </a:r>
            <a:r>
              <a:rPr lang="en-US" altLang="ja-JP" dirty="0"/>
              <a:t>88,900</a:t>
            </a:r>
            <a:r>
              <a:rPr lang="ja-JP" altLang="en-US" dirty="0"/>
              <a:t>円）、公立学校の高校生では一人当たり約</a:t>
            </a:r>
            <a:r>
              <a:rPr lang="en-US" altLang="ja-JP" dirty="0"/>
              <a:t>1,129,000</a:t>
            </a:r>
            <a:r>
              <a:rPr lang="ja-JP" altLang="en-US" dirty="0"/>
              <a:t>円（月額約</a:t>
            </a:r>
            <a:r>
              <a:rPr lang="en-US" altLang="ja-JP" dirty="0"/>
              <a:t>94,100</a:t>
            </a:r>
            <a:r>
              <a:rPr lang="ja-JP" altLang="en-US" dirty="0"/>
              <a:t>円）となっています。</a:t>
            </a:r>
            <a:r>
              <a:rPr lang="ja-JP" altLang="ja-JP" dirty="0"/>
              <a:t> </a:t>
            </a:r>
          </a:p>
          <a:p>
            <a:r>
              <a:rPr lang="ja-JP" altLang="en-US" dirty="0"/>
              <a:t>　合計で約</a:t>
            </a:r>
            <a:r>
              <a:rPr lang="en-US" altLang="ja-JP" dirty="0"/>
              <a:t>1,211</a:t>
            </a:r>
            <a:r>
              <a:rPr lang="ja-JP" altLang="en-US" dirty="0"/>
              <a:t>万４千円もの金額が、児童・生徒一人当たりの高校卒業までの期間中における公費の負担となっているのです。</a:t>
            </a:r>
            <a:endParaRPr lang="en-US" altLang="ja-JP" dirty="0"/>
          </a:p>
          <a:p>
            <a:r>
              <a:rPr lang="ja-JP" altLang="en-US" dirty="0"/>
              <a:t>（参考：高校卒業までの期間中における公費負担額のイメージ）</a:t>
            </a:r>
            <a:r>
              <a:rPr lang="ja-JP" altLang="ja-JP" dirty="0"/>
              <a:t> </a:t>
            </a:r>
          </a:p>
          <a:p>
            <a:r>
              <a:rPr lang="ja-JP" altLang="en-US" dirty="0"/>
              <a:t>　　小学生　　約</a:t>
            </a:r>
            <a:r>
              <a:rPr lang="en-US" altLang="ja-JP" dirty="0"/>
              <a:t>921,000</a:t>
            </a:r>
            <a:r>
              <a:rPr lang="ja-JP" altLang="en-US" dirty="0"/>
              <a:t>円</a:t>
            </a:r>
            <a:r>
              <a:rPr lang="ja-JP" altLang="ja-JP" dirty="0"/>
              <a:t>×</a:t>
            </a:r>
            <a:r>
              <a:rPr lang="en-US" altLang="ja-JP" dirty="0"/>
              <a:t>6</a:t>
            </a:r>
            <a:r>
              <a:rPr lang="ja-JP" altLang="en-US" dirty="0"/>
              <a:t>年間　＝　約</a:t>
            </a:r>
            <a:r>
              <a:rPr lang="en-US" altLang="ja-JP" dirty="0"/>
              <a:t>5,526,000</a:t>
            </a:r>
            <a:r>
              <a:rPr lang="ja-JP" altLang="en-US" dirty="0"/>
              <a:t>円</a:t>
            </a:r>
            <a:r>
              <a:rPr lang="ja-JP" altLang="ja-JP" dirty="0"/>
              <a:t> </a:t>
            </a:r>
          </a:p>
          <a:p>
            <a:r>
              <a:rPr lang="ja-JP" altLang="en-US" dirty="0"/>
              <a:t>　　中学生　　約</a:t>
            </a:r>
            <a:r>
              <a:rPr lang="en-US" altLang="ja-JP" dirty="0"/>
              <a:t>1,067,000</a:t>
            </a:r>
            <a:r>
              <a:rPr lang="ja-JP" altLang="en-US" dirty="0"/>
              <a:t>円</a:t>
            </a:r>
            <a:r>
              <a:rPr lang="ja-JP" altLang="ja-JP" dirty="0"/>
              <a:t>×</a:t>
            </a:r>
            <a:r>
              <a:rPr lang="en-US" altLang="ja-JP" dirty="0"/>
              <a:t>3</a:t>
            </a:r>
            <a:r>
              <a:rPr lang="ja-JP" altLang="en-US" dirty="0"/>
              <a:t>年間＝　約</a:t>
            </a:r>
            <a:r>
              <a:rPr lang="en-US" altLang="ja-JP" dirty="0"/>
              <a:t>3,201,000</a:t>
            </a:r>
            <a:r>
              <a:rPr lang="ja-JP" altLang="en-US" dirty="0"/>
              <a:t>円</a:t>
            </a:r>
            <a:r>
              <a:rPr lang="ja-JP" altLang="ja-JP" dirty="0"/>
              <a:t> </a:t>
            </a:r>
          </a:p>
          <a:p>
            <a:r>
              <a:rPr lang="ja-JP" altLang="en-US" dirty="0"/>
              <a:t>　　高校生　　約</a:t>
            </a:r>
            <a:r>
              <a:rPr lang="en-US" altLang="ja-JP" dirty="0"/>
              <a:t>1,129,000</a:t>
            </a:r>
            <a:r>
              <a:rPr lang="ja-JP" altLang="en-US" dirty="0"/>
              <a:t>円</a:t>
            </a:r>
            <a:r>
              <a:rPr lang="ja-JP" altLang="ja-JP" dirty="0"/>
              <a:t>×</a:t>
            </a:r>
            <a:r>
              <a:rPr lang="en-US" altLang="ja-JP" dirty="0"/>
              <a:t>3</a:t>
            </a:r>
            <a:r>
              <a:rPr lang="ja-JP" altLang="en-US" dirty="0"/>
              <a:t>年間＝　約</a:t>
            </a:r>
            <a:r>
              <a:rPr lang="en-US" altLang="ja-JP" dirty="0"/>
              <a:t>3,387,000</a:t>
            </a:r>
            <a:r>
              <a:rPr lang="ja-JP" altLang="en-US" dirty="0"/>
              <a:t>円　</a:t>
            </a:r>
            <a:r>
              <a:rPr lang="ja-JP" altLang="ja-JP" dirty="0"/>
              <a:t> </a:t>
            </a:r>
          </a:p>
          <a:p>
            <a:r>
              <a:rPr lang="ja-JP" altLang="en-US" dirty="0"/>
              <a:t>　　合　　計　　　　　　　　</a:t>
            </a:r>
            <a:r>
              <a:rPr lang="en-US" altLang="ja-JP" dirty="0"/>
              <a:t>  </a:t>
            </a:r>
            <a:r>
              <a:rPr lang="ja-JP" altLang="en-US" dirty="0"/>
              <a:t>　　        約</a:t>
            </a:r>
            <a:r>
              <a:rPr lang="en-US" altLang="ja-JP" dirty="0"/>
              <a:t>12,114,000</a:t>
            </a:r>
            <a:r>
              <a:rPr lang="ja-JP" altLang="en-US" dirty="0"/>
              <a:t>円</a:t>
            </a:r>
            <a:r>
              <a:rPr lang="ja-JP" altLang="ja-JP" dirty="0"/>
              <a:t> </a:t>
            </a:r>
          </a:p>
        </p:txBody>
      </p:sp>
      <p:sp>
        <p:nvSpPr>
          <p:cNvPr id="5" name="スライド イメージ プレースホルダー 4">
            <a:extLst>
              <a:ext uri="{FF2B5EF4-FFF2-40B4-BE49-F238E27FC236}">
                <a16:creationId xmlns:a16="http://schemas.microsoft.com/office/drawing/2014/main" id="{F85C5A7C-DB38-F393-ED3B-AB30EECDF41B}"/>
              </a:ext>
            </a:extLst>
          </p:cNvPr>
          <p:cNvSpPr>
            <a:spLocks noGrp="1" noRot="1" noChangeAspect="1"/>
          </p:cNvSpPr>
          <p:nvPr>
            <p:ph type="sldImg"/>
          </p:nvPr>
        </p:nvSpPr>
        <p:spPr/>
      </p:sp>
      <p:sp>
        <p:nvSpPr>
          <p:cNvPr id="6" name="スライド番号プレースホルダー 3">
            <a:extLst>
              <a:ext uri="{FF2B5EF4-FFF2-40B4-BE49-F238E27FC236}">
                <a16:creationId xmlns:a16="http://schemas.microsoft.com/office/drawing/2014/main" id="{FD126997-46B6-48FE-8347-6A52C450159F}"/>
              </a:ext>
            </a:extLst>
          </p:cNvPr>
          <p:cNvSpPr>
            <a:spLocks noGrp="1"/>
          </p:cNvSpPr>
          <p:nvPr>
            <p:ph type="sldNum" sz="quarter" idx="5"/>
          </p:nvPr>
        </p:nvSpPr>
        <p:spPr>
          <a:xfrm>
            <a:off x="3985200" y="9662400"/>
            <a:ext cx="3110400" cy="514800"/>
          </a:xfrm>
        </p:spPr>
        <p:txBody>
          <a:bodyPr/>
          <a:lstStyle/>
          <a:p>
            <a:fld id="{4374078C-8597-4BCE-AD2D-AB8AAB46821F}" type="slidenum">
              <a:rPr lang="ja-JP" altLang="en-US" sz="1200"/>
              <a:pPr/>
              <a:t>2</a:t>
            </a:fld>
            <a:endParaRPr lang="en-US" altLang="ja-JP" sz="1200"/>
          </a:p>
        </p:txBody>
      </p:sp>
    </p:spTree>
    <p:extLst>
      <p:ext uri="{BB962C8B-B14F-4D97-AF65-F5344CB8AC3E}">
        <p14:creationId xmlns:p14="http://schemas.microsoft.com/office/powerpoint/2010/main" val="1009144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ノート プレースホルダー 2"/>
          <p:cNvSpPr>
            <a:spLocks noGrp="1"/>
          </p:cNvSpPr>
          <p:nvPr>
            <p:ph type="body" idx="1"/>
          </p:nvPr>
        </p:nvSpPr>
        <p:spPr/>
        <p:txBody>
          <a:bodyPr/>
          <a:lstStyle/>
          <a:p>
            <a:r>
              <a:rPr lang="en-US" altLang="en-US" b="1" dirty="0" err="1"/>
              <a:t>暮らしの中の税</a:t>
            </a:r>
            <a:r>
              <a:rPr lang="en-US" altLang="en-US" b="1" dirty="0"/>
              <a:t> </a:t>
            </a:r>
            <a:r>
              <a:rPr lang="ja-JP" altLang="en-US" b="1" dirty="0"/>
              <a:t>②</a:t>
            </a:r>
            <a:endParaRPr lang="en-US" altLang="ja-JP" b="1" dirty="0"/>
          </a:p>
          <a:p>
            <a:endParaRPr lang="en-US" altLang="ja-JP" b="1" dirty="0"/>
          </a:p>
          <a:p>
            <a:r>
              <a:rPr lang="ja-JP" altLang="en-US" dirty="0"/>
              <a:t>　</a:t>
            </a:r>
            <a:r>
              <a:rPr lang="ja-JP" altLang="ja-JP" dirty="0"/>
              <a:t>次に、「公共サービス」を支えるために集められている私たちの身の回りの様々な税について、ご説明いたします。</a:t>
            </a:r>
          </a:p>
          <a:p>
            <a:r>
              <a:rPr lang="ja-JP" altLang="en-US" dirty="0"/>
              <a:t>　</a:t>
            </a:r>
            <a:r>
              <a:rPr lang="ja-JP" altLang="ja-JP" dirty="0"/>
              <a:t>税金と言っても、あまり馴染みがないと思っている方も</a:t>
            </a:r>
            <a:r>
              <a:rPr lang="ja-JP" altLang="en-US" dirty="0"/>
              <a:t>い</a:t>
            </a:r>
            <a:r>
              <a:rPr lang="ja-JP" altLang="ja-JP" dirty="0"/>
              <a:t>らっしゃるかもしれませんが、実は私たちの身の回りには様々な税があり、皆様も色々なところで関わっています。</a:t>
            </a:r>
          </a:p>
          <a:p>
            <a:r>
              <a:rPr lang="ja-JP" altLang="en-US" dirty="0"/>
              <a:t>　</a:t>
            </a:r>
            <a:r>
              <a:rPr lang="ja-JP" altLang="ja-JP" dirty="0"/>
              <a:t>ご家族や</a:t>
            </a:r>
            <a:r>
              <a:rPr lang="ja-JP" altLang="en-US" dirty="0"/>
              <a:t>ご</a:t>
            </a:r>
            <a:r>
              <a:rPr lang="ja-JP" altLang="ja-JP" dirty="0"/>
              <a:t>自身が、会社にお勤めしている場合やパートやアルバイトで働かれている場合には、会社から給与が支払われていると思います。</a:t>
            </a:r>
            <a:endParaRPr lang="en-US" altLang="ja-JP" dirty="0"/>
          </a:p>
          <a:p>
            <a:r>
              <a:rPr lang="ja-JP" altLang="en-US" dirty="0"/>
              <a:t>　</a:t>
            </a:r>
            <a:r>
              <a:rPr lang="ja-JP" altLang="ja-JP" dirty="0"/>
              <a:t>この場合、会社は毎月の給与やボーナスから所得税を差し引いて皆様の代わりに納付しています。</a:t>
            </a:r>
          </a:p>
          <a:p>
            <a:r>
              <a:rPr lang="ja-JP" altLang="en-US" dirty="0"/>
              <a:t>　</a:t>
            </a:r>
            <a:r>
              <a:rPr lang="ja-JP" altLang="ja-JP" dirty="0"/>
              <a:t>また、身近なところでは、買物などをした際に支払う消費税があります。</a:t>
            </a:r>
            <a:endParaRPr lang="en-US" altLang="ja-JP" dirty="0"/>
          </a:p>
          <a:p>
            <a:r>
              <a:rPr lang="ja-JP" altLang="en-US" dirty="0"/>
              <a:t>　</a:t>
            </a:r>
            <a:r>
              <a:rPr lang="ja-JP" altLang="ja-JP" dirty="0"/>
              <a:t>この消費税は商品の販売やサービスの提供などの取引に対して、広く公平に課税される税で、消費者が負担し、事業者が納付することとなっております。</a:t>
            </a:r>
          </a:p>
          <a:p>
            <a:r>
              <a:rPr lang="ja-JP" altLang="en-US" dirty="0"/>
              <a:t>　</a:t>
            </a:r>
            <a:r>
              <a:rPr lang="ja-JP" altLang="ja-JP" dirty="0"/>
              <a:t>つまり、皆様が買物などをした際に払った消費税は、お店が消費税の申告をして、納付をしているということです。</a:t>
            </a:r>
          </a:p>
          <a:p>
            <a:r>
              <a:rPr lang="ja-JP" altLang="en-US" dirty="0"/>
              <a:t>　</a:t>
            </a:r>
            <a:r>
              <a:rPr lang="ja-JP" altLang="ja-JP" dirty="0"/>
              <a:t>このほか、清酒・ビール・ウイスキーなどのアルコール飲料には酒税が、</a:t>
            </a:r>
            <a:r>
              <a:rPr lang="ja-JP" altLang="en-US" dirty="0"/>
              <a:t>たばこ</a:t>
            </a:r>
            <a:r>
              <a:rPr lang="ja-JP" altLang="ja-JP" dirty="0"/>
              <a:t>にはたばこ税がかかっています。</a:t>
            </a:r>
          </a:p>
          <a:p>
            <a:r>
              <a:rPr lang="ja-JP" altLang="en-US" dirty="0"/>
              <a:t>　</a:t>
            </a:r>
            <a:r>
              <a:rPr lang="ja-JP" altLang="ja-JP" dirty="0"/>
              <a:t>参考に税の種類を記載してありますので、ご覧ください。</a:t>
            </a:r>
          </a:p>
          <a:p>
            <a:r>
              <a:rPr lang="ja-JP" altLang="en-US" dirty="0"/>
              <a:t>　</a:t>
            </a:r>
            <a:r>
              <a:rPr lang="ja-JP" altLang="ja-JP" dirty="0"/>
              <a:t>国税であれば、所得税、法人税、相続税、贈与税、消費税などがあります。</a:t>
            </a:r>
          </a:p>
          <a:p>
            <a:r>
              <a:rPr lang="ja-JP" altLang="en-US" dirty="0"/>
              <a:t>　</a:t>
            </a:r>
            <a:r>
              <a:rPr lang="ja-JP" altLang="ja-JP" dirty="0"/>
              <a:t>また、地方税であれば、道府県民税、事業税、自動車税、固定資産税、地方消費税、市町村民税、事業所税などがあります。</a:t>
            </a:r>
          </a:p>
          <a:p>
            <a:r>
              <a:rPr lang="ja-JP" altLang="en-US" dirty="0"/>
              <a:t>　</a:t>
            </a:r>
            <a:r>
              <a:rPr lang="ja-JP" altLang="ja-JP" dirty="0"/>
              <a:t>この他にも様々な税があり、皆様も色々なところで税に関わっています。</a:t>
            </a:r>
          </a:p>
          <a:p>
            <a:r>
              <a:rPr lang="ja-JP" altLang="en-US" dirty="0"/>
              <a:t>　</a:t>
            </a:r>
            <a:r>
              <a:rPr lang="ja-JP" altLang="ja-JP" dirty="0"/>
              <a:t>繰り返しになりますが、私たちの身の回りの税には様々な種類があります。</a:t>
            </a:r>
            <a:endParaRPr lang="en-US" altLang="ja-JP" dirty="0"/>
          </a:p>
          <a:p>
            <a:r>
              <a:rPr lang="ja-JP" altLang="en-US" dirty="0"/>
              <a:t>　</a:t>
            </a:r>
            <a:r>
              <a:rPr lang="ja-JP" altLang="ja-JP" dirty="0"/>
              <a:t>その税の分類について、ご説明します。</a:t>
            </a:r>
          </a:p>
          <a:p>
            <a:r>
              <a:rPr lang="ja-JP" altLang="en-US" dirty="0"/>
              <a:t>　</a:t>
            </a:r>
            <a:r>
              <a:rPr lang="ja-JP" altLang="ja-JP" dirty="0"/>
              <a:t>税を納め方によって分類すると、直接税と間接税に分類できます。 </a:t>
            </a:r>
          </a:p>
          <a:p>
            <a:r>
              <a:rPr lang="ja-JP" altLang="en-US" dirty="0"/>
              <a:t>　</a:t>
            </a:r>
            <a:r>
              <a:rPr lang="ja-JP" altLang="ja-JP" dirty="0"/>
              <a:t>直接税とは、所得税や法人税などのように、税を納める義務のある人と、その税を負担する人が同じである税金をいいます。 </a:t>
            </a:r>
          </a:p>
          <a:p>
            <a:r>
              <a:rPr lang="ja-JP" altLang="en-US" dirty="0"/>
              <a:t>　</a:t>
            </a:r>
            <a:r>
              <a:rPr lang="ja-JP" altLang="ja-JP" dirty="0"/>
              <a:t>間接税とは、消費税などのように、税を納める義務のある人と、その税を負担する人が異なる税金をいいます。</a:t>
            </a:r>
            <a:endParaRPr lang="en-US" altLang="ja-JP" dirty="0"/>
          </a:p>
          <a:p>
            <a:r>
              <a:rPr lang="ja-JP" altLang="en-US" dirty="0"/>
              <a:t>　</a:t>
            </a:r>
            <a:r>
              <a:rPr lang="ja-JP" altLang="ja-JP" dirty="0"/>
              <a:t>つまり、間接税は、税を納める義務のある人の納めた税が、物やサービスの価格に上乗せされて消費者の負担に移っていきます。 </a:t>
            </a:r>
            <a:endParaRPr lang="en-US" altLang="ja-JP" dirty="0"/>
          </a:p>
          <a:p>
            <a:r>
              <a:rPr lang="ja-JP" altLang="en-US" dirty="0"/>
              <a:t>　</a:t>
            </a:r>
            <a:r>
              <a:rPr lang="ja-JP" altLang="ja-JP" dirty="0"/>
              <a:t>これを「租税の転嫁」といいます。</a:t>
            </a:r>
          </a:p>
          <a:p>
            <a:r>
              <a:rPr lang="ja-JP" altLang="en-US" dirty="0"/>
              <a:t>　</a:t>
            </a:r>
            <a:r>
              <a:rPr lang="ja-JP" altLang="ja-JP" dirty="0"/>
              <a:t>また、税をどこに納めるかによって分類すると、国税と地方税に分類できます。 </a:t>
            </a:r>
          </a:p>
          <a:p>
            <a:r>
              <a:rPr lang="ja-JP" altLang="en-US" dirty="0"/>
              <a:t>　</a:t>
            </a:r>
            <a:r>
              <a:rPr lang="ja-JP" altLang="ja-JP" dirty="0"/>
              <a:t>国税とは、国に納める税金をいい、地方税とは、地方公共団体に納める税金をいい、更に道府県税と市町村税に区分されます。</a:t>
            </a:r>
          </a:p>
          <a:p>
            <a:r>
              <a:rPr lang="ja-JP" altLang="en-US" dirty="0"/>
              <a:t>　</a:t>
            </a:r>
            <a:r>
              <a:rPr lang="ja-JP" altLang="ja-JP" dirty="0"/>
              <a:t>次に、税を何に課税するかによって分類すると、所得課税、消費課税、資産課税に区分されます。 </a:t>
            </a:r>
          </a:p>
          <a:p>
            <a:r>
              <a:rPr lang="ja-JP" altLang="en-US" dirty="0"/>
              <a:t>　</a:t>
            </a:r>
            <a:r>
              <a:rPr lang="ja-JP" altLang="ja-JP" dirty="0"/>
              <a:t>所得課税とは、個人に対する所得税や会社に対する法人税などのように、所得と言われる利益に税を負担する能力を見出して、所得の大きさに応じて税負担を求めるものです。 </a:t>
            </a:r>
          </a:p>
          <a:p>
            <a:r>
              <a:rPr lang="ja-JP" altLang="en-US" dirty="0"/>
              <a:t>　</a:t>
            </a:r>
            <a:r>
              <a:rPr lang="ja-JP" altLang="ja-JP" dirty="0"/>
              <a:t>消費課税とは、消費税や酒税、たばこ税等のように、物品の消費やサービスの提供などを対象として課税される税をいいます。 </a:t>
            </a:r>
          </a:p>
          <a:p>
            <a:r>
              <a:rPr lang="ja-JP" altLang="en-US" dirty="0"/>
              <a:t>　</a:t>
            </a:r>
            <a:r>
              <a:rPr lang="ja-JP" altLang="ja-JP" dirty="0"/>
              <a:t>資産課税とは、相続税や贈与税、登録免許税、印紙税等のように、資産の取得や保有などに着目して課税される税をいいます。 </a:t>
            </a:r>
            <a:r>
              <a:rPr lang="en-US" altLang="ja-JP" dirty="0"/>
              <a:t> </a:t>
            </a:r>
          </a:p>
        </p:txBody>
      </p:sp>
      <p:sp>
        <p:nvSpPr>
          <p:cNvPr id="5" name="スライド イメージ プレースホルダー 4">
            <a:extLst>
              <a:ext uri="{FF2B5EF4-FFF2-40B4-BE49-F238E27FC236}">
                <a16:creationId xmlns:a16="http://schemas.microsoft.com/office/drawing/2014/main" id="{2F36CF32-AB4B-A025-7719-C12EF2DDAC03}"/>
              </a:ext>
            </a:extLst>
          </p:cNvPr>
          <p:cNvSpPr>
            <a:spLocks noGrp="1" noRot="1" noChangeAspect="1"/>
          </p:cNvSpPr>
          <p:nvPr>
            <p:ph type="sldImg"/>
          </p:nvPr>
        </p:nvSpPr>
        <p:spPr/>
      </p:sp>
      <p:sp>
        <p:nvSpPr>
          <p:cNvPr id="6" name="スライド番号プレースホルダー 3">
            <a:extLst>
              <a:ext uri="{FF2B5EF4-FFF2-40B4-BE49-F238E27FC236}">
                <a16:creationId xmlns:a16="http://schemas.microsoft.com/office/drawing/2014/main" id="{FF3CF7EA-91A9-49C1-AA2E-2E336C2F2FD8}"/>
              </a:ext>
            </a:extLst>
          </p:cNvPr>
          <p:cNvSpPr>
            <a:spLocks noGrp="1"/>
          </p:cNvSpPr>
          <p:nvPr>
            <p:ph type="sldNum" sz="quarter" idx="5"/>
          </p:nvPr>
        </p:nvSpPr>
        <p:spPr>
          <a:xfrm>
            <a:off x="3985200" y="9662400"/>
            <a:ext cx="3110400" cy="514800"/>
          </a:xfrm>
        </p:spPr>
        <p:txBody>
          <a:bodyPr/>
          <a:lstStyle/>
          <a:p>
            <a:fld id="{4374078C-8597-4BCE-AD2D-AB8AAB46821F}" type="slidenum">
              <a:rPr lang="ja-JP" altLang="en-US" sz="1200"/>
              <a:pPr/>
              <a:t>3</a:t>
            </a:fld>
            <a:endParaRPr lang="en-US" altLang="ja-JP" sz="1200"/>
          </a:p>
        </p:txBody>
      </p:sp>
    </p:spTree>
    <p:extLst>
      <p:ext uri="{BB962C8B-B14F-4D97-AF65-F5344CB8AC3E}">
        <p14:creationId xmlns:p14="http://schemas.microsoft.com/office/powerpoint/2010/main" val="2324569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ノート プレースホルダー 2"/>
          <p:cNvSpPr>
            <a:spLocks noGrp="1"/>
          </p:cNvSpPr>
          <p:nvPr>
            <p:ph type="body" idx="1"/>
          </p:nvPr>
        </p:nvSpPr>
        <p:spPr/>
        <p:txBody>
          <a:bodyPr/>
          <a:lstStyle/>
          <a:p>
            <a:r>
              <a:rPr lang="ja-JP" altLang="en-US" b="1" dirty="0"/>
              <a:t>納税の義務</a:t>
            </a:r>
            <a:endParaRPr lang="en-US" altLang="ja-JP" b="1" dirty="0"/>
          </a:p>
          <a:p>
            <a:endParaRPr lang="en-US" altLang="ja-JP" dirty="0"/>
          </a:p>
          <a:p>
            <a:pPr defTabSz="477454">
              <a:spcBef>
                <a:spcPts val="418"/>
              </a:spcBef>
              <a:defRPr/>
            </a:pPr>
            <a:r>
              <a:rPr lang="ja-JP" altLang="en-US" dirty="0"/>
              <a:t>　先ほど、様々な公共サービスの費用を共通の会費として私たちが負担していると説明しましたが、その会費を、私たちがどのように負担するかは、法律によって定めることとされています。</a:t>
            </a:r>
            <a:endParaRPr lang="en-US" altLang="ja-JP" dirty="0"/>
          </a:p>
          <a:p>
            <a:pPr defTabSz="477454">
              <a:spcBef>
                <a:spcPts val="418"/>
              </a:spcBef>
              <a:defRPr/>
            </a:pPr>
            <a:r>
              <a:rPr lang="ja-JP" altLang="en-US" dirty="0"/>
              <a:t>　これが、租税法律主義です。</a:t>
            </a:r>
            <a:endParaRPr lang="en-US" altLang="ja-JP" dirty="0"/>
          </a:p>
          <a:p>
            <a:pPr algn="just" eaLnBrk="1" hangingPunct="1"/>
            <a:r>
              <a:rPr lang="ja-JP" altLang="en-US" dirty="0"/>
              <a:t>　日本国憲法第</a:t>
            </a:r>
            <a:r>
              <a:rPr lang="en-US" altLang="ja-JP" dirty="0"/>
              <a:t>30</a:t>
            </a:r>
            <a:r>
              <a:rPr lang="ja-JP" altLang="en-US" dirty="0"/>
              <a:t>条において「国民は、法律の定めるところにより、納税の義務を負う」、</a:t>
            </a:r>
            <a:r>
              <a:rPr lang="ja-JP" altLang="ja-JP" dirty="0"/>
              <a:t>第</a:t>
            </a:r>
            <a:r>
              <a:rPr lang="en-US" altLang="ja-JP" dirty="0"/>
              <a:t>84</a:t>
            </a:r>
            <a:r>
              <a:rPr lang="ja-JP" altLang="ja-JP" dirty="0"/>
              <a:t>条に</a:t>
            </a:r>
            <a:r>
              <a:rPr lang="ja-JP" altLang="en-US" dirty="0"/>
              <a:t>おいて</a:t>
            </a:r>
            <a:r>
              <a:rPr lang="ja-JP" altLang="ja-JP" dirty="0"/>
              <a:t>「あらたに租税を課し、又は現行の租税を変更するには、法律又は法律の定める条件によることを必要とする」</a:t>
            </a:r>
            <a:r>
              <a:rPr lang="ja-JP" altLang="en-US" dirty="0"/>
              <a:t>と定められています。</a:t>
            </a:r>
            <a:endParaRPr lang="en-US" altLang="ja-JP" dirty="0"/>
          </a:p>
          <a:p>
            <a:pPr algn="just" eaLnBrk="1" hangingPunct="1"/>
            <a:r>
              <a:rPr lang="ja-JP" altLang="en-US" dirty="0"/>
              <a:t>　私たちが、法律によって割り振られた負担をきちんと引き受けること、納税の義務を果たすことによって、様々な公共サービスは維持され、社会が成り立っています。</a:t>
            </a:r>
          </a:p>
          <a:p>
            <a:endParaRPr lang="en-US" altLang="ja-JP" dirty="0"/>
          </a:p>
          <a:p>
            <a:r>
              <a:rPr lang="ja-JP" altLang="en-US" dirty="0"/>
              <a:t>　</a:t>
            </a:r>
            <a:r>
              <a:rPr lang="ja-JP" altLang="ja-JP" dirty="0"/>
              <a:t>税に関する法律は、国会や地方議会で国民の代表である議員によって決定されております。</a:t>
            </a:r>
            <a:endParaRPr lang="en-US" altLang="ja-JP" dirty="0"/>
          </a:p>
          <a:p>
            <a:r>
              <a:rPr lang="ja-JP" altLang="en-US" dirty="0"/>
              <a:t>　</a:t>
            </a:r>
            <a:r>
              <a:rPr lang="ja-JP" altLang="ja-JP" dirty="0"/>
              <a:t>また、国の支出のあり方、いわゆる税の使い道についても、同様に、国民の代表である議員によって決定されております。</a:t>
            </a:r>
            <a:endParaRPr lang="en-US" altLang="ja-JP" dirty="0"/>
          </a:p>
          <a:p>
            <a:endParaRPr lang="en-US" altLang="ja-JP" dirty="0"/>
          </a:p>
          <a:p>
            <a:r>
              <a:rPr lang="ja-JP" altLang="en-US" dirty="0"/>
              <a:t>　</a:t>
            </a:r>
            <a:r>
              <a:rPr lang="ja-JP" altLang="ja-JP" dirty="0"/>
              <a:t>ご承知のとおり、国民の代表である議員は、</a:t>
            </a:r>
            <a:r>
              <a:rPr lang="en-US" altLang="ja-JP" dirty="0"/>
              <a:t>18</a:t>
            </a:r>
            <a:r>
              <a:rPr lang="ja-JP" altLang="ja-JP" dirty="0"/>
              <a:t>歳以上の有権者が選挙で選んでおりますので、</a:t>
            </a:r>
            <a:r>
              <a:rPr lang="ja-JP" altLang="en-US" dirty="0"/>
              <a:t>皆様</a:t>
            </a:r>
            <a:r>
              <a:rPr lang="ja-JP" altLang="ja-JP" dirty="0"/>
              <a:t>も税に関する法律や税の使い道についての決定に関与しているわけです。 </a:t>
            </a:r>
            <a:endParaRPr lang="ja-JP" altLang="en-US" dirty="0"/>
          </a:p>
        </p:txBody>
      </p:sp>
      <p:sp>
        <p:nvSpPr>
          <p:cNvPr id="5" name="スライド イメージ プレースホルダー 4">
            <a:extLst>
              <a:ext uri="{FF2B5EF4-FFF2-40B4-BE49-F238E27FC236}">
                <a16:creationId xmlns:a16="http://schemas.microsoft.com/office/drawing/2014/main" id="{B583E5CF-FE7D-DE45-4861-7E00C0C9F39C}"/>
              </a:ext>
            </a:extLst>
          </p:cNvPr>
          <p:cNvSpPr>
            <a:spLocks noGrp="1" noRot="1" noChangeAspect="1"/>
          </p:cNvSpPr>
          <p:nvPr>
            <p:ph type="sldImg"/>
          </p:nvPr>
        </p:nvSpPr>
        <p:spPr/>
      </p:sp>
      <p:sp>
        <p:nvSpPr>
          <p:cNvPr id="6" name="スライド番号プレースホルダー 3">
            <a:extLst>
              <a:ext uri="{FF2B5EF4-FFF2-40B4-BE49-F238E27FC236}">
                <a16:creationId xmlns:a16="http://schemas.microsoft.com/office/drawing/2014/main" id="{4167D38F-F208-492E-952F-3EF3A85618A3}"/>
              </a:ext>
            </a:extLst>
          </p:cNvPr>
          <p:cNvSpPr>
            <a:spLocks noGrp="1"/>
          </p:cNvSpPr>
          <p:nvPr>
            <p:ph type="sldNum" sz="quarter" idx="5"/>
          </p:nvPr>
        </p:nvSpPr>
        <p:spPr>
          <a:xfrm>
            <a:off x="3985200" y="9662400"/>
            <a:ext cx="3110400" cy="514800"/>
          </a:xfrm>
        </p:spPr>
        <p:txBody>
          <a:bodyPr/>
          <a:lstStyle/>
          <a:p>
            <a:fld id="{4374078C-8597-4BCE-AD2D-AB8AAB46821F}" type="slidenum">
              <a:rPr lang="ja-JP" altLang="en-US" sz="1200"/>
              <a:pPr/>
              <a:t>4</a:t>
            </a:fld>
            <a:endParaRPr lang="en-US" altLang="ja-JP" sz="1200"/>
          </a:p>
        </p:txBody>
      </p:sp>
    </p:spTree>
    <p:extLst>
      <p:ext uri="{BB962C8B-B14F-4D97-AF65-F5344CB8AC3E}">
        <p14:creationId xmlns:p14="http://schemas.microsoft.com/office/powerpoint/2010/main" val="3382683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ノート プレースホルダー 2"/>
          <p:cNvSpPr>
            <a:spLocks noGrp="1"/>
          </p:cNvSpPr>
          <p:nvPr>
            <p:ph type="body" idx="1"/>
          </p:nvPr>
        </p:nvSpPr>
        <p:spPr/>
        <p:txBody>
          <a:bodyPr/>
          <a:lstStyle/>
          <a:p>
            <a:r>
              <a:rPr lang="en-US" altLang="en-US" b="1" dirty="0" err="1"/>
              <a:t>納税の必要性について</a:t>
            </a:r>
            <a:endParaRPr lang="en-US" altLang="ja-JP" b="1" dirty="0"/>
          </a:p>
          <a:p>
            <a:endParaRPr lang="en-US" altLang="ja-JP" dirty="0"/>
          </a:p>
          <a:p>
            <a:r>
              <a:rPr lang="ja-JP" altLang="en-US" dirty="0"/>
              <a:t>　</a:t>
            </a:r>
            <a:r>
              <a:rPr lang="ja-JP" altLang="ja-JP" dirty="0"/>
              <a:t>ここまで、税と国民生活との関係を説明いたしました。</a:t>
            </a:r>
            <a:endParaRPr lang="en-US" altLang="ja-JP" dirty="0"/>
          </a:p>
          <a:p>
            <a:endParaRPr lang="en-US" altLang="ja-JP" dirty="0"/>
          </a:p>
          <a:p>
            <a:r>
              <a:rPr lang="ja-JP" altLang="en-US" dirty="0"/>
              <a:t>　そこで、</a:t>
            </a:r>
            <a:r>
              <a:rPr lang="ja-JP" altLang="ja-JP" dirty="0"/>
              <a:t>なぜ「税金」は必要なのか</a:t>
            </a:r>
            <a:r>
              <a:rPr lang="ja-JP" altLang="en-US" dirty="0"/>
              <a:t>、</a:t>
            </a:r>
            <a:r>
              <a:rPr lang="ja-JP" altLang="ja-JP" dirty="0"/>
              <a:t>なぜ「納税の義務」が憲法で定められているのか、ということを</a:t>
            </a:r>
            <a:r>
              <a:rPr lang="ja-JP" altLang="en-US" dirty="0"/>
              <a:t>皆様に考えていただきたいと思います。</a:t>
            </a:r>
            <a:endParaRPr lang="en-US" altLang="ja-JP" dirty="0"/>
          </a:p>
          <a:p>
            <a:r>
              <a:rPr lang="ja-JP" altLang="en-US" dirty="0"/>
              <a:t>　そうすると、</a:t>
            </a:r>
            <a:r>
              <a:rPr lang="ja-JP" altLang="ja-JP" dirty="0"/>
              <a:t>税の本質というものが</a:t>
            </a:r>
            <a:r>
              <a:rPr lang="ja-JP" altLang="en-US" dirty="0"/>
              <a:t>ご</a:t>
            </a:r>
            <a:r>
              <a:rPr lang="ja-JP" altLang="ja-JP" dirty="0"/>
              <a:t>理解</a:t>
            </a:r>
            <a:r>
              <a:rPr lang="ja-JP" altLang="en-US" dirty="0"/>
              <a:t>いただけるのではないか</a:t>
            </a:r>
            <a:r>
              <a:rPr lang="ja-JP" altLang="ja-JP" dirty="0"/>
              <a:t>と思います。</a:t>
            </a:r>
            <a:endParaRPr lang="en-US" altLang="ja-JP" dirty="0"/>
          </a:p>
          <a:p>
            <a:endParaRPr lang="en-US" altLang="ja-JP" dirty="0"/>
          </a:p>
          <a:p>
            <a:r>
              <a:rPr lang="ja-JP" altLang="en-US" dirty="0"/>
              <a:t>　</a:t>
            </a:r>
            <a:r>
              <a:rPr lang="ja-JP" altLang="ja-JP" dirty="0"/>
              <a:t>こちらに記載されているとおり、「税の本質」とは、</a:t>
            </a:r>
          </a:p>
          <a:p>
            <a:r>
              <a:rPr lang="ja-JP" altLang="en-US" dirty="0"/>
              <a:t>　・　</a:t>
            </a:r>
            <a:r>
              <a:rPr lang="ja-JP" altLang="ja-JP" dirty="0"/>
              <a:t>税は公共サービスの対価であること</a:t>
            </a:r>
          </a:p>
          <a:p>
            <a:r>
              <a:rPr lang="ja-JP" altLang="en-US" dirty="0"/>
              <a:t>　・　</a:t>
            </a:r>
            <a:r>
              <a:rPr lang="ja-JP" altLang="ja-JP" dirty="0"/>
              <a:t>自らの代表が、国の支出のあり方を決めることと、自らが国を支える税金を負担しなければならないことは表裏一体であること</a:t>
            </a:r>
          </a:p>
          <a:p>
            <a:r>
              <a:rPr lang="ja-JP" altLang="en-US" dirty="0"/>
              <a:t>　・　</a:t>
            </a:r>
            <a:r>
              <a:rPr lang="ja-JP" altLang="ja-JP" dirty="0"/>
              <a:t>最後に、税の使い道に対して関心を持つことも納税者として重要なこと</a:t>
            </a:r>
          </a:p>
          <a:p>
            <a:r>
              <a:rPr lang="ja-JP" altLang="en-US" dirty="0"/>
              <a:t>　</a:t>
            </a:r>
            <a:r>
              <a:rPr lang="ja-JP" altLang="ja-JP" dirty="0"/>
              <a:t>ということです。</a:t>
            </a:r>
            <a:endParaRPr lang="en-US" altLang="ja-JP" dirty="0"/>
          </a:p>
          <a:p>
            <a:endParaRPr lang="en-US" altLang="ja-JP" dirty="0"/>
          </a:p>
          <a:p>
            <a:r>
              <a:rPr lang="ja-JP" altLang="en-US" dirty="0"/>
              <a:t>　</a:t>
            </a:r>
            <a:r>
              <a:rPr lang="ja-JP" altLang="ja-JP" dirty="0"/>
              <a:t>そして、税の本質である「政治への参加と国を支える税金を国民が負担することが、対になっていること」が、「民主主義の基本」であることを</a:t>
            </a:r>
            <a:r>
              <a:rPr lang="ja-JP" altLang="en-US" dirty="0"/>
              <a:t>皆様</a:t>
            </a:r>
            <a:r>
              <a:rPr lang="ja-JP" altLang="ja-JP" dirty="0"/>
              <a:t>に</a:t>
            </a:r>
            <a:r>
              <a:rPr lang="ja-JP" altLang="en-US" dirty="0"/>
              <a:t>ご</a:t>
            </a:r>
            <a:r>
              <a:rPr lang="ja-JP" altLang="ja-JP" dirty="0"/>
              <a:t>理解いただければと思います。</a:t>
            </a:r>
          </a:p>
          <a:p>
            <a:endParaRPr lang="ja-JP" altLang="en-US" dirty="0"/>
          </a:p>
        </p:txBody>
      </p:sp>
      <p:sp>
        <p:nvSpPr>
          <p:cNvPr id="4" name="スライド イメージ プレースホルダー 3">
            <a:extLst>
              <a:ext uri="{FF2B5EF4-FFF2-40B4-BE49-F238E27FC236}">
                <a16:creationId xmlns:a16="http://schemas.microsoft.com/office/drawing/2014/main" id="{A905B627-795F-4FF8-8BCA-43FBF4B4C76D}"/>
              </a:ext>
            </a:extLst>
          </p:cNvPr>
          <p:cNvSpPr>
            <a:spLocks noGrp="1" noRot="1" noChangeAspect="1"/>
          </p:cNvSpPr>
          <p:nvPr>
            <p:ph type="sldImg"/>
          </p:nvPr>
        </p:nvSpPr>
        <p:spPr/>
      </p:sp>
      <p:sp>
        <p:nvSpPr>
          <p:cNvPr id="5" name="スライド番号プレースホルダー 3">
            <a:extLst>
              <a:ext uri="{FF2B5EF4-FFF2-40B4-BE49-F238E27FC236}">
                <a16:creationId xmlns:a16="http://schemas.microsoft.com/office/drawing/2014/main" id="{FECA8A5F-4E05-4461-A39E-F06794A22D18}"/>
              </a:ext>
            </a:extLst>
          </p:cNvPr>
          <p:cNvSpPr>
            <a:spLocks noGrp="1"/>
          </p:cNvSpPr>
          <p:nvPr>
            <p:ph type="sldNum" sz="quarter" idx="5"/>
          </p:nvPr>
        </p:nvSpPr>
        <p:spPr>
          <a:xfrm>
            <a:off x="3985200" y="9662400"/>
            <a:ext cx="3110400" cy="514800"/>
          </a:xfrm>
        </p:spPr>
        <p:txBody>
          <a:bodyPr/>
          <a:lstStyle/>
          <a:p>
            <a:fld id="{4374078C-8597-4BCE-AD2D-AB8AAB46821F}" type="slidenum">
              <a:rPr lang="ja-JP" altLang="en-US" sz="1200"/>
              <a:pPr/>
              <a:t>5</a:t>
            </a:fld>
            <a:endParaRPr lang="en-US" altLang="ja-JP" sz="1200"/>
          </a:p>
        </p:txBody>
      </p:sp>
    </p:spTree>
    <p:extLst>
      <p:ext uri="{BB962C8B-B14F-4D97-AF65-F5344CB8AC3E}">
        <p14:creationId xmlns:p14="http://schemas.microsoft.com/office/powerpoint/2010/main" val="27170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ノート プレースホルダー 2"/>
          <p:cNvSpPr>
            <a:spLocks noGrp="1"/>
          </p:cNvSpPr>
          <p:nvPr>
            <p:ph type="body" idx="1"/>
          </p:nvPr>
        </p:nvSpPr>
        <p:spPr/>
        <p:txBody>
          <a:bodyPr/>
          <a:lstStyle/>
          <a:p>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国の財政</a:t>
            </a:r>
            <a:endParaRPr kumimoji="1"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a:p>
          <a:p>
            <a:r>
              <a:rPr lang="ja-JP" altLang="en-US" b="0" dirty="0"/>
              <a:t>　</a:t>
            </a:r>
            <a:r>
              <a:rPr lang="ja-JP" altLang="en-US" b="0" strike="noStrike" dirty="0">
                <a:effectLst/>
              </a:rPr>
              <a:t>次に、</a:t>
            </a:r>
            <a:r>
              <a:rPr lang="ja-JP" altLang="en-US" b="0" dirty="0"/>
              <a:t>日本の「財政」について、ご説明します。</a:t>
            </a:r>
            <a:endParaRPr lang="ja-JP" altLang="ja-JP" b="0" dirty="0"/>
          </a:p>
          <a:p>
            <a:r>
              <a:rPr lang="ja-JP" altLang="en-US" b="0" dirty="0"/>
              <a:t>　国や地方公共団体が国民から公平に税金を集めて、様々な公共サービスを提供する活動を「財政」といいます。</a:t>
            </a:r>
            <a:endParaRPr lang="en-US" altLang="ja-JP" b="0" dirty="0"/>
          </a:p>
          <a:p>
            <a:r>
              <a:rPr lang="ja-JP" altLang="en-US" b="0" dirty="0"/>
              <a:t>　そして、国の１年間の支出を「歳出」、収入を「歳入」といいます。</a:t>
            </a:r>
            <a:endParaRPr lang="en-US" altLang="ja-JP" b="0" dirty="0"/>
          </a:p>
          <a:p>
            <a:pPr defTabSz="477454">
              <a:spcBef>
                <a:spcPts val="418"/>
              </a:spcBef>
              <a:defRPr/>
            </a:pPr>
            <a:r>
              <a:rPr lang="ja-JP" altLang="en-US" b="0" dirty="0"/>
              <a:t>　</a:t>
            </a:r>
            <a:r>
              <a:rPr kumimoji="1" lang="ja-JP" altLang="en-US" b="0" dirty="0"/>
              <a:t>令和６年度当初予算の歳出は</a:t>
            </a:r>
            <a:r>
              <a:rPr kumimoji="1" lang="en-US" altLang="ja-JP" b="0" dirty="0"/>
              <a:t>112</a:t>
            </a:r>
            <a:r>
              <a:rPr kumimoji="1" lang="ja-JP" altLang="en-US" b="0" dirty="0"/>
              <a:t>兆</a:t>
            </a:r>
            <a:r>
              <a:rPr kumimoji="1" lang="en-US" altLang="ja-JP" b="0" dirty="0"/>
              <a:t>5,717</a:t>
            </a:r>
            <a:r>
              <a:rPr kumimoji="1" lang="ja-JP" altLang="en-US" b="0" dirty="0"/>
              <a:t>億円であり、</a:t>
            </a:r>
            <a:r>
              <a:rPr lang="ja-JP" altLang="en-US" b="0" dirty="0"/>
              <a:t>社会保障、国債費、地方交付税交付金等で大部分を占めており、社会保障と国債費は年々増加している状況です。</a:t>
            </a:r>
            <a:endParaRPr lang="en-US" altLang="ja-JP" b="0" dirty="0"/>
          </a:p>
          <a:p>
            <a:r>
              <a:rPr lang="ja-JP" altLang="en-US" b="0" dirty="0"/>
              <a:t>　最も大きい割合を占める支出は</a:t>
            </a:r>
            <a:r>
              <a:rPr kumimoji="1" lang="ja-JP" altLang="en-US" b="0" dirty="0"/>
              <a:t>、「社会保障」の約</a:t>
            </a:r>
            <a:r>
              <a:rPr kumimoji="1" lang="en-US" altLang="ja-JP" b="0" dirty="0"/>
              <a:t>38</a:t>
            </a:r>
            <a:r>
              <a:rPr kumimoji="1" lang="ja-JP" altLang="en-US" b="0" dirty="0"/>
              <a:t>兆円で、</a:t>
            </a:r>
            <a:r>
              <a:rPr kumimoji="1" lang="ja-JP" altLang="en-US" b="0" dirty="0">
                <a:solidFill>
                  <a:schemeClr val="tx1"/>
                </a:solidFill>
              </a:rPr>
              <a:t>医療、年金、介護、生活保護、こども・子育てなどに使われて</a:t>
            </a:r>
            <a:r>
              <a:rPr lang="ja-JP" altLang="en-US" b="0" dirty="0"/>
              <a:t>います。</a:t>
            </a:r>
            <a:endParaRPr lang="en-US" altLang="ja-JP" b="0" dirty="0"/>
          </a:p>
          <a:p>
            <a:pPr defTabSz="477454">
              <a:spcBef>
                <a:spcPts val="418"/>
              </a:spcBef>
              <a:defRPr/>
            </a:pPr>
            <a:r>
              <a:rPr lang="ja-JP" altLang="en-US" b="0" dirty="0"/>
              <a:t>　例えば、医療については、</a:t>
            </a:r>
            <a:r>
              <a:rPr lang="ja-JP" altLang="ja-JP" b="0" dirty="0"/>
              <a:t>けがや</a:t>
            </a:r>
            <a:r>
              <a:rPr lang="ja-JP" altLang="en-US" b="0" dirty="0"/>
              <a:t>病気で病院に行ったときに</a:t>
            </a:r>
            <a:r>
              <a:rPr lang="ja-JP" altLang="ja-JP" b="0" dirty="0"/>
              <a:t>、現役世代が３割、高齢者が１～２割の自己負担で、治療を受けられるよう国</a:t>
            </a:r>
            <a:r>
              <a:rPr lang="ja-JP" altLang="en-US" b="0" dirty="0"/>
              <a:t>が一部負担して</a:t>
            </a:r>
            <a:r>
              <a:rPr lang="ja-JP" altLang="ja-JP" b="0" dirty="0"/>
              <a:t>います。</a:t>
            </a:r>
            <a:endParaRPr lang="en-US" altLang="ja-JP" b="0" dirty="0"/>
          </a:p>
          <a:p>
            <a:pPr defTabSz="477454">
              <a:spcBef>
                <a:spcPts val="418"/>
              </a:spcBef>
              <a:defRPr/>
            </a:pPr>
            <a:r>
              <a:rPr lang="ja-JP" altLang="en-US" b="0" dirty="0"/>
              <a:t>　年金については、</a:t>
            </a:r>
            <a:r>
              <a:rPr lang="en-US" altLang="ja-JP" b="0" dirty="0"/>
              <a:t>20</a:t>
            </a:r>
            <a:r>
              <a:rPr lang="ja-JP" altLang="ja-JP" b="0" dirty="0"/>
              <a:t>歳以上の全ての人が加入し、原則</a:t>
            </a:r>
            <a:r>
              <a:rPr lang="en-US" altLang="ja-JP" b="0" dirty="0"/>
              <a:t>65</a:t>
            </a:r>
            <a:r>
              <a:rPr lang="ja-JP" altLang="ja-JP" b="0" dirty="0"/>
              <a:t>歳以上の高齢者の方が仕事を引退した後に受け取ることができる「国民年金」</a:t>
            </a:r>
            <a:r>
              <a:rPr lang="ja-JP" altLang="en-US" b="0" dirty="0"/>
              <a:t>の支給額（</a:t>
            </a:r>
            <a:r>
              <a:rPr lang="ja-JP" altLang="ja-JP" b="0" dirty="0"/>
              <a:t>月額１人当たり約</a:t>
            </a:r>
            <a:r>
              <a:rPr lang="ja-JP" altLang="en-US" b="0" dirty="0"/>
              <a:t>６万８千</a:t>
            </a:r>
            <a:r>
              <a:rPr lang="ja-JP" altLang="ja-JP" b="0" dirty="0"/>
              <a:t>円</a:t>
            </a:r>
            <a:r>
              <a:rPr lang="ja-JP" altLang="en-US" b="0" dirty="0"/>
              <a:t>）</a:t>
            </a:r>
            <a:r>
              <a:rPr lang="ja-JP" altLang="ja-JP" b="0" dirty="0"/>
              <a:t>の半分を国が賄っています。</a:t>
            </a:r>
            <a:r>
              <a:rPr lang="ja-JP" altLang="en-US" b="0" dirty="0"/>
              <a:t>（出所：厚労省「令和６年度の年金額改定について」）</a:t>
            </a:r>
            <a:endParaRPr lang="ja-JP" altLang="ja-JP" b="0" dirty="0"/>
          </a:p>
          <a:p>
            <a:r>
              <a:rPr lang="ja-JP" altLang="en-US" b="0" dirty="0"/>
              <a:t>　</a:t>
            </a:r>
            <a:r>
              <a:rPr lang="ja-JP" altLang="ja-JP" b="0" dirty="0"/>
              <a:t>皆様に身近な「消費税」は、この社会保障関係費に充てられることが決まっています。</a:t>
            </a:r>
            <a:endParaRPr lang="en-US" altLang="ja-JP" b="0" dirty="0"/>
          </a:p>
          <a:p>
            <a:r>
              <a:rPr lang="ja-JP" altLang="ja-JP" b="0" dirty="0"/>
              <a:t>　</a:t>
            </a:r>
            <a:endParaRPr lang="en-US" altLang="ja-JP" b="0" dirty="0"/>
          </a:p>
          <a:p>
            <a:r>
              <a:rPr lang="ja-JP" altLang="en-US" b="0" dirty="0"/>
              <a:t>（参考）</a:t>
            </a:r>
            <a:endParaRPr lang="en-US" altLang="ja-JP" b="0" dirty="0"/>
          </a:p>
          <a:p>
            <a:r>
              <a:rPr lang="ja-JP" altLang="en-US" b="0" dirty="0"/>
              <a:t>　</a:t>
            </a:r>
            <a:r>
              <a:rPr lang="ja-JP" altLang="ja-JP" b="0" dirty="0"/>
              <a:t>※</a:t>
            </a:r>
            <a:r>
              <a:rPr lang="ja-JP" altLang="en-US" b="0" dirty="0"/>
              <a:t> 「国債費」とは、</a:t>
            </a:r>
            <a:r>
              <a:rPr kumimoji="1" lang="ja-JP" altLang="en-US" b="0" dirty="0"/>
              <a:t>国の借金である国債の元利払いに充てられる費用</a:t>
            </a:r>
            <a:r>
              <a:rPr lang="ja-JP" altLang="en-US" b="0" dirty="0"/>
              <a:t>です。</a:t>
            </a:r>
            <a:endParaRPr lang="ja-JP" altLang="ja-JP" b="0" dirty="0"/>
          </a:p>
          <a:p>
            <a:r>
              <a:rPr lang="ja-JP" altLang="en-US" b="0" dirty="0"/>
              <a:t>　</a:t>
            </a:r>
            <a:r>
              <a:rPr lang="ja-JP" altLang="ja-JP" b="0" dirty="0"/>
              <a:t>※</a:t>
            </a:r>
            <a:r>
              <a:rPr lang="en-US" altLang="ja-JP" b="0" dirty="0"/>
              <a:t> </a:t>
            </a:r>
            <a:r>
              <a:rPr lang="ja-JP" altLang="en-US" b="0" dirty="0"/>
              <a:t>「地方交付税交付金」とは、</a:t>
            </a:r>
            <a:r>
              <a:rPr kumimoji="1" lang="ja-JP" altLang="en-US" b="0" dirty="0">
                <a:solidFill>
                  <a:schemeClr val="tx1"/>
                </a:solidFill>
              </a:rPr>
              <a:t>地方公共団体の財政力の違いに応じ、公共サービスに格差が生じないよう調整するために支出するものです。</a:t>
            </a:r>
            <a:endParaRPr lang="en-US" altLang="ja-JP" b="0" dirty="0"/>
          </a:p>
          <a:p>
            <a:endParaRPr lang="ja-JP" altLang="ja-JP" b="0" dirty="0"/>
          </a:p>
          <a:p>
            <a:r>
              <a:rPr lang="ja-JP" altLang="en-US" b="0" dirty="0"/>
              <a:t>　</a:t>
            </a:r>
            <a:r>
              <a:rPr kumimoji="1" lang="ja-JP" altLang="en-US" b="0" dirty="0"/>
              <a:t>国の歳入のうち約</a:t>
            </a:r>
            <a:r>
              <a:rPr kumimoji="1" lang="en-US" altLang="ja-JP" b="0" dirty="0"/>
              <a:t>61.8</a:t>
            </a:r>
            <a:r>
              <a:rPr kumimoji="1" lang="ja-JP" altLang="en-US" b="0" dirty="0"/>
              <a:t>％は所得税、消費税、法人税などの「租税及び印紙収入」で賄われています。</a:t>
            </a:r>
            <a:endParaRPr kumimoji="1" lang="en-US" altLang="ja-JP" b="0" dirty="0"/>
          </a:p>
          <a:p>
            <a:r>
              <a:rPr kumimoji="1" lang="ja-JP" altLang="en-US" b="0" dirty="0"/>
              <a:t>　一方で、約</a:t>
            </a:r>
            <a:r>
              <a:rPr kumimoji="1" lang="en-US" altLang="ja-JP" b="0" dirty="0"/>
              <a:t>31.5</a:t>
            </a:r>
            <a:r>
              <a:rPr kumimoji="1" lang="ja-JP" altLang="en-US" b="0" dirty="0"/>
              <a:t>％は「公債金」という国の借金で賄われており、</a:t>
            </a:r>
            <a:r>
              <a:rPr lang="ja-JP" altLang="en-US" b="0" dirty="0"/>
              <a:t>元本の返済や利子の支払いなどの負担を、将来の世代に残すことになります。</a:t>
            </a:r>
            <a:endParaRPr lang="en-US" altLang="ja-JP" b="0" dirty="0"/>
          </a:p>
          <a:p>
            <a:endParaRPr lang="en-US" altLang="ja-JP" b="0" dirty="0"/>
          </a:p>
          <a:p>
            <a:pPr defTabSz="477454">
              <a:spcBef>
                <a:spcPts val="418"/>
              </a:spcBef>
              <a:defRPr/>
            </a:pPr>
            <a:r>
              <a:rPr lang="ja-JP" altLang="en-US" b="0" dirty="0"/>
              <a:t>　国税職員は、納税者の皆様に納税義務を履行していただき、税金を正しく納付していただくという税務行政を執行する立場にありますが、税収だけでは皆様の「公共サービス」を支えることができない状況になっています。</a:t>
            </a:r>
            <a:endParaRPr lang="en-US" altLang="ja-JP" b="0" dirty="0"/>
          </a:p>
          <a:p>
            <a:r>
              <a:rPr lang="ja-JP" altLang="en-US" dirty="0"/>
              <a:t>　</a:t>
            </a:r>
            <a:endParaRPr lang="en-US" altLang="ja-JP" dirty="0"/>
          </a:p>
        </p:txBody>
      </p:sp>
      <p:sp>
        <p:nvSpPr>
          <p:cNvPr id="4" name="スライド イメージ プレースホルダー 3">
            <a:extLst>
              <a:ext uri="{FF2B5EF4-FFF2-40B4-BE49-F238E27FC236}">
                <a16:creationId xmlns:a16="http://schemas.microsoft.com/office/drawing/2014/main" id="{0D429725-9739-2F2D-8DC0-088D11B22D0D}"/>
              </a:ext>
            </a:extLst>
          </p:cNvPr>
          <p:cNvSpPr>
            <a:spLocks noGrp="1" noRot="1" noChangeAspect="1"/>
          </p:cNvSpPr>
          <p:nvPr>
            <p:ph type="sldImg"/>
          </p:nvPr>
        </p:nvSpPr>
        <p:spPr/>
      </p:sp>
      <p:sp>
        <p:nvSpPr>
          <p:cNvPr id="5" name="スライド番号プレースホルダー 3">
            <a:extLst>
              <a:ext uri="{FF2B5EF4-FFF2-40B4-BE49-F238E27FC236}">
                <a16:creationId xmlns:a16="http://schemas.microsoft.com/office/drawing/2014/main" id="{F82CB991-6E9A-42D6-B175-8D91AC017F31}"/>
              </a:ext>
            </a:extLst>
          </p:cNvPr>
          <p:cNvSpPr>
            <a:spLocks noGrp="1"/>
          </p:cNvSpPr>
          <p:nvPr>
            <p:ph type="sldNum" sz="quarter" idx="5"/>
          </p:nvPr>
        </p:nvSpPr>
        <p:spPr>
          <a:xfrm>
            <a:off x="3985200" y="9662400"/>
            <a:ext cx="3110400" cy="514800"/>
          </a:xfrm>
        </p:spPr>
        <p:txBody>
          <a:bodyPr/>
          <a:lstStyle/>
          <a:p>
            <a:fld id="{4374078C-8597-4BCE-AD2D-AB8AAB46821F}" type="slidenum">
              <a:rPr lang="ja-JP" altLang="en-US" sz="1200"/>
              <a:pPr/>
              <a:t>6</a:t>
            </a:fld>
            <a:endParaRPr lang="en-US" altLang="ja-JP" sz="1200"/>
          </a:p>
        </p:txBody>
      </p:sp>
    </p:spTree>
    <p:extLst>
      <p:ext uri="{BB962C8B-B14F-4D97-AF65-F5344CB8AC3E}">
        <p14:creationId xmlns:p14="http://schemas.microsoft.com/office/powerpoint/2010/main" val="3852950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ノート プレースホルダー 2"/>
          <p:cNvSpPr>
            <a:spLocks noGrp="1"/>
          </p:cNvSpPr>
          <p:nvPr>
            <p:ph type="body" idx="1"/>
          </p:nvPr>
        </p:nvSpPr>
        <p:spPr/>
        <p:txBody>
          <a:bodyPr/>
          <a:lstStyle/>
          <a:p>
            <a:r>
              <a:rPr lang="en-US" altLang="en-US" b="1" dirty="0" err="1"/>
              <a:t>これからの社会と税</a:t>
            </a:r>
            <a:r>
              <a:rPr lang="en-US" altLang="en-US" b="1" dirty="0"/>
              <a:t> </a:t>
            </a:r>
            <a:r>
              <a:rPr lang="ja-JP" altLang="en-US" b="1" dirty="0"/>
              <a:t>①</a:t>
            </a:r>
            <a:endParaRPr lang="en-US" altLang="ja-JP" b="1" dirty="0"/>
          </a:p>
          <a:p>
            <a:endParaRPr lang="en-US" altLang="ja-JP" dirty="0"/>
          </a:p>
          <a:p>
            <a:r>
              <a:rPr lang="ja-JP" altLang="en-US" dirty="0"/>
              <a:t>　</a:t>
            </a:r>
            <a:r>
              <a:rPr lang="ja-JP" altLang="ja-JP" dirty="0"/>
              <a:t>先ほど、歳出の中で社会保障</a:t>
            </a:r>
            <a:r>
              <a:rPr lang="ja-JP" altLang="en-US" dirty="0"/>
              <a:t>と国債費</a:t>
            </a:r>
            <a:r>
              <a:rPr lang="ja-JP" altLang="ja-JP" dirty="0"/>
              <a:t>が年々増加していると説明しましたが、日本は、主要先進国</a:t>
            </a:r>
            <a:r>
              <a:rPr lang="ja-JP" altLang="en-US" dirty="0"/>
              <a:t>の中でも</a:t>
            </a:r>
            <a:r>
              <a:rPr lang="ja-JP" altLang="ja-JP" dirty="0"/>
              <a:t>急速に高齢化</a:t>
            </a:r>
            <a:r>
              <a:rPr lang="ja-JP" altLang="en-US" dirty="0"/>
              <a:t>が進んでおり</a:t>
            </a:r>
            <a:r>
              <a:rPr lang="ja-JP" altLang="ja-JP" dirty="0"/>
              <a:t>、年金、医療、介護等の給付水準が一貫して増加しています。</a:t>
            </a:r>
            <a:endParaRPr lang="en-US" altLang="ja-JP" dirty="0"/>
          </a:p>
          <a:p>
            <a:r>
              <a:rPr lang="ja-JP" altLang="en-US" dirty="0"/>
              <a:t>　</a:t>
            </a:r>
            <a:r>
              <a:rPr lang="ja-JP" altLang="ja-JP" dirty="0"/>
              <a:t>他にも要因はありますが、これが国の借金が増大した主な要因の一つです。</a:t>
            </a:r>
          </a:p>
          <a:p>
            <a:r>
              <a:rPr lang="ja-JP" altLang="ja-JP" dirty="0"/>
              <a:t>　社会保障給付の推移を見ますと、</a:t>
            </a:r>
            <a:r>
              <a:rPr lang="en-US" altLang="ja-JP" dirty="0"/>
              <a:t>1971</a:t>
            </a:r>
            <a:r>
              <a:rPr lang="ja-JP" altLang="ja-JP" dirty="0"/>
              <a:t>年以降急激に増加していることが分かります。</a:t>
            </a:r>
            <a:endParaRPr lang="en-US" altLang="ja-JP" dirty="0"/>
          </a:p>
          <a:p>
            <a:endParaRPr lang="en-US" altLang="ja-JP" dirty="0"/>
          </a:p>
          <a:p>
            <a:r>
              <a:rPr lang="ja-JP" altLang="ja-JP" dirty="0"/>
              <a:t>　これからの日本社会を考えてみますと、少子高齢化が進むことで、高齢者を支える働</a:t>
            </a:r>
            <a:r>
              <a:rPr lang="ja-JP" altLang="en-US" dirty="0"/>
              <a:t>く</a:t>
            </a:r>
            <a:r>
              <a:rPr lang="ja-JP" altLang="ja-JP" dirty="0"/>
              <a:t>世代の一人当たりの負担が増加していきます。</a:t>
            </a:r>
          </a:p>
          <a:p>
            <a:r>
              <a:rPr lang="ja-JP" altLang="en-US" dirty="0"/>
              <a:t>　</a:t>
            </a:r>
            <a:r>
              <a:rPr lang="en-US" altLang="ja-JP" dirty="0"/>
              <a:t>1965</a:t>
            </a:r>
            <a:r>
              <a:rPr lang="ja-JP" altLang="ja-JP" dirty="0"/>
              <a:t>年（昭和</a:t>
            </a:r>
            <a:r>
              <a:rPr lang="en-US" altLang="ja-JP" dirty="0"/>
              <a:t>40</a:t>
            </a:r>
            <a:r>
              <a:rPr lang="ja-JP" altLang="ja-JP" dirty="0"/>
              <a:t>年）には、</a:t>
            </a:r>
            <a:r>
              <a:rPr lang="en-US" altLang="ja-JP" dirty="0"/>
              <a:t>65</a:t>
            </a:r>
            <a:r>
              <a:rPr lang="ja-JP" altLang="ja-JP" dirty="0"/>
              <a:t>歳以上１人に対し、</a:t>
            </a:r>
            <a:r>
              <a:rPr lang="en-US" altLang="ja-JP" dirty="0"/>
              <a:t>20</a:t>
            </a:r>
            <a:r>
              <a:rPr lang="ja-JP" altLang="ja-JP" dirty="0"/>
              <a:t>～</a:t>
            </a:r>
            <a:r>
              <a:rPr lang="en-US" altLang="ja-JP" dirty="0"/>
              <a:t>64</a:t>
            </a:r>
            <a:r>
              <a:rPr lang="ja-JP" altLang="ja-JP" dirty="0"/>
              <a:t>歳は</a:t>
            </a:r>
            <a:r>
              <a:rPr lang="en-US" altLang="ja-JP" dirty="0"/>
              <a:t>9.1</a:t>
            </a:r>
            <a:r>
              <a:rPr lang="ja-JP" altLang="ja-JP" dirty="0"/>
              <a:t>人</a:t>
            </a:r>
            <a:r>
              <a:rPr lang="ja-JP" altLang="en-US" dirty="0"/>
              <a:t>、</a:t>
            </a:r>
            <a:endParaRPr lang="ja-JP" altLang="ja-JP" dirty="0"/>
          </a:p>
          <a:p>
            <a:r>
              <a:rPr lang="ja-JP" altLang="en-US" dirty="0"/>
              <a:t>　</a:t>
            </a:r>
            <a:r>
              <a:rPr lang="en-US" altLang="ja-JP" dirty="0"/>
              <a:t>2020</a:t>
            </a:r>
            <a:r>
              <a:rPr lang="ja-JP" altLang="ja-JP" dirty="0"/>
              <a:t>年（</a:t>
            </a:r>
            <a:r>
              <a:rPr lang="ja-JP" altLang="en-US" dirty="0"/>
              <a:t>令和２</a:t>
            </a:r>
            <a:r>
              <a:rPr lang="ja-JP" altLang="ja-JP" dirty="0"/>
              <a:t>年）には、</a:t>
            </a:r>
            <a:r>
              <a:rPr lang="en-US" altLang="ja-JP" dirty="0"/>
              <a:t>65</a:t>
            </a:r>
            <a:r>
              <a:rPr lang="ja-JP" altLang="ja-JP" dirty="0"/>
              <a:t>歳以上１人に対し、</a:t>
            </a:r>
            <a:r>
              <a:rPr lang="en-US" altLang="ja-JP" dirty="0"/>
              <a:t>20</a:t>
            </a:r>
            <a:r>
              <a:rPr lang="ja-JP" altLang="ja-JP" dirty="0"/>
              <a:t>～</a:t>
            </a:r>
            <a:r>
              <a:rPr lang="en-US" altLang="ja-JP" dirty="0"/>
              <a:t>64</a:t>
            </a:r>
            <a:r>
              <a:rPr lang="ja-JP" altLang="ja-JP" dirty="0"/>
              <a:t>歳は</a:t>
            </a:r>
            <a:r>
              <a:rPr lang="en-US" altLang="ja-JP" dirty="0"/>
              <a:t>1.9</a:t>
            </a:r>
            <a:r>
              <a:rPr lang="ja-JP" altLang="ja-JP" dirty="0"/>
              <a:t>人で負担</a:t>
            </a:r>
            <a:r>
              <a:rPr lang="ja-JP" altLang="en-US" dirty="0"/>
              <a:t>し</a:t>
            </a:r>
            <a:r>
              <a:rPr lang="ja-JP" altLang="ja-JP" dirty="0"/>
              <a:t>て</a:t>
            </a:r>
            <a:r>
              <a:rPr lang="ja-JP" altLang="en-US" dirty="0"/>
              <a:t>いま</a:t>
            </a:r>
            <a:r>
              <a:rPr lang="ja-JP" altLang="ja-JP" dirty="0"/>
              <a:t>すが、</a:t>
            </a:r>
          </a:p>
          <a:p>
            <a:r>
              <a:rPr lang="ja-JP" altLang="en-US" dirty="0"/>
              <a:t>　</a:t>
            </a:r>
            <a:r>
              <a:rPr lang="en-US" altLang="ja-JP" dirty="0"/>
              <a:t>2050</a:t>
            </a:r>
            <a:r>
              <a:rPr lang="ja-JP" altLang="ja-JP" dirty="0"/>
              <a:t>年（</a:t>
            </a:r>
            <a:r>
              <a:rPr lang="ja-JP" altLang="en-US" dirty="0"/>
              <a:t>令和</a:t>
            </a:r>
            <a:r>
              <a:rPr lang="en-US" altLang="ja-JP" dirty="0"/>
              <a:t>32</a:t>
            </a:r>
            <a:r>
              <a:rPr lang="ja-JP" altLang="ja-JP" dirty="0"/>
              <a:t>年）には、</a:t>
            </a:r>
            <a:r>
              <a:rPr lang="en-US" altLang="ja-JP" dirty="0"/>
              <a:t>65</a:t>
            </a:r>
            <a:r>
              <a:rPr lang="ja-JP" altLang="ja-JP" dirty="0"/>
              <a:t>歳以上１人に対し、</a:t>
            </a:r>
            <a:r>
              <a:rPr lang="en-US" altLang="ja-JP" dirty="0"/>
              <a:t>20</a:t>
            </a:r>
            <a:r>
              <a:rPr lang="ja-JP" altLang="ja-JP" dirty="0"/>
              <a:t>～</a:t>
            </a:r>
            <a:r>
              <a:rPr lang="en-US" altLang="ja-JP" dirty="0"/>
              <a:t>64</a:t>
            </a:r>
            <a:r>
              <a:rPr lang="ja-JP" altLang="ja-JP" dirty="0"/>
              <a:t>歳は</a:t>
            </a:r>
            <a:r>
              <a:rPr lang="en-US" altLang="ja-JP" dirty="0"/>
              <a:t>1.3</a:t>
            </a:r>
            <a:r>
              <a:rPr lang="ja-JP" altLang="ja-JP" dirty="0"/>
              <a:t>人で負担することとなり、働</a:t>
            </a:r>
            <a:r>
              <a:rPr lang="ja-JP" altLang="en-US" dirty="0"/>
              <a:t>く</a:t>
            </a:r>
            <a:r>
              <a:rPr lang="ja-JP" altLang="ja-JP" dirty="0"/>
              <a:t>世代の負担はますます大きくなることが予想されます。</a:t>
            </a:r>
            <a:endParaRPr lang="en-US" altLang="ja-JP" dirty="0"/>
          </a:p>
          <a:p>
            <a:endParaRPr lang="en-US" altLang="ja-JP" dirty="0"/>
          </a:p>
          <a:p>
            <a:r>
              <a:rPr lang="ja-JP" altLang="en-US" dirty="0"/>
              <a:t>　このように、今後、豊かで安心して暮らせる未来のために、給付と負担の関係について私たち一人ひとりが考えることが大切となっています。</a:t>
            </a:r>
            <a:endParaRPr lang="ja-JP" altLang="ja-JP" dirty="0"/>
          </a:p>
        </p:txBody>
      </p:sp>
      <p:sp>
        <p:nvSpPr>
          <p:cNvPr id="5" name="スライド イメージ プレースホルダー 4">
            <a:extLst>
              <a:ext uri="{FF2B5EF4-FFF2-40B4-BE49-F238E27FC236}">
                <a16:creationId xmlns:a16="http://schemas.microsoft.com/office/drawing/2014/main" id="{88144A01-AA75-DC0D-9702-9FA69283FA6C}"/>
              </a:ext>
            </a:extLst>
          </p:cNvPr>
          <p:cNvSpPr>
            <a:spLocks noGrp="1" noRot="1" noChangeAspect="1"/>
          </p:cNvSpPr>
          <p:nvPr>
            <p:ph type="sldImg"/>
          </p:nvPr>
        </p:nvSpPr>
        <p:spPr/>
      </p:sp>
      <p:sp>
        <p:nvSpPr>
          <p:cNvPr id="6" name="スライド番号プレースホルダー 3">
            <a:extLst>
              <a:ext uri="{FF2B5EF4-FFF2-40B4-BE49-F238E27FC236}">
                <a16:creationId xmlns:a16="http://schemas.microsoft.com/office/drawing/2014/main" id="{ED85F753-AAA8-41E1-9110-EC47817815C8}"/>
              </a:ext>
            </a:extLst>
          </p:cNvPr>
          <p:cNvSpPr>
            <a:spLocks noGrp="1"/>
          </p:cNvSpPr>
          <p:nvPr>
            <p:ph type="sldNum" sz="quarter" idx="5"/>
          </p:nvPr>
        </p:nvSpPr>
        <p:spPr>
          <a:xfrm>
            <a:off x="3985200" y="9662400"/>
            <a:ext cx="3110400" cy="514800"/>
          </a:xfrm>
        </p:spPr>
        <p:txBody>
          <a:bodyPr/>
          <a:lstStyle/>
          <a:p>
            <a:fld id="{4374078C-8597-4BCE-AD2D-AB8AAB46821F}" type="slidenum">
              <a:rPr lang="ja-JP" altLang="en-US" sz="1200"/>
              <a:pPr/>
              <a:t>7</a:t>
            </a:fld>
            <a:endParaRPr lang="en-US" altLang="ja-JP" sz="1200"/>
          </a:p>
        </p:txBody>
      </p:sp>
    </p:spTree>
    <p:extLst>
      <p:ext uri="{BB962C8B-B14F-4D97-AF65-F5344CB8AC3E}">
        <p14:creationId xmlns:p14="http://schemas.microsoft.com/office/powerpoint/2010/main" val="4293870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ノート プレースホルダー 2"/>
          <p:cNvSpPr>
            <a:spLocks noGrp="1"/>
          </p:cNvSpPr>
          <p:nvPr>
            <p:ph type="body" idx="1"/>
          </p:nvPr>
        </p:nvSpPr>
        <p:spPr/>
        <p:txBody>
          <a:bodyPr/>
          <a:lstStyle/>
          <a:p>
            <a:r>
              <a:rPr lang="en-US" altLang="en-US" b="1" dirty="0" err="1"/>
              <a:t>これからの社会と税</a:t>
            </a:r>
            <a:r>
              <a:rPr lang="en-US" altLang="en-US" b="1" dirty="0"/>
              <a:t> </a:t>
            </a:r>
            <a:r>
              <a:rPr lang="ja-JP" altLang="en-US" b="1" dirty="0"/>
              <a:t>②</a:t>
            </a:r>
            <a:endParaRPr lang="en-US" altLang="ja-JP" b="1" dirty="0"/>
          </a:p>
          <a:p>
            <a:endParaRPr lang="en-US" altLang="ja-JP" dirty="0"/>
          </a:p>
          <a:p>
            <a:r>
              <a:rPr lang="ja-JP" altLang="en-US" dirty="0"/>
              <a:t>　この資料は、厚生労働省が作成した資料を加工したもので、ライフサイクルの中で、個人単位での公共サービスから「受け取る分」の給付と「支払う分」の負担のイメージを分かりやすく図示したものです。</a:t>
            </a:r>
            <a:endParaRPr lang="en-US" altLang="ja-JP" dirty="0"/>
          </a:p>
          <a:p>
            <a:endParaRPr lang="en-US" altLang="ja-JP" dirty="0"/>
          </a:p>
          <a:p>
            <a:r>
              <a:rPr lang="ja-JP" altLang="en-US" dirty="0"/>
              <a:t>　公共サービスによる受益の中でも、社会保障による受益は高齢者、教育による受益は若者が中心となっています。</a:t>
            </a:r>
            <a:endParaRPr lang="en-US" altLang="ja-JP" dirty="0"/>
          </a:p>
          <a:p>
            <a:r>
              <a:rPr lang="ja-JP" altLang="en-US" dirty="0"/>
              <a:t>　一方で、それを支える負担は、働く世代が中心となっています。</a:t>
            </a:r>
            <a:endParaRPr lang="en-US" altLang="ja-JP" dirty="0"/>
          </a:p>
          <a:p>
            <a:r>
              <a:rPr lang="ja-JP" altLang="en-US" dirty="0"/>
              <a:t>　社会保障や財政は、国民全体で、お互いや国を支え合っていく制度ですので、支える時期も支えられる時期も両方存在しています。</a:t>
            </a:r>
            <a:endParaRPr lang="en-US" altLang="ja-JP" dirty="0"/>
          </a:p>
          <a:p>
            <a:endParaRPr lang="en-US" altLang="ja-JP" dirty="0"/>
          </a:p>
          <a:p>
            <a:r>
              <a:rPr lang="ja-JP" altLang="en-US" dirty="0"/>
              <a:t>　先ほども説明したとおり、今後も高齢化によって社会保障費の増加が見込まれ、支え手となる働く世代も減っていく中、国の財政や社会保障制度を持続可能とするためには、給付・負担両面で人口構成の変化に対応した制度へと改革していくことを考えなければなりません。</a:t>
            </a:r>
            <a:endParaRPr lang="en-US" altLang="ja-JP" dirty="0"/>
          </a:p>
        </p:txBody>
      </p:sp>
      <p:sp>
        <p:nvSpPr>
          <p:cNvPr id="5" name="スライド イメージ プレースホルダー 4">
            <a:extLst>
              <a:ext uri="{FF2B5EF4-FFF2-40B4-BE49-F238E27FC236}">
                <a16:creationId xmlns:a16="http://schemas.microsoft.com/office/drawing/2014/main" id="{89AF6465-6571-6165-3EED-E4950CB4884C}"/>
              </a:ext>
            </a:extLst>
          </p:cNvPr>
          <p:cNvSpPr>
            <a:spLocks noGrp="1" noRot="1" noChangeAspect="1"/>
          </p:cNvSpPr>
          <p:nvPr>
            <p:ph type="sldImg"/>
          </p:nvPr>
        </p:nvSpPr>
        <p:spPr/>
      </p:sp>
      <p:sp>
        <p:nvSpPr>
          <p:cNvPr id="6" name="スライド番号プレースホルダー 3">
            <a:extLst>
              <a:ext uri="{FF2B5EF4-FFF2-40B4-BE49-F238E27FC236}">
                <a16:creationId xmlns:a16="http://schemas.microsoft.com/office/drawing/2014/main" id="{2439BB5F-8C00-43F2-BC1E-D5082F9B0411}"/>
              </a:ext>
            </a:extLst>
          </p:cNvPr>
          <p:cNvSpPr>
            <a:spLocks noGrp="1"/>
          </p:cNvSpPr>
          <p:nvPr>
            <p:ph type="sldNum" sz="quarter" idx="5"/>
          </p:nvPr>
        </p:nvSpPr>
        <p:spPr>
          <a:xfrm>
            <a:off x="3985200" y="9662400"/>
            <a:ext cx="3110400" cy="514800"/>
          </a:xfrm>
        </p:spPr>
        <p:txBody>
          <a:bodyPr/>
          <a:lstStyle/>
          <a:p>
            <a:fld id="{4374078C-8597-4BCE-AD2D-AB8AAB46821F}" type="slidenum">
              <a:rPr lang="ja-JP" altLang="en-US" sz="1200"/>
              <a:pPr/>
              <a:t>8</a:t>
            </a:fld>
            <a:endParaRPr lang="en-US" altLang="ja-JP" sz="1200"/>
          </a:p>
        </p:txBody>
      </p:sp>
    </p:spTree>
    <p:extLst>
      <p:ext uri="{BB962C8B-B14F-4D97-AF65-F5344CB8AC3E}">
        <p14:creationId xmlns:p14="http://schemas.microsoft.com/office/powerpoint/2010/main" val="456882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46585" y="1119505"/>
            <a:ext cx="7479506" cy="2381521"/>
          </a:xfrm>
          <a:effectLst/>
        </p:spPr>
        <p:txBody>
          <a:bodyPr anchor="b"/>
          <a:lstStyle>
            <a:lvl1pPr algn="ctr">
              <a:defRPr sz="5985"/>
            </a:lvl1pPr>
          </a:lstStyle>
          <a:p>
            <a:r>
              <a:rPr kumimoji="1" lang="ja-JP" altLang="en-US"/>
              <a:t>マスター タイトルの書式設定</a:t>
            </a:r>
          </a:p>
        </p:txBody>
      </p:sp>
      <p:sp>
        <p:nvSpPr>
          <p:cNvPr id="3" name="サブタイトル 2"/>
          <p:cNvSpPr>
            <a:spLocks noGrp="1"/>
          </p:cNvSpPr>
          <p:nvPr>
            <p:ph type="subTitle" idx="1"/>
          </p:nvPr>
        </p:nvSpPr>
        <p:spPr>
          <a:xfrm>
            <a:off x="1246585" y="3592866"/>
            <a:ext cx="7479506" cy="1651546"/>
          </a:xfrm>
        </p:spPr>
        <p:txBody>
          <a:bodyPr/>
          <a:lstStyle>
            <a:lvl1pPr marL="0" indent="0" algn="ctr">
              <a:buNone/>
              <a:defRPr sz="2394"/>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fld id="{53856E45-A171-46E8-A0DE-12D60B9B3F94}" type="datetime1">
              <a:rPr lang="ja-JP" altLang="en-US" smtClean="0"/>
              <a:t>2024/9/4</a:t>
            </a:fld>
            <a:endParaRPr lang="ja-JP" altLang="en-US"/>
          </a:p>
        </p:txBody>
      </p:sp>
      <p:sp>
        <p:nvSpPr>
          <p:cNvPr id="5" name="フッター プレースホルダー 4"/>
          <p:cNvSpPr>
            <a:spLocks noGrp="1"/>
          </p:cNvSpPr>
          <p:nvPr>
            <p:ph type="ftr" sz="quarter" idx="11"/>
          </p:nvPr>
        </p:nvSpPr>
        <p:spPr/>
        <p:txBody>
          <a:bodyPr/>
          <a:lstStyle>
            <a:lvl1pPr>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B0FF6F17-0D75-4A52-9621-CC0F8D8CB105}" type="slidenum">
              <a:rPr lang="ja-JP" altLang="en-US" smtClean="0"/>
              <a:pPr/>
              <a:t>‹#›</a:t>
            </a:fld>
            <a:endParaRPr lang="ja-JP" altLang="en-US"/>
          </a:p>
        </p:txBody>
      </p:sp>
    </p:spTree>
    <p:extLst>
      <p:ext uri="{BB962C8B-B14F-4D97-AF65-F5344CB8AC3E}">
        <p14:creationId xmlns:p14="http://schemas.microsoft.com/office/powerpoint/2010/main" val="2989920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effectLst/>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lvl1pPr>
              <a:defRPr/>
            </a:lvl1pPr>
          </a:lstStyle>
          <a:p>
            <a:fld id="{948CD94D-75DC-45CD-917A-9CC33366FCA8}" type="datetime1">
              <a:rPr lang="ja-JP" altLang="en-US" smtClean="0"/>
              <a:t>2024/9/4</a:t>
            </a:fld>
            <a:endParaRPr lang="ja-JP" altLang="en-US"/>
          </a:p>
        </p:txBody>
      </p:sp>
      <p:sp>
        <p:nvSpPr>
          <p:cNvPr id="5" name="フッター プレースホルダー 4"/>
          <p:cNvSpPr>
            <a:spLocks noGrp="1"/>
          </p:cNvSpPr>
          <p:nvPr>
            <p:ph type="ftr" sz="quarter" idx="11"/>
          </p:nvPr>
        </p:nvSpPr>
        <p:spPr/>
        <p:txBody>
          <a:bodyPr/>
          <a:lstStyle>
            <a:lvl1pPr>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B0FF6F17-0D75-4A52-9621-CC0F8D8CB105}" type="slidenum">
              <a:rPr lang="ja-JP" altLang="en-US" smtClean="0"/>
              <a:pPr/>
              <a:t>‹#›</a:t>
            </a:fld>
            <a:endParaRPr lang="ja-JP" altLang="en-US"/>
          </a:p>
        </p:txBody>
      </p:sp>
    </p:spTree>
    <p:extLst>
      <p:ext uri="{BB962C8B-B14F-4D97-AF65-F5344CB8AC3E}">
        <p14:creationId xmlns:p14="http://schemas.microsoft.com/office/powerpoint/2010/main" val="156265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36696" y="364195"/>
            <a:ext cx="2150358" cy="5797040"/>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5622" y="364195"/>
            <a:ext cx="6284863" cy="5797040"/>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lvl1pPr>
              <a:defRPr/>
            </a:lvl1pPr>
          </a:lstStyle>
          <a:p>
            <a:fld id="{36F3FB0C-A9D0-472C-8D7E-76EB8E3A3F5C}" type="datetime1">
              <a:rPr lang="ja-JP" altLang="en-US" smtClean="0"/>
              <a:t>2024/9/4</a:t>
            </a:fld>
            <a:endParaRPr lang="ja-JP" altLang="en-US"/>
          </a:p>
        </p:txBody>
      </p:sp>
      <p:sp>
        <p:nvSpPr>
          <p:cNvPr id="5" name="フッター プレースホルダー 4"/>
          <p:cNvSpPr>
            <a:spLocks noGrp="1"/>
          </p:cNvSpPr>
          <p:nvPr>
            <p:ph type="ftr" sz="quarter" idx="11"/>
          </p:nvPr>
        </p:nvSpPr>
        <p:spPr/>
        <p:txBody>
          <a:bodyPr/>
          <a:lstStyle>
            <a:lvl1pPr>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B0FF6F17-0D75-4A52-9621-CC0F8D8CB105}" type="slidenum">
              <a:rPr lang="ja-JP" altLang="en-US" smtClean="0"/>
              <a:pPr/>
              <a:t>‹#›</a:t>
            </a:fld>
            <a:endParaRPr lang="ja-JP" altLang="en-US"/>
          </a:p>
        </p:txBody>
      </p:sp>
    </p:spTree>
    <p:extLst>
      <p:ext uri="{BB962C8B-B14F-4D97-AF65-F5344CB8AC3E}">
        <p14:creationId xmlns:p14="http://schemas.microsoft.com/office/powerpoint/2010/main" val="2697992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0" y="0"/>
            <a:ext cx="9972675" cy="647700"/>
          </a:xfrm>
          <a:effectLst/>
        </p:spPr>
        <p:txBody>
          <a:bodyPr lIns="360000">
            <a:normAutofit/>
          </a:bodyPr>
          <a:lstStyle>
            <a:lvl1pPr algn="l">
              <a:defRPr sz="1800"/>
            </a:lvl1pPr>
          </a:lstStyle>
          <a:p>
            <a:r>
              <a:rPr kumimoji="1" lang="ja-JP" altLang="en-US"/>
              <a:t>　マスター タイトルの書式設定</a:t>
            </a:r>
          </a:p>
        </p:txBody>
      </p:sp>
      <p:sp>
        <p:nvSpPr>
          <p:cNvPr id="4" name="日付プレースホルダー 3"/>
          <p:cNvSpPr>
            <a:spLocks noGrp="1"/>
          </p:cNvSpPr>
          <p:nvPr>
            <p:ph type="dt" sz="half" idx="10"/>
          </p:nvPr>
        </p:nvSpPr>
        <p:spPr/>
        <p:txBody>
          <a:bodyPr/>
          <a:lstStyle>
            <a:lvl1pPr>
              <a:defRPr/>
            </a:lvl1pPr>
          </a:lstStyle>
          <a:p>
            <a:fld id="{4CB3ED4C-3193-4E58-96A8-C65D9AB5AF48}" type="datetime1">
              <a:rPr lang="ja-JP" altLang="en-US" smtClean="0"/>
              <a:t>2024/9/4</a:t>
            </a:fld>
            <a:endParaRPr lang="ja-JP" altLang="en-US"/>
          </a:p>
        </p:txBody>
      </p:sp>
      <p:sp>
        <p:nvSpPr>
          <p:cNvPr id="5" name="フッター プレースホルダー 4"/>
          <p:cNvSpPr>
            <a:spLocks noGrp="1"/>
          </p:cNvSpPr>
          <p:nvPr>
            <p:ph type="ftr" sz="quarter" idx="11"/>
          </p:nvPr>
        </p:nvSpPr>
        <p:spPr/>
        <p:txBody>
          <a:bodyPr/>
          <a:lstStyle>
            <a:lvl1pPr>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sz="1050" b="0"/>
            </a:lvl1pPr>
          </a:lstStyle>
          <a:p>
            <a:fld id="{B0FF6F17-0D75-4A52-9621-CC0F8D8CB105}" type="slidenum">
              <a:rPr lang="ja-JP" altLang="en-US" smtClean="0"/>
              <a:pPr/>
              <a:t>‹#›</a:t>
            </a:fld>
            <a:endParaRPr lang="ja-JP" altLang="en-US"/>
          </a:p>
        </p:txBody>
      </p:sp>
    </p:spTree>
    <p:extLst>
      <p:ext uri="{BB962C8B-B14F-4D97-AF65-F5344CB8AC3E}">
        <p14:creationId xmlns:p14="http://schemas.microsoft.com/office/powerpoint/2010/main" val="3060572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80428" y="1705385"/>
            <a:ext cx="8601432" cy="2845473"/>
          </a:xfrm>
          <a:effectLst/>
        </p:spPr>
        <p:txBody>
          <a:bodyPr anchor="b"/>
          <a:lstStyle>
            <a:lvl1pPr>
              <a:defRPr sz="5985"/>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80428" y="4577778"/>
            <a:ext cx="8601432" cy="1496367"/>
          </a:xfrm>
        </p:spPr>
        <p:txBody>
          <a:bodyPr/>
          <a:lstStyle>
            <a:lvl1pPr marL="0" indent="0">
              <a:buNone/>
              <a:defRPr sz="2394">
                <a:solidFill>
                  <a:schemeClr val="tx1">
                    <a:tint val="75000"/>
                  </a:schemeClr>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fld id="{6009540F-E6E3-44AC-AD16-8920579606AA}" type="datetime1">
              <a:rPr lang="ja-JP" altLang="en-US" smtClean="0"/>
              <a:t>2024/9/4</a:t>
            </a:fld>
            <a:endParaRPr lang="ja-JP" altLang="en-US"/>
          </a:p>
        </p:txBody>
      </p:sp>
      <p:sp>
        <p:nvSpPr>
          <p:cNvPr id="5" name="フッター プレースホルダー 4"/>
          <p:cNvSpPr>
            <a:spLocks noGrp="1"/>
          </p:cNvSpPr>
          <p:nvPr>
            <p:ph type="ftr" sz="quarter" idx="11"/>
          </p:nvPr>
        </p:nvSpPr>
        <p:spPr/>
        <p:txBody>
          <a:bodyPr/>
          <a:lstStyle>
            <a:lvl1pPr>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B0FF6F17-0D75-4A52-9621-CC0F8D8CB105}" type="slidenum">
              <a:rPr lang="ja-JP" altLang="en-US" smtClean="0"/>
              <a:pPr/>
              <a:t>‹#›</a:t>
            </a:fld>
            <a:endParaRPr lang="ja-JP" altLang="en-US"/>
          </a:p>
        </p:txBody>
      </p:sp>
    </p:spTree>
    <p:extLst>
      <p:ext uri="{BB962C8B-B14F-4D97-AF65-F5344CB8AC3E}">
        <p14:creationId xmlns:p14="http://schemas.microsoft.com/office/powerpoint/2010/main" val="3300333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effectLst/>
        </p:spPr>
        <p:txBody>
          <a:bodyPr>
            <a:normAutofit/>
          </a:bodyPr>
          <a:lstStyle>
            <a:lvl1pPr>
              <a:defRPr sz="2800"/>
            </a:lvl1pPr>
          </a:lstStyle>
          <a:p>
            <a:r>
              <a:rPr kumimoji="1" lang="ja-JP" altLang="en-US"/>
              <a:t>マスター タイトルの書式設定</a:t>
            </a:r>
          </a:p>
        </p:txBody>
      </p:sp>
      <p:sp>
        <p:nvSpPr>
          <p:cNvPr id="3" name="コンテンツ プレースホルダー 2"/>
          <p:cNvSpPr>
            <a:spLocks noGrp="1"/>
          </p:cNvSpPr>
          <p:nvPr>
            <p:ph sz="half" idx="1"/>
          </p:nvPr>
        </p:nvSpPr>
        <p:spPr>
          <a:xfrm>
            <a:off x="685622" y="1820976"/>
            <a:ext cx="4217610" cy="4340259"/>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69443" y="1820976"/>
            <a:ext cx="4217610" cy="4340259"/>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lvl1pPr>
              <a:defRPr/>
            </a:lvl1pPr>
          </a:lstStyle>
          <a:p>
            <a:fld id="{8DC5C510-775C-4959-A46A-102C17117C70}" type="datetime1">
              <a:rPr lang="ja-JP" altLang="en-US" smtClean="0"/>
              <a:t>2024/9/4</a:t>
            </a:fld>
            <a:endParaRPr lang="ja-JP" altLang="en-US"/>
          </a:p>
        </p:txBody>
      </p:sp>
      <p:sp>
        <p:nvSpPr>
          <p:cNvPr id="6" name="フッター プレースホルダー 5"/>
          <p:cNvSpPr>
            <a:spLocks noGrp="1"/>
          </p:cNvSpPr>
          <p:nvPr>
            <p:ph type="ftr" sz="quarter" idx="11"/>
          </p:nvPr>
        </p:nvSpPr>
        <p:spPr/>
        <p:txBody>
          <a:bodyPr/>
          <a:lstStyle>
            <a:lvl1pPr>
              <a:defRPr/>
            </a:lvl1pPr>
          </a:lstStyle>
          <a:p>
            <a:endParaRPr lang="ja-JP" altLang="en-US"/>
          </a:p>
        </p:txBody>
      </p:sp>
      <p:sp>
        <p:nvSpPr>
          <p:cNvPr id="7" name="スライド番号プレースホルダー 6"/>
          <p:cNvSpPr>
            <a:spLocks noGrp="1"/>
          </p:cNvSpPr>
          <p:nvPr>
            <p:ph type="sldNum" sz="quarter" idx="12"/>
          </p:nvPr>
        </p:nvSpPr>
        <p:spPr/>
        <p:txBody>
          <a:bodyPr/>
          <a:lstStyle>
            <a:lvl1pPr>
              <a:defRPr/>
            </a:lvl1pPr>
          </a:lstStyle>
          <a:p>
            <a:fld id="{B0FF6F17-0D75-4A52-9621-CC0F8D8CB105}" type="slidenum">
              <a:rPr lang="ja-JP" altLang="en-US" smtClean="0"/>
              <a:pPr/>
              <a:t>‹#›</a:t>
            </a:fld>
            <a:endParaRPr lang="ja-JP" altLang="en-US"/>
          </a:p>
        </p:txBody>
      </p:sp>
    </p:spTree>
    <p:extLst>
      <p:ext uri="{BB962C8B-B14F-4D97-AF65-F5344CB8AC3E}">
        <p14:creationId xmlns:p14="http://schemas.microsoft.com/office/powerpoint/2010/main" val="3526663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7353" y="364196"/>
            <a:ext cx="8601432" cy="1322188"/>
          </a:xfrm>
          <a:effectLst/>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7354" y="1676882"/>
            <a:ext cx="4219341" cy="821814"/>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7354" y="2498697"/>
            <a:ext cx="4219341" cy="367520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48667" y="1676882"/>
            <a:ext cx="4240119" cy="821814"/>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48667" y="2498697"/>
            <a:ext cx="4240119" cy="367520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lvl1pPr>
              <a:defRPr/>
            </a:lvl1pPr>
          </a:lstStyle>
          <a:p>
            <a:fld id="{AB99AE9D-0DD9-4F7C-8096-58CC66C22F94}" type="datetime1">
              <a:rPr lang="ja-JP" altLang="en-US" smtClean="0"/>
              <a:t>2024/9/4</a:t>
            </a:fld>
            <a:endParaRPr lang="ja-JP" altLang="en-US"/>
          </a:p>
        </p:txBody>
      </p:sp>
      <p:sp>
        <p:nvSpPr>
          <p:cNvPr id="8" name="フッター プレースホルダー 7"/>
          <p:cNvSpPr>
            <a:spLocks noGrp="1"/>
          </p:cNvSpPr>
          <p:nvPr>
            <p:ph type="ftr" sz="quarter" idx="11"/>
          </p:nvPr>
        </p:nvSpPr>
        <p:spPr/>
        <p:txBody>
          <a:bodyPr/>
          <a:lstStyle>
            <a:lvl1pPr>
              <a:defRPr/>
            </a:lvl1pPr>
          </a:lstStyle>
          <a:p>
            <a:endParaRPr lang="ja-JP" altLang="en-US"/>
          </a:p>
        </p:txBody>
      </p:sp>
      <p:sp>
        <p:nvSpPr>
          <p:cNvPr id="9" name="スライド番号プレースホルダー 8"/>
          <p:cNvSpPr>
            <a:spLocks noGrp="1"/>
          </p:cNvSpPr>
          <p:nvPr>
            <p:ph type="sldNum" sz="quarter" idx="12"/>
          </p:nvPr>
        </p:nvSpPr>
        <p:spPr/>
        <p:txBody>
          <a:bodyPr/>
          <a:lstStyle>
            <a:lvl1pPr>
              <a:defRPr/>
            </a:lvl1pPr>
          </a:lstStyle>
          <a:p>
            <a:fld id="{B0FF6F17-0D75-4A52-9621-CC0F8D8CB105}" type="slidenum">
              <a:rPr lang="ja-JP" altLang="en-US" smtClean="0"/>
              <a:pPr/>
              <a:t>‹#›</a:t>
            </a:fld>
            <a:endParaRPr lang="ja-JP" altLang="en-US"/>
          </a:p>
        </p:txBody>
      </p:sp>
    </p:spTree>
    <p:extLst>
      <p:ext uri="{BB962C8B-B14F-4D97-AF65-F5344CB8AC3E}">
        <p14:creationId xmlns:p14="http://schemas.microsoft.com/office/powerpoint/2010/main" val="4098216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3729798" cy="6840538"/>
          </a:xfrm>
          <a:effectLst/>
        </p:spPr>
        <p:txBody>
          <a:bodyPr>
            <a:normAutofit/>
          </a:bodyPr>
          <a:lstStyle>
            <a:lvl1pPr>
              <a:defRPr sz="3591"/>
            </a:lvl1p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fld id="{6DAB3D41-E2D7-42C8-A630-1EBED720C408}" type="datetime1">
              <a:rPr lang="ja-JP" altLang="en-US" smtClean="0"/>
              <a:t>2024/9/4</a:t>
            </a:fld>
            <a:endParaRPr lang="ja-JP" altLang="en-US"/>
          </a:p>
        </p:txBody>
      </p:sp>
      <p:sp>
        <p:nvSpPr>
          <p:cNvPr id="4" name="フッター プレースホルダー 3"/>
          <p:cNvSpPr>
            <a:spLocks noGrp="1"/>
          </p:cNvSpPr>
          <p:nvPr>
            <p:ph type="ftr" sz="quarter" idx="11"/>
          </p:nvPr>
        </p:nvSpPr>
        <p:spPr/>
        <p:txBody>
          <a:bodyPr/>
          <a:lstStyle>
            <a:lvl1pPr>
              <a:defRPr/>
            </a:lvl1pPr>
          </a:lstStyle>
          <a:p>
            <a:endParaRPr lang="ja-JP" altLang="en-US"/>
          </a:p>
        </p:txBody>
      </p:sp>
      <p:sp>
        <p:nvSpPr>
          <p:cNvPr id="5" name="スライド番号プレースホルダー 4"/>
          <p:cNvSpPr>
            <a:spLocks noGrp="1"/>
          </p:cNvSpPr>
          <p:nvPr>
            <p:ph type="sldNum" sz="quarter" idx="12"/>
          </p:nvPr>
        </p:nvSpPr>
        <p:spPr/>
        <p:txBody>
          <a:bodyPr/>
          <a:lstStyle>
            <a:lvl1pPr>
              <a:defRPr/>
            </a:lvl1pPr>
          </a:lstStyle>
          <a:p>
            <a:fld id="{B0FF6F17-0D75-4A52-9621-CC0F8D8CB105}" type="slidenum">
              <a:rPr lang="ja-JP" altLang="en-US" smtClean="0"/>
              <a:pPr/>
              <a:t>‹#›</a:t>
            </a:fld>
            <a:endParaRPr lang="ja-JP" altLang="en-US"/>
          </a:p>
        </p:txBody>
      </p:sp>
    </p:spTree>
    <p:extLst>
      <p:ext uri="{BB962C8B-B14F-4D97-AF65-F5344CB8AC3E}">
        <p14:creationId xmlns:p14="http://schemas.microsoft.com/office/powerpoint/2010/main" val="234738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fld id="{F32B881E-38F1-4E7D-97A2-DC68DF12A503}" type="datetime1">
              <a:rPr lang="ja-JP" altLang="en-US" smtClean="0"/>
              <a:t>2024/9/4</a:t>
            </a:fld>
            <a:endParaRPr lang="ja-JP" altLang="en-US"/>
          </a:p>
        </p:txBody>
      </p:sp>
      <p:sp>
        <p:nvSpPr>
          <p:cNvPr id="3" name="フッター プレースホルダー 2"/>
          <p:cNvSpPr>
            <a:spLocks noGrp="1"/>
          </p:cNvSpPr>
          <p:nvPr>
            <p:ph type="ftr" sz="quarter" idx="11"/>
          </p:nvPr>
        </p:nvSpPr>
        <p:spPr/>
        <p:txBody>
          <a:bodyPr/>
          <a:lstStyle>
            <a:lvl1pPr>
              <a:defRPr/>
            </a:lvl1pPr>
          </a:lstStyle>
          <a:p>
            <a:endParaRPr lang="ja-JP" altLang="en-US"/>
          </a:p>
        </p:txBody>
      </p:sp>
      <p:sp>
        <p:nvSpPr>
          <p:cNvPr id="4" name="スライド番号プレースホルダー 3"/>
          <p:cNvSpPr>
            <a:spLocks noGrp="1"/>
          </p:cNvSpPr>
          <p:nvPr>
            <p:ph type="sldNum" sz="quarter" idx="12"/>
          </p:nvPr>
        </p:nvSpPr>
        <p:spPr/>
        <p:txBody>
          <a:bodyPr/>
          <a:lstStyle>
            <a:lvl1pPr>
              <a:defRPr/>
            </a:lvl1pPr>
          </a:lstStyle>
          <a:p>
            <a:fld id="{B0FF6F17-0D75-4A52-9621-CC0F8D8CB105}" type="slidenum">
              <a:rPr lang="ja-JP" altLang="en-US" smtClean="0"/>
              <a:pPr/>
              <a:t>‹#›</a:t>
            </a:fld>
            <a:endParaRPr lang="ja-JP" altLang="en-US"/>
          </a:p>
        </p:txBody>
      </p:sp>
    </p:spTree>
    <p:extLst>
      <p:ext uri="{BB962C8B-B14F-4D97-AF65-F5344CB8AC3E}">
        <p14:creationId xmlns:p14="http://schemas.microsoft.com/office/powerpoint/2010/main" val="1599949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7354" y="456036"/>
            <a:ext cx="3216880" cy="1596126"/>
          </a:xfrm>
        </p:spPr>
        <p:txBody>
          <a:bodyPr anchor="b"/>
          <a:lstStyle>
            <a:lvl1pPr>
              <a:defRPr sz="3192"/>
            </a:lvl1pPr>
          </a:lstStyle>
          <a:p>
            <a:r>
              <a:rPr kumimoji="1" lang="ja-JP" altLang="en-US"/>
              <a:t>マスター タイトルの書式設定</a:t>
            </a:r>
          </a:p>
        </p:txBody>
      </p:sp>
      <p:sp>
        <p:nvSpPr>
          <p:cNvPr id="3" name="コンテンツ プレースホルダー 2"/>
          <p:cNvSpPr>
            <a:spLocks noGrp="1"/>
          </p:cNvSpPr>
          <p:nvPr>
            <p:ph idx="1"/>
          </p:nvPr>
        </p:nvSpPr>
        <p:spPr>
          <a:xfrm>
            <a:off x="4240119" y="984911"/>
            <a:ext cx="5048667" cy="4861216"/>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7354" y="2052161"/>
            <a:ext cx="3216880" cy="3801883"/>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B5533B4F-BC18-49CF-B7C7-0B9804BD6022}" type="datetime1">
              <a:rPr lang="ja-JP" altLang="en-US" smtClean="0"/>
              <a:t>2024/9/4</a:t>
            </a:fld>
            <a:endParaRPr lang="ja-JP" altLang="en-US"/>
          </a:p>
        </p:txBody>
      </p:sp>
      <p:sp>
        <p:nvSpPr>
          <p:cNvPr id="6" name="フッター プレースホルダー 5"/>
          <p:cNvSpPr>
            <a:spLocks noGrp="1"/>
          </p:cNvSpPr>
          <p:nvPr>
            <p:ph type="ftr" sz="quarter" idx="11"/>
          </p:nvPr>
        </p:nvSpPr>
        <p:spPr/>
        <p:txBody>
          <a:bodyPr/>
          <a:lstStyle>
            <a:lvl1pPr>
              <a:defRPr/>
            </a:lvl1pPr>
          </a:lstStyle>
          <a:p>
            <a:endParaRPr lang="ja-JP" altLang="en-US"/>
          </a:p>
        </p:txBody>
      </p:sp>
      <p:sp>
        <p:nvSpPr>
          <p:cNvPr id="7" name="スライド番号プレースホルダー 6"/>
          <p:cNvSpPr>
            <a:spLocks noGrp="1"/>
          </p:cNvSpPr>
          <p:nvPr>
            <p:ph type="sldNum" sz="quarter" idx="12"/>
          </p:nvPr>
        </p:nvSpPr>
        <p:spPr/>
        <p:txBody>
          <a:bodyPr/>
          <a:lstStyle>
            <a:lvl1pPr>
              <a:defRPr/>
            </a:lvl1pPr>
          </a:lstStyle>
          <a:p>
            <a:fld id="{B0FF6F17-0D75-4A52-9621-CC0F8D8CB105}" type="slidenum">
              <a:rPr lang="ja-JP" altLang="en-US" smtClean="0"/>
              <a:pPr/>
              <a:t>‹#›</a:t>
            </a:fld>
            <a:endParaRPr lang="ja-JP" altLang="en-US"/>
          </a:p>
        </p:txBody>
      </p:sp>
    </p:spTree>
    <p:extLst>
      <p:ext uri="{BB962C8B-B14F-4D97-AF65-F5344CB8AC3E}">
        <p14:creationId xmlns:p14="http://schemas.microsoft.com/office/powerpoint/2010/main" val="1558188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7354" y="456036"/>
            <a:ext cx="3216880" cy="1596126"/>
          </a:xfrm>
        </p:spPr>
        <p:txBody>
          <a:bodyPr anchor="b"/>
          <a:lstStyle>
            <a:lvl1pPr>
              <a:defRPr sz="3192"/>
            </a:lvl1pPr>
          </a:lstStyle>
          <a:p>
            <a:r>
              <a:rPr kumimoji="1" lang="ja-JP" altLang="en-US"/>
              <a:t>マスター タイトルの書式設定</a:t>
            </a:r>
          </a:p>
        </p:txBody>
      </p:sp>
      <p:sp>
        <p:nvSpPr>
          <p:cNvPr id="3" name="図プレースホルダー 2"/>
          <p:cNvSpPr>
            <a:spLocks noGrp="1"/>
          </p:cNvSpPr>
          <p:nvPr>
            <p:ph type="pic" idx="1"/>
          </p:nvPr>
        </p:nvSpPr>
        <p:spPr>
          <a:xfrm>
            <a:off x="4240119" y="984911"/>
            <a:ext cx="5048667" cy="4861216"/>
          </a:xfrm>
        </p:spPr>
        <p:txBody>
          <a:bodyPr/>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endParaRPr kumimoji="1" lang="ja-JP" altLang="en-US"/>
          </a:p>
        </p:txBody>
      </p:sp>
      <p:sp>
        <p:nvSpPr>
          <p:cNvPr id="4" name="テキスト プレースホルダー 3"/>
          <p:cNvSpPr>
            <a:spLocks noGrp="1"/>
          </p:cNvSpPr>
          <p:nvPr>
            <p:ph type="body" sz="half" idx="2"/>
          </p:nvPr>
        </p:nvSpPr>
        <p:spPr>
          <a:xfrm>
            <a:off x="687354" y="2052161"/>
            <a:ext cx="3216880" cy="3801883"/>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67D701BC-1AC5-4637-829F-B2B5A5953684}" type="datetime1">
              <a:rPr lang="ja-JP" altLang="en-US" smtClean="0"/>
              <a:t>2024/9/4</a:t>
            </a:fld>
            <a:endParaRPr lang="ja-JP" altLang="en-US"/>
          </a:p>
        </p:txBody>
      </p:sp>
      <p:sp>
        <p:nvSpPr>
          <p:cNvPr id="6" name="フッター プレースホルダー 5"/>
          <p:cNvSpPr>
            <a:spLocks noGrp="1"/>
          </p:cNvSpPr>
          <p:nvPr>
            <p:ph type="ftr" sz="quarter" idx="11"/>
          </p:nvPr>
        </p:nvSpPr>
        <p:spPr/>
        <p:txBody>
          <a:bodyPr/>
          <a:lstStyle>
            <a:lvl1pPr>
              <a:defRPr/>
            </a:lvl1pPr>
          </a:lstStyle>
          <a:p>
            <a:endParaRPr lang="ja-JP" altLang="en-US"/>
          </a:p>
        </p:txBody>
      </p:sp>
      <p:sp>
        <p:nvSpPr>
          <p:cNvPr id="7" name="スライド番号プレースホルダー 6"/>
          <p:cNvSpPr>
            <a:spLocks noGrp="1"/>
          </p:cNvSpPr>
          <p:nvPr>
            <p:ph type="sldNum" sz="quarter" idx="12"/>
          </p:nvPr>
        </p:nvSpPr>
        <p:spPr/>
        <p:txBody>
          <a:bodyPr/>
          <a:lstStyle>
            <a:lvl1pPr>
              <a:defRPr/>
            </a:lvl1pPr>
          </a:lstStyle>
          <a:p>
            <a:fld id="{B0FF6F17-0D75-4A52-9621-CC0F8D8CB105}" type="slidenum">
              <a:rPr lang="ja-JP" altLang="en-US" smtClean="0"/>
              <a:pPr/>
              <a:t>‹#›</a:t>
            </a:fld>
            <a:endParaRPr lang="ja-JP" altLang="en-US"/>
          </a:p>
        </p:txBody>
      </p:sp>
    </p:spTree>
    <p:extLst>
      <p:ext uri="{BB962C8B-B14F-4D97-AF65-F5344CB8AC3E}">
        <p14:creationId xmlns:p14="http://schemas.microsoft.com/office/powerpoint/2010/main" val="610806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0" y="0"/>
            <a:ext cx="9972675" cy="978232"/>
          </a:xfrm>
          <a:prstGeom prst="rect">
            <a:avLst/>
          </a:prstGeom>
          <a:solidFill>
            <a:srgbClr val="0070C0"/>
          </a:solidFill>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5622" y="1820976"/>
            <a:ext cx="8601432" cy="4340259"/>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5621" y="6340166"/>
            <a:ext cx="2243852" cy="364195"/>
          </a:xfrm>
          <a:prstGeom prst="rect">
            <a:avLst/>
          </a:prstGeom>
        </p:spPr>
        <p:txBody>
          <a:bodyPr vert="horz" lIns="91440" tIns="45720" rIns="91440" bIns="45720" rtlCol="0" anchor="ctr"/>
          <a:lstStyle>
            <a:lvl1pPr algn="l">
              <a:defRPr sz="1197">
                <a:solidFill>
                  <a:schemeClr val="tx1">
                    <a:tint val="75000"/>
                  </a:schemeClr>
                </a:solidFill>
                <a:latin typeface="HG丸ｺﾞｼｯｸM-PRO" panose="020F0600000000000000" pitchFamily="50" charset="-128"/>
                <a:ea typeface="HG丸ｺﾞｼｯｸM-PRO" panose="020F0600000000000000" pitchFamily="50" charset="-128"/>
              </a:defRPr>
            </a:lvl1pPr>
          </a:lstStyle>
          <a:p>
            <a:fld id="{3E888ADC-40E4-4D40-A562-1E0FEC6A610F}" type="datetime1">
              <a:rPr lang="ja-JP" altLang="en-US" smtClean="0"/>
              <a:t>2024/9/4</a:t>
            </a:fld>
            <a:endParaRPr lang="ja-JP" altLang="en-US"/>
          </a:p>
        </p:txBody>
      </p:sp>
      <p:sp>
        <p:nvSpPr>
          <p:cNvPr id="5" name="フッター プレースホルダー 4"/>
          <p:cNvSpPr>
            <a:spLocks noGrp="1"/>
          </p:cNvSpPr>
          <p:nvPr>
            <p:ph type="ftr" sz="quarter" idx="3"/>
          </p:nvPr>
        </p:nvSpPr>
        <p:spPr>
          <a:xfrm>
            <a:off x="3303449" y="6340166"/>
            <a:ext cx="3365778" cy="364195"/>
          </a:xfrm>
          <a:prstGeom prst="rect">
            <a:avLst/>
          </a:prstGeom>
        </p:spPr>
        <p:txBody>
          <a:bodyPr vert="horz" lIns="91440" tIns="45720" rIns="91440" bIns="45720" rtlCol="0" anchor="ctr"/>
          <a:lstStyle>
            <a:lvl1pPr algn="ctr">
              <a:defRPr sz="1197">
                <a:solidFill>
                  <a:schemeClr val="tx1">
                    <a:tint val="75000"/>
                  </a:schemeClr>
                </a:solidFill>
                <a:latin typeface="HG丸ｺﾞｼｯｸM-PRO" panose="020F0600000000000000" pitchFamily="50" charset="-128"/>
                <a:ea typeface="HG丸ｺﾞｼｯｸM-PRO" panose="020F0600000000000000" pitchFamily="50" charset="-128"/>
              </a:defRPr>
            </a:lvl1pPr>
          </a:lstStyle>
          <a:p>
            <a:endParaRPr lang="ja-JP" altLang="en-US"/>
          </a:p>
        </p:txBody>
      </p:sp>
      <p:sp>
        <p:nvSpPr>
          <p:cNvPr id="6" name="スライド番号プレースホルダー 5"/>
          <p:cNvSpPr>
            <a:spLocks noGrp="1"/>
          </p:cNvSpPr>
          <p:nvPr>
            <p:ph type="sldNum" sz="quarter" idx="4"/>
          </p:nvPr>
        </p:nvSpPr>
        <p:spPr>
          <a:xfrm>
            <a:off x="7728823" y="6476343"/>
            <a:ext cx="2243852" cy="364195"/>
          </a:xfrm>
          <a:prstGeom prst="rect">
            <a:avLst/>
          </a:prstGeom>
        </p:spPr>
        <p:txBody>
          <a:bodyPr vert="horz" lIns="91440" tIns="45720" rIns="91440" bIns="45720" rtlCol="0" anchor="ctr"/>
          <a:lstStyle>
            <a:lvl1pPr algn="r">
              <a:defRPr sz="1197">
                <a:solidFill>
                  <a:schemeClr val="tx1">
                    <a:tint val="75000"/>
                  </a:schemeClr>
                </a:solidFill>
                <a:latin typeface="HG丸ｺﾞｼｯｸM-PRO" panose="020F0600000000000000" pitchFamily="50" charset="-128"/>
                <a:ea typeface="HG丸ｺﾞｼｯｸM-PRO" panose="020F0600000000000000" pitchFamily="50" charset="-128"/>
              </a:defRPr>
            </a:lvl1pPr>
          </a:lstStyle>
          <a:p>
            <a:fld id="{B0FF6F17-0D75-4A52-9621-CC0F8D8CB105}" type="slidenum">
              <a:rPr lang="ja-JP" altLang="en-US" smtClean="0"/>
              <a:pPr/>
              <a:t>‹#›</a:t>
            </a:fld>
            <a:endParaRPr lang="ja-JP" altLang="en-US"/>
          </a:p>
        </p:txBody>
      </p:sp>
    </p:spTree>
    <p:extLst>
      <p:ext uri="{BB962C8B-B14F-4D97-AF65-F5344CB8AC3E}">
        <p14:creationId xmlns:p14="http://schemas.microsoft.com/office/powerpoint/2010/main" val="8105053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2114" rtl="0" eaLnBrk="1" latinLnBrk="0" hangingPunct="1">
        <a:lnSpc>
          <a:spcPct val="90000"/>
        </a:lnSpc>
        <a:spcBef>
          <a:spcPct val="0"/>
        </a:spcBef>
        <a:buNone/>
        <a:defRPr kumimoji="1" sz="2800" b="1" kern="1200">
          <a:solidFill>
            <a:schemeClr val="bg1"/>
          </a:solidFill>
          <a:latin typeface="HG丸ｺﾞｼｯｸM-PRO" panose="020F0600000000000000" pitchFamily="50" charset="-128"/>
          <a:ea typeface="HG丸ｺﾞｼｯｸM-PRO" panose="020F0600000000000000" pitchFamily="50" charset="-128"/>
          <a:cs typeface="+mj-cs"/>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kumimoji="1" sz="2793" kern="1200">
          <a:solidFill>
            <a:schemeClr val="tx1"/>
          </a:solidFill>
          <a:latin typeface="HG丸ｺﾞｼｯｸM-PRO" panose="020F0600000000000000" pitchFamily="50" charset="-128"/>
          <a:ea typeface="HG丸ｺﾞｼｯｸM-PRO" panose="020F0600000000000000" pitchFamily="50" charset="-128"/>
          <a:cs typeface="+mn-cs"/>
        </a:defRPr>
      </a:lvl1pPr>
      <a:lvl2pPr marL="684086" indent="-228029" algn="l" defTabSz="912114" rtl="0" eaLnBrk="1" latinLnBrk="0" hangingPunct="1">
        <a:lnSpc>
          <a:spcPct val="90000"/>
        </a:lnSpc>
        <a:spcBef>
          <a:spcPts val="499"/>
        </a:spcBef>
        <a:buFont typeface="Arial" panose="020B0604020202020204" pitchFamily="34" charset="0"/>
        <a:buChar char="•"/>
        <a:defRPr kumimoji="1" sz="2394"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0143" indent="-228029" algn="l" defTabSz="912114" rtl="0" eaLnBrk="1" latinLnBrk="0" hangingPunct="1">
        <a:lnSpc>
          <a:spcPct val="90000"/>
        </a:lnSpc>
        <a:spcBef>
          <a:spcPts val="499"/>
        </a:spcBef>
        <a:buFont typeface="Arial" panose="020B0604020202020204" pitchFamily="34" charset="0"/>
        <a:buChar char="•"/>
        <a:defRPr kumimoji="1" sz="1995" kern="1200">
          <a:solidFill>
            <a:schemeClr val="tx1"/>
          </a:solidFill>
          <a:latin typeface="HG丸ｺﾞｼｯｸM-PRO" panose="020F0600000000000000" pitchFamily="50" charset="-128"/>
          <a:ea typeface="HG丸ｺﾞｼｯｸM-PRO" panose="020F0600000000000000" pitchFamily="50" charset="-128"/>
          <a:cs typeface="+mn-cs"/>
        </a:defRPr>
      </a:lvl3pPr>
      <a:lvl4pPr marL="1596200"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2257"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9pPr>
    </p:bodyStyle>
    <p:otherStyle>
      <a:defPPr>
        <a:defRPr lang="ja-JP"/>
      </a:defPPr>
      <a:lvl1pPr marL="0" algn="l" defTabSz="912114" rtl="0" eaLnBrk="1" latinLnBrk="0" hangingPunct="1">
        <a:defRPr kumimoji="1" sz="1795" kern="1200">
          <a:solidFill>
            <a:schemeClr val="tx1"/>
          </a:solidFill>
          <a:latin typeface="+mn-lt"/>
          <a:ea typeface="+mn-ea"/>
          <a:cs typeface="+mn-cs"/>
        </a:defRPr>
      </a:lvl1pPr>
      <a:lvl2pPr marL="456057" algn="l" defTabSz="912114" rtl="0" eaLnBrk="1" latinLnBrk="0" hangingPunct="1">
        <a:defRPr kumimoji="1" sz="1795" kern="1200">
          <a:solidFill>
            <a:schemeClr val="tx1"/>
          </a:solidFill>
          <a:latin typeface="+mn-lt"/>
          <a:ea typeface="+mn-ea"/>
          <a:cs typeface="+mn-cs"/>
        </a:defRPr>
      </a:lvl2pPr>
      <a:lvl3pPr marL="912114" algn="l" defTabSz="912114" rtl="0" eaLnBrk="1" latinLnBrk="0" hangingPunct="1">
        <a:defRPr kumimoji="1" sz="1795" kern="1200">
          <a:solidFill>
            <a:schemeClr val="tx1"/>
          </a:solidFill>
          <a:latin typeface="+mn-lt"/>
          <a:ea typeface="+mn-ea"/>
          <a:cs typeface="+mn-cs"/>
        </a:defRPr>
      </a:lvl3pPr>
      <a:lvl4pPr marL="1368171" algn="l" defTabSz="912114" rtl="0" eaLnBrk="1" latinLnBrk="0" hangingPunct="1">
        <a:defRPr kumimoji="1" sz="1795" kern="1200">
          <a:solidFill>
            <a:schemeClr val="tx1"/>
          </a:solidFill>
          <a:latin typeface="+mn-lt"/>
          <a:ea typeface="+mn-ea"/>
          <a:cs typeface="+mn-cs"/>
        </a:defRPr>
      </a:lvl4pPr>
      <a:lvl5pPr marL="1824228" algn="l" defTabSz="912114" rtl="0" eaLnBrk="1" latinLnBrk="0" hangingPunct="1">
        <a:defRPr kumimoji="1" sz="1795" kern="1200">
          <a:solidFill>
            <a:schemeClr val="tx1"/>
          </a:solidFill>
          <a:latin typeface="+mn-lt"/>
          <a:ea typeface="+mn-ea"/>
          <a:cs typeface="+mn-cs"/>
        </a:defRPr>
      </a:lvl5pPr>
      <a:lvl6pPr marL="2280285" algn="l" defTabSz="912114" rtl="0" eaLnBrk="1" latinLnBrk="0" hangingPunct="1">
        <a:defRPr kumimoji="1" sz="1795" kern="1200">
          <a:solidFill>
            <a:schemeClr val="tx1"/>
          </a:solidFill>
          <a:latin typeface="+mn-lt"/>
          <a:ea typeface="+mn-ea"/>
          <a:cs typeface="+mn-cs"/>
        </a:defRPr>
      </a:lvl6pPr>
      <a:lvl7pPr marL="2736342" algn="l" defTabSz="912114" rtl="0" eaLnBrk="1" latinLnBrk="0" hangingPunct="1">
        <a:defRPr kumimoji="1" sz="1795" kern="1200">
          <a:solidFill>
            <a:schemeClr val="tx1"/>
          </a:solidFill>
          <a:latin typeface="+mn-lt"/>
          <a:ea typeface="+mn-ea"/>
          <a:cs typeface="+mn-cs"/>
        </a:defRPr>
      </a:lvl7pPr>
      <a:lvl8pPr marL="3192399" algn="l" defTabSz="912114" rtl="0" eaLnBrk="1" latinLnBrk="0" hangingPunct="1">
        <a:defRPr kumimoji="1" sz="1795" kern="1200">
          <a:solidFill>
            <a:schemeClr val="tx1"/>
          </a:solidFill>
          <a:latin typeface="+mn-lt"/>
          <a:ea typeface="+mn-ea"/>
          <a:cs typeface="+mn-cs"/>
        </a:defRPr>
      </a:lvl8pPr>
      <a:lvl9pPr marL="3648456" algn="l" defTabSz="912114" rtl="0" eaLnBrk="1" latinLnBrk="0" hangingPunct="1">
        <a:defRPr kumimoji="1"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chart" Target="../charts/chart5.xml"/><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chart" Target="../charts/chart6.xml"/><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a:extLst>
              <a:ext uri="{FF2B5EF4-FFF2-40B4-BE49-F238E27FC236}">
                <a16:creationId xmlns:a16="http://schemas.microsoft.com/office/drawing/2014/main" id="{0A970789-CD31-4A8A-8537-5033F40473B0}"/>
              </a:ext>
            </a:extLst>
          </p:cNvPr>
          <p:cNvSpPr>
            <a:spLocks noChangeArrowheads="1"/>
          </p:cNvSpPr>
          <p:nvPr/>
        </p:nvSpPr>
        <p:spPr bwMode="auto">
          <a:xfrm>
            <a:off x="0" y="5818188"/>
            <a:ext cx="9972675" cy="1022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HG丸ｺﾞｼｯｸM-PRO" panose="020F0600000000000000" pitchFamily="50" charset="-128"/>
              <a:ea typeface="HG丸ｺﾞｼｯｸM-PRO" panose="020F0600000000000000" pitchFamily="50" charset="-128"/>
              <a:cs typeface="メイリオ" charset="0"/>
            </a:endParaRPr>
          </a:p>
        </p:txBody>
      </p:sp>
      <p:sp>
        <p:nvSpPr>
          <p:cNvPr id="6" name="Rectangle 20">
            <a:extLst>
              <a:ext uri="{FF2B5EF4-FFF2-40B4-BE49-F238E27FC236}">
                <a16:creationId xmlns:a16="http://schemas.microsoft.com/office/drawing/2014/main" id="{7ED8AB98-1017-4E86-B547-4E299BD41AE7}"/>
              </a:ext>
            </a:extLst>
          </p:cNvPr>
          <p:cNvSpPr>
            <a:spLocks noChangeArrowheads="1"/>
          </p:cNvSpPr>
          <p:nvPr/>
        </p:nvSpPr>
        <p:spPr bwMode="auto">
          <a:xfrm>
            <a:off x="361950" y="6176963"/>
            <a:ext cx="132600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dirty="0">
                <a:solidFill>
                  <a:schemeClr val="tx1"/>
                </a:solidFill>
                <a:latin typeface="メイリオ" panose="020B0604030504040204" pitchFamily="50" charset="-128"/>
              </a:rPr>
              <a:t>令和６年</a:t>
            </a:r>
            <a:r>
              <a:rPr lang="en-US" altLang="ja-JP" dirty="0">
                <a:solidFill>
                  <a:schemeClr val="tx1"/>
                </a:solidFill>
                <a:latin typeface="メイリオ" panose="020B0604030504040204" pitchFamily="50" charset="-128"/>
              </a:rPr>
              <a:t>10</a:t>
            </a:r>
            <a:r>
              <a:rPr lang="ja-JP" altLang="en-US" dirty="0">
                <a:solidFill>
                  <a:schemeClr val="tx1"/>
                </a:solidFill>
                <a:latin typeface="メイリオ" panose="020B0604030504040204" pitchFamily="50" charset="-128"/>
              </a:rPr>
              <a:t>月</a:t>
            </a:r>
          </a:p>
        </p:txBody>
      </p:sp>
      <p:sp>
        <p:nvSpPr>
          <p:cNvPr id="7" name="Rectangle 21">
            <a:extLst>
              <a:ext uri="{FF2B5EF4-FFF2-40B4-BE49-F238E27FC236}">
                <a16:creationId xmlns:a16="http://schemas.microsoft.com/office/drawing/2014/main" id="{03C46484-2D30-4A59-9CBA-3578F3CEC76E}"/>
              </a:ext>
            </a:extLst>
          </p:cNvPr>
          <p:cNvSpPr>
            <a:spLocks noChangeArrowheads="1"/>
          </p:cNvSpPr>
          <p:nvPr/>
        </p:nvSpPr>
        <p:spPr bwMode="auto">
          <a:xfrm>
            <a:off x="8018463" y="6176963"/>
            <a:ext cx="168187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a:solidFill>
                  <a:schemeClr val="tx1"/>
                </a:solidFill>
                <a:latin typeface="メイリオ" panose="020B0604030504040204" pitchFamily="50" charset="-128"/>
              </a:rPr>
              <a:t>国税庁 広報広聴室</a:t>
            </a:r>
          </a:p>
        </p:txBody>
      </p:sp>
      <p:pic>
        <p:nvPicPr>
          <p:cNvPr id="8" name="Picture 22" descr="32">
            <a:extLst>
              <a:ext uri="{FF2B5EF4-FFF2-40B4-BE49-F238E27FC236}">
                <a16:creationId xmlns:a16="http://schemas.microsoft.com/office/drawing/2014/main" id="{BF34DEAE-80B6-4815-901E-33F47967AE73}"/>
              </a:ext>
            </a:extLst>
          </p:cNvPr>
          <p:cNvPicPr>
            <a:picLocks noChangeAspect="1" noChangeArrowheads="1"/>
          </p:cNvPicPr>
          <p:nvPr/>
        </p:nvPicPr>
        <p:blipFill>
          <a:blip r:embed="rId4"/>
          <a:srcRect/>
          <a:stretch>
            <a:fillRect/>
          </a:stretch>
        </p:blipFill>
        <p:spPr bwMode="auto">
          <a:xfrm>
            <a:off x="7693025" y="6188075"/>
            <a:ext cx="336550" cy="223838"/>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7961" dir="2700000" algn="ctr" rotWithShape="0">
                    <a:schemeClr val="accent1">
                      <a:alpha val="74998"/>
                    </a:schemeClr>
                  </a:outerShdw>
                </a:effectLst>
              </a14:hiddenEffects>
            </a:ext>
          </a:extLst>
        </p:spPr>
      </p:pic>
      <p:sp>
        <p:nvSpPr>
          <p:cNvPr id="14" name="Rectangle 10">
            <a:extLst>
              <a:ext uri="{FF2B5EF4-FFF2-40B4-BE49-F238E27FC236}">
                <a16:creationId xmlns:a16="http://schemas.microsoft.com/office/drawing/2014/main" id="{B7770D3B-058F-4167-B04C-83CF0952D92A}"/>
              </a:ext>
            </a:extLst>
          </p:cNvPr>
          <p:cNvSpPr>
            <a:spLocks noChangeArrowheads="1"/>
          </p:cNvSpPr>
          <p:nvPr/>
        </p:nvSpPr>
        <p:spPr bwMode="auto">
          <a:xfrm>
            <a:off x="1830389" y="726778"/>
            <a:ext cx="786994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dist" defTabSz="914400" eaLnBrk="1" hangingPunct="1">
              <a:defRPr/>
            </a:pPr>
            <a:r>
              <a:rPr lang="ja-JP" altLang="en-US" sz="4400">
                <a:latin typeface="メイリオ" panose="020B0604030504040204" pitchFamily="50" charset="-128"/>
              </a:rPr>
              <a:t>これからの社会に向かって</a:t>
            </a:r>
          </a:p>
        </p:txBody>
      </p:sp>
      <p:sp>
        <p:nvSpPr>
          <p:cNvPr id="16" name="Rectangle 32">
            <a:extLst>
              <a:ext uri="{FF2B5EF4-FFF2-40B4-BE49-F238E27FC236}">
                <a16:creationId xmlns:a16="http://schemas.microsoft.com/office/drawing/2014/main" id="{B73E2354-449B-40EA-AD63-E431C3BB4184}"/>
              </a:ext>
            </a:extLst>
          </p:cNvPr>
          <p:cNvSpPr>
            <a:spLocks noChangeArrowheads="1"/>
          </p:cNvSpPr>
          <p:nvPr/>
        </p:nvSpPr>
        <p:spPr bwMode="auto">
          <a:xfrm>
            <a:off x="0" y="276225"/>
            <a:ext cx="99726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808080"/>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defTabSz="914400" eaLnBrk="1" hangingPunct="1">
              <a:defRPr/>
            </a:pPr>
            <a:r>
              <a:rPr lang="ja-JP" altLang="en-US" sz="2000" dirty="0">
                <a:latin typeface="メイリオ" panose="020B0604030504040204" pitchFamily="50" charset="-128"/>
              </a:rPr>
              <a:t>令和６年度「税を考える週間」講演会・説明会資料</a:t>
            </a:r>
            <a:endParaRPr lang="en-US" altLang="ja-JP" sz="2000" dirty="0">
              <a:latin typeface="メイリオ" panose="020B0604030504040204" pitchFamily="50" charset="-128"/>
            </a:endParaRPr>
          </a:p>
        </p:txBody>
      </p:sp>
      <p:grpSp>
        <p:nvGrpSpPr>
          <p:cNvPr id="38" name="グループ化 37">
            <a:extLst>
              <a:ext uri="{FF2B5EF4-FFF2-40B4-BE49-F238E27FC236}">
                <a16:creationId xmlns:a16="http://schemas.microsoft.com/office/drawing/2014/main" id="{1751E7E2-79C3-F8E9-DFFC-7F9E48ECB2EC}"/>
              </a:ext>
            </a:extLst>
          </p:cNvPr>
          <p:cNvGrpSpPr/>
          <p:nvPr/>
        </p:nvGrpSpPr>
        <p:grpSpPr>
          <a:xfrm>
            <a:off x="0" y="0"/>
            <a:ext cx="9972675" cy="6840538"/>
            <a:chOff x="0" y="0"/>
            <a:chExt cx="9972675" cy="6840538"/>
          </a:xfrm>
        </p:grpSpPr>
        <p:sp>
          <p:nvSpPr>
            <p:cNvPr id="39" name="正方形/長方形 38">
              <a:extLst>
                <a:ext uri="{FF2B5EF4-FFF2-40B4-BE49-F238E27FC236}">
                  <a16:creationId xmlns:a16="http://schemas.microsoft.com/office/drawing/2014/main" id="{7AB77879-E199-2CB5-5F56-096A8E3CB570}"/>
                </a:ext>
              </a:extLst>
            </p:cNvPr>
            <p:cNvSpPr/>
            <p:nvPr/>
          </p:nvSpPr>
          <p:spPr>
            <a:xfrm>
              <a:off x="0" y="1751308"/>
              <a:ext cx="9972675" cy="3905573"/>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Rectangle 25">
              <a:extLst>
                <a:ext uri="{FF2B5EF4-FFF2-40B4-BE49-F238E27FC236}">
                  <a16:creationId xmlns:a16="http://schemas.microsoft.com/office/drawing/2014/main" id="{231D91D1-B0FB-C89D-9F6A-810CBA96C2F5}"/>
                </a:ext>
              </a:extLst>
            </p:cNvPr>
            <p:cNvSpPr>
              <a:spLocks noChangeArrowheads="1"/>
            </p:cNvSpPr>
            <p:nvPr/>
          </p:nvSpPr>
          <p:spPr bwMode="auto">
            <a:xfrm>
              <a:off x="0" y="5818188"/>
              <a:ext cx="9972675" cy="1022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HG丸ｺﾞｼｯｸM-PRO" panose="020F0600000000000000" pitchFamily="50" charset="-128"/>
                <a:ea typeface="HG丸ｺﾞｼｯｸM-PRO" panose="020F0600000000000000" pitchFamily="50" charset="-128"/>
                <a:cs typeface="メイリオ" charset="0"/>
              </a:endParaRPr>
            </a:p>
          </p:txBody>
        </p:sp>
        <p:sp>
          <p:nvSpPr>
            <p:cNvPr id="41" name="Rectangle 20">
              <a:extLst>
                <a:ext uri="{FF2B5EF4-FFF2-40B4-BE49-F238E27FC236}">
                  <a16:creationId xmlns:a16="http://schemas.microsoft.com/office/drawing/2014/main" id="{20BB187C-570C-B8E2-8B83-CC4B70670790}"/>
                </a:ext>
              </a:extLst>
            </p:cNvPr>
            <p:cNvSpPr>
              <a:spLocks noChangeArrowheads="1"/>
            </p:cNvSpPr>
            <p:nvPr/>
          </p:nvSpPr>
          <p:spPr bwMode="auto">
            <a:xfrm>
              <a:off x="361950" y="6176963"/>
              <a:ext cx="132600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dirty="0">
                  <a:solidFill>
                    <a:schemeClr val="tx1"/>
                  </a:solidFill>
                  <a:latin typeface="メイリオ" panose="020B0604030504040204" pitchFamily="50" charset="-128"/>
                </a:rPr>
                <a:t>令和６年</a:t>
              </a:r>
              <a:r>
                <a:rPr lang="en-US" altLang="ja-JP" dirty="0">
                  <a:solidFill>
                    <a:schemeClr val="tx1"/>
                  </a:solidFill>
                  <a:latin typeface="メイリオ" panose="020B0604030504040204" pitchFamily="50" charset="-128"/>
                </a:rPr>
                <a:t>10</a:t>
              </a:r>
              <a:r>
                <a:rPr lang="ja-JP" altLang="en-US" dirty="0">
                  <a:solidFill>
                    <a:schemeClr val="tx1"/>
                  </a:solidFill>
                  <a:latin typeface="メイリオ" panose="020B0604030504040204" pitchFamily="50" charset="-128"/>
                </a:rPr>
                <a:t>月</a:t>
              </a:r>
            </a:p>
          </p:txBody>
        </p:sp>
        <p:sp>
          <p:nvSpPr>
            <p:cNvPr id="42" name="Rectangle 21">
              <a:extLst>
                <a:ext uri="{FF2B5EF4-FFF2-40B4-BE49-F238E27FC236}">
                  <a16:creationId xmlns:a16="http://schemas.microsoft.com/office/drawing/2014/main" id="{5AF1ECD1-00F4-5D1F-E809-D44F7125A47B}"/>
                </a:ext>
              </a:extLst>
            </p:cNvPr>
            <p:cNvSpPr>
              <a:spLocks noChangeArrowheads="1"/>
            </p:cNvSpPr>
            <p:nvPr/>
          </p:nvSpPr>
          <p:spPr bwMode="auto">
            <a:xfrm>
              <a:off x="8018463" y="6176963"/>
              <a:ext cx="168187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a:solidFill>
                    <a:schemeClr val="tx1"/>
                  </a:solidFill>
                  <a:latin typeface="メイリオ" panose="020B0604030504040204" pitchFamily="50" charset="-128"/>
                </a:rPr>
                <a:t>国税庁 広報広聴室</a:t>
              </a:r>
            </a:p>
          </p:txBody>
        </p:sp>
        <p:pic>
          <p:nvPicPr>
            <p:cNvPr id="43" name="Picture 22" descr="32">
              <a:extLst>
                <a:ext uri="{FF2B5EF4-FFF2-40B4-BE49-F238E27FC236}">
                  <a16:creationId xmlns:a16="http://schemas.microsoft.com/office/drawing/2014/main" id="{EED3AD18-3E88-C414-2023-0DD3D8FDB854}"/>
                </a:ext>
              </a:extLst>
            </p:cNvPr>
            <p:cNvPicPr>
              <a:picLocks noChangeAspect="1" noChangeArrowheads="1"/>
            </p:cNvPicPr>
            <p:nvPr/>
          </p:nvPicPr>
          <p:blipFill>
            <a:blip r:embed="rId4"/>
            <a:srcRect/>
            <a:stretch>
              <a:fillRect/>
            </a:stretch>
          </p:blipFill>
          <p:spPr bwMode="auto">
            <a:xfrm>
              <a:off x="7693025" y="6188075"/>
              <a:ext cx="336550" cy="223838"/>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7961" dir="2700000" algn="ctr" rotWithShape="0">
                      <a:schemeClr val="accent1">
                        <a:alpha val="74998"/>
                      </a:schemeClr>
                    </a:outerShdw>
                  </a:effectLst>
                </a14:hiddenEffects>
              </a:ext>
            </a:extLst>
          </p:spPr>
        </p:pic>
        <p:sp>
          <p:nvSpPr>
            <p:cNvPr id="44" name="AutoShape 9" descr="bg_05">
              <a:extLst>
                <a:ext uri="{FF2B5EF4-FFF2-40B4-BE49-F238E27FC236}">
                  <a16:creationId xmlns:a16="http://schemas.microsoft.com/office/drawing/2014/main" id="{CF2CF1E9-5D40-DE35-F7A4-E39CDD125F98}"/>
                </a:ext>
              </a:extLst>
            </p:cNvPr>
            <p:cNvSpPr>
              <a:spLocks noChangeArrowheads="1"/>
            </p:cNvSpPr>
            <p:nvPr/>
          </p:nvSpPr>
          <p:spPr bwMode="auto">
            <a:xfrm>
              <a:off x="0" y="0"/>
              <a:ext cx="9972675" cy="1765300"/>
            </a:xfrm>
            <a:prstGeom prst="roundRect">
              <a:avLst>
                <a:gd name="adj" fmla="val 0"/>
              </a:avLst>
            </a:prstGeom>
            <a:solidFill>
              <a:srgbClr val="0070C0"/>
            </a:solidFill>
            <a:ln>
              <a:noFill/>
            </a:ln>
            <a:effectLst/>
          </p:spPr>
          <p:txBody>
            <a:bodyPr wrap="none" anchor="ctr"/>
            <a:lstStyle/>
            <a:p>
              <a:pPr eaLnBrk="1" hangingPunct="1">
                <a:defRPr/>
              </a:pPr>
              <a:endParaRPr lang="ja-JP" altLang="en-US">
                <a:latin typeface="HG丸ｺﾞｼｯｸM-PRO" panose="020F0600000000000000" pitchFamily="50" charset="-128"/>
                <a:ea typeface="HG丸ｺﾞｼｯｸM-PRO" panose="020F0600000000000000" pitchFamily="50" charset="-128"/>
                <a:cs typeface="メイリオ" charset="0"/>
              </a:endParaRPr>
            </a:p>
          </p:txBody>
        </p:sp>
        <p:sp>
          <p:nvSpPr>
            <p:cNvPr id="45" name="Rectangle 10">
              <a:extLst>
                <a:ext uri="{FF2B5EF4-FFF2-40B4-BE49-F238E27FC236}">
                  <a16:creationId xmlns:a16="http://schemas.microsoft.com/office/drawing/2014/main" id="{4E4ED2E4-DDFF-E01F-69FC-81CCDC9E94D9}"/>
                </a:ext>
              </a:extLst>
            </p:cNvPr>
            <p:cNvSpPr>
              <a:spLocks noChangeArrowheads="1"/>
            </p:cNvSpPr>
            <p:nvPr/>
          </p:nvSpPr>
          <p:spPr bwMode="auto">
            <a:xfrm>
              <a:off x="1830389" y="726778"/>
              <a:ext cx="786994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dist" defTabSz="914400" eaLnBrk="1" hangingPunct="1">
                <a:defRPr/>
              </a:pPr>
              <a:r>
                <a:rPr lang="ja-JP" altLang="en-US" sz="4400">
                  <a:latin typeface="メイリオ" panose="020B0604030504040204" pitchFamily="50" charset="-128"/>
                </a:rPr>
                <a:t>これからの社会に向かって</a:t>
              </a:r>
            </a:p>
          </p:txBody>
        </p:sp>
        <p:sp>
          <p:nvSpPr>
            <p:cNvPr id="46" name="Rectangle 32">
              <a:extLst>
                <a:ext uri="{FF2B5EF4-FFF2-40B4-BE49-F238E27FC236}">
                  <a16:creationId xmlns:a16="http://schemas.microsoft.com/office/drawing/2014/main" id="{625615C6-A120-D886-F3A8-8422A75E00F5}"/>
                </a:ext>
              </a:extLst>
            </p:cNvPr>
            <p:cNvSpPr>
              <a:spLocks noChangeArrowheads="1"/>
            </p:cNvSpPr>
            <p:nvPr/>
          </p:nvSpPr>
          <p:spPr bwMode="auto">
            <a:xfrm>
              <a:off x="0" y="276225"/>
              <a:ext cx="99726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808080"/>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defTabSz="914400" eaLnBrk="1" hangingPunct="1">
                <a:defRPr/>
              </a:pPr>
              <a:r>
                <a:rPr lang="ja-JP" altLang="en-US" sz="2000" dirty="0">
                  <a:latin typeface="メイリオ" panose="020B0604030504040204" pitchFamily="50" charset="-128"/>
                </a:rPr>
                <a:t>令和６年度「税を考える週間」講演会・説明会資料</a:t>
              </a:r>
              <a:endParaRPr lang="en-US" altLang="ja-JP" sz="2000" dirty="0">
                <a:latin typeface="メイリオ" panose="020B0604030504040204" pitchFamily="50" charset="-128"/>
              </a:endParaRPr>
            </a:p>
          </p:txBody>
        </p:sp>
        <p:grpSp>
          <p:nvGrpSpPr>
            <p:cNvPr id="47" name="グループ化 46">
              <a:extLst>
                <a:ext uri="{FF2B5EF4-FFF2-40B4-BE49-F238E27FC236}">
                  <a16:creationId xmlns:a16="http://schemas.microsoft.com/office/drawing/2014/main" id="{CA8195EE-41A7-93A6-760A-45B75A5E4F51}"/>
                </a:ext>
              </a:extLst>
            </p:cNvPr>
            <p:cNvGrpSpPr/>
            <p:nvPr/>
          </p:nvGrpSpPr>
          <p:grpSpPr>
            <a:xfrm>
              <a:off x="322263" y="813597"/>
              <a:ext cx="1450975" cy="526643"/>
              <a:chOff x="322263" y="869017"/>
              <a:chExt cx="1450975" cy="526643"/>
            </a:xfrm>
          </p:grpSpPr>
          <p:sp>
            <p:nvSpPr>
              <p:cNvPr id="55" name="AutoShape 34">
                <a:extLst>
                  <a:ext uri="{FF2B5EF4-FFF2-40B4-BE49-F238E27FC236}">
                    <a16:creationId xmlns:a16="http://schemas.microsoft.com/office/drawing/2014/main" id="{9CA3B02A-7ECD-B5AC-1843-C4404C79D593}"/>
                  </a:ext>
                </a:extLst>
              </p:cNvPr>
              <p:cNvSpPr>
                <a:spLocks noChangeArrowheads="1"/>
              </p:cNvSpPr>
              <p:nvPr/>
            </p:nvSpPr>
            <p:spPr bwMode="auto">
              <a:xfrm>
                <a:off x="322263" y="869017"/>
                <a:ext cx="1450975" cy="493712"/>
              </a:xfrm>
              <a:prstGeom prst="roundRect">
                <a:avLst>
                  <a:gd name="adj" fmla="val 50000"/>
                </a:avLst>
              </a:prstGeom>
              <a:solidFill>
                <a:srgbClr val="DEEBF7"/>
              </a:solidFill>
              <a:ln>
                <a:noFill/>
              </a:ln>
              <a:effectLst/>
            </p:spPr>
            <p:txBody>
              <a:bodyPr wrap="none" anchor="ctr"/>
              <a:lstStyle/>
              <a:p>
                <a:pPr eaLnBrk="1" hangingPunct="1">
                  <a:defRPr/>
                </a:pPr>
                <a:endParaRPr lang="ja-JP" altLang="en-US">
                  <a:latin typeface="HG丸ｺﾞｼｯｸM-PRO" panose="020F0600000000000000" pitchFamily="50" charset="-128"/>
                  <a:ea typeface="HG丸ｺﾞｼｯｸM-PRO" panose="020F0600000000000000" pitchFamily="50" charset="-128"/>
                  <a:cs typeface="メイリオ" charset="0"/>
                </a:endParaRPr>
              </a:p>
            </p:txBody>
          </p:sp>
          <p:sp>
            <p:nvSpPr>
              <p:cNvPr id="56" name="Rectangle 33">
                <a:extLst>
                  <a:ext uri="{FF2B5EF4-FFF2-40B4-BE49-F238E27FC236}">
                    <a16:creationId xmlns:a16="http://schemas.microsoft.com/office/drawing/2014/main" id="{71141EFB-BB42-CFAE-B221-A4DC27486E96}"/>
                  </a:ext>
                </a:extLst>
              </p:cNvPr>
              <p:cNvSpPr>
                <a:spLocks noChangeArrowheads="1"/>
              </p:cNvSpPr>
              <p:nvPr/>
            </p:nvSpPr>
            <p:spPr bwMode="auto">
              <a:xfrm>
                <a:off x="498475" y="933995"/>
                <a:ext cx="1112805" cy="461665"/>
              </a:xfrm>
              <a:prstGeom prst="rect">
                <a:avLst/>
              </a:prstGeom>
              <a:noFill/>
              <a:ln>
                <a:noFill/>
              </a:ln>
              <a:effectLst/>
            </p:spPr>
            <p:txBody>
              <a:bodyPr wrap="none">
                <a:spAutoFit/>
              </a:bodyPr>
              <a:lstStyle/>
              <a:p>
                <a:pPr defTabSz="914400" eaLnBrk="1" hangingPunct="1">
                  <a:defRPr/>
                </a:pPr>
                <a:r>
                  <a:rPr lang="ja-JP" altLang="en-US" sz="2400">
                    <a:solidFill>
                      <a:srgbClr val="0070C0"/>
                    </a:solidFill>
                    <a:latin typeface="メイリオ" panose="020B0604030504040204" pitchFamily="50" charset="-128"/>
                  </a:rPr>
                  <a:t>テーマ</a:t>
                </a:r>
              </a:p>
            </p:txBody>
          </p:sp>
        </p:grpSp>
        <p:pic>
          <p:nvPicPr>
            <p:cNvPr id="48" name="図 47" descr="グラフィカル ユーザー インターフェイス, ダイアグラム&#10;&#10;自動的に生成された説明">
              <a:extLst>
                <a:ext uri="{FF2B5EF4-FFF2-40B4-BE49-F238E27FC236}">
                  <a16:creationId xmlns:a16="http://schemas.microsoft.com/office/drawing/2014/main" id="{3E05B85E-F697-B5E8-F2DC-9F0B127AE4B1}"/>
                </a:ext>
              </a:extLst>
            </p:cNvPr>
            <p:cNvPicPr>
              <a:picLocks noChangeAspect="1"/>
            </p:cNvPicPr>
            <p:nvPr/>
          </p:nvPicPr>
          <p:blipFill>
            <a:blip r:embed="rId5"/>
            <a:stretch>
              <a:fillRect/>
            </a:stretch>
          </p:blipFill>
          <p:spPr>
            <a:xfrm>
              <a:off x="0" y="2274157"/>
              <a:ext cx="4878022" cy="2711695"/>
            </a:xfrm>
            <a:prstGeom prst="rect">
              <a:avLst/>
            </a:prstGeom>
          </p:spPr>
        </p:pic>
        <p:pic>
          <p:nvPicPr>
            <p:cNvPr id="49" name="図 48" descr="グラフィカル ユーザー インターフェイス が含まれている画像&#10;&#10;自動的に生成された説明">
              <a:extLst>
                <a:ext uri="{FF2B5EF4-FFF2-40B4-BE49-F238E27FC236}">
                  <a16:creationId xmlns:a16="http://schemas.microsoft.com/office/drawing/2014/main" id="{EA7C8301-9FD9-8C0C-F22D-23B43F8F8F7F}"/>
                </a:ext>
              </a:extLst>
            </p:cNvPr>
            <p:cNvPicPr>
              <a:picLocks noChangeAspect="1"/>
            </p:cNvPicPr>
            <p:nvPr/>
          </p:nvPicPr>
          <p:blipFill rotWithShape="1">
            <a:blip r:embed="rId6"/>
            <a:srcRect r="19416"/>
            <a:stretch/>
          </p:blipFill>
          <p:spPr>
            <a:xfrm>
              <a:off x="4886051" y="2319181"/>
              <a:ext cx="5086624" cy="2667137"/>
            </a:xfrm>
            <a:prstGeom prst="rect">
              <a:avLst/>
            </a:prstGeom>
          </p:spPr>
        </p:pic>
        <p:sp>
          <p:nvSpPr>
            <p:cNvPr id="50" name="正方形/長方形 49">
              <a:extLst>
                <a:ext uri="{FF2B5EF4-FFF2-40B4-BE49-F238E27FC236}">
                  <a16:creationId xmlns:a16="http://schemas.microsoft.com/office/drawing/2014/main" id="{590D6B77-E5CB-8E56-49D0-DE19DD266D04}"/>
                </a:ext>
              </a:extLst>
            </p:cNvPr>
            <p:cNvSpPr/>
            <p:nvPr/>
          </p:nvSpPr>
          <p:spPr>
            <a:xfrm>
              <a:off x="0" y="4990454"/>
              <a:ext cx="9972675" cy="666427"/>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 name="直線コネクタ 50">
              <a:extLst>
                <a:ext uri="{FF2B5EF4-FFF2-40B4-BE49-F238E27FC236}">
                  <a16:creationId xmlns:a16="http://schemas.microsoft.com/office/drawing/2014/main" id="{0346723D-FD39-68C6-8B91-9FB0F885C297}"/>
                </a:ext>
              </a:extLst>
            </p:cNvPr>
            <p:cNvCxnSpPr/>
            <p:nvPr/>
          </p:nvCxnSpPr>
          <p:spPr>
            <a:xfrm>
              <a:off x="0" y="5052447"/>
              <a:ext cx="997267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BB2C147A-A8D5-F593-D5B4-45EEBC0469C8}"/>
                </a:ext>
              </a:extLst>
            </p:cNvPr>
            <p:cNvCxnSpPr/>
            <p:nvPr/>
          </p:nvCxnSpPr>
          <p:spPr>
            <a:xfrm>
              <a:off x="0" y="5576806"/>
              <a:ext cx="997267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ECD8B1C3-F83E-2E0C-A072-44A2D1F1A714}"/>
                </a:ext>
              </a:extLst>
            </p:cNvPr>
            <p:cNvCxnSpPr/>
            <p:nvPr/>
          </p:nvCxnSpPr>
          <p:spPr>
            <a:xfrm>
              <a:off x="0" y="5310752"/>
              <a:ext cx="9972675" cy="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54" name="図 53" descr="座る, テーブル, 時計, 水 が含まれている画像&#10;&#10;自動的に生成された説明">
              <a:extLst>
                <a:ext uri="{FF2B5EF4-FFF2-40B4-BE49-F238E27FC236}">
                  <a16:creationId xmlns:a16="http://schemas.microsoft.com/office/drawing/2014/main" id="{7B62E4D2-5539-884B-71CB-AE5F99C46F7B}"/>
                </a:ext>
              </a:extLst>
            </p:cNvPr>
            <p:cNvPicPr>
              <a:picLocks noChangeAspect="1"/>
            </p:cNvPicPr>
            <p:nvPr/>
          </p:nvPicPr>
          <p:blipFill>
            <a:blip r:embed="rId7"/>
            <a:stretch>
              <a:fillRect/>
            </a:stretch>
          </p:blipFill>
          <p:spPr>
            <a:xfrm>
              <a:off x="968644" y="2259088"/>
              <a:ext cx="8035387" cy="3264376"/>
            </a:xfrm>
            <a:prstGeom prst="rect">
              <a:avLst/>
            </a:prstGeom>
          </p:spPr>
        </p:pic>
      </p:grpSp>
    </p:spTree>
    <p:custDataLst>
      <p:tags r:id="rId1"/>
    </p:custDataLst>
    <p:extLst>
      <p:ext uri="{BB962C8B-B14F-4D97-AF65-F5344CB8AC3E}">
        <p14:creationId xmlns:p14="http://schemas.microsoft.com/office/powerpoint/2010/main" val="990441574"/>
      </p:ext>
    </p:extLst>
  </p:cSld>
  <p:clrMapOvr>
    <a:masterClrMapping/>
  </p:clrMapOvr>
  <mc:AlternateContent xmlns:mc="http://schemas.openxmlformats.org/markup-compatibility/2006" xmlns:p14="http://schemas.microsoft.com/office/powerpoint/2010/main">
    <mc:Choice Requires="p14">
      <p:transition spd="slow" p14:dur="2000" advTm="31220"/>
    </mc:Choice>
    <mc:Fallback xmlns="">
      <p:transition spd="slow" advTm="3122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53">
            <a:extLst>
              <a:ext uri="{FF2B5EF4-FFF2-40B4-BE49-F238E27FC236}">
                <a16:creationId xmlns:a16="http://schemas.microsoft.com/office/drawing/2014/main" id="{1DD74358-69CD-CFC2-6AA3-360AC48B209C}"/>
              </a:ext>
            </a:extLst>
          </p:cNvPr>
          <p:cNvSpPr>
            <a:spLocks noChangeArrowheads="1"/>
          </p:cNvSpPr>
          <p:nvPr/>
        </p:nvSpPr>
        <p:spPr bwMode="auto">
          <a:xfrm>
            <a:off x="414670" y="2948925"/>
            <a:ext cx="9121216" cy="3545709"/>
          </a:xfrm>
          <a:prstGeom prst="roundRect">
            <a:avLst>
              <a:gd name="adj" fmla="val 0"/>
            </a:avLst>
          </a:prstGeom>
          <a:solidFill>
            <a:schemeClr val="bg1"/>
          </a:solidFill>
          <a:ln w="12700">
            <a:solidFill>
              <a:schemeClr val="tx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 typeface="Arial" charset="0"/>
              <a:buChar char="•"/>
              <a:tabLst/>
              <a:defRPr/>
            </a:pPr>
            <a:endParaRPr kumimoji="1" lang="ja-JP" altLang="en-US" sz="2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22532" name="テキスト ボックス 18"/>
          <p:cNvSpPr txBox="1">
            <a:spLocks noChangeArrowheads="1"/>
          </p:cNvSpPr>
          <p:nvPr/>
        </p:nvSpPr>
        <p:spPr bwMode="auto">
          <a:xfrm>
            <a:off x="0" y="813600"/>
            <a:ext cx="9972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国の借金（国債）は年々増え続けています</a:t>
            </a:r>
          </a:p>
        </p:txBody>
      </p:sp>
      <p:sp>
        <p:nvSpPr>
          <p:cNvPr id="51249" name="AutoShape 49"/>
          <p:cNvSpPr>
            <a:spLocks noChangeArrowheads="1"/>
          </p:cNvSpPr>
          <p:nvPr/>
        </p:nvSpPr>
        <p:spPr bwMode="auto">
          <a:xfrm>
            <a:off x="230335" y="1368000"/>
            <a:ext cx="1079500" cy="1079500"/>
          </a:xfrm>
          <a:prstGeom prst="wedgeEllipseCallout">
            <a:avLst>
              <a:gd name="adj1" fmla="val 61138"/>
              <a:gd name="adj2" fmla="val 3650"/>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4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51250" name="Rectangle 50"/>
          <p:cNvSpPr>
            <a:spLocks noChangeArrowheads="1"/>
          </p:cNvSpPr>
          <p:nvPr/>
        </p:nvSpPr>
        <p:spPr bwMode="auto">
          <a:xfrm>
            <a:off x="230335" y="1595034"/>
            <a:ext cx="1080000" cy="637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72000" tIns="72000" rIns="72000" bIns="72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歳出と</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歳入</a:t>
            </a:r>
            <a:endParaRPr kumimoji="1" lang="en-US" altLang="ja-JP" sz="16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51251" name="Rectangle 51"/>
          <p:cNvSpPr>
            <a:spLocks noChangeArrowheads="1"/>
          </p:cNvSpPr>
          <p:nvPr/>
        </p:nvSpPr>
        <p:spPr bwMode="auto">
          <a:xfrm>
            <a:off x="1514928" y="1755311"/>
            <a:ext cx="890500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808080"/>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a:ln>
                  <a:noFill/>
                </a:ln>
                <a:solidFill>
                  <a:srgbClr val="FF2800"/>
                </a:solidFill>
                <a:effectLst/>
                <a:uLnTx/>
                <a:uFillTx/>
                <a:latin typeface="メイリオ" panose="020B0604030504040204" pitchFamily="50" charset="-128"/>
                <a:ea typeface="メイリオ" panose="020B0604030504040204" pitchFamily="50" charset="-128"/>
              </a:rPr>
              <a:t>歳出と歳入（税収）には大きなギャップ（多くは財政赤字）があります。</a:t>
            </a:r>
          </a:p>
        </p:txBody>
      </p:sp>
      <p:sp>
        <p:nvSpPr>
          <p:cNvPr id="32" name="AutoShape 349"/>
          <p:cNvSpPr>
            <a:spLocks noChangeArrowheads="1"/>
          </p:cNvSpPr>
          <p:nvPr/>
        </p:nvSpPr>
        <p:spPr bwMode="auto">
          <a:xfrm>
            <a:off x="414670" y="2520000"/>
            <a:ext cx="9129188" cy="450000"/>
          </a:xfrm>
          <a:prstGeom prst="roundRect">
            <a:avLst>
              <a:gd name="adj" fmla="val 16667"/>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20000"/>
              </a:spcBef>
              <a:spcAft>
                <a:spcPct val="0"/>
              </a:spcAft>
              <a:buClrTx/>
              <a:buSzTx/>
              <a:buFont typeface="Arial" charset="0"/>
              <a:buChar char="•"/>
              <a:tabLst/>
              <a:defRPr/>
            </a:pPr>
            <a:endParaRPr kumimoji="1" lang="ja-JP" altLang="en-US" sz="2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22539" name="Rectangle 7"/>
          <p:cNvSpPr>
            <a:spLocks noChangeArrowheads="1"/>
          </p:cNvSpPr>
          <p:nvPr/>
        </p:nvSpPr>
        <p:spPr bwMode="auto">
          <a:xfrm>
            <a:off x="2826337" y="2573036"/>
            <a:ext cx="43200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一般会計における歳出・歳入（税収）の状況</a:t>
            </a:r>
          </a:p>
        </p:txBody>
      </p:sp>
      <p:sp>
        <p:nvSpPr>
          <p:cNvPr id="3" name="タイトル 2"/>
          <p:cNvSpPr>
            <a:spLocks noGrp="1"/>
          </p:cNvSpPr>
          <p:nvPr>
            <p:ph type="title"/>
          </p:nvPr>
        </p:nvSpPr>
        <p:spPr/>
        <p:txBody>
          <a:bodyPr/>
          <a:lstStyle/>
          <a:p>
            <a:r>
              <a:rPr lang="ja-JP" altLang="en-US">
                <a:latin typeface="メイリオ" panose="020B0604030504040204" pitchFamily="50" charset="-128"/>
                <a:ea typeface="メイリオ" panose="020B0604030504040204" pitchFamily="50" charset="-128"/>
                <a:cs typeface="メイリオ" panose="020B0604030504040204" pitchFamily="50" charset="-128"/>
              </a:rPr>
              <a:t>５</a:t>
            </a:r>
            <a:r>
              <a:rPr lang="en-US" altLang="ja-JP">
                <a:latin typeface="メイリオ" panose="020B0604030504040204" pitchFamily="50" charset="-128"/>
                <a:ea typeface="メイリオ" panose="020B0604030504040204" pitchFamily="50" charset="-128"/>
                <a:cs typeface="メイリオ" panose="020B0604030504040204" pitchFamily="50" charset="-128"/>
              </a:rPr>
              <a:t>. </a:t>
            </a:r>
            <a:r>
              <a:rPr lang="en-US" altLang="en-US">
                <a:latin typeface="メイリオ" panose="020B0604030504040204" pitchFamily="50" charset="-128"/>
                <a:ea typeface="メイリオ" panose="020B0604030504040204" pitchFamily="50" charset="-128"/>
                <a:cs typeface="メイリオ" panose="020B0604030504040204" pitchFamily="50" charset="-128"/>
              </a:rPr>
              <a:t>これからの社会と税 </a:t>
            </a:r>
            <a:r>
              <a:rPr lang="ja-JP" altLang="en-US">
                <a:latin typeface="メイリオ" panose="020B0604030504040204" pitchFamily="50" charset="-128"/>
                <a:ea typeface="メイリオ" panose="020B0604030504040204" pitchFamily="50" charset="-128"/>
                <a:cs typeface="メイリオ" panose="020B0604030504040204" pitchFamily="50" charset="-128"/>
              </a:rPr>
              <a:t>③</a:t>
            </a: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B0FF6F17-0D75-4A52-9621-CC0F8D8CB105}" type="slidenum">
              <a:rPr kumimoji="1" lang="ja-JP" altLang="en-US" sz="105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rPr>
              <a:pPr marL="0" marR="0" lvl="0" indent="0" algn="r" defTabSz="457200" rtl="0" eaLnBrk="0" fontAlgn="base" latinLnBrk="0" hangingPunct="0">
                <a:lnSpc>
                  <a:spcPct val="100000"/>
                </a:lnSpc>
                <a:spcBef>
                  <a:spcPct val="0"/>
                </a:spcBef>
                <a:spcAft>
                  <a:spcPct val="0"/>
                </a:spcAft>
                <a:buClrTx/>
                <a:buSzTx/>
                <a:buFontTx/>
                <a:buNone/>
                <a:tabLst/>
                <a:defRPr/>
              </a:pPr>
              <a:t>9</a:t>
            </a:fld>
            <a:endParaRPr kumimoji="1" lang="ja-JP" altLang="en-US" sz="105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720000" y="3061507"/>
            <a:ext cx="646331" cy="230832"/>
          </a:xfrm>
          <a:prstGeom prst="rect">
            <a:avLst/>
          </a:prstGeom>
          <a:noFill/>
        </p:spPr>
        <p:txBody>
          <a:bodyPr wrap="non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（兆円）</a:t>
            </a:r>
          </a:p>
        </p:txBody>
      </p:sp>
      <p:sp>
        <p:nvSpPr>
          <p:cNvPr id="41" name="テキスト ボックス 40"/>
          <p:cNvSpPr txBox="1"/>
          <p:nvPr/>
        </p:nvSpPr>
        <p:spPr>
          <a:xfrm>
            <a:off x="6708591" y="6276288"/>
            <a:ext cx="2698175" cy="200055"/>
          </a:xfrm>
          <a:prstGeom prst="rect">
            <a:avLst/>
          </a:prstGeom>
          <a:noFill/>
        </p:spPr>
        <p:txBody>
          <a:bodyPr wrap="non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令和５年度以前は決算額、令和６年度は予算額である。</a:t>
            </a:r>
          </a:p>
        </p:txBody>
      </p:sp>
      <p:sp>
        <p:nvSpPr>
          <p:cNvPr id="33" name="AutoShape 2"/>
          <p:cNvSpPr>
            <a:spLocks noChangeArrowheads="1"/>
          </p:cNvSpPr>
          <p:nvPr/>
        </p:nvSpPr>
        <p:spPr bwMode="auto">
          <a:xfrm>
            <a:off x="306000" y="1292400"/>
            <a:ext cx="9358313" cy="17462"/>
          </a:xfrm>
          <a:prstGeom prst="roundRect">
            <a:avLst>
              <a:gd name="adj" fmla="val 0"/>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1" lang="ja-JP" altLang="en-US" sz="14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graphicFrame>
        <p:nvGraphicFramePr>
          <p:cNvPr id="8" name="グラフ 7">
            <a:extLst>
              <a:ext uri="{FF2B5EF4-FFF2-40B4-BE49-F238E27FC236}">
                <a16:creationId xmlns:a16="http://schemas.microsoft.com/office/drawing/2014/main" id="{00000000-0008-0000-0100-000006000000}"/>
              </a:ext>
            </a:extLst>
          </p:cNvPr>
          <p:cNvGraphicFramePr>
            <a:graphicFrameLocks/>
          </p:cNvGraphicFramePr>
          <p:nvPr/>
        </p:nvGraphicFramePr>
        <p:xfrm>
          <a:off x="312360" y="3176923"/>
          <a:ext cx="8940315" cy="30819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0941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テキスト ボックス 18"/>
          <p:cNvSpPr txBox="1">
            <a:spLocks noChangeArrowheads="1"/>
          </p:cNvSpPr>
          <p:nvPr/>
        </p:nvSpPr>
        <p:spPr bwMode="auto">
          <a:xfrm>
            <a:off x="0" y="813600"/>
            <a:ext cx="9972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国の借金（国債）は年々増え続けています</a:t>
            </a:r>
          </a:p>
        </p:txBody>
      </p:sp>
      <p:sp>
        <p:nvSpPr>
          <p:cNvPr id="53268" name="AutoShape 20"/>
          <p:cNvSpPr>
            <a:spLocks noChangeArrowheads="1"/>
          </p:cNvSpPr>
          <p:nvPr/>
        </p:nvSpPr>
        <p:spPr bwMode="auto">
          <a:xfrm>
            <a:off x="639790" y="1368000"/>
            <a:ext cx="1079500" cy="1079500"/>
          </a:xfrm>
          <a:prstGeom prst="wedgeEllipseCallout">
            <a:avLst>
              <a:gd name="adj1" fmla="val 56680"/>
              <a:gd name="adj2" fmla="val 24454"/>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4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53269" name="Rectangle 21"/>
          <p:cNvSpPr>
            <a:spLocks noChangeArrowheads="1"/>
          </p:cNvSpPr>
          <p:nvPr/>
        </p:nvSpPr>
        <p:spPr bwMode="auto">
          <a:xfrm>
            <a:off x="655832" y="1593464"/>
            <a:ext cx="1080000" cy="637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72000" tIns="72000" rIns="72000" bIns="72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歳出と</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歳入</a:t>
            </a:r>
            <a:endParaRPr kumimoji="1" lang="en-US" altLang="ja-JP" sz="16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53270" name="Rectangle 22"/>
          <p:cNvSpPr>
            <a:spLocks noChangeArrowheads="1"/>
          </p:cNvSpPr>
          <p:nvPr/>
        </p:nvSpPr>
        <p:spPr bwMode="auto">
          <a:xfrm>
            <a:off x="1892300" y="1428033"/>
            <a:ext cx="808037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808080"/>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a:ln>
                  <a:noFill/>
                </a:ln>
                <a:solidFill>
                  <a:srgbClr val="FF2800"/>
                </a:solidFill>
                <a:effectLst/>
                <a:uLnTx/>
                <a:uFillTx/>
                <a:latin typeface="メイリオ" panose="020B0604030504040204" pitchFamily="50" charset="-128"/>
                <a:ea typeface="メイリオ" panose="020B0604030504040204" pitchFamily="50" charset="-128"/>
              </a:rPr>
              <a:t>令和６年度末の普通国債残高は約</a:t>
            </a:r>
            <a:r>
              <a:rPr kumimoji="1" lang="en-US" altLang="ja-JP" sz="2000" b="1" i="0" u="none" strike="noStrike" kern="1200" cap="none" spc="0" normalizeH="0" baseline="0" noProof="0">
                <a:ln>
                  <a:noFill/>
                </a:ln>
                <a:solidFill>
                  <a:srgbClr val="FF2800"/>
                </a:solidFill>
                <a:effectLst/>
                <a:uLnTx/>
                <a:uFillTx/>
                <a:latin typeface="メイリオ" panose="020B0604030504040204" pitchFamily="50" charset="-128"/>
                <a:ea typeface="メイリオ" panose="020B0604030504040204" pitchFamily="50" charset="-128"/>
              </a:rPr>
              <a:t>1,105</a:t>
            </a:r>
            <a:r>
              <a:rPr kumimoji="1" lang="ja-JP" altLang="en-US" sz="2000" b="1" i="0" u="none" strike="noStrike" kern="1200" cap="none" spc="0" normalizeH="0" baseline="0" noProof="0">
                <a:ln>
                  <a:noFill/>
                </a:ln>
                <a:solidFill>
                  <a:srgbClr val="FF2800"/>
                </a:solidFill>
                <a:effectLst/>
                <a:uLnTx/>
                <a:uFillTx/>
                <a:latin typeface="メイリオ" panose="020B0604030504040204" pitchFamily="50" charset="-128"/>
                <a:ea typeface="メイリオ" panose="020B0604030504040204" pitchFamily="50" charset="-128"/>
              </a:rPr>
              <a:t>兆円と見込まれていますが、</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a:ln>
                  <a:noFill/>
                </a:ln>
                <a:solidFill>
                  <a:srgbClr val="FF2800"/>
                </a:solidFill>
                <a:effectLst/>
                <a:uLnTx/>
                <a:uFillTx/>
                <a:latin typeface="メイリオ" panose="020B0604030504040204" pitchFamily="50" charset="-128"/>
                <a:ea typeface="メイリオ" panose="020B0604030504040204" pitchFamily="50" charset="-128"/>
              </a:rPr>
              <a:t>これは税収約</a:t>
            </a:r>
            <a:r>
              <a:rPr kumimoji="1" lang="en-US" altLang="ja-JP" sz="2000" b="1" i="0" u="none" strike="noStrike" kern="1200" cap="none" spc="0" normalizeH="0" baseline="0" noProof="0">
                <a:ln>
                  <a:noFill/>
                </a:ln>
                <a:solidFill>
                  <a:srgbClr val="FF2800"/>
                </a:solidFill>
                <a:effectLst/>
                <a:uLnTx/>
                <a:uFillTx/>
                <a:latin typeface="メイリオ" panose="020B0604030504040204" pitchFamily="50" charset="-128"/>
                <a:ea typeface="メイリオ" panose="020B0604030504040204" pitchFamily="50" charset="-128"/>
              </a:rPr>
              <a:t>16</a:t>
            </a:r>
            <a:r>
              <a:rPr kumimoji="1" lang="ja-JP" altLang="en-US" sz="2000" b="1" i="0" u="none" strike="noStrike" kern="1200" cap="none" spc="0" normalizeH="0" baseline="0" noProof="0">
                <a:ln>
                  <a:noFill/>
                </a:ln>
                <a:solidFill>
                  <a:srgbClr val="FF2800"/>
                </a:solidFill>
                <a:effectLst/>
                <a:uLnTx/>
                <a:uFillTx/>
                <a:latin typeface="メイリオ" panose="020B0604030504040204" pitchFamily="50" charset="-128"/>
                <a:ea typeface="メイリオ" panose="020B0604030504040204" pitchFamily="50" charset="-128"/>
              </a:rPr>
              <a:t>年分に相当し、</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a:ln>
                  <a:noFill/>
                </a:ln>
                <a:solidFill>
                  <a:srgbClr val="FF2800"/>
                </a:solidFill>
                <a:effectLst/>
                <a:uLnTx/>
                <a:uFillTx/>
                <a:latin typeface="メイリオ" panose="020B0604030504040204" pitchFamily="50" charset="-128"/>
                <a:ea typeface="メイリオ" panose="020B0604030504040204" pitchFamily="50" charset="-128"/>
              </a:rPr>
              <a:t>将来世代に大きな負担を残すことになります。</a:t>
            </a:r>
          </a:p>
        </p:txBody>
      </p:sp>
      <p:sp>
        <p:nvSpPr>
          <p:cNvPr id="24587" name="Rectangle 7"/>
          <p:cNvSpPr>
            <a:spLocks noChangeArrowheads="1"/>
          </p:cNvSpPr>
          <p:nvPr/>
        </p:nvSpPr>
        <p:spPr bwMode="auto">
          <a:xfrm>
            <a:off x="5130000" y="2547951"/>
            <a:ext cx="46800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借金の水準（借金総額</a:t>
            </a:r>
            <a:r>
              <a:rPr kumimoji="1" lang="en-US" altLang="ja-JP"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÷GDP</a:t>
            </a: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a:t>
            </a:r>
          </a:p>
        </p:txBody>
      </p:sp>
      <p:sp>
        <p:nvSpPr>
          <p:cNvPr id="2" name="タイトル 1"/>
          <p:cNvSpPr>
            <a:spLocks noGrp="1"/>
          </p:cNvSpPr>
          <p:nvPr>
            <p:ph type="title"/>
          </p:nvPr>
        </p:nvSpPr>
        <p:spPr/>
        <p:txBody>
          <a:bodyPr/>
          <a:lstStyle/>
          <a:p>
            <a:r>
              <a:rPr lang="ja-JP" altLang="en-US">
                <a:latin typeface="メイリオ" panose="020B0604030504040204" pitchFamily="50" charset="-128"/>
                <a:ea typeface="メイリオ" panose="020B0604030504040204" pitchFamily="50" charset="-128"/>
                <a:cs typeface="メイリオ" panose="020B0604030504040204" pitchFamily="50" charset="-128"/>
              </a:rPr>
              <a:t>５</a:t>
            </a:r>
            <a:r>
              <a:rPr lang="en-US" altLang="ja-JP">
                <a:latin typeface="メイリオ" panose="020B0604030504040204" pitchFamily="50" charset="-128"/>
                <a:ea typeface="メイリオ" panose="020B0604030504040204" pitchFamily="50" charset="-128"/>
                <a:cs typeface="メイリオ" panose="020B0604030504040204" pitchFamily="50" charset="-128"/>
              </a:rPr>
              <a:t>. </a:t>
            </a:r>
            <a:r>
              <a:rPr lang="en-US" altLang="en-US">
                <a:latin typeface="メイリオ" panose="020B0604030504040204" pitchFamily="50" charset="-128"/>
                <a:ea typeface="メイリオ" panose="020B0604030504040204" pitchFamily="50" charset="-128"/>
                <a:cs typeface="メイリオ" panose="020B0604030504040204" pitchFamily="50" charset="-128"/>
              </a:rPr>
              <a:t>これからの社会と税 </a:t>
            </a:r>
            <a:r>
              <a:rPr lang="ja-JP" altLang="en-US">
                <a:latin typeface="メイリオ" panose="020B0604030504040204" pitchFamily="50" charset="-128"/>
                <a:ea typeface="メイリオ" panose="020B0604030504040204" pitchFamily="50" charset="-128"/>
                <a:cs typeface="メイリオ" panose="020B0604030504040204" pitchFamily="50" charset="-128"/>
              </a:rPr>
              <a:t>④</a:t>
            </a: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B0FF6F17-0D75-4A52-9621-CC0F8D8CB105}" type="slidenum">
              <a:rPr kumimoji="1" lang="ja-JP" altLang="en-US" sz="105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rPr>
              <a:pPr marL="0" marR="0" lvl="0" indent="0" algn="r" defTabSz="457200" rtl="0" eaLnBrk="0" fontAlgn="base" latinLnBrk="0" hangingPunct="0">
                <a:lnSpc>
                  <a:spcPct val="100000"/>
                </a:lnSpc>
                <a:spcBef>
                  <a:spcPct val="0"/>
                </a:spcBef>
                <a:spcAft>
                  <a:spcPct val="0"/>
                </a:spcAft>
                <a:buClrTx/>
                <a:buSzTx/>
                <a:buFontTx/>
                <a:buNone/>
                <a:tabLst/>
                <a:defRPr/>
              </a:pPr>
              <a:t>10</a:t>
            </a:fld>
            <a:endParaRPr kumimoji="1" lang="ja-JP" altLang="en-US" sz="105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endParaRPr>
          </a:p>
        </p:txBody>
      </p:sp>
      <p:sp>
        <p:nvSpPr>
          <p:cNvPr id="19" name="AutoShape 2"/>
          <p:cNvSpPr>
            <a:spLocks noChangeArrowheads="1"/>
          </p:cNvSpPr>
          <p:nvPr/>
        </p:nvSpPr>
        <p:spPr bwMode="auto">
          <a:xfrm>
            <a:off x="306000" y="1292400"/>
            <a:ext cx="9358313" cy="17462"/>
          </a:xfrm>
          <a:prstGeom prst="roundRect">
            <a:avLst>
              <a:gd name="adj" fmla="val 0"/>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1" lang="ja-JP" altLang="en-US" sz="14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77" name="AutoShape 353"/>
          <p:cNvSpPr>
            <a:spLocks noChangeArrowheads="1"/>
          </p:cNvSpPr>
          <p:nvPr/>
        </p:nvSpPr>
        <p:spPr bwMode="auto">
          <a:xfrm>
            <a:off x="169200" y="2863431"/>
            <a:ext cx="4680000" cy="3600000"/>
          </a:xfrm>
          <a:prstGeom prst="roundRect">
            <a:avLst>
              <a:gd name="adj" fmla="val 0"/>
            </a:avLst>
          </a:prstGeom>
          <a:solidFill>
            <a:schemeClr val="bg1"/>
          </a:solidFill>
          <a:ln w="12700">
            <a:solidFill>
              <a:schemeClr val="tx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 typeface="Arial" charset="0"/>
              <a:buChar char="•"/>
              <a:tabLst/>
              <a:defRPr/>
            </a:pPr>
            <a:endParaRPr kumimoji="1" lang="ja-JP" altLang="en-US" sz="2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53256" name="AutoShape 349"/>
          <p:cNvSpPr>
            <a:spLocks noChangeArrowheads="1"/>
          </p:cNvSpPr>
          <p:nvPr/>
        </p:nvSpPr>
        <p:spPr bwMode="auto">
          <a:xfrm>
            <a:off x="169200" y="2520000"/>
            <a:ext cx="4680000" cy="450000"/>
          </a:xfrm>
          <a:prstGeom prst="roundRect">
            <a:avLst>
              <a:gd name="adj" fmla="val 16667"/>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 typeface="Arial" charset="0"/>
              <a:buChar char="•"/>
              <a:tabLst/>
              <a:defRPr/>
            </a:pPr>
            <a:endParaRPr kumimoji="1" lang="ja-JP" altLang="en-US" sz="2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24586" name="Rectangle 4"/>
          <p:cNvSpPr>
            <a:spLocks noChangeArrowheads="1"/>
          </p:cNvSpPr>
          <p:nvPr/>
        </p:nvSpPr>
        <p:spPr bwMode="auto">
          <a:xfrm>
            <a:off x="95161" y="2554607"/>
            <a:ext cx="46800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普通国債残高の推移</a:t>
            </a:r>
          </a:p>
        </p:txBody>
      </p:sp>
      <p:sp>
        <p:nvSpPr>
          <p:cNvPr id="3" name="テキスト ボックス 2"/>
          <p:cNvSpPr txBox="1"/>
          <p:nvPr/>
        </p:nvSpPr>
        <p:spPr>
          <a:xfrm>
            <a:off x="4315175" y="6270116"/>
            <a:ext cx="633507" cy="200055"/>
          </a:xfrm>
          <a:prstGeom prst="rect">
            <a:avLst/>
          </a:prstGeom>
          <a:noFill/>
        </p:spPr>
        <p:txBody>
          <a:bodyPr wrap="non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1" lang="ja-JP" altLang="en-US" sz="700"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rPr>
              <a:t>（年度末）</a:t>
            </a:r>
          </a:p>
        </p:txBody>
      </p:sp>
      <p:grpSp>
        <p:nvGrpSpPr>
          <p:cNvPr id="14" name="グループ化 13"/>
          <p:cNvGrpSpPr/>
          <p:nvPr/>
        </p:nvGrpSpPr>
        <p:grpSpPr>
          <a:xfrm>
            <a:off x="993314" y="4180138"/>
            <a:ext cx="1225549" cy="681680"/>
            <a:chOff x="1136488" y="5753079"/>
            <a:chExt cx="1225549" cy="681680"/>
          </a:xfrm>
        </p:grpSpPr>
        <p:sp>
          <p:nvSpPr>
            <p:cNvPr id="11" name="正方形/長方形 10"/>
            <p:cNvSpPr/>
            <p:nvPr/>
          </p:nvSpPr>
          <p:spPr>
            <a:xfrm>
              <a:off x="1136488" y="5753079"/>
              <a:ext cx="1225549" cy="6816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特例国債残高</a:t>
              </a:r>
              <a:endParaRPr kumimoji="1" lang="en-US" altLang="ja-JP" sz="10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建設国債残高</a:t>
              </a:r>
              <a:endParaRPr kumimoji="1" lang="en-US" altLang="ja-JP" sz="10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復興国債残高</a:t>
              </a:r>
            </a:p>
          </p:txBody>
        </p:sp>
        <p:sp>
          <p:nvSpPr>
            <p:cNvPr id="13" name="正方形/長方形 12"/>
            <p:cNvSpPr/>
            <p:nvPr/>
          </p:nvSpPr>
          <p:spPr>
            <a:xfrm>
              <a:off x="1219232" y="5857744"/>
              <a:ext cx="108000" cy="108000"/>
            </a:xfrm>
            <a:prstGeom prst="rect">
              <a:avLst/>
            </a:prstGeom>
            <a:solidFill>
              <a:srgbClr val="93D15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1" lang="ja-JP" altLang="en-US" sz="1400" b="1"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6" name="正方形/長方形 85"/>
            <p:cNvSpPr/>
            <p:nvPr/>
          </p:nvSpPr>
          <p:spPr>
            <a:xfrm>
              <a:off x="1219232" y="6015522"/>
              <a:ext cx="108000" cy="108000"/>
            </a:xfrm>
            <a:prstGeom prst="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1" lang="ja-JP" altLang="en-US" sz="1400" b="1"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7" name="正方形/長方形 86"/>
            <p:cNvSpPr/>
            <p:nvPr/>
          </p:nvSpPr>
          <p:spPr>
            <a:xfrm>
              <a:off x="1219232" y="6177380"/>
              <a:ext cx="108000" cy="108000"/>
            </a:xfrm>
            <a:prstGeom prst="rect">
              <a:avLst/>
            </a:prstGeom>
            <a:solidFill>
              <a:srgbClr val="00B0F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1" lang="ja-JP" altLang="en-US" sz="1400" b="1"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sp>
        <p:nvSpPr>
          <p:cNvPr id="15" name="テキスト ボックス 14">
            <a:extLst>
              <a:ext uri="{FF2B5EF4-FFF2-40B4-BE49-F238E27FC236}">
                <a16:creationId xmlns:a16="http://schemas.microsoft.com/office/drawing/2014/main" id="{B23E7C46-6430-C5F5-C06F-AC320798A48B}"/>
              </a:ext>
            </a:extLst>
          </p:cNvPr>
          <p:cNvSpPr txBox="1"/>
          <p:nvPr/>
        </p:nvSpPr>
        <p:spPr>
          <a:xfrm>
            <a:off x="6557837" y="3548352"/>
            <a:ext cx="415498" cy="230832"/>
          </a:xfrm>
          <a:prstGeom prst="rect">
            <a:avLst/>
          </a:prstGeom>
          <a:noFill/>
        </p:spPr>
        <p:txBody>
          <a:bodyPr wrap="non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日本</a:t>
            </a:r>
          </a:p>
        </p:txBody>
      </p:sp>
      <p:sp>
        <p:nvSpPr>
          <p:cNvPr id="17" name="テキスト ボックス 16">
            <a:extLst>
              <a:ext uri="{FF2B5EF4-FFF2-40B4-BE49-F238E27FC236}">
                <a16:creationId xmlns:a16="http://schemas.microsoft.com/office/drawing/2014/main" id="{F9D246D5-A3AB-708E-E5D1-CA3BD455BE4C}"/>
              </a:ext>
            </a:extLst>
          </p:cNvPr>
          <p:cNvSpPr txBox="1"/>
          <p:nvPr/>
        </p:nvSpPr>
        <p:spPr>
          <a:xfrm>
            <a:off x="9269633" y="6058259"/>
            <a:ext cx="1352145" cy="215444"/>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rPr>
              <a:t>（年）</a:t>
            </a:r>
          </a:p>
        </p:txBody>
      </p:sp>
      <p:graphicFrame>
        <p:nvGraphicFramePr>
          <p:cNvPr id="7" name="グラフ 6">
            <a:extLst>
              <a:ext uri="{FF2B5EF4-FFF2-40B4-BE49-F238E27FC236}">
                <a16:creationId xmlns:a16="http://schemas.microsoft.com/office/drawing/2014/main" id="{9EDF9614-1EFE-4624-AAA7-A5D3A0725C3B}"/>
              </a:ext>
            </a:extLst>
          </p:cNvPr>
          <p:cNvGraphicFramePr>
            <a:graphicFrameLocks noGrp="1"/>
          </p:cNvGraphicFramePr>
          <p:nvPr>
            <p:extLst>
              <p:ext uri="{D42A27DB-BD31-4B8C-83A1-F6EECF244321}">
                <p14:modId xmlns:p14="http://schemas.microsoft.com/office/powerpoint/2010/main" val="423596586"/>
              </p:ext>
            </p:extLst>
          </p:nvPr>
        </p:nvGraphicFramePr>
        <p:xfrm>
          <a:off x="218325" y="2757116"/>
          <a:ext cx="4564568" cy="3723198"/>
        </p:xfrm>
        <a:graphic>
          <a:graphicData uri="http://schemas.openxmlformats.org/drawingml/2006/chart">
            <c:chart xmlns:c="http://schemas.openxmlformats.org/drawingml/2006/chart" xmlns:r="http://schemas.openxmlformats.org/officeDocument/2006/relationships" r:id="rId3"/>
          </a:graphicData>
        </a:graphic>
      </p:graphicFrame>
      <p:sp>
        <p:nvSpPr>
          <p:cNvPr id="6" name="AutoShape 353">
            <a:extLst>
              <a:ext uri="{FF2B5EF4-FFF2-40B4-BE49-F238E27FC236}">
                <a16:creationId xmlns:a16="http://schemas.microsoft.com/office/drawing/2014/main" id="{F5AF9B8F-E3D2-73AE-AF29-7DE916FE454D}"/>
              </a:ext>
            </a:extLst>
          </p:cNvPr>
          <p:cNvSpPr>
            <a:spLocks noChangeArrowheads="1"/>
          </p:cNvSpPr>
          <p:nvPr/>
        </p:nvSpPr>
        <p:spPr bwMode="auto">
          <a:xfrm>
            <a:off x="5130000" y="2880000"/>
            <a:ext cx="4680000" cy="3600000"/>
          </a:xfrm>
          <a:prstGeom prst="roundRect">
            <a:avLst>
              <a:gd name="adj" fmla="val 0"/>
            </a:avLst>
          </a:prstGeom>
          <a:solidFill>
            <a:schemeClr val="bg1"/>
          </a:solidFill>
          <a:ln w="12700">
            <a:solidFill>
              <a:schemeClr val="tx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 typeface="Arial" charset="0"/>
              <a:buChar char="•"/>
              <a:tabLst/>
              <a:defRPr/>
            </a:pPr>
            <a:endParaRPr kumimoji="1" lang="ja-JP" altLang="en-US" sz="2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8" name="AutoShape 349">
            <a:extLst>
              <a:ext uri="{FF2B5EF4-FFF2-40B4-BE49-F238E27FC236}">
                <a16:creationId xmlns:a16="http://schemas.microsoft.com/office/drawing/2014/main" id="{18FCBEB2-1A51-1B3D-FB65-FAC9DB54C8FF}"/>
              </a:ext>
            </a:extLst>
          </p:cNvPr>
          <p:cNvSpPr>
            <a:spLocks noChangeArrowheads="1"/>
          </p:cNvSpPr>
          <p:nvPr/>
        </p:nvSpPr>
        <p:spPr bwMode="auto">
          <a:xfrm>
            <a:off x="5130000" y="2520000"/>
            <a:ext cx="4680000" cy="450000"/>
          </a:xfrm>
          <a:prstGeom prst="roundRect">
            <a:avLst>
              <a:gd name="adj" fmla="val 16667"/>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 typeface="Arial" charset="0"/>
              <a:buChar char="•"/>
              <a:tabLst/>
              <a:defRPr/>
            </a:pPr>
            <a:endParaRPr kumimoji="1" lang="ja-JP" altLang="en-US" sz="2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9" name="Rectangle 7">
            <a:extLst>
              <a:ext uri="{FF2B5EF4-FFF2-40B4-BE49-F238E27FC236}">
                <a16:creationId xmlns:a16="http://schemas.microsoft.com/office/drawing/2014/main" id="{C0C6E23B-9B40-83A3-4007-EA17640ABD43}"/>
              </a:ext>
            </a:extLst>
          </p:cNvPr>
          <p:cNvSpPr>
            <a:spLocks noChangeArrowheads="1"/>
          </p:cNvSpPr>
          <p:nvPr/>
        </p:nvSpPr>
        <p:spPr bwMode="auto">
          <a:xfrm>
            <a:off x="5130000" y="2547951"/>
            <a:ext cx="46800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借金の水準（借金総額</a:t>
            </a:r>
            <a:r>
              <a:rPr kumimoji="1" lang="en-US" altLang="ja-JP"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÷GDP</a:t>
            </a: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a:t>
            </a:r>
          </a:p>
        </p:txBody>
      </p:sp>
      <p:sp>
        <p:nvSpPr>
          <p:cNvPr id="49" name="テキスト ボックス 48">
            <a:extLst>
              <a:ext uri="{FF2B5EF4-FFF2-40B4-BE49-F238E27FC236}">
                <a16:creationId xmlns:a16="http://schemas.microsoft.com/office/drawing/2014/main" id="{E2005B9D-1E38-B989-E16F-8B72E354B4F8}"/>
              </a:ext>
            </a:extLst>
          </p:cNvPr>
          <p:cNvSpPr txBox="1"/>
          <p:nvPr/>
        </p:nvSpPr>
        <p:spPr>
          <a:xfrm>
            <a:off x="6557837" y="3548352"/>
            <a:ext cx="415498" cy="230832"/>
          </a:xfrm>
          <a:prstGeom prst="rect">
            <a:avLst/>
          </a:prstGeom>
          <a:noFill/>
        </p:spPr>
        <p:txBody>
          <a:bodyPr wrap="non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日本</a:t>
            </a:r>
          </a:p>
        </p:txBody>
      </p:sp>
      <p:sp>
        <p:nvSpPr>
          <p:cNvPr id="50" name="角丸四角形 47">
            <a:extLst>
              <a:ext uri="{FF2B5EF4-FFF2-40B4-BE49-F238E27FC236}">
                <a16:creationId xmlns:a16="http://schemas.microsoft.com/office/drawing/2014/main" id="{DA8FD707-34F3-BB36-98A8-3695DC6C84EE}"/>
              </a:ext>
            </a:extLst>
          </p:cNvPr>
          <p:cNvSpPr/>
          <p:nvPr/>
        </p:nvSpPr>
        <p:spPr>
          <a:xfrm>
            <a:off x="5221282" y="3046128"/>
            <a:ext cx="4538997" cy="3365041"/>
          </a:xfrm>
          <a:prstGeom prst="roundRect">
            <a:avLst>
              <a:gd name="adj" fmla="val 1705"/>
            </a:avLst>
          </a:prstGeom>
          <a:solidFill>
            <a:srgbClr val="FFF9E7"/>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1" name="テキスト ボックス 50">
            <a:extLst>
              <a:ext uri="{FF2B5EF4-FFF2-40B4-BE49-F238E27FC236}">
                <a16:creationId xmlns:a16="http://schemas.microsoft.com/office/drawing/2014/main" id="{B7BB7696-17B6-EA41-D382-05940725B247}"/>
              </a:ext>
            </a:extLst>
          </p:cNvPr>
          <p:cNvSpPr txBox="1"/>
          <p:nvPr/>
        </p:nvSpPr>
        <p:spPr>
          <a:xfrm>
            <a:off x="9268362" y="5839180"/>
            <a:ext cx="491918" cy="215444"/>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rPr>
              <a:t>（年）</a:t>
            </a:r>
          </a:p>
        </p:txBody>
      </p:sp>
      <p:sp>
        <p:nvSpPr>
          <p:cNvPr id="52" name="テキスト ボックス 51">
            <a:extLst>
              <a:ext uri="{FF2B5EF4-FFF2-40B4-BE49-F238E27FC236}">
                <a16:creationId xmlns:a16="http://schemas.microsoft.com/office/drawing/2014/main" id="{EF6C7267-496C-F589-ADE4-DCD7A0DC1024}"/>
              </a:ext>
            </a:extLst>
          </p:cNvPr>
          <p:cNvSpPr txBox="1"/>
          <p:nvPr/>
        </p:nvSpPr>
        <p:spPr>
          <a:xfrm>
            <a:off x="5534922" y="3046566"/>
            <a:ext cx="1352145" cy="215444"/>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rPr>
              <a:t>（％）</a:t>
            </a:r>
          </a:p>
        </p:txBody>
      </p:sp>
      <p:graphicFrame>
        <p:nvGraphicFramePr>
          <p:cNvPr id="53" name="グラフ 52">
            <a:extLst>
              <a:ext uri="{FF2B5EF4-FFF2-40B4-BE49-F238E27FC236}">
                <a16:creationId xmlns:a16="http://schemas.microsoft.com/office/drawing/2014/main" id="{5CC7AC08-AFD5-3020-21B6-46D6BAA6846B}"/>
              </a:ext>
            </a:extLst>
          </p:cNvPr>
          <p:cNvGraphicFramePr>
            <a:graphicFrameLocks/>
          </p:cNvGraphicFramePr>
          <p:nvPr>
            <p:extLst>
              <p:ext uri="{D42A27DB-BD31-4B8C-83A1-F6EECF244321}">
                <p14:modId xmlns:p14="http://schemas.microsoft.com/office/powerpoint/2010/main" val="2255344104"/>
              </p:ext>
            </p:extLst>
          </p:nvPr>
        </p:nvGraphicFramePr>
        <p:xfrm>
          <a:off x="5215712" y="3136193"/>
          <a:ext cx="4183867" cy="2918431"/>
        </p:xfrm>
        <a:graphic>
          <a:graphicData uri="http://schemas.openxmlformats.org/drawingml/2006/chart">
            <c:chart xmlns:c="http://schemas.openxmlformats.org/drawingml/2006/chart" xmlns:r="http://schemas.openxmlformats.org/officeDocument/2006/relationships" r:id="rId4"/>
          </a:graphicData>
        </a:graphic>
      </p:graphicFrame>
      <p:grpSp>
        <p:nvGrpSpPr>
          <p:cNvPr id="54" name="グループ化 53">
            <a:extLst>
              <a:ext uri="{FF2B5EF4-FFF2-40B4-BE49-F238E27FC236}">
                <a16:creationId xmlns:a16="http://schemas.microsoft.com/office/drawing/2014/main" id="{B85DA525-2EEA-4969-1177-36FF2DA66B2C}"/>
              </a:ext>
            </a:extLst>
          </p:cNvPr>
          <p:cNvGrpSpPr/>
          <p:nvPr/>
        </p:nvGrpSpPr>
        <p:grpSpPr>
          <a:xfrm>
            <a:off x="9392999" y="5507927"/>
            <a:ext cx="285084" cy="259636"/>
            <a:chOff x="8648700" y="7841631"/>
            <a:chExt cx="540000" cy="576544"/>
          </a:xfrm>
        </p:grpSpPr>
        <p:sp>
          <p:nvSpPr>
            <p:cNvPr id="55" name="角丸四角形 79">
              <a:extLst>
                <a:ext uri="{FF2B5EF4-FFF2-40B4-BE49-F238E27FC236}">
                  <a16:creationId xmlns:a16="http://schemas.microsoft.com/office/drawing/2014/main" id="{1A79A463-6ADA-2903-100F-1D8E531ED809}"/>
                </a:ext>
              </a:extLst>
            </p:cNvPr>
            <p:cNvSpPr>
              <a:spLocks noChangeAspect="1"/>
            </p:cNvSpPr>
            <p:nvPr/>
          </p:nvSpPr>
          <p:spPr>
            <a:xfrm>
              <a:off x="8648700" y="7841631"/>
              <a:ext cx="540000" cy="540000"/>
            </a:xfrm>
            <a:prstGeom prst="roundRect">
              <a:avLst>
                <a:gd name="adj" fmla="val 11035"/>
              </a:avLst>
            </a:prstGeom>
            <a:solidFill>
              <a:sysClr val="window" lastClr="FFFFFF"/>
            </a:solidFill>
            <a:ln w="19050" cap="flat" cmpd="sng" algn="ctr">
              <a:solidFill>
                <a:srgbClr val="FFC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56" name="図 55">
              <a:extLst>
                <a:ext uri="{FF2B5EF4-FFF2-40B4-BE49-F238E27FC236}">
                  <a16:creationId xmlns:a16="http://schemas.microsoft.com/office/drawing/2014/main" id="{A9E32D68-D360-6CC7-337D-6CDCEA7117B1}"/>
                </a:ext>
              </a:extLst>
            </p:cNvPr>
            <p:cNvPicPr>
              <a:picLocks/>
            </p:cNvPicPr>
            <p:nvPr/>
          </p:nvPicPr>
          <p:blipFill rotWithShape="1">
            <a:blip r:embed="rId5" cstate="print">
              <a:extLst>
                <a:ext uri="{28A0092B-C50C-407E-A947-70E740481C1C}">
                  <a14:useLocalDpi xmlns:a14="http://schemas.microsoft.com/office/drawing/2010/main"/>
                </a:ext>
              </a:extLst>
            </a:blip>
            <a:srcRect t="-3"/>
            <a:stretch/>
          </p:blipFill>
          <p:spPr>
            <a:xfrm>
              <a:off x="8738700" y="7883538"/>
              <a:ext cx="360000" cy="360000"/>
            </a:xfrm>
            <a:prstGeom prst="rect">
              <a:avLst/>
            </a:prstGeom>
          </p:spPr>
        </p:pic>
        <p:sp>
          <p:nvSpPr>
            <p:cNvPr id="57" name="テキスト ボックス 56">
              <a:extLst>
                <a:ext uri="{FF2B5EF4-FFF2-40B4-BE49-F238E27FC236}">
                  <a16:creationId xmlns:a16="http://schemas.microsoft.com/office/drawing/2014/main" id="{99CEE6B7-511B-0DDA-037E-D1086290B36F}"/>
                </a:ext>
              </a:extLst>
            </p:cNvPr>
            <p:cNvSpPr txBox="1"/>
            <p:nvPr/>
          </p:nvSpPr>
          <p:spPr>
            <a:xfrm>
              <a:off x="8723590" y="8248898"/>
              <a:ext cx="377026" cy="169277"/>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5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ドイツ</a:t>
              </a:r>
            </a:p>
          </p:txBody>
        </p:sp>
      </p:grpSp>
      <p:grpSp>
        <p:nvGrpSpPr>
          <p:cNvPr id="58" name="グループ化 57">
            <a:extLst>
              <a:ext uri="{FF2B5EF4-FFF2-40B4-BE49-F238E27FC236}">
                <a16:creationId xmlns:a16="http://schemas.microsoft.com/office/drawing/2014/main" id="{3AE815B2-CE07-B3DF-DA15-FF7D7908766D}"/>
              </a:ext>
            </a:extLst>
          </p:cNvPr>
          <p:cNvGrpSpPr/>
          <p:nvPr/>
        </p:nvGrpSpPr>
        <p:grpSpPr>
          <a:xfrm>
            <a:off x="9384074" y="3333729"/>
            <a:ext cx="298513" cy="296684"/>
            <a:chOff x="6513724" y="4280265"/>
            <a:chExt cx="540000" cy="571389"/>
          </a:xfrm>
        </p:grpSpPr>
        <p:sp>
          <p:nvSpPr>
            <p:cNvPr id="59" name="角丸四角形 49">
              <a:extLst>
                <a:ext uri="{FF2B5EF4-FFF2-40B4-BE49-F238E27FC236}">
                  <a16:creationId xmlns:a16="http://schemas.microsoft.com/office/drawing/2014/main" id="{55116879-6F0B-EC53-F48C-CA5E75AD1197}"/>
                </a:ext>
              </a:extLst>
            </p:cNvPr>
            <p:cNvSpPr>
              <a:spLocks noChangeAspect="1"/>
            </p:cNvSpPr>
            <p:nvPr/>
          </p:nvSpPr>
          <p:spPr>
            <a:xfrm>
              <a:off x="6513724" y="4280265"/>
              <a:ext cx="540000" cy="540000"/>
            </a:xfrm>
            <a:prstGeom prst="roundRect">
              <a:avLst>
                <a:gd name="adj" fmla="val 11035"/>
              </a:avLst>
            </a:prstGeom>
            <a:solidFill>
              <a:sysClr val="window" lastClr="FFFFFF"/>
            </a:solidFill>
            <a:ln w="19050" cap="flat" cmpd="sng" algn="ctr">
              <a:solidFill>
                <a:srgbClr val="E60012"/>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60" name="図 59">
              <a:extLst>
                <a:ext uri="{FF2B5EF4-FFF2-40B4-BE49-F238E27FC236}">
                  <a16:creationId xmlns:a16="http://schemas.microsoft.com/office/drawing/2014/main" id="{2E1EA17F-B805-126C-9447-39345E145B09}"/>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634753" y="4317900"/>
              <a:ext cx="328664" cy="328663"/>
            </a:xfrm>
            <a:prstGeom prst="rect">
              <a:avLst/>
            </a:prstGeom>
          </p:spPr>
        </p:pic>
        <p:sp>
          <p:nvSpPr>
            <p:cNvPr id="61" name="テキスト ボックス 60">
              <a:extLst>
                <a:ext uri="{FF2B5EF4-FFF2-40B4-BE49-F238E27FC236}">
                  <a16:creationId xmlns:a16="http://schemas.microsoft.com/office/drawing/2014/main" id="{F5357A66-7396-140B-14C0-6FE84B951559}"/>
                </a:ext>
              </a:extLst>
            </p:cNvPr>
            <p:cNvSpPr txBox="1"/>
            <p:nvPr/>
          </p:nvSpPr>
          <p:spPr>
            <a:xfrm>
              <a:off x="6597878" y="4638212"/>
              <a:ext cx="371694" cy="213442"/>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5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日本</a:t>
              </a:r>
            </a:p>
          </p:txBody>
        </p:sp>
      </p:grpSp>
      <p:grpSp>
        <p:nvGrpSpPr>
          <p:cNvPr id="62" name="グループ化 61">
            <a:extLst>
              <a:ext uri="{FF2B5EF4-FFF2-40B4-BE49-F238E27FC236}">
                <a16:creationId xmlns:a16="http://schemas.microsoft.com/office/drawing/2014/main" id="{2610504B-3A37-A3FC-9A78-864BC86BB505}"/>
              </a:ext>
            </a:extLst>
          </p:cNvPr>
          <p:cNvGrpSpPr/>
          <p:nvPr/>
        </p:nvGrpSpPr>
        <p:grpSpPr>
          <a:xfrm>
            <a:off x="9383799" y="3853705"/>
            <a:ext cx="297597" cy="296083"/>
            <a:chOff x="7103420" y="4990844"/>
            <a:chExt cx="297597" cy="296083"/>
          </a:xfrm>
        </p:grpSpPr>
        <p:grpSp>
          <p:nvGrpSpPr>
            <p:cNvPr id="63" name="グループ化 62">
              <a:extLst>
                <a:ext uri="{FF2B5EF4-FFF2-40B4-BE49-F238E27FC236}">
                  <a16:creationId xmlns:a16="http://schemas.microsoft.com/office/drawing/2014/main" id="{D33A6791-D656-0946-671D-CC25C252F276}"/>
                </a:ext>
              </a:extLst>
            </p:cNvPr>
            <p:cNvGrpSpPr/>
            <p:nvPr/>
          </p:nvGrpSpPr>
          <p:grpSpPr>
            <a:xfrm>
              <a:off x="7103420" y="4990844"/>
              <a:ext cx="297597" cy="296083"/>
              <a:chOff x="6513724" y="4280265"/>
              <a:chExt cx="540000" cy="568572"/>
            </a:xfrm>
          </p:grpSpPr>
          <p:sp>
            <p:nvSpPr>
              <p:cNvPr id="65" name="角丸四角形 53">
                <a:extLst>
                  <a:ext uri="{FF2B5EF4-FFF2-40B4-BE49-F238E27FC236}">
                    <a16:creationId xmlns:a16="http://schemas.microsoft.com/office/drawing/2014/main" id="{EE6B360D-46C4-4E83-E442-F8BA0548E8ED}"/>
                  </a:ext>
                </a:extLst>
              </p:cNvPr>
              <p:cNvSpPr>
                <a:spLocks noChangeAspect="1"/>
              </p:cNvSpPr>
              <p:nvPr/>
            </p:nvSpPr>
            <p:spPr>
              <a:xfrm>
                <a:off x="6513724" y="4280265"/>
                <a:ext cx="540000" cy="540000"/>
              </a:xfrm>
              <a:prstGeom prst="roundRect">
                <a:avLst>
                  <a:gd name="adj" fmla="val 11035"/>
                </a:avLst>
              </a:prstGeom>
              <a:solidFill>
                <a:sysClr val="window" lastClr="FFFFFF"/>
              </a:solidFill>
              <a:ln w="19050" cap="flat" cmpd="sng" algn="ctr">
                <a:solidFill>
                  <a:srgbClr val="00B05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6" name="テキスト ボックス 65">
                <a:extLst>
                  <a:ext uri="{FF2B5EF4-FFF2-40B4-BE49-F238E27FC236}">
                    <a16:creationId xmlns:a16="http://schemas.microsoft.com/office/drawing/2014/main" id="{745D7FF7-3335-A5DD-BB8E-9A175D340E9A}"/>
                  </a:ext>
                </a:extLst>
              </p:cNvPr>
              <p:cNvSpPr txBox="1"/>
              <p:nvPr/>
            </p:nvSpPr>
            <p:spPr>
              <a:xfrm>
                <a:off x="6563151" y="4679560"/>
                <a:ext cx="441146" cy="169277"/>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5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イタリア</a:t>
                </a:r>
              </a:p>
            </p:txBody>
          </p:sp>
        </p:grpSp>
        <p:pic>
          <p:nvPicPr>
            <p:cNvPr id="64" name="図 63">
              <a:extLst>
                <a:ext uri="{FF2B5EF4-FFF2-40B4-BE49-F238E27FC236}">
                  <a16:creationId xmlns:a16="http://schemas.microsoft.com/office/drawing/2014/main" id="{40582E5B-72AC-6E1D-06C6-6693F4E50ABF}"/>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152540" y="5018323"/>
              <a:ext cx="193975" cy="193975"/>
            </a:xfrm>
            <a:prstGeom prst="rect">
              <a:avLst/>
            </a:prstGeom>
            <a:effectLst>
              <a:outerShdw blurRad="63500" sx="102000" sy="102000" algn="ctr" rotWithShape="0">
                <a:prstClr val="black">
                  <a:alpha val="40000"/>
                </a:prstClr>
              </a:outerShdw>
            </a:effectLst>
          </p:spPr>
        </p:pic>
      </p:grpSp>
      <p:grpSp>
        <p:nvGrpSpPr>
          <p:cNvPr id="67" name="グループ化 66">
            <a:extLst>
              <a:ext uri="{FF2B5EF4-FFF2-40B4-BE49-F238E27FC236}">
                <a16:creationId xmlns:a16="http://schemas.microsoft.com/office/drawing/2014/main" id="{41DAD57E-A24B-AC33-1FA2-36467F9BDDFA}"/>
              </a:ext>
            </a:extLst>
          </p:cNvPr>
          <p:cNvGrpSpPr/>
          <p:nvPr/>
        </p:nvGrpSpPr>
        <p:grpSpPr>
          <a:xfrm>
            <a:off x="9381150" y="4234119"/>
            <a:ext cx="306458" cy="269641"/>
            <a:chOff x="6493466" y="6018289"/>
            <a:chExt cx="540000" cy="554429"/>
          </a:xfrm>
        </p:grpSpPr>
        <p:grpSp>
          <p:nvGrpSpPr>
            <p:cNvPr id="68" name="グループ化 67">
              <a:extLst>
                <a:ext uri="{FF2B5EF4-FFF2-40B4-BE49-F238E27FC236}">
                  <a16:creationId xmlns:a16="http://schemas.microsoft.com/office/drawing/2014/main" id="{AA9DED47-8F54-8BD3-2ED6-A78621F5032D}"/>
                </a:ext>
              </a:extLst>
            </p:cNvPr>
            <p:cNvGrpSpPr/>
            <p:nvPr/>
          </p:nvGrpSpPr>
          <p:grpSpPr>
            <a:xfrm>
              <a:off x="6493466" y="6018289"/>
              <a:ext cx="540000" cy="554429"/>
              <a:chOff x="6513724" y="4280265"/>
              <a:chExt cx="540000" cy="554429"/>
            </a:xfrm>
          </p:grpSpPr>
          <p:sp>
            <p:nvSpPr>
              <p:cNvPr id="70" name="角丸四角形 59">
                <a:extLst>
                  <a:ext uri="{FF2B5EF4-FFF2-40B4-BE49-F238E27FC236}">
                    <a16:creationId xmlns:a16="http://schemas.microsoft.com/office/drawing/2014/main" id="{CA2D7EAB-2F8A-69E4-FFB9-FB88FE7C627A}"/>
                  </a:ext>
                </a:extLst>
              </p:cNvPr>
              <p:cNvSpPr>
                <a:spLocks noChangeAspect="1"/>
              </p:cNvSpPr>
              <p:nvPr/>
            </p:nvSpPr>
            <p:spPr>
              <a:xfrm>
                <a:off x="6513724" y="4280265"/>
                <a:ext cx="540000" cy="540000"/>
              </a:xfrm>
              <a:prstGeom prst="roundRect">
                <a:avLst>
                  <a:gd name="adj" fmla="val 11035"/>
                </a:avLst>
              </a:prstGeom>
              <a:solidFill>
                <a:sysClr val="window" lastClr="FFFFFF"/>
              </a:solidFill>
              <a:ln w="19050" cap="flat" cmpd="sng" algn="ctr">
                <a:solidFill>
                  <a:srgbClr val="7030A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1" name="テキスト ボックス 70">
                <a:extLst>
                  <a:ext uri="{FF2B5EF4-FFF2-40B4-BE49-F238E27FC236}">
                    <a16:creationId xmlns:a16="http://schemas.microsoft.com/office/drawing/2014/main" id="{97807EF5-9E40-40BB-395C-BA02E634D070}"/>
                  </a:ext>
                </a:extLst>
              </p:cNvPr>
              <p:cNvSpPr txBox="1"/>
              <p:nvPr/>
            </p:nvSpPr>
            <p:spPr>
              <a:xfrm>
                <a:off x="6564859" y="4665417"/>
                <a:ext cx="441146" cy="169277"/>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5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アメリカ</a:t>
                </a:r>
              </a:p>
            </p:txBody>
          </p:sp>
        </p:grpSp>
        <p:pic>
          <p:nvPicPr>
            <p:cNvPr id="69" name="図 68">
              <a:extLst>
                <a:ext uri="{FF2B5EF4-FFF2-40B4-BE49-F238E27FC236}">
                  <a16:creationId xmlns:a16="http://schemas.microsoft.com/office/drawing/2014/main" id="{57FE05A4-D625-8A4D-33C4-1E6868600E7B}"/>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583440" y="6043981"/>
              <a:ext cx="360052" cy="360000"/>
            </a:xfrm>
            <a:prstGeom prst="rect">
              <a:avLst/>
            </a:prstGeom>
          </p:spPr>
        </p:pic>
      </p:grpSp>
      <p:grpSp>
        <p:nvGrpSpPr>
          <p:cNvPr id="72" name="グループ化 71">
            <a:extLst>
              <a:ext uri="{FF2B5EF4-FFF2-40B4-BE49-F238E27FC236}">
                <a16:creationId xmlns:a16="http://schemas.microsoft.com/office/drawing/2014/main" id="{7C2AE203-776A-E0FE-93A7-C95BAA777C3F}"/>
              </a:ext>
            </a:extLst>
          </p:cNvPr>
          <p:cNvGrpSpPr/>
          <p:nvPr/>
        </p:nvGrpSpPr>
        <p:grpSpPr>
          <a:xfrm>
            <a:off x="9388176" y="4552499"/>
            <a:ext cx="288843" cy="277151"/>
            <a:chOff x="7108326" y="6246339"/>
            <a:chExt cx="540000" cy="549306"/>
          </a:xfrm>
        </p:grpSpPr>
        <p:grpSp>
          <p:nvGrpSpPr>
            <p:cNvPr id="73" name="グループ化 72">
              <a:extLst>
                <a:ext uri="{FF2B5EF4-FFF2-40B4-BE49-F238E27FC236}">
                  <a16:creationId xmlns:a16="http://schemas.microsoft.com/office/drawing/2014/main" id="{E85F9C35-52C0-700D-A378-2D7A974E30CE}"/>
                </a:ext>
              </a:extLst>
            </p:cNvPr>
            <p:cNvGrpSpPr/>
            <p:nvPr/>
          </p:nvGrpSpPr>
          <p:grpSpPr>
            <a:xfrm>
              <a:off x="7108326" y="6246339"/>
              <a:ext cx="540000" cy="549306"/>
              <a:chOff x="6513724" y="4280265"/>
              <a:chExt cx="540000" cy="549306"/>
            </a:xfrm>
          </p:grpSpPr>
          <p:sp>
            <p:nvSpPr>
              <p:cNvPr id="75" name="角丸四角形 62">
                <a:extLst>
                  <a:ext uri="{FF2B5EF4-FFF2-40B4-BE49-F238E27FC236}">
                    <a16:creationId xmlns:a16="http://schemas.microsoft.com/office/drawing/2014/main" id="{1F01F72C-C11A-82A4-BED7-C3643B8B19E1}"/>
                  </a:ext>
                </a:extLst>
              </p:cNvPr>
              <p:cNvSpPr>
                <a:spLocks noChangeAspect="1"/>
              </p:cNvSpPr>
              <p:nvPr/>
            </p:nvSpPr>
            <p:spPr>
              <a:xfrm>
                <a:off x="6513724" y="4280265"/>
                <a:ext cx="540000" cy="540000"/>
              </a:xfrm>
              <a:prstGeom prst="roundRect">
                <a:avLst>
                  <a:gd name="adj" fmla="val 11035"/>
                </a:avLst>
              </a:prstGeom>
              <a:solidFill>
                <a:sysClr val="window" lastClr="FFFFFF"/>
              </a:solidFill>
              <a:ln w="19050" cap="flat" cmpd="sng" algn="ctr">
                <a:solidFill>
                  <a:srgbClr val="FF66CC"/>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8" name="テキスト ボックス 77">
                <a:extLst>
                  <a:ext uri="{FF2B5EF4-FFF2-40B4-BE49-F238E27FC236}">
                    <a16:creationId xmlns:a16="http://schemas.microsoft.com/office/drawing/2014/main" id="{653F6658-9439-8E71-857E-0A692FB3F847}"/>
                  </a:ext>
                </a:extLst>
              </p:cNvPr>
              <p:cNvSpPr txBox="1"/>
              <p:nvPr/>
            </p:nvSpPr>
            <p:spPr>
              <a:xfrm>
                <a:off x="6563151" y="4660294"/>
                <a:ext cx="441146" cy="169277"/>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5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フランス</a:t>
                </a:r>
              </a:p>
            </p:txBody>
          </p:sp>
        </p:grpSp>
        <p:pic>
          <p:nvPicPr>
            <p:cNvPr id="74" name="図 73">
              <a:extLst>
                <a:ext uri="{FF2B5EF4-FFF2-40B4-BE49-F238E27FC236}">
                  <a16:creationId xmlns:a16="http://schemas.microsoft.com/office/drawing/2014/main" id="{3F3ADA6F-AE47-D1E3-17D5-58B287230A9B}"/>
                </a:ext>
              </a:extLst>
            </p:cNvPr>
            <p:cNvPicPr>
              <a:picLocks/>
            </p:cNvPicPr>
            <p:nvPr/>
          </p:nvPicPr>
          <p:blipFill rotWithShape="1">
            <a:blip r:embed="rId9" cstate="print">
              <a:extLst>
                <a:ext uri="{28A0092B-C50C-407E-A947-70E740481C1C}">
                  <a14:useLocalDpi xmlns:a14="http://schemas.microsoft.com/office/drawing/2010/main"/>
                </a:ext>
              </a:extLst>
            </a:blip>
            <a:srcRect/>
            <a:stretch/>
          </p:blipFill>
          <p:spPr>
            <a:xfrm>
              <a:off x="7200895" y="6263351"/>
              <a:ext cx="360000" cy="360000"/>
            </a:xfrm>
            <a:prstGeom prst="rect">
              <a:avLst/>
            </a:prstGeom>
          </p:spPr>
        </p:pic>
      </p:grpSp>
      <p:grpSp>
        <p:nvGrpSpPr>
          <p:cNvPr id="79" name="グループ化 78">
            <a:extLst>
              <a:ext uri="{FF2B5EF4-FFF2-40B4-BE49-F238E27FC236}">
                <a16:creationId xmlns:a16="http://schemas.microsoft.com/office/drawing/2014/main" id="{7172297B-7BAB-E69C-38A6-923329CBEDD7}"/>
              </a:ext>
            </a:extLst>
          </p:cNvPr>
          <p:cNvGrpSpPr/>
          <p:nvPr/>
        </p:nvGrpSpPr>
        <p:grpSpPr>
          <a:xfrm>
            <a:off x="9312056" y="4877869"/>
            <a:ext cx="440733" cy="316992"/>
            <a:chOff x="6963196" y="6806068"/>
            <a:chExt cx="830969" cy="659292"/>
          </a:xfrm>
        </p:grpSpPr>
        <p:grpSp>
          <p:nvGrpSpPr>
            <p:cNvPr id="80" name="グループ化 79">
              <a:extLst>
                <a:ext uri="{FF2B5EF4-FFF2-40B4-BE49-F238E27FC236}">
                  <a16:creationId xmlns:a16="http://schemas.microsoft.com/office/drawing/2014/main" id="{48BFE67D-C9AC-21F1-E348-B4696B8E91F0}"/>
                </a:ext>
              </a:extLst>
            </p:cNvPr>
            <p:cNvGrpSpPr/>
            <p:nvPr/>
          </p:nvGrpSpPr>
          <p:grpSpPr>
            <a:xfrm>
              <a:off x="6963196" y="6806068"/>
              <a:ext cx="812979" cy="657212"/>
              <a:chOff x="6381775" y="4280263"/>
              <a:chExt cx="812979" cy="657212"/>
            </a:xfrm>
          </p:grpSpPr>
          <p:sp>
            <p:nvSpPr>
              <p:cNvPr id="83" name="テキスト ボックス 82">
                <a:extLst>
                  <a:ext uri="{FF2B5EF4-FFF2-40B4-BE49-F238E27FC236}">
                    <a16:creationId xmlns:a16="http://schemas.microsoft.com/office/drawing/2014/main" id="{910F2A6F-3397-A589-392D-2C803B695EBE}"/>
                  </a:ext>
                </a:extLst>
              </p:cNvPr>
              <p:cNvSpPr txBox="1"/>
              <p:nvPr/>
            </p:nvSpPr>
            <p:spPr>
              <a:xfrm>
                <a:off x="6381775" y="4573125"/>
                <a:ext cx="812979" cy="36435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5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ドイツ</a:t>
                </a:r>
              </a:p>
            </p:txBody>
          </p:sp>
          <p:sp>
            <p:nvSpPr>
              <p:cNvPr id="84" name="角丸四角形 67">
                <a:extLst>
                  <a:ext uri="{FF2B5EF4-FFF2-40B4-BE49-F238E27FC236}">
                    <a16:creationId xmlns:a16="http://schemas.microsoft.com/office/drawing/2014/main" id="{FC0DE876-1D2C-F13E-3BF2-19E989C018CA}"/>
                  </a:ext>
                </a:extLst>
              </p:cNvPr>
              <p:cNvSpPr>
                <a:spLocks noChangeAspect="1"/>
              </p:cNvSpPr>
              <p:nvPr/>
            </p:nvSpPr>
            <p:spPr>
              <a:xfrm>
                <a:off x="6513721" y="4280263"/>
                <a:ext cx="539999" cy="540001"/>
              </a:xfrm>
              <a:prstGeom prst="roundRect">
                <a:avLst>
                  <a:gd name="adj" fmla="val 11035"/>
                </a:avLst>
              </a:prstGeom>
              <a:solidFill>
                <a:sysClr val="window" lastClr="FFFFFF"/>
              </a:solidFill>
              <a:ln w="19050" cap="flat" cmpd="sng" algn="ctr">
                <a:solidFill>
                  <a:srgbClr val="843C0C"/>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pic>
          <p:nvPicPr>
            <p:cNvPr id="81" name="図 80">
              <a:extLst>
                <a:ext uri="{FF2B5EF4-FFF2-40B4-BE49-F238E27FC236}">
                  <a16:creationId xmlns:a16="http://schemas.microsoft.com/office/drawing/2014/main" id="{790257EE-6BD3-9FF4-0FAF-719F2BAA9A26}"/>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190126" y="6870093"/>
              <a:ext cx="360000" cy="360000"/>
            </a:xfrm>
            <a:prstGeom prst="rect">
              <a:avLst/>
            </a:prstGeom>
            <a:effectLst>
              <a:outerShdw blurRad="63500" sx="102000" sy="102000" algn="ctr" rotWithShape="0">
                <a:prstClr val="black">
                  <a:alpha val="40000"/>
                </a:prstClr>
              </a:outerShdw>
            </a:effectLst>
          </p:spPr>
        </p:pic>
        <p:sp>
          <p:nvSpPr>
            <p:cNvPr id="82" name="テキスト ボックス 81">
              <a:extLst>
                <a:ext uri="{FF2B5EF4-FFF2-40B4-BE49-F238E27FC236}">
                  <a16:creationId xmlns:a16="http://schemas.microsoft.com/office/drawing/2014/main" id="{84CE2F30-A121-0866-6664-94088A1C7027}"/>
                </a:ext>
              </a:extLst>
            </p:cNvPr>
            <p:cNvSpPr txBox="1"/>
            <p:nvPr/>
          </p:nvSpPr>
          <p:spPr>
            <a:xfrm>
              <a:off x="6981186" y="7101010"/>
              <a:ext cx="812979" cy="364350"/>
            </a:xfrm>
            <a:prstGeom prst="rect">
              <a:avLst/>
            </a:prstGeom>
            <a:noFill/>
          </p:spPr>
          <p:txBody>
            <a:bodyPr wrap="none" rtlCol="0" anchor="ctr">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5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カナダ</a:t>
              </a:r>
            </a:p>
          </p:txBody>
        </p:sp>
      </p:grpSp>
      <p:grpSp>
        <p:nvGrpSpPr>
          <p:cNvPr id="93" name="グループ化 92">
            <a:extLst>
              <a:ext uri="{FF2B5EF4-FFF2-40B4-BE49-F238E27FC236}">
                <a16:creationId xmlns:a16="http://schemas.microsoft.com/office/drawing/2014/main" id="{E397CDA7-4520-3006-0809-2BF62B80AC25}"/>
              </a:ext>
            </a:extLst>
          </p:cNvPr>
          <p:cNvGrpSpPr/>
          <p:nvPr/>
        </p:nvGrpSpPr>
        <p:grpSpPr>
          <a:xfrm>
            <a:off x="9347721" y="5180460"/>
            <a:ext cx="368674" cy="335888"/>
            <a:chOff x="7040536" y="7458704"/>
            <a:chExt cx="695127" cy="645140"/>
          </a:xfrm>
        </p:grpSpPr>
        <p:grpSp>
          <p:nvGrpSpPr>
            <p:cNvPr id="101" name="グループ化 100">
              <a:extLst>
                <a:ext uri="{FF2B5EF4-FFF2-40B4-BE49-F238E27FC236}">
                  <a16:creationId xmlns:a16="http://schemas.microsoft.com/office/drawing/2014/main" id="{979F0DAA-DEE6-176D-AD05-B1A32958AD34}"/>
                </a:ext>
              </a:extLst>
            </p:cNvPr>
            <p:cNvGrpSpPr/>
            <p:nvPr/>
          </p:nvGrpSpPr>
          <p:grpSpPr>
            <a:xfrm>
              <a:off x="7099044" y="7458704"/>
              <a:ext cx="594091" cy="637602"/>
              <a:chOff x="6491221" y="4280265"/>
              <a:chExt cx="594091" cy="637602"/>
            </a:xfrm>
          </p:grpSpPr>
          <p:sp>
            <p:nvSpPr>
              <p:cNvPr id="104" name="テキスト ボックス 103">
                <a:extLst>
                  <a:ext uri="{FF2B5EF4-FFF2-40B4-BE49-F238E27FC236}">
                    <a16:creationId xmlns:a16="http://schemas.microsoft.com/office/drawing/2014/main" id="{B15D43A9-D6D1-B762-D90B-15DF13BDDF17}"/>
                  </a:ext>
                </a:extLst>
              </p:cNvPr>
              <p:cNvSpPr txBox="1"/>
              <p:nvPr/>
            </p:nvSpPr>
            <p:spPr>
              <a:xfrm>
                <a:off x="6491221" y="4592737"/>
                <a:ext cx="594091" cy="32513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5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ドイツ</a:t>
                </a:r>
              </a:p>
            </p:txBody>
          </p:sp>
          <p:sp>
            <p:nvSpPr>
              <p:cNvPr id="105" name="角丸四角形 72">
                <a:extLst>
                  <a:ext uri="{FF2B5EF4-FFF2-40B4-BE49-F238E27FC236}">
                    <a16:creationId xmlns:a16="http://schemas.microsoft.com/office/drawing/2014/main" id="{5339B181-C86E-B85D-82E0-E264A328FA0C}"/>
                  </a:ext>
                </a:extLst>
              </p:cNvPr>
              <p:cNvSpPr>
                <a:spLocks noChangeAspect="1"/>
              </p:cNvSpPr>
              <p:nvPr/>
            </p:nvSpPr>
            <p:spPr>
              <a:xfrm>
                <a:off x="6513724" y="4280265"/>
                <a:ext cx="540000" cy="540000"/>
              </a:xfrm>
              <a:prstGeom prst="roundRect">
                <a:avLst>
                  <a:gd name="adj" fmla="val 11035"/>
                </a:avLst>
              </a:prstGeom>
              <a:solidFill>
                <a:sysClr val="window" lastClr="FFFFFF"/>
              </a:solidFill>
              <a:ln w="19050" cap="flat" cmpd="sng" algn="ctr">
                <a:solidFill>
                  <a:srgbClr val="0070C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pic>
          <p:nvPicPr>
            <p:cNvPr id="102" name="図 101">
              <a:extLst>
                <a:ext uri="{FF2B5EF4-FFF2-40B4-BE49-F238E27FC236}">
                  <a16:creationId xmlns:a16="http://schemas.microsoft.com/office/drawing/2014/main" id="{9B2B6B1C-A158-05A5-D6CD-60E8611B2495}"/>
                </a:ext>
              </a:extLst>
            </p:cNvPr>
            <p:cNvPicPr>
              <a:picLocks/>
            </p:cNvPicPr>
            <p:nvPr/>
          </p:nvPicPr>
          <p:blipFill rotWithShape="1">
            <a:blip r:embed="rId11" cstate="print">
              <a:extLst>
                <a:ext uri="{28A0092B-C50C-407E-A947-70E740481C1C}">
                  <a14:useLocalDpi xmlns:a14="http://schemas.microsoft.com/office/drawing/2010/main"/>
                </a:ext>
              </a:extLst>
            </a:blip>
            <a:srcRect/>
            <a:stretch/>
          </p:blipFill>
          <p:spPr>
            <a:xfrm>
              <a:off x="7221900" y="7494670"/>
              <a:ext cx="360000" cy="360000"/>
            </a:xfrm>
            <a:prstGeom prst="rect">
              <a:avLst/>
            </a:prstGeom>
          </p:spPr>
        </p:pic>
        <p:sp>
          <p:nvSpPr>
            <p:cNvPr id="103" name="テキスト ボックス 102">
              <a:extLst>
                <a:ext uri="{FF2B5EF4-FFF2-40B4-BE49-F238E27FC236}">
                  <a16:creationId xmlns:a16="http://schemas.microsoft.com/office/drawing/2014/main" id="{A421618B-239E-7117-E5A6-57926011E740}"/>
                </a:ext>
              </a:extLst>
            </p:cNvPr>
            <p:cNvSpPr txBox="1"/>
            <p:nvPr/>
          </p:nvSpPr>
          <p:spPr>
            <a:xfrm>
              <a:off x="7040536" y="7778715"/>
              <a:ext cx="695127" cy="325129"/>
            </a:xfrm>
            <a:prstGeom prst="rect">
              <a:avLst/>
            </a:prstGeom>
            <a:noFill/>
          </p:spPr>
          <p:txBody>
            <a:bodyPr wrap="none" rtlCol="0" anchor="ctr">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5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イギリス</a:t>
              </a:r>
            </a:p>
          </p:txBody>
        </p:sp>
      </p:grpSp>
      <p:sp>
        <p:nvSpPr>
          <p:cNvPr id="106" name="テキスト ボックス 105">
            <a:extLst>
              <a:ext uri="{FF2B5EF4-FFF2-40B4-BE49-F238E27FC236}">
                <a16:creationId xmlns:a16="http://schemas.microsoft.com/office/drawing/2014/main" id="{CE8AFF0F-69E2-B224-CA37-42258CC164B2}"/>
              </a:ext>
            </a:extLst>
          </p:cNvPr>
          <p:cNvSpPr txBox="1"/>
          <p:nvPr/>
        </p:nvSpPr>
        <p:spPr>
          <a:xfrm>
            <a:off x="5242413" y="6039775"/>
            <a:ext cx="4448654" cy="415498"/>
          </a:xfrm>
          <a:prstGeom prst="rect">
            <a:avLst/>
          </a:prstGeom>
          <a:noFill/>
        </p:spPr>
        <p:txBody>
          <a:bodyPr wrap="non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lang="ja-JP" altLang="en-US" sz="700" b="0">
                <a:solidFill>
                  <a:prstClr val="black"/>
                </a:solidFill>
                <a:latin typeface="メイリオ" panose="020B0604030504040204" pitchFamily="50" charset="-128"/>
              </a:rPr>
              <a:t>（出所）</a:t>
            </a:r>
            <a:r>
              <a:rPr lang="en-US" altLang="ja-JP" sz="700" b="0">
                <a:solidFill>
                  <a:prstClr val="black"/>
                </a:solidFill>
                <a:latin typeface="メイリオ" panose="020B0604030504040204" pitchFamily="50" charset="-128"/>
              </a:rPr>
              <a:t>IMF World Economic Outlook </a:t>
            </a:r>
            <a:r>
              <a:rPr lang="ja-JP" altLang="en-US" sz="700" b="0">
                <a:solidFill>
                  <a:prstClr val="black"/>
                </a:solidFill>
                <a:latin typeface="メイリオ" panose="020B0604030504040204" pitchFamily="50" charset="-128"/>
              </a:rPr>
              <a:t>（</a:t>
            </a:r>
            <a:r>
              <a:rPr lang="en-US" altLang="ja-JP" sz="700" b="0">
                <a:solidFill>
                  <a:prstClr val="black"/>
                </a:solidFill>
                <a:latin typeface="メイリオ" panose="020B0604030504040204" pitchFamily="50" charset="-128"/>
              </a:rPr>
              <a:t>2024</a:t>
            </a:r>
            <a:r>
              <a:rPr lang="ja-JP" altLang="en-US" sz="700" b="0">
                <a:solidFill>
                  <a:prstClr val="black"/>
                </a:solidFill>
                <a:latin typeface="メイリオ" panose="020B0604030504040204" pitchFamily="50" charset="-128"/>
              </a:rPr>
              <a:t>年４月）</a:t>
            </a:r>
            <a:endParaRPr lang="en-US" altLang="ja-JP" sz="700" b="0">
              <a:solidFill>
                <a:prstClr val="black"/>
              </a:solidFill>
              <a:latin typeface="メイリオ" panose="020B0604030504040204" pitchFamily="50" charset="-128"/>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1" lang="ja-JP" altLang="en-US" sz="7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（注１）数値は一般政府（中央政府、地方政府、社会保障基金を合わせたもの）ベース。</a:t>
            </a:r>
            <a:endParaRPr kumimoji="1" lang="en-US" altLang="ja-JP" sz="7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1" lang="ja-JP" altLang="en-US" sz="7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（注２）日本、米国及びフランスは、</a:t>
            </a:r>
            <a:r>
              <a:rPr kumimoji="1" lang="en-US" altLang="ja-JP" sz="7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2023</a:t>
            </a:r>
            <a:r>
              <a:rPr kumimoji="1" lang="ja-JP" altLang="en-US" sz="7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年</a:t>
            </a:r>
            <a:r>
              <a:rPr lang="ja-JP" altLang="en-US" sz="700" b="0">
                <a:solidFill>
                  <a:prstClr val="black"/>
                </a:solidFill>
                <a:latin typeface="メイリオ" panose="020B0604030504040204" pitchFamily="50" charset="-128"/>
              </a:rPr>
              <a:t>及び</a:t>
            </a:r>
            <a:r>
              <a:rPr kumimoji="1" lang="en-US" altLang="ja-JP" sz="7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2024</a:t>
            </a:r>
            <a:r>
              <a:rPr kumimoji="1" lang="ja-JP" altLang="en-US" sz="7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年が推計値。それ以外の国は、</a:t>
            </a:r>
            <a:r>
              <a:rPr kumimoji="1" lang="en-US" altLang="ja-JP" sz="7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2024</a:t>
            </a:r>
            <a:r>
              <a:rPr kumimoji="1" lang="ja-JP" altLang="en-US" sz="7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年が推計値。</a:t>
            </a:r>
          </a:p>
        </p:txBody>
      </p:sp>
      <p:sp>
        <p:nvSpPr>
          <p:cNvPr id="107" name="テキスト ボックス 106">
            <a:extLst>
              <a:ext uri="{FF2B5EF4-FFF2-40B4-BE49-F238E27FC236}">
                <a16:creationId xmlns:a16="http://schemas.microsoft.com/office/drawing/2014/main" id="{6F293A31-FFD4-99CD-483B-E5C878315669}"/>
              </a:ext>
            </a:extLst>
          </p:cNvPr>
          <p:cNvSpPr txBox="1"/>
          <p:nvPr/>
        </p:nvSpPr>
        <p:spPr>
          <a:xfrm>
            <a:off x="265602" y="6285270"/>
            <a:ext cx="4538422" cy="200055"/>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1" lang="ja-JP" altLang="en-US" sz="7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（注）令和５年度末までは実績、令和６年度は予算に基づく見込み。</a:t>
            </a:r>
          </a:p>
        </p:txBody>
      </p:sp>
    </p:spTree>
    <p:extLst>
      <p:ext uri="{BB962C8B-B14F-4D97-AF65-F5344CB8AC3E}">
        <p14:creationId xmlns:p14="http://schemas.microsoft.com/office/powerpoint/2010/main" val="1989250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テキスト ボックス 18"/>
          <p:cNvSpPr txBox="1">
            <a:spLocks noChangeArrowheads="1"/>
          </p:cNvSpPr>
          <p:nvPr/>
        </p:nvSpPr>
        <p:spPr bwMode="auto">
          <a:xfrm>
            <a:off x="0" y="711720"/>
            <a:ext cx="9972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a:latin typeface="メイリオ" panose="020B0604030504040204" pitchFamily="50" charset="-128"/>
                <a:ea typeface="メイリオ" panose="020B0604030504040204" pitchFamily="50" charset="-128"/>
              </a:rPr>
              <a:t>受益と負担のバランス</a:t>
            </a:r>
            <a:endParaRPr lang="en-US" altLang="ja-JP" sz="2400">
              <a:latin typeface="メイリオ" panose="020B0604030504040204" pitchFamily="50" charset="-128"/>
              <a:ea typeface="メイリオ" panose="020B0604030504040204" pitchFamily="50" charset="-128"/>
            </a:endParaRPr>
          </a:p>
        </p:txBody>
      </p:sp>
      <p:sp>
        <p:nvSpPr>
          <p:cNvPr id="55318" name="Rectangle 22"/>
          <p:cNvSpPr>
            <a:spLocks noChangeArrowheads="1"/>
          </p:cNvSpPr>
          <p:nvPr/>
        </p:nvSpPr>
        <p:spPr bwMode="auto">
          <a:xfrm>
            <a:off x="1893183" y="1204386"/>
            <a:ext cx="618630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808080"/>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defTabSz="914400" eaLnBrk="1" hangingPunct="1">
              <a:defRPr/>
            </a:pPr>
            <a:r>
              <a:rPr lang="ja-JP" altLang="en-US" sz="1800">
                <a:solidFill>
                  <a:schemeClr val="tx1"/>
                </a:solidFill>
                <a:latin typeface="メイリオ" panose="020B0604030504040204" pitchFamily="50" charset="-128"/>
              </a:rPr>
              <a:t>「受益」（公共サービス）と「税負担」の在り方を考え、</a:t>
            </a:r>
          </a:p>
          <a:p>
            <a:pPr algn="ctr" defTabSz="914400" eaLnBrk="1" hangingPunct="1">
              <a:defRPr/>
            </a:pPr>
            <a:r>
              <a:rPr lang="ja-JP" altLang="en-US" sz="1800">
                <a:solidFill>
                  <a:schemeClr val="tx1"/>
                </a:solidFill>
                <a:latin typeface="メイリオ" panose="020B0604030504040204" pitchFamily="50" charset="-128"/>
              </a:rPr>
              <a:t>国民（消費者）が選択する</a:t>
            </a:r>
          </a:p>
        </p:txBody>
      </p:sp>
      <p:sp>
        <p:nvSpPr>
          <p:cNvPr id="55392" name="AutoShape 2"/>
          <p:cNvSpPr>
            <a:spLocks noChangeArrowheads="1"/>
          </p:cNvSpPr>
          <p:nvPr/>
        </p:nvSpPr>
        <p:spPr bwMode="auto">
          <a:xfrm>
            <a:off x="306000" y="1887552"/>
            <a:ext cx="9358313" cy="17462"/>
          </a:xfrm>
          <a:prstGeom prst="roundRect">
            <a:avLst>
              <a:gd name="adj" fmla="val 0"/>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26646" name="角丸四角形 40"/>
          <p:cNvSpPr>
            <a:spLocks noChangeArrowheads="1"/>
          </p:cNvSpPr>
          <p:nvPr/>
        </p:nvSpPr>
        <p:spPr bwMode="auto">
          <a:xfrm>
            <a:off x="5940000" y="1980000"/>
            <a:ext cx="2880000" cy="360363"/>
          </a:xfrm>
          <a:prstGeom prst="roundRect">
            <a:avLst>
              <a:gd name="adj" fmla="val 50000"/>
            </a:avLst>
          </a:prstGeom>
          <a:solidFill>
            <a:srgbClr val="99CCFF"/>
          </a:solidFill>
          <a:ln w="28575">
            <a:solidFill>
              <a:schemeClr val="bg1"/>
            </a:solidFill>
            <a:miter lim="800000"/>
            <a:headEnd/>
            <a:tailEnd/>
          </a:ln>
        </p:spPr>
        <p:txBody>
          <a:bodyPr wrap="none" tIns="108000" anchor="ctr"/>
          <a:lstStyle>
            <a:lvl1pPr defTabSz="1017588">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10175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1017588">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kumimoji="0" lang="ja-JP" altLang="en-US" sz="1600">
                <a:solidFill>
                  <a:srgbClr val="1E1C11"/>
                </a:solidFill>
                <a:latin typeface="メイリオ" panose="020B0604030504040204" pitchFamily="50" charset="-128"/>
                <a:ea typeface="メイリオ" panose="020B0604030504040204" pitchFamily="50" charset="-128"/>
              </a:rPr>
              <a:t>受益と負担のバランス</a:t>
            </a:r>
          </a:p>
        </p:txBody>
      </p:sp>
      <p:sp>
        <p:nvSpPr>
          <p:cNvPr id="55394" name="Rectangle 126"/>
          <p:cNvSpPr>
            <a:spLocks noChangeArrowheads="1"/>
          </p:cNvSpPr>
          <p:nvPr/>
        </p:nvSpPr>
        <p:spPr bwMode="auto">
          <a:xfrm>
            <a:off x="5580000" y="2910187"/>
            <a:ext cx="40500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996500">
                      <a:alpha val="74998"/>
                    </a:srgbClr>
                  </a:outerShdw>
                </a:effectLst>
              </a14:hiddenEffects>
            </a:ext>
          </a:extLst>
        </p:spPr>
        <p:txBody>
          <a:bodyPr>
            <a:spAutoFit/>
          </a:bodyPr>
          <a:lstStyle>
            <a:lvl1pPr>
              <a:defRPr kumimoji="1" sz="1400" b="1">
                <a:solidFill>
                  <a:schemeClr val="bg1"/>
                </a:solidFill>
                <a:latin typeface="Arial" pitchFamily="34" charset="0"/>
                <a:ea typeface="メイリオ" pitchFamily="50" charset="-128"/>
                <a:cs typeface="メイリオ" pitchFamily="50" charset="-128"/>
              </a:defRPr>
            </a:lvl1pPr>
            <a:lvl2pPr marL="742950" indent="-285750">
              <a:defRPr kumimoji="1" sz="1400" b="1">
                <a:solidFill>
                  <a:schemeClr val="bg1"/>
                </a:solidFill>
                <a:latin typeface="Arial" pitchFamily="34" charset="0"/>
                <a:ea typeface="メイリオ" pitchFamily="50" charset="-128"/>
                <a:cs typeface="メイリオ" pitchFamily="50" charset="-128"/>
              </a:defRPr>
            </a:lvl2pPr>
            <a:lvl3pPr marL="1143000" indent="-228600">
              <a:defRPr kumimoji="1" sz="1400" b="1">
                <a:solidFill>
                  <a:schemeClr val="bg1"/>
                </a:solidFill>
                <a:latin typeface="Arial" pitchFamily="34" charset="0"/>
                <a:ea typeface="メイリオ" pitchFamily="50" charset="-128"/>
                <a:cs typeface="メイリオ" pitchFamily="50" charset="-128"/>
              </a:defRPr>
            </a:lvl3pPr>
            <a:lvl4pPr marL="1600200" indent="-228600">
              <a:defRPr kumimoji="1" sz="1400" b="1">
                <a:solidFill>
                  <a:schemeClr val="bg1"/>
                </a:solidFill>
                <a:latin typeface="Arial" pitchFamily="34" charset="0"/>
                <a:ea typeface="メイリオ" pitchFamily="50" charset="-128"/>
                <a:cs typeface="メイリオ" pitchFamily="50" charset="-128"/>
              </a:defRPr>
            </a:lvl4pPr>
            <a:lvl5pPr marL="2057400" indent="-228600">
              <a:defRPr kumimoji="1" sz="1400" b="1">
                <a:solidFill>
                  <a:schemeClr val="bg1"/>
                </a:solidFill>
                <a:latin typeface="Arial" pitchFamily="34" charset="0"/>
                <a:ea typeface="メイリオ" pitchFamily="50" charset="-128"/>
                <a:cs typeface="メイリオ" pitchFamily="50" charset="-128"/>
              </a:defRPr>
            </a:lvl5pPr>
            <a:lvl6pPr marL="2514600" indent="-228600" fontAlgn="base">
              <a:spcBef>
                <a:spcPct val="0"/>
              </a:spcBef>
              <a:spcAft>
                <a:spcPct val="0"/>
              </a:spcAft>
              <a:defRPr kumimoji="1" sz="1400" b="1">
                <a:solidFill>
                  <a:schemeClr val="bg1"/>
                </a:solidFill>
                <a:latin typeface="Arial" pitchFamily="34" charset="0"/>
                <a:ea typeface="メイリオ" pitchFamily="50" charset="-128"/>
                <a:cs typeface="メイリオ" pitchFamily="50" charset="-128"/>
              </a:defRPr>
            </a:lvl6pPr>
            <a:lvl7pPr marL="2971800" indent="-228600" fontAlgn="base">
              <a:spcBef>
                <a:spcPct val="0"/>
              </a:spcBef>
              <a:spcAft>
                <a:spcPct val="0"/>
              </a:spcAft>
              <a:defRPr kumimoji="1" sz="1400" b="1">
                <a:solidFill>
                  <a:schemeClr val="bg1"/>
                </a:solidFill>
                <a:latin typeface="Arial" pitchFamily="34" charset="0"/>
                <a:ea typeface="メイリオ" pitchFamily="50" charset="-128"/>
                <a:cs typeface="メイリオ" pitchFamily="50" charset="-128"/>
              </a:defRPr>
            </a:lvl7pPr>
            <a:lvl8pPr marL="3429000" indent="-228600" fontAlgn="base">
              <a:spcBef>
                <a:spcPct val="0"/>
              </a:spcBef>
              <a:spcAft>
                <a:spcPct val="0"/>
              </a:spcAft>
              <a:defRPr kumimoji="1" sz="1400" b="1">
                <a:solidFill>
                  <a:schemeClr val="bg1"/>
                </a:solidFill>
                <a:latin typeface="Arial" pitchFamily="34" charset="0"/>
                <a:ea typeface="メイリオ" pitchFamily="50" charset="-128"/>
                <a:cs typeface="メイリオ" pitchFamily="50" charset="-128"/>
              </a:defRPr>
            </a:lvl8pPr>
            <a:lvl9pPr marL="3886200" indent="-228600" fontAlgn="base">
              <a:spcBef>
                <a:spcPct val="0"/>
              </a:spcBef>
              <a:spcAft>
                <a:spcPct val="0"/>
              </a:spcAft>
              <a:defRPr kumimoji="1" sz="1400" b="1">
                <a:solidFill>
                  <a:schemeClr val="bg1"/>
                </a:solidFill>
                <a:latin typeface="Arial" pitchFamily="34" charset="0"/>
                <a:ea typeface="メイリオ" pitchFamily="50" charset="-128"/>
                <a:cs typeface="メイリオ" pitchFamily="50" charset="-128"/>
              </a:defRPr>
            </a:lvl9pPr>
          </a:lstStyle>
          <a:p>
            <a:pPr defTabSz="914400" eaLnBrk="1" hangingPunct="1">
              <a:spcAft>
                <a:spcPts val="1000"/>
              </a:spcAft>
              <a:buClr>
                <a:srgbClr val="00B0F0"/>
              </a:buClr>
              <a:buFont typeface="Wingdings" pitchFamily="2" charset="2"/>
              <a:buNone/>
              <a:defRPr/>
            </a:pPr>
            <a:r>
              <a:rPr kumimoji="0" lang="ja-JP" altLang="en-US" b="0">
                <a:solidFill>
                  <a:srgbClr val="FF2800"/>
                </a:solidFill>
                <a:latin typeface="メイリオ" panose="020B0604030504040204" pitchFamily="50" charset="-128"/>
              </a:rPr>
              <a:t>日本の社会保障を主要先進国と比較すると、国民の受益（社会保障支出）に比べて国民の負担（税金と社会保険料）の水準は低く、</a:t>
            </a:r>
            <a:r>
              <a:rPr kumimoji="0" lang="ja-JP" altLang="en-US" b="0">
                <a:solidFill>
                  <a:schemeClr val="tx1"/>
                </a:solidFill>
                <a:latin typeface="メイリオ" panose="020B0604030504040204" pitchFamily="50" charset="-128"/>
              </a:rPr>
              <a:t>現役世代に対するサービスに必要なコストの負担を将来世代に先送りしている状況が続いています。</a:t>
            </a:r>
          </a:p>
        </p:txBody>
      </p:sp>
      <p:sp>
        <p:nvSpPr>
          <p:cNvPr id="55398" name="Rectangle 126"/>
          <p:cNvSpPr>
            <a:spLocks noChangeArrowheads="1"/>
          </p:cNvSpPr>
          <p:nvPr/>
        </p:nvSpPr>
        <p:spPr bwMode="auto">
          <a:xfrm>
            <a:off x="5580000" y="4170187"/>
            <a:ext cx="407987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996500">
                      <a:alpha val="74998"/>
                    </a:srgbClr>
                  </a:outerShdw>
                </a:effectLst>
              </a14:hiddenEffects>
            </a:ext>
          </a:extLst>
        </p:spPr>
        <p:txBody>
          <a:bodyPr>
            <a:spAutoFit/>
          </a:bodyPr>
          <a:lstStyle>
            <a:lvl1pPr>
              <a:defRPr kumimoji="1" sz="1400" b="1">
                <a:solidFill>
                  <a:schemeClr val="bg1"/>
                </a:solidFill>
                <a:latin typeface="Arial" pitchFamily="34" charset="0"/>
                <a:ea typeface="メイリオ" pitchFamily="50" charset="-128"/>
                <a:cs typeface="メイリオ" pitchFamily="50" charset="-128"/>
              </a:defRPr>
            </a:lvl1pPr>
            <a:lvl2pPr marL="742950" indent="-285750">
              <a:defRPr kumimoji="1" sz="1400" b="1">
                <a:solidFill>
                  <a:schemeClr val="bg1"/>
                </a:solidFill>
                <a:latin typeface="Arial" pitchFamily="34" charset="0"/>
                <a:ea typeface="メイリオ" pitchFamily="50" charset="-128"/>
                <a:cs typeface="メイリオ" pitchFamily="50" charset="-128"/>
              </a:defRPr>
            </a:lvl2pPr>
            <a:lvl3pPr marL="1143000" indent="-228600">
              <a:defRPr kumimoji="1" sz="1400" b="1">
                <a:solidFill>
                  <a:schemeClr val="bg1"/>
                </a:solidFill>
                <a:latin typeface="Arial" pitchFamily="34" charset="0"/>
                <a:ea typeface="メイリオ" pitchFamily="50" charset="-128"/>
                <a:cs typeface="メイリオ" pitchFamily="50" charset="-128"/>
              </a:defRPr>
            </a:lvl3pPr>
            <a:lvl4pPr marL="1600200" indent="-228600">
              <a:defRPr kumimoji="1" sz="1400" b="1">
                <a:solidFill>
                  <a:schemeClr val="bg1"/>
                </a:solidFill>
                <a:latin typeface="Arial" pitchFamily="34" charset="0"/>
                <a:ea typeface="メイリオ" pitchFamily="50" charset="-128"/>
                <a:cs typeface="メイリオ" pitchFamily="50" charset="-128"/>
              </a:defRPr>
            </a:lvl4pPr>
            <a:lvl5pPr marL="2057400" indent="-228600">
              <a:defRPr kumimoji="1" sz="1400" b="1">
                <a:solidFill>
                  <a:schemeClr val="bg1"/>
                </a:solidFill>
                <a:latin typeface="Arial" pitchFamily="34" charset="0"/>
                <a:ea typeface="メイリオ" pitchFamily="50" charset="-128"/>
                <a:cs typeface="メイリオ" pitchFamily="50" charset="-128"/>
              </a:defRPr>
            </a:lvl5pPr>
            <a:lvl6pPr marL="2514600" indent="-228600" fontAlgn="base">
              <a:spcBef>
                <a:spcPct val="0"/>
              </a:spcBef>
              <a:spcAft>
                <a:spcPct val="0"/>
              </a:spcAft>
              <a:defRPr kumimoji="1" sz="1400" b="1">
                <a:solidFill>
                  <a:schemeClr val="bg1"/>
                </a:solidFill>
                <a:latin typeface="Arial" pitchFamily="34" charset="0"/>
                <a:ea typeface="メイリオ" pitchFamily="50" charset="-128"/>
                <a:cs typeface="メイリオ" pitchFamily="50" charset="-128"/>
              </a:defRPr>
            </a:lvl6pPr>
            <a:lvl7pPr marL="2971800" indent="-228600" fontAlgn="base">
              <a:spcBef>
                <a:spcPct val="0"/>
              </a:spcBef>
              <a:spcAft>
                <a:spcPct val="0"/>
              </a:spcAft>
              <a:defRPr kumimoji="1" sz="1400" b="1">
                <a:solidFill>
                  <a:schemeClr val="bg1"/>
                </a:solidFill>
                <a:latin typeface="Arial" pitchFamily="34" charset="0"/>
                <a:ea typeface="メイリオ" pitchFamily="50" charset="-128"/>
                <a:cs typeface="メイリオ" pitchFamily="50" charset="-128"/>
              </a:defRPr>
            </a:lvl7pPr>
            <a:lvl8pPr marL="3429000" indent="-228600" fontAlgn="base">
              <a:spcBef>
                <a:spcPct val="0"/>
              </a:spcBef>
              <a:spcAft>
                <a:spcPct val="0"/>
              </a:spcAft>
              <a:defRPr kumimoji="1" sz="1400" b="1">
                <a:solidFill>
                  <a:schemeClr val="bg1"/>
                </a:solidFill>
                <a:latin typeface="Arial" pitchFamily="34" charset="0"/>
                <a:ea typeface="メイリオ" pitchFamily="50" charset="-128"/>
                <a:cs typeface="メイリオ" pitchFamily="50" charset="-128"/>
              </a:defRPr>
            </a:lvl8pPr>
            <a:lvl9pPr marL="3886200" indent="-228600" fontAlgn="base">
              <a:spcBef>
                <a:spcPct val="0"/>
              </a:spcBef>
              <a:spcAft>
                <a:spcPct val="0"/>
              </a:spcAft>
              <a:defRPr kumimoji="1" sz="1400" b="1">
                <a:solidFill>
                  <a:schemeClr val="bg1"/>
                </a:solidFill>
                <a:latin typeface="Arial" pitchFamily="34" charset="0"/>
                <a:ea typeface="メイリオ" pitchFamily="50" charset="-128"/>
                <a:cs typeface="メイリオ" pitchFamily="50" charset="-128"/>
              </a:defRPr>
            </a:lvl9pPr>
          </a:lstStyle>
          <a:p>
            <a:pPr defTabSz="914400" eaLnBrk="1" hangingPunct="1">
              <a:spcAft>
                <a:spcPts val="1000"/>
              </a:spcAft>
              <a:buClr>
                <a:srgbClr val="00B0F0"/>
              </a:buClr>
              <a:buFont typeface="Wingdings" pitchFamily="2" charset="2"/>
              <a:buNone/>
              <a:defRPr/>
            </a:pPr>
            <a:r>
              <a:rPr kumimoji="0" lang="ja-JP" altLang="en-US" b="0">
                <a:solidFill>
                  <a:schemeClr val="tx1"/>
                </a:solidFill>
                <a:latin typeface="メイリオ" panose="020B0604030504040204" pitchFamily="50" charset="-128"/>
              </a:rPr>
              <a:t>高齢化に伴う社会保障支出の増加と国民の負担の関係については、</a:t>
            </a:r>
            <a:r>
              <a:rPr kumimoji="0" lang="ja-JP" altLang="en-US" b="0">
                <a:solidFill>
                  <a:srgbClr val="FF2800"/>
                </a:solidFill>
                <a:latin typeface="メイリオ" panose="020B0604030504040204" pitchFamily="50" charset="-128"/>
              </a:rPr>
              <a:t>引き続き、国民全体で話し合っていく必要があります。</a:t>
            </a:r>
          </a:p>
        </p:txBody>
      </p:sp>
      <p:sp>
        <p:nvSpPr>
          <p:cNvPr id="3" name="スライド番号プレースホルダー 2"/>
          <p:cNvSpPr>
            <a:spLocks noGrp="1"/>
          </p:cNvSpPr>
          <p:nvPr>
            <p:ph type="sldNum" sz="quarter" idx="12"/>
          </p:nvPr>
        </p:nvSpPr>
        <p:spPr/>
        <p:txBody>
          <a:bodyPr/>
          <a:lstStyle/>
          <a:p>
            <a:fld id="{B0FF6F17-0D75-4A52-9621-CC0F8D8CB105}" type="slidenum">
              <a:rPr lang="ja-JP" altLang="en-US" smtClean="0">
                <a:latin typeface="メイリオ" panose="020B0604030504040204" pitchFamily="50" charset="-128"/>
                <a:ea typeface="メイリオ" panose="020B0604030504040204" pitchFamily="50" charset="-128"/>
              </a:rPr>
              <a:pPr/>
              <a:t>11</a:t>
            </a:fld>
            <a:endParaRPr lang="ja-JP" altLang="en-US">
              <a:latin typeface="メイリオ" panose="020B0604030504040204" pitchFamily="50" charset="-128"/>
              <a:ea typeface="メイリオ" panose="020B0604030504040204" pitchFamily="50" charset="-128"/>
            </a:endParaRPr>
          </a:p>
        </p:txBody>
      </p:sp>
      <p:sp>
        <p:nvSpPr>
          <p:cNvPr id="17" name="正方形/長方形 16"/>
          <p:cNvSpPr/>
          <p:nvPr/>
        </p:nvSpPr>
        <p:spPr>
          <a:xfrm>
            <a:off x="8796268" y="39709"/>
            <a:ext cx="1107583" cy="56640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a:latin typeface="メイリオ" panose="020B0604030504040204" pitchFamily="50" charset="-128"/>
                <a:ea typeface="メイリオ" panose="020B0604030504040204" pitchFamily="50" charset="-128"/>
                <a:cs typeface="メイリオ" panose="020B0604030504040204" pitchFamily="50" charset="-128"/>
              </a:rPr>
              <a:t>計・更新</a:t>
            </a: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 name="図 5"/>
          <p:cNvPicPr>
            <a:picLocks noChangeAspect="1"/>
          </p:cNvPicPr>
          <p:nvPr/>
        </p:nvPicPr>
        <p:blipFill>
          <a:blip r:embed="rId3"/>
          <a:stretch>
            <a:fillRect/>
          </a:stretch>
        </p:blipFill>
        <p:spPr>
          <a:xfrm>
            <a:off x="387517" y="1980000"/>
            <a:ext cx="4597639" cy="4360551"/>
          </a:xfrm>
          <a:prstGeom prst="rect">
            <a:avLst/>
          </a:prstGeom>
        </p:spPr>
      </p:pic>
      <p:grpSp>
        <p:nvGrpSpPr>
          <p:cNvPr id="116" name="Group 399"/>
          <p:cNvGrpSpPr>
            <a:grpSpLocks/>
          </p:cNvGrpSpPr>
          <p:nvPr/>
        </p:nvGrpSpPr>
        <p:grpSpPr bwMode="auto">
          <a:xfrm>
            <a:off x="5393650" y="2965222"/>
            <a:ext cx="179388" cy="179387"/>
            <a:chOff x="460" y="2518"/>
            <a:chExt cx="181" cy="181"/>
          </a:xfrm>
        </p:grpSpPr>
        <p:sp>
          <p:nvSpPr>
            <p:cNvPr id="117" name="Oval 433"/>
            <p:cNvSpPr>
              <a:spLocks noChangeArrowheads="1"/>
            </p:cNvSpPr>
            <p:nvPr/>
          </p:nvSpPr>
          <p:spPr bwMode="auto">
            <a:xfrm>
              <a:off x="460" y="2518"/>
              <a:ext cx="181" cy="181"/>
            </a:xfrm>
            <a:prstGeom prst="ellipse">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endParaRPr lang="en-US" altLang="ja-JP" sz="2000" b="0">
                <a:solidFill>
                  <a:srgbClr val="FFFFFF"/>
                </a:solidFill>
                <a:latin typeface="メイリオ" panose="020B0604030504040204" pitchFamily="50" charset="-128"/>
                <a:ea typeface="メイリオ" panose="020B0604030504040204" pitchFamily="50" charset="-128"/>
              </a:endParaRPr>
            </a:p>
          </p:txBody>
        </p:sp>
        <p:sp>
          <p:nvSpPr>
            <p:cNvPr id="118" name="Freeform 434"/>
            <p:cNvSpPr>
              <a:spLocks/>
            </p:cNvSpPr>
            <p:nvPr/>
          </p:nvSpPr>
          <p:spPr bwMode="auto">
            <a:xfrm>
              <a:off x="512" y="2569"/>
              <a:ext cx="80" cy="76"/>
            </a:xfrm>
            <a:custGeom>
              <a:avLst/>
              <a:gdLst>
                <a:gd name="T0" fmla="*/ 0 w 274"/>
                <a:gd name="T1" fmla="*/ 0 h 284"/>
                <a:gd name="T2" fmla="*/ 0 w 274"/>
                <a:gd name="T3" fmla="*/ 0 h 284"/>
                <a:gd name="T4" fmla="*/ 0 w 274"/>
                <a:gd name="T5" fmla="*/ 0 h 284"/>
                <a:gd name="T6" fmla="*/ 0 w 274"/>
                <a:gd name="T7" fmla="*/ 0 h 284"/>
                <a:gd name="T8" fmla="*/ 0 w 274"/>
                <a:gd name="T9" fmla="*/ 0 h 284"/>
                <a:gd name="T10" fmla="*/ 0 w 274"/>
                <a:gd name="T11" fmla="*/ 0 h 284"/>
                <a:gd name="T12" fmla="*/ 0 w 274"/>
                <a:gd name="T13" fmla="*/ 0 h 284"/>
                <a:gd name="T14" fmla="*/ 0 w 274"/>
                <a:gd name="T15" fmla="*/ 0 h 284"/>
                <a:gd name="T16" fmla="*/ 0 w 274"/>
                <a:gd name="T17" fmla="*/ 0 h 284"/>
                <a:gd name="T18" fmla="*/ 0 w 274"/>
                <a:gd name="T19" fmla="*/ 0 h 284"/>
                <a:gd name="T20" fmla="*/ 0 w 274"/>
                <a:gd name="T21" fmla="*/ 0 h 284"/>
                <a:gd name="T22" fmla="*/ 0 w 274"/>
                <a:gd name="T23" fmla="*/ 0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ndParaRPr>
            </a:p>
          </p:txBody>
        </p:sp>
      </p:grpSp>
      <p:grpSp>
        <p:nvGrpSpPr>
          <p:cNvPr id="15" name="Group 399"/>
          <p:cNvGrpSpPr>
            <a:grpSpLocks/>
          </p:cNvGrpSpPr>
          <p:nvPr/>
        </p:nvGrpSpPr>
        <p:grpSpPr bwMode="auto">
          <a:xfrm>
            <a:off x="5393650" y="4212510"/>
            <a:ext cx="179388" cy="179387"/>
            <a:chOff x="460" y="2518"/>
            <a:chExt cx="181" cy="181"/>
          </a:xfrm>
        </p:grpSpPr>
        <p:sp>
          <p:nvSpPr>
            <p:cNvPr id="16" name="Oval 433"/>
            <p:cNvSpPr>
              <a:spLocks noChangeArrowheads="1"/>
            </p:cNvSpPr>
            <p:nvPr/>
          </p:nvSpPr>
          <p:spPr bwMode="auto">
            <a:xfrm>
              <a:off x="460" y="2518"/>
              <a:ext cx="181" cy="181"/>
            </a:xfrm>
            <a:prstGeom prst="ellipse">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endParaRPr lang="en-US" altLang="ja-JP" sz="2000" b="0">
                <a:solidFill>
                  <a:srgbClr val="FFFFFF"/>
                </a:solidFill>
                <a:latin typeface="メイリオ" panose="020B0604030504040204" pitchFamily="50" charset="-128"/>
                <a:ea typeface="メイリオ" panose="020B0604030504040204" pitchFamily="50" charset="-128"/>
              </a:endParaRPr>
            </a:p>
          </p:txBody>
        </p:sp>
        <p:sp>
          <p:nvSpPr>
            <p:cNvPr id="18" name="Freeform 434"/>
            <p:cNvSpPr>
              <a:spLocks/>
            </p:cNvSpPr>
            <p:nvPr/>
          </p:nvSpPr>
          <p:spPr bwMode="auto">
            <a:xfrm>
              <a:off x="512" y="2569"/>
              <a:ext cx="80" cy="76"/>
            </a:xfrm>
            <a:custGeom>
              <a:avLst/>
              <a:gdLst>
                <a:gd name="T0" fmla="*/ 0 w 274"/>
                <a:gd name="T1" fmla="*/ 0 h 284"/>
                <a:gd name="T2" fmla="*/ 0 w 274"/>
                <a:gd name="T3" fmla="*/ 0 h 284"/>
                <a:gd name="T4" fmla="*/ 0 w 274"/>
                <a:gd name="T5" fmla="*/ 0 h 284"/>
                <a:gd name="T6" fmla="*/ 0 w 274"/>
                <a:gd name="T7" fmla="*/ 0 h 284"/>
                <a:gd name="T8" fmla="*/ 0 w 274"/>
                <a:gd name="T9" fmla="*/ 0 h 284"/>
                <a:gd name="T10" fmla="*/ 0 w 274"/>
                <a:gd name="T11" fmla="*/ 0 h 284"/>
                <a:gd name="T12" fmla="*/ 0 w 274"/>
                <a:gd name="T13" fmla="*/ 0 h 284"/>
                <a:gd name="T14" fmla="*/ 0 w 274"/>
                <a:gd name="T15" fmla="*/ 0 h 284"/>
                <a:gd name="T16" fmla="*/ 0 w 274"/>
                <a:gd name="T17" fmla="*/ 0 h 284"/>
                <a:gd name="T18" fmla="*/ 0 w 274"/>
                <a:gd name="T19" fmla="*/ 0 h 284"/>
                <a:gd name="T20" fmla="*/ 0 w 274"/>
                <a:gd name="T21" fmla="*/ 0 h 284"/>
                <a:gd name="T22" fmla="*/ 0 w 274"/>
                <a:gd name="T23" fmla="*/ 0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ndParaRPr>
            </a:p>
          </p:txBody>
        </p:sp>
      </p:grpSp>
      <p:sp>
        <p:nvSpPr>
          <p:cNvPr id="19" name="正方形/長方形 18">
            <a:extLst>
              <a:ext uri="{FF2B5EF4-FFF2-40B4-BE49-F238E27FC236}">
                <a16:creationId xmlns:a16="http://schemas.microsoft.com/office/drawing/2014/main" id="{61DBEDBB-4FF0-4AC8-AA38-0BD3097672C6}"/>
              </a:ext>
            </a:extLst>
          </p:cNvPr>
          <p:cNvSpPr/>
          <p:nvPr/>
        </p:nvSpPr>
        <p:spPr>
          <a:xfrm>
            <a:off x="7870393" y="172782"/>
            <a:ext cx="1655007" cy="40312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t>更新なし</a:t>
            </a:r>
          </a:p>
        </p:txBody>
      </p:sp>
      <p:sp>
        <p:nvSpPr>
          <p:cNvPr id="2" name="タイトル 1"/>
          <p:cNvSpPr>
            <a:spLocks noGrp="1"/>
          </p:cNvSpPr>
          <p:nvPr>
            <p:ph type="title"/>
          </p:nvPr>
        </p:nvSpPr>
        <p:spPr/>
        <p:txBody>
          <a:bodyPr/>
          <a:lstStyle/>
          <a:p>
            <a:r>
              <a:rPr lang="ja-JP" altLang="en-US">
                <a:latin typeface="メイリオ" panose="020B0604030504040204" pitchFamily="50" charset="-128"/>
                <a:ea typeface="メイリオ" panose="020B0604030504040204" pitchFamily="50" charset="-128"/>
              </a:rPr>
              <a:t>６</a:t>
            </a:r>
            <a:r>
              <a:rPr lang="en-US" altLang="ja-JP">
                <a:latin typeface="メイリオ" panose="020B0604030504040204" pitchFamily="50" charset="-128"/>
                <a:ea typeface="メイリオ" panose="020B0604030504040204" pitchFamily="50" charset="-128"/>
              </a:rPr>
              <a:t>. </a:t>
            </a:r>
            <a:r>
              <a:rPr lang="ja-JP" altLang="en-US">
                <a:latin typeface="メイリオ" panose="020B0604030504040204" pitchFamily="50" charset="-128"/>
                <a:ea typeface="メイリオ" panose="020B0604030504040204" pitchFamily="50" charset="-128"/>
              </a:rPr>
              <a:t>「受益」と「税負担」の在り方</a:t>
            </a:r>
            <a:endParaRPr kumimoji="1" lang="ja-JP" altLang="en-US">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17227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29" name="AutoShape 2"/>
          <p:cNvSpPr>
            <a:spLocks noChangeArrowheads="1"/>
          </p:cNvSpPr>
          <p:nvPr/>
        </p:nvSpPr>
        <p:spPr bwMode="auto">
          <a:xfrm>
            <a:off x="307975" y="2856775"/>
            <a:ext cx="7916863" cy="17462"/>
          </a:xfrm>
          <a:prstGeom prst="roundRect">
            <a:avLst>
              <a:gd name="adj" fmla="val 0"/>
            </a:avLst>
          </a:prstGeom>
          <a:gradFill rotWithShape="1">
            <a:gsLst>
              <a:gs pos="0">
                <a:srgbClr val="B2B2B2"/>
              </a:gs>
              <a:gs pos="100000">
                <a:srgbClr val="FFFF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68712" name="AutoShape 104" descr="553"/>
          <p:cNvSpPr>
            <a:spLocks noChangeArrowheads="1"/>
          </p:cNvSpPr>
          <p:nvPr/>
        </p:nvSpPr>
        <p:spPr bwMode="auto">
          <a:xfrm>
            <a:off x="5907088" y="1573214"/>
            <a:ext cx="3759200" cy="4759324"/>
          </a:xfrm>
          <a:prstGeom prst="roundRect">
            <a:avLst>
              <a:gd name="adj" fmla="val 3588"/>
            </a:avLst>
          </a:prstGeom>
          <a:blipFill dpi="0" rotWithShape="1">
            <a:blip r:embed="rId3"/>
            <a:srcRect/>
            <a:stretch>
              <a:fillRect/>
            </a:stretch>
          </a:blipFill>
          <a:ln>
            <a:noFill/>
          </a:ln>
          <a:effectLst/>
          <a:extLst>
            <a:ext uri="{91240B29-F687-4F45-9708-019B960494DF}">
              <a14:hiddenLine xmlns:a14="http://schemas.microsoft.com/office/drawing/2010/main" w="25400">
                <a:solidFill>
                  <a:srgbClr val="808080"/>
                </a:solidFill>
                <a:prstDash val="sysDot"/>
                <a:round/>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68713" name="Oval 105"/>
          <p:cNvSpPr>
            <a:spLocks noChangeArrowheads="1"/>
          </p:cNvSpPr>
          <p:nvPr/>
        </p:nvSpPr>
        <p:spPr bwMode="auto">
          <a:xfrm>
            <a:off x="409575" y="3222281"/>
            <a:ext cx="1079500" cy="1079500"/>
          </a:xfrm>
          <a:prstGeom prst="ellipse">
            <a:avLst/>
          </a:prstGeom>
          <a:solidFill>
            <a:srgbClr val="A9B62E"/>
          </a:solidFill>
          <a:ln>
            <a:noFill/>
          </a:ln>
          <a:effectLst/>
          <a:extLst>
            <a:ext uri="{91240B29-F687-4F45-9708-019B960494DF}">
              <a14:hiddenLine xmlns:a14="http://schemas.microsoft.com/office/drawing/2010/main" w="25400">
                <a:solidFill>
                  <a:srgbClr val="808080"/>
                </a:solidFill>
                <a:prstDash val="sysDot"/>
                <a:round/>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lvl="0" algn="ctr" defTabSz="914400" eaLnBrk="1" hangingPunct="1">
              <a:defRPr/>
            </a:pPr>
            <a:r>
              <a:rPr lang="ja-JP" altLang="en-US" sz="2000">
                <a:solidFill>
                  <a:prstClr val="white"/>
                </a:solidFill>
                <a:latin typeface="メイリオ" panose="020B0604030504040204" pitchFamily="50" charset="-128"/>
              </a:rPr>
              <a:t>任務</a:t>
            </a:r>
          </a:p>
        </p:txBody>
      </p:sp>
      <p:sp>
        <p:nvSpPr>
          <p:cNvPr id="68715" name="Rectangle 107"/>
          <p:cNvSpPr>
            <a:spLocks noChangeArrowheads="1"/>
          </p:cNvSpPr>
          <p:nvPr/>
        </p:nvSpPr>
        <p:spPr bwMode="auto">
          <a:xfrm>
            <a:off x="1973263" y="5401506"/>
            <a:ext cx="2236510" cy="707886"/>
          </a:xfrm>
          <a:prstGeom prst="rect">
            <a:avLst/>
          </a:prstGeom>
          <a:noFill/>
          <a:ln>
            <a:noFill/>
          </a:ln>
          <a:effectLst/>
          <a:extLst>
            <a:ext uri="{909E8E84-426E-40DD-AFC4-6F175D3DCCD1}">
              <a14:hiddenFill xmlns:a14="http://schemas.microsoft.com/office/drawing/2010/main">
                <a:solidFill>
                  <a:srgbClr val="D82900"/>
                </a:solidFill>
              </a14:hiddenFill>
            </a:ext>
            <a:ext uri="{91240B29-F687-4F45-9708-019B960494DF}">
              <a14:hiddenLine xmlns:a14="http://schemas.microsoft.com/office/drawing/2010/main" w="25400">
                <a:solidFill>
                  <a:srgbClr val="808080"/>
                </a:solidFill>
                <a:prstDash val="sysDot"/>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sz="2000">
                <a:solidFill>
                  <a:schemeClr val="tx1"/>
                </a:solidFill>
                <a:latin typeface="メイリオ" panose="020B0604030504040204" pitchFamily="50" charset="-128"/>
              </a:rPr>
              <a:t>税理士業務の</a:t>
            </a:r>
            <a:endParaRPr lang="ja-JP" altLang="en-US" sz="2000">
              <a:solidFill>
                <a:schemeClr val="tx1"/>
              </a:solidFill>
              <a:latin typeface="メイリオ" panose="020B0604030504040204" pitchFamily="50" charset="-128"/>
            </a:endParaRPr>
          </a:p>
          <a:p>
            <a:pPr defTabSz="914400" eaLnBrk="1" hangingPunct="1">
              <a:defRPr/>
            </a:pPr>
            <a:r>
              <a:rPr lang="ja-JP" sz="2000">
                <a:solidFill>
                  <a:schemeClr val="tx1"/>
                </a:solidFill>
                <a:latin typeface="メイリオ" panose="020B0604030504040204" pitchFamily="50" charset="-128"/>
              </a:rPr>
              <a:t>適正な運営の確保</a:t>
            </a:r>
            <a:endParaRPr lang="en-US" altLang="ja-JP" sz="2000">
              <a:solidFill>
                <a:schemeClr val="tx1"/>
              </a:solidFill>
              <a:latin typeface="メイリオ" panose="020B0604030504040204" pitchFamily="50" charset="-128"/>
            </a:endParaRPr>
          </a:p>
        </p:txBody>
      </p:sp>
      <p:sp>
        <p:nvSpPr>
          <p:cNvPr id="68716" name="Oval 108"/>
          <p:cNvSpPr>
            <a:spLocks noChangeArrowheads="1"/>
          </p:cNvSpPr>
          <p:nvPr/>
        </p:nvSpPr>
        <p:spPr bwMode="auto">
          <a:xfrm>
            <a:off x="409575" y="1543711"/>
            <a:ext cx="1079500" cy="1079500"/>
          </a:xfrm>
          <a:prstGeom prst="ellipse">
            <a:avLst/>
          </a:prstGeom>
          <a:solidFill>
            <a:schemeClr val="tx2"/>
          </a:solidFill>
          <a:ln>
            <a:noFill/>
          </a:ln>
          <a:effectLst/>
          <a:extLst>
            <a:ext uri="{91240B29-F687-4F45-9708-019B960494DF}">
              <a14:hiddenLine xmlns:a14="http://schemas.microsoft.com/office/drawing/2010/main" w="25400">
                <a:solidFill>
                  <a:srgbClr val="808080"/>
                </a:solidFill>
                <a:prstDash val="sysDot"/>
                <a:round/>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lvl="0" algn="ctr" defTabSz="914400" eaLnBrk="1" hangingPunct="1">
              <a:defRPr/>
            </a:pPr>
            <a:r>
              <a:rPr lang="ja-JP" altLang="en-US" sz="2000">
                <a:solidFill>
                  <a:prstClr val="white"/>
                </a:solidFill>
                <a:latin typeface="メイリオ" panose="020B0604030504040204" pitchFamily="50" charset="-128"/>
              </a:rPr>
              <a:t>使命</a:t>
            </a:r>
          </a:p>
        </p:txBody>
      </p:sp>
      <p:sp>
        <p:nvSpPr>
          <p:cNvPr id="68718" name="Rectangle 110"/>
          <p:cNvSpPr>
            <a:spLocks noChangeArrowheads="1"/>
          </p:cNvSpPr>
          <p:nvPr/>
        </p:nvSpPr>
        <p:spPr bwMode="auto">
          <a:xfrm>
            <a:off x="1579563" y="1693670"/>
            <a:ext cx="5339923" cy="861774"/>
          </a:xfrm>
          <a:prstGeom prst="rect">
            <a:avLst/>
          </a:prstGeom>
          <a:noFill/>
          <a:ln>
            <a:noFill/>
          </a:ln>
          <a:effectLst/>
          <a:extLst>
            <a:ext uri="{909E8E84-426E-40DD-AFC4-6F175D3DCCD1}">
              <a14:hiddenFill xmlns:a14="http://schemas.microsoft.com/office/drawing/2010/main">
                <a:solidFill>
                  <a:srgbClr val="D82900"/>
                </a:solidFill>
              </a14:hiddenFill>
            </a:ext>
            <a:ext uri="{91240B29-F687-4F45-9708-019B960494DF}">
              <a14:hiddenLine xmlns:a14="http://schemas.microsoft.com/office/drawing/2010/main" w="25400">
                <a:solidFill>
                  <a:srgbClr val="808080"/>
                </a:solidFill>
                <a:prstDash val="sysDot"/>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sz="2500">
                <a:solidFill>
                  <a:srgbClr val="002060"/>
                </a:solidFill>
                <a:latin typeface="メイリオ" panose="020B0604030504040204" pitchFamily="50" charset="-128"/>
              </a:rPr>
              <a:t>納税者の自発的な納税義務の履行を</a:t>
            </a:r>
          </a:p>
          <a:p>
            <a:pPr defTabSz="914400" eaLnBrk="1" hangingPunct="1">
              <a:defRPr/>
            </a:pPr>
            <a:r>
              <a:rPr lang="ja-JP" altLang="en-US" sz="2500">
                <a:solidFill>
                  <a:srgbClr val="002060"/>
                </a:solidFill>
                <a:latin typeface="メイリオ" panose="020B0604030504040204" pitchFamily="50" charset="-128"/>
              </a:rPr>
              <a:t>適正かつ円滑に実現する。</a:t>
            </a:r>
          </a:p>
        </p:txBody>
      </p:sp>
      <p:sp>
        <p:nvSpPr>
          <p:cNvPr id="68719" name="Oval 111"/>
          <p:cNvSpPr>
            <a:spLocks noChangeArrowheads="1"/>
          </p:cNvSpPr>
          <p:nvPr/>
        </p:nvSpPr>
        <p:spPr bwMode="auto">
          <a:xfrm>
            <a:off x="1579563" y="5445125"/>
            <a:ext cx="395287" cy="395288"/>
          </a:xfrm>
          <a:prstGeom prst="ellipse">
            <a:avLst/>
          </a:prstGeom>
          <a:solidFill>
            <a:srgbClr val="A9B62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lvl="0" algn="ctr" defTabSz="914400" eaLnBrk="1" hangingPunct="1">
              <a:defRPr/>
            </a:pPr>
            <a:r>
              <a:rPr lang="en-US" altLang="ja-JP" sz="1800">
                <a:solidFill>
                  <a:prstClr val="white"/>
                </a:solidFill>
                <a:latin typeface="メイリオ" panose="020B0604030504040204" pitchFamily="50" charset="-128"/>
              </a:rPr>
              <a:t>3</a:t>
            </a:r>
          </a:p>
        </p:txBody>
      </p:sp>
      <p:sp>
        <p:nvSpPr>
          <p:cNvPr id="68722" name="Rectangle 114"/>
          <p:cNvSpPr>
            <a:spLocks noChangeArrowheads="1"/>
          </p:cNvSpPr>
          <p:nvPr/>
        </p:nvSpPr>
        <p:spPr bwMode="auto">
          <a:xfrm>
            <a:off x="1973263" y="3408088"/>
            <a:ext cx="3518912" cy="707886"/>
          </a:xfrm>
          <a:prstGeom prst="rect">
            <a:avLst/>
          </a:prstGeom>
          <a:noFill/>
          <a:ln>
            <a:noFill/>
          </a:ln>
          <a:effectLst/>
          <a:extLst>
            <a:ext uri="{909E8E84-426E-40DD-AFC4-6F175D3DCCD1}">
              <a14:hiddenFill xmlns:a14="http://schemas.microsoft.com/office/drawing/2010/main">
                <a:solidFill>
                  <a:srgbClr val="D82900"/>
                </a:solidFill>
              </a14:hiddenFill>
            </a:ext>
            <a:ext uri="{91240B29-F687-4F45-9708-019B960494DF}">
              <a14:hiddenLine xmlns:a14="http://schemas.microsoft.com/office/drawing/2010/main" w="25400">
                <a:solidFill>
                  <a:srgbClr val="808080"/>
                </a:solidFill>
                <a:prstDash val="sysDot"/>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sz="2000">
                <a:solidFill>
                  <a:schemeClr val="tx1"/>
                </a:solidFill>
                <a:latin typeface="メイリオ" panose="020B0604030504040204" pitchFamily="50" charset="-128"/>
              </a:rPr>
              <a:t>内国税の適正かつ公平な賦課</a:t>
            </a:r>
          </a:p>
          <a:p>
            <a:pPr defTabSz="914400" eaLnBrk="1" hangingPunct="1">
              <a:defRPr/>
            </a:pPr>
            <a:r>
              <a:rPr lang="ja-JP" sz="2000">
                <a:solidFill>
                  <a:schemeClr val="tx1"/>
                </a:solidFill>
                <a:latin typeface="メイリオ" panose="020B0604030504040204" pitchFamily="50" charset="-128"/>
              </a:rPr>
              <a:t>及び徴収の実現</a:t>
            </a:r>
            <a:endParaRPr lang="en-US" altLang="ja-JP" sz="2000">
              <a:solidFill>
                <a:schemeClr val="tx1"/>
              </a:solidFill>
              <a:latin typeface="メイリオ" panose="020B0604030504040204" pitchFamily="50" charset="-128"/>
            </a:endParaRPr>
          </a:p>
        </p:txBody>
      </p:sp>
      <p:sp>
        <p:nvSpPr>
          <p:cNvPr id="68723" name="Oval 115"/>
          <p:cNvSpPr>
            <a:spLocks noChangeArrowheads="1"/>
          </p:cNvSpPr>
          <p:nvPr/>
        </p:nvSpPr>
        <p:spPr bwMode="auto">
          <a:xfrm>
            <a:off x="1579563" y="3499094"/>
            <a:ext cx="395287" cy="395288"/>
          </a:xfrm>
          <a:prstGeom prst="ellipse">
            <a:avLst/>
          </a:prstGeom>
          <a:solidFill>
            <a:srgbClr val="A9B62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tLang="ja-JP" sz="1800">
                <a:solidFill>
                  <a:prstClr val="white"/>
                </a:solidFill>
                <a:latin typeface="メイリオ" panose="020B0604030504040204" pitchFamily="50" charset="-128"/>
              </a:rPr>
              <a:t>1</a:t>
            </a:r>
            <a:endParaRPr lang="ja-JP" altLang="en-US">
              <a:latin typeface="メイリオ" panose="020B0604030504040204" pitchFamily="50" charset="-128"/>
            </a:endParaRPr>
          </a:p>
        </p:txBody>
      </p:sp>
      <p:sp>
        <p:nvSpPr>
          <p:cNvPr id="68725" name="Rectangle 117"/>
          <p:cNvSpPr>
            <a:spLocks noChangeArrowheads="1"/>
          </p:cNvSpPr>
          <p:nvPr/>
        </p:nvSpPr>
        <p:spPr bwMode="auto">
          <a:xfrm>
            <a:off x="1974850" y="4507831"/>
            <a:ext cx="2492990" cy="400110"/>
          </a:xfrm>
          <a:prstGeom prst="rect">
            <a:avLst/>
          </a:prstGeom>
          <a:noFill/>
          <a:ln>
            <a:noFill/>
          </a:ln>
          <a:effectLst/>
          <a:extLst>
            <a:ext uri="{909E8E84-426E-40DD-AFC4-6F175D3DCCD1}">
              <a14:hiddenFill xmlns:a14="http://schemas.microsoft.com/office/drawing/2010/main">
                <a:solidFill>
                  <a:srgbClr val="D82900"/>
                </a:solidFill>
              </a14:hiddenFill>
            </a:ext>
            <a:ext uri="{91240B29-F687-4F45-9708-019B960494DF}">
              <a14:hiddenLine xmlns:a14="http://schemas.microsoft.com/office/drawing/2010/main" w="25400">
                <a:solidFill>
                  <a:srgbClr val="808080"/>
                </a:solidFill>
                <a:prstDash val="sysDot"/>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sz="2000">
                <a:solidFill>
                  <a:schemeClr val="tx1"/>
                </a:solidFill>
                <a:latin typeface="メイリオ" panose="020B0604030504040204" pitchFamily="50" charset="-128"/>
              </a:rPr>
              <a:t>酒類業の健全な発達</a:t>
            </a:r>
            <a:endParaRPr lang="en-US" altLang="ja-JP" sz="2000">
              <a:solidFill>
                <a:schemeClr val="tx1"/>
              </a:solidFill>
              <a:latin typeface="メイリオ" panose="020B0604030504040204" pitchFamily="50" charset="-128"/>
            </a:endParaRPr>
          </a:p>
        </p:txBody>
      </p:sp>
      <p:sp>
        <p:nvSpPr>
          <p:cNvPr id="68726" name="Oval 118"/>
          <p:cNvSpPr>
            <a:spLocks noChangeArrowheads="1"/>
          </p:cNvSpPr>
          <p:nvPr/>
        </p:nvSpPr>
        <p:spPr bwMode="auto">
          <a:xfrm>
            <a:off x="1579563" y="4505064"/>
            <a:ext cx="395287" cy="395288"/>
          </a:xfrm>
          <a:prstGeom prst="ellipse">
            <a:avLst/>
          </a:prstGeom>
          <a:solidFill>
            <a:srgbClr val="A9B62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lvl="0" algn="ctr" defTabSz="914400" eaLnBrk="1" hangingPunct="1">
              <a:defRPr/>
            </a:pPr>
            <a:r>
              <a:rPr lang="en-US" altLang="ja-JP" sz="1800">
                <a:solidFill>
                  <a:prstClr val="white"/>
                </a:solidFill>
                <a:latin typeface="メイリオ" panose="020B0604030504040204" pitchFamily="50" charset="-128"/>
              </a:rPr>
              <a:t>2</a:t>
            </a:r>
          </a:p>
        </p:txBody>
      </p:sp>
      <p:sp>
        <p:nvSpPr>
          <p:cNvPr id="28693" name="テキスト ボックス 18"/>
          <p:cNvSpPr txBox="1">
            <a:spLocks noChangeArrowheads="1"/>
          </p:cNvSpPr>
          <p:nvPr/>
        </p:nvSpPr>
        <p:spPr bwMode="auto">
          <a:xfrm>
            <a:off x="0" y="812800"/>
            <a:ext cx="9972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a:latin typeface="メイリオ" panose="020B0604030504040204" pitchFamily="50" charset="-128"/>
                <a:ea typeface="メイリオ" panose="020B0604030504040204" pitchFamily="50" charset="-128"/>
              </a:rPr>
              <a:t>国税庁の取組</a:t>
            </a:r>
          </a:p>
        </p:txBody>
      </p:sp>
      <p:sp>
        <p:nvSpPr>
          <p:cNvPr id="68730" name="AutoShape 2"/>
          <p:cNvSpPr>
            <a:spLocks noChangeArrowheads="1"/>
          </p:cNvSpPr>
          <p:nvPr/>
        </p:nvSpPr>
        <p:spPr bwMode="auto">
          <a:xfrm>
            <a:off x="307975" y="1293813"/>
            <a:ext cx="9358313" cy="17462"/>
          </a:xfrm>
          <a:prstGeom prst="roundRect">
            <a:avLst>
              <a:gd name="adj" fmla="val 0"/>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2" name="タイトル 1"/>
          <p:cNvSpPr>
            <a:spLocks noGrp="1"/>
          </p:cNvSpPr>
          <p:nvPr>
            <p:ph type="title"/>
          </p:nvPr>
        </p:nvSpPr>
        <p:spPr/>
        <p:txBody>
          <a:bodyPr/>
          <a:lstStyle/>
          <a:p>
            <a:r>
              <a:rPr lang="ja-JP" altLang="en-US">
                <a:latin typeface="メイリオ" panose="020B0604030504040204" pitchFamily="50" charset="-128"/>
                <a:ea typeface="メイリオ" panose="020B0604030504040204" pitchFamily="50" charset="-128"/>
                <a:cs typeface="メイリオ" panose="020B0604030504040204" pitchFamily="50" charset="-128"/>
              </a:rPr>
              <a:t>７</a:t>
            </a:r>
            <a:r>
              <a:rPr lang="en-US" altLang="ja-JP">
                <a:latin typeface="メイリオ" panose="020B0604030504040204" pitchFamily="50" charset="-128"/>
                <a:ea typeface="メイリオ" panose="020B0604030504040204" pitchFamily="50" charset="-128"/>
                <a:cs typeface="メイリオ" panose="020B0604030504040204" pitchFamily="50" charset="-128"/>
              </a:rPr>
              <a:t>. </a:t>
            </a:r>
            <a:r>
              <a:rPr lang="ja-JP" altLang="en-US">
                <a:latin typeface="メイリオ" panose="020B0604030504040204" pitchFamily="50" charset="-128"/>
                <a:ea typeface="メイリオ" panose="020B0604030504040204" pitchFamily="50" charset="-128"/>
                <a:cs typeface="メイリオ" panose="020B0604030504040204" pitchFamily="50" charset="-128"/>
              </a:rPr>
              <a:t>国税庁の取組について</a:t>
            </a: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B0FF6F17-0D75-4A52-9621-CC0F8D8CB105}" type="slidenum">
              <a:rPr lang="ja-JP" altLang="en-US" smtClean="0">
                <a:latin typeface="メイリオ" panose="020B0604030504040204" pitchFamily="50" charset="-128"/>
                <a:ea typeface="メイリオ" panose="020B0604030504040204" pitchFamily="50" charset="-128"/>
              </a:rPr>
              <a:pPr/>
              <a:t>12</a:t>
            </a:fld>
            <a:endParaRPr lang="ja-JP" altLang="en-US">
              <a:latin typeface="メイリオ" panose="020B0604030504040204" pitchFamily="50" charset="-128"/>
              <a:ea typeface="メイリオ" panose="020B0604030504040204" pitchFamily="50"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AutoShape 8"/>
          <p:cNvSpPr>
            <a:spLocks noChangeArrowheads="1"/>
          </p:cNvSpPr>
          <p:nvPr/>
        </p:nvSpPr>
        <p:spPr bwMode="auto">
          <a:xfrm>
            <a:off x="0" y="6743700"/>
            <a:ext cx="9972675" cy="107950"/>
          </a:xfrm>
          <a:prstGeom prst="roundRect">
            <a:avLst>
              <a:gd name="adj" fmla="val 0"/>
            </a:avLst>
          </a:prstGeom>
          <a:solidFill>
            <a:srgbClr val="DEEBF7"/>
          </a:solidFill>
          <a:ln>
            <a:noFill/>
          </a:ln>
          <a:effectLst/>
        </p:spPr>
        <p:txBody>
          <a:bodyPr wrap="none" anchor="ctr"/>
          <a:lstStyle/>
          <a:p>
            <a:pPr algn="ctr" eaLnBrk="1" hangingPunct="1">
              <a:defRPr/>
            </a:pPr>
            <a:endParaRPr lang="ja-JP" altLang="en-US">
              <a:latin typeface="メイリオ" panose="020B0604030504040204" pitchFamily="50" charset="-128"/>
            </a:endParaRPr>
          </a:p>
        </p:txBody>
      </p:sp>
      <p:sp>
        <p:nvSpPr>
          <p:cNvPr id="25606" name="AutoShape 9"/>
          <p:cNvSpPr>
            <a:spLocks noChangeArrowheads="1"/>
          </p:cNvSpPr>
          <p:nvPr/>
        </p:nvSpPr>
        <p:spPr bwMode="auto">
          <a:xfrm>
            <a:off x="0" y="0"/>
            <a:ext cx="9972675" cy="71438"/>
          </a:xfrm>
          <a:prstGeom prst="roundRect">
            <a:avLst>
              <a:gd name="adj" fmla="val 0"/>
            </a:avLst>
          </a:prstGeom>
          <a:solidFill>
            <a:srgbClr val="DEEBF7"/>
          </a:solidFill>
          <a:ln>
            <a:noFill/>
          </a:ln>
          <a:effectLst/>
        </p:spPr>
        <p:txBody>
          <a:bodyPr wrap="none" anchor="ctr"/>
          <a:lstStyle/>
          <a:p>
            <a:pPr eaLnBrk="1" hangingPunct="1">
              <a:defRPr/>
            </a:pPr>
            <a:endParaRPr lang="ja-JP" altLang="en-US">
              <a:latin typeface="メイリオ" panose="020B0604030504040204" pitchFamily="50" charset="-128"/>
            </a:endParaRPr>
          </a:p>
        </p:txBody>
      </p:sp>
      <p:sp>
        <p:nvSpPr>
          <p:cNvPr id="25610" name="Rectangle 10"/>
          <p:cNvSpPr>
            <a:spLocks noChangeArrowheads="1"/>
          </p:cNvSpPr>
          <p:nvPr/>
        </p:nvSpPr>
        <p:spPr bwMode="auto">
          <a:xfrm>
            <a:off x="4157663" y="5559425"/>
            <a:ext cx="168187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a:solidFill>
                  <a:schemeClr val="tx1"/>
                </a:solidFill>
                <a:latin typeface="メイリオ" panose="020B0604030504040204" pitchFamily="50" charset="-128"/>
              </a:rPr>
              <a:t>国税庁 広報広聴室</a:t>
            </a:r>
          </a:p>
        </p:txBody>
      </p:sp>
      <p:pic>
        <p:nvPicPr>
          <p:cNvPr id="25612" name="Picture 12" descr="32"/>
          <p:cNvPicPr>
            <a:picLocks noChangeAspect="1" noChangeArrowheads="1"/>
          </p:cNvPicPr>
          <p:nvPr/>
        </p:nvPicPr>
        <p:blipFill>
          <a:blip r:embed="rId3"/>
          <a:srcRect/>
          <a:stretch>
            <a:fillRect/>
          </a:stretch>
        </p:blipFill>
        <p:spPr bwMode="auto">
          <a:xfrm>
            <a:off x="4624388" y="4946650"/>
            <a:ext cx="723900" cy="481013"/>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7961" dir="2700000" algn="ctr" rotWithShape="0">
                    <a:schemeClr val="accent1">
                      <a:alpha val="74998"/>
                    </a:schemeClr>
                  </a:outerShdw>
                </a:effectLst>
              </a14:hiddenEffects>
            </a:ext>
          </a:extLst>
        </p:spPr>
      </p:pic>
      <p:sp>
        <p:nvSpPr>
          <p:cNvPr id="2" name="タイトル 1"/>
          <p:cNvSpPr>
            <a:spLocks noGrp="1"/>
          </p:cNvSpPr>
          <p:nvPr>
            <p:ph type="title"/>
          </p:nvPr>
        </p:nvSpPr>
        <p:spPr/>
        <p:txBody>
          <a:bodyPr anchor="ctr">
            <a:normAutofit/>
          </a:bodyPr>
          <a:lstStyle/>
          <a:p>
            <a:r>
              <a:rPr lang="ja-JP" altLang="en-US" sz="3600">
                <a:latin typeface="メイリオ" panose="020B0604030504040204" pitchFamily="50" charset="-128"/>
                <a:ea typeface="メイリオ" panose="020B0604030504040204" pitchFamily="50" charset="-128"/>
                <a:cs typeface="メイリオ" panose="020B0604030504040204" pitchFamily="50" charset="-128"/>
              </a:rPr>
              <a:t>ご清聴ありがとうございました</a:t>
            </a:r>
            <a:endParaRPr kumimoji="1" lang="ja-JP" altLang="en-US" sz="360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780281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8" name="AutoShape 2"/>
          <p:cNvSpPr>
            <a:spLocks noChangeArrowheads="1"/>
          </p:cNvSpPr>
          <p:nvPr/>
        </p:nvSpPr>
        <p:spPr bwMode="auto">
          <a:xfrm>
            <a:off x="307975" y="5137150"/>
            <a:ext cx="9358313" cy="1327150"/>
          </a:xfrm>
          <a:prstGeom prst="roundRect">
            <a:avLst>
              <a:gd name="adj" fmla="val 0"/>
            </a:avLst>
          </a:prstGeom>
          <a:solidFill>
            <a:srgbClr val="DEE7F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6148" name="テキスト ボックス 18"/>
          <p:cNvSpPr txBox="1">
            <a:spLocks noChangeArrowheads="1"/>
          </p:cNvSpPr>
          <p:nvPr/>
        </p:nvSpPr>
        <p:spPr bwMode="auto">
          <a:xfrm>
            <a:off x="0" y="812800"/>
            <a:ext cx="9972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a:latin typeface="メイリオ" panose="020B0604030504040204" pitchFamily="50" charset="-128"/>
                <a:ea typeface="メイリオ" panose="020B0604030504040204" pitchFamily="50" charset="-128"/>
              </a:rPr>
              <a:t>「税を考える週間」とは</a:t>
            </a:r>
          </a:p>
        </p:txBody>
      </p:sp>
      <p:sp>
        <p:nvSpPr>
          <p:cNvPr id="71685" name="AutoShape 2"/>
          <p:cNvSpPr>
            <a:spLocks noChangeArrowheads="1"/>
          </p:cNvSpPr>
          <p:nvPr/>
        </p:nvSpPr>
        <p:spPr bwMode="auto">
          <a:xfrm>
            <a:off x="307975" y="1293813"/>
            <a:ext cx="9358313" cy="17462"/>
          </a:xfrm>
          <a:prstGeom prst="roundRect">
            <a:avLst>
              <a:gd name="adj" fmla="val 0"/>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71746" name="Oval 66"/>
          <p:cNvSpPr>
            <a:spLocks noChangeArrowheads="1"/>
          </p:cNvSpPr>
          <p:nvPr/>
        </p:nvSpPr>
        <p:spPr bwMode="auto">
          <a:xfrm>
            <a:off x="650875" y="2692400"/>
            <a:ext cx="1079500" cy="1079500"/>
          </a:xfrm>
          <a:prstGeom prst="ellipse">
            <a:avLst/>
          </a:prstGeom>
          <a:solidFill>
            <a:schemeClr val="tx2"/>
          </a:solidFill>
          <a:ln>
            <a:noFill/>
          </a:ln>
          <a:effectLst/>
          <a:extLst>
            <a:ext uri="{91240B29-F687-4F45-9708-019B960494DF}">
              <a14:hiddenLine xmlns:a14="http://schemas.microsoft.com/office/drawing/2010/main" w="25400">
                <a:solidFill>
                  <a:srgbClr val="808080"/>
                </a:solidFill>
                <a:prstDash val="sysDot"/>
                <a:round/>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71747" name="Rectangle 67"/>
          <p:cNvSpPr>
            <a:spLocks noChangeArrowheads="1"/>
          </p:cNvSpPr>
          <p:nvPr/>
        </p:nvSpPr>
        <p:spPr bwMode="auto">
          <a:xfrm>
            <a:off x="840208" y="3074988"/>
            <a:ext cx="700834" cy="400110"/>
          </a:xfrm>
          <a:prstGeom prst="rect">
            <a:avLst/>
          </a:prstGeom>
          <a:noFill/>
          <a:ln>
            <a:noFill/>
          </a:ln>
          <a:effectLst/>
          <a:extLst>
            <a:ext uri="{909E8E84-426E-40DD-AFC4-6F175D3DCCD1}">
              <a14:hiddenFill xmlns:a14="http://schemas.microsoft.com/office/drawing/2010/main">
                <a:solidFill>
                  <a:srgbClr val="D82900"/>
                </a:solidFill>
              </a14:hiddenFill>
            </a:ext>
            <a:ext uri="{91240B29-F687-4F45-9708-019B960494DF}">
              <a14:hiddenLine xmlns:a14="http://schemas.microsoft.com/office/drawing/2010/main" w="25400">
                <a:solidFill>
                  <a:srgbClr val="808080"/>
                </a:solidFill>
                <a:prstDash val="sysDot"/>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defTabSz="914400" eaLnBrk="1" hangingPunct="1">
              <a:defRPr/>
            </a:pPr>
            <a:r>
              <a:rPr lang="ja-JP" altLang="en-US" sz="2000">
                <a:latin typeface="メイリオ" panose="020B0604030504040204" pitchFamily="50" charset="-128"/>
              </a:rPr>
              <a:t>趣旨</a:t>
            </a:r>
          </a:p>
        </p:txBody>
      </p:sp>
      <p:sp>
        <p:nvSpPr>
          <p:cNvPr id="71748" name="Rectangle 68"/>
          <p:cNvSpPr>
            <a:spLocks noChangeArrowheads="1"/>
          </p:cNvSpPr>
          <p:nvPr/>
        </p:nvSpPr>
        <p:spPr bwMode="auto">
          <a:xfrm>
            <a:off x="1922463" y="2841625"/>
            <a:ext cx="6955750" cy="830997"/>
          </a:xfrm>
          <a:prstGeom prst="rect">
            <a:avLst/>
          </a:prstGeom>
          <a:noFill/>
          <a:ln>
            <a:noFill/>
          </a:ln>
          <a:effectLst/>
          <a:extLst>
            <a:ext uri="{909E8E84-426E-40DD-AFC4-6F175D3DCCD1}">
              <a14:hiddenFill xmlns:a14="http://schemas.microsoft.com/office/drawing/2010/main">
                <a:solidFill>
                  <a:srgbClr val="D82900"/>
                </a:solidFill>
              </a14:hiddenFill>
            </a:ext>
            <a:ext uri="{91240B29-F687-4F45-9708-019B960494DF}">
              <a14:hiddenLine xmlns:a14="http://schemas.microsoft.com/office/drawing/2010/main" w="25400">
                <a:solidFill>
                  <a:srgbClr val="808080"/>
                </a:solidFill>
                <a:prstDash val="sysDot"/>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sz="2400">
                <a:solidFill>
                  <a:srgbClr val="002060"/>
                </a:solidFill>
                <a:latin typeface="メイリオ" panose="020B0604030504040204" pitchFamily="50" charset="-128"/>
              </a:rPr>
              <a:t>税の意義や役割について能動的に考えてもらい、</a:t>
            </a:r>
            <a:endParaRPr lang="en-US" altLang="ja-JP" sz="2400">
              <a:solidFill>
                <a:srgbClr val="002060"/>
              </a:solidFill>
              <a:latin typeface="メイリオ" panose="020B0604030504040204" pitchFamily="50" charset="-128"/>
            </a:endParaRPr>
          </a:p>
          <a:p>
            <a:pPr defTabSz="914400" eaLnBrk="1" hangingPunct="1">
              <a:defRPr/>
            </a:pPr>
            <a:r>
              <a:rPr lang="ja-JP" altLang="en-US" sz="2400">
                <a:solidFill>
                  <a:srgbClr val="002060"/>
                </a:solidFill>
                <a:latin typeface="メイリオ" panose="020B0604030504040204" pitchFamily="50" charset="-128"/>
              </a:rPr>
              <a:t>税に対する理解を深めてもらう</a:t>
            </a:r>
            <a:endParaRPr lang="en-US" altLang="ja-JP" sz="2400">
              <a:solidFill>
                <a:srgbClr val="002060"/>
              </a:solidFill>
              <a:latin typeface="メイリオ" panose="020B0604030504040204" pitchFamily="50" charset="-128"/>
            </a:endParaRPr>
          </a:p>
        </p:txBody>
      </p:sp>
      <p:sp>
        <p:nvSpPr>
          <p:cNvPr id="71749" name="Oval 69"/>
          <p:cNvSpPr>
            <a:spLocks noChangeArrowheads="1"/>
          </p:cNvSpPr>
          <p:nvPr/>
        </p:nvSpPr>
        <p:spPr bwMode="auto">
          <a:xfrm>
            <a:off x="650875" y="1511300"/>
            <a:ext cx="1079500" cy="1079500"/>
          </a:xfrm>
          <a:prstGeom prst="ellipse">
            <a:avLst/>
          </a:prstGeom>
          <a:solidFill>
            <a:schemeClr val="tx2"/>
          </a:solidFill>
          <a:ln>
            <a:noFill/>
          </a:ln>
          <a:effectLst/>
          <a:extLst>
            <a:ext uri="{91240B29-F687-4F45-9708-019B960494DF}">
              <a14:hiddenLine xmlns:a14="http://schemas.microsoft.com/office/drawing/2010/main" w="25400">
                <a:solidFill>
                  <a:srgbClr val="808080"/>
                </a:solidFill>
                <a:prstDash val="sysDot"/>
                <a:round/>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71750" name="Rectangle 70"/>
          <p:cNvSpPr>
            <a:spLocks noChangeArrowheads="1"/>
          </p:cNvSpPr>
          <p:nvPr/>
        </p:nvSpPr>
        <p:spPr bwMode="auto">
          <a:xfrm>
            <a:off x="840208" y="1754188"/>
            <a:ext cx="700834" cy="707886"/>
          </a:xfrm>
          <a:prstGeom prst="rect">
            <a:avLst/>
          </a:prstGeom>
          <a:noFill/>
          <a:ln>
            <a:noFill/>
          </a:ln>
          <a:effectLst/>
          <a:extLst>
            <a:ext uri="{909E8E84-426E-40DD-AFC4-6F175D3DCCD1}">
              <a14:hiddenFill xmlns:a14="http://schemas.microsoft.com/office/drawing/2010/main">
                <a:solidFill>
                  <a:srgbClr val="D82900"/>
                </a:solidFill>
              </a14:hiddenFill>
            </a:ext>
            <a:ext uri="{91240B29-F687-4F45-9708-019B960494DF}">
              <a14:hiddenLine xmlns:a14="http://schemas.microsoft.com/office/drawing/2010/main" w="25400">
                <a:solidFill>
                  <a:srgbClr val="808080"/>
                </a:solidFill>
                <a:prstDash val="sysDot"/>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defTabSz="914400" eaLnBrk="1" hangingPunct="1">
              <a:defRPr/>
            </a:pPr>
            <a:r>
              <a:rPr lang="ja-JP" altLang="en-US" sz="2000">
                <a:latin typeface="メイリオ" panose="020B0604030504040204" pitchFamily="50" charset="-128"/>
              </a:rPr>
              <a:t>実施</a:t>
            </a:r>
          </a:p>
          <a:p>
            <a:pPr algn="ctr" defTabSz="914400" eaLnBrk="1" hangingPunct="1">
              <a:defRPr/>
            </a:pPr>
            <a:r>
              <a:rPr lang="ja-JP" altLang="en-US" sz="2000">
                <a:latin typeface="メイリオ" panose="020B0604030504040204" pitchFamily="50" charset="-128"/>
              </a:rPr>
              <a:t>期間</a:t>
            </a:r>
          </a:p>
        </p:txBody>
      </p:sp>
      <p:sp>
        <p:nvSpPr>
          <p:cNvPr id="71751" name="Rectangle 71"/>
          <p:cNvSpPr>
            <a:spLocks noChangeArrowheads="1"/>
          </p:cNvSpPr>
          <p:nvPr/>
        </p:nvSpPr>
        <p:spPr bwMode="auto">
          <a:xfrm>
            <a:off x="1922463" y="1851025"/>
            <a:ext cx="3278462" cy="461665"/>
          </a:xfrm>
          <a:prstGeom prst="rect">
            <a:avLst/>
          </a:prstGeom>
          <a:noFill/>
          <a:ln>
            <a:noFill/>
          </a:ln>
          <a:effectLst/>
          <a:extLst>
            <a:ext uri="{909E8E84-426E-40DD-AFC4-6F175D3DCCD1}">
              <a14:hiddenFill xmlns:a14="http://schemas.microsoft.com/office/drawing/2010/main">
                <a:solidFill>
                  <a:srgbClr val="D82900"/>
                </a:solidFill>
              </a14:hiddenFill>
            </a:ext>
            <a:ext uri="{91240B29-F687-4F45-9708-019B960494DF}">
              <a14:hiddenLine xmlns:a14="http://schemas.microsoft.com/office/drawing/2010/main" w="25400">
                <a:solidFill>
                  <a:srgbClr val="808080"/>
                </a:solidFill>
                <a:prstDash val="sysDot"/>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sz="2400">
                <a:solidFill>
                  <a:srgbClr val="002060"/>
                </a:solidFill>
                <a:latin typeface="メイリオ" panose="020B0604030504040204" pitchFamily="50" charset="-128"/>
              </a:rPr>
              <a:t>１１月１１日～１７日</a:t>
            </a:r>
          </a:p>
        </p:txBody>
      </p:sp>
      <p:sp>
        <p:nvSpPr>
          <p:cNvPr id="71752" name="Oval 72"/>
          <p:cNvSpPr>
            <a:spLocks noChangeArrowheads="1"/>
          </p:cNvSpPr>
          <p:nvPr/>
        </p:nvSpPr>
        <p:spPr bwMode="auto">
          <a:xfrm>
            <a:off x="650875" y="3886200"/>
            <a:ext cx="1079500" cy="1079500"/>
          </a:xfrm>
          <a:prstGeom prst="ellipse">
            <a:avLst/>
          </a:prstGeom>
          <a:solidFill>
            <a:schemeClr val="tx2"/>
          </a:solidFill>
          <a:ln>
            <a:noFill/>
          </a:ln>
          <a:effectLst/>
          <a:extLst>
            <a:ext uri="{91240B29-F687-4F45-9708-019B960494DF}">
              <a14:hiddenLine xmlns:a14="http://schemas.microsoft.com/office/drawing/2010/main" w="25400">
                <a:solidFill>
                  <a:srgbClr val="808080"/>
                </a:solidFill>
                <a:prstDash val="sysDot"/>
                <a:round/>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71753" name="Rectangle 73"/>
          <p:cNvSpPr>
            <a:spLocks noChangeArrowheads="1"/>
          </p:cNvSpPr>
          <p:nvPr/>
        </p:nvSpPr>
        <p:spPr bwMode="auto">
          <a:xfrm>
            <a:off x="711167" y="4256088"/>
            <a:ext cx="958917" cy="400110"/>
          </a:xfrm>
          <a:prstGeom prst="rect">
            <a:avLst/>
          </a:prstGeom>
          <a:noFill/>
          <a:ln>
            <a:noFill/>
          </a:ln>
          <a:effectLst/>
          <a:extLst>
            <a:ext uri="{909E8E84-426E-40DD-AFC4-6F175D3DCCD1}">
              <a14:hiddenFill xmlns:a14="http://schemas.microsoft.com/office/drawing/2010/main">
                <a:solidFill>
                  <a:srgbClr val="D82900"/>
                </a:solidFill>
              </a14:hiddenFill>
            </a:ext>
            <a:ext uri="{91240B29-F687-4F45-9708-019B960494DF}">
              <a14:hiddenLine xmlns:a14="http://schemas.microsoft.com/office/drawing/2010/main" w="25400">
                <a:solidFill>
                  <a:srgbClr val="808080"/>
                </a:solidFill>
                <a:prstDash val="sysDot"/>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defTabSz="914400" eaLnBrk="1" hangingPunct="1">
              <a:defRPr/>
            </a:pPr>
            <a:r>
              <a:rPr lang="ja-JP" altLang="en-US" sz="2000">
                <a:latin typeface="メイリオ" panose="020B0604030504040204" pitchFamily="50" charset="-128"/>
              </a:rPr>
              <a:t>テーマ</a:t>
            </a:r>
          </a:p>
        </p:txBody>
      </p:sp>
      <p:sp>
        <p:nvSpPr>
          <p:cNvPr id="71754" name="Rectangle 74"/>
          <p:cNvSpPr>
            <a:spLocks noChangeArrowheads="1"/>
          </p:cNvSpPr>
          <p:nvPr/>
        </p:nvSpPr>
        <p:spPr bwMode="auto">
          <a:xfrm>
            <a:off x="1922463" y="4225925"/>
            <a:ext cx="4493538" cy="461665"/>
          </a:xfrm>
          <a:prstGeom prst="rect">
            <a:avLst/>
          </a:prstGeom>
          <a:noFill/>
          <a:ln>
            <a:noFill/>
          </a:ln>
          <a:effectLst/>
          <a:extLst>
            <a:ext uri="{909E8E84-426E-40DD-AFC4-6F175D3DCCD1}">
              <a14:hiddenFill xmlns:a14="http://schemas.microsoft.com/office/drawing/2010/main">
                <a:solidFill>
                  <a:srgbClr val="D82900"/>
                </a:solidFill>
              </a14:hiddenFill>
            </a:ext>
            <a:ext uri="{91240B29-F687-4F45-9708-019B960494DF}">
              <a14:hiddenLine xmlns:a14="http://schemas.microsoft.com/office/drawing/2010/main" w="25400">
                <a:solidFill>
                  <a:srgbClr val="808080"/>
                </a:solidFill>
                <a:prstDash val="sysDot"/>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sz="2400">
                <a:solidFill>
                  <a:srgbClr val="002060"/>
                </a:solidFill>
                <a:latin typeface="メイリオ" panose="020B0604030504040204" pitchFamily="50" charset="-128"/>
              </a:rPr>
              <a:t>「これからの社会に向かって」</a:t>
            </a:r>
          </a:p>
        </p:txBody>
      </p:sp>
      <p:sp>
        <p:nvSpPr>
          <p:cNvPr id="71755" name="Oval 75"/>
          <p:cNvSpPr>
            <a:spLocks noChangeArrowheads="1"/>
          </p:cNvSpPr>
          <p:nvPr/>
        </p:nvSpPr>
        <p:spPr bwMode="auto">
          <a:xfrm>
            <a:off x="650875" y="5264150"/>
            <a:ext cx="1079500" cy="1079500"/>
          </a:xfrm>
          <a:prstGeom prst="ellipse">
            <a:avLst/>
          </a:prstGeom>
          <a:solidFill>
            <a:schemeClr val="tx2"/>
          </a:solidFill>
          <a:ln>
            <a:noFill/>
          </a:ln>
          <a:effectLst/>
          <a:extLst>
            <a:ext uri="{91240B29-F687-4F45-9708-019B960494DF}">
              <a14:hiddenLine xmlns:a14="http://schemas.microsoft.com/office/drawing/2010/main" w="25400">
                <a:solidFill>
                  <a:srgbClr val="808080"/>
                </a:solidFill>
                <a:prstDash val="sysDot"/>
                <a:round/>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71756" name="Rectangle 76"/>
          <p:cNvSpPr>
            <a:spLocks noChangeArrowheads="1"/>
          </p:cNvSpPr>
          <p:nvPr/>
        </p:nvSpPr>
        <p:spPr bwMode="auto">
          <a:xfrm>
            <a:off x="633421" y="5413375"/>
            <a:ext cx="1114408" cy="923330"/>
          </a:xfrm>
          <a:prstGeom prst="rect">
            <a:avLst/>
          </a:prstGeom>
          <a:noFill/>
          <a:ln>
            <a:noFill/>
          </a:ln>
          <a:effectLst/>
          <a:extLst>
            <a:ext uri="{909E8E84-426E-40DD-AFC4-6F175D3DCCD1}">
              <a14:hiddenFill xmlns:a14="http://schemas.microsoft.com/office/drawing/2010/main">
                <a:solidFill>
                  <a:srgbClr val="D82900"/>
                </a:solidFill>
              </a14:hiddenFill>
            </a:ext>
            <a:ext uri="{91240B29-F687-4F45-9708-019B960494DF}">
              <a14:hiddenLine xmlns:a14="http://schemas.microsoft.com/office/drawing/2010/main" w="25400">
                <a:solidFill>
                  <a:srgbClr val="808080"/>
                </a:solidFill>
                <a:prstDash val="sysDot"/>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defTabSz="914400" eaLnBrk="1" hangingPunct="1">
              <a:defRPr/>
            </a:pPr>
            <a:r>
              <a:rPr lang="ja-JP" altLang="en-US" sz="1800">
                <a:latin typeface="メイリオ" panose="020B0604030504040204" pitchFamily="50" charset="-128"/>
              </a:rPr>
              <a:t>「週間」</a:t>
            </a:r>
          </a:p>
          <a:p>
            <a:pPr algn="ctr" defTabSz="914400" eaLnBrk="1" hangingPunct="1">
              <a:defRPr/>
            </a:pPr>
            <a:r>
              <a:rPr lang="ja-JP" altLang="en-US" sz="1800">
                <a:latin typeface="メイリオ" panose="020B0604030504040204" pitchFamily="50" charset="-128"/>
              </a:rPr>
              <a:t>の</a:t>
            </a:r>
          </a:p>
          <a:p>
            <a:pPr algn="ctr" defTabSz="914400" eaLnBrk="1" hangingPunct="1">
              <a:defRPr/>
            </a:pPr>
            <a:r>
              <a:rPr lang="ja-JP" altLang="en-US" sz="1800">
                <a:latin typeface="メイリオ" panose="020B0604030504040204" pitchFamily="50" charset="-128"/>
              </a:rPr>
              <a:t>変遷</a:t>
            </a:r>
          </a:p>
        </p:txBody>
      </p:sp>
      <p:sp>
        <p:nvSpPr>
          <p:cNvPr id="71757" name="Rectangle 77"/>
          <p:cNvSpPr>
            <a:spLocks noChangeArrowheads="1"/>
          </p:cNvSpPr>
          <p:nvPr/>
        </p:nvSpPr>
        <p:spPr bwMode="auto">
          <a:xfrm>
            <a:off x="1922463" y="5321300"/>
            <a:ext cx="3980577" cy="1077218"/>
          </a:xfrm>
          <a:prstGeom prst="rect">
            <a:avLst/>
          </a:prstGeom>
          <a:noFill/>
          <a:ln>
            <a:noFill/>
          </a:ln>
          <a:effectLst/>
          <a:extLst>
            <a:ext uri="{909E8E84-426E-40DD-AFC4-6F175D3DCCD1}">
              <a14:hiddenFill xmlns:a14="http://schemas.microsoft.com/office/drawing/2010/main">
                <a:solidFill>
                  <a:srgbClr val="D82900"/>
                </a:solidFill>
              </a14:hiddenFill>
            </a:ext>
            <a:ext uri="{91240B29-F687-4F45-9708-019B960494DF}">
              <a14:hiddenLine xmlns:a14="http://schemas.microsoft.com/office/drawing/2010/main" w="25400">
                <a:solidFill>
                  <a:srgbClr val="808080"/>
                </a:solidFill>
                <a:prstDash val="sysDot"/>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sz="1600">
                <a:solidFill>
                  <a:srgbClr val="002060"/>
                </a:solidFill>
                <a:latin typeface="メイリオ" panose="020B0604030504040204" pitchFamily="50" charset="-128"/>
              </a:rPr>
              <a:t>昭和</a:t>
            </a:r>
            <a:r>
              <a:rPr lang="en-US" altLang="ja-JP" sz="1600">
                <a:solidFill>
                  <a:srgbClr val="002060"/>
                </a:solidFill>
                <a:latin typeface="メイリオ" panose="020B0604030504040204" pitchFamily="50" charset="-128"/>
              </a:rPr>
              <a:t>29</a:t>
            </a:r>
            <a:r>
              <a:rPr lang="ja-JP" altLang="en-US" sz="1600">
                <a:solidFill>
                  <a:srgbClr val="002060"/>
                </a:solidFill>
                <a:latin typeface="メイリオ" panose="020B0604030504040204" pitchFamily="50" charset="-128"/>
              </a:rPr>
              <a:t>年～　「納税者の声を聞く月間」</a:t>
            </a:r>
          </a:p>
          <a:p>
            <a:pPr defTabSz="914400" eaLnBrk="1" hangingPunct="1">
              <a:defRPr/>
            </a:pPr>
            <a:r>
              <a:rPr lang="ja-JP" altLang="en-US" sz="1600">
                <a:solidFill>
                  <a:srgbClr val="002060"/>
                </a:solidFill>
                <a:latin typeface="メイリオ" panose="020B0604030504040204" pitchFamily="50" charset="-128"/>
              </a:rPr>
              <a:t>昭和</a:t>
            </a:r>
            <a:r>
              <a:rPr lang="en-US" altLang="ja-JP" sz="1600">
                <a:solidFill>
                  <a:srgbClr val="002060"/>
                </a:solidFill>
                <a:latin typeface="メイリオ" panose="020B0604030504040204" pitchFamily="50" charset="-128"/>
              </a:rPr>
              <a:t>31</a:t>
            </a:r>
            <a:r>
              <a:rPr lang="ja-JP" altLang="en-US" sz="1600">
                <a:solidFill>
                  <a:srgbClr val="002060"/>
                </a:solidFill>
                <a:latin typeface="メイリオ" panose="020B0604030504040204" pitchFamily="50" charset="-128"/>
              </a:rPr>
              <a:t>年～　「納税者の声を聞く旬間」</a:t>
            </a:r>
          </a:p>
          <a:p>
            <a:pPr defTabSz="914400" eaLnBrk="1" hangingPunct="1">
              <a:defRPr/>
            </a:pPr>
            <a:r>
              <a:rPr lang="ja-JP" altLang="en-US" sz="1600">
                <a:solidFill>
                  <a:srgbClr val="002060"/>
                </a:solidFill>
                <a:latin typeface="メイリオ" panose="020B0604030504040204" pitchFamily="50" charset="-128"/>
              </a:rPr>
              <a:t>昭和</a:t>
            </a:r>
            <a:r>
              <a:rPr lang="en-US" altLang="ja-JP" sz="1600">
                <a:solidFill>
                  <a:srgbClr val="002060"/>
                </a:solidFill>
                <a:latin typeface="メイリオ" panose="020B0604030504040204" pitchFamily="50" charset="-128"/>
              </a:rPr>
              <a:t>49</a:t>
            </a:r>
            <a:r>
              <a:rPr lang="ja-JP" altLang="en-US" sz="1600">
                <a:solidFill>
                  <a:srgbClr val="002060"/>
                </a:solidFill>
                <a:latin typeface="メイリオ" panose="020B0604030504040204" pitchFamily="50" charset="-128"/>
              </a:rPr>
              <a:t>年～　「税を知る週間」　</a:t>
            </a:r>
          </a:p>
          <a:p>
            <a:pPr defTabSz="914400" eaLnBrk="1" hangingPunct="1">
              <a:defRPr/>
            </a:pPr>
            <a:r>
              <a:rPr lang="ja-JP" altLang="en-US" sz="1600">
                <a:solidFill>
                  <a:srgbClr val="002060"/>
                </a:solidFill>
                <a:latin typeface="メイリオ" panose="020B0604030504040204" pitchFamily="50" charset="-128"/>
              </a:rPr>
              <a:t>平成</a:t>
            </a:r>
            <a:r>
              <a:rPr lang="en-US" altLang="ja-JP" sz="1600">
                <a:solidFill>
                  <a:srgbClr val="002060"/>
                </a:solidFill>
                <a:latin typeface="メイリオ" panose="020B0604030504040204" pitchFamily="50" charset="-128"/>
              </a:rPr>
              <a:t>16</a:t>
            </a:r>
            <a:r>
              <a:rPr lang="ja-JP" altLang="en-US" sz="1600">
                <a:solidFill>
                  <a:srgbClr val="002060"/>
                </a:solidFill>
                <a:latin typeface="メイリオ" panose="020B0604030504040204" pitchFamily="50" charset="-128"/>
              </a:rPr>
              <a:t>年～　「税を考える週間」</a:t>
            </a:r>
          </a:p>
        </p:txBody>
      </p:sp>
      <p:sp>
        <p:nvSpPr>
          <p:cNvPr id="2" name="タイトル 1"/>
          <p:cNvSpPr>
            <a:spLocks noGrp="1"/>
          </p:cNvSpPr>
          <p:nvPr>
            <p:ph type="title"/>
          </p:nvPr>
        </p:nvSpPr>
        <p:spPr/>
        <p:txBody>
          <a:bodyPr/>
          <a:lstStyle/>
          <a:p>
            <a:r>
              <a:rPr lang="ja-JP" altLang="en-US">
                <a:latin typeface="メイリオ" panose="020B0604030504040204" pitchFamily="50" charset="-128"/>
                <a:ea typeface="メイリオ" panose="020B0604030504040204" pitchFamily="50" charset="-128"/>
                <a:cs typeface="メイリオ" panose="020B0604030504040204" pitchFamily="50" charset="-128"/>
              </a:rPr>
              <a:t>はじめに</a:t>
            </a: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B0FF6F17-0D75-4A52-9621-CC0F8D8CB105}" type="slidenum">
              <a:rPr lang="ja-JP" altLang="en-US" smtClean="0">
                <a:latin typeface="メイリオ" panose="020B0604030504040204" pitchFamily="50" charset="-128"/>
                <a:ea typeface="メイリオ" panose="020B0604030504040204" pitchFamily="50" charset="-128"/>
              </a:rPr>
              <a:pPr/>
              <a:t>1</a:t>
            </a:fld>
            <a:endParaRPr lang="ja-JP" altLang="en-US">
              <a:latin typeface="メイリオ" panose="020B0604030504040204" pitchFamily="50" charset="-128"/>
              <a:ea typeface="メイリオ" panose="020B0604030504040204"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テキスト ボックス 18"/>
          <p:cNvSpPr txBox="1">
            <a:spLocks noChangeArrowheads="1"/>
          </p:cNvSpPr>
          <p:nvPr/>
        </p:nvSpPr>
        <p:spPr bwMode="auto">
          <a:xfrm>
            <a:off x="0" y="795600"/>
            <a:ext cx="9972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dirty="0">
                <a:latin typeface="メイリオ" panose="020B0604030504040204" pitchFamily="50" charset="-128"/>
                <a:ea typeface="メイリオ" panose="020B0604030504040204" pitchFamily="50" charset="-128"/>
              </a:rPr>
              <a:t>身の回りの公共サービス</a:t>
            </a:r>
          </a:p>
        </p:txBody>
      </p:sp>
      <p:sp>
        <p:nvSpPr>
          <p:cNvPr id="41026" name="AutoShape 2"/>
          <p:cNvSpPr>
            <a:spLocks noChangeArrowheads="1"/>
          </p:cNvSpPr>
          <p:nvPr/>
        </p:nvSpPr>
        <p:spPr bwMode="auto">
          <a:xfrm>
            <a:off x="355388" y="1446982"/>
            <a:ext cx="9358313" cy="420687"/>
          </a:xfrm>
          <a:prstGeom prst="roundRect">
            <a:avLst>
              <a:gd name="adj" fmla="val 0"/>
            </a:avLst>
          </a:prstGeom>
          <a:solidFill>
            <a:srgbClr val="A9B62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8198" name="AutoShape 120"/>
          <p:cNvSpPr>
            <a:spLocks noChangeArrowheads="1"/>
          </p:cNvSpPr>
          <p:nvPr/>
        </p:nvSpPr>
        <p:spPr bwMode="auto">
          <a:xfrm>
            <a:off x="746125" y="2225478"/>
            <a:ext cx="1511300" cy="1511300"/>
          </a:xfrm>
          <a:prstGeom prst="flowChartConnector">
            <a:avLst/>
          </a:prstGeom>
          <a:solidFill>
            <a:schemeClr val="tx2"/>
          </a:solidFill>
          <a:ln>
            <a:noFill/>
          </a:ln>
          <a:effectLst/>
          <a:extLst>
            <a:ext uri="{91240B29-F687-4F45-9708-019B960494DF}">
              <a14:hiddenLine xmlns:a14="http://schemas.microsoft.com/office/drawing/2010/main" w="38100">
                <a:solidFill>
                  <a:srgbClr val="CC0000"/>
                </a:solidFill>
                <a:round/>
                <a:headEnd/>
                <a:tailEnd/>
              </a14:hiddenLine>
            </a:ext>
            <a:ext uri="{AF507438-7753-43E0-B8FC-AC1667EBCBE1}">
              <a14:hiddenEffects xmlns:a14="http://schemas.microsoft.com/office/drawing/2010/main">
                <a:effectLst>
                  <a:outerShdw dist="53882" dir="2700000" algn="ctr" rotWithShape="0">
                    <a:srgbClr val="FF6600">
                      <a:alpha val="50000"/>
                    </a:srgbClr>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spcBef>
                <a:spcPct val="0"/>
              </a:spcBef>
              <a:buFontTx/>
              <a:buNone/>
            </a:pPr>
            <a:endParaRPr lang="ja-JP" altLang="en-US" sz="2400" b="0">
              <a:latin typeface="メイリオ" panose="020B0604030504040204" pitchFamily="50" charset="-128"/>
              <a:ea typeface="メイリオ" panose="020B0604030504040204" pitchFamily="50" charset="-128"/>
            </a:endParaRPr>
          </a:p>
        </p:txBody>
      </p:sp>
      <p:sp>
        <p:nvSpPr>
          <p:cNvPr id="8199" name="Rectangle 121"/>
          <p:cNvSpPr>
            <a:spLocks noChangeArrowheads="1"/>
          </p:cNvSpPr>
          <p:nvPr/>
        </p:nvSpPr>
        <p:spPr bwMode="auto">
          <a:xfrm>
            <a:off x="396875" y="2568378"/>
            <a:ext cx="220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ja-JP" altLang="en-US" sz="1600">
                <a:solidFill>
                  <a:schemeClr val="bg1"/>
                </a:solidFill>
                <a:latin typeface="メイリオ" panose="020B0604030504040204" pitchFamily="50" charset="-128"/>
                <a:ea typeface="メイリオ" panose="020B0604030504040204" pitchFamily="50" charset="-128"/>
              </a:rPr>
              <a:t>公共サービス</a:t>
            </a:r>
          </a:p>
        </p:txBody>
      </p:sp>
      <p:sp>
        <p:nvSpPr>
          <p:cNvPr id="8200" name="Rectangle 125"/>
          <p:cNvSpPr>
            <a:spLocks noChangeArrowheads="1"/>
          </p:cNvSpPr>
          <p:nvPr/>
        </p:nvSpPr>
        <p:spPr bwMode="auto">
          <a:xfrm>
            <a:off x="723900" y="2887466"/>
            <a:ext cx="1582738"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lnSpc>
                <a:spcPct val="120000"/>
              </a:lnSpc>
              <a:spcBef>
                <a:spcPct val="0"/>
              </a:spcBef>
              <a:buFontTx/>
              <a:buNone/>
            </a:pPr>
            <a:r>
              <a:rPr lang="ja-JP" altLang="en-US" sz="1200" dirty="0">
                <a:solidFill>
                  <a:schemeClr val="bg1"/>
                </a:solidFill>
                <a:latin typeface="メイリオ" panose="020B0604030504040204" pitchFamily="50" charset="-128"/>
                <a:ea typeface="メイリオ" panose="020B0604030504040204" pitchFamily="50" charset="-128"/>
              </a:rPr>
              <a:t>警察、消防、</a:t>
            </a:r>
          </a:p>
          <a:p>
            <a:pPr algn="ctr" defTabSz="914400" eaLnBrk="1" hangingPunct="1">
              <a:lnSpc>
                <a:spcPct val="120000"/>
              </a:lnSpc>
              <a:spcBef>
                <a:spcPct val="0"/>
              </a:spcBef>
              <a:buFontTx/>
              <a:buNone/>
            </a:pPr>
            <a:r>
              <a:rPr lang="ja-JP" altLang="en-US" sz="1200" dirty="0">
                <a:solidFill>
                  <a:schemeClr val="bg1"/>
                </a:solidFill>
                <a:latin typeface="メイリオ" panose="020B0604030504040204" pitchFamily="50" charset="-128"/>
                <a:ea typeface="メイリオ" panose="020B0604030504040204" pitchFamily="50" charset="-128"/>
              </a:rPr>
              <a:t>ごみ収集、福祉</a:t>
            </a:r>
          </a:p>
          <a:p>
            <a:pPr algn="ctr" defTabSz="914400" eaLnBrk="1" hangingPunct="1">
              <a:lnSpc>
                <a:spcPct val="120000"/>
              </a:lnSpc>
              <a:spcBef>
                <a:spcPct val="0"/>
              </a:spcBef>
              <a:buFontTx/>
              <a:buNone/>
            </a:pPr>
            <a:r>
              <a:rPr lang="ja-JP" altLang="en-US" sz="1200" dirty="0">
                <a:solidFill>
                  <a:schemeClr val="bg1"/>
                </a:solidFill>
                <a:latin typeface="メイリオ" panose="020B0604030504040204" pitchFamily="50" charset="-128"/>
                <a:ea typeface="メイリオ" panose="020B0604030504040204" pitchFamily="50" charset="-128"/>
              </a:rPr>
              <a:t>など</a:t>
            </a:r>
          </a:p>
        </p:txBody>
      </p:sp>
      <p:sp>
        <p:nvSpPr>
          <p:cNvPr id="41033" name="Rectangle 73"/>
          <p:cNvSpPr>
            <a:spLocks noChangeArrowheads="1"/>
          </p:cNvSpPr>
          <p:nvPr/>
        </p:nvSpPr>
        <p:spPr bwMode="auto">
          <a:xfrm>
            <a:off x="598276" y="1508894"/>
            <a:ext cx="90172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kumimoji="1" sz="1400" b="1">
                <a:solidFill>
                  <a:schemeClr val="bg1"/>
                </a:solidFill>
                <a:latin typeface="Arial" pitchFamily="34" charset="0"/>
                <a:ea typeface="メイリオ" pitchFamily="50" charset="-128"/>
                <a:cs typeface="メイリオ" pitchFamily="50" charset="-128"/>
              </a:defRPr>
            </a:lvl1pPr>
            <a:lvl2pPr marL="742950" indent="-285750">
              <a:defRPr kumimoji="1" sz="1400" b="1">
                <a:solidFill>
                  <a:schemeClr val="bg1"/>
                </a:solidFill>
                <a:latin typeface="Arial" pitchFamily="34" charset="0"/>
                <a:ea typeface="メイリオ" pitchFamily="50" charset="-128"/>
                <a:cs typeface="メイリオ" pitchFamily="50" charset="-128"/>
              </a:defRPr>
            </a:lvl2pPr>
            <a:lvl3pPr marL="1143000" indent="-228600">
              <a:defRPr kumimoji="1" sz="1400" b="1">
                <a:solidFill>
                  <a:schemeClr val="bg1"/>
                </a:solidFill>
                <a:latin typeface="Arial" pitchFamily="34" charset="0"/>
                <a:ea typeface="メイリオ" pitchFamily="50" charset="-128"/>
                <a:cs typeface="メイリオ" pitchFamily="50" charset="-128"/>
              </a:defRPr>
            </a:lvl3pPr>
            <a:lvl4pPr marL="1600200" indent="-228600">
              <a:defRPr kumimoji="1" sz="1400" b="1">
                <a:solidFill>
                  <a:schemeClr val="bg1"/>
                </a:solidFill>
                <a:latin typeface="Arial" pitchFamily="34" charset="0"/>
                <a:ea typeface="メイリオ" pitchFamily="50" charset="-128"/>
                <a:cs typeface="メイリオ" pitchFamily="50" charset="-128"/>
              </a:defRPr>
            </a:lvl4pPr>
            <a:lvl5pPr marL="2057400" indent="-228600">
              <a:defRPr kumimoji="1" sz="1400" b="1">
                <a:solidFill>
                  <a:schemeClr val="bg1"/>
                </a:solidFill>
                <a:latin typeface="Arial" pitchFamily="34" charset="0"/>
                <a:ea typeface="メイリオ" pitchFamily="50" charset="-128"/>
                <a:cs typeface="メイリオ" pitchFamily="50" charset="-128"/>
              </a:defRPr>
            </a:lvl5pPr>
            <a:lvl6pPr marL="2514600" indent="-228600" fontAlgn="base">
              <a:spcBef>
                <a:spcPct val="0"/>
              </a:spcBef>
              <a:spcAft>
                <a:spcPct val="0"/>
              </a:spcAft>
              <a:defRPr kumimoji="1" sz="1400" b="1">
                <a:solidFill>
                  <a:schemeClr val="bg1"/>
                </a:solidFill>
                <a:latin typeface="Arial" pitchFamily="34" charset="0"/>
                <a:ea typeface="メイリオ" pitchFamily="50" charset="-128"/>
                <a:cs typeface="メイリオ" pitchFamily="50" charset="-128"/>
              </a:defRPr>
            </a:lvl6pPr>
            <a:lvl7pPr marL="2971800" indent="-228600" fontAlgn="base">
              <a:spcBef>
                <a:spcPct val="0"/>
              </a:spcBef>
              <a:spcAft>
                <a:spcPct val="0"/>
              </a:spcAft>
              <a:defRPr kumimoji="1" sz="1400" b="1">
                <a:solidFill>
                  <a:schemeClr val="bg1"/>
                </a:solidFill>
                <a:latin typeface="Arial" pitchFamily="34" charset="0"/>
                <a:ea typeface="メイリオ" pitchFamily="50" charset="-128"/>
                <a:cs typeface="メイリオ" pitchFamily="50" charset="-128"/>
              </a:defRPr>
            </a:lvl7pPr>
            <a:lvl8pPr marL="3429000" indent="-228600" fontAlgn="base">
              <a:spcBef>
                <a:spcPct val="0"/>
              </a:spcBef>
              <a:spcAft>
                <a:spcPct val="0"/>
              </a:spcAft>
              <a:defRPr kumimoji="1" sz="1400" b="1">
                <a:solidFill>
                  <a:schemeClr val="bg1"/>
                </a:solidFill>
                <a:latin typeface="Arial" pitchFamily="34" charset="0"/>
                <a:ea typeface="メイリオ" pitchFamily="50" charset="-128"/>
                <a:cs typeface="メイリオ" pitchFamily="50" charset="-128"/>
              </a:defRPr>
            </a:lvl8pPr>
            <a:lvl9pPr marL="3886200" indent="-228600" fontAlgn="base">
              <a:spcBef>
                <a:spcPct val="0"/>
              </a:spcBef>
              <a:spcAft>
                <a:spcPct val="0"/>
              </a:spcAft>
              <a:defRPr kumimoji="1" sz="1400" b="1">
                <a:solidFill>
                  <a:schemeClr val="bg1"/>
                </a:solidFill>
                <a:latin typeface="Arial" pitchFamily="34" charset="0"/>
                <a:ea typeface="メイリオ" pitchFamily="50" charset="-128"/>
                <a:cs typeface="メイリオ" pitchFamily="50" charset="-128"/>
              </a:defRPr>
            </a:lvl9pPr>
          </a:lstStyle>
          <a:p>
            <a:pPr defTabSz="914400" eaLnBrk="1" hangingPunct="1">
              <a:defRPr/>
            </a:pPr>
            <a:r>
              <a:rPr lang="ja-JP" altLang="en-US" sz="1800" dirty="0">
                <a:latin typeface="メイリオ" panose="020B0604030504040204" pitchFamily="50" charset="-128"/>
              </a:rPr>
              <a:t>「公共サービス」や「公共施設」を提供するためには、たくさんの費用がかかります</a:t>
            </a:r>
          </a:p>
        </p:txBody>
      </p:sp>
      <p:sp>
        <p:nvSpPr>
          <p:cNvPr id="41034" name="AutoShape 2"/>
          <p:cNvSpPr>
            <a:spLocks noChangeArrowheads="1"/>
          </p:cNvSpPr>
          <p:nvPr/>
        </p:nvSpPr>
        <p:spPr bwMode="auto">
          <a:xfrm>
            <a:off x="330200" y="1305725"/>
            <a:ext cx="9358313" cy="17462"/>
          </a:xfrm>
          <a:prstGeom prst="roundRect">
            <a:avLst>
              <a:gd name="adj" fmla="val 0"/>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41035" name="Line 75"/>
          <p:cNvSpPr>
            <a:spLocks noChangeShapeType="1"/>
          </p:cNvSpPr>
          <p:nvPr/>
        </p:nvSpPr>
        <p:spPr bwMode="auto">
          <a:xfrm>
            <a:off x="4818063" y="3060705"/>
            <a:ext cx="1358900" cy="1588"/>
          </a:xfrm>
          <a:prstGeom prst="line">
            <a:avLst/>
          </a:prstGeom>
          <a:noFill/>
          <a:ln w="1905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ja-JP" altLang="en-US">
              <a:latin typeface="メイリオ" panose="020B0604030504040204" pitchFamily="50" charset="-128"/>
            </a:endParaRPr>
          </a:p>
        </p:txBody>
      </p:sp>
      <p:sp>
        <p:nvSpPr>
          <p:cNvPr id="41036" name="Line 76"/>
          <p:cNvSpPr>
            <a:spLocks noChangeShapeType="1"/>
          </p:cNvSpPr>
          <p:nvPr/>
        </p:nvSpPr>
        <p:spPr bwMode="auto">
          <a:xfrm>
            <a:off x="780257" y="2859898"/>
            <a:ext cx="1358900" cy="1588"/>
          </a:xfrm>
          <a:prstGeom prst="line">
            <a:avLst/>
          </a:prstGeom>
          <a:noFill/>
          <a:ln w="1905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ja-JP" altLang="en-US">
              <a:latin typeface="メイリオ" panose="020B0604030504040204" pitchFamily="50" charset="-128"/>
            </a:endParaRPr>
          </a:p>
        </p:txBody>
      </p:sp>
      <p:sp>
        <p:nvSpPr>
          <p:cNvPr id="41043" name="AutoShape 83"/>
          <p:cNvSpPr>
            <a:spLocks noChangeArrowheads="1"/>
          </p:cNvSpPr>
          <p:nvPr/>
        </p:nvSpPr>
        <p:spPr bwMode="auto">
          <a:xfrm>
            <a:off x="1911350" y="5213355"/>
            <a:ext cx="7754938" cy="381000"/>
          </a:xfrm>
          <a:prstGeom prst="roundRect">
            <a:avLst>
              <a:gd name="adj" fmla="val 16667"/>
            </a:avLst>
          </a:prstGeom>
          <a:solidFill>
            <a:srgbClr val="EAEAE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41044" name="AutoShape 84"/>
          <p:cNvSpPr>
            <a:spLocks noChangeArrowheads="1"/>
          </p:cNvSpPr>
          <p:nvPr/>
        </p:nvSpPr>
        <p:spPr bwMode="auto">
          <a:xfrm>
            <a:off x="330200" y="5213355"/>
            <a:ext cx="2573339" cy="381000"/>
          </a:xfrm>
          <a:prstGeom prst="roundRect">
            <a:avLst>
              <a:gd name="adj" fmla="val 16667"/>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41046" name="Rectangle 86"/>
          <p:cNvSpPr>
            <a:spLocks noChangeArrowheads="1"/>
          </p:cNvSpPr>
          <p:nvPr/>
        </p:nvSpPr>
        <p:spPr bwMode="auto">
          <a:xfrm>
            <a:off x="3039956" y="5287968"/>
            <a:ext cx="276229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sz="1200">
                <a:solidFill>
                  <a:schemeClr val="tx1"/>
                </a:solidFill>
                <a:latin typeface="メイリオ" panose="020B0604030504040204" pitchFamily="50" charset="-128"/>
              </a:rPr>
              <a:t>（公立学校の児童・生徒</a:t>
            </a:r>
            <a:r>
              <a:rPr lang="en-US" altLang="ja-JP" sz="1200">
                <a:solidFill>
                  <a:schemeClr val="tx1"/>
                </a:solidFill>
                <a:latin typeface="メイリオ" panose="020B0604030504040204" pitchFamily="50" charset="-128"/>
              </a:rPr>
              <a:t>1</a:t>
            </a:r>
            <a:r>
              <a:rPr lang="ja-JP" altLang="en-US" sz="1200">
                <a:solidFill>
                  <a:schemeClr val="tx1"/>
                </a:solidFill>
                <a:latin typeface="メイリオ" panose="020B0604030504040204" pitchFamily="50" charset="-128"/>
              </a:rPr>
              <a:t>人当たり）</a:t>
            </a:r>
          </a:p>
        </p:txBody>
      </p:sp>
      <p:sp>
        <p:nvSpPr>
          <p:cNvPr id="41047" name="AutoShape 87"/>
          <p:cNvSpPr>
            <a:spLocks noChangeArrowheads="1"/>
          </p:cNvSpPr>
          <p:nvPr/>
        </p:nvSpPr>
        <p:spPr bwMode="auto">
          <a:xfrm>
            <a:off x="2795588" y="5213355"/>
            <a:ext cx="215900" cy="381000"/>
          </a:xfrm>
          <a:prstGeom prst="roundRect">
            <a:avLst>
              <a:gd name="adj" fmla="val 0"/>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8209" name="Rectangle 80"/>
          <p:cNvSpPr>
            <a:spLocks noChangeArrowheads="1"/>
          </p:cNvSpPr>
          <p:nvPr/>
        </p:nvSpPr>
        <p:spPr bwMode="auto">
          <a:xfrm>
            <a:off x="1347788" y="4491043"/>
            <a:ext cx="23145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lnSpc>
                <a:spcPct val="120000"/>
              </a:lnSpc>
              <a:spcBef>
                <a:spcPct val="0"/>
              </a:spcBef>
              <a:buFontTx/>
              <a:buNone/>
            </a:pPr>
            <a:r>
              <a:rPr lang="en-US" altLang="ja-JP" sz="1000" b="0">
                <a:latin typeface="メイリオ" panose="020B0604030504040204" pitchFamily="50" charset="-128"/>
                <a:ea typeface="メイリオ" panose="020B0604030504040204" pitchFamily="50" charset="-128"/>
              </a:rPr>
              <a:t>●</a:t>
            </a:r>
            <a:r>
              <a:rPr lang="ja-JP" altLang="en-US" sz="1000" b="0">
                <a:latin typeface="メイリオ" panose="020B0604030504040204" pitchFamily="50" charset="-128"/>
                <a:ea typeface="メイリオ" panose="020B0604030504040204" pitchFamily="50" charset="-128"/>
              </a:rPr>
              <a:t>警察・消防費（令和４年度）</a:t>
            </a:r>
            <a:endParaRPr lang="en-US" altLang="ja-JP" sz="1000" b="0">
              <a:latin typeface="メイリオ" panose="020B0604030504040204" pitchFamily="50" charset="-128"/>
              <a:ea typeface="メイリオ" panose="020B0604030504040204" pitchFamily="50" charset="-128"/>
            </a:endParaRPr>
          </a:p>
          <a:p>
            <a:pPr defTabSz="914400" eaLnBrk="1" hangingPunct="1">
              <a:lnSpc>
                <a:spcPct val="120000"/>
              </a:lnSpc>
              <a:spcBef>
                <a:spcPct val="0"/>
              </a:spcBef>
              <a:buFontTx/>
              <a:buNone/>
            </a:pPr>
            <a:r>
              <a:rPr lang="ja-JP" altLang="en-US" sz="1000" b="0">
                <a:latin typeface="メイリオ" panose="020B0604030504040204" pitchFamily="50" charset="-128"/>
                <a:ea typeface="メイリオ" panose="020B0604030504040204" pitchFamily="50" charset="-128"/>
              </a:rPr>
              <a:t>　総額</a:t>
            </a:r>
            <a:r>
              <a:rPr lang="en-US" altLang="ja-JP" sz="1000" b="0">
                <a:latin typeface="メイリオ" panose="020B0604030504040204" pitchFamily="50" charset="-128"/>
                <a:ea typeface="メイリオ" panose="020B0604030504040204" pitchFamily="50" charset="-128"/>
              </a:rPr>
              <a:t>5</a:t>
            </a:r>
            <a:r>
              <a:rPr lang="ja-JP" altLang="en-US" sz="1000" b="0">
                <a:latin typeface="メイリオ" panose="020B0604030504040204" pitchFamily="50" charset="-128"/>
                <a:ea typeface="メイリオ" panose="020B0604030504040204" pitchFamily="50" charset="-128"/>
              </a:rPr>
              <a:t>兆</a:t>
            </a:r>
            <a:r>
              <a:rPr lang="en-US" altLang="ja-JP" sz="1000" b="0">
                <a:latin typeface="メイリオ" panose="020B0604030504040204" pitchFamily="50" charset="-128"/>
                <a:ea typeface="メイリオ" panose="020B0604030504040204" pitchFamily="50" charset="-128"/>
              </a:rPr>
              <a:t>3,177</a:t>
            </a:r>
            <a:r>
              <a:rPr lang="ja-JP" altLang="en-US" sz="1000" b="0">
                <a:latin typeface="メイリオ" panose="020B0604030504040204" pitchFamily="50" charset="-128"/>
                <a:ea typeface="メイリオ" panose="020B0604030504040204" pitchFamily="50" charset="-128"/>
              </a:rPr>
              <a:t>億円</a:t>
            </a:r>
          </a:p>
          <a:p>
            <a:pPr defTabSz="914400" eaLnBrk="1" hangingPunct="1">
              <a:lnSpc>
                <a:spcPct val="120000"/>
              </a:lnSpc>
              <a:spcBef>
                <a:spcPct val="0"/>
              </a:spcBef>
              <a:buFontTx/>
              <a:buNone/>
            </a:pPr>
            <a:r>
              <a:rPr lang="ja-JP" altLang="en-US" sz="1000" b="0">
                <a:latin typeface="メイリオ" panose="020B0604030504040204" pitchFamily="50" charset="-128"/>
                <a:ea typeface="メイリオ" panose="020B0604030504040204" pitchFamily="50" charset="-128"/>
              </a:rPr>
              <a:t>（国民</a:t>
            </a:r>
            <a:r>
              <a:rPr lang="en-US" altLang="ja-JP" sz="1000" b="0">
                <a:latin typeface="メイリオ" panose="020B0604030504040204" pitchFamily="50" charset="-128"/>
                <a:ea typeface="メイリオ" panose="020B0604030504040204" pitchFamily="50" charset="-128"/>
              </a:rPr>
              <a:t>1</a:t>
            </a:r>
            <a:r>
              <a:rPr lang="ja-JP" altLang="en-US" sz="1000" b="0">
                <a:latin typeface="メイリオ" panose="020B0604030504040204" pitchFamily="50" charset="-128"/>
                <a:ea typeface="メイリオ" panose="020B0604030504040204" pitchFamily="50" charset="-128"/>
              </a:rPr>
              <a:t>人当たり約</a:t>
            </a:r>
            <a:r>
              <a:rPr lang="en-US" altLang="ja-JP" sz="1000" b="0">
                <a:latin typeface="メイリオ" panose="020B0604030504040204" pitchFamily="50" charset="-128"/>
                <a:ea typeface="メイリオ" panose="020B0604030504040204" pitchFamily="50" charset="-128"/>
              </a:rPr>
              <a:t>42,560</a:t>
            </a:r>
            <a:r>
              <a:rPr lang="ja-JP" altLang="en-US" sz="1000" b="0">
                <a:latin typeface="メイリオ" panose="020B0604030504040204" pitchFamily="50" charset="-128"/>
                <a:ea typeface="メイリオ" panose="020B0604030504040204" pitchFamily="50" charset="-128"/>
              </a:rPr>
              <a:t>円）</a:t>
            </a:r>
          </a:p>
        </p:txBody>
      </p:sp>
      <p:sp>
        <p:nvSpPr>
          <p:cNvPr id="8210" name="Rectangle 80"/>
          <p:cNvSpPr>
            <a:spLocks noChangeArrowheads="1"/>
          </p:cNvSpPr>
          <p:nvPr/>
        </p:nvSpPr>
        <p:spPr bwMode="auto">
          <a:xfrm>
            <a:off x="3994150" y="4491043"/>
            <a:ext cx="2271713" cy="63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lnSpc>
                <a:spcPct val="120000"/>
              </a:lnSpc>
              <a:spcBef>
                <a:spcPct val="0"/>
              </a:spcBef>
              <a:buNone/>
            </a:pPr>
            <a:r>
              <a:rPr lang="en-US" altLang="ja-JP" sz="1000" b="0" dirty="0">
                <a:latin typeface="メイリオ" panose="020B0604030504040204" pitchFamily="50" charset="-128"/>
                <a:ea typeface="メイリオ" panose="020B0604030504040204" pitchFamily="50" charset="-128"/>
              </a:rPr>
              <a:t>●</a:t>
            </a:r>
            <a:r>
              <a:rPr lang="ja-JP" altLang="en-US" sz="1000" b="0" dirty="0">
                <a:latin typeface="メイリオ" panose="020B0604030504040204" pitchFamily="50" charset="-128"/>
                <a:ea typeface="メイリオ" panose="020B0604030504040204" pitchFamily="50" charset="-128"/>
              </a:rPr>
              <a:t>ごみ処理費用（令和４年度）</a:t>
            </a:r>
            <a:endParaRPr lang="en-US" altLang="ja-JP" sz="1000" b="0" dirty="0">
              <a:latin typeface="メイリオ" panose="020B0604030504040204" pitchFamily="50" charset="-128"/>
              <a:ea typeface="メイリオ" panose="020B0604030504040204" pitchFamily="50" charset="-128"/>
            </a:endParaRPr>
          </a:p>
          <a:p>
            <a:pPr defTabSz="914400" eaLnBrk="1" hangingPunct="1">
              <a:lnSpc>
                <a:spcPct val="120000"/>
              </a:lnSpc>
              <a:spcBef>
                <a:spcPct val="0"/>
              </a:spcBef>
              <a:buFontTx/>
              <a:buNone/>
            </a:pPr>
            <a:r>
              <a:rPr lang="ja-JP" altLang="en-US" sz="1000" b="0" dirty="0">
                <a:latin typeface="メイリオ" panose="020B0604030504040204" pitchFamily="50" charset="-128"/>
                <a:ea typeface="メイリオ" panose="020B0604030504040204" pitchFamily="50" charset="-128"/>
              </a:rPr>
              <a:t>　総額</a:t>
            </a:r>
            <a:r>
              <a:rPr lang="en-US" altLang="ja-JP" sz="1000" b="0" dirty="0">
                <a:latin typeface="メイリオ" panose="020B0604030504040204" pitchFamily="50" charset="-128"/>
                <a:ea typeface="メイリオ" panose="020B0604030504040204" pitchFamily="50" charset="-128"/>
              </a:rPr>
              <a:t>2</a:t>
            </a:r>
            <a:r>
              <a:rPr lang="ja-JP" altLang="en-US" sz="1000" b="0" dirty="0">
                <a:latin typeface="メイリオ" panose="020B0604030504040204" pitchFamily="50" charset="-128"/>
                <a:ea typeface="メイリオ" panose="020B0604030504040204" pitchFamily="50" charset="-128"/>
              </a:rPr>
              <a:t>兆</a:t>
            </a:r>
            <a:r>
              <a:rPr lang="en-US" altLang="ja-JP" sz="1000" b="0" dirty="0">
                <a:latin typeface="メイリオ" panose="020B0604030504040204" pitchFamily="50" charset="-128"/>
                <a:ea typeface="メイリオ" panose="020B0604030504040204" pitchFamily="50" charset="-128"/>
              </a:rPr>
              <a:t>4,726</a:t>
            </a:r>
            <a:r>
              <a:rPr lang="ja-JP" altLang="en-US" sz="1000" b="0" dirty="0">
                <a:latin typeface="メイリオ" panose="020B0604030504040204" pitchFamily="50" charset="-128"/>
                <a:ea typeface="メイリオ" panose="020B0604030504040204" pitchFamily="50" charset="-128"/>
              </a:rPr>
              <a:t>億円</a:t>
            </a:r>
          </a:p>
          <a:p>
            <a:pPr defTabSz="914400" eaLnBrk="1" hangingPunct="1">
              <a:lnSpc>
                <a:spcPct val="120000"/>
              </a:lnSpc>
              <a:spcBef>
                <a:spcPct val="0"/>
              </a:spcBef>
              <a:buFontTx/>
              <a:buNone/>
            </a:pPr>
            <a:r>
              <a:rPr lang="ja-JP" altLang="en-US" sz="1000" b="0" dirty="0">
                <a:latin typeface="メイリオ" panose="020B0604030504040204" pitchFamily="50" charset="-128"/>
                <a:ea typeface="メイリオ" panose="020B0604030504040204" pitchFamily="50" charset="-128"/>
              </a:rPr>
              <a:t>（国民</a:t>
            </a:r>
            <a:r>
              <a:rPr lang="en-US" altLang="ja-JP" sz="1000" b="0" dirty="0">
                <a:latin typeface="メイリオ" panose="020B0604030504040204" pitchFamily="50" charset="-128"/>
                <a:ea typeface="メイリオ" panose="020B0604030504040204" pitchFamily="50" charset="-128"/>
              </a:rPr>
              <a:t>1</a:t>
            </a:r>
            <a:r>
              <a:rPr lang="ja-JP" altLang="en-US" sz="1000" b="0" dirty="0">
                <a:latin typeface="メイリオ" panose="020B0604030504040204" pitchFamily="50" charset="-128"/>
                <a:ea typeface="メイリオ" panose="020B0604030504040204" pitchFamily="50" charset="-128"/>
              </a:rPr>
              <a:t>人当たり約</a:t>
            </a:r>
            <a:r>
              <a:rPr lang="en-US" altLang="ja-JP" sz="1000" b="0" dirty="0">
                <a:latin typeface="メイリオ" panose="020B0604030504040204" pitchFamily="50" charset="-128"/>
                <a:ea typeface="メイリオ" panose="020B0604030504040204" pitchFamily="50" charset="-128"/>
              </a:rPr>
              <a:t>19,789</a:t>
            </a:r>
            <a:r>
              <a:rPr lang="ja-JP" altLang="en-US" sz="1000" b="0" dirty="0">
                <a:latin typeface="メイリオ" panose="020B0604030504040204" pitchFamily="50" charset="-128"/>
                <a:ea typeface="メイリオ" panose="020B0604030504040204" pitchFamily="50" charset="-128"/>
              </a:rPr>
              <a:t>円）</a:t>
            </a:r>
          </a:p>
        </p:txBody>
      </p:sp>
      <p:sp>
        <p:nvSpPr>
          <p:cNvPr id="8211" name="Rectangle 80"/>
          <p:cNvSpPr>
            <a:spLocks noChangeArrowheads="1"/>
          </p:cNvSpPr>
          <p:nvPr/>
        </p:nvSpPr>
        <p:spPr bwMode="auto">
          <a:xfrm>
            <a:off x="6494463" y="4491043"/>
            <a:ext cx="2714625" cy="63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lnSpc>
                <a:spcPct val="120000"/>
              </a:lnSpc>
              <a:spcBef>
                <a:spcPct val="0"/>
              </a:spcBef>
              <a:buFontTx/>
              <a:buNone/>
            </a:pPr>
            <a:r>
              <a:rPr lang="en-US" altLang="ja-JP" sz="1000" b="0">
                <a:latin typeface="メイリオ" panose="020B0604030504040204" pitchFamily="50" charset="-128"/>
                <a:ea typeface="メイリオ" panose="020B0604030504040204" pitchFamily="50" charset="-128"/>
              </a:rPr>
              <a:t>●</a:t>
            </a:r>
            <a:r>
              <a:rPr lang="ja-JP" altLang="en-US" sz="1000" b="0">
                <a:latin typeface="メイリオ" panose="020B0604030504040204" pitchFamily="50" charset="-128"/>
                <a:ea typeface="メイリオ" panose="020B0604030504040204" pitchFamily="50" charset="-128"/>
              </a:rPr>
              <a:t>国民医療費の公費負担額（令和３年度）</a:t>
            </a:r>
            <a:endParaRPr lang="en-US" altLang="ja-JP" sz="1000" b="0">
              <a:latin typeface="メイリオ" panose="020B0604030504040204" pitchFamily="50" charset="-128"/>
              <a:ea typeface="メイリオ" panose="020B0604030504040204" pitchFamily="50" charset="-128"/>
            </a:endParaRPr>
          </a:p>
          <a:p>
            <a:pPr defTabSz="914400" eaLnBrk="1" hangingPunct="1">
              <a:lnSpc>
                <a:spcPct val="120000"/>
              </a:lnSpc>
              <a:spcBef>
                <a:spcPct val="0"/>
              </a:spcBef>
              <a:buFontTx/>
              <a:buNone/>
            </a:pPr>
            <a:r>
              <a:rPr lang="ja-JP" altLang="en-US" sz="1000" b="0">
                <a:latin typeface="メイリオ" panose="020B0604030504040204" pitchFamily="50" charset="-128"/>
                <a:ea typeface="メイリオ" panose="020B0604030504040204" pitchFamily="50" charset="-128"/>
              </a:rPr>
              <a:t>　総額</a:t>
            </a:r>
            <a:r>
              <a:rPr lang="en-US" altLang="ja-JP" sz="1000" b="0">
                <a:latin typeface="メイリオ" panose="020B0604030504040204" pitchFamily="50" charset="-128"/>
                <a:ea typeface="メイリオ" panose="020B0604030504040204" pitchFamily="50" charset="-128"/>
              </a:rPr>
              <a:t>17</a:t>
            </a:r>
            <a:r>
              <a:rPr lang="ja-JP" altLang="en-US" sz="1000" b="0">
                <a:latin typeface="メイリオ" panose="020B0604030504040204" pitchFamily="50" charset="-128"/>
                <a:ea typeface="メイリオ" panose="020B0604030504040204" pitchFamily="50" charset="-128"/>
              </a:rPr>
              <a:t>兆</a:t>
            </a:r>
            <a:r>
              <a:rPr lang="en-US" altLang="ja-JP" sz="1000" b="0">
                <a:latin typeface="メイリオ" panose="020B0604030504040204" pitchFamily="50" charset="-128"/>
                <a:ea typeface="メイリオ" panose="020B0604030504040204" pitchFamily="50" charset="-128"/>
              </a:rPr>
              <a:t>1,025</a:t>
            </a:r>
            <a:r>
              <a:rPr lang="ja-JP" altLang="en-US" sz="1000" b="0">
                <a:latin typeface="メイリオ" panose="020B0604030504040204" pitchFamily="50" charset="-128"/>
                <a:ea typeface="メイリオ" panose="020B0604030504040204" pitchFamily="50" charset="-128"/>
              </a:rPr>
              <a:t>億円</a:t>
            </a:r>
          </a:p>
          <a:p>
            <a:pPr defTabSz="914400" eaLnBrk="1" hangingPunct="1">
              <a:lnSpc>
                <a:spcPct val="120000"/>
              </a:lnSpc>
              <a:spcBef>
                <a:spcPct val="0"/>
              </a:spcBef>
              <a:buFontTx/>
              <a:buNone/>
            </a:pPr>
            <a:r>
              <a:rPr lang="ja-JP" altLang="en-US" sz="1000" b="0">
                <a:latin typeface="メイリオ" panose="020B0604030504040204" pitchFamily="50" charset="-128"/>
                <a:ea typeface="メイリオ" panose="020B0604030504040204" pitchFamily="50" charset="-128"/>
              </a:rPr>
              <a:t>（国民</a:t>
            </a:r>
            <a:r>
              <a:rPr lang="en-US" altLang="ja-JP" sz="1000" b="0">
                <a:latin typeface="メイリオ" panose="020B0604030504040204" pitchFamily="50" charset="-128"/>
                <a:ea typeface="メイリオ" panose="020B0604030504040204" pitchFamily="50" charset="-128"/>
              </a:rPr>
              <a:t>1</a:t>
            </a:r>
            <a:r>
              <a:rPr lang="ja-JP" altLang="en-US" sz="1000" b="0">
                <a:latin typeface="メイリオ" panose="020B0604030504040204" pitchFamily="50" charset="-128"/>
                <a:ea typeface="メイリオ" panose="020B0604030504040204" pitchFamily="50" charset="-128"/>
              </a:rPr>
              <a:t>人当たり約</a:t>
            </a:r>
            <a:r>
              <a:rPr lang="en-US" altLang="ja-JP" sz="1000" b="0">
                <a:latin typeface="メイリオ" panose="020B0604030504040204" pitchFamily="50" charset="-128"/>
                <a:ea typeface="メイリオ" panose="020B0604030504040204" pitchFamily="50" charset="-128"/>
              </a:rPr>
              <a:t>136,273</a:t>
            </a:r>
            <a:r>
              <a:rPr lang="ja-JP" altLang="en-US" sz="1000" b="0">
                <a:latin typeface="メイリオ" panose="020B0604030504040204" pitchFamily="50" charset="-128"/>
                <a:ea typeface="メイリオ" panose="020B0604030504040204" pitchFamily="50" charset="-128"/>
              </a:rPr>
              <a:t>円）</a:t>
            </a:r>
          </a:p>
        </p:txBody>
      </p:sp>
      <p:sp>
        <p:nvSpPr>
          <p:cNvPr id="41054" name="AutoShape 94"/>
          <p:cNvSpPr>
            <a:spLocks noChangeArrowheads="1"/>
          </p:cNvSpPr>
          <p:nvPr/>
        </p:nvSpPr>
        <p:spPr bwMode="auto">
          <a:xfrm>
            <a:off x="1911350" y="4083055"/>
            <a:ext cx="7754938" cy="381000"/>
          </a:xfrm>
          <a:prstGeom prst="roundRect">
            <a:avLst>
              <a:gd name="adj" fmla="val 16667"/>
            </a:avLst>
          </a:prstGeom>
          <a:solidFill>
            <a:srgbClr val="EAEAE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41055" name="AutoShape 95"/>
          <p:cNvSpPr>
            <a:spLocks noChangeArrowheads="1"/>
          </p:cNvSpPr>
          <p:nvPr/>
        </p:nvSpPr>
        <p:spPr bwMode="auto">
          <a:xfrm>
            <a:off x="330201" y="4083055"/>
            <a:ext cx="2573338" cy="381000"/>
          </a:xfrm>
          <a:prstGeom prst="roundRect">
            <a:avLst>
              <a:gd name="adj" fmla="val 16667"/>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41057" name="Rectangle 97"/>
          <p:cNvSpPr>
            <a:spLocks noChangeArrowheads="1"/>
          </p:cNvSpPr>
          <p:nvPr/>
        </p:nvSpPr>
        <p:spPr bwMode="auto">
          <a:xfrm>
            <a:off x="3045218" y="4157668"/>
            <a:ext cx="2622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sz="1200">
                <a:solidFill>
                  <a:schemeClr val="tx1"/>
                </a:solidFill>
                <a:latin typeface="メイリオ" panose="020B0604030504040204" pitchFamily="50" charset="-128"/>
              </a:rPr>
              <a:t>（国と地方公共団体の負担額合計）</a:t>
            </a:r>
          </a:p>
        </p:txBody>
      </p:sp>
      <p:sp>
        <p:nvSpPr>
          <p:cNvPr id="41058" name="AutoShape 98"/>
          <p:cNvSpPr>
            <a:spLocks noChangeArrowheads="1"/>
          </p:cNvSpPr>
          <p:nvPr/>
        </p:nvSpPr>
        <p:spPr bwMode="auto">
          <a:xfrm>
            <a:off x="2795589" y="4083055"/>
            <a:ext cx="215900" cy="381000"/>
          </a:xfrm>
          <a:prstGeom prst="roundRect">
            <a:avLst>
              <a:gd name="adj" fmla="val 0"/>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41045" name="Rectangle 85"/>
          <p:cNvSpPr>
            <a:spLocks noChangeArrowheads="1"/>
          </p:cNvSpPr>
          <p:nvPr/>
        </p:nvSpPr>
        <p:spPr bwMode="auto">
          <a:xfrm>
            <a:off x="496888" y="5270505"/>
            <a:ext cx="203132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sz="1600">
                <a:latin typeface="メイリオ" panose="020B0604030504040204" pitchFamily="50" charset="-128"/>
              </a:rPr>
              <a:t>年間教育費の負担額</a:t>
            </a:r>
          </a:p>
        </p:txBody>
      </p:sp>
      <p:sp>
        <p:nvSpPr>
          <p:cNvPr id="41056" name="Rectangle 96"/>
          <p:cNvSpPr>
            <a:spLocks noChangeArrowheads="1"/>
          </p:cNvSpPr>
          <p:nvPr/>
        </p:nvSpPr>
        <p:spPr bwMode="auto">
          <a:xfrm>
            <a:off x="496888" y="4140205"/>
            <a:ext cx="162095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sz="1600">
                <a:latin typeface="メイリオ" panose="020B0604030504040204" pitchFamily="50" charset="-128"/>
              </a:rPr>
              <a:t>身近な財政支出</a:t>
            </a:r>
          </a:p>
        </p:txBody>
      </p:sp>
      <p:sp>
        <p:nvSpPr>
          <p:cNvPr id="8218" name="Rectangle 80"/>
          <p:cNvSpPr>
            <a:spLocks noChangeArrowheads="1"/>
          </p:cNvSpPr>
          <p:nvPr/>
        </p:nvSpPr>
        <p:spPr bwMode="auto">
          <a:xfrm>
            <a:off x="1647825" y="5649918"/>
            <a:ext cx="13350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lnSpc>
                <a:spcPct val="120000"/>
              </a:lnSpc>
              <a:spcBef>
                <a:spcPct val="0"/>
              </a:spcBef>
              <a:buFontTx/>
              <a:buNone/>
            </a:pPr>
            <a:r>
              <a:rPr lang="ja-JP" altLang="en-US" sz="1000">
                <a:latin typeface="メイリオ" panose="020B0604030504040204" pitchFamily="50" charset="-128"/>
                <a:ea typeface="メイリオ" panose="020B0604030504040204" pitchFamily="50" charset="-128"/>
              </a:rPr>
              <a:t>小学生</a:t>
            </a:r>
          </a:p>
        </p:txBody>
      </p:sp>
      <p:sp>
        <p:nvSpPr>
          <p:cNvPr id="8219" name="Rectangle 80"/>
          <p:cNvSpPr>
            <a:spLocks noChangeArrowheads="1"/>
          </p:cNvSpPr>
          <p:nvPr/>
        </p:nvSpPr>
        <p:spPr bwMode="auto">
          <a:xfrm>
            <a:off x="1647825" y="5934080"/>
            <a:ext cx="13350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lnSpc>
                <a:spcPct val="120000"/>
              </a:lnSpc>
              <a:spcBef>
                <a:spcPct val="0"/>
              </a:spcBef>
              <a:buFontTx/>
              <a:buNone/>
            </a:pPr>
            <a:r>
              <a:rPr lang="ja-JP" altLang="en-US" sz="1000">
                <a:latin typeface="メイリオ" panose="020B0604030504040204" pitchFamily="50" charset="-128"/>
                <a:ea typeface="メイリオ" panose="020B0604030504040204" pitchFamily="50" charset="-128"/>
              </a:rPr>
              <a:t>中学生</a:t>
            </a:r>
          </a:p>
        </p:txBody>
      </p:sp>
      <p:sp>
        <p:nvSpPr>
          <p:cNvPr id="8220" name="Rectangle 80"/>
          <p:cNvSpPr>
            <a:spLocks noChangeArrowheads="1"/>
          </p:cNvSpPr>
          <p:nvPr/>
        </p:nvSpPr>
        <p:spPr bwMode="auto">
          <a:xfrm>
            <a:off x="1647825" y="6245230"/>
            <a:ext cx="13350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lnSpc>
                <a:spcPct val="120000"/>
              </a:lnSpc>
              <a:spcBef>
                <a:spcPct val="0"/>
              </a:spcBef>
              <a:buFontTx/>
              <a:buNone/>
            </a:pPr>
            <a:r>
              <a:rPr lang="ja-JP" altLang="en-US" sz="1000">
                <a:latin typeface="メイリオ" panose="020B0604030504040204" pitchFamily="50" charset="-128"/>
                <a:ea typeface="メイリオ" panose="020B0604030504040204" pitchFamily="50" charset="-128"/>
              </a:rPr>
              <a:t>高校生（全日制）</a:t>
            </a:r>
          </a:p>
        </p:txBody>
      </p:sp>
      <p:sp>
        <p:nvSpPr>
          <p:cNvPr id="8221" name="Rectangle 80"/>
          <p:cNvSpPr>
            <a:spLocks noChangeArrowheads="1"/>
          </p:cNvSpPr>
          <p:nvPr/>
        </p:nvSpPr>
        <p:spPr bwMode="auto">
          <a:xfrm>
            <a:off x="2593975" y="5649918"/>
            <a:ext cx="1231900" cy="251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defTabSz="914400"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約</a:t>
            </a:r>
            <a:r>
              <a:rPr lang="en-US" altLang="ja-JP" sz="900" dirty="0">
                <a:latin typeface="メイリオ" panose="020B0604030504040204" pitchFamily="50" charset="-128"/>
                <a:ea typeface="メイリオ" panose="020B0604030504040204" pitchFamily="50" charset="-128"/>
              </a:rPr>
              <a:t>921,000</a:t>
            </a:r>
            <a:r>
              <a:rPr lang="ja-JP" altLang="en-US" sz="900" dirty="0">
                <a:latin typeface="メイリオ" panose="020B0604030504040204" pitchFamily="50" charset="-128"/>
                <a:ea typeface="メイリオ" panose="020B0604030504040204" pitchFamily="50" charset="-128"/>
              </a:rPr>
              <a:t>円</a:t>
            </a:r>
          </a:p>
        </p:txBody>
      </p:sp>
      <p:sp>
        <p:nvSpPr>
          <p:cNvPr id="8222" name="Rectangle 80"/>
          <p:cNvSpPr>
            <a:spLocks noChangeArrowheads="1"/>
          </p:cNvSpPr>
          <p:nvPr/>
        </p:nvSpPr>
        <p:spPr bwMode="auto">
          <a:xfrm>
            <a:off x="2593975" y="5934080"/>
            <a:ext cx="1231900"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defTabSz="914400"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約</a:t>
            </a:r>
            <a:r>
              <a:rPr lang="en-US" altLang="ja-JP" sz="900" dirty="0">
                <a:latin typeface="メイリオ" panose="020B0604030504040204" pitchFamily="50" charset="-128"/>
                <a:ea typeface="メイリオ" panose="020B0604030504040204" pitchFamily="50" charset="-128"/>
              </a:rPr>
              <a:t>1,067,000</a:t>
            </a:r>
            <a:r>
              <a:rPr lang="ja-JP" altLang="en-US" sz="900" dirty="0">
                <a:latin typeface="メイリオ" panose="020B0604030504040204" pitchFamily="50" charset="-128"/>
                <a:ea typeface="メイリオ" panose="020B0604030504040204" pitchFamily="50" charset="-128"/>
              </a:rPr>
              <a:t>円</a:t>
            </a:r>
          </a:p>
        </p:txBody>
      </p:sp>
      <p:sp>
        <p:nvSpPr>
          <p:cNvPr id="8223" name="Rectangle 80"/>
          <p:cNvSpPr>
            <a:spLocks noChangeArrowheads="1"/>
          </p:cNvSpPr>
          <p:nvPr/>
        </p:nvSpPr>
        <p:spPr bwMode="auto">
          <a:xfrm>
            <a:off x="2593975" y="6245230"/>
            <a:ext cx="1231900"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defTabSz="914400"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約</a:t>
            </a:r>
            <a:r>
              <a:rPr lang="en-US" altLang="ja-JP" sz="900" dirty="0">
                <a:latin typeface="メイリオ" panose="020B0604030504040204" pitchFamily="50" charset="-128"/>
                <a:ea typeface="メイリオ" panose="020B0604030504040204" pitchFamily="50" charset="-128"/>
              </a:rPr>
              <a:t>1,129,000</a:t>
            </a:r>
            <a:r>
              <a:rPr lang="ja-JP" altLang="en-US" sz="900" dirty="0">
                <a:latin typeface="メイリオ" panose="020B0604030504040204" pitchFamily="50" charset="-128"/>
                <a:ea typeface="メイリオ" panose="020B0604030504040204" pitchFamily="50" charset="-128"/>
              </a:rPr>
              <a:t>円</a:t>
            </a:r>
          </a:p>
        </p:txBody>
      </p:sp>
      <p:sp>
        <p:nvSpPr>
          <p:cNvPr id="8224" name="Rectangle 80"/>
          <p:cNvSpPr>
            <a:spLocks noChangeArrowheads="1"/>
          </p:cNvSpPr>
          <p:nvPr/>
        </p:nvSpPr>
        <p:spPr bwMode="auto">
          <a:xfrm>
            <a:off x="4392613" y="5649918"/>
            <a:ext cx="3055937"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spcBef>
                <a:spcPct val="0"/>
              </a:spcBef>
              <a:buFontTx/>
              <a:buNone/>
            </a:pPr>
            <a:r>
              <a:rPr lang="ja-JP" altLang="en-US" sz="800" dirty="0">
                <a:latin typeface="メイリオ" panose="020B0604030504040204" pitchFamily="50" charset="-128"/>
                <a:ea typeface="メイリオ" panose="020B0604030504040204" pitchFamily="50" charset="-128"/>
              </a:rPr>
              <a:t>義務教育</a:t>
            </a:r>
            <a:r>
              <a:rPr lang="en-US" altLang="ja-JP" sz="800" dirty="0">
                <a:latin typeface="メイリオ" panose="020B0604030504040204" pitchFamily="50" charset="-128"/>
                <a:ea typeface="メイリオ" panose="020B0604030504040204" pitchFamily="50" charset="-128"/>
              </a:rPr>
              <a:t>9</a:t>
            </a:r>
            <a:r>
              <a:rPr lang="ja-JP" altLang="en-US" sz="800" dirty="0">
                <a:latin typeface="メイリオ" panose="020B0604030504040204" pitchFamily="50" charset="-128"/>
                <a:ea typeface="メイリオ" panose="020B0604030504040204" pitchFamily="50" charset="-128"/>
              </a:rPr>
              <a:t>年間で</a:t>
            </a:r>
            <a:endParaRPr lang="en-US" altLang="ja-JP" sz="800" dirty="0">
              <a:latin typeface="メイリオ" panose="020B0604030504040204" pitchFamily="50" charset="-128"/>
              <a:ea typeface="メイリオ" panose="020B0604030504040204" pitchFamily="50" charset="-128"/>
            </a:endParaRPr>
          </a:p>
          <a:p>
            <a:pPr defTabSz="914400" eaLnBrk="1" hangingPunct="1">
              <a:spcBef>
                <a:spcPct val="0"/>
              </a:spcBef>
              <a:buFontTx/>
              <a:buNone/>
            </a:pPr>
            <a:r>
              <a:rPr lang="ja-JP" altLang="en-US" sz="1050" dirty="0">
                <a:latin typeface="メイリオ" panose="020B0604030504040204" pitchFamily="50" charset="-128"/>
                <a:ea typeface="メイリオ" panose="020B0604030504040204" pitchFamily="50" charset="-128"/>
              </a:rPr>
              <a:t>約</a:t>
            </a:r>
            <a:r>
              <a:rPr lang="en-US" altLang="ja-JP" sz="1050" dirty="0">
                <a:latin typeface="メイリオ" panose="020B0604030504040204" pitchFamily="50" charset="-128"/>
                <a:ea typeface="メイリオ" panose="020B0604030504040204" pitchFamily="50" charset="-128"/>
              </a:rPr>
              <a:t>921,000</a:t>
            </a:r>
            <a:r>
              <a:rPr lang="ja-JP" altLang="en-US" sz="1050" dirty="0">
                <a:latin typeface="メイリオ" panose="020B0604030504040204" pitchFamily="50" charset="-128"/>
                <a:ea typeface="メイリオ" panose="020B0604030504040204" pitchFamily="50" charset="-128"/>
              </a:rPr>
              <a:t>円</a:t>
            </a:r>
            <a:r>
              <a:rPr lang="en-US" altLang="ja-JP" sz="1050" dirty="0">
                <a:latin typeface="メイリオ" panose="020B0604030504040204" pitchFamily="50" charset="-128"/>
                <a:ea typeface="メイリオ" panose="020B0604030504040204" pitchFamily="50" charset="-128"/>
              </a:rPr>
              <a:t> x 6</a:t>
            </a:r>
            <a:r>
              <a:rPr lang="ja-JP" altLang="en-US" sz="1050" dirty="0">
                <a:latin typeface="メイリオ" panose="020B0604030504040204" pitchFamily="50" charset="-128"/>
                <a:ea typeface="メイリオ" panose="020B0604030504040204" pitchFamily="50" charset="-128"/>
              </a:rPr>
              <a:t>年</a:t>
            </a:r>
            <a:r>
              <a:rPr lang="en-US" altLang="ja-JP" sz="1050" dirty="0">
                <a:latin typeface="メイリオ" panose="020B0604030504040204" pitchFamily="50" charset="-128"/>
                <a:ea typeface="メイリオ" panose="020B0604030504040204" pitchFamily="50" charset="-128"/>
              </a:rPr>
              <a:t> + </a:t>
            </a:r>
            <a:r>
              <a:rPr lang="ja-JP" altLang="en-US" sz="1050" dirty="0">
                <a:latin typeface="メイリオ" panose="020B0604030504040204" pitchFamily="50" charset="-128"/>
                <a:ea typeface="メイリオ" panose="020B0604030504040204" pitchFamily="50" charset="-128"/>
              </a:rPr>
              <a:t>約</a:t>
            </a:r>
            <a:r>
              <a:rPr lang="en-US" altLang="ja-JP" sz="1050" dirty="0">
                <a:latin typeface="メイリオ" panose="020B0604030504040204" pitchFamily="50" charset="-128"/>
                <a:ea typeface="メイリオ" panose="020B0604030504040204" pitchFamily="50" charset="-128"/>
              </a:rPr>
              <a:t>1,067,000</a:t>
            </a:r>
            <a:r>
              <a:rPr lang="ja-JP" altLang="en-US" sz="1050" dirty="0">
                <a:latin typeface="メイリオ" panose="020B0604030504040204" pitchFamily="50" charset="-128"/>
                <a:ea typeface="メイリオ" panose="020B0604030504040204" pitchFamily="50" charset="-128"/>
              </a:rPr>
              <a:t>円</a:t>
            </a:r>
            <a:r>
              <a:rPr lang="en-US" altLang="ja-JP" sz="1050" dirty="0">
                <a:latin typeface="メイリオ" panose="020B0604030504040204" pitchFamily="50" charset="-128"/>
                <a:ea typeface="メイリオ" panose="020B0604030504040204" pitchFamily="50" charset="-128"/>
              </a:rPr>
              <a:t> x 3</a:t>
            </a:r>
            <a:r>
              <a:rPr lang="ja-JP" altLang="en-US" sz="1050" dirty="0">
                <a:latin typeface="メイリオ" panose="020B0604030504040204" pitchFamily="50" charset="-128"/>
                <a:ea typeface="メイリオ" panose="020B0604030504040204" pitchFamily="50" charset="-128"/>
              </a:rPr>
              <a:t>年</a:t>
            </a:r>
            <a:endParaRPr lang="en-US" altLang="ja-JP" sz="1050" dirty="0">
              <a:latin typeface="メイリオ" panose="020B0604030504040204" pitchFamily="50" charset="-128"/>
              <a:ea typeface="メイリオ" panose="020B0604030504040204" pitchFamily="50" charset="-128"/>
            </a:endParaRPr>
          </a:p>
          <a:p>
            <a:pPr defTabSz="914400" eaLnBrk="1" hangingPunct="1">
              <a:spcBef>
                <a:spcPct val="0"/>
              </a:spcBef>
              <a:buFontTx/>
              <a:buNone/>
            </a:pPr>
            <a:r>
              <a:rPr lang="ja-JP" altLang="en-US" sz="1050" dirty="0">
                <a:latin typeface="メイリオ" panose="020B0604030504040204" pitchFamily="50" charset="-128"/>
                <a:ea typeface="メイリオ" panose="020B0604030504040204" pitchFamily="50" charset="-128"/>
              </a:rPr>
              <a:t>＝約</a:t>
            </a:r>
            <a:r>
              <a:rPr lang="en-US" altLang="ja-JP" sz="1050" dirty="0">
                <a:latin typeface="メイリオ" panose="020B0604030504040204" pitchFamily="50" charset="-128"/>
                <a:ea typeface="メイリオ" panose="020B0604030504040204" pitchFamily="50" charset="-128"/>
              </a:rPr>
              <a:t>8,727,000</a:t>
            </a:r>
            <a:r>
              <a:rPr lang="ja-JP" altLang="en-US" sz="1050" dirty="0">
                <a:latin typeface="メイリオ" panose="020B0604030504040204" pitchFamily="50" charset="-128"/>
                <a:ea typeface="メイリオ" panose="020B0604030504040204" pitchFamily="50" charset="-128"/>
              </a:rPr>
              <a:t>円</a:t>
            </a:r>
          </a:p>
        </p:txBody>
      </p:sp>
      <p:sp>
        <p:nvSpPr>
          <p:cNvPr id="8225" name="Rectangle 80"/>
          <p:cNvSpPr>
            <a:spLocks noChangeArrowheads="1"/>
          </p:cNvSpPr>
          <p:nvPr/>
        </p:nvSpPr>
        <p:spPr bwMode="auto">
          <a:xfrm>
            <a:off x="4392613" y="6229355"/>
            <a:ext cx="2684462"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spcBef>
                <a:spcPct val="0"/>
              </a:spcBef>
              <a:buFontTx/>
              <a:buNone/>
            </a:pPr>
            <a:r>
              <a:rPr lang="ja-JP" altLang="en-US" sz="800" dirty="0">
                <a:latin typeface="メイリオ" panose="020B0604030504040204" pitchFamily="50" charset="-128"/>
                <a:ea typeface="メイリオ" panose="020B0604030504040204" pitchFamily="50" charset="-128"/>
              </a:rPr>
              <a:t>高校</a:t>
            </a:r>
            <a:r>
              <a:rPr lang="en-US" altLang="ja-JP" sz="800" dirty="0">
                <a:latin typeface="メイリオ" panose="020B0604030504040204" pitchFamily="50" charset="-128"/>
                <a:ea typeface="メイリオ" panose="020B0604030504040204" pitchFamily="50" charset="-128"/>
              </a:rPr>
              <a:t>3</a:t>
            </a:r>
            <a:r>
              <a:rPr lang="ja-JP" altLang="en-US" sz="800" dirty="0">
                <a:latin typeface="メイリオ" panose="020B0604030504040204" pitchFamily="50" charset="-128"/>
                <a:ea typeface="メイリオ" panose="020B0604030504040204" pitchFamily="50" charset="-128"/>
              </a:rPr>
              <a:t>年間で</a:t>
            </a:r>
            <a:endParaRPr lang="en-US" altLang="ja-JP" sz="800" dirty="0">
              <a:latin typeface="メイリオ" panose="020B0604030504040204" pitchFamily="50" charset="-128"/>
              <a:ea typeface="メイリオ" panose="020B0604030504040204" pitchFamily="50" charset="-128"/>
            </a:endParaRPr>
          </a:p>
          <a:p>
            <a:pPr defTabSz="914400" eaLnBrk="1" hangingPunct="1">
              <a:spcBef>
                <a:spcPct val="0"/>
              </a:spcBef>
              <a:buFontTx/>
              <a:buNone/>
            </a:pPr>
            <a:r>
              <a:rPr lang="ja-JP" altLang="en-US" sz="1050" dirty="0">
                <a:latin typeface="メイリオ" panose="020B0604030504040204" pitchFamily="50" charset="-128"/>
                <a:ea typeface="メイリオ" panose="020B0604030504040204" pitchFamily="50" charset="-128"/>
              </a:rPr>
              <a:t>約</a:t>
            </a:r>
            <a:r>
              <a:rPr lang="en-US" altLang="ja-JP" sz="1050" dirty="0">
                <a:latin typeface="メイリオ" panose="020B0604030504040204" pitchFamily="50" charset="-128"/>
                <a:ea typeface="メイリオ" panose="020B0604030504040204" pitchFamily="50" charset="-128"/>
              </a:rPr>
              <a:t>1,129,000</a:t>
            </a:r>
            <a:r>
              <a:rPr lang="ja-JP" altLang="en-US" sz="1050" dirty="0">
                <a:latin typeface="メイリオ" panose="020B0604030504040204" pitchFamily="50" charset="-128"/>
                <a:ea typeface="メイリオ" panose="020B0604030504040204" pitchFamily="50" charset="-128"/>
              </a:rPr>
              <a:t>円</a:t>
            </a:r>
            <a:r>
              <a:rPr lang="en-US" altLang="ja-JP" sz="1050" dirty="0">
                <a:latin typeface="メイリオ" panose="020B0604030504040204" pitchFamily="50" charset="-128"/>
                <a:ea typeface="メイリオ" panose="020B0604030504040204" pitchFamily="50" charset="-128"/>
              </a:rPr>
              <a:t> x 3</a:t>
            </a:r>
            <a:r>
              <a:rPr lang="ja-JP" altLang="en-US" sz="1050" dirty="0">
                <a:latin typeface="メイリオ" panose="020B0604030504040204" pitchFamily="50" charset="-128"/>
                <a:ea typeface="メイリオ" panose="020B0604030504040204" pitchFamily="50" charset="-128"/>
              </a:rPr>
              <a:t>年</a:t>
            </a:r>
            <a:endParaRPr lang="en-US" altLang="ja-JP" sz="1050" dirty="0">
              <a:latin typeface="メイリオ" panose="020B0604030504040204" pitchFamily="50" charset="-128"/>
              <a:ea typeface="メイリオ" panose="020B0604030504040204" pitchFamily="50" charset="-128"/>
            </a:endParaRPr>
          </a:p>
          <a:p>
            <a:pPr defTabSz="914400" eaLnBrk="1" hangingPunct="1">
              <a:spcBef>
                <a:spcPct val="0"/>
              </a:spcBef>
              <a:buFontTx/>
              <a:buNone/>
            </a:pPr>
            <a:r>
              <a:rPr lang="ja-JP" altLang="en-US" sz="1050" dirty="0">
                <a:latin typeface="メイリオ" panose="020B0604030504040204" pitchFamily="50" charset="-128"/>
                <a:ea typeface="メイリオ" panose="020B0604030504040204" pitchFamily="50" charset="-128"/>
              </a:rPr>
              <a:t>＝約</a:t>
            </a:r>
            <a:r>
              <a:rPr lang="en-US" altLang="ja-JP" sz="1050" dirty="0">
                <a:latin typeface="メイリオ" panose="020B0604030504040204" pitchFamily="50" charset="-128"/>
                <a:ea typeface="メイリオ" panose="020B0604030504040204" pitchFamily="50" charset="-128"/>
              </a:rPr>
              <a:t>3,387,000</a:t>
            </a:r>
            <a:r>
              <a:rPr lang="ja-JP" altLang="en-US" sz="1050" dirty="0">
                <a:latin typeface="メイリオ" panose="020B0604030504040204" pitchFamily="50" charset="-128"/>
                <a:ea typeface="メイリオ" panose="020B0604030504040204" pitchFamily="50" charset="-128"/>
              </a:rPr>
              <a:t>円</a:t>
            </a:r>
          </a:p>
        </p:txBody>
      </p:sp>
      <p:sp>
        <p:nvSpPr>
          <p:cNvPr id="8226" name="Rectangle 80"/>
          <p:cNvSpPr>
            <a:spLocks noChangeArrowheads="1"/>
          </p:cNvSpPr>
          <p:nvPr/>
        </p:nvSpPr>
        <p:spPr bwMode="auto">
          <a:xfrm>
            <a:off x="7718425" y="6054730"/>
            <a:ext cx="1897063" cy="34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lnSpc>
                <a:spcPct val="120000"/>
              </a:lnSpc>
              <a:spcBef>
                <a:spcPct val="0"/>
              </a:spcBef>
              <a:buFontTx/>
              <a:buNone/>
            </a:pPr>
            <a:r>
              <a:rPr lang="ja-JP" altLang="en-US" sz="1400" dirty="0">
                <a:latin typeface="メイリオ" panose="020B0604030504040204" pitchFamily="50" charset="-128"/>
                <a:ea typeface="メイリオ" panose="020B0604030504040204" pitchFamily="50" charset="-128"/>
              </a:rPr>
              <a:t>約</a:t>
            </a:r>
            <a:r>
              <a:rPr lang="en-US" altLang="ja-JP" sz="1400" dirty="0">
                <a:latin typeface="メイリオ" panose="020B0604030504040204" pitchFamily="50" charset="-128"/>
                <a:ea typeface="メイリオ" panose="020B0604030504040204" pitchFamily="50" charset="-128"/>
              </a:rPr>
              <a:t>12,114,000</a:t>
            </a:r>
            <a:r>
              <a:rPr lang="ja-JP" altLang="en-US" sz="1400" dirty="0">
                <a:latin typeface="メイリオ" panose="020B0604030504040204" pitchFamily="50" charset="-128"/>
                <a:ea typeface="メイリオ" panose="020B0604030504040204" pitchFamily="50" charset="-128"/>
              </a:rPr>
              <a:t>円</a:t>
            </a:r>
          </a:p>
        </p:txBody>
      </p:sp>
      <p:sp>
        <p:nvSpPr>
          <p:cNvPr id="41069" name="Freeform 109"/>
          <p:cNvSpPr>
            <a:spLocks/>
          </p:cNvSpPr>
          <p:nvPr/>
        </p:nvSpPr>
        <p:spPr bwMode="auto">
          <a:xfrm>
            <a:off x="3819525" y="5765805"/>
            <a:ext cx="161925" cy="320675"/>
          </a:xfrm>
          <a:custGeom>
            <a:avLst/>
            <a:gdLst>
              <a:gd name="T0" fmla="*/ 17045 w 152"/>
              <a:gd name="T1" fmla="*/ 0 h 400"/>
              <a:gd name="T2" fmla="*/ 161925 w 152"/>
              <a:gd name="T3" fmla="*/ 0 h 400"/>
              <a:gd name="T4" fmla="*/ 161925 w 152"/>
              <a:gd name="T5" fmla="*/ 320675 h 400"/>
              <a:gd name="T6" fmla="*/ 0 w 152"/>
              <a:gd name="T7" fmla="*/ 320675 h 4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400">
                <a:moveTo>
                  <a:pt x="16" y="0"/>
                </a:moveTo>
                <a:lnTo>
                  <a:pt x="152" y="0"/>
                </a:lnTo>
                <a:lnTo>
                  <a:pt x="152" y="400"/>
                </a:lnTo>
                <a:lnTo>
                  <a:pt x="0" y="400"/>
                </a:lnTo>
              </a:path>
            </a:pathLst>
          </a:custGeom>
          <a:noFill/>
          <a:ln w="25400" cap="flat" cmpd="sng">
            <a:solidFill>
              <a:srgbClr val="80808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ja-JP" altLang="en-US">
              <a:latin typeface="メイリオ" panose="020B0604030504040204" pitchFamily="50" charset="-128"/>
            </a:endParaRPr>
          </a:p>
        </p:txBody>
      </p:sp>
      <p:sp>
        <p:nvSpPr>
          <p:cNvPr id="41070" name="Line 110"/>
          <p:cNvSpPr>
            <a:spLocks noChangeShapeType="1"/>
          </p:cNvSpPr>
          <p:nvPr/>
        </p:nvSpPr>
        <p:spPr bwMode="auto">
          <a:xfrm>
            <a:off x="3987800" y="5930905"/>
            <a:ext cx="317500" cy="1588"/>
          </a:xfrm>
          <a:prstGeom prst="line">
            <a:avLst/>
          </a:prstGeom>
          <a:noFill/>
          <a:ln w="25400">
            <a:solidFill>
              <a:srgbClr val="808080"/>
            </a:solidFill>
            <a:prstDash val="sysDot"/>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ja-JP" altLang="en-US">
              <a:latin typeface="メイリオ" panose="020B0604030504040204" pitchFamily="50" charset="-128"/>
            </a:endParaRPr>
          </a:p>
        </p:txBody>
      </p:sp>
      <p:sp>
        <p:nvSpPr>
          <p:cNvPr id="41071" name="Freeform 111"/>
          <p:cNvSpPr>
            <a:spLocks/>
          </p:cNvSpPr>
          <p:nvPr/>
        </p:nvSpPr>
        <p:spPr bwMode="auto">
          <a:xfrm>
            <a:off x="7286625" y="5753105"/>
            <a:ext cx="161925" cy="1008063"/>
          </a:xfrm>
          <a:custGeom>
            <a:avLst/>
            <a:gdLst>
              <a:gd name="T0" fmla="*/ 17045 w 152"/>
              <a:gd name="T1" fmla="*/ 0 h 400"/>
              <a:gd name="T2" fmla="*/ 161925 w 152"/>
              <a:gd name="T3" fmla="*/ 0 h 400"/>
              <a:gd name="T4" fmla="*/ 161925 w 152"/>
              <a:gd name="T5" fmla="*/ 1008063 h 400"/>
              <a:gd name="T6" fmla="*/ 0 w 152"/>
              <a:gd name="T7" fmla="*/ 1008063 h 4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400">
                <a:moveTo>
                  <a:pt x="16" y="0"/>
                </a:moveTo>
                <a:lnTo>
                  <a:pt x="152" y="0"/>
                </a:lnTo>
                <a:lnTo>
                  <a:pt x="152" y="400"/>
                </a:lnTo>
                <a:lnTo>
                  <a:pt x="0" y="400"/>
                </a:lnTo>
              </a:path>
            </a:pathLst>
          </a:custGeom>
          <a:noFill/>
          <a:ln w="25400" cap="flat" cmpd="sng">
            <a:solidFill>
              <a:srgbClr val="80808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ja-JP" altLang="en-US">
              <a:latin typeface="メイリオ" panose="020B0604030504040204" pitchFamily="50" charset="-128"/>
            </a:endParaRPr>
          </a:p>
        </p:txBody>
      </p:sp>
      <p:sp>
        <p:nvSpPr>
          <p:cNvPr id="41072" name="Line 112"/>
          <p:cNvSpPr>
            <a:spLocks noChangeShapeType="1"/>
          </p:cNvSpPr>
          <p:nvPr/>
        </p:nvSpPr>
        <p:spPr bwMode="auto">
          <a:xfrm>
            <a:off x="7454900" y="6256343"/>
            <a:ext cx="317500" cy="1587"/>
          </a:xfrm>
          <a:prstGeom prst="line">
            <a:avLst/>
          </a:prstGeom>
          <a:noFill/>
          <a:ln w="25400">
            <a:solidFill>
              <a:srgbClr val="808080"/>
            </a:solidFill>
            <a:prstDash val="sysDot"/>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ja-JP" altLang="en-US">
              <a:latin typeface="メイリオ" panose="020B0604030504040204" pitchFamily="50" charset="-128"/>
            </a:endParaRPr>
          </a:p>
        </p:txBody>
      </p:sp>
      <p:sp>
        <p:nvSpPr>
          <p:cNvPr id="41073" name="Oval 113" descr="97707"/>
          <p:cNvSpPr>
            <a:spLocks noChangeArrowheads="1"/>
          </p:cNvSpPr>
          <p:nvPr/>
        </p:nvSpPr>
        <p:spPr bwMode="auto">
          <a:xfrm>
            <a:off x="639763" y="5741993"/>
            <a:ext cx="900112" cy="900112"/>
          </a:xfrm>
          <a:prstGeom prst="ellipse">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pic>
        <p:nvPicPr>
          <p:cNvPr id="8232"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78088" y="2246116"/>
            <a:ext cx="61436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3" name="図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59175" y="2101653"/>
            <a:ext cx="752475"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4" name="図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16238" y="2965253"/>
            <a:ext cx="128905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5" name="図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69201" y="2012753"/>
            <a:ext cx="116681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6" name="図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34124" y="2617590"/>
            <a:ext cx="127952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7" name="図 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101013" y="2677916"/>
            <a:ext cx="12700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38" name="AutoShape 122"/>
          <p:cNvSpPr>
            <a:spLocks noChangeArrowheads="1"/>
          </p:cNvSpPr>
          <p:nvPr/>
        </p:nvSpPr>
        <p:spPr bwMode="auto">
          <a:xfrm>
            <a:off x="4754563" y="2225478"/>
            <a:ext cx="1511300" cy="1511300"/>
          </a:xfrm>
          <a:prstGeom prst="flowChartConnector">
            <a:avLst/>
          </a:prstGeom>
          <a:solidFill>
            <a:schemeClr val="tx2"/>
          </a:solidFill>
          <a:ln>
            <a:noFill/>
          </a:ln>
          <a:effectLst/>
          <a:extLst>
            <a:ext uri="{91240B29-F687-4F45-9708-019B960494DF}">
              <a14:hiddenLine xmlns:a14="http://schemas.microsoft.com/office/drawing/2010/main" w="38100">
                <a:solidFill>
                  <a:srgbClr val="CC0000"/>
                </a:solidFill>
                <a:round/>
                <a:headEnd/>
                <a:tailEnd/>
              </a14:hiddenLine>
            </a:ext>
            <a:ext uri="{AF507438-7753-43E0-B8FC-AC1667EBCBE1}">
              <a14:hiddenEffects xmlns:a14="http://schemas.microsoft.com/office/drawing/2010/main">
                <a:effectLst>
                  <a:outerShdw dist="53882" dir="2700000" algn="ctr" rotWithShape="0">
                    <a:srgbClr val="FF6600">
                      <a:alpha val="50000"/>
                    </a:srgbClr>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spcBef>
                <a:spcPct val="0"/>
              </a:spcBef>
              <a:buFontTx/>
              <a:buNone/>
            </a:pPr>
            <a:endParaRPr lang="ja-JP" altLang="en-US" sz="2400" b="0">
              <a:latin typeface="メイリオ" panose="020B0604030504040204" pitchFamily="50" charset="-128"/>
              <a:ea typeface="メイリオ" panose="020B0604030504040204" pitchFamily="50" charset="-128"/>
            </a:endParaRPr>
          </a:p>
        </p:txBody>
      </p:sp>
      <p:sp>
        <p:nvSpPr>
          <p:cNvPr id="8239" name="Rectangle 123"/>
          <p:cNvSpPr>
            <a:spLocks noChangeArrowheads="1"/>
          </p:cNvSpPr>
          <p:nvPr/>
        </p:nvSpPr>
        <p:spPr bwMode="auto">
          <a:xfrm>
            <a:off x="4514850" y="2568378"/>
            <a:ext cx="199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ja-JP" altLang="en-US" sz="1600">
                <a:solidFill>
                  <a:schemeClr val="bg1"/>
                </a:solidFill>
                <a:latin typeface="メイリオ" panose="020B0604030504040204" pitchFamily="50" charset="-128"/>
                <a:ea typeface="メイリオ" panose="020B0604030504040204" pitchFamily="50" charset="-128"/>
              </a:rPr>
              <a:t>公共施設</a:t>
            </a:r>
          </a:p>
        </p:txBody>
      </p:sp>
      <p:sp>
        <p:nvSpPr>
          <p:cNvPr id="8240" name="Rectangle 130"/>
          <p:cNvSpPr>
            <a:spLocks noChangeArrowheads="1"/>
          </p:cNvSpPr>
          <p:nvPr/>
        </p:nvSpPr>
        <p:spPr bwMode="auto">
          <a:xfrm>
            <a:off x="4699000" y="2887466"/>
            <a:ext cx="1649413"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lnSpc>
                <a:spcPct val="120000"/>
              </a:lnSpc>
              <a:spcBef>
                <a:spcPct val="0"/>
              </a:spcBef>
              <a:buFontTx/>
              <a:buNone/>
            </a:pPr>
            <a:r>
              <a:rPr lang="ja-JP" altLang="en-US" sz="1200">
                <a:solidFill>
                  <a:schemeClr val="bg1"/>
                </a:solidFill>
                <a:latin typeface="メイリオ" panose="020B0604030504040204" pitchFamily="50" charset="-128"/>
                <a:ea typeface="メイリオ" panose="020B0604030504040204" pitchFamily="50" charset="-128"/>
              </a:rPr>
              <a:t>学校、公園、</a:t>
            </a:r>
            <a:endParaRPr lang="en-US" altLang="ja-JP" sz="1200">
              <a:solidFill>
                <a:schemeClr val="bg1"/>
              </a:solidFill>
              <a:latin typeface="メイリオ" panose="020B0604030504040204" pitchFamily="50" charset="-128"/>
              <a:ea typeface="メイリオ" panose="020B0604030504040204" pitchFamily="50" charset="-128"/>
            </a:endParaRPr>
          </a:p>
          <a:p>
            <a:pPr algn="ctr" defTabSz="914400" eaLnBrk="1" hangingPunct="1">
              <a:lnSpc>
                <a:spcPct val="120000"/>
              </a:lnSpc>
              <a:spcBef>
                <a:spcPct val="0"/>
              </a:spcBef>
              <a:buFontTx/>
              <a:buNone/>
            </a:pPr>
            <a:r>
              <a:rPr lang="ja-JP" altLang="en-US" sz="1200">
                <a:solidFill>
                  <a:schemeClr val="bg1"/>
                </a:solidFill>
                <a:latin typeface="メイリオ" panose="020B0604030504040204" pitchFamily="50" charset="-128"/>
                <a:ea typeface="メイリオ" panose="020B0604030504040204" pitchFamily="50" charset="-128"/>
              </a:rPr>
              <a:t>道路、美術館</a:t>
            </a:r>
          </a:p>
          <a:p>
            <a:pPr algn="ctr" defTabSz="914400" eaLnBrk="1" hangingPunct="1">
              <a:lnSpc>
                <a:spcPct val="120000"/>
              </a:lnSpc>
              <a:spcBef>
                <a:spcPct val="0"/>
              </a:spcBef>
              <a:buFontTx/>
              <a:buNone/>
            </a:pPr>
            <a:r>
              <a:rPr lang="ja-JP" altLang="en-US" sz="1200">
                <a:solidFill>
                  <a:schemeClr val="bg1"/>
                </a:solidFill>
                <a:latin typeface="メイリオ" panose="020B0604030504040204" pitchFamily="50" charset="-128"/>
                <a:ea typeface="メイリオ" panose="020B0604030504040204" pitchFamily="50" charset="-128"/>
              </a:rPr>
              <a:t>など</a:t>
            </a:r>
          </a:p>
        </p:txBody>
      </p:sp>
      <p:sp>
        <p:nvSpPr>
          <p:cNvPr id="2" name="タイトル 1"/>
          <p:cNvSpPr>
            <a:spLocks noGrp="1"/>
          </p:cNvSpPr>
          <p:nvPr>
            <p:ph type="title"/>
          </p:nvPr>
        </p:nvSpPr>
        <p:spPr/>
        <p:txBody>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en-US" dirty="0" err="1">
                <a:latin typeface="メイリオ" panose="020B0604030504040204" pitchFamily="50" charset="-128"/>
                <a:ea typeface="メイリオ" panose="020B0604030504040204" pitchFamily="50" charset="-128"/>
                <a:cs typeface="メイリオ" panose="020B0604030504040204" pitchFamily="50" charset="-128"/>
              </a:rPr>
              <a:t>暮らしの中の税</a:t>
            </a:r>
            <a:r>
              <a:rPr lang="en-US"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①</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B0FF6F17-0D75-4A52-9621-CC0F8D8CB105}" type="slidenum">
              <a:rPr lang="ja-JP" altLang="en-US" smtClean="0">
                <a:latin typeface="メイリオ" panose="020B0604030504040204" pitchFamily="50" charset="-128"/>
                <a:ea typeface="メイリオ" panose="020B0604030504040204" pitchFamily="50" charset="-128"/>
              </a:rPr>
              <a:pPr/>
              <a:t>2</a:t>
            </a:fld>
            <a:endParaRPr lang="ja-JP" altLang="en-US">
              <a:latin typeface="メイリオ" panose="020B0604030504040204" pitchFamily="50" charset="-128"/>
              <a:ea typeface="メイリオ" panose="020B0604030504040204" pitchFamily="50" charset="-128"/>
            </a:endParaRPr>
          </a:p>
        </p:txBody>
      </p:sp>
      <p:sp>
        <p:nvSpPr>
          <p:cNvPr id="52" name="Line 76"/>
          <p:cNvSpPr>
            <a:spLocks noChangeShapeType="1"/>
          </p:cNvSpPr>
          <p:nvPr/>
        </p:nvSpPr>
        <p:spPr bwMode="auto">
          <a:xfrm>
            <a:off x="4830762" y="2847014"/>
            <a:ext cx="1358900" cy="1588"/>
          </a:xfrm>
          <a:prstGeom prst="line">
            <a:avLst/>
          </a:prstGeom>
          <a:noFill/>
          <a:ln w="1905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ja-JP" altLang="en-US">
              <a:latin typeface="メイリオ" panose="020B0604030504040204" pitchFamily="50" charset="-128"/>
            </a:endParaRPr>
          </a:p>
        </p:txBody>
      </p:sp>
      <p:sp>
        <p:nvSpPr>
          <p:cNvPr id="53" name="Rectangle 80">
            <a:extLst>
              <a:ext uri="{FF2B5EF4-FFF2-40B4-BE49-F238E27FC236}">
                <a16:creationId xmlns:a16="http://schemas.microsoft.com/office/drawing/2014/main" id="{9FA92DAE-698E-4A03-A0EC-EA590B2CC550}"/>
              </a:ext>
            </a:extLst>
          </p:cNvPr>
          <p:cNvSpPr>
            <a:spLocks noChangeArrowheads="1"/>
          </p:cNvSpPr>
          <p:nvPr/>
        </p:nvSpPr>
        <p:spPr bwMode="auto">
          <a:xfrm>
            <a:off x="3037414" y="6521220"/>
            <a:ext cx="1091406" cy="2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lnSpc>
                <a:spcPct val="120000"/>
              </a:lnSpc>
              <a:spcBef>
                <a:spcPct val="0"/>
              </a:spcBef>
              <a:buNone/>
            </a:pPr>
            <a:r>
              <a:rPr lang="ja-JP" altLang="en-US" sz="1000" b="0" dirty="0">
                <a:latin typeface="メイリオ" panose="020B0604030504040204" pitchFamily="50" charset="-128"/>
                <a:ea typeface="メイリオ" panose="020B0604030504040204" pitchFamily="50" charset="-128"/>
              </a:rPr>
              <a:t>（令和３年度）</a:t>
            </a:r>
          </a:p>
        </p:txBody>
      </p:sp>
    </p:spTree>
    <p:extLst>
      <p:ext uri="{BB962C8B-B14F-4D97-AF65-F5344CB8AC3E}">
        <p14:creationId xmlns:p14="http://schemas.microsoft.com/office/powerpoint/2010/main" val="1888482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7" name="AutoShape 353"/>
          <p:cNvSpPr>
            <a:spLocks noChangeArrowheads="1"/>
          </p:cNvSpPr>
          <p:nvPr/>
        </p:nvSpPr>
        <p:spPr bwMode="auto">
          <a:xfrm>
            <a:off x="6619875" y="1739900"/>
            <a:ext cx="3016250" cy="2044700"/>
          </a:xfrm>
          <a:prstGeom prst="roundRect">
            <a:avLst>
              <a:gd name="adj" fmla="val 0"/>
            </a:avLst>
          </a:prstGeom>
          <a:solidFill>
            <a:schemeClr val="bg1"/>
          </a:solidFill>
          <a:ln w="12700">
            <a:solidFill>
              <a:srgbClr val="8A9426"/>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1" hangingPunct="1">
              <a:spcBef>
                <a:spcPct val="20000"/>
              </a:spcBef>
              <a:buFont typeface="Arial" charset="0"/>
              <a:buChar char="•"/>
              <a:defRPr/>
            </a:pPr>
            <a:endParaRPr lang="ja-JP" altLang="en-US" sz="2800" b="0">
              <a:solidFill>
                <a:schemeClr val="tx1"/>
              </a:solidFill>
              <a:latin typeface="メイリオ" panose="020B0604030504040204" pitchFamily="50" charset="-128"/>
            </a:endParaRPr>
          </a:p>
        </p:txBody>
      </p:sp>
      <p:sp>
        <p:nvSpPr>
          <p:cNvPr id="3265" name="AutoShape 193"/>
          <p:cNvSpPr>
            <a:spLocks noChangeArrowheads="1"/>
          </p:cNvSpPr>
          <p:nvPr/>
        </p:nvSpPr>
        <p:spPr bwMode="auto">
          <a:xfrm rot="-5400000">
            <a:off x="1052513" y="5491162"/>
            <a:ext cx="719138" cy="719138"/>
          </a:xfrm>
          <a:custGeom>
            <a:avLst/>
            <a:gdLst>
              <a:gd name="T0" fmla="*/ 359569 w 21600"/>
              <a:gd name="T1" fmla="*/ 0 h 21600"/>
              <a:gd name="T2" fmla="*/ 42715 w 21600"/>
              <a:gd name="T3" fmla="*/ 359569 h 21600"/>
              <a:gd name="T4" fmla="*/ 359569 w 21600"/>
              <a:gd name="T5" fmla="*/ 85464 h 21600"/>
              <a:gd name="T6" fmla="*/ 676423 w 21600"/>
              <a:gd name="T7" fmla="*/ 359569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2567" y="10800"/>
                </a:moveTo>
                <a:cubicBezTo>
                  <a:pt x="2567" y="6253"/>
                  <a:pt x="6253" y="2567"/>
                  <a:pt x="10800" y="2567"/>
                </a:cubicBezTo>
                <a:cubicBezTo>
                  <a:pt x="15346" y="2567"/>
                  <a:pt x="19032" y="6253"/>
                  <a:pt x="19032" y="10799"/>
                </a:cubicBezTo>
                <a:lnTo>
                  <a:pt x="21600" y="10800"/>
                </a:lnTo>
                <a:cubicBezTo>
                  <a:pt x="21600" y="4835"/>
                  <a:pt x="16764" y="0"/>
                  <a:pt x="10800" y="0"/>
                </a:cubicBezTo>
                <a:cubicBezTo>
                  <a:pt x="4835" y="0"/>
                  <a:pt x="0" y="4835"/>
                  <a:pt x="0" y="10800"/>
                </a:cubicBezTo>
                <a:lnTo>
                  <a:pt x="2567" y="10800"/>
                </a:lnTo>
                <a:close/>
              </a:path>
            </a:pathLst>
          </a:custGeom>
          <a:solidFill>
            <a:schemeClr val="accent3">
              <a:lumMod val="75000"/>
            </a:schemeClr>
          </a:solidFill>
          <a:ln>
            <a:noFill/>
          </a:ln>
          <a:effectLst/>
          <a:extLst/>
        </p:spPr>
        <p:txBody>
          <a:bodyPr wrap="none" anchor="ctr"/>
          <a:lstStyle/>
          <a:p>
            <a:pPr eaLnBrk="1" hangingPunct="1">
              <a:defRPr/>
            </a:pPr>
            <a:endParaRPr lang="ja-JP" altLang="en-US" sz="1200">
              <a:latin typeface="メイリオ" panose="020B0604030504040204" pitchFamily="50" charset="-128"/>
            </a:endParaRPr>
          </a:p>
        </p:txBody>
      </p:sp>
      <p:sp>
        <p:nvSpPr>
          <p:cNvPr id="10244" name="テキスト ボックス 18"/>
          <p:cNvSpPr txBox="1">
            <a:spLocks noChangeArrowheads="1"/>
          </p:cNvSpPr>
          <p:nvPr/>
        </p:nvSpPr>
        <p:spPr bwMode="auto">
          <a:xfrm>
            <a:off x="0" y="813600"/>
            <a:ext cx="9972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dirty="0">
                <a:latin typeface="メイリオ" panose="020B0604030504040204" pitchFamily="50" charset="-128"/>
                <a:ea typeface="メイリオ" panose="020B0604030504040204" pitchFamily="50" charset="-128"/>
              </a:rPr>
              <a:t>私たちの身の回りに</a:t>
            </a:r>
            <a:r>
              <a:rPr lang="ja-JP" altLang="en-US" sz="2400">
                <a:latin typeface="メイリオ" panose="020B0604030504040204" pitchFamily="50" charset="-128"/>
                <a:ea typeface="メイリオ" panose="020B0604030504040204" pitchFamily="50" charset="-128"/>
              </a:rPr>
              <a:t>は、様々な</a:t>
            </a:r>
            <a:r>
              <a:rPr lang="ja-JP" altLang="en-US" sz="2400" dirty="0">
                <a:latin typeface="メイリオ" panose="020B0604030504040204" pitchFamily="50" charset="-128"/>
                <a:ea typeface="メイリオ" panose="020B0604030504040204" pitchFamily="50" charset="-128"/>
              </a:rPr>
              <a:t>税があります</a:t>
            </a:r>
          </a:p>
        </p:txBody>
      </p:sp>
      <p:sp>
        <p:nvSpPr>
          <p:cNvPr id="3173" name="AutoShape 2"/>
          <p:cNvSpPr>
            <a:spLocks noChangeArrowheads="1"/>
          </p:cNvSpPr>
          <p:nvPr/>
        </p:nvSpPr>
        <p:spPr bwMode="auto">
          <a:xfrm>
            <a:off x="307975" y="1292400"/>
            <a:ext cx="9358313" cy="17462"/>
          </a:xfrm>
          <a:prstGeom prst="roundRect">
            <a:avLst>
              <a:gd name="adj" fmla="val 0"/>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3216" name="AutoShape 349"/>
          <p:cNvSpPr>
            <a:spLocks noChangeArrowheads="1"/>
          </p:cNvSpPr>
          <p:nvPr/>
        </p:nvSpPr>
        <p:spPr bwMode="auto">
          <a:xfrm>
            <a:off x="6619875" y="1365251"/>
            <a:ext cx="3016250" cy="370818"/>
          </a:xfrm>
          <a:prstGeom prst="roundRect">
            <a:avLst>
              <a:gd name="adj" fmla="val 16667"/>
            </a:avLst>
          </a:prstGeom>
          <a:solidFill>
            <a:srgbClr val="8A9426"/>
          </a:solidFill>
          <a:ln w="12700">
            <a:solidFill>
              <a:srgbClr val="8A9426"/>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1" hangingPunct="1">
              <a:spcBef>
                <a:spcPct val="20000"/>
              </a:spcBef>
              <a:buFont typeface="Arial" charset="0"/>
              <a:buChar char="•"/>
              <a:defRPr/>
            </a:pPr>
            <a:endParaRPr lang="ja-JP" altLang="en-US" sz="2800" b="0">
              <a:solidFill>
                <a:schemeClr val="tx1"/>
              </a:solidFill>
              <a:latin typeface="メイリオ" panose="020B0604030504040204" pitchFamily="50" charset="-128"/>
            </a:endParaRPr>
          </a:p>
        </p:txBody>
      </p:sp>
      <p:sp>
        <p:nvSpPr>
          <p:cNvPr id="10249" name="Rectangle 4"/>
          <p:cNvSpPr>
            <a:spLocks noChangeArrowheads="1"/>
          </p:cNvSpPr>
          <p:nvPr/>
        </p:nvSpPr>
        <p:spPr bwMode="auto">
          <a:xfrm>
            <a:off x="6784975" y="1371775"/>
            <a:ext cx="268605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lnSpc>
                <a:spcPct val="120000"/>
              </a:lnSpc>
              <a:spcBef>
                <a:spcPct val="0"/>
              </a:spcBef>
              <a:buFontTx/>
              <a:buNone/>
            </a:pPr>
            <a:r>
              <a:rPr lang="ja-JP" altLang="en-US" sz="1600" dirty="0">
                <a:solidFill>
                  <a:schemeClr val="bg1"/>
                </a:solidFill>
                <a:latin typeface="メイリオ" panose="020B0604030504040204" pitchFamily="50" charset="-128"/>
                <a:ea typeface="メイリオ" panose="020B0604030504040204" pitchFamily="50" charset="-128"/>
              </a:rPr>
              <a:t>酒税・たばこ税</a:t>
            </a:r>
          </a:p>
        </p:txBody>
      </p:sp>
      <p:sp>
        <p:nvSpPr>
          <p:cNvPr id="3221" name="AutoShape 349"/>
          <p:cNvSpPr>
            <a:spLocks noChangeArrowheads="1"/>
          </p:cNvSpPr>
          <p:nvPr/>
        </p:nvSpPr>
        <p:spPr bwMode="auto">
          <a:xfrm>
            <a:off x="333375" y="1365250"/>
            <a:ext cx="3016250" cy="504825"/>
          </a:xfrm>
          <a:prstGeom prst="roundRect">
            <a:avLst>
              <a:gd name="adj" fmla="val 16667"/>
            </a:avLst>
          </a:prstGeom>
          <a:solidFill>
            <a:srgbClr val="8A9426"/>
          </a:solidFill>
          <a:ln w="12700">
            <a:solidFill>
              <a:srgbClr val="8A9426"/>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1" hangingPunct="1">
              <a:spcBef>
                <a:spcPct val="20000"/>
              </a:spcBef>
              <a:buFont typeface="Arial" charset="0"/>
              <a:buChar char="•"/>
              <a:defRPr/>
            </a:pPr>
            <a:endParaRPr lang="ja-JP" altLang="en-US" sz="2800" b="0">
              <a:solidFill>
                <a:schemeClr val="tx1"/>
              </a:solidFill>
              <a:latin typeface="メイリオ" panose="020B0604030504040204" pitchFamily="50" charset="-128"/>
            </a:endParaRPr>
          </a:p>
        </p:txBody>
      </p:sp>
      <p:sp>
        <p:nvSpPr>
          <p:cNvPr id="3222" name="AutoShape 353"/>
          <p:cNvSpPr>
            <a:spLocks noChangeArrowheads="1"/>
          </p:cNvSpPr>
          <p:nvPr/>
        </p:nvSpPr>
        <p:spPr bwMode="auto">
          <a:xfrm>
            <a:off x="333375" y="1739900"/>
            <a:ext cx="3016250" cy="2044700"/>
          </a:xfrm>
          <a:prstGeom prst="roundRect">
            <a:avLst>
              <a:gd name="adj" fmla="val 0"/>
            </a:avLst>
          </a:prstGeom>
          <a:solidFill>
            <a:schemeClr val="bg1"/>
          </a:solidFill>
          <a:ln w="12700">
            <a:solidFill>
              <a:srgbClr val="8A9426"/>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1" hangingPunct="1">
              <a:spcBef>
                <a:spcPct val="20000"/>
              </a:spcBef>
              <a:buFont typeface="Arial" charset="0"/>
              <a:buChar char="•"/>
              <a:defRPr/>
            </a:pPr>
            <a:endParaRPr lang="ja-JP" altLang="en-US" sz="2800" b="0">
              <a:solidFill>
                <a:schemeClr val="tx1"/>
              </a:solidFill>
              <a:latin typeface="メイリオ" panose="020B0604030504040204" pitchFamily="50" charset="-128"/>
            </a:endParaRPr>
          </a:p>
        </p:txBody>
      </p:sp>
      <p:sp>
        <p:nvSpPr>
          <p:cNvPr id="10252" name="Rectangle 4"/>
          <p:cNvSpPr>
            <a:spLocks noChangeArrowheads="1"/>
          </p:cNvSpPr>
          <p:nvPr/>
        </p:nvSpPr>
        <p:spPr bwMode="auto">
          <a:xfrm>
            <a:off x="482828" y="1387134"/>
            <a:ext cx="268605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lnSpc>
                <a:spcPct val="120000"/>
              </a:lnSpc>
              <a:spcBef>
                <a:spcPct val="0"/>
              </a:spcBef>
              <a:buFontTx/>
              <a:buNone/>
            </a:pPr>
            <a:r>
              <a:rPr lang="ja-JP" altLang="en-US" sz="1600" dirty="0">
                <a:solidFill>
                  <a:schemeClr val="bg1"/>
                </a:solidFill>
                <a:latin typeface="メイリオ" panose="020B0604030504040204" pitchFamily="50" charset="-128"/>
                <a:ea typeface="メイリオ" panose="020B0604030504040204" pitchFamily="50" charset="-128"/>
              </a:rPr>
              <a:t>所得税</a:t>
            </a:r>
          </a:p>
        </p:txBody>
      </p:sp>
      <p:sp>
        <p:nvSpPr>
          <p:cNvPr id="3226" name="AutoShape 349"/>
          <p:cNvSpPr>
            <a:spLocks noChangeArrowheads="1"/>
          </p:cNvSpPr>
          <p:nvPr/>
        </p:nvSpPr>
        <p:spPr bwMode="auto">
          <a:xfrm>
            <a:off x="3476625" y="1365250"/>
            <a:ext cx="3016250" cy="504825"/>
          </a:xfrm>
          <a:prstGeom prst="roundRect">
            <a:avLst>
              <a:gd name="adj" fmla="val 16667"/>
            </a:avLst>
          </a:prstGeom>
          <a:solidFill>
            <a:srgbClr val="8A9426"/>
          </a:solidFill>
          <a:ln w="12700">
            <a:solidFill>
              <a:srgbClr val="8A9426"/>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1" hangingPunct="1">
              <a:spcBef>
                <a:spcPct val="20000"/>
              </a:spcBef>
              <a:buFont typeface="Arial" charset="0"/>
              <a:buChar char="•"/>
              <a:defRPr/>
            </a:pPr>
            <a:endParaRPr lang="ja-JP" altLang="en-US" sz="2800" b="0">
              <a:solidFill>
                <a:schemeClr val="tx1"/>
              </a:solidFill>
              <a:latin typeface="メイリオ" panose="020B0604030504040204" pitchFamily="50" charset="-128"/>
            </a:endParaRPr>
          </a:p>
        </p:txBody>
      </p:sp>
      <p:sp>
        <p:nvSpPr>
          <p:cNvPr id="3227" name="AutoShape 353"/>
          <p:cNvSpPr>
            <a:spLocks noChangeArrowheads="1"/>
          </p:cNvSpPr>
          <p:nvPr/>
        </p:nvSpPr>
        <p:spPr bwMode="auto">
          <a:xfrm>
            <a:off x="3476625" y="1739900"/>
            <a:ext cx="3016250" cy="2044700"/>
          </a:xfrm>
          <a:prstGeom prst="roundRect">
            <a:avLst>
              <a:gd name="adj" fmla="val 0"/>
            </a:avLst>
          </a:prstGeom>
          <a:solidFill>
            <a:schemeClr val="bg1"/>
          </a:solidFill>
          <a:ln w="12700">
            <a:solidFill>
              <a:srgbClr val="8A9426"/>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1" hangingPunct="1">
              <a:spcBef>
                <a:spcPct val="20000"/>
              </a:spcBef>
              <a:buFont typeface="Arial" charset="0"/>
              <a:buChar char="•"/>
              <a:defRPr/>
            </a:pPr>
            <a:endParaRPr lang="ja-JP" altLang="en-US" sz="2800" b="0">
              <a:solidFill>
                <a:schemeClr val="tx1"/>
              </a:solidFill>
              <a:latin typeface="メイリオ" panose="020B0604030504040204" pitchFamily="50" charset="-128"/>
            </a:endParaRPr>
          </a:p>
        </p:txBody>
      </p:sp>
      <p:sp>
        <p:nvSpPr>
          <p:cNvPr id="10255" name="Rectangle 4"/>
          <p:cNvSpPr>
            <a:spLocks noChangeArrowheads="1"/>
          </p:cNvSpPr>
          <p:nvPr/>
        </p:nvSpPr>
        <p:spPr bwMode="auto">
          <a:xfrm>
            <a:off x="3675856" y="1405737"/>
            <a:ext cx="268605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lnSpc>
                <a:spcPct val="120000"/>
              </a:lnSpc>
              <a:spcBef>
                <a:spcPct val="0"/>
              </a:spcBef>
              <a:buFontTx/>
              <a:buNone/>
            </a:pPr>
            <a:r>
              <a:rPr lang="ja-JP" altLang="en-US" sz="1600" dirty="0">
                <a:solidFill>
                  <a:schemeClr val="bg1"/>
                </a:solidFill>
                <a:latin typeface="メイリオ" panose="020B0604030504040204" pitchFamily="50" charset="-128"/>
                <a:ea typeface="メイリオ" panose="020B0604030504040204" pitchFamily="50" charset="-128"/>
              </a:rPr>
              <a:t>消費税</a:t>
            </a:r>
          </a:p>
        </p:txBody>
      </p:sp>
      <p:sp>
        <p:nvSpPr>
          <p:cNvPr id="3244" name="AutoShape 172"/>
          <p:cNvSpPr>
            <a:spLocks noChangeArrowheads="1"/>
          </p:cNvSpPr>
          <p:nvPr/>
        </p:nvSpPr>
        <p:spPr bwMode="auto">
          <a:xfrm>
            <a:off x="1900238" y="3905250"/>
            <a:ext cx="4719637" cy="381000"/>
          </a:xfrm>
          <a:prstGeom prst="roundRect">
            <a:avLst>
              <a:gd name="adj" fmla="val 16667"/>
            </a:avLst>
          </a:prstGeom>
          <a:solidFill>
            <a:srgbClr val="EAEAE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3245" name="AutoShape 173"/>
          <p:cNvSpPr>
            <a:spLocks noChangeArrowheads="1"/>
          </p:cNvSpPr>
          <p:nvPr/>
        </p:nvSpPr>
        <p:spPr bwMode="auto">
          <a:xfrm>
            <a:off x="330200" y="3905250"/>
            <a:ext cx="1789113" cy="381000"/>
          </a:xfrm>
          <a:prstGeom prst="roundRect">
            <a:avLst>
              <a:gd name="adj" fmla="val 16667"/>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3246" name="Rectangle 174"/>
          <p:cNvSpPr>
            <a:spLocks noChangeArrowheads="1"/>
          </p:cNvSpPr>
          <p:nvPr/>
        </p:nvSpPr>
        <p:spPr bwMode="auto">
          <a:xfrm>
            <a:off x="860425" y="3962400"/>
            <a:ext cx="8001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sz="1600">
                <a:latin typeface="メイリオ" panose="020B0604030504040204" pitchFamily="50" charset="-128"/>
              </a:rPr>
              <a:t>参　考</a:t>
            </a:r>
          </a:p>
        </p:txBody>
      </p:sp>
      <p:sp>
        <p:nvSpPr>
          <p:cNvPr id="3250" name="Rectangle 178"/>
          <p:cNvSpPr>
            <a:spLocks noChangeArrowheads="1"/>
          </p:cNvSpPr>
          <p:nvPr/>
        </p:nvSpPr>
        <p:spPr bwMode="auto">
          <a:xfrm>
            <a:off x="2306638" y="3979863"/>
            <a:ext cx="7937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sz="1200">
                <a:solidFill>
                  <a:schemeClr val="tx1"/>
                </a:solidFill>
                <a:latin typeface="メイリオ" panose="020B0604030504040204" pitchFamily="50" charset="-128"/>
              </a:rPr>
              <a:t>税の種類</a:t>
            </a:r>
          </a:p>
        </p:txBody>
      </p:sp>
      <p:sp>
        <p:nvSpPr>
          <p:cNvPr id="3251" name="AutoShape 179"/>
          <p:cNvSpPr>
            <a:spLocks noChangeArrowheads="1"/>
          </p:cNvSpPr>
          <p:nvPr/>
        </p:nvSpPr>
        <p:spPr bwMode="auto">
          <a:xfrm>
            <a:off x="2011363" y="3905250"/>
            <a:ext cx="215900" cy="381000"/>
          </a:xfrm>
          <a:prstGeom prst="roundRect">
            <a:avLst>
              <a:gd name="adj" fmla="val 0"/>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10261" name="Rectangle 44"/>
          <p:cNvSpPr>
            <a:spLocks noChangeArrowheads="1"/>
          </p:cNvSpPr>
          <p:nvPr/>
        </p:nvSpPr>
        <p:spPr bwMode="auto">
          <a:xfrm>
            <a:off x="2203450" y="4457700"/>
            <a:ext cx="46831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468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spcBef>
                <a:spcPct val="0"/>
              </a:spcBef>
              <a:buFontTx/>
              <a:buNone/>
            </a:pPr>
            <a:r>
              <a:rPr lang="ja-JP" altLang="en-US" sz="1050">
                <a:latin typeface="メイリオ" panose="020B0604030504040204" pitchFamily="50" charset="-128"/>
                <a:ea typeface="メイリオ" panose="020B0604030504040204" pitchFamily="50" charset="-128"/>
              </a:rPr>
              <a:t>所得税、法人税、相続税、贈与税、消費税、酒税、たばこ税、</a:t>
            </a:r>
            <a:endParaRPr lang="en-US" altLang="ja-JP" sz="1050">
              <a:latin typeface="メイリオ" panose="020B0604030504040204" pitchFamily="50" charset="-128"/>
              <a:ea typeface="メイリオ" panose="020B0604030504040204" pitchFamily="50" charset="-128"/>
            </a:endParaRPr>
          </a:p>
          <a:p>
            <a:pPr defTabSz="914400" eaLnBrk="1" hangingPunct="1">
              <a:spcBef>
                <a:spcPct val="0"/>
              </a:spcBef>
              <a:buFontTx/>
              <a:buNone/>
            </a:pPr>
            <a:r>
              <a:rPr lang="ja-JP" altLang="en-US" sz="1050">
                <a:latin typeface="メイリオ" panose="020B0604030504040204" pitchFamily="50" charset="-128"/>
                <a:ea typeface="メイリオ" panose="020B0604030504040204" pitchFamily="50" charset="-128"/>
              </a:rPr>
              <a:t>自動車重量税、印紙税、登録免許税、関税など</a:t>
            </a:r>
          </a:p>
        </p:txBody>
      </p:sp>
      <p:sp>
        <p:nvSpPr>
          <p:cNvPr id="10262" name="Rectangle 48"/>
          <p:cNvSpPr>
            <a:spLocks noChangeArrowheads="1"/>
          </p:cNvSpPr>
          <p:nvPr/>
        </p:nvSpPr>
        <p:spPr bwMode="auto">
          <a:xfrm>
            <a:off x="2203450" y="5281613"/>
            <a:ext cx="51085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468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spcBef>
                <a:spcPct val="0"/>
              </a:spcBef>
              <a:buFontTx/>
              <a:buNone/>
            </a:pPr>
            <a:endParaRPr lang="en-US" altLang="ja-JP" sz="1050" dirty="0">
              <a:latin typeface="メイリオ" panose="020B0604030504040204" pitchFamily="50" charset="-128"/>
              <a:ea typeface="メイリオ" panose="020B0604030504040204" pitchFamily="50" charset="-128"/>
            </a:endParaRPr>
          </a:p>
          <a:p>
            <a:pPr defTabSz="914400" eaLnBrk="1" hangingPunct="1">
              <a:spcBef>
                <a:spcPct val="0"/>
              </a:spcBef>
              <a:buFontTx/>
              <a:buNone/>
            </a:pPr>
            <a:r>
              <a:rPr lang="ja-JP" altLang="en-US" sz="1050" dirty="0">
                <a:latin typeface="メイリオ" panose="020B0604030504040204" pitchFamily="50" charset="-128"/>
                <a:ea typeface="メイリオ" panose="020B0604030504040204" pitchFamily="50" charset="-128"/>
              </a:rPr>
              <a:t>道府県民税、事業税、自動車税、固定資産税（特例分）、地方消費税、</a:t>
            </a:r>
            <a:endParaRPr lang="en-US" altLang="ja-JP" sz="1050" dirty="0">
              <a:latin typeface="メイリオ" panose="020B0604030504040204" pitchFamily="50" charset="-128"/>
              <a:ea typeface="メイリオ" panose="020B0604030504040204" pitchFamily="50" charset="-128"/>
            </a:endParaRPr>
          </a:p>
          <a:p>
            <a:pPr defTabSz="914400" eaLnBrk="1" hangingPunct="1">
              <a:spcBef>
                <a:spcPct val="0"/>
              </a:spcBef>
              <a:buFontTx/>
              <a:buNone/>
            </a:pPr>
            <a:r>
              <a:rPr lang="ja-JP" altLang="en-US" sz="1050" dirty="0">
                <a:latin typeface="メイリオ" panose="020B0604030504040204" pitchFamily="50" charset="-128"/>
                <a:ea typeface="メイリオ" panose="020B0604030504040204" pitchFamily="50" charset="-128"/>
              </a:rPr>
              <a:t>不動産取得税、道府県たばこ税、ゴルフ場利用税など</a:t>
            </a:r>
          </a:p>
          <a:p>
            <a:pPr defTabSz="914400" eaLnBrk="1" hangingPunct="1">
              <a:spcBef>
                <a:spcPct val="0"/>
              </a:spcBef>
              <a:buFontTx/>
              <a:buNone/>
            </a:pPr>
            <a:endParaRPr lang="ja-JP" altLang="en-US" sz="1050" dirty="0">
              <a:latin typeface="メイリオ" panose="020B0604030504040204" pitchFamily="50" charset="-128"/>
              <a:ea typeface="メイリオ" panose="020B0604030504040204" pitchFamily="50" charset="-128"/>
            </a:endParaRPr>
          </a:p>
        </p:txBody>
      </p:sp>
      <p:sp>
        <p:nvSpPr>
          <p:cNvPr id="10263" name="Rectangle 48"/>
          <p:cNvSpPr>
            <a:spLocks noChangeArrowheads="1"/>
          </p:cNvSpPr>
          <p:nvPr/>
        </p:nvSpPr>
        <p:spPr bwMode="auto">
          <a:xfrm>
            <a:off x="2203450" y="5921375"/>
            <a:ext cx="4697413"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468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spcBef>
                <a:spcPct val="0"/>
              </a:spcBef>
              <a:buFontTx/>
              <a:buNone/>
            </a:pPr>
            <a:endParaRPr lang="en-US" altLang="ja-JP" sz="1050" dirty="0">
              <a:latin typeface="メイリオ" panose="020B0604030504040204" pitchFamily="50" charset="-128"/>
              <a:ea typeface="メイリオ" panose="020B0604030504040204" pitchFamily="50" charset="-128"/>
            </a:endParaRPr>
          </a:p>
          <a:p>
            <a:pPr defTabSz="914400" eaLnBrk="1" hangingPunct="1">
              <a:spcBef>
                <a:spcPct val="0"/>
              </a:spcBef>
              <a:buFontTx/>
              <a:buNone/>
            </a:pPr>
            <a:r>
              <a:rPr lang="ja-JP" altLang="en-US" sz="1050" dirty="0">
                <a:latin typeface="メイリオ" panose="020B0604030504040204" pitchFamily="50" charset="-128"/>
                <a:ea typeface="メイリオ" panose="020B0604030504040204" pitchFamily="50" charset="-128"/>
              </a:rPr>
              <a:t>市町村民税、固定資産税、事業所税、軽自動車税、</a:t>
            </a:r>
            <a:endParaRPr lang="en-US" altLang="ja-JP" sz="1050" dirty="0">
              <a:latin typeface="メイリオ" panose="020B0604030504040204" pitchFamily="50" charset="-128"/>
              <a:ea typeface="メイリオ" panose="020B0604030504040204" pitchFamily="50" charset="-128"/>
            </a:endParaRPr>
          </a:p>
          <a:p>
            <a:pPr defTabSz="914400" eaLnBrk="1" hangingPunct="1">
              <a:spcBef>
                <a:spcPct val="0"/>
              </a:spcBef>
              <a:buFontTx/>
              <a:buNone/>
            </a:pPr>
            <a:r>
              <a:rPr lang="ja-JP" altLang="en-US" sz="1050" dirty="0">
                <a:latin typeface="メイリオ" panose="020B0604030504040204" pitchFamily="50" charset="-128"/>
                <a:ea typeface="メイリオ" panose="020B0604030504040204" pitchFamily="50" charset="-128"/>
              </a:rPr>
              <a:t>市町村たばこ税、入湯税など</a:t>
            </a:r>
          </a:p>
          <a:p>
            <a:pPr defTabSz="914400" eaLnBrk="1" hangingPunct="1">
              <a:spcBef>
                <a:spcPct val="0"/>
              </a:spcBef>
              <a:buFontTx/>
              <a:buNone/>
            </a:pPr>
            <a:endParaRPr lang="ja-JP" altLang="en-US" sz="1050" dirty="0">
              <a:latin typeface="メイリオ" panose="020B0604030504040204" pitchFamily="50" charset="-128"/>
              <a:ea typeface="メイリオ" panose="020B0604030504040204" pitchFamily="50" charset="-128"/>
            </a:endParaRPr>
          </a:p>
        </p:txBody>
      </p:sp>
      <p:sp>
        <p:nvSpPr>
          <p:cNvPr id="3257" name="Oval 185"/>
          <p:cNvSpPr>
            <a:spLocks noChangeArrowheads="1"/>
          </p:cNvSpPr>
          <p:nvPr/>
        </p:nvSpPr>
        <p:spPr bwMode="auto">
          <a:xfrm>
            <a:off x="1252538" y="5245100"/>
            <a:ext cx="576263" cy="576262"/>
          </a:xfrm>
          <a:prstGeom prst="ellipse">
            <a:avLst/>
          </a:prstGeom>
          <a:solidFill>
            <a:srgbClr val="8A942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nchorCtr="1"/>
          <a:lstStyle/>
          <a:p>
            <a:pPr lvl="0" algn="ctr" defTabSz="914400" eaLnBrk="1" hangingPunct="1">
              <a:defRPr/>
            </a:pPr>
            <a:r>
              <a:rPr lang="ja-JP" altLang="en-US" sz="1200">
                <a:solidFill>
                  <a:prstClr val="white"/>
                </a:solidFill>
                <a:latin typeface="メイリオ" panose="020B0604030504040204" pitchFamily="50" charset="-128"/>
              </a:rPr>
              <a:t>道府</a:t>
            </a:r>
          </a:p>
          <a:p>
            <a:pPr lvl="0" algn="ctr" defTabSz="914400" eaLnBrk="1" hangingPunct="1">
              <a:defRPr/>
            </a:pPr>
            <a:r>
              <a:rPr lang="ja-JP" altLang="en-US" sz="1200">
                <a:solidFill>
                  <a:prstClr val="white"/>
                </a:solidFill>
                <a:latin typeface="メイリオ" panose="020B0604030504040204" pitchFamily="50" charset="-128"/>
              </a:rPr>
              <a:t>県税</a:t>
            </a:r>
          </a:p>
        </p:txBody>
      </p:sp>
      <p:sp>
        <p:nvSpPr>
          <p:cNvPr id="3259" name="Oval 187"/>
          <p:cNvSpPr>
            <a:spLocks noChangeArrowheads="1"/>
          </p:cNvSpPr>
          <p:nvPr/>
        </p:nvSpPr>
        <p:spPr bwMode="auto">
          <a:xfrm>
            <a:off x="1252538" y="5880100"/>
            <a:ext cx="576263" cy="576262"/>
          </a:xfrm>
          <a:prstGeom prst="ellipse">
            <a:avLst/>
          </a:prstGeom>
          <a:solidFill>
            <a:schemeClr val="accent3">
              <a:lumMod val="75000"/>
            </a:schemeClr>
          </a:solidFill>
          <a:ln>
            <a:noFill/>
          </a:ln>
          <a:effectLst/>
          <a:extLst/>
        </p:spPr>
        <p:txBody>
          <a:bodyPr wrap="none" anchor="ctr" anchorCtr="1"/>
          <a:lstStyle/>
          <a:p>
            <a:pPr lvl="0" algn="ctr" defTabSz="914400" eaLnBrk="1" hangingPunct="1">
              <a:defRPr/>
            </a:pPr>
            <a:r>
              <a:rPr lang="ja-JP" altLang="en-US" sz="1200" dirty="0">
                <a:solidFill>
                  <a:prstClr val="white"/>
                </a:solidFill>
                <a:latin typeface="メイリオ" panose="020B0604030504040204" pitchFamily="50" charset="-128"/>
              </a:rPr>
              <a:t>市町</a:t>
            </a:r>
          </a:p>
          <a:p>
            <a:pPr lvl="0" algn="ctr" defTabSz="914400" eaLnBrk="1" hangingPunct="1">
              <a:defRPr/>
            </a:pPr>
            <a:r>
              <a:rPr lang="ja-JP" altLang="en-US" sz="1200" dirty="0">
                <a:solidFill>
                  <a:prstClr val="white"/>
                </a:solidFill>
                <a:latin typeface="メイリオ" panose="020B0604030504040204" pitchFamily="50" charset="-128"/>
              </a:rPr>
              <a:t>村税</a:t>
            </a:r>
          </a:p>
        </p:txBody>
      </p:sp>
      <p:sp>
        <p:nvSpPr>
          <p:cNvPr id="3261" name="Oval 189"/>
          <p:cNvSpPr>
            <a:spLocks noChangeArrowheads="1"/>
          </p:cNvSpPr>
          <p:nvPr/>
        </p:nvSpPr>
        <p:spPr bwMode="auto">
          <a:xfrm>
            <a:off x="1181101" y="4394200"/>
            <a:ext cx="719137" cy="71913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nchorCtr="1"/>
          <a:lstStyle/>
          <a:p>
            <a:pPr lvl="0" algn="ctr" defTabSz="914400" eaLnBrk="1" hangingPunct="1">
              <a:defRPr/>
            </a:pPr>
            <a:r>
              <a:rPr lang="ja-JP" altLang="en-US" sz="1600">
                <a:solidFill>
                  <a:prstClr val="white"/>
                </a:solidFill>
                <a:latin typeface="メイリオ" panose="020B0604030504040204" pitchFamily="50" charset="-128"/>
              </a:rPr>
              <a:t>国税</a:t>
            </a:r>
          </a:p>
        </p:txBody>
      </p:sp>
      <p:sp>
        <p:nvSpPr>
          <p:cNvPr id="3263" name="Oval 191"/>
          <p:cNvSpPr>
            <a:spLocks noChangeArrowheads="1"/>
          </p:cNvSpPr>
          <p:nvPr/>
        </p:nvSpPr>
        <p:spPr bwMode="auto">
          <a:xfrm>
            <a:off x="630238" y="5537200"/>
            <a:ext cx="576263" cy="576262"/>
          </a:xfrm>
          <a:prstGeom prst="ellipse">
            <a:avLst/>
          </a:prstGeom>
          <a:solidFill>
            <a:srgbClr val="8A942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nchorCtr="1"/>
          <a:lstStyle/>
          <a:p>
            <a:pPr eaLnBrk="1" hangingPunct="1">
              <a:defRPr/>
            </a:pPr>
            <a:r>
              <a:rPr lang="ja-JP" altLang="en-US" sz="1200">
                <a:solidFill>
                  <a:prstClr val="white"/>
                </a:solidFill>
                <a:latin typeface="メイリオ" panose="020B0604030504040204" pitchFamily="50" charset="-128"/>
              </a:rPr>
              <a:t>地方税</a:t>
            </a:r>
            <a:endParaRPr lang="ja-JP" altLang="en-US" sz="1200">
              <a:latin typeface="メイリオ" panose="020B0604030504040204" pitchFamily="50" charset="-128"/>
            </a:endParaRPr>
          </a:p>
        </p:txBody>
      </p:sp>
      <p:sp>
        <p:nvSpPr>
          <p:cNvPr id="3266" name="AutoShape 194"/>
          <p:cNvSpPr>
            <a:spLocks noChangeArrowheads="1"/>
          </p:cNvSpPr>
          <p:nvPr/>
        </p:nvSpPr>
        <p:spPr bwMode="auto">
          <a:xfrm>
            <a:off x="6759575" y="3905250"/>
            <a:ext cx="2906713" cy="381000"/>
          </a:xfrm>
          <a:prstGeom prst="roundRect">
            <a:avLst>
              <a:gd name="adj" fmla="val 16667"/>
            </a:avLst>
          </a:prstGeom>
          <a:solidFill>
            <a:srgbClr val="EAEAE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3267" name="Rectangle 195"/>
          <p:cNvSpPr>
            <a:spLocks noChangeArrowheads="1"/>
          </p:cNvSpPr>
          <p:nvPr/>
        </p:nvSpPr>
        <p:spPr bwMode="auto">
          <a:xfrm>
            <a:off x="6826250" y="3979863"/>
            <a:ext cx="1098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sz="1200">
                <a:solidFill>
                  <a:schemeClr val="tx1"/>
                </a:solidFill>
                <a:latin typeface="メイリオ" panose="020B0604030504040204" pitchFamily="50" charset="-128"/>
              </a:rPr>
              <a:t>税の分類方法</a:t>
            </a:r>
          </a:p>
        </p:txBody>
      </p:sp>
      <p:sp>
        <p:nvSpPr>
          <p:cNvPr id="3268" name="Rectangle 196"/>
          <p:cNvSpPr>
            <a:spLocks noChangeArrowheads="1"/>
          </p:cNvSpPr>
          <p:nvPr/>
        </p:nvSpPr>
        <p:spPr bwMode="auto">
          <a:xfrm>
            <a:off x="6662738" y="5097463"/>
            <a:ext cx="299085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sz="1300">
                <a:solidFill>
                  <a:schemeClr val="tx1"/>
                </a:solidFill>
                <a:latin typeface="メイリオ" panose="020B0604030504040204" pitchFamily="50" charset="-128"/>
              </a:rPr>
              <a:t>「何に対して課税するか」による分類</a:t>
            </a:r>
            <a:endParaRPr lang="en-US" altLang="ja-JP" sz="1300">
              <a:solidFill>
                <a:schemeClr val="tx1"/>
              </a:solidFill>
              <a:latin typeface="メイリオ" panose="020B0604030504040204" pitchFamily="50" charset="-128"/>
            </a:endParaRPr>
          </a:p>
        </p:txBody>
      </p:sp>
      <p:sp>
        <p:nvSpPr>
          <p:cNvPr id="3269" name="Rectangle 197"/>
          <p:cNvSpPr>
            <a:spLocks noChangeArrowheads="1"/>
          </p:cNvSpPr>
          <p:nvPr/>
        </p:nvSpPr>
        <p:spPr bwMode="auto">
          <a:xfrm>
            <a:off x="6662738" y="5884863"/>
            <a:ext cx="183515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sz="1300">
                <a:solidFill>
                  <a:schemeClr val="tx1"/>
                </a:solidFill>
                <a:latin typeface="メイリオ" panose="020B0604030504040204" pitchFamily="50" charset="-128"/>
              </a:rPr>
              <a:t>「納め方」による分類</a:t>
            </a:r>
          </a:p>
        </p:txBody>
      </p:sp>
      <p:sp>
        <p:nvSpPr>
          <p:cNvPr id="3270" name="Rectangle 198"/>
          <p:cNvSpPr>
            <a:spLocks noChangeArrowheads="1"/>
          </p:cNvSpPr>
          <p:nvPr/>
        </p:nvSpPr>
        <p:spPr bwMode="auto">
          <a:xfrm>
            <a:off x="6662738" y="4322763"/>
            <a:ext cx="249555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sz="1300">
                <a:solidFill>
                  <a:schemeClr val="tx1"/>
                </a:solidFill>
                <a:latin typeface="メイリオ" panose="020B0604030504040204" pitchFamily="50" charset="-128"/>
              </a:rPr>
              <a:t>「どこに納めるか」による分類</a:t>
            </a:r>
          </a:p>
        </p:txBody>
      </p:sp>
      <p:sp>
        <p:nvSpPr>
          <p:cNvPr id="3271" name="Oval 199"/>
          <p:cNvSpPr>
            <a:spLocks noChangeArrowheads="1"/>
          </p:cNvSpPr>
          <p:nvPr/>
        </p:nvSpPr>
        <p:spPr bwMode="auto">
          <a:xfrm>
            <a:off x="8148638" y="5378450"/>
            <a:ext cx="431800" cy="43180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72000" anchor="ctr" anchorCtr="1"/>
          <a:lstStyle/>
          <a:p>
            <a:pPr lvl="0" algn="ctr" defTabSz="914400" eaLnBrk="1" hangingPunct="1">
              <a:defRPr/>
            </a:pPr>
            <a:r>
              <a:rPr lang="ja-JP" altLang="en-US" sz="1000">
                <a:solidFill>
                  <a:prstClr val="white"/>
                </a:solidFill>
                <a:latin typeface="メイリオ" panose="020B0604030504040204" pitchFamily="50" charset="-128"/>
              </a:rPr>
              <a:t>消費</a:t>
            </a:r>
          </a:p>
          <a:p>
            <a:pPr lvl="0" algn="ctr" defTabSz="914400" eaLnBrk="1" hangingPunct="1">
              <a:defRPr/>
            </a:pPr>
            <a:r>
              <a:rPr lang="ja-JP" altLang="en-US" sz="1000">
                <a:solidFill>
                  <a:prstClr val="white"/>
                </a:solidFill>
                <a:latin typeface="メイリオ" panose="020B0604030504040204" pitchFamily="50" charset="-128"/>
              </a:rPr>
              <a:t>課税</a:t>
            </a:r>
          </a:p>
        </p:txBody>
      </p:sp>
      <p:sp>
        <p:nvSpPr>
          <p:cNvPr id="3273" name="Oval 201"/>
          <p:cNvSpPr>
            <a:spLocks noChangeArrowheads="1"/>
          </p:cNvSpPr>
          <p:nvPr/>
        </p:nvSpPr>
        <p:spPr bwMode="auto">
          <a:xfrm>
            <a:off x="8682038" y="5378450"/>
            <a:ext cx="431800" cy="43180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72000" anchor="ctr" anchorCtr="1"/>
          <a:lstStyle/>
          <a:p>
            <a:pPr lvl="0" algn="ctr" defTabSz="914400" eaLnBrk="1" hangingPunct="1">
              <a:defRPr/>
            </a:pPr>
            <a:r>
              <a:rPr lang="ja-JP" altLang="en-US" sz="1000">
                <a:solidFill>
                  <a:prstClr val="white"/>
                </a:solidFill>
                <a:latin typeface="メイリオ" panose="020B0604030504040204" pitchFamily="50" charset="-128"/>
              </a:rPr>
              <a:t>資産</a:t>
            </a:r>
          </a:p>
          <a:p>
            <a:pPr lvl="0" algn="ctr" defTabSz="914400" eaLnBrk="1" hangingPunct="1">
              <a:defRPr/>
            </a:pPr>
            <a:r>
              <a:rPr lang="ja-JP" altLang="en-US" sz="1000">
                <a:solidFill>
                  <a:prstClr val="white"/>
                </a:solidFill>
                <a:latin typeface="メイリオ" panose="020B0604030504040204" pitchFamily="50" charset="-128"/>
              </a:rPr>
              <a:t>課税</a:t>
            </a:r>
          </a:p>
        </p:txBody>
      </p:sp>
      <p:sp>
        <p:nvSpPr>
          <p:cNvPr id="3275" name="Oval 203"/>
          <p:cNvSpPr>
            <a:spLocks noChangeArrowheads="1"/>
          </p:cNvSpPr>
          <p:nvPr/>
        </p:nvSpPr>
        <p:spPr bwMode="auto">
          <a:xfrm>
            <a:off x="7612063" y="5378450"/>
            <a:ext cx="431800" cy="43180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72000" anchor="ctr" anchorCtr="1"/>
          <a:lstStyle/>
          <a:p>
            <a:pPr lvl="0" algn="ctr" defTabSz="914400" eaLnBrk="1" hangingPunct="1">
              <a:defRPr/>
            </a:pPr>
            <a:r>
              <a:rPr lang="ja-JP" altLang="en-US" sz="1000">
                <a:solidFill>
                  <a:prstClr val="white"/>
                </a:solidFill>
                <a:latin typeface="メイリオ" panose="020B0604030504040204" pitchFamily="50" charset="-128"/>
              </a:rPr>
              <a:t>所得</a:t>
            </a:r>
          </a:p>
          <a:p>
            <a:pPr lvl="0" algn="ctr" defTabSz="914400" eaLnBrk="1" hangingPunct="1">
              <a:defRPr/>
            </a:pPr>
            <a:r>
              <a:rPr lang="ja-JP" altLang="en-US" sz="1000">
                <a:solidFill>
                  <a:prstClr val="white"/>
                </a:solidFill>
                <a:latin typeface="メイリオ" panose="020B0604030504040204" pitchFamily="50" charset="-128"/>
              </a:rPr>
              <a:t>課税</a:t>
            </a:r>
          </a:p>
        </p:txBody>
      </p:sp>
      <p:sp>
        <p:nvSpPr>
          <p:cNvPr id="3277" name="Oval 205"/>
          <p:cNvSpPr>
            <a:spLocks noChangeArrowheads="1"/>
          </p:cNvSpPr>
          <p:nvPr/>
        </p:nvSpPr>
        <p:spPr bwMode="auto">
          <a:xfrm>
            <a:off x="8148638" y="6165850"/>
            <a:ext cx="431800" cy="431800"/>
          </a:xfrm>
          <a:prstGeom prst="ellipse">
            <a:avLst/>
          </a:prstGeom>
          <a:solidFill>
            <a:srgbClr val="FF66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72000" anchor="ctr" anchorCtr="1"/>
          <a:lstStyle/>
          <a:p>
            <a:pPr eaLnBrk="1" hangingPunct="1">
              <a:defRPr/>
            </a:pPr>
            <a:r>
              <a:rPr lang="ja-JP" altLang="en-US" sz="1000">
                <a:solidFill>
                  <a:prstClr val="white"/>
                </a:solidFill>
                <a:latin typeface="メイリオ" panose="020B0604030504040204" pitchFamily="50" charset="-128"/>
              </a:rPr>
              <a:t>間接税</a:t>
            </a:r>
            <a:endParaRPr lang="ja-JP" altLang="en-US">
              <a:latin typeface="メイリオ" panose="020B0604030504040204" pitchFamily="50" charset="-128"/>
            </a:endParaRPr>
          </a:p>
        </p:txBody>
      </p:sp>
      <p:sp>
        <p:nvSpPr>
          <p:cNvPr id="3278" name="Rectangle 206"/>
          <p:cNvSpPr>
            <a:spLocks noChangeArrowheads="1"/>
          </p:cNvSpPr>
          <p:nvPr/>
        </p:nvSpPr>
        <p:spPr bwMode="auto">
          <a:xfrm>
            <a:off x="8280109" y="628404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nchorCtr="1">
            <a:spAutoFit/>
          </a:bodyPr>
          <a:lstStyle/>
          <a:p>
            <a:pPr algn="ctr" defTabSz="914400" eaLnBrk="1" hangingPunct="1">
              <a:defRPr/>
            </a:pPr>
            <a:endParaRPr lang="ja-JP" altLang="en-US" sz="1000">
              <a:latin typeface="メイリオ" panose="020B0604030504040204" pitchFamily="50" charset="-128"/>
            </a:endParaRPr>
          </a:p>
        </p:txBody>
      </p:sp>
      <p:sp>
        <p:nvSpPr>
          <p:cNvPr id="3281" name="Oval 209"/>
          <p:cNvSpPr>
            <a:spLocks noChangeArrowheads="1"/>
          </p:cNvSpPr>
          <p:nvPr/>
        </p:nvSpPr>
        <p:spPr bwMode="auto">
          <a:xfrm>
            <a:off x="7612063" y="6165850"/>
            <a:ext cx="431800" cy="431800"/>
          </a:xfrm>
          <a:prstGeom prst="ellipse">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72000" anchor="ctr" anchorCtr="1"/>
          <a:lstStyle/>
          <a:p>
            <a:pPr eaLnBrk="1" hangingPunct="1">
              <a:defRPr/>
            </a:pPr>
            <a:r>
              <a:rPr lang="ja-JP" altLang="en-US" sz="1000">
                <a:solidFill>
                  <a:prstClr val="white"/>
                </a:solidFill>
                <a:latin typeface="メイリオ" panose="020B0604030504040204" pitchFamily="50" charset="-128"/>
              </a:rPr>
              <a:t>直接税</a:t>
            </a:r>
            <a:endParaRPr lang="ja-JP" altLang="en-US">
              <a:latin typeface="メイリオ" panose="020B0604030504040204" pitchFamily="50" charset="-128"/>
            </a:endParaRPr>
          </a:p>
        </p:txBody>
      </p:sp>
      <p:sp>
        <p:nvSpPr>
          <p:cNvPr id="3283" name="Oval 211"/>
          <p:cNvSpPr>
            <a:spLocks noChangeArrowheads="1"/>
          </p:cNvSpPr>
          <p:nvPr/>
        </p:nvSpPr>
        <p:spPr bwMode="auto">
          <a:xfrm>
            <a:off x="8148638" y="4603750"/>
            <a:ext cx="431800" cy="431800"/>
          </a:xfrm>
          <a:prstGeom prst="ellipse">
            <a:avLst/>
          </a:prstGeom>
          <a:solidFill>
            <a:srgbClr val="8A942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72000" anchor="ctr" anchorCtr="1"/>
          <a:lstStyle/>
          <a:p>
            <a:pPr eaLnBrk="1" hangingPunct="1">
              <a:defRPr/>
            </a:pPr>
            <a:r>
              <a:rPr lang="ja-JP" altLang="en-US" sz="1000">
                <a:solidFill>
                  <a:prstClr val="white"/>
                </a:solidFill>
                <a:latin typeface="メイリオ" panose="020B0604030504040204" pitchFamily="50" charset="-128"/>
              </a:rPr>
              <a:t>地方税</a:t>
            </a:r>
            <a:endParaRPr lang="ja-JP" altLang="en-US">
              <a:latin typeface="メイリオ" panose="020B0604030504040204" pitchFamily="50" charset="-128"/>
            </a:endParaRPr>
          </a:p>
        </p:txBody>
      </p:sp>
      <p:sp>
        <p:nvSpPr>
          <p:cNvPr id="3287" name="Oval 215"/>
          <p:cNvSpPr>
            <a:spLocks noChangeArrowheads="1"/>
          </p:cNvSpPr>
          <p:nvPr/>
        </p:nvSpPr>
        <p:spPr bwMode="auto">
          <a:xfrm>
            <a:off x="7612063" y="4603750"/>
            <a:ext cx="431800" cy="43180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72000" anchor="ctr" anchorCtr="1"/>
          <a:lstStyle/>
          <a:p>
            <a:pPr eaLnBrk="1" hangingPunct="1">
              <a:defRPr/>
            </a:pPr>
            <a:r>
              <a:rPr lang="ja-JP" altLang="en-US" sz="1000">
                <a:solidFill>
                  <a:prstClr val="white"/>
                </a:solidFill>
                <a:latin typeface="メイリオ" panose="020B0604030504040204" pitchFamily="50" charset="-128"/>
              </a:rPr>
              <a:t>国税</a:t>
            </a:r>
            <a:endParaRPr lang="ja-JP" altLang="en-US">
              <a:latin typeface="メイリオ" panose="020B0604030504040204" pitchFamily="50" charset="-128"/>
            </a:endParaRPr>
          </a:p>
        </p:txBody>
      </p:sp>
      <p:sp>
        <p:nvSpPr>
          <p:cNvPr id="10294" name="Rectangle 32"/>
          <p:cNvSpPr>
            <a:spLocks noChangeArrowheads="1"/>
          </p:cNvSpPr>
          <p:nvPr/>
        </p:nvSpPr>
        <p:spPr bwMode="auto">
          <a:xfrm>
            <a:off x="565150" y="3106737"/>
            <a:ext cx="26955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spcBef>
                <a:spcPct val="0"/>
              </a:spcBef>
              <a:buFontTx/>
              <a:buNone/>
            </a:pPr>
            <a:r>
              <a:rPr lang="ja-JP" altLang="en-US" sz="1200" b="0" dirty="0">
                <a:latin typeface="メイリオ" panose="020B0604030504040204" pitchFamily="50" charset="-128"/>
                <a:ea typeface="メイリオ" panose="020B0604030504040204" pitchFamily="50" charset="-128"/>
              </a:rPr>
              <a:t>会社でもらう給与明細書。所得税や住民税が給料から差し引かれている。</a:t>
            </a:r>
          </a:p>
        </p:txBody>
      </p:sp>
      <p:sp>
        <p:nvSpPr>
          <p:cNvPr id="10295" name="Rectangle 36"/>
          <p:cNvSpPr>
            <a:spLocks noChangeArrowheads="1"/>
          </p:cNvSpPr>
          <p:nvPr/>
        </p:nvSpPr>
        <p:spPr bwMode="auto">
          <a:xfrm>
            <a:off x="6873875" y="3085198"/>
            <a:ext cx="26574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spcBef>
                <a:spcPct val="0"/>
              </a:spcBef>
              <a:buFontTx/>
              <a:buNone/>
            </a:pPr>
            <a:r>
              <a:rPr lang="ja-JP" altLang="en-US" sz="1200" b="0" dirty="0">
                <a:latin typeface="メイリオ" panose="020B0604030504040204" pitchFamily="50" charset="-128"/>
                <a:ea typeface="メイリオ" panose="020B0604030504040204" pitchFamily="50" charset="-128"/>
              </a:rPr>
              <a:t>清酒・ビール・ウイスキーなどの</a:t>
            </a:r>
          </a:p>
          <a:p>
            <a:pPr defTabSz="914400" eaLnBrk="1" hangingPunct="1">
              <a:spcBef>
                <a:spcPct val="0"/>
              </a:spcBef>
              <a:buFontTx/>
              <a:buNone/>
            </a:pPr>
            <a:r>
              <a:rPr lang="ja-JP" altLang="en-US" sz="1200" b="0" dirty="0">
                <a:latin typeface="メイリオ" panose="020B0604030504040204" pitchFamily="50" charset="-128"/>
                <a:ea typeface="メイリオ" panose="020B0604030504040204" pitchFamily="50" charset="-128"/>
              </a:rPr>
              <a:t>アルコール飲料や、たばこには税がかかる。</a:t>
            </a:r>
          </a:p>
        </p:txBody>
      </p:sp>
      <p:sp>
        <p:nvSpPr>
          <p:cNvPr id="10296" name="Rectangle 40"/>
          <p:cNvSpPr>
            <a:spLocks noChangeArrowheads="1"/>
          </p:cNvSpPr>
          <p:nvPr/>
        </p:nvSpPr>
        <p:spPr bwMode="auto">
          <a:xfrm>
            <a:off x="3717925" y="3107532"/>
            <a:ext cx="252095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spcBef>
                <a:spcPct val="0"/>
              </a:spcBef>
              <a:buFontTx/>
              <a:buNone/>
            </a:pPr>
            <a:r>
              <a:rPr lang="ja-JP" altLang="en-US" sz="1200" b="0" dirty="0">
                <a:latin typeface="メイリオ" panose="020B0604030504040204" pitchFamily="50" charset="-128"/>
                <a:ea typeface="メイリオ" panose="020B0604030504040204" pitchFamily="50" charset="-128"/>
              </a:rPr>
              <a:t>洋服や日用品を買ったりすると、</a:t>
            </a:r>
          </a:p>
          <a:p>
            <a:pPr defTabSz="914400" eaLnBrk="1" hangingPunct="1">
              <a:spcBef>
                <a:spcPct val="0"/>
              </a:spcBef>
              <a:buFontTx/>
              <a:buNone/>
            </a:pPr>
            <a:r>
              <a:rPr lang="ja-JP" altLang="en-US" sz="1200" b="0" dirty="0">
                <a:latin typeface="メイリオ" panose="020B0604030504040204" pitchFamily="50" charset="-128"/>
                <a:ea typeface="メイリオ" panose="020B0604030504040204" pitchFamily="50" charset="-128"/>
              </a:rPr>
              <a:t>消費税がかかる。</a:t>
            </a:r>
          </a:p>
        </p:txBody>
      </p:sp>
      <p:grpSp>
        <p:nvGrpSpPr>
          <p:cNvPr id="10297" name="Group 399"/>
          <p:cNvGrpSpPr>
            <a:grpSpLocks/>
          </p:cNvGrpSpPr>
          <p:nvPr/>
        </p:nvGrpSpPr>
        <p:grpSpPr bwMode="auto">
          <a:xfrm>
            <a:off x="6759575" y="3128061"/>
            <a:ext cx="144463" cy="144462"/>
            <a:chOff x="460" y="2518"/>
            <a:chExt cx="181" cy="181"/>
          </a:xfrm>
        </p:grpSpPr>
        <p:sp>
          <p:nvSpPr>
            <p:cNvPr id="10304" name="Oval 433"/>
            <p:cNvSpPr>
              <a:spLocks noChangeArrowheads="1"/>
            </p:cNvSpPr>
            <p:nvPr/>
          </p:nvSpPr>
          <p:spPr bwMode="auto">
            <a:xfrm>
              <a:off x="460" y="2518"/>
              <a:ext cx="181" cy="181"/>
            </a:xfrm>
            <a:prstGeom prst="ellipse">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endParaRPr lang="en-US" altLang="ja-JP" sz="2000" b="0">
                <a:solidFill>
                  <a:srgbClr val="FFFFFF"/>
                </a:solidFill>
                <a:latin typeface="メイリオ" panose="020B0604030504040204" pitchFamily="50" charset="-128"/>
                <a:ea typeface="メイリオ" panose="020B0604030504040204" pitchFamily="50" charset="-128"/>
              </a:endParaRPr>
            </a:p>
          </p:txBody>
        </p:sp>
        <p:sp>
          <p:nvSpPr>
            <p:cNvPr id="10305" name="Freeform 434"/>
            <p:cNvSpPr>
              <a:spLocks/>
            </p:cNvSpPr>
            <p:nvPr/>
          </p:nvSpPr>
          <p:spPr bwMode="auto">
            <a:xfrm>
              <a:off x="512" y="2569"/>
              <a:ext cx="80" cy="76"/>
            </a:xfrm>
            <a:custGeom>
              <a:avLst/>
              <a:gdLst>
                <a:gd name="T0" fmla="*/ 0 w 274"/>
                <a:gd name="T1" fmla="*/ 0 h 284"/>
                <a:gd name="T2" fmla="*/ 0 w 274"/>
                <a:gd name="T3" fmla="*/ 0 h 284"/>
                <a:gd name="T4" fmla="*/ 0 w 274"/>
                <a:gd name="T5" fmla="*/ 0 h 284"/>
                <a:gd name="T6" fmla="*/ 0 w 274"/>
                <a:gd name="T7" fmla="*/ 0 h 284"/>
                <a:gd name="T8" fmla="*/ 0 w 274"/>
                <a:gd name="T9" fmla="*/ 0 h 284"/>
                <a:gd name="T10" fmla="*/ 0 w 274"/>
                <a:gd name="T11" fmla="*/ 0 h 284"/>
                <a:gd name="T12" fmla="*/ 0 w 274"/>
                <a:gd name="T13" fmla="*/ 0 h 284"/>
                <a:gd name="T14" fmla="*/ 0 w 274"/>
                <a:gd name="T15" fmla="*/ 0 h 284"/>
                <a:gd name="T16" fmla="*/ 0 w 274"/>
                <a:gd name="T17" fmla="*/ 0 h 284"/>
                <a:gd name="T18" fmla="*/ 0 w 274"/>
                <a:gd name="T19" fmla="*/ 0 h 284"/>
                <a:gd name="T20" fmla="*/ 0 w 274"/>
                <a:gd name="T21" fmla="*/ 0 h 284"/>
                <a:gd name="T22" fmla="*/ 0 w 274"/>
                <a:gd name="T23" fmla="*/ 0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ndParaRPr>
            </a:p>
          </p:txBody>
        </p:sp>
      </p:grpSp>
      <p:grpSp>
        <p:nvGrpSpPr>
          <p:cNvPr id="10298" name="Group 399"/>
          <p:cNvGrpSpPr>
            <a:grpSpLocks/>
          </p:cNvGrpSpPr>
          <p:nvPr/>
        </p:nvGrpSpPr>
        <p:grpSpPr bwMode="auto">
          <a:xfrm>
            <a:off x="3603625" y="3150395"/>
            <a:ext cx="144463" cy="144462"/>
            <a:chOff x="460" y="2518"/>
            <a:chExt cx="181" cy="181"/>
          </a:xfrm>
        </p:grpSpPr>
        <p:sp>
          <p:nvSpPr>
            <p:cNvPr id="10302" name="Oval 433"/>
            <p:cNvSpPr>
              <a:spLocks noChangeArrowheads="1"/>
            </p:cNvSpPr>
            <p:nvPr/>
          </p:nvSpPr>
          <p:spPr bwMode="auto">
            <a:xfrm>
              <a:off x="460" y="2518"/>
              <a:ext cx="181" cy="181"/>
            </a:xfrm>
            <a:prstGeom prst="ellipse">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endParaRPr lang="en-US" altLang="ja-JP" sz="2000" b="0">
                <a:solidFill>
                  <a:srgbClr val="FFFFFF"/>
                </a:solidFill>
                <a:latin typeface="メイリオ" panose="020B0604030504040204" pitchFamily="50" charset="-128"/>
                <a:ea typeface="メイリオ" panose="020B0604030504040204" pitchFamily="50" charset="-128"/>
              </a:endParaRPr>
            </a:p>
          </p:txBody>
        </p:sp>
        <p:sp>
          <p:nvSpPr>
            <p:cNvPr id="10303" name="Freeform 434"/>
            <p:cNvSpPr>
              <a:spLocks/>
            </p:cNvSpPr>
            <p:nvPr/>
          </p:nvSpPr>
          <p:spPr bwMode="auto">
            <a:xfrm>
              <a:off x="512" y="2569"/>
              <a:ext cx="80" cy="76"/>
            </a:xfrm>
            <a:custGeom>
              <a:avLst/>
              <a:gdLst>
                <a:gd name="T0" fmla="*/ 0 w 274"/>
                <a:gd name="T1" fmla="*/ 0 h 284"/>
                <a:gd name="T2" fmla="*/ 0 w 274"/>
                <a:gd name="T3" fmla="*/ 0 h 284"/>
                <a:gd name="T4" fmla="*/ 0 w 274"/>
                <a:gd name="T5" fmla="*/ 0 h 284"/>
                <a:gd name="T6" fmla="*/ 0 w 274"/>
                <a:gd name="T7" fmla="*/ 0 h 284"/>
                <a:gd name="T8" fmla="*/ 0 w 274"/>
                <a:gd name="T9" fmla="*/ 0 h 284"/>
                <a:gd name="T10" fmla="*/ 0 w 274"/>
                <a:gd name="T11" fmla="*/ 0 h 284"/>
                <a:gd name="T12" fmla="*/ 0 w 274"/>
                <a:gd name="T13" fmla="*/ 0 h 284"/>
                <a:gd name="T14" fmla="*/ 0 w 274"/>
                <a:gd name="T15" fmla="*/ 0 h 284"/>
                <a:gd name="T16" fmla="*/ 0 w 274"/>
                <a:gd name="T17" fmla="*/ 0 h 284"/>
                <a:gd name="T18" fmla="*/ 0 w 274"/>
                <a:gd name="T19" fmla="*/ 0 h 284"/>
                <a:gd name="T20" fmla="*/ 0 w 274"/>
                <a:gd name="T21" fmla="*/ 0 h 284"/>
                <a:gd name="T22" fmla="*/ 0 w 274"/>
                <a:gd name="T23" fmla="*/ 0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ndParaRPr>
            </a:p>
          </p:txBody>
        </p:sp>
      </p:grpSp>
      <p:grpSp>
        <p:nvGrpSpPr>
          <p:cNvPr id="10299" name="Group 399"/>
          <p:cNvGrpSpPr>
            <a:grpSpLocks/>
          </p:cNvGrpSpPr>
          <p:nvPr/>
        </p:nvGrpSpPr>
        <p:grpSpPr bwMode="auto">
          <a:xfrm>
            <a:off x="441325" y="3149600"/>
            <a:ext cx="144463" cy="144462"/>
            <a:chOff x="460" y="2518"/>
            <a:chExt cx="181" cy="181"/>
          </a:xfrm>
        </p:grpSpPr>
        <p:sp>
          <p:nvSpPr>
            <p:cNvPr id="10300" name="Oval 433"/>
            <p:cNvSpPr>
              <a:spLocks noChangeArrowheads="1"/>
            </p:cNvSpPr>
            <p:nvPr/>
          </p:nvSpPr>
          <p:spPr bwMode="auto">
            <a:xfrm>
              <a:off x="460" y="2518"/>
              <a:ext cx="181" cy="181"/>
            </a:xfrm>
            <a:prstGeom prst="ellipse">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endParaRPr lang="en-US" altLang="ja-JP" sz="2000" b="0">
                <a:solidFill>
                  <a:srgbClr val="FFFFFF"/>
                </a:solidFill>
                <a:latin typeface="メイリオ" panose="020B0604030504040204" pitchFamily="50" charset="-128"/>
                <a:ea typeface="メイリオ" panose="020B0604030504040204" pitchFamily="50" charset="-128"/>
              </a:endParaRPr>
            </a:p>
          </p:txBody>
        </p:sp>
        <p:sp>
          <p:nvSpPr>
            <p:cNvPr id="10301" name="Freeform 434"/>
            <p:cNvSpPr>
              <a:spLocks/>
            </p:cNvSpPr>
            <p:nvPr/>
          </p:nvSpPr>
          <p:spPr bwMode="auto">
            <a:xfrm>
              <a:off x="512" y="2569"/>
              <a:ext cx="80" cy="76"/>
            </a:xfrm>
            <a:custGeom>
              <a:avLst/>
              <a:gdLst>
                <a:gd name="T0" fmla="*/ 0 w 274"/>
                <a:gd name="T1" fmla="*/ 0 h 284"/>
                <a:gd name="T2" fmla="*/ 0 w 274"/>
                <a:gd name="T3" fmla="*/ 0 h 284"/>
                <a:gd name="T4" fmla="*/ 0 w 274"/>
                <a:gd name="T5" fmla="*/ 0 h 284"/>
                <a:gd name="T6" fmla="*/ 0 w 274"/>
                <a:gd name="T7" fmla="*/ 0 h 284"/>
                <a:gd name="T8" fmla="*/ 0 w 274"/>
                <a:gd name="T9" fmla="*/ 0 h 284"/>
                <a:gd name="T10" fmla="*/ 0 w 274"/>
                <a:gd name="T11" fmla="*/ 0 h 284"/>
                <a:gd name="T12" fmla="*/ 0 w 274"/>
                <a:gd name="T13" fmla="*/ 0 h 284"/>
                <a:gd name="T14" fmla="*/ 0 w 274"/>
                <a:gd name="T15" fmla="*/ 0 h 284"/>
                <a:gd name="T16" fmla="*/ 0 w 274"/>
                <a:gd name="T17" fmla="*/ 0 h 284"/>
                <a:gd name="T18" fmla="*/ 0 w 274"/>
                <a:gd name="T19" fmla="*/ 0 h 284"/>
                <a:gd name="T20" fmla="*/ 0 w 274"/>
                <a:gd name="T21" fmla="*/ 0 h 284"/>
                <a:gd name="T22" fmla="*/ 0 w 274"/>
                <a:gd name="T23" fmla="*/ 0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ndParaRPr>
            </a:p>
          </p:txBody>
        </p:sp>
      </p:grpSp>
      <p:sp>
        <p:nvSpPr>
          <p:cNvPr id="2" name="タイトル 1"/>
          <p:cNvSpPr>
            <a:spLocks noGrp="1"/>
          </p:cNvSpPr>
          <p:nvPr>
            <p:ph type="title"/>
          </p:nvPr>
        </p:nvSpPr>
        <p:spPr/>
        <p:txBody>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en-US" dirty="0" err="1">
                <a:latin typeface="メイリオ" panose="020B0604030504040204" pitchFamily="50" charset="-128"/>
                <a:ea typeface="メイリオ" panose="020B0604030504040204" pitchFamily="50" charset="-128"/>
                <a:cs typeface="メイリオ" panose="020B0604030504040204" pitchFamily="50" charset="-128"/>
              </a:rPr>
              <a:t>暮らしの中の税</a:t>
            </a:r>
            <a:r>
              <a:rPr lang="en-US"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②</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B0FF6F17-0D75-4A52-9621-CC0F8D8CB105}" type="slidenum">
              <a:rPr lang="ja-JP" altLang="en-US" smtClean="0">
                <a:latin typeface="メイリオ" panose="020B0604030504040204" pitchFamily="50" charset="-128"/>
                <a:ea typeface="メイリオ" panose="020B0604030504040204" pitchFamily="50" charset="-128"/>
              </a:rPr>
              <a:pPr/>
              <a:t>3</a:t>
            </a:fld>
            <a:endParaRPr lang="ja-JP" altLang="en-US">
              <a:latin typeface="メイリオ" panose="020B0604030504040204" pitchFamily="50" charset="-128"/>
              <a:ea typeface="メイリオ" panose="020B0604030504040204" pitchFamily="50" charset="-128"/>
            </a:endParaRPr>
          </a:p>
        </p:txBody>
      </p:sp>
      <p:pic>
        <p:nvPicPr>
          <p:cNvPr id="56" name="図 55">
            <a:extLst>
              <a:ext uri="{FF2B5EF4-FFF2-40B4-BE49-F238E27FC236}">
                <a16:creationId xmlns:a16="http://schemas.microsoft.com/office/drawing/2014/main" id="{AE25A1F9-1908-4EC7-9E0C-57519497F4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3557" y="1957887"/>
            <a:ext cx="1195432" cy="1091868"/>
          </a:xfrm>
          <a:prstGeom prst="ellipse">
            <a:avLst/>
          </a:prstGeom>
          <a:ln>
            <a:noFill/>
          </a:ln>
          <a:effectLst>
            <a:softEdge rad="0"/>
          </a:effectLst>
        </p:spPr>
      </p:pic>
      <p:pic>
        <p:nvPicPr>
          <p:cNvPr id="58" name="図 57" descr="男性の顔の絵&#10;&#10;低い精度で自動的に生成された説明">
            <a:extLst>
              <a:ext uri="{FF2B5EF4-FFF2-40B4-BE49-F238E27FC236}">
                <a16:creationId xmlns:a16="http://schemas.microsoft.com/office/drawing/2014/main" id="{4A0EE2C3-D740-416B-BD01-70C76BDA6F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561" y="1803905"/>
            <a:ext cx="1195432" cy="1091869"/>
          </a:xfrm>
          <a:prstGeom prst="ellipse">
            <a:avLst/>
          </a:prstGeom>
          <a:ln>
            <a:noFill/>
          </a:ln>
          <a:effectLst>
            <a:softEdge rad="0"/>
          </a:effectLst>
        </p:spPr>
      </p:pic>
      <p:pic>
        <p:nvPicPr>
          <p:cNvPr id="57" name="図 56" descr="カレンダー が含まれている画像&#10;&#10;自動的に生成された説明">
            <a:extLst>
              <a:ext uri="{FF2B5EF4-FFF2-40B4-BE49-F238E27FC236}">
                <a16:creationId xmlns:a16="http://schemas.microsoft.com/office/drawing/2014/main" id="{CB1D00C8-D2AB-443D-B131-316EF6466C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30400" y="1867514"/>
            <a:ext cx="1195432" cy="1091869"/>
          </a:xfrm>
          <a:prstGeom prst="ellipse">
            <a:avLst/>
          </a:prstGeom>
          <a:ln>
            <a:noFill/>
          </a:ln>
          <a:effectLst>
            <a:softEdge rad="0"/>
          </a:effectLst>
        </p:spPr>
      </p:pic>
      <p:pic>
        <p:nvPicPr>
          <p:cNvPr id="59" name="図 58" descr="グラフィカル ユーザー インターフェイス, アプリケーション&#10;&#10;自動的に生成された説明">
            <a:extLst>
              <a:ext uri="{FF2B5EF4-FFF2-40B4-BE49-F238E27FC236}">
                <a16:creationId xmlns:a16="http://schemas.microsoft.com/office/drawing/2014/main" id="{7925BC61-692C-4672-B9B8-BBA236F9B8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59200" y="1803905"/>
            <a:ext cx="1189919" cy="1086833"/>
          </a:xfrm>
          <a:prstGeom prst="ellipse">
            <a:avLst/>
          </a:prstGeom>
          <a:ln>
            <a:noFill/>
          </a:ln>
          <a:effectLst>
            <a:softEdge rad="0"/>
          </a:effectLst>
        </p:spPr>
      </p:pic>
      <p:sp>
        <p:nvSpPr>
          <p:cNvPr id="3" name="楕円 2">
            <a:extLst>
              <a:ext uri="{FF2B5EF4-FFF2-40B4-BE49-F238E27FC236}">
                <a16:creationId xmlns:a16="http://schemas.microsoft.com/office/drawing/2014/main" id="{FB477419-8BC0-438A-96ED-5D62962A9C99}"/>
              </a:ext>
            </a:extLst>
          </p:cNvPr>
          <p:cNvSpPr/>
          <p:nvPr/>
        </p:nvSpPr>
        <p:spPr>
          <a:xfrm>
            <a:off x="7475517" y="1797982"/>
            <a:ext cx="1363683" cy="1234145"/>
          </a:xfrm>
          <a:prstGeom prst="ellipse">
            <a:avLst/>
          </a:prstGeom>
          <a:solidFill>
            <a:srgbClr val="FFE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93" name="図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12063" y="1881963"/>
            <a:ext cx="1178790" cy="1077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6710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テキスト ボックス 18"/>
          <p:cNvSpPr txBox="1">
            <a:spLocks noChangeArrowheads="1"/>
          </p:cNvSpPr>
          <p:nvPr/>
        </p:nvSpPr>
        <p:spPr bwMode="auto">
          <a:xfrm>
            <a:off x="0" y="813600"/>
            <a:ext cx="9972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a:latin typeface="メイリオ" panose="020B0604030504040204" pitchFamily="50" charset="-128"/>
                <a:ea typeface="メイリオ" panose="020B0604030504040204" pitchFamily="50" charset="-128"/>
              </a:rPr>
              <a:t>納税の義務は憲法で定められています</a:t>
            </a:r>
          </a:p>
        </p:txBody>
      </p:sp>
      <p:sp>
        <p:nvSpPr>
          <p:cNvPr id="38916" name="AutoShape 2"/>
          <p:cNvSpPr>
            <a:spLocks noChangeArrowheads="1"/>
          </p:cNvSpPr>
          <p:nvPr/>
        </p:nvSpPr>
        <p:spPr bwMode="auto">
          <a:xfrm>
            <a:off x="307975" y="1292400"/>
            <a:ext cx="9358313" cy="17462"/>
          </a:xfrm>
          <a:prstGeom prst="roundRect">
            <a:avLst>
              <a:gd name="adj" fmla="val 0"/>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38917" name="AutoShape 5"/>
          <p:cNvSpPr>
            <a:spLocks noChangeArrowheads="1"/>
          </p:cNvSpPr>
          <p:nvPr/>
        </p:nvSpPr>
        <p:spPr bwMode="auto">
          <a:xfrm>
            <a:off x="3489325" y="5487988"/>
            <a:ext cx="2008188" cy="442912"/>
          </a:xfrm>
          <a:prstGeom prst="roundRect">
            <a:avLst>
              <a:gd name="adj" fmla="val 0"/>
            </a:avLst>
          </a:prstGeom>
          <a:gradFill rotWithShape="1">
            <a:gsLst>
              <a:gs pos="0">
                <a:srgbClr val="FFFFFF"/>
              </a:gs>
              <a:gs pos="100000">
                <a:srgbClr val="CDD86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7961" dir="2700000" algn="ctr" rotWithShape="0">
                    <a:srgbClr val="FFFFFF">
                      <a:gamma/>
                      <a:shade val="60000"/>
                      <a:invGamma/>
                      <a:alpha val="74998"/>
                    </a:srgb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38918" name="AutoShape 6"/>
          <p:cNvSpPr>
            <a:spLocks noChangeArrowheads="1"/>
          </p:cNvSpPr>
          <p:nvPr/>
        </p:nvSpPr>
        <p:spPr bwMode="auto">
          <a:xfrm>
            <a:off x="4410075" y="5999163"/>
            <a:ext cx="2139950" cy="441325"/>
          </a:xfrm>
          <a:prstGeom prst="roundRect">
            <a:avLst>
              <a:gd name="adj" fmla="val 0"/>
            </a:avLst>
          </a:prstGeom>
          <a:gradFill rotWithShape="1">
            <a:gsLst>
              <a:gs pos="0">
                <a:srgbClr val="9FCFFF"/>
              </a:gs>
              <a:gs pos="100000">
                <a:srgbClr val="FFFF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7961" dir="2700000" algn="ctr" rotWithShape="0">
                    <a:srgbClr val="FFFFFF">
                      <a:gamma/>
                      <a:shade val="60000"/>
                      <a:invGamma/>
                      <a:alpha val="74998"/>
                    </a:srgb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38919" name="AutoShape 7"/>
          <p:cNvSpPr>
            <a:spLocks noChangeArrowheads="1"/>
          </p:cNvSpPr>
          <p:nvPr/>
        </p:nvSpPr>
        <p:spPr bwMode="auto">
          <a:xfrm rot="5400000">
            <a:off x="5295106" y="5515769"/>
            <a:ext cx="708025" cy="420688"/>
          </a:xfrm>
          <a:prstGeom prst="triangle">
            <a:avLst>
              <a:gd name="adj" fmla="val 50000"/>
            </a:avLst>
          </a:prstGeom>
          <a:solidFill>
            <a:srgbClr val="CDD86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CDD864">
                      <a:gamma/>
                      <a:shade val="60000"/>
                      <a:invGamma/>
                      <a:alpha val="74998"/>
                    </a:srgb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38920" name="AutoShape 8"/>
          <p:cNvSpPr>
            <a:spLocks noChangeArrowheads="1"/>
          </p:cNvSpPr>
          <p:nvPr/>
        </p:nvSpPr>
        <p:spPr bwMode="auto">
          <a:xfrm rot="16200000">
            <a:off x="3883819" y="6007894"/>
            <a:ext cx="708025" cy="420687"/>
          </a:xfrm>
          <a:prstGeom prst="triangle">
            <a:avLst>
              <a:gd name="adj" fmla="val 50000"/>
            </a:avLst>
          </a:prstGeom>
          <a:solidFill>
            <a:srgbClr val="9FC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9FCFFF">
                      <a:gamma/>
                      <a:shade val="60000"/>
                      <a:invGamma/>
                      <a:alpha val="74998"/>
                    </a:srgb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38921" name="Rectangle 9"/>
          <p:cNvSpPr>
            <a:spLocks noChangeArrowheads="1"/>
          </p:cNvSpPr>
          <p:nvPr/>
        </p:nvSpPr>
        <p:spPr bwMode="auto">
          <a:xfrm>
            <a:off x="4136941" y="6105525"/>
            <a:ext cx="1954381"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FFFFFF">
                      <a:gamma/>
                      <a:shade val="60000"/>
                      <a:invGamma/>
                      <a:alpha val="74998"/>
                    </a:srgbClr>
                  </a:outerShdw>
                </a:effectLst>
              </a14:hiddenEffects>
            </a:ext>
          </a:extLst>
        </p:spPr>
        <p:txBody>
          <a:bodyPr wrap="none">
            <a:spAutoFit/>
          </a:bodyPr>
          <a:lstStyle/>
          <a:p>
            <a:pPr algn="ctr" defTabSz="914400" eaLnBrk="1" hangingPunct="1">
              <a:defRPr/>
            </a:pPr>
            <a:r>
              <a:rPr lang="ja-JP" altLang="en-US" sz="1200">
                <a:solidFill>
                  <a:schemeClr val="tx1"/>
                </a:solidFill>
                <a:latin typeface="メイリオ" panose="020B0604030504040204" pitchFamily="50" charset="-128"/>
              </a:rPr>
              <a:t>予算案</a:t>
            </a:r>
            <a:r>
              <a:rPr lang="en-US" altLang="ja-JP" sz="1200">
                <a:solidFill>
                  <a:schemeClr val="tx1"/>
                </a:solidFill>
                <a:latin typeface="メイリオ" panose="020B0604030504040204" pitchFamily="50" charset="-128"/>
              </a:rPr>
              <a:t>/</a:t>
            </a:r>
            <a:r>
              <a:rPr lang="ja-JP" altLang="en-US" sz="1200">
                <a:solidFill>
                  <a:schemeClr val="tx1"/>
                </a:solidFill>
                <a:latin typeface="メイリオ" panose="020B0604030504040204" pitchFamily="50" charset="-128"/>
              </a:rPr>
              <a:t>税に関する法律案</a:t>
            </a:r>
          </a:p>
        </p:txBody>
      </p:sp>
      <p:sp>
        <p:nvSpPr>
          <p:cNvPr id="38922" name="Rectangle 10"/>
          <p:cNvSpPr>
            <a:spLocks noChangeArrowheads="1"/>
          </p:cNvSpPr>
          <p:nvPr/>
        </p:nvSpPr>
        <p:spPr bwMode="auto">
          <a:xfrm>
            <a:off x="4654550" y="5607050"/>
            <a:ext cx="48895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FFFFFF">
                      <a:gamma/>
                      <a:shade val="60000"/>
                      <a:invGamma/>
                      <a:alpha val="74998"/>
                    </a:srgbClr>
                  </a:outerShdw>
                </a:effectLst>
              </a14:hiddenEffects>
            </a:ext>
          </a:extLst>
        </p:spPr>
        <p:txBody>
          <a:bodyPr wrap="none">
            <a:spAutoFit/>
          </a:bodyPr>
          <a:lstStyle/>
          <a:p>
            <a:pPr algn="ctr" defTabSz="914400" eaLnBrk="1" hangingPunct="1">
              <a:defRPr/>
            </a:pPr>
            <a:r>
              <a:rPr lang="ja-JP" altLang="en-US" sz="1200">
                <a:solidFill>
                  <a:schemeClr val="tx1"/>
                </a:solidFill>
                <a:latin typeface="メイリオ" panose="020B0604030504040204" pitchFamily="50" charset="-128"/>
              </a:rPr>
              <a:t>議決</a:t>
            </a:r>
          </a:p>
        </p:txBody>
      </p:sp>
      <p:sp>
        <p:nvSpPr>
          <p:cNvPr id="38923" name="AutoShape 11"/>
          <p:cNvSpPr>
            <a:spLocks noChangeArrowheads="1"/>
          </p:cNvSpPr>
          <p:nvPr/>
        </p:nvSpPr>
        <p:spPr bwMode="auto">
          <a:xfrm rot="2487286">
            <a:off x="5105400" y="4076700"/>
            <a:ext cx="2008188" cy="442913"/>
          </a:xfrm>
          <a:prstGeom prst="roundRect">
            <a:avLst>
              <a:gd name="adj" fmla="val 0"/>
            </a:avLst>
          </a:prstGeom>
          <a:gradFill rotWithShape="1">
            <a:gsLst>
              <a:gs pos="0">
                <a:srgbClr val="FFFFFF"/>
              </a:gs>
              <a:gs pos="100000">
                <a:srgbClr val="FFCC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7961" dir="2700000" algn="ctr" rotWithShape="0">
                    <a:srgbClr val="FFFFFF">
                      <a:gamma/>
                      <a:shade val="60000"/>
                      <a:invGamma/>
                      <a:alpha val="74998"/>
                    </a:srgb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38924" name="AutoShape 12"/>
          <p:cNvSpPr>
            <a:spLocks noChangeArrowheads="1"/>
          </p:cNvSpPr>
          <p:nvPr/>
        </p:nvSpPr>
        <p:spPr bwMode="auto">
          <a:xfrm rot="2487286">
            <a:off x="5570538" y="5426075"/>
            <a:ext cx="2139950" cy="441325"/>
          </a:xfrm>
          <a:prstGeom prst="roundRect">
            <a:avLst>
              <a:gd name="adj" fmla="val 0"/>
            </a:avLst>
          </a:prstGeom>
          <a:gradFill rotWithShape="1">
            <a:gsLst>
              <a:gs pos="0">
                <a:srgbClr val="9FCFFF"/>
              </a:gs>
              <a:gs pos="100000">
                <a:srgbClr val="FFFF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7961" dir="2700000" algn="ctr" rotWithShape="0">
                    <a:srgbClr val="FFFFFF">
                      <a:gamma/>
                      <a:shade val="60000"/>
                      <a:invGamma/>
                      <a:alpha val="74998"/>
                    </a:srgb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38925" name="AutoShape 13"/>
          <p:cNvSpPr>
            <a:spLocks noChangeArrowheads="1"/>
          </p:cNvSpPr>
          <p:nvPr/>
        </p:nvSpPr>
        <p:spPr bwMode="auto">
          <a:xfrm rot="7887286">
            <a:off x="6611144" y="4864894"/>
            <a:ext cx="708025" cy="420687"/>
          </a:xfrm>
          <a:prstGeom prst="triangle">
            <a:avLst>
              <a:gd name="adj" fmla="val 50000"/>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FFCC00">
                      <a:gamma/>
                      <a:shade val="60000"/>
                      <a:invGamma/>
                      <a:alpha val="74998"/>
                    </a:srgb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38926" name="AutoShape 14"/>
          <p:cNvSpPr>
            <a:spLocks noChangeArrowheads="1"/>
          </p:cNvSpPr>
          <p:nvPr/>
        </p:nvSpPr>
        <p:spPr bwMode="auto">
          <a:xfrm rot="18687286">
            <a:off x="5355431" y="4614069"/>
            <a:ext cx="708025" cy="420688"/>
          </a:xfrm>
          <a:prstGeom prst="triangle">
            <a:avLst>
              <a:gd name="adj" fmla="val 50000"/>
            </a:avLst>
          </a:prstGeom>
          <a:solidFill>
            <a:srgbClr val="9FC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9FCFFF">
                      <a:gamma/>
                      <a:shade val="60000"/>
                      <a:invGamma/>
                      <a:alpha val="74998"/>
                    </a:srgb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grpSp>
        <p:nvGrpSpPr>
          <p:cNvPr id="12303" name="Group 15"/>
          <p:cNvGrpSpPr>
            <a:grpSpLocks/>
          </p:cNvGrpSpPr>
          <p:nvPr/>
        </p:nvGrpSpPr>
        <p:grpSpPr bwMode="auto">
          <a:xfrm rot="5934159">
            <a:off x="2471738" y="3627438"/>
            <a:ext cx="2070100" cy="1352550"/>
            <a:chOff x="3196" y="2582"/>
            <a:chExt cx="1304" cy="852"/>
          </a:xfrm>
        </p:grpSpPr>
        <p:sp>
          <p:nvSpPr>
            <p:cNvPr id="38928" name="AutoShape 16"/>
            <p:cNvSpPr>
              <a:spLocks noChangeArrowheads="1"/>
            </p:cNvSpPr>
            <p:nvPr/>
          </p:nvSpPr>
          <p:spPr bwMode="auto">
            <a:xfrm rot="2487286">
              <a:off x="3190" y="2618"/>
              <a:ext cx="1265" cy="279"/>
            </a:xfrm>
            <a:prstGeom prst="roundRect">
              <a:avLst>
                <a:gd name="adj" fmla="val 0"/>
              </a:avLst>
            </a:prstGeom>
            <a:gradFill rotWithShape="1">
              <a:gsLst>
                <a:gs pos="0">
                  <a:srgbClr val="FFFFFF"/>
                </a:gs>
                <a:gs pos="100000">
                  <a:srgbClr val="FFCC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7961" dir="2700000" algn="ctr" rotWithShape="0">
                      <a:srgbClr val="FFFFFF">
                        <a:gamma/>
                        <a:shade val="60000"/>
                        <a:invGamma/>
                        <a:alpha val="74998"/>
                      </a:srgb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38929" name="AutoShape 17"/>
            <p:cNvSpPr>
              <a:spLocks noChangeArrowheads="1"/>
            </p:cNvSpPr>
            <p:nvPr/>
          </p:nvSpPr>
          <p:spPr bwMode="auto">
            <a:xfrm rot="7887286">
              <a:off x="4138" y="3108"/>
              <a:ext cx="446" cy="265"/>
            </a:xfrm>
            <a:prstGeom prst="triangle">
              <a:avLst>
                <a:gd name="adj" fmla="val 50000"/>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FFCC00">
                        <a:gamma/>
                        <a:shade val="60000"/>
                        <a:invGamma/>
                        <a:alpha val="74998"/>
                      </a:srgb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grpSp>
      <p:grpSp>
        <p:nvGrpSpPr>
          <p:cNvPr id="12304" name="Group 18"/>
          <p:cNvGrpSpPr>
            <a:grpSpLocks/>
          </p:cNvGrpSpPr>
          <p:nvPr/>
        </p:nvGrpSpPr>
        <p:grpSpPr bwMode="auto">
          <a:xfrm>
            <a:off x="1858963" y="5157788"/>
            <a:ext cx="6254750" cy="1441450"/>
            <a:chOff x="1398" y="3144"/>
            <a:chExt cx="3940" cy="908"/>
          </a:xfrm>
        </p:grpSpPr>
        <p:sp>
          <p:nvSpPr>
            <p:cNvPr id="38931" name="Oval 19" descr="003"/>
            <p:cNvSpPr>
              <a:spLocks noChangeArrowheads="1"/>
            </p:cNvSpPr>
            <p:nvPr/>
          </p:nvSpPr>
          <p:spPr bwMode="auto">
            <a:xfrm>
              <a:off x="1398" y="3144"/>
              <a:ext cx="907" cy="907"/>
            </a:xfrm>
            <a:prstGeom prst="ellipse">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38932" name="Oval 20" descr="002"/>
            <p:cNvSpPr>
              <a:spLocks noChangeArrowheads="1"/>
            </p:cNvSpPr>
            <p:nvPr/>
          </p:nvSpPr>
          <p:spPr bwMode="auto">
            <a:xfrm>
              <a:off x="4431" y="3145"/>
              <a:ext cx="907" cy="907"/>
            </a:xfrm>
            <a:prstGeom prst="ellipse">
              <a:avLst/>
            </a:prstGeom>
            <a:blipFill dpi="0" rotWithShape="1">
              <a:blip r:embed="rId4"/>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grpSp>
      <p:sp>
        <p:nvSpPr>
          <p:cNvPr id="38933" name="Oval 21" descr="004"/>
          <p:cNvSpPr>
            <a:spLocks noChangeArrowheads="1"/>
          </p:cNvSpPr>
          <p:nvPr/>
        </p:nvSpPr>
        <p:spPr bwMode="auto">
          <a:xfrm>
            <a:off x="4265613" y="3257550"/>
            <a:ext cx="1439862" cy="1439863"/>
          </a:xfrm>
          <a:prstGeom prst="ellipse">
            <a:avLst/>
          </a:prstGeom>
          <a:blipFill dpi="0" rotWithShape="1">
            <a:blip r:embed="rId5"/>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12306" name="テキスト ボックス 18"/>
          <p:cNvSpPr txBox="1">
            <a:spLocks noChangeArrowheads="1"/>
          </p:cNvSpPr>
          <p:nvPr/>
        </p:nvSpPr>
        <p:spPr bwMode="auto">
          <a:xfrm>
            <a:off x="0" y="2344738"/>
            <a:ext cx="99726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a:latin typeface="メイリオ" panose="020B0604030504040204" pitchFamily="50" charset="-128"/>
                <a:ea typeface="メイリオ" panose="020B0604030504040204" pitchFamily="50" charset="-128"/>
              </a:rPr>
              <a:t>税に関する法律（税負担の方法）と税の使い道（予算）は、</a:t>
            </a:r>
          </a:p>
          <a:p>
            <a:pPr algn="ctr" eaLnBrk="1" hangingPunct="1">
              <a:spcBef>
                <a:spcPct val="0"/>
              </a:spcBef>
              <a:buFontTx/>
              <a:buNone/>
            </a:pPr>
            <a:r>
              <a:rPr lang="ja-JP" altLang="en-US" sz="2400">
                <a:latin typeface="メイリオ" panose="020B0604030504040204" pitchFamily="50" charset="-128"/>
                <a:ea typeface="メイリオ" panose="020B0604030504040204" pitchFamily="50" charset="-128"/>
              </a:rPr>
              <a:t>国民の代表者である議員が決めています</a:t>
            </a:r>
          </a:p>
        </p:txBody>
      </p:sp>
      <p:sp>
        <p:nvSpPr>
          <p:cNvPr id="38935" name="AutoShape 2"/>
          <p:cNvSpPr>
            <a:spLocks noChangeArrowheads="1"/>
          </p:cNvSpPr>
          <p:nvPr/>
        </p:nvSpPr>
        <p:spPr bwMode="auto">
          <a:xfrm>
            <a:off x="307975" y="3214688"/>
            <a:ext cx="9358313" cy="17462"/>
          </a:xfrm>
          <a:prstGeom prst="roundRect">
            <a:avLst>
              <a:gd name="adj" fmla="val 0"/>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38936" name="Rectangle 24"/>
          <p:cNvSpPr>
            <a:spLocks noChangeArrowheads="1"/>
          </p:cNvSpPr>
          <p:nvPr/>
        </p:nvSpPr>
        <p:spPr bwMode="auto">
          <a:xfrm>
            <a:off x="3576638" y="4348163"/>
            <a:ext cx="48895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FFFFFF">
                      <a:gamma/>
                      <a:shade val="60000"/>
                      <a:invGamma/>
                      <a:alpha val="74998"/>
                    </a:srgbClr>
                  </a:outerShdw>
                </a:effectLst>
              </a14:hiddenEffects>
            </a:ext>
          </a:extLst>
        </p:spPr>
        <p:txBody>
          <a:bodyPr wrap="none">
            <a:spAutoFit/>
          </a:bodyPr>
          <a:lstStyle/>
          <a:p>
            <a:pPr algn="ctr" defTabSz="914400" eaLnBrk="1" hangingPunct="1">
              <a:defRPr/>
            </a:pPr>
            <a:r>
              <a:rPr lang="ja-JP" altLang="en-US" sz="1200">
                <a:solidFill>
                  <a:schemeClr val="tx1"/>
                </a:solidFill>
                <a:latin typeface="メイリオ" panose="020B0604030504040204" pitchFamily="50" charset="-128"/>
              </a:rPr>
              <a:t>選挙</a:t>
            </a:r>
          </a:p>
        </p:txBody>
      </p:sp>
      <p:sp>
        <p:nvSpPr>
          <p:cNvPr id="38937" name="Rectangle 25"/>
          <p:cNvSpPr>
            <a:spLocks noChangeArrowheads="1"/>
          </p:cNvSpPr>
          <p:nvPr/>
        </p:nvSpPr>
        <p:spPr bwMode="auto">
          <a:xfrm>
            <a:off x="6029325" y="4348163"/>
            <a:ext cx="48895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FFFFFF">
                      <a:gamma/>
                      <a:shade val="60000"/>
                      <a:invGamma/>
                      <a:alpha val="74998"/>
                    </a:srgbClr>
                  </a:outerShdw>
                </a:effectLst>
              </a14:hiddenEffects>
            </a:ext>
          </a:extLst>
        </p:spPr>
        <p:txBody>
          <a:bodyPr wrap="none">
            <a:spAutoFit/>
          </a:bodyPr>
          <a:lstStyle/>
          <a:p>
            <a:pPr algn="ctr" defTabSz="914400" eaLnBrk="1" hangingPunct="1">
              <a:defRPr/>
            </a:pPr>
            <a:r>
              <a:rPr lang="ja-JP" altLang="en-US" sz="1200">
                <a:solidFill>
                  <a:schemeClr val="tx1"/>
                </a:solidFill>
                <a:latin typeface="メイリオ" panose="020B0604030504040204" pitchFamily="50" charset="-128"/>
              </a:rPr>
              <a:t>納税</a:t>
            </a:r>
          </a:p>
        </p:txBody>
      </p:sp>
      <p:sp>
        <p:nvSpPr>
          <p:cNvPr id="38938" name="Rectangle 26"/>
          <p:cNvSpPr>
            <a:spLocks noChangeArrowheads="1"/>
          </p:cNvSpPr>
          <p:nvPr/>
        </p:nvSpPr>
        <p:spPr bwMode="auto">
          <a:xfrm>
            <a:off x="5572125" y="4986338"/>
            <a:ext cx="10985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FFFFFF">
                      <a:gamma/>
                      <a:shade val="60000"/>
                      <a:invGamma/>
                      <a:alpha val="74998"/>
                    </a:srgbClr>
                  </a:outerShdw>
                </a:effectLst>
              </a14:hiddenEffects>
            </a:ext>
          </a:extLst>
        </p:spPr>
        <p:txBody>
          <a:bodyPr wrap="none">
            <a:spAutoFit/>
          </a:bodyPr>
          <a:lstStyle/>
          <a:p>
            <a:pPr algn="ctr" defTabSz="914400" eaLnBrk="1" hangingPunct="1">
              <a:defRPr/>
            </a:pPr>
            <a:r>
              <a:rPr lang="ja-JP" altLang="en-US" sz="1200">
                <a:solidFill>
                  <a:schemeClr val="tx1"/>
                </a:solidFill>
                <a:latin typeface="メイリオ" panose="020B0604030504040204" pitchFamily="50" charset="-128"/>
              </a:rPr>
              <a:t>公共施設</a:t>
            </a:r>
            <a:endParaRPr lang="en-US" altLang="ja-JP" sz="1200">
              <a:solidFill>
                <a:schemeClr val="tx1"/>
              </a:solidFill>
              <a:latin typeface="メイリオ" panose="020B0604030504040204" pitchFamily="50" charset="-128"/>
            </a:endParaRPr>
          </a:p>
          <a:p>
            <a:pPr algn="ctr" defTabSz="914400" eaLnBrk="1" hangingPunct="1">
              <a:defRPr/>
            </a:pPr>
            <a:r>
              <a:rPr lang="ja-JP" altLang="en-US" sz="1200">
                <a:solidFill>
                  <a:schemeClr val="tx1"/>
                </a:solidFill>
                <a:latin typeface="メイリオ" panose="020B0604030504040204" pitchFamily="50" charset="-128"/>
              </a:rPr>
              <a:t>公共サービス</a:t>
            </a:r>
          </a:p>
        </p:txBody>
      </p:sp>
      <p:sp>
        <p:nvSpPr>
          <p:cNvPr id="12311" name="AutoShape 5"/>
          <p:cNvSpPr>
            <a:spLocks noChangeArrowheads="1"/>
          </p:cNvSpPr>
          <p:nvPr/>
        </p:nvSpPr>
        <p:spPr bwMode="auto">
          <a:xfrm>
            <a:off x="1482725" y="6216650"/>
            <a:ext cx="719138" cy="252413"/>
          </a:xfrm>
          <a:prstGeom prst="roundRect">
            <a:avLst>
              <a:gd name="adj" fmla="val 50000"/>
            </a:avLst>
          </a:prstGeom>
          <a:solidFill>
            <a:srgbClr val="808080"/>
          </a:solidFill>
          <a:ln>
            <a:noFill/>
          </a:ln>
          <a:extLst>
            <a:ext uri="{91240B29-F687-4F45-9708-019B960494DF}">
              <a14:hiddenLine xmlns:a14="http://schemas.microsoft.com/office/drawing/2010/main" w="19050">
                <a:solidFill>
                  <a:srgbClr val="000000"/>
                </a:solidFill>
                <a:round/>
                <a:headEnd/>
                <a:tailEnd/>
              </a14:hiddenLine>
            </a:ext>
          </a:extLst>
        </p:spPr>
        <p:txBody>
          <a:bodyPr wrap="none" bIns="0"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ja-JP" altLang="en-US" sz="1200">
                <a:solidFill>
                  <a:schemeClr val="bg1"/>
                </a:solidFill>
                <a:latin typeface="メイリオ" panose="020B0604030504040204" pitchFamily="50" charset="-128"/>
                <a:ea typeface="メイリオ" panose="020B0604030504040204" pitchFamily="50" charset="-128"/>
              </a:rPr>
              <a:t>国会</a:t>
            </a:r>
          </a:p>
        </p:txBody>
      </p:sp>
      <p:sp>
        <p:nvSpPr>
          <p:cNvPr id="12312" name="AutoShape 6"/>
          <p:cNvSpPr>
            <a:spLocks noChangeArrowheads="1"/>
          </p:cNvSpPr>
          <p:nvPr/>
        </p:nvSpPr>
        <p:spPr bwMode="auto">
          <a:xfrm>
            <a:off x="7793038" y="6218238"/>
            <a:ext cx="719137" cy="252412"/>
          </a:xfrm>
          <a:prstGeom prst="roundRect">
            <a:avLst>
              <a:gd name="adj" fmla="val 50000"/>
            </a:avLst>
          </a:prstGeom>
          <a:solidFill>
            <a:srgbClr val="808080"/>
          </a:solidFill>
          <a:ln>
            <a:noFill/>
          </a:ln>
          <a:extLst>
            <a:ext uri="{91240B29-F687-4F45-9708-019B960494DF}">
              <a14:hiddenLine xmlns:a14="http://schemas.microsoft.com/office/drawing/2010/main" w="19050">
                <a:solidFill>
                  <a:srgbClr val="000000"/>
                </a:solidFill>
                <a:round/>
                <a:headEnd/>
                <a:tailEnd/>
              </a14:hiddenLine>
            </a:ext>
          </a:extLst>
        </p:spPr>
        <p:txBody>
          <a:bodyPr wrap="none" bIns="0"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ja-JP" altLang="en-US" sz="1200">
                <a:solidFill>
                  <a:schemeClr val="bg1"/>
                </a:solidFill>
                <a:latin typeface="メイリオ" panose="020B0604030504040204" pitchFamily="50" charset="-128"/>
                <a:ea typeface="メイリオ" panose="020B0604030504040204" pitchFamily="50" charset="-128"/>
              </a:rPr>
              <a:t>内閣</a:t>
            </a:r>
          </a:p>
        </p:txBody>
      </p:sp>
      <p:sp>
        <p:nvSpPr>
          <p:cNvPr id="12313" name="AutoShape 24"/>
          <p:cNvSpPr>
            <a:spLocks noChangeArrowheads="1"/>
          </p:cNvSpPr>
          <p:nvPr/>
        </p:nvSpPr>
        <p:spPr bwMode="auto">
          <a:xfrm>
            <a:off x="4625975" y="4492625"/>
            <a:ext cx="719138" cy="252413"/>
          </a:xfrm>
          <a:prstGeom prst="roundRect">
            <a:avLst>
              <a:gd name="adj" fmla="val 50000"/>
            </a:avLst>
          </a:prstGeom>
          <a:solidFill>
            <a:srgbClr val="808080"/>
          </a:solidFill>
          <a:ln>
            <a:noFill/>
          </a:ln>
          <a:extLst>
            <a:ext uri="{91240B29-F687-4F45-9708-019B960494DF}">
              <a14:hiddenLine xmlns:a14="http://schemas.microsoft.com/office/drawing/2010/main" w="19050">
                <a:solidFill>
                  <a:srgbClr val="000000"/>
                </a:solidFill>
                <a:round/>
                <a:headEnd/>
                <a:tailEnd/>
              </a14:hiddenLine>
            </a:ext>
          </a:extLst>
        </p:spPr>
        <p:txBody>
          <a:bodyPr wrap="none" bIns="0"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ja-JP" altLang="en-US" sz="1200">
                <a:solidFill>
                  <a:schemeClr val="bg1"/>
                </a:solidFill>
                <a:latin typeface="メイリオ" panose="020B0604030504040204" pitchFamily="50" charset="-128"/>
                <a:ea typeface="メイリオ" panose="020B0604030504040204" pitchFamily="50" charset="-128"/>
              </a:rPr>
              <a:t>国民</a:t>
            </a:r>
          </a:p>
        </p:txBody>
      </p:sp>
      <p:sp>
        <p:nvSpPr>
          <p:cNvPr id="38942" name="AutoShape 30"/>
          <p:cNvSpPr>
            <a:spLocks noChangeArrowheads="1"/>
          </p:cNvSpPr>
          <p:nvPr/>
        </p:nvSpPr>
        <p:spPr bwMode="auto">
          <a:xfrm>
            <a:off x="2205038" y="1377950"/>
            <a:ext cx="7108825" cy="819150"/>
          </a:xfrm>
          <a:prstGeom prst="roundRect">
            <a:avLst>
              <a:gd name="adj" fmla="val 16667"/>
            </a:avLst>
          </a:prstGeom>
          <a:solidFill>
            <a:srgbClr val="EAEAE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38943" name="AutoShape 31"/>
          <p:cNvSpPr>
            <a:spLocks noChangeArrowheads="1"/>
          </p:cNvSpPr>
          <p:nvPr/>
        </p:nvSpPr>
        <p:spPr bwMode="auto">
          <a:xfrm>
            <a:off x="660400" y="1377950"/>
            <a:ext cx="1789113" cy="819150"/>
          </a:xfrm>
          <a:prstGeom prst="roundRect">
            <a:avLst>
              <a:gd name="adj" fmla="val 16667"/>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38944" name="Rectangle 32"/>
          <p:cNvSpPr>
            <a:spLocks noChangeArrowheads="1"/>
          </p:cNvSpPr>
          <p:nvPr/>
        </p:nvSpPr>
        <p:spPr bwMode="auto">
          <a:xfrm>
            <a:off x="954088" y="1422400"/>
            <a:ext cx="12186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sz="1600">
                <a:latin typeface="メイリオ" panose="020B0604030504040204" pitchFamily="50" charset="-128"/>
              </a:rPr>
              <a:t>日本国憲法</a:t>
            </a:r>
          </a:p>
        </p:txBody>
      </p:sp>
      <p:sp>
        <p:nvSpPr>
          <p:cNvPr id="38945" name="Rectangle 33"/>
          <p:cNvSpPr>
            <a:spLocks noChangeArrowheads="1"/>
          </p:cNvSpPr>
          <p:nvPr/>
        </p:nvSpPr>
        <p:spPr bwMode="auto">
          <a:xfrm>
            <a:off x="954088" y="1782763"/>
            <a:ext cx="12186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sz="1600">
                <a:latin typeface="メイリオ" panose="020B0604030504040204" pitchFamily="50" charset="-128"/>
              </a:rPr>
              <a:t>第　　　条</a:t>
            </a:r>
          </a:p>
        </p:txBody>
      </p:sp>
      <p:sp>
        <p:nvSpPr>
          <p:cNvPr id="38946" name="Oval 34"/>
          <p:cNvSpPr>
            <a:spLocks noChangeArrowheads="1"/>
          </p:cNvSpPr>
          <p:nvPr/>
        </p:nvSpPr>
        <p:spPr bwMode="auto">
          <a:xfrm>
            <a:off x="1357313" y="1727200"/>
            <a:ext cx="395287" cy="39528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lvl="0" algn="ctr" defTabSz="914400" eaLnBrk="1" hangingPunct="1">
              <a:defRPr/>
            </a:pPr>
            <a:r>
              <a:rPr lang="en-US" altLang="ja-JP" sz="1600">
                <a:solidFill>
                  <a:srgbClr val="455F51"/>
                </a:solidFill>
                <a:latin typeface="メイリオ" panose="020B0604030504040204" pitchFamily="50" charset="-128"/>
              </a:rPr>
              <a:t>30</a:t>
            </a:r>
          </a:p>
        </p:txBody>
      </p:sp>
      <p:sp>
        <p:nvSpPr>
          <p:cNvPr id="38948" name="Rectangle 36"/>
          <p:cNvSpPr>
            <a:spLocks noChangeArrowheads="1"/>
          </p:cNvSpPr>
          <p:nvPr/>
        </p:nvSpPr>
        <p:spPr bwMode="auto">
          <a:xfrm>
            <a:off x="2636838" y="1643063"/>
            <a:ext cx="6556603"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sz="1900">
                <a:solidFill>
                  <a:schemeClr val="tx1"/>
                </a:solidFill>
                <a:latin typeface="メイリオ" panose="020B0604030504040204" pitchFamily="50" charset="-128"/>
              </a:rPr>
              <a:t>国民は、法律の定めるところにより、納税の義務を</a:t>
            </a:r>
            <a:r>
              <a:rPr lang="ja-JP" altLang="en-US" sz="1900" err="1">
                <a:solidFill>
                  <a:schemeClr val="tx1"/>
                </a:solidFill>
                <a:latin typeface="メイリオ" panose="020B0604030504040204" pitchFamily="50" charset="-128"/>
              </a:rPr>
              <a:t>負ふ</a:t>
            </a:r>
            <a:r>
              <a:rPr lang="ja-JP" altLang="en-US" sz="1900">
                <a:solidFill>
                  <a:schemeClr val="tx1"/>
                </a:solidFill>
                <a:latin typeface="メイリオ" panose="020B0604030504040204" pitchFamily="50" charset="-128"/>
              </a:rPr>
              <a:t>。</a:t>
            </a:r>
          </a:p>
        </p:txBody>
      </p:sp>
      <p:sp>
        <p:nvSpPr>
          <p:cNvPr id="38949" name="AutoShape 37"/>
          <p:cNvSpPr>
            <a:spLocks noChangeArrowheads="1"/>
          </p:cNvSpPr>
          <p:nvPr/>
        </p:nvSpPr>
        <p:spPr bwMode="auto">
          <a:xfrm>
            <a:off x="2341563" y="1377950"/>
            <a:ext cx="215900" cy="819150"/>
          </a:xfrm>
          <a:prstGeom prst="roundRect">
            <a:avLst>
              <a:gd name="adj" fmla="val 0"/>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2" name="タイトル 1"/>
          <p:cNvSpPr>
            <a:spLocks noGrp="1"/>
          </p:cNvSpPr>
          <p:nvPr>
            <p:ph type="title"/>
          </p:nvPr>
        </p:nvSpPr>
        <p:spPr/>
        <p:txBody>
          <a:bodyPr/>
          <a:lstStyle/>
          <a:p>
            <a:r>
              <a:rPr lang="ja-JP" altLang="en-US">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a:latin typeface="メイリオ" panose="020B0604030504040204" pitchFamily="50" charset="-128"/>
                <a:ea typeface="メイリオ" panose="020B0604030504040204" pitchFamily="50" charset="-128"/>
                <a:cs typeface="メイリオ" panose="020B0604030504040204" pitchFamily="50" charset="-128"/>
              </a:rPr>
              <a:t>. </a:t>
            </a:r>
            <a:r>
              <a:rPr lang="ja-JP" altLang="en-US">
                <a:latin typeface="メイリオ" panose="020B0604030504040204" pitchFamily="50" charset="-128"/>
                <a:ea typeface="メイリオ" panose="020B0604030504040204" pitchFamily="50" charset="-128"/>
                <a:cs typeface="メイリオ" panose="020B0604030504040204" pitchFamily="50" charset="-128"/>
              </a:rPr>
              <a:t>納税の義務</a:t>
            </a: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B0FF6F17-0D75-4A52-9621-CC0F8D8CB105}" type="slidenum">
              <a:rPr lang="ja-JP" altLang="en-US" smtClean="0">
                <a:latin typeface="メイリオ" panose="020B0604030504040204" pitchFamily="50" charset="-128"/>
                <a:ea typeface="メイリオ" panose="020B0604030504040204" pitchFamily="50" charset="-128"/>
              </a:rPr>
              <a:pPr/>
              <a:t>4</a:t>
            </a:fld>
            <a:endParaRPr lang="ja-JP" altLang="en-US">
              <a:latin typeface="メイリオ" panose="020B0604030504040204" pitchFamily="50" charset="-128"/>
              <a:ea typeface="メイリオ" panose="020B0604030504040204" pitchFamily="50"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16" name="AutoShape 353"/>
          <p:cNvSpPr>
            <a:spLocks noChangeArrowheads="1"/>
          </p:cNvSpPr>
          <p:nvPr/>
        </p:nvSpPr>
        <p:spPr bwMode="auto">
          <a:xfrm>
            <a:off x="307975" y="3014663"/>
            <a:ext cx="9356725" cy="2068512"/>
          </a:xfrm>
          <a:prstGeom prst="roundRect">
            <a:avLst>
              <a:gd name="adj" fmla="val 0"/>
            </a:avLst>
          </a:prstGeom>
          <a:solidFill>
            <a:srgbClr val="FFF5CD"/>
          </a:solidFill>
          <a:ln>
            <a:noFill/>
          </a:ln>
          <a:effectLst/>
          <a:extLst>
            <a:ext uri="{91240B29-F687-4F45-9708-019B960494DF}">
              <a14:hiddenLine xmlns:a14="http://schemas.microsoft.com/office/drawing/2010/main" w="12700">
                <a:solidFill>
                  <a:schemeClr val="tx2"/>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1" hangingPunct="1">
              <a:spcBef>
                <a:spcPct val="20000"/>
              </a:spcBef>
              <a:buFont typeface="Arial" charset="0"/>
              <a:buChar char="•"/>
              <a:defRPr/>
            </a:pPr>
            <a:endParaRPr lang="ja-JP" altLang="en-US" sz="2800" b="0">
              <a:solidFill>
                <a:schemeClr val="tx1"/>
              </a:solidFill>
              <a:latin typeface="メイリオ" panose="020B0604030504040204" pitchFamily="50" charset="-128"/>
            </a:endParaRPr>
          </a:p>
        </p:txBody>
      </p:sp>
      <p:sp>
        <p:nvSpPr>
          <p:cNvPr id="23557" name="AutoShape 2"/>
          <p:cNvSpPr>
            <a:spLocks noChangeArrowheads="1"/>
          </p:cNvSpPr>
          <p:nvPr/>
        </p:nvSpPr>
        <p:spPr bwMode="auto">
          <a:xfrm>
            <a:off x="307975" y="2640013"/>
            <a:ext cx="9358313" cy="17462"/>
          </a:xfrm>
          <a:prstGeom prst="roundRect">
            <a:avLst>
              <a:gd name="adj" fmla="val 0"/>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23592" name="Oval 40"/>
          <p:cNvSpPr>
            <a:spLocks noChangeArrowheads="1"/>
          </p:cNvSpPr>
          <p:nvPr/>
        </p:nvSpPr>
        <p:spPr bwMode="auto">
          <a:xfrm>
            <a:off x="769938" y="1708150"/>
            <a:ext cx="719137" cy="71913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108000" anchor="ctr"/>
          <a:lstStyle/>
          <a:p>
            <a:pPr lvl="0" algn="ctr" defTabSz="914400" eaLnBrk="1" hangingPunct="1">
              <a:defRPr/>
            </a:pPr>
            <a:r>
              <a:rPr lang="ja-JP" altLang="en-US" sz="1800">
                <a:solidFill>
                  <a:prstClr val="white"/>
                </a:solidFill>
                <a:latin typeface="メイリオ" panose="020B0604030504040204" pitchFamily="50" charset="-128"/>
              </a:rPr>
              <a:t>なぜ</a:t>
            </a:r>
          </a:p>
        </p:txBody>
      </p:sp>
      <p:sp>
        <p:nvSpPr>
          <p:cNvPr id="23594" name="Rectangle 42"/>
          <p:cNvSpPr>
            <a:spLocks noChangeArrowheads="1"/>
          </p:cNvSpPr>
          <p:nvPr/>
        </p:nvSpPr>
        <p:spPr bwMode="auto">
          <a:xfrm>
            <a:off x="1519238" y="1873250"/>
            <a:ext cx="5570756"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lnSpc>
                <a:spcPct val="120000"/>
              </a:lnSpc>
              <a:defRPr/>
            </a:pPr>
            <a:r>
              <a:rPr lang="ja-JP" altLang="en-US" sz="2000">
                <a:solidFill>
                  <a:schemeClr val="tx1"/>
                </a:solidFill>
                <a:latin typeface="メイリオ" panose="020B0604030504040204" pitchFamily="50" charset="-128"/>
              </a:rPr>
              <a:t>「納税の義務」が憲法で定められているのか。</a:t>
            </a:r>
          </a:p>
        </p:txBody>
      </p:sp>
      <p:sp>
        <p:nvSpPr>
          <p:cNvPr id="23595" name="Oval 43"/>
          <p:cNvSpPr>
            <a:spLocks noChangeArrowheads="1"/>
          </p:cNvSpPr>
          <p:nvPr/>
        </p:nvSpPr>
        <p:spPr bwMode="auto">
          <a:xfrm>
            <a:off x="769938" y="930275"/>
            <a:ext cx="719137" cy="71913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72000" anchor="ctr"/>
          <a:lstStyle/>
          <a:p>
            <a:pPr lvl="0" algn="ctr" defTabSz="914400" eaLnBrk="1" hangingPunct="1">
              <a:defRPr/>
            </a:pPr>
            <a:r>
              <a:rPr lang="ja-JP" altLang="en-US" sz="1800">
                <a:solidFill>
                  <a:prstClr val="white"/>
                </a:solidFill>
                <a:latin typeface="メイリオ" panose="020B0604030504040204" pitchFamily="50" charset="-128"/>
              </a:rPr>
              <a:t>なぜ</a:t>
            </a:r>
          </a:p>
        </p:txBody>
      </p:sp>
      <p:sp>
        <p:nvSpPr>
          <p:cNvPr id="23597" name="Rectangle 45"/>
          <p:cNvSpPr>
            <a:spLocks noChangeArrowheads="1"/>
          </p:cNvSpPr>
          <p:nvPr/>
        </p:nvSpPr>
        <p:spPr bwMode="auto">
          <a:xfrm>
            <a:off x="1519238" y="1095375"/>
            <a:ext cx="30059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lnSpc>
                <a:spcPct val="120000"/>
              </a:lnSpc>
              <a:defRPr/>
            </a:pPr>
            <a:r>
              <a:rPr lang="ja-JP" altLang="en-US" sz="2000">
                <a:solidFill>
                  <a:schemeClr val="tx1"/>
                </a:solidFill>
                <a:latin typeface="メイリオ" panose="020B0604030504040204" pitchFamily="50" charset="-128"/>
              </a:rPr>
              <a:t>「税金」が必要なのか。</a:t>
            </a:r>
          </a:p>
        </p:txBody>
      </p:sp>
      <p:sp>
        <p:nvSpPr>
          <p:cNvPr id="23598" name="AutoShape 349"/>
          <p:cNvSpPr>
            <a:spLocks noChangeArrowheads="1"/>
          </p:cNvSpPr>
          <p:nvPr/>
        </p:nvSpPr>
        <p:spPr bwMode="auto">
          <a:xfrm>
            <a:off x="307975" y="5287963"/>
            <a:ext cx="9356725" cy="504825"/>
          </a:xfrm>
          <a:prstGeom prst="roundRect">
            <a:avLst>
              <a:gd name="adj" fmla="val 16667"/>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1" hangingPunct="1">
              <a:spcBef>
                <a:spcPct val="20000"/>
              </a:spcBef>
              <a:buFont typeface="Arial" charset="0"/>
              <a:buChar char="•"/>
              <a:defRPr/>
            </a:pPr>
            <a:endParaRPr lang="ja-JP" altLang="en-US" sz="2800" b="0">
              <a:solidFill>
                <a:schemeClr val="tx1"/>
              </a:solidFill>
              <a:latin typeface="メイリオ" panose="020B0604030504040204" pitchFamily="50" charset="-128"/>
            </a:endParaRPr>
          </a:p>
        </p:txBody>
      </p:sp>
      <p:sp>
        <p:nvSpPr>
          <p:cNvPr id="23599" name="Rectangle 181"/>
          <p:cNvSpPr>
            <a:spLocks noChangeArrowheads="1"/>
          </p:cNvSpPr>
          <p:nvPr/>
        </p:nvSpPr>
        <p:spPr bwMode="auto">
          <a:xfrm>
            <a:off x="4080481" y="5349509"/>
            <a:ext cx="181171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defTabSz="914400" eaLnBrk="1" hangingPunct="1">
              <a:spcBef>
                <a:spcPct val="20000"/>
              </a:spcBef>
              <a:buFont typeface="Wingdings" charset="0"/>
              <a:buNone/>
              <a:defRPr/>
            </a:pPr>
            <a:r>
              <a:rPr lang="ja-JP" sz="1800">
                <a:latin typeface="メイリオ" panose="020B0604030504040204" pitchFamily="50" charset="-128"/>
              </a:rPr>
              <a:t>民主主義の基本</a:t>
            </a:r>
          </a:p>
        </p:txBody>
      </p:sp>
      <p:sp>
        <p:nvSpPr>
          <p:cNvPr id="23600" name="AutoShape 353"/>
          <p:cNvSpPr>
            <a:spLocks noChangeArrowheads="1"/>
          </p:cNvSpPr>
          <p:nvPr/>
        </p:nvSpPr>
        <p:spPr bwMode="auto">
          <a:xfrm>
            <a:off x="307975" y="5662613"/>
            <a:ext cx="9356725" cy="796925"/>
          </a:xfrm>
          <a:prstGeom prst="roundRect">
            <a:avLst>
              <a:gd name="adj" fmla="val 0"/>
            </a:avLst>
          </a:prstGeom>
          <a:solidFill>
            <a:schemeClr val="bg1"/>
          </a:solidFill>
          <a:ln w="12700">
            <a:solidFill>
              <a:schemeClr val="tx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1" hangingPunct="1">
              <a:spcBef>
                <a:spcPct val="20000"/>
              </a:spcBef>
              <a:buFont typeface="Arial" charset="0"/>
              <a:buChar char="•"/>
              <a:defRPr/>
            </a:pPr>
            <a:endParaRPr lang="ja-JP" altLang="en-US" sz="2800" b="0">
              <a:solidFill>
                <a:schemeClr val="tx1"/>
              </a:solidFill>
              <a:latin typeface="メイリオ" panose="020B0604030504040204" pitchFamily="50" charset="-128"/>
            </a:endParaRPr>
          </a:p>
        </p:txBody>
      </p:sp>
      <p:sp>
        <p:nvSpPr>
          <p:cNvPr id="23601" name="Text Box 21"/>
          <p:cNvSpPr txBox="1">
            <a:spLocks noChangeArrowheads="1"/>
          </p:cNvSpPr>
          <p:nvPr/>
        </p:nvSpPr>
        <p:spPr bwMode="auto">
          <a:xfrm>
            <a:off x="0" y="5764213"/>
            <a:ext cx="9972675" cy="641350"/>
          </a:xfrm>
          <a:prstGeom prst="rect">
            <a:avLst/>
          </a:prstGeom>
          <a:noFill/>
          <a:ln>
            <a:noFill/>
          </a:ln>
          <a:effectLst/>
          <a:extLst>
            <a:ext uri="{909E8E84-426E-40DD-AFC4-6F175D3DCCD1}">
              <a14:hiddenFill xmlns:a14="http://schemas.microsoft.com/office/drawing/2010/main">
                <a:solidFill>
                  <a:srgbClr val="70C1D2"/>
                </a:solidFill>
              </a14:hiddenFill>
            </a:ext>
            <a:ext uri="{91240B29-F687-4F45-9708-019B960494DF}">
              <a14:hiddenLine xmlns:a14="http://schemas.microsoft.com/office/drawing/2010/main" w="38100">
                <a:solidFill>
                  <a:srgbClr val="808080"/>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3200">
                <a:solidFill>
                  <a:schemeClr val="tx1"/>
                </a:solidFill>
                <a:latin typeface="Calibri" charset="0"/>
                <a:ea typeface="ＭＳ Ｐゴシック" charset="0"/>
                <a:cs typeface="ＭＳ Ｐゴシック" charset="0"/>
              </a:defRPr>
            </a:lvl1pPr>
            <a:lvl2pPr>
              <a:defRPr kumimoji="1" sz="2800">
                <a:solidFill>
                  <a:schemeClr val="tx1"/>
                </a:solidFill>
                <a:latin typeface="Calibri" charset="0"/>
                <a:ea typeface="ＭＳ Ｐゴシック" charset="0"/>
              </a:defRPr>
            </a:lvl2pPr>
            <a:lvl3pPr>
              <a:defRPr kumimoji="1" sz="2400">
                <a:solidFill>
                  <a:schemeClr val="tx1"/>
                </a:solidFill>
                <a:latin typeface="Calibri" charset="0"/>
                <a:ea typeface="ＭＳ Ｐゴシック" charset="0"/>
              </a:defRPr>
            </a:lvl3pPr>
            <a:lvl4pPr>
              <a:defRPr kumimoji="1" sz="2000">
                <a:solidFill>
                  <a:schemeClr val="tx1"/>
                </a:solidFill>
                <a:latin typeface="Calibri" charset="0"/>
                <a:ea typeface="ＭＳ Ｐゴシック" charset="0"/>
              </a:defRPr>
            </a:lvl4pPr>
            <a:lvl5pPr>
              <a:defRPr kumimoji="1" sz="2000">
                <a:solidFill>
                  <a:schemeClr val="tx1"/>
                </a:solidFill>
                <a:latin typeface="Calibri" charset="0"/>
                <a:ea typeface="ＭＳ Ｐゴシック" charset="0"/>
              </a:defRPr>
            </a:lvl5pPr>
            <a:lvl6pPr eaLnBrk="0" fontAlgn="base" hangingPunct="0">
              <a:spcAft>
                <a:spcPct val="0"/>
              </a:spcAft>
              <a:buFont typeface="Arial" charset="0"/>
              <a:buChar char="»"/>
              <a:defRPr kumimoji="1" sz="2000">
                <a:solidFill>
                  <a:schemeClr val="tx1"/>
                </a:solidFill>
                <a:latin typeface="Calibri" charset="0"/>
                <a:ea typeface="ＭＳ Ｐゴシック" charset="0"/>
              </a:defRPr>
            </a:lvl6pPr>
            <a:lvl7pPr eaLnBrk="0" fontAlgn="base" hangingPunct="0">
              <a:spcAft>
                <a:spcPct val="0"/>
              </a:spcAft>
              <a:buFont typeface="Arial" charset="0"/>
              <a:buChar char="»"/>
              <a:defRPr kumimoji="1" sz="2000">
                <a:solidFill>
                  <a:schemeClr val="tx1"/>
                </a:solidFill>
                <a:latin typeface="Calibri" charset="0"/>
                <a:ea typeface="ＭＳ Ｐゴシック" charset="0"/>
              </a:defRPr>
            </a:lvl7pPr>
            <a:lvl8pPr eaLnBrk="0" fontAlgn="base" hangingPunct="0">
              <a:spcAft>
                <a:spcPct val="0"/>
              </a:spcAft>
              <a:buFont typeface="Arial" charset="0"/>
              <a:buChar char="»"/>
              <a:defRPr kumimoji="1" sz="2000">
                <a:solidFill>
                  <a:schemeClr val="tx1"/>
                </a:solidFill>
                <a:latin typeface="Calibri" charset="0"/>
                <a:ea typeface="ＭＳ Ｐゴシック" charset="0"/>
              </a:defRPr>
            </a:lvl8pPr>
            <a:lvl9pPr eaLnBrk="0" fontAlgn="base" hangingPunct="0">
              <a:spcAft>
                <a:spcPct val="0"/>
              </a:spcAft>
              <a:buFont typeface="Arial" charset="0"/>
              <a:buChar char="»"/>
              <a:defRPr kumimoji="1" sz="2000">
                <a:solidFill>
                  <a:schemeClr val="tx1"/>
                </a:solidFill>
                <a:latin typeface="Calibri" charset="0"/>
                <a:ea typeface="ＭＳ Ｐゴシック" charset="0"/>
              </a:defRPr>
            </a:lvl9pPr>
          </a:lstStyle>
          <a:p>
            <a:pPr algn="ctr" defTabSz="914400" eaLnBrk="1" hangingPunct="1">
              <a:lnSpc>
                <a:spcPct val="85000"/>
              </a:lnSpc>
              <a:spcBef>
                <a:spcPct val="30000"/>
              </a:spcBef>
              <a:buFont typeface="Wingdings" charset="0"/>
              <a:buNone/>
              <a:defRPr/>
            </a:pPr>
            <a:r>
              <a:rPr lang="ja-JP" altLang="en-US" sz="1800">
                <a:latin typeface="メイリオ" panose="020B0604030504040204" pitchFamily="50" charset="-128"/>
                <a:ea typeface="メイリオ" panose="020B0604030504040204" pitchFamily="50" charset="-128"/>
                <a:cs typeface="メイリオ" panose="020B0604030504040204" pitchFamily="50" charset="-128"/>
              </a:rPr>
              <a:t>政治への参加と国を支える税金を国民が負担することが、</a:t>
            </a:r>
          </a:p>
          <a:p>
            <a:pPr algn="ctr" defTabSz="914400" eaLnBrk="1" hangingPunct="1">
              <a:lnSpc>
                <a:spcPct val="85000"/>
              </a:lnSpc>
              <a:spcBef>
                <a:spcPct val="30000"/>
              </a:spcBef>
              <a:buFont typeface="Wingdings" charset="0"/>
              <a:buNone/>
              <a:defRPr/>
            </a:pPr>
            <a:r>
              <a:rPr lang="ja-JP" altLang="en-US" sz="1800">
                <a:latin typeface="メイリオ" panose="020B0604030504040204" pitchFamily="50" charset="-128"/>
                <a:ea typeface="メイリオ" panose="020B0604030504040204" pitchFamily="50" charset="-128"/>
                <a:cs typeface="メイリオ" panose="020B0604030504040204" pitchFamily="50" charset="-128"/>
              </a:rPr>
              <a:t>対になっているのが、民主主義の基本である。</a:t>
            </a:r>
          </a:p>
        </p:txBody>
      </p:sp>
      <p:sp>
        <p:nvSpPr>
          <p:cNvPr id="23602" name="AutoShape 50"/>
          <p:cNvSpPr>
            <a:spLocks noChangeArrowheads="1"/>
          </p:cNvSpPr>
          <p:nvPr/>
        </p:nvSpPr>
        <p:spPr bwMode="auto">
          <a:xfrm>
            <a:off x="660400" y="3267075"/>
            <a:ext cx="1511300" cy="1511300"/>
          </a:xfrm>
          <a:prstGeom prst="wedgeEllipseCallout">
            <a:avLst>
              <a:gd name="adj1" fmla="val 67801"/>
              <a:gd name="adj2" fmla="val 16175"/>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eaLnBrk="1" hangingPunct="1">
              <a:defRPr/>
            </a:pPr>
            <a:endParaRPr lang="ja-JP" altLang="en-US">
              <a:latin typeface="メイリオ" panose="020B0604030504040204" pitchFamily="50" charset="-128"/>
            </a:endParaRPr>
          </a:p>
        </p:txBody>
      </p:sp>
      <p:sp>
        <p:nvSpPr>
          <p:cNvPr id="23603" name="Rectangle 51"/>
          <p:cNvSpPr>
            <a:spLocks noChangeArrowheads="1"/>
          </p:cNvSpPr>
          <p:nvPr/>
        </p:nvSpPr>
        <p:spPr bwMode="auto">
          <a:xfrm>
            <a:off x="660400" y="3783237"/>
            <a:ext cx="15113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1400" b="1">
                <a:solidFill>
                  <a:schemeClr val="bg1"/>
                </a:solidFill>
                <a:latin typeface="Arial" pitchFamily="34" charset="0"/>
                <a:ea typeface="メイリオ" pitchFamily="50" charset="-128"/>
                <a:cs typeface="メイリオ" pitchFamily="50" charset="-128"/>
              </a:defRPr>
            </a:lvl1pPr>
            <a:lvl2pPr marL="742950" indent="-285750">
              <a:defRPr kumimoji="1" sz="1400" b="1">
                <a:solidFill>
                  <a:schemeClr val="bg1"/>
                </a:solidFill>
                <a:latin typeface="Arial" pitchFamily="34" charset="0"/>
                <a:ea typeface="メイリオ" pitchFamily="50" charset="-128"/>
                <a:cs typeface="メイリオ" pitchFamily="50" charset="-128"/>
              </a:defRPr>
            </a:lvl2pPr>
            <a:lvl3pPr marL="1143000" indent="-228600">
              <a:defRPr kumimoji="1" sz="1400" b="1">
                <a:solidFill>
                  <a:schemeClr val="bg1"/>
                </a:solidFill>
                <a:latin typeface="Arial" pitchFamily="34" charset="0"/>
                <a:ea typeface="メイリオ" pitchFamily="50" charset="-128"/>
                <a:cs typeface="メイリオ" pitchFamily="50" charset="-128"/>
              </a:defRPr>
            </a:lvl3pPr>
            <a:lvl4pPr marL="1600200" indent="-228600">
              <a:defRPr kumimoji="1" sz="1400" b="1">
                <a:solidFill>
                  <a:schemeClr val="bg1"/>
                </a:solidFill>
                <a:latin typeface="Arial" pitchFamily="34" charset="0"/>
                <a:ea typeface="メイリオ" pitchFamily="50" charset="-128"/>
                <a:cs typeface="メイリオ" pitchFamily="50" charset="-128"/>
              </a:defRPr>
            </a:lvl4pPr>
            <a:lvl5pPr marL="2057400" indent="-228600">
              <a:defRPr kumimoji="1" sz="1400" b="1">
                <a:solidFill>
                  <a:schemeClr val="bg1"/>
                </a:solidFill>
                <a:latin typeface="Arial" pitchFamily="34" charset="0"/>
                <a:ea typeface="メイリオ" pitchFamily="50" charset="-128"/>
                <a:cs typeface="メイリオ" pitchFamily="50" charset="-128"/>
              </a:defRPr>
            </a:lvl5pPr>
            <a:lvl6pPr marL="2514600" indent="-228600" fontAlgn="base">
              <a:spcBef>
                <a:spcPct val="0"/>
              </a:spcBef>
              <a:spcAft>
                <a:spcPct val="0"/>
              </a:spcAft>
              <a:defRPr kumimoji="1" sz="1400" b="1">
                <a:solidFill>
                  <a:schemeClr val="bg1"/>
                </a:solidFill>
                <a:latin typeface="Arial" pitchFamily="34" charset="0"/>
                <a:ea typeface="メイリオ" pitchFamily="50" charset="-128"/>
                <a:cs typeface="メイリオ" pitchFamily="50" charset="-128"/>
              </a:defRPr>
            </a:lvl6pPr>
            <a:lvl7pPr marL="2971800" indent="-228600" fontAlgn="base">
              <a:spcBef>
                <a:spcPct val="0"/>
              </a:spcBef>
              <a:spcAft>
                <a:spcPct val="0"/>
              </a:spcAft>
              <a:defRPr kumimoji="1" sz="1400" b="1">
                <a:solidFill>
                  <a:schemeClr val="bg1"/>
                </a:solidFill>
                <a:latin typeface="Arial" pitchFamily="34" charset="0"/>
                <a:ea typeface="メイリオ" pitchFamily="50" charset="-128"/>
                <a:cs typeface="メイリオ" pitchFamily="50" charset="-128"/>
              </a:defRPr>
            </a:lvl7pPr>
            <a:lvl8pPr marL="3429000" indent="-228600" fontAlgn="base">
              <a:spcBef>
                <a:spcPct val="0"/>
              </a:spcBef>
              <a:spcAft>
                <a:spcPct val="0"/>
              </a:spcAft>
              <a:defRPr kumimoji="1" sz="1400" b="1">
                <a:solidFill>
                  <a:schemeClr val="bg1"/>
                </a:solidFill>
                <a:latin typeface="Arial" pitchFamily="34" charset="0"/>
                <a:ea typeface="メイリオ" pitchFamily="50" charset="-128"/>
                <a:cs typeface="メイリオ" pitchFamily="50" charset="-128"/>
              </a:defRPr>
            </a:lvl8pPr>
            <a:lvl9pPr marL="3886200" indent="-228600" fontAlgn="base">
              <a:spcBef>
                <a:spcPct val="0"/>
              </a:spcBef>
              <a:spcAft>
                <a:spcPct val="0"/>
              </a:spcAft>
              <a:defRPr kumimoji="1" sz="1400" b="1">
                <a:solidFill>
                  <a:schemeClr val="bg1"/>
                </a:solidFill>
                <a:latin typeface="Arial" pitchFamily="34" charset="0"/>
                <a:ea typeface="メイリオ" pitchFamily="50" charset="-128"/>
                <a:cs typeface="メイリオ" pitchFamily="50" charset="-128"/>
              </a:defRPr>
            </a:lvl9pPr>
          </a:lstStyle>
          <a:p>
            <a:pPr algn="ctr" defTabSz="914400" eaLnBrk="1" hangingPunct="1">
              <a:defRPr/>
            </a:pPr>
            <a:r>
              <a:rPr lang="ja-JP" altLang="en-US">
                <a:solidFill>
                  <a:schemeClr val="tx1"/>
                </a:solidFill>
                <a:latin typeface="メイリオ" panose="020B0604030504040204" pitchFamily="50" charset="-128"/>
              </a:rPr>
              <a:t>つまり、</a:t>
            </a:r>
          </a:p>
          <a:p>
            <a:pPr algn="ctr" defTabSz="914400" eaLnBrk="1" hangingPunct="1">
              <a:defRPr/>
            </a:pPr>
            <a:r>
              <a:rPr lang="ja-JP" altLang="en-US">
                <a:solidFill>
                  <a:schemeClr val="tx1"/>
                </a:solidFill>
                <a:latin typeface="メイリオ" panose="020B0604030504040204" pitchFamily="50" charset="-128"/>
              </a:rPr>
              <a:t>税の本質とは</a:t>
            </a:r>
            <a:r>
              <a:rPr lang="en-US" altLang="ja-JP">
                <a:solidFill>
                  <a:schemeClr val="tx1"/>
                </a:solidFill>
                <a:latin typeface="メイリオ" panose="020B0604030504040204" pitchFamily="50" charset="-128"/>
              </a:rPr>
              <a:t>…</a:t>
            </a:r>
          </a:p>
        </p:txBody>
      </p:sp>
      <p:sp>
        <p:nvSpPr>
          <p:cNvPr id="23604" name="Rectangle 126"/>
          <p:cNvSpPr>
            <a:spLocks noChangeArrowheads="1"/>
          </p:cNvSpPr>
          <p:nvPr/>
        </p:nvSpPr>
        <p:spPr bwMode="auto">
          <a:xfrm>
            <a:off x="3016250" y="3790950"/>
            <a:ext cx="65151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996500">
                      <a:alpha val="74998"/>
                    </a:srgbClr>
                  </a:outerShdw>
                </a:effectLst>
              </a14:hiddenEffects>
            </a:ext>
          </a:extLst>
        </p:spPr>
        <p:txBody>
          <a:bodyPr>
            <a:spAutoFit/>
          </a:bodyPr>
          <a:lstStyle/>
          <a:p>
            <a:pPr defTabSz="914400">
              <a:buFont typeface="Wingdings" charset="0"/>
              <a:buNone/>
              <a:defRPr/>
            </a:pPr>
            <a:r>
              <a:rPr lang="ja-JP" altLang="en-US" sz="1600">
                <a:solidFill>
                  <a:schemeClr val="tx1"/>
                </a:solidFill>
                <a:latin typeface="メイリオ" panose="020B0604030504040204" pitchFamily="50" charset="-128"/>
              </a:rPr>
              <a:t>自らの代表が、国の支出の在り方を決めることと、</a:t>
            </a:r>
          </a:p>
          <a:p>
            <a:pPr defTabSz="914400">
              <a:buFont typeface="Wingdings" charset="0"/>
              <a:buNone/>
              <a:defRPr/>
            </a:pPr>
            <a:r>
              <a:rPr lang="ja-JP" altLang="en-US" sz="1600">
                <a:solidFill>
                  <a:schemeClr val="tx1"/>
                </a:solidFill>
                <a:latin typeface="メイリオ" panose="020B0604030504040204" pitchFamily="50" charset="-128"/>
              </a:rPr>
              <a:t>自らが国を支える税金を負担しなければならないことは表裏一体</a:t>
            </a:r>
          </a:p>
        </p:txBody>
      </p:sp>
      <p:grpSp>
        <p:nvGrpSpPr>
          <p:cNvPr id="14354" name="Group 399"/>
          <p:cNvGrpSpPr>
            <a:grpSpLocks/>
          </p:cNvGrpSpPr>
          <p:nvPr/>
        </p:nvGrpSpPr>
        <p:grpSpPr bwMode="auto">
          <a:xfrm>
            <a:off x="2717800" y="3795713"/>
            <a:ext cx="252413" cy="252412"/>
            <a:chOff x="460" y="2518"/>
            <a:chExt cx="181" cy="181"/>
          </a:xfrm>
        </p:grpSpPr>
        <p:sp>
          <p:nvSpPr>
            <p:cNvPr id="14364" name="Oval 433"/>
            <p:cNvSpPr>
              <a:spLocks noChangeArrowheads="1"/>
            </p:cNvSpPr>
            <p:nvPr/>
          </p:nvSpPr>
          <p:spPr bwMode="auto">
            <a:xfrm>
              <a:off x="460" y="2518"/>
              <a:ext cx="181" cy="181"/>
            </a:xfrm>
            <a:prstGeom prst="ellipse">
              <a:avLst/>
            </a:prstGeom>
            <a:solidFill>
              <a:srgbClr val="FF99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endParaRPr lang="en-US" altLang="ja-JP" sz="2000" b="0">
                <a:solidFill>
                  <a:srgbClr val="FFFFFF"/>
                </a:solidFill>
                <a:latin typeface="メイリオ" panose="020B0604030504040204" pitchFamily="50" charset="-128"/>
                <a:ea typeface="メイリオ" panose="020B0604030504040204" pitchFamily="50" charset="-128"/>
              </a:endParaRPr>
            </a:p>
          </p:txBody>
        </p:sp>
        <p:sp>
          <p:nvSpPr>
            <p:cNvPr id="14365" name="Freeform 434"/>
            <p:cNvSpPr>
              <a:spLocks/>
            </p:cNvSpPr>
            <p:nvPr/>
          </p:nvSpPr>
          <p:spPr bwMode="auto">
            <a:xfrm>
              <a:off x="512" y="2569"/>
              <a:ext cx="80" cy="76"/>
            </a:xfrm>
            <a:custGeom>
              <a:avLst/>
              <a:gdLst>
                <a:gd name="T0" fmla="*/ 0 w 274"/>
                <a:gd name="T1" fmla="*/ 0 h 284"/>
                <a:gd name="T2" fmla="*/ 0 w 274"/>
                <a:gd name="T3" fmla="*/ 0 h 284"/>
                <a:gd name="T4" fmla="*/ 0 w 274"/>
                <a:gd name="T5" fmla="*/ 0 h 284"/>
                <a:gd name="T6" fmla="*/ 0 w 274"/>
                <a:gd name="T7" fmla="*/ 0 h 284"/>
                <a:gd name="T8" fmla="*/ 0 w 274"/>
                <a:gd name="T9" fmla="*/ 0 h 284"/>
                <a:gd name="T10" fmla="*/ 0 w 274"/>
                <a:gd name="T11" fmla="*/ 0 h 284"/>
                <a:gd name="T12" fmla="*/ 0 w 274"/>
                <a:gd name="T13" fmla="*/ 0 h 284"/>
                <a:gd name="T14" fmla="*/ 0 w 274"/>
                <a:gd name="T15" fmla="*/ 0 h 284"/>
                <a:gd name="T16" fmla="*/ 0 w 274"/>
                <a:gd name="T17" fmla="*/ 0 h 284"/>
                <a:gd name="T18" fmla="*/ 0 w 274"/>
                <a:gd name="T19" fmla="*/ 0 h 284"/>
                <a:gd name="T20" fmla="*/ 0 w 274"/>
                <a:gd name="T21" fmla="*/ 0 h 284"/>
                <a:gd name="T22" fmla="*/ 0 w 274"/>
                <a:gd name="T23" fmla="*/ 0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ndParaRPr>
            </a:p>
          </p:txBody>
        </p:sp>
      </p:grpSp>
      <p:sp>
        <p:nvSpPr>
          <p:cNvPr id="23608" name="Rectangle 126"/>
          <p:cNvSpPr>
            <a:spLocks noChangeArrowheads="1"/>
          </p:cNvSpPr>
          <p:nvPr/>
        </p:nvSpPr>
        <p:spPr bwMode="auto">
          <a:xfrm>
            <a:off x="3016250" y="4513263"/>
            <a:ext cx="59340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996500">
                      <a:alpha val="74998"/>
                    </a:srgbClr>
                  </a:outerShdw>
                </a:effectLst>
              </a14:hiddenEffects>
            </a:ext>
          </a:extLst>
        </p:spPr>
        <p:txBody>
          <a:bodyPr>
            <a:spAutoFit/>
          </a:bodyPr>
          <a:lstStyle/>
          <a:p>
            <a:pPr defTabSz="914400">
              <a:buFont typeface="Wingdings" charset="0"/>
              <a:buNone/>
              <a:defRPr/>
            </a:pPr>
            <a:r>
              <a:rPr lang="ja-JP" altLang="en-US" sz="1600">
                <a:solidFill>
                  <a:schemeClr val="tx1"/>
                </a:solidFill>
                <a:latin typeface="メイリオ" panose="020B0604030504040204" pitchFamily="50" charset="-128"/>
              </a:rPr>
              <a:t>税の使い道に関心を持つことも納税者として重要</a:t>
            </a:r>
          </a:p>
        </p:txBody>
      </p:sp>
      <p:grpSp>
        <p:nvGrpSpPr>
          <p:cNvPr id="14356" name="Group 399"/>
          <p:cNvGrpSpPr>
            <a:grpSpLocks/>
          </p:cNvGrpSpPr>
          <p:nvPr/>
        </p:nvGrpSpPr>
        <p:grpSpPr bwMode="auto">
          <a:xfrm>
            <a:off x="2717800" y="4518025"/>
            <a:ext cx="252413" cy="252413"/>
            <a:chOff x="460" y="2518"/>
            <a:chExt cx="181" cy="181"/>
          </a:xfrm>
        </p:grpSpPr>
        <p:sp>
          <p:nvSpPr>
            <p:cNvPr id="14362" name="Oval 433"/>
            <p:cNvSpPr>
              <a:spLocks noChangeArrowheads="1"/>
            </p:cNvSpPr>
            <p:nvPr/>
          </p:nvSpPr>
          <p:spPr bwMode="auto">
            <a:xfrm>
              <a:off x="460" y="2518"/>
              <a:ext cx="181" cy="181"/>
            </a:xfrm>
            <a:prstGeom prst="ellipse">
              <a:avLst/>
            </a:prstGeom>
            <a:solidFill>
              <a:srgbClr val="FF99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endParaRPr lang="en-US" altLang="ja-JP" sz="2000" b="0">
                <a:solidFill>
                  <a:srgbClr val="FFFFFF"/>
                </a:solidFill>
                <a:latin typeface="メイリオ" panose="020B0604030504040204" pitchFamily="50" charset="-128"/>
                <a:ea typeface="メイリオ" panose="020B0604030504040204" pitchFamily="50" charset="-128"/>
              </a:endParaRPr>
            </a:p>
          </p:txBody>
        </p:sp>
        <p:sp>
          <p:nvSpPr>
            <p:cNvPr id="14363" name="Freeform 434"/>
            <p:cNvSpPr>
              <a:spLocks/>
            </p:cNvSpPr>
            <p:nvPr/>
          </p:nvSpPr>
          <p:spPr bwMode="auto">
            <a:xfrm>
              <a:off x="512" y="2569"/>
              <a:ext cx="80" cy="76"/>
            </a:xfrm>
            <a:custGeom>
              <a:avLst/>
              <a:gdLst>
                <a:gd name="T0" fmla="*/ 0 w 274"/>
                <a:gd name="T1" fmla="*/ 0 h 284"/>
                <a:gd name="T2" fmla="*/ 0 w 274"/>
                <a:gd name="T3" fmla="*/ 0 h 284"/>
                <a:gd name="T4" fmla="*/ 0 w 274"/>
                <a:gd name="T5" fmla="*/ 0 h 284"/>
                <a:gd name="T6" fmla="*/ 0 w 274"/>
                <a:gd name="T7" fmla="*/ 0 h 284"/>
                <a:gd name="T8" fmla="*/ 0 w 274"/>
                <a:gd name="T9" fmla="*/ 0 h 284"/>
                <a:gd name="T10" fmla="*/ 0 w 274"/>
                <a:gd name="T11" fmla="*/ 0 h 284"/>
                <a:gd name="T12" fmla="*/ 0 w 274"/>
                <a:gd name="T13" fmla="*/ 0 h 284"/>
                <a:gd name="T14" fmla="*/ 0 w 274"/>
                <a:gd name="T15" fmla="*/ 0 h 284"/>
                <a:gd name="T16" fmla="*/ 0 w 274"/>
                <a:gd name="T17" fmla="*/ 0 h 284"/>
                <a:gd name="T18" fmla="*/ 0 w 274"/>
                <a:gd name="T19" fmla="*/ 0 h 284"/>
                <a:gd name="T20" fmla="*/ 0 w 274"/>
                <a:gd name="T21" fmla="*/ 0 h 284"/>
                <a:gd name="T22" fmla="*/ 0 w 274"/>
                <a:gd name="T23" fmla="*/ 0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ndParaRPr>
            </a:p>
          </p:txBody>
        </p:sp>
      </p:grpSp>
      <p:sp>
        <p:nvSpPr>
          <p:cNvPr id="23612" name="Rectangle 126"/>
          <p:cNvSpPr>
            <a:spLocks noChangeArrowheads="1"/>
          </p:cNvSpPr>
          <p:nvPr/>
        </p:nvSpPr>
        <p:spPr bwMode="auto">
          <a:xfrm>
            <a:off x="3016250" y="3313113"/>
            <a:ext cx="59340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996500">
                      <a:alpha val="74998"/>
                    </a:srgbClr>
                  </a:outerShdw>
                </a:effectLst>
              </a14:hiddenEffects>
            </a:ext>
          </a:extLst>
        </p:spPr>
        <p:txBody>
          <a:bodyPr>
            <a:spAutoFit/>
          </a:bodyPr>
          <a:lstStyle/>
          <a:p>
            <a:pPr defTabSz="914400">
              <a:buFont typeface="Wingdings" charset="0"/>
              <a:buNone/>
              <a:defRPr/>
            </a:pPr>
            <a:r>
              <a:rPr lang="ja-JP" altLang="en-US" sz="1600">
                <a:solidFill>
                  <a:schemeClr val="tx1"/>
                </a:solidFill>
                <a:latin typeface="メイリオ" panose="020B0604030504040204" pitchFamily="50" charset="-128"/>
              </a:rPr>
              <a:t>税は公共サービスの対価</a:t>
            </a:r>
          </a:p>
        </p:txBody>
      </p:sp>
      <p:grpSp>
        <p:nvGrpSpPr>
          <p:cNvPr id="14358" name="Group 399"/>
          <p:cNvGrpSpPr>
            <a:grpSpLocks/>
          </p:cNvGrpSpPr>
          <p:nvPr/>
        </p:nvGrpSpPr>
        <p:grpSpPr bwMode="auto">
          <a:xfrm>
            <a:off x="2717800" y="3306763"/>
            <a:ext cx="252413" cy="252412"/>
            <a:chOff x="460" y="2518"/>
            <a:chExt cx="181" cy="181"/>
          </a:xfrm>
        </p:grpSpPr>
        <p:sp>
          <p:nvSpPr>
            <p:cNvPr id="14360" name="Oval 433"/>
            <p:cNvSpPr>
              <a:spLocks noChangeArrowheads="1"/>
            </p:cNvSpPr>
            <p:nvPr/>
          </p:nvSpPr>
          <p:spPr bwMode="auto">
            <a:xfrm>
              <a:off x="460" y="2518"/>
              <a:ext cx="181" cy="181"/>
            </a:xfrm>
            <a:prstGeom prst="ellipse">
              <a:avLst/>
            </a:prstGeom>
            <a:solidFill>
              <a:srgbClr val="FF99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endParaRPr lang="en-US" altLang="ja-JP" sz="2000" b="0">
                <a:solidFill>
                  <a:srgbClr val="FFFFFF"/>
                </a:solidFill>
                <a:latin typeface="メイリオ" panose="020B0604030504040204" pitchFamily="50" charset="-128"/>
                <a:ea typeface="メイリオ" panose="020B0604030504040204" pitchFamily="50" charset="-128"/>
              </a:endParaRPr>
            </a:p>
          </p:txBody>
        </p:sp>
        <p:sp>
          <p:nvSpPr>
            <p:cNvPr id="14361" name="Freeform 434"/>
            <p:cNvSpPr>
              <a:spLocks/>
            </p:cNvSpPr>
            <p:nvPr/>
          </p:nvSpPr>
          <p:spPr bwMode="auto">
            <a:xfrm>
              <a:off x="512" y="2569"/>
              <a:ext cx="80" cy="76"/>
            </a:xfrm>
            <a:custGeom>
              <a:avLst/>
              <a:gdLst>
                <a:gd name="T0" fmla="*/ 0 w 274"/>
                <a:gd name="T1" fmla="*/ 0 h 284"/>
                <a:gd name="T2" fmla="*/ 0 w 274"/>
                <a:gd name="T3" fmla="*/ 0 h 284"/>
                <a:gd name="T4" fmla="*/ 0 w 274"/>
                <a:gd name="T5" fmla="*/ 0 h 284"/>
                <a:gd name="T6" fmla="*/ 0 w 274"/>
                <a:gd name="T7" fmla="*/ 0 h 284"/>
                <a:gd name="T8" fmla="*/ 0 w 274"/>
                <a:gd name="T9" fmla="*/ 0 h 284"/>
                <a:gd name="T10" fmla="*/ 0 w 274"/>
                <a:gd name="T11" fmla="*/ 0 h 284"/>
                <a:gd name="T12" fmla="*/ 0 w 274"/>
                <a:gd name="T13" fmla="*/ 0 h 284"/>
                <a:gd name="T14" fmla="*/ 0 w 274"/>
                <a:gd name="T15" fmla="*/ 0 h 284"/>
                <a:gd name="T16" fmla="*/ 0 w 274"/>
                <a:gd name="T17" fmla="*/ 0 h 284"/>
                <a:gd name="T18" fmla="*/ 0 w 274"/>
                <a:gd name="T19" fmla="*/ 0 h 284"/>
                <a:gd name="T20" fmla="*/ 0 w 274"/>
                <a:gd name="T21" fmla="*/ 0 h 284"/>
                <a:gd name="T22" fmla="*/ 0 w 274"/>
                <a:gd name="T23" fmla="*/ 0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ndParaRPr>
            </a:p>
          </p:txBody>
        </p:sp>
      </p:grpSp>
      <p:sp>
        <p:nvSpPr>
          <p:cNvPr id="2" name="タイトル 1"/>
          <p:cNvSpPr>
            <a:spLocks noGrp="1"/>
          </p:cNvSpPr>
          <p:nvPr>
            <p:ph type="title"/>
          </p:nvPr>
        </p:nvSpPr>
        <p:spPr/>
        <p:txBody>
          <a:bodyPr/>
          <a:lstStyle/>
          <a:p>
            <a:r>
              <a:rPr lang="ja-JP" altLang="en-US">
                <a:latin typeface="メイリオ" panose="020B0604030504040204" pitchFamily="50" charset="-128"/>
                <a:ea typeface="メイリオ" panose="020B0604030504040204" pitchFamily="50" charset="-128"/>
                <a:cs typeface="メイリオ" panose="020B0604030504040204" pitchFamily="50" charset="-128"/>
              </a:rPr>
              <a:t>３</a:t>
            </a:r>
            <a:r>
              <a:rPr lang="en-US" altLang="ja-JP">
                <a:latin typeface="メイリオ" panose="020B0604030504040204" pitchFamily="50" charset="-128"/>
                <a:ea typeface="メイリオ" panose="020B0604030504040204" pitchFamily="50" charset="-128"/>
                <a:cs typeface="メイリオ" panose="020B0604030504040204" pitchFamily="50" charset="-128"/>
              </a:rPr>
              <a:t>. </a:t>
            </a:r>
            <a:r>
              <a:rPr lang="en-US" altLang="en-US">
                <a:latin typeface="メイリオ" panose="020B0604030504040204" pitchFamily="50" charset="-128"/>
                <a:ea typeface="メイリオ" panose="020B0604030504040204" pitchFamily="50" charset="-128"/>
                <a:cs typeface="メイリオ" panose="020B0604030504040204" pitchFamily="50" charset="-128"/>
              </a:rPr>
              <a:t>納税の必要性について</a:t>
            </a: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B0FF6F17-0D75-4A52-9621-CC0F8D8CB105}" type="slidenum">
              <a:rPr lang="ja-JP" altLang="en-US" smtClean="0">
                <a:latin typeface="メイリオ" panose="020B0604030504040204" pitchFamily="50" charset="-128"/>
                <a:ea typeface="メイリオ" panose="020B0604030504040204" pitchFamily="50" charset="-128"/>
              </a:rPr>
              <a:pPr/>
              <a:t>5</a:t>
            </a:fld>
            <a:endParaRPr lang="ja-JP" altLang="en-US">
              <a:latin typeface="メイリオ" panose="020B0604030504040204" pitchFamily="50" charset="-128"/>
              <a:ea typeface="メイリオ" panose="020B0604030504040204" pitchFamily="50"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5" name="AutoShape 349"/>
          <p:cNvSpPr>
            <a:spLocks noChangeArrowheads="1"/>
          </p:cNvSpPr>
          <p:nvPr/>
        </p:nvSpPr>
        <p:spPr bwMode="auto">
          <a:xfrm>
            <a:off x="5043387" y="1605635"/>
            <a:ext cx="4680000" cy="540000"/>
          </a:xfrm>
          <a:prstGeom prst="roundRect">
            <a:avLst>
              <a:gd name="adj" fmla="val 16667"/>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 typeface="Arial" charset="0"/>
              <a:buChar char="•"/>
              <a:tabLst/>
              <a:defRPr/>
            </a:pPr>
            <a:endParaRPr kumimoji="1" lang="ja-JP" altLang="en-US" sz="2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28718" name="AutoShape 349"/>
          <p:cNvSpPr>
            <a:spLocks noChangeArrowheads="1"/>
          </p:cNvSpPr>
          <p:nvPr/>
        </p:nvSpPr>
        <p:spPr bwMode="auto">
          <a:xfrm>
            <a:off x="199449" y="1599152"/>
            <a:ext cx="4680000" cy="540000"/>
          </a:xfrm>
          <a:prstGeom prst="roundRect">
            <a:avLst>
              <a:gd name="adj" fmla="val 16667"/>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 typeface="Arial" charset="0"/>
              <a:buChar char="•"/>
              <a:tabLst/>
              <a:defRPr/>
            </a:pPr>
            <a:endParaRPr kumimoji="1" lang="ja-JP" altLang="en-US" sz="2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grpSp>
        <p:nvGrpSpPr>
          <p:cNvPr id="4" name="グループ化 3">
            <a:extLst>
              <a:ext uri="{FF2B5EF4-FFF2-40B4-BE49-F238E27FC236}">
                <a16:creationId xmlns:a16="http://schemas.microsoft.com/office/drawing/2014/main" id="{56160D0D-F119-47C9-BCCC-768F6BE3FC4E}"/>
              </a:ext>
            </a:extLst>
          </p:cNvPr>
          <p:cNvGrpSpPr/>
          <p:nvPr/>
        </p:nvGrpSpPr>
        <p:grpSpPr>
          <a:xfrm>
            <a:off x="3989287" y="1692477"/>
            <a:ext cx="6778161" cy="5273868"/>
            <a:chOff x="-864647" y="1759659"/>
            <a:chExt cx="6778161" cy="5273868"/>
          </a:xfrm>
        </p:grpSpPr>
        <p:graphicFrame>
          <p:nvGraphicFramePr>
            <p:cNvPr id="8" name="グラフ 7">
              <a:extLst>
                <a:ext uri="{FF2B5EF4-FFF2-40B4-BE49-F238E27FC236}">
                  <a16:creationId xmlns:a16="http://schemas.microsoft.com/office/drawing/2014/main" id="{EFCE068C-26B8-4743-9A00-4BB67D9574F3}"/>
                </a:ext>
              </a:extLst>
            </p:cNvPr>
            <p:cNvGraphicFramePr>
              <a:graphicFrameLocks/>
            </p:cNvGraphicFramePr>
            <p:nvPr>
              <p:extLst>
                <p:ext uri="{D42A27DB-BD31-4B8C-83A1-F6EECF244321}">
                  <p14:modId xmlns:p14="http://schemas.microsoft.com/office/powerpoint/2010/main" val="4038363894"/>
                </p:ext>
              </p:extLst>
            </p:nvPr>
          </p:nvGraphicFramePr>
          <p:xfrm>
            <a:off x="-864647" y="1875635"/>
            <a:ext cx="6778161" cy="5157892"/>
          </p:xfrm>
          <a:graphic>
            <a:graphicData uri="http://schemas.openxmlformats.org/drawingml/2006/chart">
              <c:chart xmlns:c="http://schemas.openxmlformats.org/drawingml/2006/chart" xmlns:r="http://schemas.openxmlformats.org/officeDocument/2006/relationships" r:id="rId3"/>
            </a:graphicData>
          </a:graphic>
        </p:graphicFrame>
        <p:sp>
          <p:nvSpPr>
            <p:cNvPr id="16392" name="Rectangle 4"/>
            <p:cNvSpPr>
              <a:spLocks noChangeArrowheads="1"/>
            </p:cNvSpPr>
            <p:nvPr/>
          </p:nvSpPr>
          <p:spPr bwMode="auto">
            <a:xfrm>
              <a:off x="100184" y="1759659"/>
              <a:ext cx="4678537"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国の収入の約</a:t>
              </a:r>
              <a:r>
                <a:rPr kumimoji="1" lang="en-US" altLang="ja-JP"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61.8%</a:t>
              </a:r>
              <a:r>
                <a:rPr kumimoji="1"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が税金です</a:t>
              </a:r>
            </a:p>
          </p:txBody>
        </p:sp>
        <p:sp>
          <p:nvSpPr>
            <p:cNvPr id="16395" name="Rectangle 4"/>
            <p:cNvSpPr>
              <a:spLocks noChangeArrowheads="1"/>
            </p:cNvSpPr>
            <p:nvPr/>
          </p:nvSpPr>
          <p:spPr bwMode="auto">
            <a:xfrm>
              <a:off x="559449" y="2252181"/>
              <a:ext cx="4500000" cy="34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国の一般会計</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歳入</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額　内訳（令和６年度予算）</a:t>
              </a:r>
            </a:p>
          </p:txBody>
        </p:sp>
        <p:grpSp>
          <p:nvGrpSpPr>
            <p:cNvPr id="16397" name="Group 399"/>
            <p:cNvGrpSpPr>
              <a:grpSpLocks/>
            </p:cNvGrpSpPr>
            <p:nvPr/>
          </p:nvGrpSpPr>
          <p:grpSpPr bwMode="auto">
            <a:xfrm>
              <a:off x="379449" y="2332227"/>
              <a:ext cx="179387" cy="179387"/>
              <a:chOff x="460" y="2518"/>
              <a:chExt cx="181" cy="181"/>
            </a:xfrm>
          </p:grpSpPr>
          <p:sp>
            <p:nvSpPr>
              <p:cNvPr id="16402" name="Oval 433"/>
              <p:cNvSpPr>
                <a:spLocks noChangeArrowheads="1"/>
              </p:cNvSpPr>
              <p:nvPr/>
            </p:nvSpPr>
            <p:spPr bwMode="auto">
              <a:xfrm>
                <a:off x="460" y="2518"/>
                <a:ext cx="181" cy="181"/>
              </a:xfrm>
              <a:prstGeom prst="ellipse">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endParaRPr>
              </a:p>
            </p:txBody>
          </p:sp>
          <p:sp>
            <p:nvSpPr>
              <p:cNvPr id="16403" name="Freeform 434"/>
              <p:cNvSpPr>
                <a:spLocks/>
              </p:cNvSpPr>
              <p:nvPr/>
            </p:nvSpPr>
            <p:spPr bwMode="auto">
              <a:xfrm>
                <a:off x="512" y="2569"/>
                <a:ext cx="80" cy="76"/>
              </a:xfrm>
              <a:custGeom>
                <a:avLst/>
                <a:gdLst>
                  <a:gd name="T0" fmla="*/ 0 w 274"/>
                  <a:gd name="T1" fmla="*/ 0 h 284"/>
                  <a:gd name="T2" fmla="*/ 0 w 274"/>
                  <a:gd name="T3" fmla="*/ 0 h 284"/>
                  <a:gd name="T4" fmla="*/ 0 w 274"/>
                  <a:gd name="T5" fmla="*/ 0 h 284"/>
                  <a:gd name="T6" fmla="*/ 0 w 274"/>
                  <a:gd name="T7" fmla="*/ 0 h 284"/>
                  <a:gd name="T8" fmla="*/ 0 w 274"/>
                  <a:gd name="T9" fmla="*/ 0 h 284"/>
                  <a:gd name="T10" fmla="*/ 0 w 274"/>
                  <a:gd name="T11" fmla="*/ 0 h 284"/>
                  <a:gd name="T12" fmla="*/ 0 w 274"/>
                  <a:gd name="T13" fmla="*/ 0 h 284"/>
                  <a:gd name="T14" fmla="*/ 0 w 274"/>
                  <a:gd name="T15" fmla="*/ 0 h 284"/>
                  <a:gd name="T16" fmla="*/ 0 w 274"/>
                  <a:gd name="T17" fmla="*/ 0 h 284"/>
                  <a:gd name="T18" fmla="*/ 0 w 274"/>
                  <a:gd name="T19" fmla="*/ 0 h 284"/>
                  <a:gd name="T20" fmla="*/ 0 w 274"/>
                  <a:gd name="T21" fmla="*/ 0 h 284"/>
                  <a:gd name="T22" fmla="*/ 0 w 274"/>
                  <a:gd name="T23" fmla="*/ 0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1" lang="ja-JP" altLang="en-US" sz="14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grpSp>
      </p:grpSp>
      <p:sp>
        <p:nvSpPr>
          <p:cNvPr id="16388" name="テキスト ボックス 18"/>
          <p:cNvSpPr txBox="1">
            <a:spLocks noChangeArrowheads="1"/>
          </p:cNvSpPr>
          <p:nvPr/>
        </p:nvSpPr>
        <p:spPr bwMode="auto">
          <a:xfrm>
            <a:off x="37721" y="828678"/>
            <a:ext cx="9972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一般会計における歳出歳入の状況</a:t>
            </a:r>
          </a:p>
        </p:txBody>
      </p:sp>
      <p:sp>
        <p:nvSpPr>
          <p:cNvPr id="28677" name="AutoShape 2"/>
          <p:cNvSpPr>
            <a:spLocks noChangeArrowheads="1"/>
          </p:cNvSpPr>
          <p:nvPr/>
        </p:nvSpPr>
        <p:spPr bwMode="auto">
          <a:xfrm>
            <a:off x="344901" y="1362784"/>
            <a:ext cx="9358313" cy="17462"/>
          </a:xfrm>
          <a:prstGeom prst="roundRect">
            <a:avLst>
              <a:gd name="adj" fmla="val 0"/>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1" lang="ja-JP" altLang="en-US" sz="14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16393" name="Rectangle 7"/>
          <p:cNvSpPr>
            <a:spLocks noChangeArrowheads="1"/>
          </p:cNvSpPr>
          <p:nvPr/>
        </p:nvSpPr>
        <p:spPr bwMode="auto">
          <a:xfrm>
            <a:off x="234729" y="1688467"/>
            <a:ext cx="46800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国はすべての国民のために税金を使っています</a:t>
            </a:r>
          </a:p>
        </p:txBody>
      </p:sp>
      <p:sp>
        <p:nvSpPr>
          <p:cNvPr id="16401" name="AutoShape 353"/>
          <p:cNvSpPr>
            <a:spLocks noChangeArrowheads="1"/>
          </p:cNvSpPr>
          <p:nvPr/>
        </p:nvSpPr>
        <p:spPr bwMode="auto">
          <a:xfrm>
            <a:off x="5043387" y="1980965"/>
            <a:ext cx="4680000" cy="4537218"/>
          </a:xfrm>
          <a:prstGeom prst="roundRect">
            <a:avLst>
              <a:gd name="adj" fmla="val 0"/>
            </a:avLst>
          </a:prstGeom>
          <a:noFill/>
          <a:ln w="127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1" lang="ja-JP" altLang="en-US" sz="2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3" name="スライド番号プレースホルダー 2"/>
          <p:cNvSpPr>
            <a:spLocks noGrp="1"/>
          </p:cNvSpPr>
          <p:nvPr>
            <p:ph type="sldNum" sz="quarter" idx="12"/>
          </p:nvPr>
        </p:nvSpPr>
        <p:spPr>
          <a:xfrm>
            <a:off x="7728823" y="6476343"/>
            <a:ext cx="2243852" cy="364195"/>
          </a:xfrm>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B0FF6F17-0D75-4A52-9621-CC0F8D8CB105}" type="slidenum">
              <a:rPr kumimoji="1" lang="ja-JP" altLang="en-US" sz="105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rPr>
              <a:pPr marL="0" marR="0" lvl="0" indent="0" algn="r" defTabSz="457200" rtl="0" eaLnBrk="0" fontAlgn="base" latinLnBrk="0" hangingPunct="0">
                <a:lnSpc>
                  <a:spcPct val="100000"/>
                </a:lnSpc>
                <a:spcBef>
                  <a:spcPct val="0"/>
                </a:spcBef>
                <a:spcAft>
                  <a:spcPct val="0"/>
                </a:spcAft>
                <a:buClrTx/>
                <a:buSzTx/>
                <a:buFontTx/>
                <a:buNone/>
                <a:tabLst/>
                <a:defRPr/>
              </a:pPr>
              <a:t>6</a:t>
            </a:fld>
            <a:endParaRPr kumimoji="1" lang="ja-JP" altLang="en-US" sz="105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endParaRPr>
          </a:p>
        </p:txBody>
      </p:sp>
      <p:sp>
        <p:nvSpPr>
          <p:cNvPr id="6" name="正方形/長方形 5"/>
          <p:cNvSpPr/>
          <p:nvPr/>
        </p:nvSpPr>
        <p:spPr>
          <a:xfrm>
            <a:off x="8824991" y="40647"/>
            <a:ext cx="1107583" cy="56640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計・修正</a:t>
            </a:r>
          </a:p>
        </p:txBody>
      </p:sp>
      <p:sp>
        <p:nvSpPr>
          <p:cNvPr id="5" name="タイトル 4"/>
          <p:cNvSpPr>
            <a:spLocks noGrp="1"/>
          </p:cNvSpPr>
          <p:nvPr>
            <p:ph type="title"/>
          </p:nvPr>
        </p:nvSpPr>
        <p:spPr/>
        <p:txBody>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４</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国の財政</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7" name="グループ化 16">
            <a:extLst>
              <a:ext uri="{FF2B5EF4-FFF2-40B4-BE49-F238E27FC236}">
                <a16:creationId xmlns:a16="http://schemas.microsoft.com/office/drawing/2014/main" id="{9B9949C0-BE7E-4522-94FB-7BDDE00D66D9}"/>
              </a:ext>
            </a:extLst>
          </p:cNvPr>
          <p:cNvGrpSpPr/>
          <p:nvPr/>
        </p:nvGrpSpPr>
        <p:grpSpPr>
          <a:xfrm>
            <a:off x="197741" y="2197459"/>
            <a:ext cx="4868132" cy="4638558"/>
            <a:chOff x="5064442" y="2260919"/>
            <a:chExt cx="4868132" cy="4638558"/>
          </a:xfrm>
        </p:grpSpPr>
        <p:grpSp>
          <p:nvGrpSpPr>
            <p:cNvPr id="10" name="グループ化 9">
              <a:extLst>
                <a:ext uri="{FF2B5EF4-FFF2-40B4-BE49-F238E27FC236}">
                  <a16:creationId xmlns:a16="http://schemas.microsoft.com/office/drawing/2014/main" id="{8A8B6068-B2AB-403B-B840-078822B3D966}"/>
                </a:ext>
              </a:extLst>
            </p:cNvPr>
            <p:cNvGrpSpPr/>
            <p:nvPr/>
          </p:nvGrpSpPr>
          <p:grpSpPr>
            <a:xfrm>
              <a:off x="5064442" y="2260919"/>
              <a:ext cx="4868132" cy="4638558"/>
              <a:chOff x="5064442" y="2260919"/>
              <a:chExt cx="4868132" cy="4638558"/>
            </a:xfrm>
          </p:grpSpPr>
          <p:sp>
            <p:nvSpPr>
              <p:cNvPr id="16394" name="Rectangle 4"/>
              <p:cNvSpPr>
                <a:spLocks noChangeArrowheads="1"/>
              </p:cNvSpPr>
              <p:nvPr/>
            </p:nvSpPr>
            <p:spPr bwMode="auto">
              <a:xfrm>
                <a:off x="5402961" y="2260919"/>
                <a:ext cx="4500000" cy="34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国の一般会計</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歳出</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額 内訳（令和６年度予算）</a:t>
                </a:r>
              </a:p>
            </p:txBody>
          </p:sp>
          <p:grpSp>
            <p:nvGrpSpPr>
              <p:cNvPr id="16396" name="Group 399"/>
              <p:cNvGrpSpPr>
                <a:grpSpLocks/>
              </p:cNvGrpSpPr>
              <p:nvPr/>
            </p:nvGrpSpPr>
            <p:grpSpPr bwMode="auto">
              <a:xfrm>
                <a:off x="5223387" y="2339207"/>
                <a:ext cx="179388" cy="179387"/>
                <a:chOff x="460" y="2518"/>
                <a:chExt cx="181" cy="181"/>
              </a:xfrm>
            </p:grpSpPr>
            <p:sp>
              <p:nvSpPr>
                <p:cNvPr id="16404" name="Oval 433"/>
                <p:cNvSpPr>
                  <a:spLocks noChangeArrowheads="1"/>
                </p:cNvSpPr>
                <p:nvPr/>
              </p:nvSpPr>
              <p:spPr bwMode="auto">
                <a:xfrm>
                  <a:off x="460" y="2518"/>
                  <a:ext cx="181" cy="181"/>
                </a:xfrm>
                <a:prstGeom prst="ellipse">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endParaRPr>
                </a:p>
              </p:txBody>
            </p:sp>
            <p:sp>
              <p:nvSpPr>
                <p:cNvPr id="16405" name="Freeform 434"/>
                <p:cNvSpPr>
                  <a:spLocks/>
                </p:cNvSpPr>
                <p:nvPr/>
              </p:nvSpPr>
              <p:spPr bwMode="auto">
                <a:xfrm>
                  <a:off x="512" y="2569"/>
                  <a:ext cx="80" cy="76"/>
                </a:xfrm>
                <a:custGeom>
                  <a:avLst/>
                  <a:gdLst>
                    <a:gd name="T0" fmla="*/ 0 w 274"/>
                    <a:gd name="T1" fmla="*/ 0 h 284"/>
                    <a:gd name="T2" fmla="*/ 0 w 274"/>
                    <a:gd name="T3" fmla="*/ 0 h 284"/>
                    <a:gd name="T4" fmla="*/ 0 w 274"/>
                    <a:gd name="T5" fmla="*/ 0 h 284"/>
                    <a:gd name="T6" fmla="*/ 0 w 274"/>
                    <a:gd name="T7" fmla="*/ 0 h 284"/>
                    <a:gd name="T8" fmla="*/ 0 w 274"/>
                    <a:gd name="T9" fmla="*/ 0 h 284"/>
                    <a:gd name="T10" fmla="*/ 0 w 274"/>
                    <a:gd name="T11" fmla="*/ 0 h 284"/>
                    <a:gd name="T12" fmla="*/ 0 w 274"/>
                    <a:gd name="T13" fmla="*/ 0 h 284"/>
                    <a:gd name="T14" fmla="*/ 0 w 274"/>
                    <a:gd name="T15" fmla="*/ 0 h 284"/>
                    <a:gd name="T16" fmla="*/ 0 w 274"/>
                    <a:gd name="T17" fmla="*/ 0 h 284"/>
                    <a:gd name="T18" fmla="*/ 0 w 274"/>
                    <a:gd name="T19" fmla="*/ 0 h 284"/>
                    <a:gd name="T20" fmla="*/ 0 w 274"/>
                    <a:gd name="T21" fmla="*/ 0 h 284"/>
                    <a:gd name="T22" fmla="*/ 0 w 274"/>
                    <a:gd name="T23" fmla="*/ 0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1" lang="ja-JP" altLang="en-US" sz="14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grpSp>
          <p:grpSp>
            <p:nvGrpSpPr>
              <p:cNvPr id="11" name="グループ化 10">
                <a:extLst>
                  <a:ext uri="{FF2B5EF4-FFF2-40B4-BE49-F238E27FC236}">
                    <a16:creationId xmlns:a16="http://schemas.microsoft.com/office/drawing/2014/main" id="{1BBFFEB9-7A96-4A76-9007-2D83A0F7FE2A}"/>
                  </a:ext>
                </a:extLst>
              </p:cNvPr>
              <p:cNvGrpSpPr/>
              <p:nvPr/>
            </p:nvGrpSpPr>
            <p:grpSpPr>
              <a:xfrm>
                <a:off x="5064442" y="2569140"/>
                <a:ext cx="4868132" cy="4330337"/>
                <a:chOff x="5142264" y="2793698"/>
                <a:chExt cx="4868132" cy="4330337"/>
              </a:xfrm>
            </p:grpSpPr>
            <p:graphicFrame>
              <p:nvGraphicFramePr>
                <p:cNvPr id="7" name="グラフ 6">
                  <a:extLst>
                    <a:ext uri="{FF2B5EF4-FFF2-40B4-BE49-F238E27FC236}">
                      <a16:creationId xmlns:a16="http://schemas.microsoft.com/office/drawing/2014/main" id="{BD64712B-7EA9-3622-B41F-C7D0E2C87EE1}"/>
                    </a:ext>
                  </a:extLst>
                </p:cNvPr>
                <p:cNvGraphicFramePr>
                  <a:graphicFrameLocks/>
                </p:cNvGraphicFramePr>
                <p:nvPr>
                  <p:extLst>
                    <p:ext uri="{D42A27DB-BD31-4B8C-83A1-F6EECF244321}">
                      <p14:modId xmlns:p14="http://schemas.microsoft.com/office/powerpoint/2010/main" val="3149573785"/>
                    </p:ext>
                  </p:extLst>
                </p:nvPr>
              </p:nvGraphicFramePr>
              <p:xfrm>
                <a:off x="5215288" y="2793698"/>
                <a:ext cx="4795108" cy="4330337"/>
              </p:xfrm>
              <a:graphic>
                <a:graphicData uri="http://schemas.openxmlformats.org/drawingml/2006/chart">
                  <c:chart xmlns:c="http://schemas.openxmlformats.org/drawingml/2006/chart" xmlns:r="http://schemas.openxmlformats.org/officeDocument/2006/relationships" r:id="rId4"/>
                </a:graphicData>
              </a:graphic>
            </p:graphicFrame>
            <p:sp>
              <p:nvSpPr>
                <p:cNvPr id="2" name="テキスト ボックス 1"/>
                <p:cNvSpPr txBox="1"/>
                <p:nvPr/>
              </p:nvSpPr>
              <p:spPr>
                <a:xfrm>
                  <a:off x="5142264" y="6316861"/>
                  <a:ext cx="4572828" cy="415498"/>
                </a:xfrm>
                <a:prstGeom prst="rect">
                  <a:avLst/>
                </a:prstGeom>
                <a:noFill/>
              </p:spPr>
              <p:txBody>
                <a:bodyPr wrap="square" rtlCol="0">
                  <a:spAutoFit/>
                </a:bodyPr>
                <a:lstStyle/>
                <a:p>
                  <a:pPr marL="72000" marR="0" lvl="0" indent="-457200" algn="l" defTabSz="457200" rtl="0" eaLnBrk="0" fontAlgn="base" latinLnBrk="0" hangingPunct="0">
                    <a:lnSpc>
                      <a:spcPct val="100000"/>
                    </a:lnSpc>
                    <a:spcBef>
                      <a:spcPct val="0"/>
                    </a:spcBef>
                    <a:spcAft>
                      <a:spcPct val="0"/>
                    </a:spcAft>
                    <a:buClrTx/>
                    <a:buSzTx/>
                    <a:buFontTx/>
                    <a:buNone/>
                    <a:tabLst/>
                    <a:defRPr/>
                  </a:pPr>
                  <a:r>
                    <a:rPr kumimoji="1" lang="en-US" altLang="ja-JP" sz="700"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rPr>
                    <a:t>※</a:t>
                  </a:r>
                  <a:r>
                    <a:rPr kumimoji="1" lang="ja-JP" altLang="en-US" sz="700"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rPr>
                    <a:t>「一般歳出」とは、歳出総額から国債費及び地方交付税交付金等を除いた経費のこと。</a:t>
                  </a:r>
                  <a:endParaRPr kumimoji="1" lang="en-US" altLang="ja-JP" sz="700"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endParaRPr>
                </a:p>
                <a:p>
                  <a:pPr marL="72000" marR="0" lvl="0" indent="-457200" algn="l" defTabSz="457200" rtl="0" eaLnBrk="0" fontAlgn="base" latinLnBrk="0" hangingPunct="0">
                    <a:lnSpc>
                      <a:spcPct val="100000"/>
                    </a:lnSpc>
                    <a:spcBef>
                      <a:spcPct val="0"/>
                    </a:spcBef>
                    <a:spcAft>
                      <a:spcPct val="0"/>
                    </a:spcAft>
                    <a:buClrTx/>
                    <a:buSzTx/>
                    <a:buFontTx/>
                    <a:buNone/>
                    <a:tabLst/>
                    <a:defRPr/>
                  </a:pPr>
                  <a:r>
                    <a:rPr kumimoji="1" lang="en-US" altLang="ja-JP" sz="700"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rPr>
                    <a:t>※</a:t>
                  </a:r>
                  <a:r>
                    <a:rPr kumimoji="1" lang="ja-JP" altLang="en-US" sz="700"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rPr>
                    <a:t>「基礎的財政収支対象経費」（＝歳出総額のうち国債費の一部を除いた経費のこと。当年度の政策的経費を表す指標）は、</a:t>
                  </a:r>
                  <a:r>
                    <a:rPr kumimoji="1" lang="en-US" altLang="ja-JP" sz="700"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rPr>
                    <a:t>85</a:t>
                  </a:r>
                  <a:r>
                    <a:rPr kumimoji="1" lang="ja-JP" altLang="en-US" sz="700"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rPr>
                    <a:t>兆</a:t>
                  </a:r>
                  <a:r>
                    <a:rPr kumimoji="1" lang="en-US" altLang="ja-JP" sz="700"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rPr>
                    <a:t>9,390</a:t>
                  </a:r>
                  <a:r>
                    <a:rPr kumimoji="1" lang="ja-JP" altLang="en-US" sz="700"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rPr>
                    <a:t>億円（</a:t>
                  </a:r>
                  <a:r>
                    <a:rPr kumimoji="1" lang="en-US" altLang="ja-JP" sz="700"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rPr>
                    <a:t>76.3%</a:t>
                  </a:r>
                  <a:r>
                    <a:rPr kumimoji="1" lang="ja-JP" altLang="en-US" sz="700"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rPr>
                    <a:t>）</a:t>
                  </a:r>
                </a:p>
              </p:txBody>
            </p:sp>
            <p:sp>
              <p:nvSpPr>
                <p:cNvPr id="12" name="テキスト ボックス 1">
                  <a:extLst>
                    <a:ext uri="{FF2B5EF4-FFF2-40B4-BE49-F238E27FC236}">
                      <a16:creationId xmlns:a16="http://schemas.microsoft.com/office/drawing/2014/main" id="{BBCD36B9-93B5-EC07-AC2C-169AA15CC8AC}"/>
                    </a:ext>
                  </a:extLst>
                </p:cNvPr>
                <p:cNvSpPr txBox="1"/>
                <p:nvPr/>
              </p:nvSpPr>
              <p:spPr>
                <a:xfrm>
                  <a:off x="8350533" y="4792910"/>
                  <a:ext cx="1182611" cy="62668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9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ja-JP" altLang="en-US" sz="900"/>
                    <a:t>防衛</a:t>
                  </a:r>
                </a:p>
                <a:p>
                  <a:pPr algn="ctr" rtl="0">
                    <a:defRPr sz="9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ja-JP" altLang="en-US" sz="700"/>
                    <a:t>（国の防衛のために）</a:t>
                  </a:r>
                </a:p>
                <a:p>
                  <a:pPr algn="ctr" rtl="0">
                    <a:defRPr sz="9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en-US" altLang="ja-JP" sz="900"/>
                    <a:t>7</a:t>
                  </a:r>
                  <a:r>
                    <a:rPr lang="ja-JP" altLang="en-US" sz="900"/>
                    <a:t>兆</a:t>
                  </a:r>
                  <a:r>
                    <a:rPr lang="en-US" altLang="ja-JP" sz="900"/>
                    <a:t>9,172</a:t>
                  </a:r>
                  <a:r>
                    <a:rPr lang="ja-JP" altLang="en-US" sz="900"/>
                    <a:t>億円</a:t>
                  </a:r>
                </a:p>
                <a:p>
                  <a:pPr algn="ctr" rtl="0">
                    <a:defRPr sz="9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ja-JP" altLang="en-US" sz="900"/>
                    <a:t>（</a:t>
                  </a:r>
                  <a:r>
                    <a:rPr lang="en-US" altLang="ja-JP" sz="900"/>
                    <a:t>7.0</a:t>
                  </a:r>
                  <a:r>
                    <a:rPr lang="ja-JP" altLang="en-US" sz="900"/>
                    <a:t>％）</a:t>
                  </a:r>
                </a:p>
              </p:txBody>
            </p:sp>
            <p:sp>
              <p:nvSpPr>
                <p:cNvPr id="13" name="テキスト ボックス 1">
                  <a:extLst>
                    <a:ext uri="{FF2B5EF4-FFF2-40B4-BE49-F238E27FC236}">
                      <a16:creationId xmlns:a16="http://schemas.microsoft.com/office/drawing/2014/main" id="{FF29077B-1280-84C5-2A86-17DDFDD7E007}"/>
                    </a:ext>
                  </a:extLst>
                </p:cNvPr>
                <p:cNvSpPr txBox="1"/>
                <p:nvPr/>
              </p:nvSpPr>
              <p:spPr>
                <a:xfrm>
                  <a:off x="7966469" y="5554885"/>
                  <a:ext cx="1182611" cy="62668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9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ja-JP" altLang="en-US"/>
                    <a:t>公共事業</a:t>
                  </a:r>
                </a:p>
                <a:p>
                  <a:pPr algn="ctr" rtl="0">
                    <a:defRPr sz="9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ja-JP" altLang="en-US" sz="700"/>
                    <a:t>（道路や住宅などの</a:t>
                  </a:r>
                </a:p>
                <a:p>
                  <a:pPr algn="ctr" rtl="0">
                    <a:defRPr sz="9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ja-JP" altLang="en-US" sz="700"/>
                    <a:t>整備のために）</a:t>
                  </a:r>
                </a:p>
                <a:p>
                  <a:pPr algn="ctr" rtl="0">
                    <a:defRPr sz="9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en-US" altLang="ja-JP"/>
                    <a:t>6</a:t>
                  </a:r>
                  <a:r>
                    <a:rPr lang="ja-JP" altLang="en-US"/>
                    <a:t>兆</a:t>
                  </a:r>
                  <a:r>
                    <a:rPr lang="en-US" altLang="ja-JP"/>
                    <a:t>828</a:t>
                  </a:r>
                  <a:r>
                    <a:rPr lang="ja-JP" altLang="en-US"/>
                    <a:t>億円</a:t>
                  </a:r>
                </a:p>
                <a:p>
                  <a:pPr algn="ctr" rtl="0">
                    <a:defRPr sz="9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ja-JP" altLang="en-US"/>
                    <a:t>（</a:t>
                  </a:r>
                  <a:r>
                    <a:rPr lang="en-US" altLang="ja-JP"/>
                    <a:t>5.4</a:t>
                  </a:r>
                  <a:r>
                    <a:rPr lang="ja-JP" altLang="en-US"/>
                    <a:t>％）</a:t>
                  </a:r>
                </a:p>
              </p:txBody>
            </p:sp>
            <p:sp>
              <p:nvSpPr>
                <p:cNvPr id="14" name="テキスト ボックス 1">
                  <a:extLst>
                    <a:ext uri="{FF2B5EF4-FFF2-40B4-BE49-F238E27FC236}">
                      <a16:creationId xmlns:a16="http://schemas.microsoft.com/office/drawing/2014/main" id="{863D6AC6-ED7F-AAEE-D8E5-7246583A769D}"/>
                    </a:ext>
                  </a:extLst>
                </p:cNvPr>
                <p:cNvSpPr txBox="1"/>
                <p:nvPr/>
              </p:nvSpPr>
              <p:spPr>
                <a:xfrm>
                  <a:off x="5757862" y="4562741"/>
                  <a:ext cx="1182611" cy="62668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9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ja-JP" altLang="en-US"/>
                    <a:t>地方交付税</a:t>
                  </a:r>
                </a:p>
                <a:p>
                  <a:pPr algn="ctr" rtl="0">
                    <a:defRPr sz="9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ja-JP" altLang="en-US"/>
                    <a:t>交付金等</a:t>
                  </a:r>
                </a:p>
                <a:p>
                  <a:pPr algn="ctr" rtl="0">
                    <a:defRPr sz="9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ja-JP" altLang="en-US" sz="700"/>
                    <a:t>（地方公共団体の財政</a:t>
                  </a:r>
                </a:p>
                <a:p>
                  <a:pPr algn="ctr" rtl="0">
                    <a:defRPr sz="9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ja-JP" altLang="en-US" sz="700"/>
                    <a:t>を調整するために）</a:t>
                  </a:r>
                </a:p>
                <a:p>
                  <a:pPr algn="ctr" rtl="0">
                    <a:defRPr sz="9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en-US" altLang="ja-JP"/>
                    <a:t>17</a:t>
                  </a:r>
                  <a:r>
                    <a:rPr lang="ja-JP" altLang="en-US"/>
                    <a:t>兆</a:t>
                  </a:r>
                  <a:r>
                    <a:rPr lang="en-US" altLang="ja-JP"/>
                    <a:t>7,863</a:t>
                  </a:r>
                  <a:r>
                    <a:rPr lang="ja-JP" altLang="en-US"/>
                    <a:t>億円</a:t>
                  </a:r>
                </a:p>
                <a:p>
                  <a:pPr algn="ctr" rtl="0">
                    <a:defRPr sz="9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ja-JP" altLang="en-US"/>
                    <a:t>（</a:t>
                  </a:r>
                  <a:r>
                    <a:rPr lang="en-US" altLang="ja-JP"/>
                    <a:t>15.8</a:t>
                  </a:r>
                  <a:r>
                    <a:rPr lang="ja-JP" altLang="en-US"/>
                    <a:t>％）</a:t>
                  </a:r>
                </a:p>
              </p:txBody>
            </p:sp>
            <p:sp>
              <p:nvSpPr>
                <p:cNvPr id="15" name="テキスト ボックス 1">
                  <a:extLst>
                    <a:ext uri="{FF2B5EF4-FFF2-40B4-BE49-F238E27FC236}">
                      <a16:creationId xmlns:a16="http://schemas.microsoft.com/office/drawing/2014/main" id="{7220145C-DA94-DF72-D435-2B7BD8D27E72}"/>
                    </a:ext>
                  </a:extLst>
                </p:cNvPr>
                <p:cNvSpPr txBox="1"/>
                <p:nvPr/>
              </p:nvSpPr>
              <p:spPr>
                <a:xfrm>
                  <a:off x="6121199" y="3888764"/>
                  <a:ext cx="1182611" cy="62668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9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zh-TW" altLang="en-US"/>
                    <a:t>債務償還費</a:t>
                  </a:r>
                </a:p>
                <a:p>
                  <a:pPr algn="ctr" rtl="0">
                    <a:defRPr sz="9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en-US" altLang="zh-TW"/>
                    <a:t>17</a:t>
                  </a:r>
                  <a:r>
                    <a:rPr lang="zh-TW" altLang="en-US"/>
                    <a:t>兆</a:t>
                  </a:r>
                  <a:r>
                    <a:rPr lang="en-US" altLang="zh-TW"/>
                    <a:t>2.957</a:t>
                  </a:r>
                  <a:r>
                    <a:rPr lang="zh-TW" altLang="en-US"/>
                    <a:t>億円</a:t>
                  </a:r>
                </a:p>
                <a:p>
                  <a:pPr algn="ctr" rtl="0">
                    <a:defRPr sz="9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zh-TW" altLang="en-US"/>
                    <a:t>（</a:t>
                  </a:r>
                  <a:r>
                    <a:rPr lang="en-US" altLang="zh-TW"/>
                    <a:t>15.4</a:t>
                  </a:r>
                  <a:r>
                    <a:rPr lang="zh-TW" altLang="en-US"/>
                    <a:t>％）</a:t>
                  </a:r>
                </a:p>
              </p:txBody>
            </p:sp>
            <p:sp>
              <p:nvSpPr>
                <p:cNvPr id="16" name="テキスト ボックス 1">
                  <a:extLst>
                    <a:ext uri="{FF2B5EF4-FFF2-40B4-BE49-F238E27FC236}">
                      <a16:creationId xmlns:a16="http://schemas.microsoft.com/office/drawing/2014/main" id="{660039DC-4728-EA25-0ED9-D4174BE98E31}"/>
                    </a:ext>
                  </a:extLst>
                </p:cNvPr>
                <p:cNvSpPr txBox="1"/>
                <p:nvPr/>
              </p:nvSpPr>
              <p:spPr>
                <a:xfrm>
                  <a:off x="6749016" y="3469281"/>
                  <a:ext cx="979807" cy="58181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9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zh-TW" altLang="en-US"/>
                    <a:t>利払費等 </a:t>
                  </a:r>
                </a:p>
                <a:p>
                  <a:pPr algn="ctr" rtl="0">
                    <a:defRPr sz="9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en-US" altLang="zh-TW"/>
                    <a:t>9</a:t>
                  </a:r>
                  <a:r>
                    <a:rPr lang="zh-TW" altLang="en-US"/>
                    <a:t>兆</a:t>
                  </a:r>
                  <a:r>
                    <a:rPr lang="en-US" altLang="zh-TW"/>
                    <a:t>7,133</a:t>
                  </a:r>
                  <a:r>
                    <a:rPr lang="zh-TW" altLang="en-US"/>
                    <a:t>億円</a:t>
                  </a:r>
                </a:p>
                <a:p>
                  <a:pPr algn="ctr" rtl="0">
                    <a:defRPr sz="900" b="0" i="0" u="none" strike="noStrike" kern="1200" baseline="0">
                      <a:solidFill>
                        <a:srgbClr val="000000"/>
                      </a:solidFill>
                      <a:latin typeface="メイリオ" panose="020B0604030504040204" pitchFamily="50" charset="-128"/>
                      <a:ea typeface="メイリオ" panose="020B0604030504040204" pitchFamily="50" charset="-128"/>
                      <a:cs typeface="ＭＳ Ｐゴシック"/>
                    </a:defRPr>
                  </a:pPr>
                  <a:r>
                    <a:rPr lang="zh-TW" altLang="en-US"/>
                    <a:t> （</a:t>
                  </a:r>
                  <a:r>
                    <a:rPr lang="en-US" altLang="zh-TW"/>
                    <a:t>8.6</a:t>
                  </a:r>
                  <a:r>
                    <a:rPr lang="zh-TW" altLang="en-US"/>
                    <a:t>％）</a:t>
                  </a:r>
                </a:p>
              </p:txBody>
            </p:sp>
          </p:grpSp>
        </p:grpSp>
        <p:sp>
          <p:nvSpPr>
            <p:cNvPr id="45" name="Text Box 2">
              <a:extLst>
                <a:ext uri="{FF2B5EF4-FFF2-40B4-BE49-F238E27FC236}">
                  <a16:creationId xmlns:a16="http://schemas.microsoft.com/office/drawing/2014/main" id="{227CB5E5-DD3C-4793-BC5C-EBA4563CE4F5}"/>
                </a:ext>
              </a:extLst>
            </p:cNvPr>
            <p:cNvSpPr txBox="1">
              <a:spLocks noChangeArrowheads="1"/>
            </p:cNvSpPr>
            <p:nvPr/>
          </p:nvSpPr>
          <p:spPr bwMode="auto">
            <a:xfrm>
              <a:off x="6860629" y="4198427"/>
              <a:ext cx="1226361" cy="387798"/>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none" lIns="18288" tIns="18288" rIns="18288"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sz="1000"/>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歳出総額</a:t>
              </a:r>
            </a:p>
            <a:p>
              <a:pPr marL="0" marR="0" lvl="0" indent="0" algn="ctr" defTabSz="457200" rtl="0" eaLnBrk="0" fontAlgn="base" latinLnBrk="0" hangingPunct="0">
                <a:lnSpc>
                  <a:spcPct val="100000"/>
                </a:lnSpc>
                <a:spcBef>
                  <a:spcPct val="0"/>
                </a:spcBef>
                <a:spcAft>
                  <a:spcPct val="0"/>
                </a:spcAft>
                <a:buClrTx/>
                <a:buSzTx/>
                <a:buFontTx/>
                <a:buNone/>
                <a:tabLst/>
                <a:defRPr sz="1000"/>
              </a:pP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112</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兆</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5,717</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億円</a:t>
              </a:r>
            </a:p>
          </p:txBody>
        </p:sp>
      </p:grpSp>
      <p:sp>
        <p:nvSpPr>
          <p:cNvPr id="9" name="AutoShape 353">
            <a:extLst>
              <a:ext uri="{FF2B5EF4-FFF2-40B4-BE49-F238E27FC236}">
                <a16:creationId xmlns:a16="http://schemas.microsoft.com/office/drawing/2014/main" id="{F709AAFE-BB9C-A798-52D0-687128550CB9}"/>
              </a:ext>
            </a:extLst>
          </p:cNvPr>
          <p:cNvSpPr>
            <a:spLocks noChangeArrowheads="1"/>
          </p:cNvSpPr>
          <p:nvPr/>
        </p:nvSpPr>
        <p:spPr bwMode="auto">
          <a:xfrm>
            <a:off x="197741" y="1980965"/>
            <a:ext cx="4680000" cy="4537218"/>
          </a:xfrm>
          <a:prstGeom prst="roundRect">
            <a:avLst>
              <a:gd name="adj" fmla="val 0"/>
            </a:avLst>
          </a:prstGeom>
          <a:noFill/>
          <a:ln w="127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1" lang="ja-JP" altLang="en-US" sz="2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80607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22" name="AutoShape 353"/>
          <p:cNvSpPr>
            <a:spLocks noChangeArrowheads="1"/>
          </p:cNvSpPr>
          <p:nvPr/>
        </p:nvSpPr>
        <p:spPr bwMode="auto">
          <a:xfrm>
            <a:off x="304313" y="5135926"/>
            <a:ext cx="9360000" cy="1604544"/>
          </a:xfrm>
          <a:prstGeom prst="roundRect">
            <a:avLst>
              <a:gd name="adj" fmla="val 0"/>
            </a:avLst>
          </a:prstGeom>
          <a:solidFill>
            <a:srgbClr val="FFF5CD"/>
          </a:solidFill>
          <a:ln>
            <a:noFill/>
          </a:ln>
          <a:effectLst/>
          <a:extLst>
            <a:ext uri="{91240B29-F687-4F45-9708-019B960494DF}">
              <a14:hiddenLine xmlns:a14="http://schemas.microsoft.com/office/drawing/2010/main" w="12700">
                <a:solidFill>
                  <a:schemeClr val="tx2"/>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 typeface="Arial" charset="0"/>
              <a:buChar char="•"/>
              <a:tabLst/>
              <a:defRPr/>
            </a:pPr>
            <a:endParaRPr kumimoji="1" lang="ja-JP" altLang="en-US" sz="2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18438" name="テキスト ボックス 18"/>
          <p:cNvSpPr txBox="1">
            <a:spLocks noChangeArrowheads="1"/>
          </p:cNvSpPr>
          <p:nvPr/>
        </p:nvSpPr>
        <p:spPr bwMode="auto">
          <a:xfrm>
            <a:off x="0" y="813600"/>
            <a:ext cx="9972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高齢化による社会保障費の増加</a:t>
            </a:r>
          </a:p>
        </p:txBody>
      </p:sp>
      <p:sp>
        <p:nvSpPr>
          <p:cNvPr id="78860" name="AutoShape 12"/>
          <p:cNvSpPr>
            <a:spLocks noChangeArrowheads="1"/>
          </p:cNvSpPr>
          <p:nvPr/>
        </p:nvSpPr>
        <p:spPr bwMode="auto">
          <a:xfrm>
            <a:off x="491810" y="1387368"/>
            <a:ext cx="1079500" cy="1079500"/>
          </a:xfrm>
          <a:prstGeom prst="wedgeEllipseCallout">
            <a:avLst>
              <a:gd name="adj1" fmla="val 67540"/>
              <a:gd name="adj2" fmla="val 12909"/>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4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78861" name="Rectangle 13"/>
          <p:cNvSpPr>
            <a:spLocks noChangeArrowheads="1"/>
          </p:cNvSpPr>
          <p:nvPr/>
        </p:nvSpPr>
        <p:spPr bwMode="auto">
          <a:xfrm>
            <a:off x="491810" y="1634730"/>
            <a:ext cx="1080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借金の</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増大</a:t>
            </a:r>
            <a:endParaRPr kumimoji="1" lang="en-US" altLang="ja-JP" sz="16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78862" name="Rectangle 14"/>
          <p:cNvSpPr>
            <a:spLocks noChangeArrowheads="1"/>
          </p:cNvSpPr>
          <p:nvPr/>
        </p:nvSpPr>
        <p:spPr bwMode="auto">
          <a:xfrm>
            <a:off x="1892300" y="1387368"/>
            <a:ext cx="7740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808080"/>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a:ln>
                  <a:noFill/>
                </a:ln>
                <a:solidFill>
                  <a:srgbClr val="FF2800"/>
                </a:solidFill>
                <a:effectLst/>
                <a:uLnTx/>
                <a:uFillTx/>
                <a:latin typeface="メイリオ" panose="020B0604030504040204" pitchFamily="50" charset="-128"/>
                <a:ea typeface="メイリオ" panose="020B0604030504040204" pitchFamily="50" charset="-128"/>
              </a:rPr>
              <a:t>借金が増大した理由には、様々な事情がありますが、</a:t>
            </a:r>
            <a:br>
              <a:rPr kumimoji="1" lang="ja-JP" altLang="en-US" sz="2000" b="1" i="0" u="none" strike="noStrike" kern="1200" cap="none" spc="0" normalizeH="0" baseline="0" noProof="0">
                <a:ln>
                  <a:noFill/>
                </a:ln>
                <a:solidFill>
                  <a:srgbClr val="FF2800"/>
                </a:solidFill>
                <a:effectLst/>
                <a:uLnTx/>
                <a:uFillTx/>
                <a:latin typeface="メイリオ" panose="020B0604030504040204" pitchFamily="50" charset="-128"/>
                <a:ea typeface="メイリオ" panose="020B0604030504040204" pitchFamily="50" charset="-128"/>
              </a:rPr>
            </a:br>
            <a:r>
              <a:rPr kumimoji="1" lang="ja-JP" altLang="en-US" sz="2000" b="1" i="0" u="none" strike="noStrike" kern="1200" cap="none" spc="0" normalizeH="0" baseline="0" noProof="0">
                <a:ln>
                  <a:noFill/>
                </a:ln>
                <a:solidFill>
                  <a:srgbClr val="FF2800"/>
                </a:solidFill>
                <a:effectLst/>
                <a:uLnTx/>
                <a:uFillTx/>
                <a:latin typeface="メイリオ" panose="020B0604030504040204" pitchFamily="50" charset="-128"/>
                <a:ea typeface="メイリオ" panose="020B0604030504040204" pitchFamily="50" charset="-128"/>
              </a:rPr>
              <a:t>主要先進国の中でも急速に高齢化が進んでおり、年金、医療、</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a:ln>
                  <a:noFill/>
                </a:ln>
                <a:solidFill>
                  <a:srgbClr val="FF2800"/>
                </a:solidFill>
                <a:effectLst/>
                <a:uLnTx/>
                <a:uFillTx/>
                <a:latin typeface="メイリオ" panose="020B0604030504040204" pitchFamily="50" charset="-128"/>
                <a:ea typeface="メイリオ" panose="020B0604030504040204" pitchFamily="50" charset="-128"/>
              </a:rPr>
              <a:t>介護等の給付水準が一貫して増加していることが主な要因です。</a:t>
            </a:r>
          </a:p>
        </p:txBody>
      </p:sp>
      <p:sp>
        <p:nvSpPr>
          <p:cNvPr id="18451" name="テキスト ボックス 53"/>
          <p:cNvSpPr txBox="1">
            <a:spLocks noChangeArrowheads="1"/>
          </p:cNvSpPr>
          <p:nvPr/>
        </p:nvSpPr>
        <p:spPr bwMode="auto">
          <a:xfrm>
            <a:off x="1182313" y="5180776"/>
            <a:ext cx="1184941" cy="5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defTabSz="1017588">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10175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1017588">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1017588" rtl="0" eaLnBrk="1" fontAlgn="base" latinLnBrk="0" hangingPunct="1">
              <a:lnSpc>
                <a:spcPct val="95000"/>
              </a:lnSpc>
              <a:spcBef>
                <a:spcPct val="0"/>
              </a:spcBef>
              <a:spcAft>
                <a:spcPct val="0"/>
              </a:spcAft>
              <a:buClrTx/>
              <a:buSzTx/>
              <a:buFontTx/>
              <a:buNone/>
              <a:tabLst/>
              <a:defRPr/>
            </a:pPr>
            <a:r>
              <a:rPr kumimoji="0" lang="en-US" altLang="ja-JP" sz="1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1965</a:t>
            </a:r>
            <a:r>
              <a:rPr kumimoji="0" lang="ja-JP" altLang="en-US" sz="1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年</a:t>
            </a:r>
            <a:endParaRPr kumimoji="0" lang="en-US" altLang="ja-JP" sz="14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ctr" defTabSz="1017588" rtl="0" eaLnBrk="1" fontAlgn="base" latinLnBrk="0" hangingPunct="1">
              <a:lnSpc>
                <a:spcPct val="95000"/>
              </a:lnSpc>
              <a:spcBef>
                <a:spcPct val="0"/>
              </a:spcBef>
              <a:spcAft>
                <a:spcPct val="0"/>
              </a:spcAft>
              <a:buClrTx/>
              <a:buSzTx/>
              <a:buFontTx/>
              <a:buNone/>
              <a:tabLst/>
              <a:defRPr/>
            </a:pPr>
            <a:r>
              <a:rPr kumimoji="0" lang="ja-JP" altLang="en-US" sz="12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（昭和</a:t>
            </a:r>
            <a:r>
              <a:rPr kumimoji="0" lang="en-US" altLang="ja-JP" sz="12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40</a:t>
            </a:r>
            <a:r>
              <a:rPr kumimoji="0" lang="ja-JP" altLang="en-US" sz="12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年）</a:t>
            </a:r>
          </a:p>
        </p:txBody>
      </p:sp>
      <p:sp>
        <p:nvSpPr>
          <p:cNvPr id="18452" name="テキスト ボックス 54"/>
          <p:cNvSpPr txBox="1">
            <a:spLocks noChangeArrowheads="1"/>
          </p:cNvSpPr>
          <p:nvPr/>
        </p:nvSpPr>
        <p:spPr bwMode="auto">
          <a:xfrm>
            <a:off x="4429469" y="5179622"/>
            <a:ext cx="1107997" cy="533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defTabSz="1017588">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10175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1017588">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1017588" rtl="0" eaLnBrk="1" fontAlgn="base" latinLnBrk="0" hangingPunct="1">
              <a:lnSpc>
                <a:spcPct val="95000"/>
              </a:lnSpc>
              <a:spcBef>
                <a:spcPct val="0"/>
              </a:spcBef>
              <a:spcAft>
                <a:spcPct val="0"/>
              </a:spcAft>
              <a:buClrTx/>
              <a:buSzTx/>
              <a:buFontTx/>
              <a:buNone/>
              <a:tabLst/>
              <a:defRPr/>
            </a:pPr>
            <a:r>
              <a:rPr kumimoji="0" lang="en-US" altLang="ja-JP" sz="1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2020</a:t>
            </a:r>
            <a:r>
              <a:rPr kumimoji="0" lang="ja-JP" altLang="en-US" sz="1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年</a:t>
            </a:r>
            <a:endParaRPr kumimoji="0" lang="en-US" altLang="ja-JP" sz="14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ctr" defTabSz="1017588" rtl="0" eaLnBrk="1" fontAlgn="base" latinLnBrk="0" hangingPunct="1">
              <a:lnSpc>
                <a:spcPct val="95000"/>
              </a:lnSpc>
              <a:spcBef>
                <a:spcPct val="0"/>
              </a:spcBef>
              <a:spcAft>
                <a:spcPct val="0"/>
              </a:spcAft>
              <a:buClrTx/>
              <a:buSzTx/>
              <a:buFontTx/>
              <a:buNone/>
              <a:tabLst/>
              <a:defRPr/>
            </a:pPr>
            <a:r>
              <a:rPr kumimoji="0" lang="ja-JP" altLang="en-US" sz="12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（令和２年）</a:t>
            </a:r>
          </a:p>
        </p:txBody>
      </p:sp>
      <p:sp>
        <p:nvSpPr>
          <p:cNvPr id="18453" name="テキスト ボックス 55"/>
          <p:cNvSpPr txBox="1">
            <a:spLocks noChangeArrowheads="1"/>
          </p:cNvSpPr>
          <p:nvPr/>
        </p:nvSpPr>
        <p:spPr bwMode="auto">
          <a:xfrm>
            <a:off x="7631235" y="5180776"/>
            <a:ext cx="1162498" cy="5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defTabSz="1017588">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10175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1017588">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1017588" rtl="0" eaLnBrk="1" fontAlgn="base" latinLnBrk="0" hangingPunct="1">
              <a:lnSpc>
                <a:spcPct val="95000"/>
              </a:lnSpc>
              <a:spcBef>
                <a:spcPct val="0"/>
              </a:spcBef>
              <a:spcAft>
                <a:spcPct val="0"/>
              </a:spcAft>
              <a:buClrTx/>
              <a:buSzTx/>
              <a:buFontTx/>
              <a:buNone/>
              <a:tabLst/>
              <a:defRPr/>
            </a:pPr>
            <a:r>
              <a:rPr kumimoji="0" lang="en-US" altLang="ja-JP" sz="1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2050</a:t>
            </a:r>
            <a:r>
              <a:rPr kumimoji="0" lang="ja-JP" altLang="en-US" sz="1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年</a:t>
            </a:r>
            <a:endParaRPr kumimoji="0" lang="en-US" altLang="ja-JP" sz="14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ctr" defTabSz="1017588" rtl="0" eaLnBrk="1" fontAlgn="base" latinLnBrk="0" hangingPunct="1">
              <a:lnSpc>
                <a:spcPct val="95000"/>
              </a:lnSpc>
              <a:spcBef>
                <a:spcPct val="0"/>
              </a:spcBef>
              <a:spcAft>
                <a:spcPct val="0"/>
              </a:spcAft>
              <a:buClrTx/>
              <a:buSzTx/>
              <a:buFontTx/>
              <a:buNone/>
              <a:tabLst/>
              <a:defRPr/>
            </a:pPr>
            <a:r>
              <a:rPr kumimoji="0" lang="ja-JP" altLang="en-US" sz="12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（令和</a:t>
            </a:r>
            <a:r>
              <a:rPr kumimoji="0" lang="en-US" altLang="ja-JP" sz="12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32</a:t>
            </a:r>
            <a:r>
              <a:rPr kumimoji="0" lang="ja-JP" altLang="en-US" sz="12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年）</a:t>
            </a:r>
          </a:p>
        </p:txBody>
      </p:sp>
      <p:grpSp>
        <p:nvGrpSpPr>
          <p:cNvPr id="18454" name="グループ化 6"/>
          <p:cNvGrpSpPr>
            <a:grpSpLocks/>
          </p:cNvGrpSpPr>
          <p:nvPr/>
        </p:nvGrpSpPr>
        <p:grpSpPr bwMode="auto">
          <a:xfrm>
            <a:off x="3069468" y="5334926"/>
            <a:ext cx="432000" cy="288000"/>
            <a:chOff x="2499029" y="3179751"/>
            <a:chExt cx="438050" cy="340740"/>
          </a:xfrm>
        </p:grpSpPr>
        <p:sp>
          <p:nvSpPr>
            <p:cNvPr id="58" name="Freeform 12"/>
            <p:cNvSpPr>
              <a:spLocks/>
            </p:cNvSpPr>
            <p:nvPr/>
          </p:nvSpPr>
          <p:spPr bwMode="auto">
            <a:xfrm>
              <a:off x="2499029" y="3179751"/>
              <a:ext cx="171411" cy="340740"/>
            </a:xfrm>
            <a:custGeom>
              <a:avLst/>
              <a:gdLst/>
              <a:ahLst/>
              <a:cxnLst>
                <a:cxn ang="0">
                  <a:pos x="185" y="183"/>
                </a:cxn>
                <a:cxn ang="0">
                  <a:pos x="94" y="275"/>
                </a:cxn>
                <a:cxn ang="0">
                  <a:pos x="0" y="367"/>
                </a:cxn>
                <a:cxn ang="0">
                  <a:pos x="88" y="183"/>
                </a:cxn>
                <a:cxn ang="0">
                  <a:pos x="0" y="0"/>
                </a:cxn>
                <a:cxn ang="0">
                  <a:pos x="94" y="92"/>
                </a:cxn>
                <a:cxn ang="0">
                  <a:pos x="185" y="183"/>
                </a:cxn>
              </a:cxnLst>
              <a:rect l="0" t="0" r="r" b="b"/>
              <a:pathLst>
                <a:path w="185" h="367">
                  <a:moveTo>
                    <a:pt x="185" y="183"/>
                  </a:moveTo>
                  <a:lnTo>
                    <a:pt x="94" y="275"/>
                  </a:lnTo>
                  <a:lnTo>
                    <a:pt x="0" y="367"/>
                  </a:lnTo>
                  <a:lnTo>
                    <a:pt x="88" y="183"/>
                  </a:lnTo>
                  <a:lnTo>
                    <a:pt x="0" y="0"/>
                  </a:lnTo>
                  <a:lnTo>
                    <a:pt x="94" y="92"/>
                  </a:lnTo>
                  <a:lnTo>
                    <a:pt x="185" y="183"/>
                  </a:lnTo>
                  <a:close/>
                </a:path>
              </a:pathLst>
            </a:custGeom>
            <a:solidFill>
              <a:srgbClr val="FFD1D2"/>
            </a:solidFill>
            <a:ln w="9525">
              <a:noFill/>
              <a:round/>
              <a:headEnd/>
              <a:tailEnd/>
            </a:ln>
          </p:spPr>
          <p:txBody>
            <a:bodyPr/>
            <a:lstStyle/>
            <a:p>
              <a:pPr marL="0" marR="0" lvl="0" indent="0" algn="l" defTabSz="1019007" rtl="0" eaLnBrk="1" fontAlgn="auto" latinLnBrk="0" hangingPunct="1">
                <a:lnSpc>
                  <a:spcPct val="100000"/>
                </a:lnSpc>
                <a:spcBef>
                  <a:spcPts val="0"/>
                </a:spcBef>
                <a:spcAft>
                  <a:spcPts val="0"/>
                </a:spcAft>
                <a:buClrTx/>
                <a:buSzTx/>
                <a:buFontTx/>
                <a:buNone/>
                <a:tabLst/>
                <a:defRPr/>
              </a:pPr>
              <a:endParaRPr kumimoji="1" lang="ja-JP" altLang="en-US" sz="2006"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59" name="Freeform 12"/>
            <p:cNvSpPr>
              <a:spLocks/>
            </p:cNvSpPr>
            <p:nvPr/>
          </p:nvSpPr>
          <p:spPr bwMode="auto">
            <a:xfrm>
              <a:off x="2632349" y="3179751"/>
              <a:ext cx="171411" cy="340740"/>
            </a:xfrm>
            <a:custGeom>
              <a:avLst/>
              <a:gdLst/>
              <a:ahLst/>
              <a:cxnLst>
                <a:cxn ang="0">
                  <a:pos x="185" y="183"/>
                </a:cxn>
                <a:cxn ang="0">
                  <a:pos x="94" y="275"/>
                </a:cxn>
                <a:cxn ang="0">
                  <a:pos x="0" y="367"/>
                </a:cxn>
                <a:cxn ang="0">
                  <a:pos x="88" y="183"/>
                </a:cxn>
                <a:cxn ang="0">
                  <a:pos x="0" y="0"/>
                </a:cxn>
                <a:cxn ang="0">
                  <a:pos x="94" y="92"/>
                </a:cxn>
                <a:cxn ang="0">
                  <a:pos x="185" y="183"/>
                </a:cxn>
              </a:cxnLst>
              <a:rect l="0" t="0" r="r" b="b"/>
              <a:pathLst>
                <a:path w="185" h="367">
                  <a:moveTo>
                    <a:pt x="185" y="183"/>
                  </a:moveTo>
                  <a:lnTo>
                    <a:pt x="94" y="275"/>
                  </a:lnTo>
                  <a:lnTo>
                    <a:pt x="0" y="367"/>
                  </a:lnTo>
                  <a:lnTo>
                    <a:pt x="88" y="183"/>
                  </a:lnTo>
                  <a:lnTo>
                    <a:pt x="0" y="0"/>
                  </a:lnTo>
                  <a:lnTo>
                    <a:pt x="94" y="92"/>
                  </a:lnTo>
                  <a:lnTo>
                    <a:pt x="185" y="183"/>
                  </a:lnTo>
                  <a:close/>
                </a:path>
              </a:pathLst>
            </a:custGeom>
            <a:solidFill>
              <a:srgbClr val="F5938D"/>
            </a:solidFill>
            <a:ln w="9525">
              <a:noFill/>
              <a:round/>
              <a:headEnd/>
              <a:tailEnd/>
            </a:ln>
          </p:spPr>
          <p:txBody>
            <a:bodyPr/>
            <a:lstStyle/>
            <a:p>
              <a:pPr marL="0" marR="0" lvl="0" indent="0" algn="l" defTabSz="1019007" rtl="0" eaLnBrk="1" fontAlgn="auto" latinLnBrk="0" hangingPunct="1">
                <a:lnSpc>
                  <a:spcPct val="100000"/>
                </a:lnSpc>
                <a:spcBef>
                  <a:spcPts val="0"/>
                </a:spcBef>
                <a:spcAft>
                  <a:spcPts val="0"/>
                </a:spcAft>
                <a:buClrTx/>
                <a:buSzTx/>
                <a:buFontTx/>
                <a:buNone/>
                <a:tabLst/>
                <a:defRPr/>
              </a:pPr>
              <a:endParaRPr kumimoji="1" lang="ja-JP" altLang="en-US" sz="2006"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60" name="Freeform 12"/>
            <p:cNvSpPr>
              <a:spLocks/>
            </p:cNvSpPr>
            <p:nvPr/>
          </p:nvSpPr>
          <p:spPr bwMode="auto">
            <a:xfrm>
              <a:off x="2765668" y="3179751"/>
              <a:ext cx="171411" cy="340740"/>
            </a:xfrm>
            <a:custGeom>
              <a:avLst/>
              <a:gdLst/>
              <a:ahLst/>
              <a:cxnLst>
                <a:cxn ang="0">
                  <a:pos x="185" y="183"/>
                </a:cxn>
                <a:cxn ang="0">
                  <a:pos x="94" y="275"/>
                </a:cxn>
                <a:cxn ang="0">
                  <a:pos x="0" y="367"/>
                </a:cxn>
                <a:cxn ang="0">
                  <a:pos x="88" y="183"/>
                </a:cxn>
                <a:cxn ang="0">
                  <a:pos x="0" y="0"/>
                </a:cxn>
                <a:cxn ang="0">
                  <a:pos x="94" y="92"/>
                </a:cxn>
                <a:cxn ang="0">
                  <a:pos x="185" y="183"/>
                </a:cxn>
              </a:cxnLst>
              <a:rect l="0" t="0" r="r" b="b"/>
              <a:pathLst>
                <a:path w="185" h="367">
                  <a:moveTo>
                    <a:pt x="185" y="183"/>
                  </a:moveTo>
                  <a:lnTo>
                    <a:pt x="94" y="275"/>
                  </a:lnTo>
                  <a:lnTo>
                    <a:pt x="0" y="367"/>
                  </a:lnTo>
                  <a:lnTo>
                    <a:pt x="88" y="183"/>
                  </a:lnTo>
                  <a:lnTo>
                    <a:pt x="0" y="0"/>
                  </a:lnTo>
                  <a:lnTo>
                    <a:pt x="94" y="92"/>
                  </a:lnTo>
                  <a:lnTo>
                    <a:pt x="185" y="183"/>
                  </a:lnTo>
                  <a:close/>
                </a:path>
              </a:pathLst>
            </a:custGeom>
            <a:solidFill>
              <a:srgbClr val="E60012"/>
            </a:solidFill>
            <a:ln w="9525">
              <a:noFill/>
              <a:round/>
              <a:headEnd/>
              <a:tailEnd/>
            </a:ln>
          </p:spPr>
          <p:txBody>
            <a:bodyPr/>
            <a:lstStyle/>
            <a:p>
              <a:pPr marL="0" marR="0" lvl="0" indent="0" algn="l" defTabSz="1019007" rtl="0" eaLnBrk="1" fontAlgn="auto" latinLnBrk="0" hangingPunct="1">
                <a:lnSpc>
                  <a:spcPct val="100000"/>
                </a:lnSpc>
                <a:spcBef>
                  <a:spcPts val="0"/>
                </a:spcBef>
                <a:spcAft>
                  <a:spcPts val="0"/>
                </a:spcAft>
                <a:buClrTx/>
                <a:buSzTx/>
                <a:buFontTx/>
                <a:buNone/>
                <a:tabLst/>
                <a:defRPr/>
              </a:pPr>
              <a:endParaRPr kumimoji="1" lang="ja-JP" altLang="en-US" sz="2006"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grpSp>
      <p:sp>
        <p:nvSpPr>
          <p:cNvPr id="18456" name="正方形/長方形 64"/>
          <p:cNvSpPr>
            <a:spLocks noChangeArrowheads="1"/>
          </p:cNvSpPr>
          <p:nvPr/>
        </p:nvSpPr>
        <p:spPr bwMode="auto">
          <a:xfrm>
            <a:off x="1066095" y="6164733"/>
            <a:ext cx="1417376" cy="6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defTabSz="1017588">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10175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1017588">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1017588" rtl="0" eaLnBrk="1" fontAlgn="base" latinLnBrk="0" hangingPunct="1">
              <a:lnSpc>
                <a:spcPct val="95000"/>
              </a:lnSpc>
              <a:spcBef>
                <a:spcPct val="0"/>
              </a:spcBef>
              <a:spcAft>
                <a:spcPct val="0"/>
              </a:spcAft>
              <a:buClrTx/>
              <a:buSzTx/>
              <a:buFontTx/>
              <a:buNone/>
              <a:tabLst/>
              <a:defRPr/>
            </a:pPr>
            <a:r>
              <a:rPr kumimoji="1" lang="en-US" altLang="ja-JP" sz="4000" b="1" i="0" u="none" strike="noStrike" kern="1200" cap="none" spc="0" normalizeH="0" baseline="0" noProof="0">
                <a:ln>
                  <a:noFill/>
                </a:ln>
                <a:solidFill>
                  <a:srgbClr val="FF2800"/>
                </a:solidFill>
                <a:effectLst/>
                <a:uLnTx/>
                <a:uFillTx/>
                <a:latin typeface="メイリオ" panose="020B0604030504040204" pitchFamily="50" charset="-128"/>
                <a:ea typeface="メイリオ" panose="020B0604030504040204" pitchFamily="50" charset="-128"/>
              </a:rPr>
              <a:t>9.1</a:t>
            </a:r>
            <a:r>
              <a:rPr kumimoji="1" lang="ja-JP" altLang="en-US" sz="2800" b="1" i="0" u="none" strike="noStrike" kern="1200" cap="none" spc="0" normalizeH="0" baseline="0" noProof="0">
                <a:ln>
                  <a:noFill/>
                </a:ln>
                <a:solidFill>
                  <a:srgbClr val="FF2800"/>
                </a:solidFill>
                <a:effectLst/>
                <a:uLnTx/>
                <a:uFillTx/>
                <a:latin typeface="メイリオ" panose="020B0604030504040204" pitchFamily="50" charset="-128"/>
                <a:ea typeface="メイリオ" panose="020B0604030504040204" pitchFamily="50" charset="-128"/>
              </a:rPr>
              <a:t>人</a:t>
            </a:r>
          </a:p>
        </p:txBody>
      </p:sp>
      <p:sp>
        <p:nvSpPr>
          <p:cNvPr id="18457" name="正方形/長方形 65"/>
          <p:cNvSpPr>
            <a:spLocks noChangeArrowheads="1"/>
          </p:cNvSpPr>
          <p:nvPr/>
        </p:nvSpPr>
        <p:spPr bwMode="auto">
          <a:xfrm>
            <a:off x="4276244" y="6164733"/>
            <a:ext cx="1417376" cy="6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defTabSz="1017588">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10175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1017588">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1017588" rtl="0" eaLnBrk="1" fontAlgn="base" latinLnBrk="0" hangingPunct="1">
              <a:lnSpc>
                <a:spcPct val="95000"/>
              </a:lnSpc>
              <a:spcBef>
                <a:spcPct val="0"/>
              </a:spcBef>
              <a:spcAft>
                <a:spcPct val="0"/>
              </a:spcAft>
              <a:buClrTx/>
              <a:buSzTx/>
              <a:buFontTx/>
              <a:buNone/>
              <a:tabLst/>
              <a:defRPr/>
            </a:pPr>
            <a:r>
              <a:rPr kumimoji="1" lang="en-US" altLang="ja-JP" sz="4000" b="1" i="0" u="none" strike="noStrike" kern="1200" cap="none" spc="0" normalizeH="0" baseline="0" noProof="0">
                <a:ln>
                  <a:noFill/>
                </a:ln>
                <a:solidFill>
                  <a:srgbClr val="FF2800"/>
                </a:solidFill>
                <a:effectLst/>
                <a:uLnTx/>
                <a:uFillTx/>
                <a:latin typeface="メイリオ" panose="020B0604030504040204" pitchFamily="50" charset="-128"/>
                <a:ea typeface="メイリオ" panose="020B0604030504040204" pitchFamily="50" charset="-128"/>
              </a:rPr>
              <a:t>1.9</a:t>
            </a:r>
            <a:r>
              <a:rPr kumimoji="1" lang="ja-JP" altLang="en-US" sz="2800" b="1" i="0" u="none" strike="noStrike" kern="1200" cap="none" spc="0" normalizeH="0" baseline="0" noProof="0">
                <a:ln>
                  <a:noFill/>
                </a:ln>
                <a:solidFill>
                  <a:srgbClr val="FF2800"/>
                </a:solidFill>
                <a:effectLst/>
                <a:uLnTx/>
                <a:uFillTx/>
                <a:latin typeface="メイリオ" panose="020B0604030504040204" pitchFamily="50" charset="-128"/>
                <a:ea typeface="メイリオ" panose="020B0604030504040204" pitchFamily="50" charset="-128"/>
              </a:rPr>
              <a:t>人</a:t>
            </a:r>
          </a:p>
        </p:txBody>
      </p:sp>
      <p:sp>
        <p:nvSpPr>
          <p:cNvPr id="18460" name="正方形/長方形 65"/>
          <p:cNvSpPr>
            <a:spLocks noChangeArrowheads="1"/>
          </p:cNvSpPr>
          <p:nvPr/>
        </p:nvSpPr>
        <p:spPr bwMode="auto">
          <a:xfrm>
            <a:off x="3903469" y="5675584"/>
            <a:ext cx="2160000"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defTabSz="1017588">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10175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1017588">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1017588" rtl="0" eaLnBrk="1" fontAlgn="base" latinLnBrk="0" hangingPunct="1">
              <a:lnSpc>
                <a:spcPct val="95000"/>
              </a:lnSpc>
              <a:spcBef>
                <a:spcPct val="0"/>
              </a:spcBef>
              <a:spcAft>
                <a:spcPct val="0"/>
              </a:spcAft>
              <a:buClrTx/>
              <a:buSzTx/>
              <a:buFontTx/>
              <a:buNone/>
              <a:tabLst/>
              <a:defRPr/>
            </a:pPr>
            <a:r>
              <a:rPr kumimoji="1" lang="en-US" altLang="ja-JP" sz="15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65</a:t>
            </a:r>
            <a:r>
              <a:rPr kumimoji="1" lang="ja-JP" altLang="en-US" sz="15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歳以上</a:t>
            </a:r>
            <a:r>
              <a:rPr kumimoji="1" lang="en-US" altLang="ja-JP" sz="15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1</a:t>
            </a:r>
            <a:r>
              <a:rPr kumimoji="1" lang="ja-JP" altLang="en-US" sz="15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人に対し、</a:t>
            </a:r>
          </a:p>
          <a:p>
            <a:pPr marL="0" marR="0" lvl="0" indent="0" algn="ctr" defTabSz="1017588" rtl="0" eaLnBrk="1" fontAlgn="base" latinLnBrk="0" hangingPunct="1">
              <a:lnSpc>
                <a:spcPct val="95000"/>
              </a:lnSpc>
              <a:spcBef>
                <a:spcPct val="0"/>
              </a:spcBef>
              <a:spcAft>
                <a:spcPct val="0"/>
              </a:spcAft>
              <a:buClrTx/>
              <a:buSzTx/>
              <a:buFontTx/>
              <a:buNone/>
              <a:tabLst/>
              <a:defRPr/>
            </a:pPr>
            <a:r>
              <a:rPr kumimoji="1" lang="en-US" altLang="ja-JP" sz="15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20</a:t>
            </a:r>
            <a:r>
              <a:rPr kumimoji="1" lang="ja-JP" altLang="en-US" sz="15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a:t>
            </a:r>
            <a:r>
              <a:rPr kumimoji="1" lang="en-US" altLang="ja-JP" sz="15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64</a:t>
            </a:r>
            <a:r>
              <a:rPr kumimoji="1" lang="ja-JP" altLang="en-US" sz="15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歳は</a:t>
            </a:r>
            <a:endParaRPr kumimoji="1" lang="ja-JP" altLang="en-US" sz="1500" b="1" i="0" u="none" strike="noStrike" kern="1200" cap="none" spc="0" normalizeH="0" baseline="0" noProof="0">
              <a:ln>
                <a:noFill/>
              </a:ln>
              <a:solidFill>
                <a:srgbClr val="E60012"/>
              </a:solidFill>
              <a:effectLst/>
              <a:uLnTx/>
              <a:uFillTx/>
              <a:latin typeface="メイリオ" panose="020B0604030504040204" pitchFamily="50" charset="-128"/>
              <a:ea typeface="メイリオ" panose="020B0604030504040204" pitchFamily="50" charset="-128"/>
            </a:endParaRPr>
          </a:p>
        </p:txBody>
      </p:sp>
      <p:sp>
        <p:nvSpPr>
          <p:cNvPr id="111" name="テキスト ボックス 110"/>
          <p:cNvSpPr txBox="1"/>
          <p:nvPr/>
        </p:nvSpPr>
        <p:spPr>
          <a:xfrm>
            <a:off x="8565392" y="4788921"/>
            <a:ext cx="595036" cy="215444"/>
          </a:xfrm>
          <a:prstGeom prst="rect">
            <a:avLst/>
          </a:prstGeom>
          <a:noFill/>
        </p:spPr>
        <p:txBody>
          <a:bodyPr wrap="none" rtlCol="0">
            <a:spAutoFit/>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ja-JP" altLang="en-US" sz="800" b="1" i="0" u="none" strike="noStrike" kern="1200" cap="none" spc="0" normalizeH="0" baseline="0" noProof="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rPr>
              <a:t>（年度）</a:t>
            </a:r>
            <a:endParaRPr kumimoji="0" lang="en-US" altLang="ja-JP" sz="800" b="1" i="0" u="none" strike="noStrike" kern="1200" cap="none" spc="0" normalizeH="0" baseline="0" noProof="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endParaRPr>
          </a:p>
        </p:txBody>
      </p:sp>
      <p:sp>
        <p:nvSpPr>
          <p:cNvPr id="114" name="テキスト ボックス 113"/>
          <p:cNvSpPr txBox="1"/>
          <p:nvPr/>
        </p:nvSpPr>
        <p:spPr>
          <a:xfrm>
            <a:off x="1536268" y="2500575"/>
            <a:ext cx="595035" cy="215444"/>
          </a:xfrm>
          <a:prstGeom prst="rect">
            <a:avLst/>
          </a:prstGeom>
          <a:noFill/>
        </p:spPr>
        <p:txBody>
          <a:bodyPr wrap="non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ja-JP" altLang="en-US" sz="800" b="1" i="0" u="none" strike="noStrike" kern="1200" cap="none" spc="0" normalizeH="0" baseline="0" noProof="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rPr>
              <a:t>（兆円）</a:t>
            </a:r>
            <a:endParaRPr kumimoji="0" lang="en-US" altLang="ja-JP" sz="800" b="1" i="0" u="none" strike="noStrike" kern="1200" cap="none" spc="0" normalizeH="0" baseline="0" noProof="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endParaRPr>
          </a:p>
        </p:txBody>
      </p:sp>
      <p:sp>
        <p:nvSpPr>
          <p:cNvPr id="38" name="角丸四角形 37"/>
          <p:cNvSpPr/>
          <p:nvPr/>
        </p:nvSpPr>
        <p:spPr>
          <a:xfrm>
            <a:off x="3424649" y="2330463"/>
            <a:ext cx="3600000" cy="360000"/>
          </a:xfrm>
          <a:prstGeom prst="roundRect">
            <a:avLst>
              <a:gd name="adj" fmla="val 50000"/>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ja-JP" altLang="en-US" sz="1600" b="1" i="0" u="none" strike="noStrike" kern="1200" cap="none" spc="0" normalizeH="0" baseline="0" noProof="0">
                <a:ln>
                  <a:noFill/>
                </a:ln>
                <a:solidFill>
                  <a:srgbClr val="E3DED1">
                    <a:lumMod val="1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医療・年金・介護等の費用の推移</a:t>
            </a:r>
          </a:p>
        </p:txBody>
      </p:sp>
      <p:sp>
        <p:nvSpPr>
          <p:cNvPr id="3" name="四角形吹き出し 2"/>
          <p:cNvSpPr/>
          <p:nvPr/>
        </p:nvSpPr>
        <p:spPr>
          <a:xfrm>
            <a:off x="8801293" y="2852993"/>
            <a:ext cx="1048016" cy="540000"/>
          </a:xfrm>
          <a:prstGeom prst="wedgeRectCallout">
            <a:avLst>
              <a:gd name="adj1" fmla="val -64406"/>
              <a:gd name="adj2" fmla="val -22565"/>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en-US" altLang="ja-JP" sz="1100" b="1" i="0" u="none" strike="noStrike" kern="1200" cap="none" spc="0" normalizeH="0" baseline="0" noProof="0" dirty="0">
                <a:ln>
                  <a:noFill/>
                </a:ln>
                <a:solidFill>
                  <a:srgbClr val="FF28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2022</a:t>
            </a:r>
            <a:r>
              <a:rPr kumimoji="1" lang="ja-JP" altLang="en-US" sz="1100" b="1" i="0" u="none" strike="noStrike" kern="1200" cap="none" spc="0" normalizeH="0" baseline="0" noProof="0" dirty="0">
                <a:ln>
                  <a:noFill/>
                </a:ln>
                <a:solidFill>
                  <a:srgbClr val="FF28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a:t>
            </a:r>
            <a:endParaRPr kumimoji="1" lang="en-US" altLang="ja-JP" sz="1100" b="1" i="0" u="none" strike="noStrike" kern="1200" cap="none" spc="0" normalizeH="0" baseline="0" noProof="0" dirty="0">
              <a:ln>
                <a:noFill/>
              </a:ln>
              <a:solidFill>
                <a:srgbClr val="FF28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1" lang="en-US" altLang="ja-JP" sz="1100" b="1" i="0" u="none" strike="noStrike" kern="1200" cap="none" spc="0" normalizeH="0" baseline="0" noProof="0" dirty="0">
                <a:ln>
                  <a:noFill/>
                </a:ln>
                <a:solidFill>
                  <a:srgbClr val="FF28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138</a:t>
            </a:r>
            <a:r>
              <a:rPr kumimoji="1" lang="ja-JP" altLang="en-US" sz="1100" b="1" i="0" u="none" strike="noStrike" kern="1200" cap="none" spc="0" normalizeH="0" baseline="0" noProof="0" dirty="0">
                <a:ln>
                  <a:noFill/>
                </a:ln>
                <a:solidFill>
                  <a:srgbClr val="FF28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兆円</a:t>
            </a:r>
          </a:p>
        </p:txBody>
      </p:sp>
      <p:sp>
        <p:nvSpPr>
          <p:cNvPr id="39" name="正方形/長方形 65"/>
          <p:cNvSpPr>
            <a:spLocks noChangeArrowheads="1"/>
          </p:cNvSpPr>
          <p:nvPr/>
        </p:nvSpPr>
        <p:spPr bwMode="auto">
          <a:xfrm>
            <a:off x="7508866" y="6164733"/>
            <a:ext cx="1417376" cy="6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defTabSz="1017588">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10175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1017588">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1017588" rtl="0" eaLnBrk="1" fontAlgn="base" latinLnBrk="0" hangingPunct="1">
              <a:lnSpc>
                <a:spcPct val="95000"/>
              </a:lnSpc>
              <a:spcBef>
                <a:spcPct val="0"/>
              </a:spcBef>
              <a:spcAft>
                <a:spcPct val="0"/>
              </a:spcAft>
              <a:buClrTx/>
              <a:buSzTx/>
              <a:buFontTx/>
              <a:buNone/>
              <a:tabLst/>
              <a:defRPr/>
            </a:pPr>
            <a:r>
              <a:rPr kumimoji="1" lang="en-US" altLang="ja-JP" sz="4000" b="1" i="0" u="none" strike="noStrike" kern="1200" cap="none" spc="0" normalizeH="0" baseline="0" noProof="0">
                <a:ln>
                  <a:noFill/>
                </a:ln>
                <a:solidFill>
                  <a:srgbClr val="FF2800"/>
                </a:solidFill>
                <a:effectLst/>
                <a:uLnTx/>
                <a:uFillTx/>
                <a:latin typeface="メイリオ" panose="020B0604030504040204" pitchFamily="50" charset="-128"/>
                <a:ea typeface="メイリオ" panose="020B0604030504040204" pitchFamily="50" charset="-128"/>
              </a:rPr>
              <a:t>1.3</a:t>
            </a:r>
            <a:r>
              <a:rPr kumimoji="1" lang="ja-JP" altLang="en-US" sz="2800" b="1" i="0" u="none" strike="noStrike" kern="1200" cap="none" spc="0" normalizeH="0" baseline="0" noProof="0">
                <a:ln>
                  <a:noFill/>
                </a:ln>
                <a:solidFill>
                  <a:srgbClr val="FF2800"/>
                </a:solidFill>
                <a:effectLst/>
                <a:uLnTx/>
                <a:uFillTx/>
                <a:latin typeface="メイリオ" panose="020B0604030504040204" pitchFamily="50" charset="-128"/>
                <a:ea typeface="メイリオ" panose="020B0604030504040204" pitchFamily="50" charset="-128"/>
              </a:rPr>
              <a:t>人</a:t>
            </a:r>
          </a:p>
        </p:txBody>
      </p:sp>
      <p:grpSp>
        <p:nvGrpSpPr>
          <p:cNvPr id="40" name="グループ化 6"/>
          <p:cNvGrpSpPr>
            <a:grpSpLocks/>
          </p:cNvGrpSpPr>
          <p:nvPr/>
        </p:nvGrpSpPr>
        <p:grpSpPr bwMode="auto">
          <a:xfrm>
            <a:off x="6543977" y="5296000"/>
            <a:ext cx="432000" cy="288000"/>
            <a:chOff x="2499029" y="3179751"/>
            <a:chExt cx="438050" cy="340740"/>
          </a:xfrm>
        </p:grpSpPr>
        <p:sp>
          <p:nvSpPr>
            <p:cNvPr id="41" name="Freeform 12"/>
            <p:cNvSpPr>
              <a:spLocks/>
            </p:cNvSpPr>
            <p:nvPr/>
          </p:nvSpPr>
          <p:spPr bwMode="auto">
            <a:xfrm>
              <a:off x="2499029" y="3179751"/>
              <a:ext cx="171411" cy="340740"/>
            </a:xfrm>
            <a:custGeom>
              <a:avLst/>
              <a:gdLst/>
              <a:ahLst/>
              <a:cxnLst>
                <a:cxn ang="0">
                  <a:pos x="185" y="183"/>
                </a:cxn>
                <a:cxn ang="0">
                  <a:pos x="94" y="275"/>
                </a:cxn>
                <a:cxn ang="0">
                  <a:pos x="0" y="367"/>
                </a:cxn>
                <a:cxn ang="0">
                  <a:pos x="88" y="183"/>
                </a:cxn>
                <a:cxn ang="0">
                  <a:pos x="0" y="0"/>
                </a:cxn>
                <a:cxn ang="0">
                  <a:pos x="94" y="92"/>
                </a:cxn>
                <a:cxn ang="0">
                  <a:pos x="185" y="183"/>
                </a:cxn>
              </a:cxnLst>
              <a:rect l="0" t="0" r="r" b="b"/>
              <a:pathLst>
                <a:path w="185" h="367">
                  <a:moveTo>
                    <a:pt x="185" y="183"/>
                  </a:moveTo>
                  <a:lnTo>
                    <a:pt x="94" y="275"/>
                  </a:lnTo>
                  <a:lnTo>
                    <a:pt x="0" y="367"/>
                  </a:lnTo>
                  <a:lnTo>
                    <a:pt x="88" y="183"/>
                  </a:lnTo>
                  <a:lnTo>
                    <a:pt x="0" y="0"/>
                  </a:lnTo>
                  <a:lnTo>
                    <a:pt x="94" y="92"/>
                  </a:lnTo>
                  <a:lnTo>
                    <a:pt x="185" y="183"/>
                  </a:lnTo>
                  <a:close/>
                </a:path>
              </a:pathLst>
            </a:custGeom>
            <a:solidFill>
              <a:srgbClr val="FFD1D2"/>
            </a:solidFill>
            <a:ln w="9525">
              <a:noFill/>
              <a:round/>
              <a:headEnd/>
              <a:tailEnd/>
            </a:ln>
          </p:spPr>
          <p:txBody>
            <a:bodyPr/>
            <a:lstStyle/>
            <a:p>
              <a:pPr marL="0" marR="0" lvl="0" indent="0" algn="l" defTabSz="1019007" rtl="0" eaLnBrk="1" fontAlgn="auto" latinLnBrk="0" hangingPunct="1">
                <a:lnSpc>
                  <a:spcPct val="100000"/>
                </a:lnSpc>
                <a:spcBef>
                  <a:spcPts val="0"/>
                </a:spcBef>
                <a:spcAft>
                  <a:spcPts val="0"/>
                </a:spcAft>
                <a:buClrTx/>
                <a:buSzTx/>
                <a:buFontTx/>
                <a:buNone/>
                <a:tabLst/>
                <a:defRPr/>
              </a:pPr>
              <a:endParaRPr kumimoji="1" lang="ja-JP" altLang="en-US" sz="2006"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42" name="Freeform 12"/>
            <p:cNvSpPr>
              <a:spLocks/>
            </p:cNvSpPr>
            <p:nvPr/>
          </p:nvSpPr>
          <p:spPr bwMode="auto">
            <a:xfrm>
              <a:off x="2632349" y="3179751"/>
              <a:ext cx="171411" cy="340740"/>
            </a:xfrm>
            <a:custGeom>
              <a:avLst/>
              <a:gdLst/>
              <a:ahLst/>
              <a:cxnLst>
                <a:cxn ang="0">
                  <a:pos x="185" y="183"/>
                </a:cxn>
                <a:cxn ang="0">
                  <a:pos x="94" y="275"/>
                </a:cxn>
                <a:cxn ang="0">
                  <a:pos x="0" y="367"/>
                </a:cxn>
                <a:cxn ang="0">
                  <a:pos x="88" y="183"/>
                </a:cxn>
                <a:cxn ang="0">
                  <a:pos x="0" y="0"/>
                </a:cxn>
                <a:cxn ang="0">
                  <a:pos x="94" y="92"/>
                </a:cxn>
                <a:cxn ang="0">
                  <a:pos x="185" y="183"/>
                </a:cxn>
              </a:cxnLst>
              <a:rect l="0" t="0" r="r" b="b"/>
              <a:pathLst>
                <a:path w="185" h="367">
                  <a:moveTo>
                    <a:pt x="185" y="183"/>
                  </a:moveTo>
                  <a:lnTo>
                    <a:pt x="94" y="275"/>
                  </a:lnTo>
                  <a:lnTo>
                    <a:pt x="0" y="367"/>
                  </a:lnTo>
                  <a:lnTo>
                    <a:pt x="88" y="183"/>
                  </a:lnTo>
                  <a:lnTo>
                    <a:pt x="0" y="0"/>
                  </a:lnTo>
                  <a:lnTo>
                    <a:pt x="94" y="92"/>
                  </a:lnTo>
                  <a:lnTo>
                    <a:pt x="185" y="183"/>
                  </a:lnTo>
                  <a:close/>
                </a:path>
              </a:pathLst>
            </a:custGeom>
            <a:solidFill>
              <a:srgbClr val="F5938D"/>
            </a:solidFill>
            <a:ln w="9525">
              <a:noFill/>
              <a:round/>
              <a:headEnd/>
              <a:tailEnd/>
            </a:ln>
          </p:spPr>
          <p:txBody>
            <a:bodyPr/>
            <a:lstStyle/>
            <a:p>
              <a:pPr marL="0" marR="0" lvl="0" indent="0" algn="l" defTabSz="1019007" rtl="0" eaLnBrk="1" fontAlgn="auto" latinLnBrk="0" hangingPunct="1">
                <a:lnSpc>
                  <a:spcPct val="100000"/>
                </a:lnSpc>
                <a:spcBef>
                  <a:spcPts val="0"/>
                </a:spcBef>
                <a:spcAft>
                  <a:spcPts val="0"/>
                </a:spcAft>
                <a:buClrTx/>
                <a:buSzTx/>
                <a:buFontTx/>
                <a:buNone/>
                <a:tabLst/>
                <a:defRPr/>
              </a:pPr>
              <a:endParaRPr kumimoji="1" lang="ja-JP" altLang="en-US" sz="2006"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43" name="Freeform 12"/>
            <p:cNvSpPr>
              <a:spLocks/>
            </p:cNvSpPr>
            <p:nvPr/>
          </p:nvSpPr>
          <p:spPr bwMode="auto">
            <a:xfrm>
              <a:off x="2765668" y="3179751"/>
              <a:ext cx="171411" cy="340740"/>
            </a:xfrm>
            <a:custGeom>
              <a:avLst/>
              <a:gdLst/>
              <a:ahLst/>
              <a:cxnLst>
                <a:cxn ang="0">
                  <a:pos x="185" y="183"/>
                </a:cxn>
                <a:cxn ang="0">
                  <a:pos x="94" y="275"/>
                </a:cxn>
                <a:cxn ang="0">
                  <a:pos x="0" y="367"/>
                </a:cxn>
                <a:cxn ang="0">
                  <a:pos x="88" y="183"/>
                </a:cxn>
                <a:cxn ang="0">
                  <a:pos x="0" y="0"/>
                </a:cxn>
                <a:cxn ang="0">
                  <a:pos x="94" y="92"/>
                </a:cxn>
                <a:cxn ang="0">
                  <a:pos x="185" y="183"/>
                </a:cxn>
              </a:cxnLst>
              <a:rect l="0" t="0" r="r" b="b"/>
              <a:pathLst>
                <a:path w="185" h="367">
                  <a:moveTo>
                    <a:pt x="185" y="183"/>
                  </a:moveTo>
                  <a:lnTo>
                    <a:pt x="94" y="275"/>
                  </a:lnTo>
                  <a:lnTo>
                    <a:pt x="0" y="367"/>
                  </a:lnTo>
                  <a:lnTo>
                    <a:pt x="88" y="183"/>
                  </a:lnTo>
                  <a:lnTo>
                    <a:pt x="0" y="0"/>
                  </a:lnTo>
                  <a:lnTo>
                    <a:pt x="94" y="92"/>
                  </a:lnTo>
                  <a:lnTo>
                    <a:pt x="185" y="183"/>
                  </a:lnTo>
                  <a:close/>
                </a:path>
              </a:pathLst>
            </a:custGeom>
            <a:solidFill>
              <a:srgbClr val="E60012"/>
            </a:solidFill>
            <a:ln w="9525">
              <a:noFill/>
              <a:round/>
              <a:headEnd/>
              <a:tailEnd/>
            </a:ln>
          </p:spPr>
          <p:txBody>
            <a:bodyPr/>
            <a:lstStyle/>
            <a:p>
              <a:pPr marL="0" marR="0" lvl="0" indent="0" algn="l" defTabSz="1019007" rtl="0" eaLnBrk="1" fontAlgn="auto" latinLnBrk="0" hangingPunct="1">
                <a:lnSpc>
                  <a:spcPct val="100000"/>
                </a:lnSpc>
                <a:spcBef>
                  <a:spcPts val="0"/>
                </a:spcBef>
                <a:spcAft>
                  <a:spcPts val="0"/>
                </a:spcAft>
                <a:buClrTx/>
                <a:buSzTx/>
                <a:buFontTx/>
                <a:buNone/>
                <a:tabLst/>
                <a:defRPr/>
              </a:pPr>
              <a:endParaRPr kumimoji="1" lang="ja-JP" altLang="en-US" sz="2006"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grpSp>
      <p:sp>
        <p:nvSpPr>
          <p:cNvPr id="44" name="正方形/長方形 65"/>
          <p:cNvSpPr>
            <a:spLocks noChangeArrowheads="1"/>
          </p:cNvSpPr>
          <p:nvPr/>
        </p:nvSpPr>
        <p:spPr bwMode="auto">
          <a:xfrm>
            <a:off x="7132484" y="5691626"/>
            <a:ext cx="2160000"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defTabSz="1017588">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10175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1017588">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1017588" rtl="0" eaLnBrk="1" fontAlgn="base" latinLnBrk="0" hangingPunct="1">
              <a:lnSpc>
                <a:spcPct val="95000"/>
              </a:lnSpc>
              <a:spcBef>
                <a:spcPct val="0"/>
              </a:spcBef>
              <a:spcAft>
                <a:spcPct val="0"/>
              </a:spcAft>
              <a:buClrTx/>
              <a:buSzTx/>
              <a:buFontTx/>
              <a:buNone/>
              <a:tabLst/>
              <a:defRPr/>
            </a:pPr>
            <a:r>
              <a:rPr kumimoji="1" lang="en-US" altLang="ja-JP" sz="15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65</a:t>
            </a:r>
            <a:r>
              <a:rPr kumimoji="1" lang="ja-JP" altLang="en-US" sz="15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歳以上</a:t>
            </a:r>
            <a:r>
              <a:rPr kumimoji="1" lang="en-US" altLang="ja-JP" sz="15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1</a:t>
            </a:r>
            <a:r>
              <a:rPr kumimoji="1" lang="ja-JP" altLang="en-US" sz="15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人に対し、</a:t>
            </a:r>
          </a:p>
          <a:p>
            <a:pPr marL="0" marR="0" lvl="0" indent="0" algn="ctr" defTabSz="1017588" rtl="0" eaLnBrk="1" fontAlgn="base" latinLnBrk="0" hangingPunct="1">
              <a:lnSpc>
                <a:spcPct val="95000"/>
              </a:lnSpc>
              <a:spcBef>
                <a:spcPct val="0"/>
              </a:spcBef>
              <a:spcAft>
                <a:spcPct val="0"/>
              </a:spcAft>
              <a:buClrTx/>
              <a:buSzTx/>
              <a:buFontTx/>
              <a:buNone/>
              <a:tabLst/>
              <a:defRPr/>
            </a:pPr>
            <a:r>
              <a:rPr kumimoji="1" lang="en-US" altLang="ja-JP" sz="15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20</a:t>
            </a:r>
            <a:r>
              <a:rPr kumimoji="1" lang="ja-JP" altLang="en-US" sz="15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a:t>
            </a:r>
            <a:r>
              <a:rPr kumimoji="1" lang="en-US" altLang="ja-JP" sz="15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64</a:t>
            </a:r>
            <a:r>
              <a:rPr kumimoji="1" lang="ja-JP" altLang="en-US" sz="15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歳は</a:t>
            </a:r>
            <a:endParaRPr kumimoji="1" lang="ja-JP" altLang="en-US" sz="1500" b="1" i="0" u="none" strike="noStrike" kern="1200" cap="none" spc="0" normalizeH="0" baseline="0" noProof="0">
              <a:ln>
                <a:noFill/>
              </a:ln>
              <a:solidFill>
                <a:srgbClr val="E60012"/>
              </a:solidFill>
              <a:effectLst/>
              <a:uLnTx/>
              <a:uFillTx/>
              <a:latin typeface="メイリオ" panose="020B0604030504040204" pitchFamily="50" charset="-128"/>
              <a:ea typeface="メイリオ" panose="020B0604030504040204" pitchFamily="50" charset="-128"/>
            </a:endParaRPr>
          </a:p>
        </p:txBody>
      </p:sp>
      <p:sp>
        <p:nvSpPr>
          <p:cNvPr id="45" name="正方形/長方形 65"/>
          <p:cNvSpPr>
            <a:spLocks noChangeArrowheads="1"/>
          </p:cNvSpPr>
          <p:nvPr/>
        </p:nvSpPr>
        <p:spPr bwMode="auto">
          <a:xfrm>
            <a:off x="667647" y="5675584"/>
            <a:ext cx="2160000"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defTabSz="1017588">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10175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1017588">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1017588" rtl="0" eaLnBrk="1" fontAlgn="base" latinLnBrk="0" hangingPunct="1">
              <a:lnSpc>
                <a:spcPct val="95000"/>
              </a:lnSpc>
              <a:spcBef>
                <a:spcPct val="0"/>
              </a:spcBef>
              <a:spcAft>
                <a:spcPct val="0"/>
              </a:spcAft>
              <a:buClrTx/>
              <a:buSzTx/>
              <a:buFontTx/>
              <a:buNone/>
              <a:tabLst/>
              <a:defRPr/>
            </a:pPr>
            <a:r>
              <a:rPr kumimoji="1" lang="en-US" altLang="ja-JP" sz="15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65</a:t>
            </a:r>
            <a:r>
              <a:rPr kumimoji="1" lang="ja-JP" altLang="en-US" sz="15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歳以上</a:t>
            </a:r>
            <a:r>
              <a:rPr kumimoji="1" lang="en-US" altLang="ja-JP" sz="15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1</a:t>
            </a:r>
            <a:r>
              <a:rPr kumimoji="1" lang="ja-JP" altLang="en-US" sz="15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人に対し、</a:t>
            </a:r>
          </a:p>
          <a:p>
            <a:pPr marL="0" marR="0" lvl="0" indent="0" algn="ctr" defTabSz="1017588" rtl="0" eaLnBrk="1" fontAlgn="base" latinLnBrk="0" hangingPunct="1">
              <a:lnSpc>
                <a:spcPct val="95000"/>
              </a:lnSpc>
              <a:spcBef>
                <a:spcPct val="0"/>
              </a:spcBef>
              <a:spcAft>
                <a:spcPct val="0"/>
              </a:spcAft>
              <a:buClrTx/>
              <a:buSzTx/>
              <a:buFontTx/>
              <a:buNone/>
              <a:tabLst/>
              <a:defRPr/>
            </a:pPr>
            <a:r>
              <a:rPr kumimoji="1" lang="en-US" altLang="ja-JP" sz="15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20</a:t>
            </a:r>
            <a:r>
              <a:rPr kumimoji="1" lang="ja-JP" altLang="en-US" sz="15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a:t>
            </a:r>
            <a:r>
              <a:rPr kumimoji="1" lang="en-US" altLang="ja-JP" sz="15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64</a:t>
            </a:r>
            <a:r>
              <a:rPr kumimoji="1" lang="ja-JP" altLang="en-US" sz="15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歳は</a:t>
            </a:r>
            <a:endParaRPr kumimoji="1" lang="ja-JP" altLang="en-US" sz="1500" b="1" i="0" u="none" strike="noStrike" kern="1200" cap="none" spc="0" normalizeH="0" baseline="0" noProof="0">
              <a:ln>
                <a:noFill/>
              </a:ln>
              <a:solidFill>
                <a:srgbClr val="E60012"/>
              </a:solidFill>
              <a:effectLst/>
              <a:uLnTx/>
              <a:uFillTx/>
              <a:latin typeface="メイリオ" panose="020B0604030504040204" pitchFamily="50" charset="-128"/>
              <a:ea typeface="メイリオ" panose="020B0604030504040204" pitchFamily="50" charset="-128"/>
            </a:endParaRPr>
          </a:p>
        </p:txBody>
      </p:sp>
      <p:sp>
        <p:nvSpPr>
          <p:cNvPr id="2" name="タイトル 1"/>
          <p:cNvSpPr>
            <a:spLocks noGrp="1"/>
          </p:cNvSpPr>
          <p:nvPr>
            <p:ph type="title"/>
          </p:nvPr>
        </p:nvSpPr>
        <p:spPr/>
        <p:txBody>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５</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en-US" dirty="0" err="1">
                <a:latin typeface="メイリオ" panose="020B0604030504040204" pitchFamily="50" charset="-128"/>
                <a:ea typeface="メイリオ" panose="020B0604030504040204" pitchFamily="50" charset="-128"/>
                <a:cs typeface="メイリオ" panose="020B0604030504040204" pitchFamily="50" charset="-128"/>
              </a:rPr>
              <a:t>これからの社会と税</a:t>
            </a:r>
            <a:r>
              <a:rPr lang="en-US"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①</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B0FF6F17-0D75-4A52-9621-CC0F8D8CB105}" type="slidenum">
              <a:rPr kumimoji="1" lang="ja-JP" altLang="en-US" sz="105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rPr>
              <a:pPr marL="0" marR="0" lvl="0" indent="0" algn="r" defTabSz="457200" rtl="0" eaLnBrk="0" fontAlgn="base" latinLnBrk="0" hangingPunct="0">
                <a:lnSpc>
                  <a:spcPct val="100000"/>
                </a:lnSpc>
                <a:spcBef>
                  <a:spcPct val="0"/>
                </a:spcBef>
                <a:spcAft>
                  <a:spcPct val="0"/>
                </a:spcAft>
                <a:buClrTx/>
                <a:buSzTx/>
                <a:buFontTx/>
                <a:buNone/>
                <a:tabLst/>
                <a:defRPr/>
              </a:pPr>
              <a:t>7</a:t>
            </a:fld>
            <a:endParaRPr kumimoji="1" lang="ja-JP" altLang="en-US" sz="105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endParaRPr>
          </a:p>
        </p:txBody>
      </p:sp>
      <p:sp>
        <p:nvSpPr>
          <p:cNvPr id="32" name="AutoShape 2"/>
          <p:cNvSpPr>
            <a:spLocks noChangeArrowheads="1"/>
          </p:cNvSpPr>
          <p:nvPr/>
        </p:nvSpPr>
        <p:spPr bwMode="auto">
          <a:xfrm>
            <a:off x="306000" y="1292467"/>
            <a:ext cx="9358313" cy="17462"/>
          </a:xfrm>
          <a:prstGeom prst="roundRect">
            <a:avLst>
              <a:gd name="adj" fmla="val 0"/>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1" lang="ja-JP" altLang="en-US" sz="14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graphicFrame>
        <p:nvGraphicFramePr>
          <p:cNvPr id="6" name="グラフ 5">
            <a:extLst>
              <a:ext uri="{FF2B5EF4-FFF2-40B4-BE49-F238E27FC236}">
                <a16:creationId xmlns:a16="http://schemas.microsoft.com/office/drawing/2014/main" id="{8CF1377F-5C80-418F-AD63-B7C0E36442FA}"/>
              </a:ext>
            </a:extLst>
          </p:cNvPr>
          <p:cNvGraphicFramePr>
            <a:graphicFrameLocks/>
          </p:cNvGraphicFramePr>
          <p:nvPr>
            <p:extLst/>
          </p:nvPr>
        </p:nvGraphicFramePr>
        <p:xfrm>
          <a:off x="1142267" y="2663034"/>
          <a:ext cx="7682400" cy="244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1783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テキスト ボックス 18"/>
          <p:cNvSpPr txBox="1">
            <a:spLocks noChangeArrowheads="1"/>
          </p:cNvSpPr>
          <p:nvPr/>
        </p:nvSpPr>
        <p:spPr bwMode="auto">
          <a:xfrm>
            <a:off x="0" y="701965"/>
            <a:ext cx="9972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社会保障給付は高齢世代中心、負担は現役世代中心</a:t>
            </a:r>
          </a:p>
        </p:txBody>
      </p:sp>
      <p:sp>
        <p:nvSpPr>
          <p:cNvPr id="73738" name="AutoShape 2"/>
          <p:cNvSpPr>
            <a:spLocks noChangeArrowheads="1"/>
          </p:cNvSpPr>
          <p:nvPr/>
        </p:nvSpPr>
        <p:spPr bwMode="auto">
          <a:xfrm>
            <a:off x="307975" y="1144878"/>
            <a:ext cx="9358313" cy="17462"/>
          </a:xfrm>
          <a:prstGeom prst="roundRect">
            <a:avLst>
              <a:gd name="adj" fmla="val 0"/>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1" lang="ja-JP" altLang="en-US" sz="14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73736" name="AutoShape 2"/>
          <p:cNvSpPr>
            <a:spLocks noChangeArrowheads="1"/>
          </p:cNvSpPr>
          <p:nvPr/>
        </p:nvSpPr>
        <p:spPr bwMode="auto">
          <a:xfrm>
            <a:off x="307975" y="1216748"/>
            <a:ext cx="9358313" cy="420687"/>
          </a:xfrm>
          <a:prstGeom prst="roundRect">
            <a:avLst>
              <a:gd name="adj" fmla="val 0"/>
            </a:avLst>
          </a:prstGeom>
          <a:solidFill>
            <a:srgbClr val="A9B62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4680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1" lang="ja-JP" altLang="en-US" sz="14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18" name="Rectangle 9"/>
          <p:cNvSpPr>
            <a:spLocks noChangeArrowheads="1"/>
          </p:cNvSpPr>
          <p:nvPr/>
        </p:nvSpPr>
        <p:spPr bwMode="auto">
          <a:xfrm>
            <a:off x="2139866" y="1246522"/>
            <a:ext cx="57467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1400" b="1">
                <a:solidFill>
                  <a:schemeClr val="bg1"/>
                </a:solidFill>
                <a:latin typeface="Arial" pitchFamily="34" charset="0"/>
                <a:ea typeface="メイリオ" pitchFamily="50" charset="-128"/>
                <a:cs typeface="メイリオ" pitchFamily="50" charset="-128"/>
              </a:defRPr>
            </a:lvl1pPr>
            <a:lvl2pPr marL="742950" indent="-285750">
              <a:defRPr kumimoji="1" sz="1400" b="1">
                <a:solidFill>
                  <a:schemeClr val="bg1"/>
                </a:solidFill>
                <a:latin typeface="Arial" pitchFamily="34" charset="0"/>
                <a:ea typeface="メイリオ" pitchFamily="50" charset="-128"/>
                <a:cs typeface="メイリオ" pitchFamily="50" charset="-128"/>
              </a:defRPr>
            </a:lvl2pPr>
            <a:lvl3pPr marL="1143000" indent="-228600">
              <a:defRPr kumimoji="1" sz="1400" b="1">
                <a:solidFill>
                  <a:schemeClr val="bg1"/>
                </a:solidFill>
                <a:latin typeface="Arial" pitchFamily="34" charset="0"/>
                <a:ea typeface="メイリオ" pitchFamily="50" charset="-128"/>
                <a:cs typeface="メイリオ" pitchFamily="50" charset="-128"/>
              </a:defRPr>
            </a:lvl3pPr>
            <a:lvl4pPr marL="1600200" indent="-228600">
              <a:defRPr kumimoji="1" sz="1400" b="1">
                <a:solidFill>
                  <a:schemeClr val="bg1"/>
                </a:solidFill>
                <a:latin typeface="Arial" pitchFamily="34" charset="0"/>
                <a:ea typeface="メイリオ" pitchFamily="50" charset="-128"/>
                <a:cs typeface="メイリオ" pitchFamily="50" charset="-128"/>
              </a:defRPr>
            </a:lvl4pPr>
            <a:lvl5pPr marL="2057400" indent="-228600">
              <a:defRPr kumimoji="1" sz="1400" b="1">
                <a:solidFill>
                  <a:schemeClr val="bg1"/>
                </a:solidFill>
                <a:latin typeface="Arial" pitchFamily="34" charset="0"/>
                <a:ea typeface="メイリオ" pitchFamily="50" charset="-128"/>
                <a:cs typeface="メイリオ" pitchFamily="50" charset="-128"/>
              </a:defRPr>
            </a:lvl5pPr>
            <a:lvl6pPr marL="2514600" indent="-228600" fontAlgn="base">
              <a:spcBef>
                <a:spcPct val="0"/>
              </a:spcBef>
              <a:spcAft>
                <a:spcPct val="0"/>
              </a:spcAft>
              <a:defRPr kumimoji="1" sz="1400" b="1">
                <a:solidFill>
                  <a:schemeClr val="bg1"/>
                </a:solidFill>
                <a:latin typeface="Arial" pitchFamily="34" charset="0"/>
                <a:ea typeface="メイリオ" pitchFamily="50" charset="-128"/>
                <a:cs typeface="メイリオ" pitchFamily="50" charset="-128"/>
              </a:defRPr>
            </a:lvl6pPr>
            <a:lvl7pPr marL="2971800" indent="-228600" fontAlgn="base">
              <a:spcBef>
                <a:spcPct val="0"/>
              </a:spcBef>
              <a:spcAft>
                <a:spcPct val="0"/>
              </a:spcAft>
              <a:defRPr kumimoji="1" sz="1400" b="1">
                <a:solidFill>
                  <a:schemeClr val="bg1"/>
                </a:solidFill>
                <a:latin typeface="Arial" pitchFamily="34" charset="0"/>
                <a:ea typeface="メイリオ" pitchFamily="50" charset="-128"/>
                <a:cs typeface="メイリオ" pitchFamily="50" charset="-128"/>
              </a:defRPr>
            </a:lvl7pPr>
            <a:lvl8pPr marL="3429000" indent="-228600" fontAlgn="base">
              <a:spcBef>
                <a:spcPct val="0"/>
              </a:spcBef>
              <a:spcAft>
                <a:spcPct val="0"/>
              </a:spcAft>
              <a:defRPr kumimoji="1" sz="1400" b="1">
                <a:solidFill>
                  <a:schemeClr val="bg1"/>
                </a:solidFill>
                <a:latin typeface="Arial" pitchFamily="34" charset="0"/>
                <a:ea typeface="メイリオ" pitchFamily="50" charset="-128"/>
                <a:cs typeface="メイリオ" pitchFamily="50" charset="-128"/>
              </a:defRPr>
            </a:lvl8pPr>
            <a:lvl9pPr marL="3886200" indent="-228600" fontAlgn="base">
              <a:spcBef>
                <a:spcPct val="0"/>
              </a:spcBef>
              <a:spcAft>
                <a:spcPct val="0"/>
              </a:spcAft>
              <a:defRPr kumimoji="1" sz="1400" b="1">
                <a:solidFill>
                  <a:schemeClr val="bg1"/>
                </a:solidFill>
                <a:latin typeface="Arial" pitchFamily="34" charset="0"/>
                <a:ea typeface="メイリオ" pitchFamily="50" charset="-128"/>
                <a:cs typeface="メイリオ"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ライフサイクルでみた給付と負担のイメージ</a:t>
            </a:r>
          </a:p>
        </p:txBody>
      </p:sp>
      <p:sp>
        <p:nvSpPr>
          <p:cNvPr id="2" name="タイトル 1"/>
          <p:cNvSpPr>
            <a:spLocks noGrp="1"/>
          </p:cNvSpPr>
          <p:nvPr>
            <p:ph type="title"/>
          </p:nvPr>
        </p:nvSpPr>
        <p:spPr/>
        <p:txBody>
          <a:bodyPr>
            <a:normAutofit/>
          </a:bodyPr>
          <a:lstStyle/>
          <a:p>
            <a:r>
              <a:rPr lang="ja-JP" altLang="en-US">
                <a:latin typeface="メイリオ" panose="020B0604030504040204" pitchFamily="50" charset="-128"/>
                <a:ea typeface="メイリオ" panose="020B0604030504040204" pitchFamily="50" charset="-128"/>
                <a:cs typeface="メイリオ" panose="020B0604030504040204" pitchFamily="50" charset="-128"/>
              </a:rPr>
              <a:t>５</a:t>
            </a:r>
            <a:r>
              <a:rPr lang="en-US" altLang="ja-JP">
                <a:latin typeface="メイリオ" panose="020B0604030504040204" pitchFamily="50" charset="-128"/>
                <a:ea typeface="メイリオ" panose="020B0604030504040204" pitchFamily="50" charset="-128"/>
                <a:cs typeface="メイリオ" panose="020B0604030504040204" pitchFamily="50" charset="-128"/>
              </a:rPr>
              <a:t>. </a:t>
            </a:r>
            <a:r>
              <a:rPr lang="en-US" altLang="en-US">
                <a:latin typeface="メイリオ" panose="020B0604030504040204" pitchFamily="50" charset="-128"/>
                <a:ea typeface="メイリオ" panose="020B0604030504040204" pitchFamily="50" charset="-128"/>
                <a:cs typeface="メイリオ" panose="020B0604030504040204" pitchFamily="50" charset="-128"/>
              </a:rPr>
              <a:t>これからの社会と税 </a:t>
            </a:r>
            <a:r>
              <a:rPr lang="ja-JP" altLang="en-US">
                <a:latin typeface="メイリオ" panose="020B0604030504040204" pitchFamily="50" charset="-128"/>
                <a:ea typeface="メイリオ" panose="020B0604030504040204" pitchFamily="50" charset="-128"/>
                <a:cs typeface="メイリオ" panose="020B0604030504040204" pitchFamily="50" charset="-128"/>
              </a:rPr>
              <a:t>②　</a:t>
            </a:r>
            <a:r>
              <a:rPr lang="ja-JP" altLang="en-US" sz="1400">
                <a:latin typeface="メイリオ" panose="020B0604030504040204" pitchFamily="50" charset="-128"/>
                <a:ea typeface="メイリオ" panose="020B0604030504040204" pitchFamily="50" charset="-128"/>
                <a:cs typeface="メイリオ" panose="020B0604030504040204" pitchFamily="50" charset="-128"/>
              </a:rPr>
              <a:t>（年齢別でみる、公共サービスから「受け取る分」と「支払う分」のイメージ）</a:t>
            </a:r>
            <a:endParaRPr kumimoji="1" lang="ja-JP" altLang="en-US" sz="14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B0FF6F17-0D75-4A52-9621-CC0F8D8CB105}" type="slidenum">
              <a:rPr kumimoji="1" lang="ja-JP" altLang="en-US" sz="105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rPr>
              <a:pPr marL="0" marR="0" lvl="0" indent="0" algn="r" defTabSz="457200" rtl="0" eaLnBrk="0" fontAlgn="base" latinLnBrk="0" hangingPunct="0">
                <a:lnSpc>
                  <a:spcPct val="100000"/>
                </a:lnSpc>
                <a:spcBef>
                  <a:spcPct val="0"/>
                </a:spcBef>
                <a:spcAft>
                  <a:spcPct val="0"/>
                </a:spcAft>
                <a:buClrTx/>
                <a:buSzTx/>
                <a:buFontTx/>
                <a:buNone/>
                <a:tabLst/>
                <a:defRPr/>
              </a:pPr>
              <a:t>8</a:t>
            </a:fld>
            <a:endParaRPr kumimoji="1" lang="ja-JP" altLang="en-US" sz="105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D7929E36-A95A-921E-F08F-1A273FD3CEE3}"/>
              </a:ext>
            </a:extLst>
          </p:cNvPr>
          <p:cNvPicPr>
            <a:picLocks noChangeAspect="1"/>
          </p:cNvPicPr>
          <p:nvPr/>
        </p:nvPicPr>
        <p:blipFill>
          <a:blip r:embed="rId3"/>
          <a:stretch>
            <a:fillRect/>
          </a:stretch>
        </p:blipFill>
        <p:spPr>
          <a:xfrm>
            <a:off x="930240" y="1663735"/>
            <a:ext cx="7928589" cy="5072637"/>
          </a:xfrm>
          <a:prstGeom prst="rect">
            <a:avLst/>
          </a:prstGeom>
        </p:spPr>
      </p:pic>
      <p:sp>
        <p:nvSpPr>
          <p:cNvPr id="7" name="正方形/長方形 6">
            <a:extLst>
              <a:ext uri="{FF2B5EF4-FFF2-40B4-BE49-F238E27FC236}">
                <a16:creationId xmlns:a16="http://schemas.microsoft.com/office/drawing/2014/main" id="{681D8F1E-D5BA-EDC7-E309-632D0319A255}"/>
              </a:ext>
            </a:extLst>
          </p:cNvPr>
          <p:cNvSpPr/>
          <p:nvPr/>
        </p:nvSpPr>
        <p:spPr>
          <a:xfrm>
            <a:off x="8337755" y="6381135"/>
            <a:ext cx="501445" cy="2556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444514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7.3"/>
</p:tagLst>
</file>

<file path=ppt/theme/theme1.xml><?xml version="1.0" encoding="utf-8"?>
<a:theme xmlns:a="http://schemas.openxmlformats.org/drawingml/2006/main" name="1_デザインの設定">
  <a:themeElements>
    <a:clrScheme name="緑">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1BF66271DC4B5E43BC55F8F0910ED9AD" ma:contentTypeVersion="" ma:contentTypeDescription="新しいドキュメントを作成します。" ma:contentTypeScope="" ma:versionID="37398ad56a74f8257330027164b4e65d">
  <xsd:schema xmlns:xsd="http://www.w3.org/2001/XMLSchema" xmlns:xs="http://www.w3.org/2001/XMLSchema" xmlns:p="http://schemas.microsoft.com/office/2006/metadata/properties" xmlns:ns2="2dd60b6f-b736-426d-846b-8ae0e3e72be3" xmlns:ns3="a88208bc-cb8d-40fc-aee7-f95eddfd0e24" xmlns:ns4="b5471033-25ca-41e4-b4f9-0c69817a7d90" targetNamespace="http://schemas.microsoft.com/office/2006/metadata/properties" ma:root="true" ma:fieldsID="603639a0f35b82054797fa8bff64959b" ns2:_="" ns3:_="" ns4:_="">
    <xsd:import namespace="2dd60b6f-b736-426d-846b-8ae0e3e72be3"/>
    <xsd:import namespace="a88208bc-cb8d-40fc-aee7-f95eddfd0e24"/>
    <xsd:import namespace="b5471033-25ca-41e4-b4f9-0c69817a7d9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LengthInSeconds"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ServiceLocation" minOccurs="0"/>
                <xsd:element ref="ns3:_Flow_SignoffStatus"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d60b6f-b736-426d-846b-8ae0e3e72be3"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8208bc-cb8d-40fc-aee7-f95eddfd0e2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_Flow_SignoffStatus" ma:index="21" nillable="true" ma:displayName="承認の状態" ma:internalName="_x627f__x8a8d__x306e__x72b6__x614b_">
      <xsd:simpleType>
        <xsd:restriction base="dms:Text"/>
      </xsd:simpleType>
    </xsd:element>
    <xsd:element name="lcf76f155ced4ddcb4097134ff3c332f" ma:index="23" nillable="true" ma:taxonomy="true" ma:internalName="lcf76f155ced4ddcb4097134ff3c332f" ma:taxonomyFieldName="MediaServiceImageTags" ma:displayName="画像タグ" ma:readOnly="false" ma:fieldId="{5cf76f15-5ced-4ddc-b409-7134ff3c332f}" ma:taxonomyMulti="true" ma:sspId="ce83f49a-17f6-4149-80b6-ce68f1bc362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471033-25ca-41e4-b4f9-0c69817a7d90"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B79CA5B0-95AB-4342-9E8D-D9F33FAB75F1}" ma:internalName="TaxCatchAll" ma:showField="CatchAllData" ma:web="{2dd60b6f-b736-426d-846b-8ae0e3e72be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TaxCatchAll xmlns="b5471033-25ca-41e4-b4f9-0c69817a7d90" xsi:nil="true"/>
    <lcf76f155ced4ddcb4097134ff3c332f xmlns="a88208bc-cb8d-40fc-aee7-f95eddfd0e24">
      <Terms xmlns="http://schemas.microsoft.com/office/infopath/2007/PartnerControls"/>
    </lcf76f155ced4ddcb4097134ff3c332f>
    <_Flow_SignoffStatus xmlns="a88208bc-cb8d-40fc-aee7-f95eddfd0e24" xsi:nil="true"/>
  </documentManagement>
</p:properties>
</file>

<file path=customXml/itemProps1.xml><?xml version="1.0" encoding="utf-8"?>
<ds:datastoreItem xmlns:ds="http://schemas.openxmlformats.org/officeDocument/2006/customXml" ds:itemID="{FCB17FA9-EFC7-4B98-9A88-1FFE49C9CEBC}">
  <ds:schemaRefs>
    <ds:schemaRef ds:uri="http://schemas.microsoft.com/sharepoint/v3/contenttype/forms"/>
  </ds:schemaRefs>
</ds:datastoreItem>
</file>

<file path=customXml/itemProps2.xml><?xml version="1.0" encoding="utf-8"?>
<ds:datastoreItem xmlns:ds="http://schemas.openxmlformats.org/officeDocument/2006/customXml" ds:itemID="{4BAF2535-6DFB-4CDB-A82B-7F8012476A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d60b6f-b736-426d-846b-8ae0e3e72be3"/>
    <ds:schemaRef ds:uri="a88208bc-cb8d-40fc-aee7-f95eddfd0e24"/>
    <ds:schemaRef ds:uri="b5471033-25ca-41e4-b4f9-0c69817a7d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CAEA0E-7D2F-412C-8746-93D589122538}">
  <ds:schemaRefs>
    <ds:schemaRef ds:uri="http://schemas.microsoft.com/office/2006/metadata/longProperties"/>
  </ds:schemaRefs>
</ds:datastoreItem>
</file>

<file path=customXml/itemProps4.xml><?xml version="1.0" encoding="utf-8"?>
<ds:datastoreItem xmlns:ds="http://schemas.openxmlformats.org/officeDocument/2006/customXml" ds:itemID="{25EAFC94-9E17-4076-A3E5-558F97FBC704}">
  <ds:schemaRefs>
    <ds:schemaRef ds:uri="http://purl.org/dc/terms/"/>
    <ds:schemaRef ds:uri="2dd60b6f-b736-426d-846b-8ae0e3e72be3"/>
    <ds:schemaRef ds:uri="http://purl.org/dc/elements/1.1/"/>
    <ds:schemaRef ds:uri="http://schemas.openxmlformats.org/package/2006/metadata/core-properties"/>
    <ds:schemaRef ds:uri="http://purl.org/dc/dcmitype/"/>
    <ds:schemaRef ds:uri="b5471033-25ca-41e4-b4f9-0c69817a7d90"/>
    <ds:schemaRef ds:uri="http://www.w3.org/XML/1998/namespace"/>
    <ds:schemaRef ds:uri="http://schemas.microsoft.com/office/2006/documentManagement/types"/>
    <ds:schemaRef ds:uri="http://schemas.microsoft.com/office/infopath/2007/PartnerControls"/>
    <ds:schemaRef ds:uri="a88208bc-cb8d-40fc-aee7-f95eddfd0e24"/>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314</TotalTime>
  <Words>6387</Words>
  <Application>Microsoft Office PowerPoint</Application>
  <PresentationFormat>ユーザー設定</PresentationFormat>
  <Paragraphs>572</Paragraphs>
  <Slides>14</Slides>
  <Notes>14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14</vt:i4>
      </vt:variant>
    </vt:vector>
  </HeadingPairs>
  <TitlesOfParts>
    <vt:vector size="23" baseType="lpstr">
      <vt:lpstr>HG丸ｺﾞｼｯｸM-PRO</vt:lpstr>
      <vt:lpstr>Meiryo UI</vt:lpstr>
      <vt:lpstr>ＭＳ Ｐゴシック</vt:lpstr>
      <vt:lpstr>メイリオ</vt:lpstr>
      <vt:lpstr>游ゴシック</vt:lpstr>
      <vt:lpstr>Arial</vt:lpstr>
      <vt:lpstr>Calibri</vt:lpstr>
      <vt:lpstr>Wingdings</vt:lpstr>
      <vt:lpstr>1_デザインの設定</vt:lpstr>
      <vt:lpstr>PowerPoint プレゼンテーション</vt:lpstr>
      <vt:lpstr>はじめに</vt:lpstr>
      <vt:lpstr>１. 暮らしの中の税 ①</vt:lpstr>
      <vt:lpstr>１. 暮らしの中の税 ②</vt:lpstr>
      <vt:lpstr>２. 納税の義務</vt:lpstr>
      <vt:lpstr>３. 納税の必要性について</vt:lpstr>
      <vt:lpstr>４. 国の財政</vt:lpstr>
      <vt:lpstr>５. これからの社会と税 ①</vt:lpstr>
      <vt:lpstr>５. これからの社会と税 ②　（年齢別でみる、公共サービスから「受け取る分」と「支払う分」のイメージ）</vt:lpstr>
      <vt:lpstr>５. これからの社会と税 ③</vt:lpstr>
      <vt:lpstr>５. これからの社会と税 ④</vt:lpstr>
      <vt:lpstr>６. 「受益」と「税負担」の在り方</vt:lpstr>
      <vt:lpstr>７. 国税庁の取組について</vt:lpstr>
      <vt:lpstr>ご清聴ありがとうございました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山本直哉</dc:creator>
  <cp:lastModifiedBy>国税庁</cp:lastModifiedBy>
  <cp:revision>45</cp:revision>
  <cp:lastPrinted>2024-09-04T09:34:59Z</cp:lastPrinted>
  <dcterms:created xsi:type="dcterms:W3CDTF">2012-11-03T02:48:41Z</dcterms:created>
  <dcterms:modified xsi:type="dcterms:W3CDTF">2024-09-04T10:23:49Z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0x0101001BF66271DC4B5E43BC55F8F0910ED9AD</vt:lpwstr>
  </property>
  <property fmtid="{D5CDD505-2E9C-101B-9397-08002B2CF9AE}" pid="3" name="MediaServiceImageTags">
    <vt:lpwstr/>
  </property>
</Properties>
</file>