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handoutMasterIdLst>
    <p:handoutMasterId r:id="rId8"/>
  </p:handoutMasterIdLst>
  <p:sldIdLst>
    <p:sldId id="263" r:id="rId2"/>
    <p:sldId id="256" r:id="rId3"/>
    <p:sldId id="264" r:id="rId4"/>
    <p:sldId id="280" r:id="rId5"/>
    <p:sldId id="265" r:id="rId6"/>
    <p:sldId id="281" r:id="rId7"/>
  </p:sldIdLst>
  <p:sldSz cx="12801600" cy="9601200" type="A3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69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B30E69C-3F44-49C7-96BA-A8DA6564A0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ABA63B-24EE-478D-AB9A-BE7C352520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E778B205-2855-4D89-AE90-9F6CFE02FD55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067D0D-C2DF-4BD0-906B-C50AB42245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B4BF38-7F46-40F8-88E9-652296226C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1FA7F953-0AF2-4381-BC4B-D74B08CB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6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3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46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67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97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2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6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70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7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5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5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8C7D1-0977-4A53-966C-371CE2C862C0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611C-51E0-4664-BBB2-907D14A7A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3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C91E1-48E7-448F-879F-FDF96F504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2266950"/>
            <a:ext cx="10881360" cy="4285298"/>
          </a:xfrm>
        </p:spPr>
        <p:txBody>
          <a:bodyPr>
            <a:normAutofit/>
          </a:bodyPr>
          <a:lstStyle/>
          <a:p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組</a:t>
            </a:r>
            <a:br>
              <a:rPr kumimoji="1" lang="en-US" altLang="ja-JP" sz="9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の６グループ</a:t>
            </a:r>
            <a:endParaRPr kumimoji="1" lang="ja-JP" altLang="en-US" sz="96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27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185FD82-A8B4-4AAF-9FF1-16BD52233A99}"/>
              </a:ext>
            </a:extLst>
          </p:cNvPr>
          <p:cNvGrpSpPr/>
          <p:nvPr/>
        </p:nvGrpSpPr>
        <p:grpSpPr>
          <a:xfrm>
            <a:off x="7668441" y="1219154"/>
            <a:ext cx="5025874" cy="8225731"/>
            <a:chOff x="7668441" y="1219154"/>
            <a:chExt cx="5025874" cy="8225731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32CB3A8F-DCF7-48C3-B571-EA466A37F42A}"/>
                </a:ext>
              </a:extLst>
            </p:cNvPr>
            <p:cNvGrpSpPr/>
            <p:nvPr/>
          </p:nvGrpSpPr>
          <p:grpSpPr>
            <a:xfrm>
              <a:off x="7837631" y="1219154"/>
              <a:ext cx="4767949" cy="3285647"/>
              <a:chOff x="7837631" y="1219154"/>
              <a:chExt cx="4767949" cy="3285647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AC43541-F6F3-4594-B4E5-86324CA5FD5B}"/>
                  </a:ext>
                </a:extLst>
              </p:cNvPr>
              <p:cNvGrpSpPr/>
              <p:nvPr/>
            </p:nvGrpSpPr>
            <p:grpSpPr>
              <a:xfrm>
                <a:off x="7837631" y="1219154"/>
                <a:ext cx="4767949" cy="3285647"/>
                <a:chOff x="10342291" y="1219154"/>
                <a:chExt cx="4767949" cy="3285647"/>
              </a:xfrm>
            </p:grpSpPr>
            <p:sp>
              <p:nvSpPr>
                <p:cNvPr id="25" name="矢印: 山形 24">
                  <a:extLst>
                    <a:ext uri="{FF2B5EF4-FFF2-40B4-BE49-F238E27FC236}">
                      <a16:creationId xmlns:a16="http://schemas.microsoft.com/office/drawing/2014/main" id="{0045E522-946A-4171-BD86-EF1A53DA350A}"/>
                    </a:ext>
                  </a:extLst>
                </p:cNvPr>
                <p:cNvSpPr/>
                <p:nvPr/>
              </p:nvSpPr>
              <p:spPr>
                <a:xfrm rot="5400000">
                  <a:off x="12393119" y="2813437"/>
                  <a:ext cx="584625" cy="2454764"/>
                </a:xfrm>
                <a:prstGeom prst="chevron">
                  <a:avLst>
                    <a:gd name="adj" fmla="val 79167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2FC27A3D-96C0-4C5B-848B-50213108E2FC}"/>
                    </a:ext>
                  </a:extLst>
                </p:cNvPr>
                <p:cNvGrpSpPr/>
                <p:nvPr/>
              </p:nvGrpSpPr>
              <p:grpSpPr>
                <a:xfrm>
                  <a:off x="10342291" y="1219154"/>
                  <a:ext cx="4767949" cy="3285647"/>
                  <a:chOff x="7817751" y="463790"/>
                  <a:chExt cx="4767949" cy="3285647"/>
                </a:xfrm>
              </p:grpSpPr>
              <p:sp>
                <p:nvSpPr>
                  <p:cNvPr id="10" name="四角形: 角を丸くする 9">
                    <a:extLst>
                      <a:ext uri="{FF2B5EF4-FFF2-40B4-BE49-F238E27FC236}">
                        <a16:creationId xmlns:a16="http://schemas.microsoft.com/office/drawing/2014/main" id="{933241A7-6E29-45A7-8D26-34E116A8751F}"/>
                      </a:ext>
                    </a:extLst>
                  </p:cNvPr>
                  <p:cNvSpPr/>
                  <p:nvPr/>
                </p:nvSpPr>
                <p:spPr>
                  <a:xfrm>
                    <a:off x="7817751" y="605560"/>
                    <a:ext cx="4767949" cy="1946717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正方形/長方形 26">
                    <a:extLst>
                      <a:ext uri="{FF2B5EF4-FFF2-40B4-BE49-F238E27FC236}">
                        <a16:creationId xmlns:a16="http://schemas.microsoft.com/office/drawing/2014/main" id="{0A8B85BF-D089-43C7-BD73-CFFDFC9D9AA3}"/>
                      </a:ext>
                    </a:extLst>
                  </p:cNvPr>
                  <p:cNvSpPr/>
                  <p:nvPr/>
                </p:nvSpPr>
                <p:spPr>
                  <a:xfrm>
                    <a:off x="7990527" y="463790"/>
                    <a:ext cx="4125604" cy="24262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kumimoji="1" lang="ja-JP" altLang="en-US" sz="1350" dirty="0">
                        <a:solidFill>
                          <a:schemeClr val="tx1"/>
                        </a:solidFill>
                      </a:rPr>
                      <a:t>　</a:t>
                    </a:r>
                    <a:endParaRPr kumimoji="1" lang="en-US" altLang="ja-JP" sz="1350" dirty="0">
                      <a:solidFill>
                        <a:schemeClr val="tx1"/>
                      </a:solidFill>
                    </a:endParaRPr>
                  </a:p>
                  <a:p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+mn-ea"/>
                      </a:rPr>
                      <a:t>　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グループ意見の考え方（</a:t>
                    </a:r>
                    <a:r>
                      <a:rPr kumimoji="1" lang="ja-JP" altLang="en-US" sz="2800" b="1" u="sng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各要素の考慮度合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）は、下の図のどの辺に位置しますか？？　</a:t>
                    </a:r>
                    <a:endParaRPr kumimoji="1" lang="en-US" altLang="ja-JP" sz="2800" b="1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  <a:p>
                    <a:r>
                      <a:rPr kumimoji="1" lang="ja-JP" altLang="en-US" sz="2100" dirty="0">
                        <a:solidFill>
                          <a:schemeClr val="tx1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</a:t>
                    </a:r>
                    <a:endParaRPr kumimoji="1" lang="en-US" altLang="ja-JP" sz="2100" dirty="0">
                      <a:solidFill>
                        <a:schemeClr val="tx1"/>
                      </a:solidFill>
                      <a:latin typeface="HGｺﾞｼｯｸE" panose="020B0909000000000000" pitchFamily="49" charset="-128"/>
                      <a:ea typeface="HGｺﾞｼｯｸE" panose="020B0909000000000000" pitchFamily="49" charset="-128"/>
                    </a:endParaRPr>
                  </a:p>
                </p:txBody>
              </p:sp>
              <p:sp>
                <p:nvSpPr>
                  <p:cNvPr id="11" name="矢印: 五方向 10">
                    <a:extLst>
                      <a:ext uri="{FF2B5EF4-FFF2-40B4-BE49-F238E27FC236}">
                        <a16:creationId xmlns:a16="http://schemas.microsoft.com/office/drawing/2014/main" id="{503CC2DF-87AC-45E3-81E6-965C63F70C4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750868" y="1806072"/>
                    <a:ext cx="817391" cy="2435730"/>
                  </a:xfrm>
                  <a:prstGeom prst="homePlate">
                    <a:avLst>
                      <a:gd name="adj" fmla="val 57541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矢印: 山形 25">
                    <a:extLst>
                      <a:ext uri="{FF2B5EF4-FFF2-40B4-BE49-F238E27FC236}">
                        <a16:creationId xmlns:a16="http://schemas.microsoft.com/office/drawing/2014/main" id="{4511E187-B801-45C3-B265-04479CDB38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869675" y="2229743"/>
                    <a:ext cx="584625" cy="2454764"/>
                  </a:xfrm>
                  <a:prstGeom prst="chevron">
                    <a:avLst>
                      <a:gd name="adj" fmla="val 79167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スマイル 27">
                    <a:extLst>
                      <a:ext uri="{FF2B5EF4-FFF2-40B4-BE49-F238E27FC236}">
                        <a16:creationId xmlns:a16="http://schemas.microsoft.com/office/drawing/2014/main" id="{AD8E9EBD-103D-45E8-B373-FA25397ABF95}"/>
                      </a:ext>
                    </a:extLst>
                  </p:cNvPr>
                  <p:cNvSpPr/>
                  <p:nvPr/>
                </p:nvSpPr>
                <p:spPr>
                  <a:xfrm>
                    <a:off x="11855528" y="745231"/>
                    <a:ext cx="433379" cy="446469"/>
                  </a:xfrm>
                  <a:prstGeom prst="smileyFace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350" dirty="0"/>
                  </a:p>
                </p:txBody>
              </p:sp>
            </p:grpSp>
          </p:grp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9E30A34-B7FB-4132-B391-7ED3ECCE6418}"/>
                  </a:ext>
                </a:extLst>
              </p:cNvPr>
              <p:cNvSpPr txBox="1"/>
              <p:nvPr/>
            </p:nvSpPr>
            <p:spPr>
              <a:xfrm>
                <a:off x="8961578" y="3335197"/>
                <a:ext cx="24068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ニコちゃんマークを下表に動かして表示しよう</a:t>
                </a:r>
                <a:r>
                  <a:rPr kumimoji="1" lang="ja-JP" altLang="en-US" sz="16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！</a:t>
                </a:r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　　　　　   　　　　　　　　　　　　　　　　　　　</a:t>
                </a:r>
                <a:r>
                  <a:rPr kumimoji="1" lang="ja-JP" altLang="en-US" sz="11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</a:t>
                </a: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C8E687A-9267-470B-B9AF-7BF218891E8E}"/>
                </a:ext>
              </a:extLst>
            </p:cNvPr>
            <p:cNvGrpSpPr/>
            <p:nvPr/>
          </p:nvGrpSpPr>
          <p:grpSpPr>
            <a:xfrm>
              <a:off x="7668441" y="4415219"/>
              <a:ext cx="5025874" cy="5029666"/>
              <a:chOff x="7668441" y="3659855"/>
              <a:chExt cx="5025874" cy="5029666"/>
            </a:xfrm>
          </p:grpSpPr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C6F96802-CA81-4CD4-BCB7-EFD4E9A0D9D7}"/>
                  </a:ext>
                </a:extLst>
              </p:cNvPr>
              <p:cNvSpPr/>
              <p:nvPr/>
            </p:nvSpPr>
            <p:spPr>
              <a:xfrm>
                <a:off x="7668441" y="3659855"/>
                <a:ext cx="1329191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所得金額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9180FA2D-89AC-4612-BAF8-CB40E9E5F1E1}"/>
                  </a:ext>
                </a:extLst>
              </p:cNvPr>
              <p:cNvSpPr/>
              <p:nvPr/>
            </p:nvSpPr>
            <p:spPr>
              <a:xfrm>
                <a:off x="11368393" y="3670171"/>
                <a:ext cx="1325922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使用回数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E7A18E1-9C1A-4064-BB4E-837D7CCF0F60}"/>
                  </a:ext>
                </a:extLst>
              </p:cNvPr>
              <p:cNvSpPr/>
              <p:nvPr/>
            </p:nvSpPr>
            <p:spPr>
              <a:xfrm>
                <a:off x="9188444" y="8320991"/>
                <a:ext cx="1914983" cy="3685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その他の要素</a:t>
                </a:r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FFBCBAD7-E194-4E09-A24B-3C3871B4853C}"/>
                  </a:ext>
                </a:extLst>
              </p:cNvPr>
              <p:cNvSpPr/>
              <p:nvPr/>
            </p:nvSpPr>
            <p:spPr>
              <a:xfrm>
                <a:off x="7888988" y="3829014"/>
                <a:ext cx="4541152" cy="417607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36000">
                    <a:schemeClr val="bg1"/>
                  </a:gs>
                  <a:gs pos="72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2" name="楕円 1">
                <a:extLst>
                  <a:ext uri="{FF2B5EF4-FFF2-40B4-BE49-F238E27FC236}">
                    <a16:creationId xmlns:a16="http://schemas.microsoft.com/office/drawing/2014/main" id="{5A059424-6061-4ACD-BB7A-72371AF20A4E}"/>
                  </a:ext>
                </a:extLst>
              </p:cNvPr>
              <p:cNvSpPr/>
              <p:nvPr/>
            </p:nvSpPr>
            <p:spPr>
              <a:xfrm>
                <a:off x="9278827" y="5148839"/>
                <a:ext cx="1737295" cy="1579743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67A6FB24-9258-45AF-A919-77725B215964}"/>
                  </a:ext>
                </a:extLst>
              </p:cNvPr>
              <p:cNvSpPr/>
              <p:nvPr/>
            </p:nvSpPr>
            <p:spPr>
              <a:xfrm>
                <a:off x="8638671" y="4536718"/>
                <a:ext cx="3022691" cy="2761511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B7FC4EBA-66B0-448B-BDCC-595EB7A09121}"/>
                  </a:ext>
                </a:extLst>
              </p:cNvPr>
              <p:cNvGrpSpPr/>
              <p:nvPr/>
            </p:nvGrpSpPr>
            <p:grpSpPr>
              <a:xfrm rot="754413">
                <a:off x="8091341" y="4309404"/>
                <a:ext cx="2411124" cy="948298"/>
                <a:chOff x="7941187" y="4798345"/>
                <a:chExt cx="2476558" cy="948298"/>
              </a:xfrm>
            </p:grpSpPr>
            <p:sp>
              <p:nvSpPr>
                <p:cNvPr id="6" name="二等辺三角形 5">
                  <a:extLst>
                    <a:ext uri="{FF2B5EF4-FFF2-40B4-BE49-F238E27FC236}">
                      <a16:creationId xmlns:a16="http://schemas.microsoft.com/office/drawing/2014/main" id="{58203F2E-19B4-4EA3-9F86-7AA70722B57A}"/>
                    </a:ext>
                  </a:extLst>
                </p:cNvPr>
                <p:cNvSpPr/>
                <p:nvPr/>
              </p:nvSpPr>
              <p:spPr>
                <a:xfrm rot="1257808">
                  <a:off x="8124341" y="5369545"/>
                  <a:ext cx="2293404" cy="377098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" name="二等辺三角形 7">
                  <a:extLst>
                    <a:ext uri="{FF2B5EF4-FFF2-40B4-BE49-F238E27FC236}">
                      <a16:creationId xmlns:a16="http://schemas.microsoft.com/office/drawing/2014/main" id="{23E0B5B6-6174-443C-AA98-7DE2CA2DFCC1}"/>
                    </a:ext>
                  </a:extLst>
                </p:cNvPr>
                <p:cNvSpPr/>
                <p:nvPr/>
              </p:nvSpPr>
              <p:spPr>
                <a:xfrm rot="17646034">
                  <a:off x="7844005" y="4895527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D864CF68-F941-4DFA-853C-1C45652C98AE}"/>
                  </a:ext>
                </a:extLst>
              </p:cNvPr>
              <p:cNvGrpSpPr/>
              <p:nvPr/>
            </p:nvGrpSpPr>
            <p:grpSpPr>
              <a:xfrm rot="20920683">
                <a:off x="9924999" y="4297122"/>
                <a:ext cx="2332657" cy="1162107"/>
                <a:chOff x="10051533" y="4743350"/>
                <a:chExt cx="2332657" cy="1162107"/>
              </a:xfrm>
            </p:grpSpPr>
            <p:sp>
              <p:nvSpPr>
                <p:cNvPr id="18" name="二等辺三角形 17">
                  <a:extLst>
                    <a:ext uri="{FF2B5EF4-FFF2-40B4-BE49-F238E27FC236}">
                      <a16:creationId xmlns:a16="http://schemas.microsoft.com/office/drawing/2014/main" id="{9EFA665C-0325-47AA-AA27-F7D2ABCA0D7A}"/>
                    </a:ext>
                  </a:extLst>
                </p:cNvPr>
                <p:cNvSpPr/>
                <p:nvPr/>
              </p:nvSpPr>
              <p:spPr>
                <a:xfrm rot="8891275">
                  <a:off x="10051533" y="5488770"/>
                  <a:ext cx="2150988" cy="41668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3" name="二等辺三角形 22">
                  <a:extLst>
                    <a:ext uri="{FF2B5EF4-FFF2-40B4-BE49-F238E27FC236}">
                      <a16:creationId xmlns:a16="http://schemas.microsoft.com/office/drawing/2014/main" id="{FCA94183-1E26-4EBD-8EAC-994974D085EF}"/>
                    </a:ext>
                  </a:extLst>
                </p:cNvPr>
                <p:cNvSpPr/>
                <p:nvPr/>
              </p:nvSpPr>
              <p:spPr>
                <a:xfrm rot="3684239">
                  <a:off x="11765464" y="4840532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A2D41F7-D790-40E3-8B07-322FE62A2C78}"/>
                  </a:ext>
                </a:extLst>
              </p:cNvPr>
              <p:cNvGrpSpPr/>
              <p:nvPr/>
            </p:nvGrpSpPr>
            <p:grpSpPr>
              <a:xfrm>
                <a:off x="9754235" y="5870056"/>
                <a:ext cx="774403" cy="2419165"/>
                <a:chOff x="9754235" y="6003406"/>
                <a:chExt cx="774403" cy="2135029"/>
              </a:xfrm>
            </p:grpSpPr>
            <p:sp>
              <p:nvSpPr>
                <p:cNvPr id="22" name="二等辺三角形 21">
                  <a:extLst>
                    <a:ext uri="{FF2B5EF4-FFF2-40B4-BE49-F238E27FC236}">
                      <a16:creationId xmlns:a16="http://schemas.microsoft.com/office/drawing/2014/main" id="{A188BE1B-CE7B-46F2-89D5-81095E77690A}"/>
                    </a:ext>
                  </a:extLst>
                </p:cNvPr>
                <p:cNvSpPr/>
                <p:nvPr/>
              </p:nvSpPr>
              <p:spPr>
                <a:xfrm rot="15891596">
                  <a:off x="9076327" y="6754482"/>
                  <a:ext cx="1909229" cy="40707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4" name="二等辺三角形 23">
                  <a:extLst>
                    <a:ext uri="{FF2B5EF4-FFF2-40B4-BE49-F238E27FC236}">
                      <a16:creationId xmlns:a16="http://schemas.microsoft.com/office/drawing/2014/main" id="{22473522-6F25-4005-AD2A-B3F6B64104DE}"/>
                    </a:ext>
                  </a:extLst>
                </p:cNvPr>
                <p:cNvSpPr/>
                <p:nvPr/>
              </p:nvSpPr>
              <p:spPr>
                <a:xfrm rot="10800000">
                  <a:off x="9754235" y="7656286"/>
                  <a:ext cx="774403" cy="48214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EAD0724-DC88-4207-B2D5-5436931C479B}"/>
              </a:ext>
            </a:extLst>
          </p:cNvPr>
          <p:cNvGrpSpPr/>
          <p:nvPr/>
        </p:nvGrpSpPr>
        <p:grpSpPr>
          <a:xfrm>
            <a:off x="103" y="0"/>
            <a:ext cx="12801497" cy="781767"/>
            <a:chOff x="103" y="0"/>
            <a:chExt cx="12801497" cy="781767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02B45D4-649B-4F60-B2F1-5AF859E19151}"/>
                </a:ext>
              </a:extLst>
            </p:cNvPr>
            <p:cNvSpPr/>
            <p:nvPr/>
          </p:nvSpPr>
          <p:spPr>
            <a:xfrm>
              <a:off x="103" y="0"/>
              <a:ext cx="12801497" cy="7795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5E38A842-010A-4777-BAE8-E4A053C07324}"/>
                </a:ext>
              </a:extLst>
            </p:cNvPr>
            <p:cNvSpPr/>
            <p:nvPr/>
          </p:nvSpPr>
          <p:spPr>
            <a:xfrm>
              <a:off x="103" y="2238"/>
              <a:ext cx="3986176" cy="77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E62EE6-F8C7-43CE-AFBE-B1A912B2E844}"/>
              </a:ext>
            </a:extLst>
          </p:cNvPr>
          <p:cNvSpPr txBox="1"/>
          <p:nvPr/>
        </p:nvSpPr>
        <p:spPr>
          <a:xfrm>
            <a:off x="185445" y="736314"/>
            <a:ext cx="11379114" cy="732302"/>
          </a:xfrm>
          <a:prstGeom prst="rect">
            <a:avLst/>
          </a:prstGeom>
          <a:noFill/>
        </p:spPr>
        <p:txBody>
          <a:bodyPr wrap="none" lIns="81000" tIns="0" bIns="108000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4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パターン３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グループ意見　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～公平な税の集め方（負担金額）について～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9B64D2C-1CFE-41D5-97D7-7F050DA04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34228"/>
              </p:ext>
            </p:extLst>
          </p:nvPr>
        </p:nvGraphicFramePr>
        <p:xfrm>
          <a:off x="161911" y="1341875"/>
          <a:ext cx="7421084" cy="82058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9974">
                  <a:extLst>
                    <a:ext uri="{9D8B030D-6E8A-4147-A177-3AD203B41FA5}">
                      <a16:colId xmlns:a16="http://schemas.microsoft.com/office/drawing/2014/main" val="4064662834"/>
                    </a:ext>
                  </a:extLst>
                </a:gridCol>
                <a:gridCol w="1589965">
                  <a:extLst>
                    <a:ext uri="{9D8B030D-6E8A-4147-A177-3AD203B41FA5}">
                      <a16:colId xmlns:a16="http://schemas.microsoft.com/office/drawing/2014/main" val="11513153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39881895"/>
                    </a:ext>
                  </a:extLst>
                </a:gridCol>
                <a:gridCol w="1582245">
                  <a:extLst>
                    <a:ext uri="{9D8B030D-6E8A-4147-A177-3AD203B41FA5}">
                      <a16:colId xmlns:a16="http://schemas.microsoft.com/office/drawing/2014/main" val="2272326592"/>
                    </a:ext>
                  </a:extLst>
                </a:gridCol>
              </a:tblGrid>
              <a:tr h="536503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所得金額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3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負担金額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3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　計</a:t>
                      </a:r>
                    </a:p>
                  </a:txBody>
                  <a:tcPr marL="51435" marR="51435" marT="25718" marB="25718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40286"/>
                  </a:ext>
                </a:extLst>
              </a:tr>
              <a:tr h="5257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使用回数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0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1253368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  <a:endParaRPr kumimoji="1" lang="ja-JP" altLang="en-US" sz="14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400" b="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，</a:t>
                      </a:r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ja-JP" altLang="en-US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 ０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5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</a:p>
                    <a:p>
                      <a:pPr algn="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5267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600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15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7714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300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33316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100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20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60876"/>
                  </a:ext>
                </a:extLst>
              </a:tr>
              <a:tr h="47228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理　由</a:t>
                      </a:r>
                      <a:r>
                        <a:rPr kumimoji="1" lang="en-US" altLang="ja-JP" sz="2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en-US" altLang="ja-JP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r>
                        <a:rPr kumimoji="1" lang="ja-JP" altLang="en-US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考えたことを入力しましょう。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33751"/>
                  </a:ext>
                </a:extLst>
              </a:tr>
              <a:tr h="1114067"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7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223003"/>
                  </a:ext>
                </a:extLst>
              </a:tr>
            </a:tbl>
          </a:graphicData>
        </a:graphic>
      </p:graphicFrame>
      <p:sp>
        <p:nvSpPr>
          <p:cNvPr id="35" name="スマイル 34">
            <a:extLst>
              <a:ext uri="{FF2B5EF4-FFF2-40B4-BE49-F238E27FC236}">
                <a16:creationId xmlns:a16="http://schemas.microsoft.com/office/drawing/2014/main" id="{8F3CE962-C986-4D79-A7C1-901F23C94166}"/>
              </a:ext>
            </a:extLst>
          </p:cNvPr>
          <p:cNvSpPr/>
          <p:nvPr/>
        </p:nvSpPr>
        <p:spPr>
          <a:xfrm>
            <a:off x="11564559" y="3387217"/>
            <a:ext cx="733191" cy="711075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58429D-7769-459C-B0F6-89C7DFA3FB0C}"/>
              </a:ext>
            </a:extLst>
          </p:cNvPr>
          <p:cNvSpPr txBox="1"/>
          <p:nvPr/>
        </p:nvSpPr>
        <p:spPr>
          <a:xfrm>
            <a:off x="3948179" y="120266"/>
            <a:ext cx="27383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グループ名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u="sng" dirty="0"/>
              <a:t>　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E2B3A7B-8898-4C9F-86BE-86B0C0A2C31A}"/>
              </a:ext>
            </a:extLst>
          </p:cNvPr>
          <p:cNvSpPr txBox="1"/>
          <p:nvPr/>
        </p:nvSpPr>
        <p:spPr>
          <a:xfrm>
            <a:off x="104938" y="104382"/>
            <a:ext cx="3904875" cy="60016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〇年〇組 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</a:t>
            </a:r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3300" b="1" u="sng" dirty="0"/>
              <a:t>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123359A-3AFC-4113-B1AF-316E75868D19}"/>
              </a:ext>
            </a:extLst>
          </p:cNvPr>
          <p:cNvSpPr txBox="1"/>
          <p:nvPr/>
        </p:nvSpPr>
        <p:spPr>
          <a:xfrm>
            <a:off x="6540456" y="120266"/>
            <a:ext cx="6261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好きな名前をここに入力しよう！</a:t>
            </a:r>
            <a:r>
              <a:rPr kumimoji="1" lang="ja-JP" altLang="en-US" sz="3300" b="1" u="sng" dirty="0"/>
              <a:t>　</a:t>
            </a:r>
            <a:r>
              <a:rPr kumimoji="1" lang="ja-JP" altLang="en-US" sz="3300" b="1" dirty="0"/>
              <a:t>　　　　　　　　　　　　   　　　　　　　　　　　　　　　　　　　</a:t>
            </a:r>
            <a:r>
              <a:rPr kumimoji="1" lang="ja-JP" altLang="en-US" sz="2400" b="1" dirty="0"/>
              <a:t>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81410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C91E1-48E7-448F-879F-FDF96F504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2266950"/>
            <a:ext cx="10881360" cy="4285298"/>
          </a:xfrm>
        </p:spPr>
        <p:txBody>
          <a:bodyPr>
            <a:normAutofit/>
          </a:bodyPr>
          <a:lstStyle/>
          <a:p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組</a:t>
            </a:r>
            <a:br>
              <a:rPr kumimoji="1" lang="en-US" altLang="ja-JP" sz="9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の６グループ</a:t>
            </a:r>
            <a:endParaRPr kumimoji="1" lang="ja-JP" altLang="en-US" sz="96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46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185FD82-A8B4-4AAF-9FF1-16BD52233A99}"/>
              </a:ext>
            </a:extLst>
          </p:cNvPr>
          <p:cNvGrpSpPr/>
          <p:nvPr/>
        </p:nvGrpSpPr>
        <p:grpSpPr>
          <a:xfrm>
            <a:off x="7668441" y="1219154"/>
            <a:ext cx="5025874" cy="8225731"/>
            <a:chOff x="7668441" y="1219154"/>
            <a:chExt cx="5025874" cy="8225731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32CB3A8F-DCF7-48C3-B571-EA466A37F42A}"/>
                </a:ext>
              </a:extLst>
            </p:cNvPr>
            <p:cNvGrpSpPr/>
            <p:nvPr/>
          </p:nvGrpSpPr>
          <p:grpSpPr>
            <a:xfrm>
              <a:off x="7837631" y="1219154"/>
              <a:ext cx="4767949" cy="3285647"/>
              <a:chOff x="7837631" y="1219154"/>
              <a:chExt cx="4767949" cy="3285647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AC43541-F6F3-4594-B4E5-86324CA5FD5B}"/>
                  </a:ext>
                </a:extLst>
              </p:cNvPr>
              <p:cNvGrpSpPr/>
              <p:nvPr/>
            </p:nvGrpSpPr>
            <p:grpSpPr>
              <a:xfrm>
                <a:off x="7837631" y="1219154"/>
                <a:ext cx="4767949" cy="3285647"/>
                <a:chOff x="10342291" y="1219154"/>
                <a:chExt cx="4767949" cy="3285647"/>
              </a:xfrm>
            </p:grpSpPr>
            <p:sp>
              <p:nvSpPr>
                <p:cNvPr id="25" name="矢印: 山形 24">
                  <a:extLst>
                    <a:ext uri="{FF2B5EF4-FFF2-40B4-BE49-F238E27FC236}">
                      <a16:creationId xmlns:a16="http://schemas.microsoft.com/office/drawing/2014/main" id="{0045E522-946A-4171-BD86-EF1A53DA350A}"/>
                    </a:ext>
                  </a:extLst>
                </p:cNvPr>
                <p:cNvSpPr/>
                <p:nvPr/>
              </p:nvSpPr>
              <p:spPr>
                <a:xfrm rot="5400000">
                  <a:off x="12393119" y="2813437"/>
                  <a:ext cx="584625" cy="2454764"/>
                </a:xfrm>
                <a:prstGeom prst="chevron">
                  <a:avLst>
                    <a:gd name="adj" fmla="val 79167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2FC27A3D-96C0-4C5B-848B-50213108E2FC}"/>
                    </a:ext>
                  </a:extLst>
                </p:cNvPr>
                <p:cNvGrpSpPr/>
                <p:nvPr/>
              </p:nvGrpSpPr>
              <p:grpSpPr>
                <a:xfrm>
                  <a:off x="10342291" y="1219154"/>
                  <a:ext cx="4767949" cy="3285647"/>
                  <a:chOff x="7817751" y="463790"/>
                  <a:chExt cx="4767949" cy="3285647"/>
                </a:xfrm>
              </p:grpSpPr>
              <p:sp>
                <p:nvSpPr>
                  <p:cNvPr id="10" name="四角形: 角を丸くする 9">
                    <a:extLst>
                      <a:ext uri="{FF2B5EF4-FFF2-40B4-BE49-F238E27FC236}">
                        <a16:creationId xmlns:a16="http://schemas.microsoft.com/office/drawing/2014/main" id="{933241A7-6E29-45A7-8D26-34E116A8751F}"/>
                      </a:ext>
                    </a:extLst>
                  </p:cNvPr>
                  <p:cNvSpPr/>
                  <p:nvPr/>
                </p:nvSpPr>
                <p:spPr>
                  <a:xfrm>
                    <a:off x="7817751" y="605560"/>
                    <a:ext cx="4767949" cy="1946717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正方形/長方形 26">
                    <a:extLst>
                      <a:ext uri="{FF2B5EF4-FFF2-40B4-BE49-F238E27FC236}">
                        <a16:creationId xmlns:a16="http://schemas.microsoft.com/office/drawing/2014/main" id="{0A8B85BF-D089-43C7-BD73-CFFDFC9D9AA3}"/>
                      </a:ext>
                    </a:extLst>
                  </p:cNvPr>
                  <p:cNvSpPr/>
                  <p:nvPr/>
                </p:nvSpPr>
                <p:spPr>
                  <a:xfrm>
                    <a:off x="7990527" y="463790"/>
                    <a:ext cx="4125604" cy="24262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kumimoji="1" lang="ja-JP" altLang="en-US" sz="1350" dirty="0">
                        <a:solidFill>
                          <a:schemeClr val="tx1"/>
                        </a:solidFill>
                      </a:rPr>
                      <a:t>　</a:t>
                    </a:r>
                    <a:endParaRPr kumimoji="1" lang="en-US" altLang="ja-JP" sz="1350" dirty="0">
                      <a:solidFill>
                        <a:schemeClr val="tx1"/>
                      </a:solidFill>
                    </a:endParaRPr>
                  </a:p>
                  <a:p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+mn-ea"/>
                      </a:rPr>
                      <a:t>　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グループ意見の考え方（</a:t>
                    </a:r>
                    <a:r>
                      <a:rPr kumimoji="1" lang="ja-JP" altLang="en-US" sz="2800" b="1" u="sng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各要素の考慮度合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）は、下の図のどの辺に位置しますか？？　</a:t>
                    </a:r>
                    <a:endParaRPr kumimoji="1" lang="en-US" altLang="ja-JP" sz="2800" b="1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  <a:p>
                    <a:r>
                      <a:rPr kumimoji="1" lang="ja-JP" altLang="en-US" sz="2100" dirty="0">
                        <a:solidFill>
                          <a:schemeClr val="tx1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</a:t>
                    </a:r>
                    <a:endParaRPr kumimoji="1" lang="en-US" altLang="ja-JP" sz="2100" dirty="0">
                      <a:solidFill>
                        <a:schemeClr val="tx1"/>
                      </a:solidFill>
                      <a:latin typeface="HGｺﾞｼｯｸE" panose="020B0909000000000000" pitchFamily="49" charset="-128"/>
                      <a:ea typeface="HGｺﾞｼｯｸE" panose="020B0909000000000000" pitchFamily="49" charset="-128"/>
                    </a:endParaRPr>
                  </a:p>
                </p:txBody>
              </p:sp>
              <p:sp>
                <p:nvSpPr>
                  <p:cNvPr id="11" name="矢印: 五方向 10">
                    <a:extLst>
                      <a:ext uri="{FF2B5EF4-FFF2-40B4-BE49-F238E27FC236}">
                        <a16:creationId xmlns:a16="http://schemas.microsoft.com/office/drawing/2014/main" id="{503CC2DF-87AC-45E3-81E6-965C63F70C4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750868" y="1806072"/>
                    <a:ext cx="817391" cy="2435730"/>
                  </a:xfrm>
                  <a:prstGeom prst="homePlate">
                    <a:avLst>
                      <a:gd name="adj" fmla="val 57541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矢印: 山形 25">
                    <a:extLst>
                      <a:ext uri="{FF2B5EF4-FFF2-40B4-BE49-F238E27FC236}">
                        <a16:creationId xmlns:a16="http://schemas.microsoft.com/office/drawing/2014/main" id="{4511E187-B801-45C3-B265-04479CDB38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869675" y="2229743"/>
                    <a:ext cx="584625" cy="2454764"/>
                  </a:xfrm>
                  <a:prstGeom prst="chevron">
                    <a:avLst>
                      <a:gd name="adj" fmla="val 79167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スマイル 27">
                    <a:extLst>
                      <a:ext uri="{FF2B5EF4-FFF2-40B4-BE49-F238E27FC236}">
                        <a16:creationId xmlns:a16="http://schemas.microsoft.com/office/drawing/2014/main" id="{AD8E9EBD-103D-45E8-B373-FA25397ABF95}"/>
                      </a:ext>
                    </a:extLst>
                  </p:cNvPr>
                  <p:cNvSpPr/>
                  <p:nvPr/>
                </p:nvSpPr>
                <p:spPr>
                  <a:xfrm>
                    <a:off x="11855528" y="745231"/>
                    <a:ext cx="433379" cy="446469"/>
                  </a:xfrm>
                  <a:prstGeom prst="smileyFace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350" dirty="0"/>
                  </a:p>
                </p:txBody>
              </p:sp>
            </p:grpSp>
          </p:grp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9E30A34-B7FB-4132-B391-7ED3ECCE6418}"/>
                  </a:ext>
                </a:extLst>
              </p:cNvPr>
              <p:cNvSpPr txBox="1"/>
              <p:nvPr/>
            </p:nvSpPr>
            <p:spPr>
              <a:xfrm>
                <a:off x="8961578" y="3335197"/>
                <a:ext cx="24068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ニコちゃんマークを下表に動かして表示しよう</a:t>
                </a:r>
                <a:r>
                  <a:rPr kumimoji="1" lang="ja-JP" altLang="en-US" sz="16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！</a:t>
                </a:r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　　　　　   　　　　　　　　　　　　　　　　　　　</a:t>
                </a:r>
                <a:r>
                  <a:rPr kumimoji="1" lang="ja-JP" altLang="en-US" sz="11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</a:t>
                </a: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C8E687A-9267-470B-B9AF-7BF218891E8E}"/>
                </a:ext>
              </a:extLst>
            </p:cNvPr>
            <p:cNvGrpSpPr/>
            <p:nvPr/>
          </p:nvGrpSpPr>
          <p:grpSpPr>
            <a:xfrm>
              <a:off x="7668441" y="4415219"/>
              <a:ext cx="5025874" cy="5029666"/>
              <a:chOff x="7668441" y="3659855"/>
              <a:chExt cx="5025874" cy="5029666"/>
            </a:xfrm>
          </p:grpSpPr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C6F96802-CA81-4CD4-BCB7-EFD4E9A0D9D7}"/>
                  </a:ext>
                </a:extLst>
              </p:cNvPr>
              <p:cNvSpPr/>
              <p:nvPr/>
            </p:nvSpPr>
            <p:spPr>
              <a:xfrm>
                <a:off x="7668441" y="3659855"/>
                <a:ext cx="1329191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所得金額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9180FA2D-89AC-4612-BAF8-CB40E9E5F1E1}"/>
                  </a:ext>
                </a:extLst>
              </p:cNvPr>
              <p:cNvSpPr/>
              <p:nvPr/>
            </p:nvSpPr>
            <p:spPr>
              <a:xfrm>
                <a:off x="11368393" y="3670171"/>
                <a:ext cx="1325922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使用回数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E7A18E1-9C1A-4064-BB4E-837D7CCF0F60}"/>
                  </a:ext>
                </a:extLst>
              </p:cNvPr>
              <p:cNvSpPr/>
              <p:nvPr/>
            </p:nvSpPr>
            <p:spPr>
              <a:xfrm>
                <a:off x="9188444" y="8320991"/>
                <a:ext cx="1914983" cy="3685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その他の要素</a:t>
                </a:r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FFBCBAD7-E194-4E09-A24B-3C3871B4853C}"/>
                  </a:ext>
                </a:extLst>
              </p:cNvPr>
              <p:cNvSpPr/>
              <p:nvPr/>
            </p:nvSpPr>
            <p:spPr>
              <a:xfrm>
                <a:off x="7888988" y="3829014"/>
                <a:ext cx="4541152" cy="417607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36000">
                    <a:schemeClr val="bg1"/>
                  </a:gs>
                  <a:gs pos="72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2" name="楕円 1">
                <a:extLst>
                  <a:ext uri="{FF2B5EF4-FFF2-40B4-BE49-F238E27FC236}">
                    <a16:creationId xmlns:a16="http://schemas.microsoft.com/office/drawing/2014/main" id="{5A059424-6061-4ACD-BB7A-72371AF20A4E}"/>
                  </a:ext>
                </a:extLst>
              </p:cNvPr>
              <p:cNvSpPr/>
              <p:nvPr/>
            </p:nvSpPr>
            <p:spPr>
              <a:xfrm>
                <a:off x="9278827" y="5148839"/>
                <a:ext cx="1737295" cy="1579743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67A6FB24-9258-45AF-A919-77725B215964}"/>
                  </a:ext>
                </a:extLst>
              </p:cNvPr>
              <p:cNvSpPr/>
              <p:nvPr/>
            </p:nvSpPr>
            <p:spPr>
              <a:xfrm>
                <a:off x="8638671" y="4536718"/>
                <a:ext cx="3022691" cy="2761511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B7FC4EBA-66B0-448B-BDCC-595EB7A09121}"/>
                  </a:ext>
                </a:extLst>
              </p:cNvPr>
              <p:cNvGrpSpPr/>
              <p:nvPr/>
            </p:nvGrpSpPr>
            <p:grpSpPr>
              <a:xfrm rot="754413">
                <a:off x="8091341" y="4309404"/>
                <a:ext cx="2411124" cy="948298"/>
                <a:chOff x="7941187" y="4798345"/>
                <a:chExt cx="2476558" cy="948298"/>
              </a:xfrm>
            </p:grpSpPr>
            <p:sp>
              <p:nvSpPr>
                <p:cNvPr id="6" name="二等辺三角形 5">
                  <a:extLst>
                    <a:ext uri="{FF2B5EF4-FFF2-40B4-BE49-F238E27FC236}">
                      <a16:creationId xmlns:a16="http://schemas.microsoft.com/office/drawing/2014/main" id="{58203F2E-19B4-4EA3-9F86-7AA70722B57A}"/>
                    </a:ext>
                  </a:extLst>
                </p:cNvPr>
                <p:cNvSpPr/>
                <p:nvPr/>
              </p:nvSpPr>
              <p:spPr>
                <a:xfrm rot="1257808">
                  <a:off x="8124341" y="5369545"/>
                  <a:ext cx="2293404" cy="377098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" name="二等辺三角形 7">
                  <a:extLst>
                    <a:ext uri="{FF2B5EF4-FFF2-40B4-BE49-F238E27FC236}">
                      <a16:creationId xmlns:a16="http://schemas.microsoft.com/office/drawing/2014/main" id="{23E0B5B6-6174-443C-AA98-7DE2CA2DFCC1}"/>
                    </a:ext>
                  </a:extLst>
                </p:cNvPr>
                <p:cNvSpPr/>
                <p:nvPr/>
              </p:nvSpPr>
              <p:spPr>
                <a:xfrm rot="17646034">
                  <a:off x="7844005" y="4895527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D864CF68-F941-4DFA-853C-1C45652C98AE}"/>
                  </a:ext>
                </a:extLst>
              </p:cNvPr>
              <p:cNvGrpSpPr/>
              <p:nvPr/>
            </p:nvGrpSpPr>
            <p:grpSpPr>
              <a:xfrm rot="20920683">
                <a:off x="9924999" y="4297122"/>
                <a:ext cx="2332657" cy="1162107"/>
                <a:chOff x="10051533" y="4743350"/>
                <a:chExt cx="2332657" cy="1162107"/>
              </a:xfrm>
            </p:grpSpPr>
            <p:sp>
              <p:nvSpPr>
                <p:cNvPr id="18" name="二等辺三角形 17">
                  <a:extLst>
                    <a:ext uri="{FF2B5EF4-FFF2-40B4-BE49-F238E27FC236}">
                      <a16:creationId xmlns:a16="http://schemas.microsoft.com/office/drawing/2014/main" id="{9EFA665C-0325-47AA-AA27-F7D2ABCA0D7A}"/>
                    </a:ext>
                  </a:extLst>
                </p:cNvPr>
                <p:cNvSpPr/>
                <p:nvPr/>
              </p:nvSpPr>
              <p:spPr>
                <a:xfrm rot="8891275">
                  <a:off x="10051533" y="5488770"/>
                  <a:ext cx="2150988" cy="41668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3" name="二等辺三角形 22">
                  <a:extLst>
                    <a:ext uri="{FF2B5EF4-FFF2-40B4-BE49-F238E27FC236}">
                      <a16:creationId xmlns:a16="http://schemas.microsoft.com/office/drawing/2014/main" id="{FCA94183-1E26-4EBD-8EAC-994974D085EF}"/>
                    </a:ext>
                  </a:extLst>
                </p:cNvPr>
                <p:cNvSpPr/>
                <p:nvPr/>
              </p:nvSpPr>
              <p:spPr>
                <a:xfrm rot="3684239">
                  <a:off x="11765464" y="4840532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A2D41F7-D790-40E3-8B07-322FE62A2C78}"/>
                  </a:ext>
                </a:extLst>
              </p:cNvPr>
              <p:cNvGrpSpPr/>
              <p:nvPr/>
            </p:nvGrpSpPr>
            <p:grpSpPr>
              <a:xfrm>
                <a:off x="9754235" y="5870056"/>
                <a:ext cx="774403" cy="2419165"/>
                <a:chOff x="9754235" y="6003406"/>
                <a:chExt cx="774403" cy="2135029"/>
              </a:xfrm>
            </p:grpSpPr>
            <p:sp>
              <p:nvSpPr>
                <p:cNvPr id="22" name="二等辺三角形 21">
                  <a:extLst>
                    <a:ext uri="{FF2B5EF4-FFF2-40B4-BE49-F238E27FC236}">
                      <a16:creationId xmlns:a16="http://schemas.microsoft.com/office/drawing/2014/main" id="{A188BE1B-CE7B-46F2-89D5-81095E77690A}"/>
                    </a:ext>
                  </a:extLst>
                </p:cNvPr>
                <p:cNvSpPr/>
                <p:nvPr/>
              </p:nvSpPr>
              <p:spPr>
                <a:xfrm rot="15891596">
                  <a:off x="9076327" y="6754482"/>
                  <a:ext cx="1909229" cy="40707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4" name="二等辺三角形 23">
                  <a:extLst>
                    <a:ext uri="{FF2B5EF4-FFF2-40B4-BE49-F238E27FC236}">
                      <a16:creationId xmlns:a16="http://schemas.microsoft.com/office/drawing/2014/main" id="{22473522-6F25-4005-AD2A-B3F6B64104DE}"/>
                    </a:ext>
                  </a:extLst>
                </p:cNvPr>
                <p:cNvSpPr/>
                <p:nvPr/>
              </p:nvSpPr>
              <p:spPr>
                <a:xfrm rot="10800000">
                  <a:off x="9754235" y="7656286"/>
                  <a:ext cx="774403" cy="48214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EAD0724-DC88-4207-B2D5-5436931C479B}"/>
              </a:ext>
            </a:extLst>
          </p:cNvPr>
          <p:cNvGrpSpPr/>
          <p:nvPr/>
        </p:nvGrpSpPr>
        <p:grpSpPr>
          <a:xfrm>
            <a:off x="103" y="0"/>
            <a:ext cx="12801497" cy="781767"/>
            <a:chOff x="103" y="0"/>
            <a:chExt cx="12801497" cy="781767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02B45D4-649B-4F60-B2F1-5AF859E19151}"/>
                </a:ext>
              </a:extLst>
            </p:cNvPr>
            <p:cNvSpPr/>
            <p:nvPr/>
          </p:nvSpPr>
          <p:spPr>
            <a:xfrm>
              <a:off x="103" y="0"/>
              <a:ext cx="12801497" cy="7795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5E38A842-010A-4777-BAE8-E4A053C07324}"/>
                </a:ext>
              </a:extLst>
            </p:cNvPr>
            <p:cNvSpPr/>
            <p:nvPr/>
          </p:nvSpPr>
          <p:spPr>
            <a:xfrm>
              <a:off x="103" y="2238"/>
              <a:ext cx="3986176" cy="77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E62EE6-F8C7-43CE-AFBE-B1A912B2E844}"/>
              </a:ext>
            </a:extLst>
          </p:cNvPr>
          <p:cNvSpPr txBox="1"/>
          <p:nvPr/>
        </p:nvSpPr>
        <p:spPr>
          <a:xfrm>
            <a:off x="185445" y="736314"/>
            <a:ext cx="11379114" cy="732302"/>
          </a:xfrm>
          <a:prstGeom prst="rect">
            <a:avLst/>
          </a:prstGeom>
          <a:noFill/>
        </p:spPr>
        <p:txBody>
          <a:bodyPr wrap="none" lIns="81000" tIns="0" bIns="108000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4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パターン３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グループ意見　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～公平な税の集め方（負担金額）について～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9B64D2C-1CFE-41D5-97D7-7F050DA04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7843"/>
              </p:ext>
            </p:extLst>
          </p:nvPr>
        </p:nvGraphicFramePr>
        <p:xfrm>
          <a:off x="161911" y="1341875"/>
          <a:ext cx="7421084" cy="82058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9974">
                  <a:extLst>
                    <a:ext uri="{9D8B030D-6E8A-4147-A177-3AD203B41FA5}">
                      <a16:colId xmlns:a16="http://schemas.microsoft.com/office/drawing/2014/main" val="4064662834"/>
                    </a:ext>
                  </a:extLst>
                </a:gridCol>
                <a:gridCol w="1589965">
                  <a:extLst>
                    <a:ext uri="{9D8B030D-6E8A-4147-A177-3AD203B41FA5}">
                      <a16:colId xmlns:a16="http://schemas.microsoft.com/office/drawing/2014/main" val="11513153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39881895"/>
                    </a:ext>
                  </a:extLst>
                </a:gridCol>
                <a:gridCol w="1582245">
                  <a:extLst>
                    <a:ext uri="{9D8B030D-6E8A-4147-A177-3AD203B41FA5}">
                      <a16:colId xmlns:a16="http://schemas.microsoft.com/office/drawing/2014/main" val="2272326592"/>
                    </a:ext>
                  </a:extLst>
                </a:gridCol>
              </a:tblGrid>
              <a:tr h="536503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所得金額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3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負担金額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3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　計</a:t>
                      </a:r>
                    </a:p>
                  </a:txBody>
                  <a:tcPr marL="51435" marR="51435" marT="25718" marB="25718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40286"/>
                  </a:ext>
                </a:extLst>
              </a:tr>
              <a:tr h="5257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使用回数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0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1253368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  <a:endParaRPr kumimoji="1" lang="ja-JP" altLang="en-US" sz="14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400" b="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，</a:t>
                      </a:r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ja-JP" altLang="en-US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 ０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5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</a:p>
                    <a:p>
                      <a:pPr algn="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5267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600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15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7714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300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33316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100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20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60876"/>
                  </a:ext>
                </a:extLst>
              </a:tr>
              <a:tr h="47228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理　由</a:t>
                      </a:r>
                      <a:r>
                        <a:rPr kumimoji="1" lang="en-US" altLang="ja-JP" sz="2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en-US" altLang="ja-JP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r>
                        <a:rPr kumimoji="1" lang="ja-JP" altLang="en-US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考えたことを入力しましょう。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33751"/>
                  </a:ext>
                </a:extLst>
              </a:tr>
              <a:tr h="1114067"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7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223003"/>
                  </a:ext>
                </a:extLst>
              </a:tr>
            </a:tbl>
          </a:graphicData>
        </a:graphic>
      </p:graphicFrame>
      <p:sp>
        <p:nvSpPr>
          <p:cNvPr id="35" name="スマイル 34">
            <a:extLst>
              <a:ext uri="{FF2B5EF4-FFF2-40B4-BE49-F238E27FC236}">
                <a16:creationId xmlns:a16="http://schemas.microsoft.com/office/drawing/2014/main" id="{8F3CE962-C986-4D79-A7C1-901F23C94166}"/>
              </a:ext>
            </a:extLst>
          </p:cNvPr>
          <p:cNvSpPr/>
          <p:nvPr/>
        </p:nvSpPr>
        <p:spPr>
          <a:xfrm>
            <a:off x="11564559" y="3387217"/>
            <a:ext cx="733191" cy="711075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58429D-7769-459C-B0F6-89C7DFA3FB0C}"/>
              </a:ext>
            </a:extLst>
          </p:cNvPr>
          <p:cNvSpPr txBox="1"/>
          <p:nvPr/>
        </p:nvSpPr>
        <p:spPr>
          <a:xfrm>
            <a:off x="3948179" y="120266"/>
            <a:ext cx="27383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グループ名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u="sng" dirty="0"/>
              <a:t>　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E2B3A7B-8898-4C9F-86BE-86B0C0A2C31A}"/>
              </a:ext>
            </a:extLst>
          </p:cNvPr>
          <p:cNvSpPr txBox="1"/>
          <p:nvPr/>
        </p:nvSpPr>
        <p:spPr>
          <a:xfrm>
            <a:off x="104938" y="104382"/>
            <a:ext cx="3881341" cy="60016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〇年〇組 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</a:t>
            </a:r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3300" b="1" u="sng" dirty="0"/>
              <a:t>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123359A-3AFC-4113-B1AF-316E75868D19}"/>
              </a:ext>
            </a:extLst>
          </p:cNvPr>
          <p:cNvSpPr txBox="1"/>
          <p:nvPr/>
        </p:nvSpPr>
        <p:spPr>
          <a:xfrm>
            <a:off x="6540456" y="120266"/>
            <a:ext cx="6261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好きな名前をここに入力しよう！</a:t>
            </a:r>
            <a:r>
              <a:rPr kumimoji="1" lang="ja-JP" altLang="en-US" sz="3300" b="1" u="sng" dirty="0"/>
              <a:t>　</a:t>
            </a:r>
            <a:r>
              <a:rPr kumimoji="1" lang="ja-JP" altLang="en-US" sz="3300" b="1" dirty="0"/>
              <a:t>　　　　　　　　　　　　   　　　　　　　　　　　　　　　　　　　</a:t>
            </a:r>
            <a:r>
              <a:rPr kumimoji="1" lang="ja-JP" altLang="en-US" sz="2400" b="1" dirty="0"/>
              <a:t>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41960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C91E1-48E7-448F-879F-FDF96F504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2266950"/>
            <a:ext cx="10881360" cy="4285298"/>
          </a:xfrm>
        </p:spPr>
        <p:txBody>
          <a:bodyPr>
            <a:normAutofit/>
          </a:bodyPr>
          <a:lstStyle/>
          <a:p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sz="199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組</a:t>
            </a:r>
            <a:br>
              <a:rPr kumimoji="1" lang="en-US" altLang="ja-JP" sz="9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kumimoji="1" lang="en-US" altLang="ja-JP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r>
              <a:rPr kumimoji="1" lang="ja-JP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の６グループ</a:t>
            </a:r>
            <a:endParaRPr kumimoji="1" lang="ja-JP" altLang="en-US" sz="96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13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185FD82-A8B4-4AAF-9FF1-16BD52233A99}"/>
              </a:ext>
            </a:extLst>
          </p:cNvPr>
          <p:cNvGrpSpPr/>
          <p:nvPr/>
        </p:nvGrpSpPr>
        <p:grpSpPr>
          <a:xfrm>
            <a:off x="7668441" y="1219154"/>
            <a:ext cx="5025874" cy="8225731"/>
            <a:chOff x="7668441" y="1219154"/>
            <a:chExt cx="5025874" cy="8225731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32CB3A8F-DCF7-48C3-B571-EA466A37F42A}"/>
                </a:ext>
              </a:extLst>
            </p:cNvPr>
            <p:cNvGrpSpPr/>
            <p:nvPr/>
          </p:nvGrpSpPr>
          <p:grpSpPr>
            <a:xfrm>
              <a:off x="7837631" y="1219154"/>
              <a:ext cx="4767949" cy="3285647"/>
              <a:chOff x="7837631" y="1219154"/>
              <a:chExt cx="4767949" cy="3285647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AC43541-F6F3-4594-B4E5-86324CA5FD5B}"/>
                  </a:ext>
                </a:extLst>
              </p:cNvPr>
              <p:cNvGrpSpPr/>
              <p:nvPr/>
            </p:nvGrpSpPr>
            <p:grpSpPr>
              <a:xfrm>
                <a:off x="7837631" y="1219154"/>
                <a:ext cx="4767949" cy="3285647"/>
                <a:chOff x="10342291" y="1219154"/>
                <a:chExt cx="4767949" cy="3285647"/>
              </a:xfrm>
            </p:grpSpPr>
            <p:sp>
              <p:nvSpPr>
                <p:cNvPr id="25" name="矢印: 山形 24">
                  <a:extLst>
                    <a:ext uri="{FF2B5EF4-FFF2-40B4-BE49-F238E27FC236}">
                      <a16:creationId xmlns:a16="http://schemas.microsoft.com/office/drawing/2014/main" id="{0045E522-946A-4171-BD86-EF1A53DA350A}"/>
                    </a:ext>
                  </a:extLst>
                </p:cNvPr>
                <p:cNvSpPr/>
                <p:nvPr/>
              </p:nvSpPr>
              <p:spPr>
                <a:xfrm rot="5400000">
                  <a:off x="12393119" y="2813437"/>
                  <a:ext cx="584625" cy="2454764"/>
                </a:xfrm>
                <a:prstGeom prst="chevron">
                  <a:avLst>
                    <a:gd name="adj" fmla="val 79167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2FC27A3D-96C0-4C5B-848B-50213108E2FC}"/>
                    </a:ext>
                  </a:extLst>
                </p:cNvPr>
                <p:cNvGrpSpPr/>
                <p:nvPr/>
              </p:nvGrpSpPr>
              <p:grpSpPr>
                <a:xfrm>
                  <a:off x="10342291" y="1219154"/>
                  <a:ext cx="4767949" cy="3285647"/>
                  <a:chOff x="7817751" y="463790"/>
                  <a:chExt cx="4767949" cy="3285647"/>
                </a:xfrm>
              </p:grpSpPr>
              <p:sp>
                <p:nvSpPr>
                  <p:cNvPr id="10" name="四角形: 角を丸くする 9">
                    <a:extLst>
                      <a:ext uri="{FF2B5EF4-FFF2-40B4-BE49-F238E27FC236}">
                        <a16:creationId xmlns:a16="http://schemas.microsoft.com/office/drawing/2014/main" id="{933241A7-6E29-45A7-8D26-34E116A8751F}"/>
                      </a:ext>
                    </a:extLst>
                  </p:cNvPr>
                  <p:cNvSpPr/>
                  <p:nvPr/>
                </p:nvSpPr>
                <p:spPr>
                  <a:xfrm>
                    <a:off x="7817751" y="605560"/>
                    <a:ext cx="4767949" cy="1946717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正方形/長方形 26">
                    <a:extLst>
                      <a:ext uri="{FF2B5EF4-FFF2-40B4-BE49-F238E27FC236}">
                        <a16:creationId xmlns:a16="http://schemas.microsoft.com/office/drawing/2014/main" id="{0A8B85BF-D089-43C7-BD73-CFFDFC9D9AA3}"/>
                      </a:ext>
                    </a:extLst>
                  </p:cNvPr>
                  <p:cNvSpPr/>
                  <p:nvPr/>
                </p:nvSpPr>
                <p:spPr>
                  <a:xfrm>
                    <a:off x="7990527" y="463790"/>
                    <a:ext cx="4125604" cy="242621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kumimoji="1" lang="ja-JP" altLang="en-US" sz="1350" dirty="0">
                        <a:solidFill>
                          <a:schemeClr val="tx1"/>
                        </a:solidFill>
                      </a:rPr>
                      <a:t>　</a:t>
                    </a:r>
                    <a:endParaRPr kumimoji="1" lang="en-US" altLang="ja-JP" sz="1350" dirty="0">
                      <a:solidFill>
                        <a:schemeClr val="tx1"/>
                      </a:solidFill>
                    </a:endParaRPr>
                  </a:p>
                  <a:p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+mn-ea"/>
                      </a:rPr>
                      <a:t>　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グループ意見の考え方（</a:t>
                    </a:r>
                    <a:r>
                      <a:rPr kumimoji="1" lang="ja-JP" altLang="en-US" sz="2800" b="1" u="sng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各要素の考慮度合</a:t>
                    </a:r>
                    <a:r>
                      <a:rPr kumimoji="1" lang="ja-JP" altLang="en-US" sz="2800" b="1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）は、下の図のどの辺に位置しますか？？　</a:t>
                    </a:r>
                    <a:endParaRPr kumimoji="1" lang="en-US" altLang="ja-JP" sz="2800" b="1" dirty="0">
                      <a:solidFill>
                        <a:schemeClr val="tx1"/>
                      </a:solidFill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endParaRPr>
                  </a:p>
                  <a:p>
                    <a:r>
                      <a:rPr kumimoji="1" lang="ja-JP" altLang="en-US" sz="2100" dirty="0">
                        <a:solidFill>
                          <a:schemeClr val="tx1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</a:t>
                    </a:r>
                    <a:endParaRPr kumimoji="1" lang="en-US" altLang="ja-JP" sz="2100" dirty="0">
                      <a:solidFill>
                        <a:schemeClr val="tx1"/>
                      </a:solidFill>
                      <a:latin typeface="HGｺﾞｼｯｸE" panose="020B0909000000000000" pitchFamily="49" charset="-128"/>
                      <a:ea typeface="HGｺﾞｼｯｸE" panose="020B0909000000000000" pitchFamily="49" charset="-128"/>
                    </a:endParaRPr>
                  </a:p>
                </p:txBody>
              </p:sp>
              <p:sp>
                <p:nvSpPr>
                  <p:cNvPr id="11" name="矢印: 五方向 10">
                    <a:extLst>
                      <a:ext uri="{FF2B5EF4-FFF2-40B4-BE49-F238E27FC236}">
                        <a16:creationId xmlns:a16="http://schemas.microsoft.com/office/drawing/2014/main" id="{503CC2DF-87AC-45E3-81E6-965C63F70C4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750868" y="1806072"/>
                    <a:ext cx="817391" cy="2435730"/>
                  </a:xfrm>
                  <a:prstGeom prst="homePlate">
                    <a:avLst>
                      <a:gd name="adj" fmla="val 57541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矢印: 山形 25">
                    <a:extLst>
                      <a:ext uri="{FF2B5EF4-FFF2-40B4-BE49-F238E27FC236}">
                        <a16:creationId xmlns:a16="http://schemas.microsoft.com/office/drawing/2014/main" id="{4511E187-B801-45C3-B265-04479CDB38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869675" y="2229743"/>
                    <a:ext cx="584625" cy="2454764"/>
                  </a:xfrm>
                  <a:prstGeom prst="chevron">
                    <a:avLst>
                      <a:gd name="adj" fmla="val 79167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スマイル 27">
                    <a:extLst>
                      <a:ext uri="{FF2B5EF4-FFF2-40B4-BE49-F238E27FC236}">
                        <a16:creationId xmlns:a16="http://schemas.microsoft.com/office/drawing/2014/main" id="{AD8E9EBD-103D-45E8-B373-FA25397ABF95}"/>
                      </a:ext>
                    </a:extLst>
                  </p:cNvPr>
                  <p:cNvSpPr/>
                  <p:nvPr/>
                </p:nvSpPr>
                <p:spPr>
                  <a:xfrm>
                    <a:off x="11855528" y="745231"/>
                    <a:ext cx="433379" cy="446469"/>
                  </a:xfrm>
                  <a:prstGeom prst="smileyFace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350" dirty="0"/>
                  </a:p>
                </p:txBody>
              </p:sp>
            </p:grpSp>
          </p:grp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9E30A34-B7FB-4132-B391-7ED3ECCE6418}"/>
                  </a:ext>
                </a:extLst>
              </p:cNvPr>
              <p:cNvSpPr txBox="1"/>
              <p:nvPr/>
            </p:nvSpPr>
            <p:spPr>
              <a:xfrm>
                <a:off x="8961578" y="3335197"/>
                <a:ext cx="24068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ニコちゃんマークを下表に動かして表示しよう</a:t>
                </a:r>
                <a:r>
                  <a:rPr kumimoji="1" lang="ja-JP" altLang="en-US" sz="16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！</a:t>
                </a:r>
                <a:r>
                  <a:rPr kumimoji="1" lang="ja-JP" altLang="en-US" sz="16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　　　　　   　　　　　　　　　　　　　　　　　　　</a:t>
                </a:r>
                <a:r>
                  <a:rPr kumimoji="1" lang="ja-JP" altLang="en-US" sz="11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　　</a:t>
                </a: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C8E687A-9267-470B-B9AF-7BF218891E8E}"/>
                </a:ext>
              </a:extLst>
            </p:cNvPr>
            <p:cNvGrpSpPr/>
            <p:nvPr/>
          </p:nvGrpSpPr>
          <p:grpSpPr>
            <a:xfrm>
              <a:off x="7668441" y="4415219"/>
              <a:ext cx="5025874" cy="5029666"/>
              <a:chOff x="7668441" y="3659855"/>
              <a:chExt cx="5025874" cy="5029666"/>
            </a:xfrm>
          </p:grpSpPr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C6F96802-CA81-4CD4-BCB7-EFD4E9A0D9D7}"/>
                  </a:ext>
                </a:extLst>
              </p:cNvPr>
              <p:cNvSpPr/>
              <p:nvPr/>
            </p:nvSpPr>
            <p:spPr>
              <a:xfrm>
                <a:off x="7668441" y="3659855"/>
                <a:ext cx="1329191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所得金額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9180FA2D-89AC-4612-BAF8-CB40E9E5F1E1}"/>
                  </a:ext>
                </a:extLst>
              </p:cNvPr>
              <p:cNvSpPr/>
              <p:nvPr/>
            </p:nvSpPr>
            <p:spPr>
              <a:xfrm>
                <a:off x="11368393" y="3670171"/>
                <a:ext cx="1325922" cy="46878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使用回数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5E7A18E1-9C1A-4064-BB4E-837D7CCF0F60}"/>
                  </a:ext>
                </a:extLst>
              </p:cNvPr>
              <p:cNvSpPr/>
              <p:nvPr/>
            </p:nvSpPr>
            <p:spPr>
              <a:xfrm>
                <a:off x="9188444" y="8320991"/>
                <a:ext cx="1914983" cy="3685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その他の要素</a:t>
                </a:r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FFBCBAD7-E194-4E09-A24B-3C3871B4853C}"/>
                  </a:ext>
                </a:extLst>
              </p:cNvPr>
              <p:cNvSpPr/>
              <p:nvPr/>
            </p:nvSpPr>
            <p:spPr>
              <a:xfrm>
                <a:off x="7888988" y="3829014"/>
                <a:ext cx="4541152" cy="417607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36000">
                    <a:schemeClr val="bg1"/>
                  </a:gs>
                  <a:gs pos="72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2" name="楕円 1">
                <a:extLst>
                  <a:ext uri="{FF2B5EF4-FFF2-40B4-BE49-F238E27FC236}">
                    <a16:creationId xmlns:a16="http://schemas.microsoft.com/office/drawing/2014/main" id="{5A059424-6061-4ACD-BB7A-72371AF20A4E}"/>
                  </a:ext>
                </a:extLst>
              </p:cNvPr>
              <p:cNvSpPr/>
              <p:nvPr/>
            </p:nvSpPr>
            <p:spPr>
              <a:xfrm>
                <a:off x="9278827" y="5148839"/>
                <a:ext cx="1737295" cy="1579743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67A6FB24-9258-45AF-A919-77725B215964}"/>
                  </a:ext>
                </a:extLst>
              </p:cNvPr>
              <p:cNvSpPr/>
              <p:nvPr/>
            </p:nvSpPr>
            <p:spPr>
              <a:xfrm>
                <a:off x="8638671" y="4536718"/>
                <a:ext cx="3022691" cy="2761511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B7FC4EBA-66B0-448B-BDCC-595EB7A09121}"/>
                  </a:ext>
                </a:extLst>
              </p:cNvPr>
              <p:cNvGrpSpPr/>
              <p:nvPr/>
            </p:nvGrpSpPr>
            <p:grpSpPr>
              <a:xfrm rot="754413">
                <a:off x="8091341" y="4309404"/>
                <a:ext cx="2411124" cy="948298"/>
                <a:chOff x="7941187" y="4798345"/>
                <a:chExt cx="2476558" cy="948298"/>
              </a:xfrm>
            </p:grpSpPr>
            <p:sp>
              <p:nvSpPr>
                <p:cNvPr id="6" name="二等辺三角形 5">
                  <a:extLst>
                    <a:ext uri="{FF2B5EF4-FFF2-40B4-BE49-F238E27FC236}">
                      <a16:creationId xmlns:a16="http://schemas.microsoft.com/office/drawing/2014/main" id="{58203F2E-19B4-4EA3-9F86-7AA70722B57A}"/>
                    </a:ext>
                  </a:extLst>
                </p:cNvPr>
                <p:cNvSpPr/>
                <p:nvPr/>
              </p:nvSpPr>
              <p:spPr>
                <a:xfrm rot="1257808">
                  <a:off x="8124341" y="5369545"/>
                  <a:ext cx="2293404" cy="377098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" name="二等辺三角形 7">
                  <a:extLst>
                    <a:ext uri="{FF2B5EF4-FFF2-40B4-BE49-F238E27FC236}">
                      <a16:creationId xmlns:a16="http://schemas.microsoft.com/office/drawing/2014/main" id="{23E0B5B6-6174-443C-AA98-7DE2CA2DFCC1}"/>
                    </a:ext>
                  </a:extLst>
                </p:cNvPr>
                <p:cNvSpPr/>
                <p:nvPr/>
              </p:nvSpPr>
              <p:spPr>
                <a:xfrm rot="17646034">
                  <a:off x="7844005" y="4895527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D864CF68-F941-4DFA-853C-1C45652C98AE}"/>
                  </a:ext>
                </a:extLst>
              </p:cNvPr>
              <p:cNvGrpSpPr/>
              <p:nvPr/>
            </p:nvGrpSpPr>
            <p:grpSpPr>
              <a:xfrm rot="20920683">
                <a:off x="9924999" y="4297122"/>
                <a:ext cx="2332657" cy="1162107"/>
                <a:chOff x="10051533" y="4743350"/>
                <a:chExt cx="2332657" cy="1162107"/>
              </a:xfrm>
            </p:grpSpPr>
            <p:sp>
              <p:nvSpPr>
                <p:cNvPr id="18" name="二等辺三角形 17">
                  <a:extLst>
                    <a:ext uri="{FF2B5EF4-FFF2-40B4-BE49-F238E27FC236}">
                      <a16:creationId xmlns:a16="http://schemas.microsoft.com/office/drawing/2014/main" id="{9EFA665C-0325-47AA-AA27-F7D2ABCA0D7A}"/>
                    </a:ext>
                  </a:extLst>
                </p:cNvPr>
                <p:cNvSpPr/>
                <p:nvPr/>
              </p:nvSpPr>
              <p:spPr>
                <a:xfrm rot="8891275">
                  <a:off x="10051533" y="5488770"/>
                  <a:ext cx="2150988" cy="41668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3" name="二等辺三角形 22">
                  <a:extLst>
                    <a:ext uri="{FF2B5EF4-FFF2-40B4-BE49-F238E27FC236}">
                      <a16:creationId xmlns:a16="http://schemas.microsoft.com/office/drawing/2014/main" id="{FCA94183-1E26-4EBD-8EAC-994974D085EF}"/>
                    </a:ext>
                  </a:extLst>
                </p:cNvPr>
                <p:cNvSpPr/>
                <p:nvPr/>
              </p:nvSpPr>
              <p:spPr>
                <a:xfrm rot="3684239">
                  <a:off x="11765464" y="4840532"/>
                  <a:ext cx="715907" cy="521544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A2D41F7-D790-40E3-8B07-322FE62A2C78}"/>
                  </a:ext>
                </a:extLst>
              </p:cNvPr>
              <p:cNvGrpSpPr/>
              <p:nvPr/>
            </p:nvGrpSpPr>
            <p:grpSpPr>
              <a:xfrm>
                <a:off x="9754235" y="5870056"/>
                <a:ext cx="774403" cy="2419165"/>
                <a:chOff x="9754235" y="6003406"/>
                <a:chExt cx="774403" cy="2135029"/>
              </a:xfrm>
            </p:grpSpPr>
            <p:sp>
              <p:nvSpPr>
                <p:cNvPr id="22" name="二等辺三角形 21">
                  <a:extLst>
                    <a:ext uri="{FF2B5EF4-FFF2-40B4-BE49-F238E27FC236}">
                      <a16:creationId xmlns:a16="http://schemas.microsoft.com/office/drawing/2014/main" id="{A188BE1B-CE7B-46F2-89D5-81095E77690A}"/>
                    </a:ext>
                  </a:extLst>
                </p:cNvPr>
                <p:cNvSpPr/>
                <p:nvPr/>
              </p:nvSpPr>
              <p:spPr>
                <a:xfrm rot="15891596">
                  <a:off x="9076327" y="6754482"/>
                  <a:ext cx="1909229" cy="407077"/>
                </a:xfrm>
                <a:prstGeom prst="triangle">
                  <a:avLst>
                    <a:gd name="adj" fmla="val 1930"/>
                  </a:avLst>
                </a:prstGeom>
                <a:gradFill>
                  <a:gsLst>
                    <a:gs pos="49000">
                      <a:schemeClr val="bg1">
                        <a:lumMod val="99000"/>
                      </a:schemeClr>
                    </a:gs>
                    <a:gs pos="0">
                      <a:schemeClr val="bg1"/>
                    </a:gs>
                    <a:gs pos="85000">
                      <a:schemeClr val="tx1"/>
                    </a:gs>
                    <a:gs pos="66000">
                      <a:schemeClr val="bg2">
                        <a:lumMod val="75000"/>
                      </a:schemeClr>
                    </a:gs>
                  </a:gsLst>
                  <a:lin ang="11400000" scaled="0"/>
                </a:gra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24" name="二等辺三角形 23">
                  <a:extLst>
                    <a:ext uri="{FF2B5EF4-FFF2-40B4-BE49-F238E27FC236}">
                      <a16:creationId xmlns:a16="http://schemas.microsoft.com/office/drawing/2014/main" id="{22473522-6F25-4005-AD2A-B3F6B64104DE}"/>
                    </a:ext>
                  </a:extLst>
                </p:cNvPr>
                <p:cNvSpPr/>
                <p:nvPr/>
              </p:nvSpPr>
              <p:spPr>
                <a:xfrm rot="10800000">
                  <a:off x="9754235" y="7656286"/>
                  <a:ext cx="774403" cy="48214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EAD0724-DC88-4207-B2D5-5436931C479B}"/>
              </a:ext>
            </a:extLst>
          </p:cNvPr>
          <p:cNvGrpSpPr/>
          <p:nvPr/>
        </p:nvGrpSpPr>
        <p:grpSpPr>
          <a:xfrm>
            <a:off x="103" y="0"/>
            <a:ext cx="12801497" cy="781767"/>
            <a:chOff x="103" y="0"/>
            <a:chExt cx="12801497" cy="781767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02B45D4-649B-4F60-B2F1-5AF859E19151}"/>
                </a:ext>
              </a:extLst>
            </p:cNvPr>
            <p:cNvSpPr/>
            <p:nvPr/>
          </p:nvSpPr>
          <p:spPr>
            <a:xfrm>
              <a:off x="103" y="0"/>
              <a:ext cx="12801497" cy="7795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5E38A842-010A-4777-BAE8-E4A053C07324}"/>
                </a:ext>
              </a:extLst>
            </p:cNvPr>
            <p:cNvSpPr/>
            <p:nvPr/>
          </p:nvSpPr>
          <p:spPr>
            <a:xfrm>
              <a:off x="103" y="2238"/>
              <a:ext cx="3986176" cy="7795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E62EE6-F8C7-43CE-AFBE-B1A912B2E844}"/>
              </a:ext>
            </a:extLst>
          </p:cNvPr>
          <p:cNvSpPr txBox="1"/>
          <p:nvPr/>
        </p:nvSpPr>
        <p:spPr>
          <a:xfrm>
            <a:off x="185445" y="736314"/>
            <a:ext cx="11379114" cy="732302"/>
          </a:xfrm>
          <a:prstGeom prst="rect">
            <a:avLst/>
          </a:prstGeom>
          <a:noFill/>
        </p:spPr>
        <p:txBody>
          <a:bodyPr wrap="none" lIns="81000" tIns="0" bIns="108000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4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パターン３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グループ意見　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～公平な税の集め方（負担金額）について～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9B64D2C-1CFE-41D5-97D7-7F050DA04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07090"/>
              </p:ext>
            </p:extLst>
          </p:nvPr>
        </p:nvGraphicFramePr>
        <p:xfrm>
          <a:off x="161911" y="1341875"/>
          <a:ext cx="7421084" cy="82058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9974">
                  <a:extLst>
                    <a:ext uri="{9D8B030D-6E8A-4147-A177-3AD203B41FA5}">
                      <a16:colId xmlns:a16="http://schemas.microsoft.com/office/drawing/2014/main" val="4064662834"/>
                    </a:ext>
                  </a:extLst>
                </a:gridCol>
                <a:gridCol w="1589965">
                  <a:extLst>
                    <a:ext uri="{9D8B030D-6E8A-4147-A177-3AD203B41FA5}">
                      <a16:colId xmlns:a16="http://schemas.microsoft.com/office/drawing/2014/main" val="11513153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39881895"/>
                    </a:ext>
                  </a:extLst>
                </a:gridCol>
                <a:gridCol w="1582245">
                  <a:extLst>
                    <a:ext uri="{9D8B030D-6E8A-4147-A177-3AD203B41FA5}">
                      <a16:colId xmlns:a16="http://schemas.microsoft.com/office/drawing/2014/main" val="2272326592"/>
                    </a:ext>
                  </a:extLst>
                </a:gridCol>
              </a:tblGrid>
              <a:tr h="536503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所得金額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3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負担金額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3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　計</a:t>
                      </a:r>
                    </a:p>
                  </a:txBody>
                  <a:tcPr marL="51435" marR="51435" marT="25718" marB="25718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40286"/>
                  </a:ext>
                </a:extLst>
              </a:tr>
              <a:tr h="5257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使用回数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40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1253368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  <a:endParaRPr kumimoji="1" lang="ja-JP" altLang="en-US" sz="14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400" b="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，</a:t>
                      </a:r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000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ja-JP" altLang="en-US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 ０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endParaRPr kumimoji="1" lang="en-US" altLang="ja-JP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5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</a:p>
                    <a:p>
                      <a:pPr algn="r"/>
                      <a:r>
                        <a:rPr kumimoji="1" lang="ja-JP" altLang="en-US" sz="2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5267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600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  <a:endParaRPr kumimoji="1" lang="en-US" altLang="ja-JP" sz="18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24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回</a:t>
                      </a:r>
                      <a:endParaRPr kumimoji="1" lang="ja-JP" altLang="en-US" sz="15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7714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300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10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33316"/>
                  </a:ext>
                </a:extLst>
              </a:tr>
              <a:tr h="1372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</a:t>
                      </a:r>
                      <a:r>
                        <a:rPr kumimoji="1" lang="ja-JP" altLang="en-US" sz="6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家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 100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万円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  <a:p>
                      <a:pPr marL="0" marR="0" lvl="0" indent="0" algn="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20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　回</a:t>
                      </a:r>
                      <a:endParaRPr kumimoji="1" lang="ja-JP" alt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40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万円</a:t>
                      </a:r>
                    </a:p>
                  </a:txBody>
                  <a:tcPr marL="51435" marR="51435" marT="25718" marB="2571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60876"/>
                  </a:ext>
                </a:extLst>
              </a:tr>
              <a:tr h="47228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3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理　由</a:t>
                      </a:r>
                      <a:r>
                        <a:rPr kumimoji="1" lang="en-US" altLang="ja-JP" sz="28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en-US" altLang="ja-JP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r>
                        <a:rPr kumimoji="1" lang="ja-JP" altLang="en-US" sz="20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考えたことを入力しましょう。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33751"/>
                  </a:ext>
                </a:extLst>
              </a:tr>
              <a:tr h="1114067"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24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7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1435" marR="51435" marT="25718" marB="2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223003"/>
                  </a:ext>
                </a:extLst>
              </a:tr>
            </a:tbl>
          </a:graphicData>
        </a:graphic>
      </p:graphicFrame>
      <p:sp>
        <p:nvSpPr>
          <p:cNvPr id="35" name="スマイル 34">
            <a:extLst>
              <a:ext uri="{FF2B5EF4-FFF2-40B4-BE49-F238E27FC236}">
                <a16:creationId xmlns:a16="http://schemas.microsoft.com/office/drawing/2014/main" id="{8F3CE962-C986-4D79-A7C1-901F23C94166}"/>
              </a:ext>
            </a:extLst>
          </p:cNvPr>
          <p:cNvSpPr/>
          <p:nvPr/>
        </p:nvSpPr>
        <p:spPr>
          <a:xfrm>
            <a:off x="11564559" y="3387217"/>
            <a:ext cx="733191" cy="711075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58429D-7769-459C-B0F6-89C7DFA3FB0C}"/>
              </a:ext>
            </a:extLst>
          </p:cNvPr>
          <p:cNvSpPr txBox="1"/>
          <p:nvPr/>
        </p:nvSpPr>
        <p:spPr>
          <a:xfrm>
            <a:off x="3948179" y="120266"/>
            <a:ext cx="27383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グループ名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3300" b="1" u="sng" dirty="0"/>
              <a:t>　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E2B3A7B-8898-4C9F-86BE-86B0C0A2C31A}"/>
              </a:ext>
            </a:extLst>
          </p:cNvPr>
          <p:cNvSpPr txBox="1"/>
          <p:nvPr/>
        </p:nvSpPr>
        <p:spPr>
          <a:xfrm>
            <a:off x="104938" y="104382"/>
            <a:ext cx="3881341" cy="60016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〇年〇組 </a:t>
            </a:r>
            <a:r>
              <a:rPr kumimoji="1" lang="en-US" altLang="ja-JP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3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グループ</a:t>
            </a:r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3300" b="1" u="sng" dirty="0"/>
              <a:t>　　　　　　　　　　　　   　　　　　　　　　　　　　　　　　　　</a:t>
            </a:r>
            <a:r>
              <a:rPr kumimoji="1" lang="ja-JP" altLang="en-US" sz="2400" b="1" u="sng" dirty="0"/>
              <a:t>　　　　　　　　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123359A-3AFC-4113-B1AF-316E75868D19}"/>
              </a:ext>
            </a:extLst>
          </p:cNvPr>
          <p:cNvSpPr txBox="1"/>
          <p:nvPr/>
        </p:nvSpPr>
        <p:spPr>
          <a:xfrm>
            <a:off x="6540456" y="120266"/>
            <a:ext cx="6261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好きな名前をここに入力しよう！</a:t>
            </a:r>
            <a:r>
              <a:rPr kumimoji="1" lang="ja-JP" altLang="en-US" sz="3300" b="1" u="sng" dirty="0"/>
              <a:t>　</a:t>
            </a:r>
            <a:r>
              <a:rPr kumimoji="1" lang="ja-JP" altLang="en-US" sz="3300" b="1" dirty="0"/>
              <a:t>　　　　　　　　　　　　   　　　　　　　　　　　　　　　　　　　</a:t>
            </a:r>
            <a:r>
              <a:rPr kumimoji="1" lang="ja-JP" altLang="en-US" sz="2400" b="1" dirty="0"/>
              <a:t>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64139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960</Words>
  <Application>Microsoft Office PowerPoint</Application>
  <PresentationFormat>A3 297x420 mm</PresentationFormat>
  <Paragraphs>114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〇年〇組 AからFの６グループ</vt:lpstr>
      <vt:lpstr>PowerPoint プレゼンテーション</vt:lpstr>
      <vt:lpstr>〇年〇組 AからFの６グループ</vt:lpstr>
      <vt:lpstr>PowerPoint プレゼンテーション</vt:lpstr>
      <vt:lpstr>〇年〇組 AからFの６グループ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2024-02-15T03:44:16Z</dcterms:created>
  <dcterms:modified xsi:type="dcterms:W3CDTF">2024-02-21T07:34:09Z</dcterms:modified>
</cp:coreProperties>
</file>