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9"/>
  </p:notesMasterIdLst>
  <p:handoutMasterIdLst>
    <p:handoutMasterId r:id="rId20"/>
  </p:handoutMasterIdLst>
  <p:sldIdLst>
    <p:sldId id="256" r:id="rId2"/>
    <p:sldId id="277" r:id="rId3"/>
    <p:sldId id="257" r:id="rId4"/>
    <p:sldId id="275" r:id="rId5"/>
    <p:sldId id="259" r:id="rId6"/>
    <p:sldId id="261" r:id="rId7"/>
    <p:sldId id="262" r:id="rId8"/>
    <p:sldId id="263" r:id="rId9"/>
    <p:sldId id="265" r:id="rId10"/>
    <p:sldId id="267" r:id="rId11"/>
    <p:sldId id="266" r:id="rId12"/>
    <p:sldId id="282" r:id="rId13"/>
    <p:sldId id="278" r:id="rId14"/>
    <p:sldId id="268" r:id="rId15"/>
    <p:sldId id="269" r:id="rId16"/>
    <p:sldId id="283" r:id="rId17"/>
    <p:sldId id="285" r:id="rId18"/>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384" autoAdjust="0"/>
  </p:normalViewPr>
  <p:slideViewPr>
    <p:cSldViewPr snapToGrid="0">
      <p:cViewPr varScale="1">
        <p:scale>
          <a:sx n="74" d="100"/>
          <a:sy n="74" d="100"/>
        </p:scale>
        <p:origin x="5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2186E5-A76B-4648-92AD-580912E95399}"/>
              </a:ext>
            </a:extLst>
          </p:cNvPr>
          <p:cNvSpPr>
            <a:spLocks noGrp="1"/>
          </p:cNvSpPr>
          <p:nvPr>
            <p:ph type="hdr" sz="quarter"/>
          </p:nvPr>
        </p:nvSpPr>
        <p:spPr>
          <a:xfrm>
            <a:off x="0" y="0"/>
            <a:ext cx="3079042" cy="513789"/>
          </a:xfrm>
          <a:prstGeom prst="rect">
            <a:avLst/>
          </a:prstGeom>
        </p:spPr>
        <p:txBody>
          <a:bodyPr vert="horz" lIns="95491" tIns="47745" rIns="95491" bIns="47745" rtlCol="0"/>
          <a:lstStyle>
            <a:lvl1pPr algn="l">
              <a:defRPr sz="1300"/>
            </a:lvl1pPr>
          </a:lstStyle>
          <a:p>
            <a:endParaRPr kumimoji="1" lang="ja-JP" altLang="en-US"/>
          </a:p>
        </p:txBody>
      </p:sp>
      <p:sp>
        <p:nvSpPr>
          <p:cNvPr id="3" name="日付プレースホルダー 2">
            <a:extLst>
              <a:ext uri="{FF2B5EF4-FFF2-40B4-BE49-F238E27FC236}">
                <a16:creationId xmlns:a16="http://schemas.microsoft.com/office/drawing/2014/main" id="{2F97A7FA-DB5F-4C83-9978-8E82B0CC75BC}"/>
              </a:ext>
            </a:extLst>
          </p:cNvPr>
          <p:cNvSpPr>
            <a:spLocks noGrp="1"/>
          </p:cNvSpPr>
          <p:nvPr>
            <p:ph type="dt" sz="quarter" idx="1"/>
          </p:nvPr>
        </p:nvSpPr>
        <p:spPr>
          <a:xfrm>
            <a:off x="4023348" y="0"/>
            <a:ext cx="3079040" cy="513789"/>
          </a:xfrm>
          <a:prstGeom prst="rect">
            <a:avLst/>
          </a:prstGeom>
        </p:spPr>
        <p:txBody>
          <a:bodyPr vert="horz" lIns="95491" tIns="47745" rIns="95491" bIns="47745" rtlCol="0"/>
          <a:lstStyle>
            <a:lvl1pPr algn="r">
              <a:defRPr sz="1300"/>
            </a:lvl1pPr>
          </a:lstStyle>
          <a:p>
            <a:fld id="{C691202D-2648-4EE5-918F-A9D1BEA6200F}" type="datetimeFigureOut">
              <a:rPr kumimoji="1" lang="ja-JP" altLang="en-US" smtClean="0"/>
              <a:t>2024/2/21</a:t>
            </a:fld>
            <a:endParaRPr kumimoji="1" lang="ja-JP" altLang="en-US"/>
          </a:p>
        </p:txBody>
      </p:sp>
      <p:sp>
        <p:nvSpPr>
          <p:cNvPr id="4" name="フッター プレースホルダー 3">
            <a:extLst>
              <a:ext uri="{FF2B5EF4-FFF2-40B4-BE49-F238E27FC236}">
                <a16:creationId xmlns:a16="http://schemas.microsoft.com/office/drawing/2014/main" id="{44C7B380-CE9D-4C40-AFE5-48C56F8C25F4}"/>
              </a:ext>
            </a:extLst>
          </p:cNvPr>
          <p:cNvSpPr>
            <a:spLocks noGrp="1"/>
          </p:cNvSpPr>
          <p:nvPr>
            <p:ph type="ftr" sz="quarter" idx="2"/>
          </p:nvPr>
        </p:nvSpPr>
        <p:spPr>
          <a:xfrm>
            <a:off x="0" y="9720824"/>
            <a:ext cx="3079042" cy="513789"/>
          </a:xfrm>
          <a:prstGeom prst="rect">
            <a:avLst/>
          </a:prstGeom>
        </p:spPr>
        <p:txBody>
          <a:bodyPr vert="horz" lIns="95491" tIns="47745" rIns="95491" bIns="47745" rtlCol="0" anchor="b"/>
          <a:lstStyle>
            <a:lvl1pPr algn="l">
              <a:defRPr sz="1300"/>
            </a:lvl1pPr>
          </a:lstStyle>
          <a:p>
            <a:endParaRPr kumimoji="1" lang="ja-JP" altLang="en-US"/>
          </a:p>
        </p:txBody>
      </p:sp>
      <p:sp>
        <p:nvSpPr>
          <p:cNvPr id="5" name="スライド番号プレースホルダー 4">
            <a:extLst>
              <a:ext uri="{FF2B5EF4-FFF2-40B4-BE49-F238E27FC236}">
                <a16:creationId xmlns:a16="http://schemas.microsoft.com/office/drawing/2014/main" id="{61F9D154-7683-4890-AC87-51CEFF0A1084}"/>
              </a:ext>
            </a:extLst>
          </p:cNvPr>
          <p:cNvSpPr>
            <a:spLocks noGrp="1"/>
          </p:cNvSpPr>
          <p:nvPr>
            <p:ph type="sldNum" sz="quarter" idx="3"/>
          </p:nvPr>
        </p:nvSpPr>
        <p:spPr>
          <a:xfrm>
            <a:off x="4023348" y="9720824"/>
            <a:ext cx="3079040" cy="513789"/>
          </a:xfrm>
          <a:prstGeom prst="rect">
            <a:avLst/>
          </a:prstGeom>
        </p:spPr>
        <p:txBody>
          <a:bodyPr vert="horz" lIns="95491" tIns="47745" rIns="95491" bIns="47745" rtlCol="0" anchor="b"/>
          <a:lstStyle>
            <a:lvl1pPr algn="r">
              <a:defRPr sz="1300"/>
            </a:lvl1pPr>
          </a:lstStyle>
          <a:p>
            <a:fld id="{9670D1A5-3B06-4487-983E-67BDA2FAFB8B}" type="slidenum">
              <a:rPr kumimoji="1" lang="ja-JP" altLang="en-US" smtClean="0"/>
              <a:t>‹#›</a:t>
            </a:fld>
            <a:endParaRPr kumimoji="1" lang="ja-JP" altLang="en-US"/>
          </a:p>
        </p:txBody>
      </p:sp>
    </p:spTree>
    <p:extLst>
      <p:ext uri="{BB962C8B-B14F-4D97-AF65-F5344CB8AC3E}">
        <p14:creationId xmlns:p14="http://schemas.microsoft.com/office/powerpoint/2010/main" val="18171225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9042" cy="513789"/>
          </a:xfrm>
          <a:prstGeom prst="rect">
            <a:avLst/>
          </a:prstGeom>
        </p:spPr>
        <p:txBody>
          <a:bodyPr vert="horz" lIns="95491" tIns="47745" rIns="95491" bIns="47745"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348" y="0"/>
            <a:ext cx="3079040" cy="513789"/>
          </a:xfrm>
          <a:prstGeom prst="rect">
            <a:avLst/>
          </a:prstGeom>
        </p:spPr>
        <p:txBody>
          <a:bodyPr vert="horz" lIns="95491" tIns="47745" rIns="95491" bIns="47745" rtlCol="0"/>
          <a:lstStyle>
            <a:lvl1pPr algn="r">
              <a:defRPr sz="1300"/>
            </a:lvl1pPr>
          </a:lstStyle>
          <a:p>
            <a:fld id="{014EA97F-09B6-4812-AD71-CB83085A70CB}" type="datetimeFigureOut">
              <a:rPr kumimoji="1" lang="ja-JP" altLang="en-US" smtClean="0"/>
              <a:t>2024/2/21</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38863" cy="3452813"/>
          </a:xfrm>
          <a:prstGeom prst="rect">
            <a:avLst/>
          </a:prstGeom>
          <a:noFill/>
          <a:ln w="12700">
            <a:solidFill>
              <a:prstClr val="black"/>
            </a:solidFill>
          </a:ln>
        </p:spPr>
        <p:txBody>
          <a:bodyPr vert="horz" lIns="95491" tIns="47745" rIns="95491" bIns="47745" rtlCol="0" anchor="ctr"/>
          <a:lstStyle/>
          <a:p>
            <a:endParaRPr lang="ja-JP" altLang="en-US"/>
          </a:p>
        </p:txBody>
      </p:sp>
      <p:sp>
        <p:nvSpPr>
          <p:cNvPr id="5" name="ノート プレースホルダー 4"/>
          <p:cNvSpPr>
            <a:spLocks noGrp="1"/>
          </p:cNvSpPr>
          <p:nvPr>
            <p:ph type="body" sz="quarter" idx="3"/>
          </p:nvPr>
        </p:nvSpPr>
        <p:spPr>
          <a:xfrm>
            <a:off x="709905" y="4925459"/>
            <a:ext cx="5684255" cy="4029621"/>
          </a:xfrm>
          <a:prstGeom prst="rect">
            <a:avLst/>
          </a:prstGeom>
        </p:spPr>
        <p:txBody>
          <a:bodyPr vert="horz" lIns="95491" tIns="47745" rIns="95491" bIns="4774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0824"/>
            <a:ext cx="3079042" cy="513789"/>
          </a:xfrm>
          <a:prstGeom prst="rect">
            <a:avLst/>
          </a:prstGeom>
        </p:spPr>
        <p:txBody>
          <a:bodyPr vert="horz" lIns="95491" tIns="47745" rIns="95491" bIns="47745"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348" y="9720824"/>
            <a:ext cx="3079040" cy="513789"/>
          </a:xfrm>
          <a:prstGeom prst="rect">
            <a:avLst/>
          </a:prstGeom>
        </p:spPr>
        <p:txBody>
          <a:bodyPr vert="horz" lIns="95491" tIns="47745" rIns="95491" bIns="47745" rtlCol="0" anchor="b"/>
          <a:lstStyle>
            <a:lvl1pPr algn="r">
              <a:defRPr sz="1300"/>
            </a:lvl1pPr>
          </a:lstStyle>
          <a:p>
            <a:fld id="{A4D7A6B3-82FC-408A-8F36-38AEC5490FB6}" type="slidenum">
              <a:rPr kumimoji="1" lang="ja-JP" altLang="en-US" smtClean="0"/>
              <a:t>‹#›</a:t>
            </a:fld>
            <a:endParaRPr kumimoji="1" lang="ja-JP" altLang="en-US"/>
          </a:p>
        </p:txBody>
      </p:sp>
    </p:spTree>
    <p:extLst>
      <p:ext uri="{BB962C8B-B14F-4D97-AF65-F5344CB8AC3E}">
        <p14:creationId xmlns:p14="http://schemas.microsoft.com/office/powerpoint/2010/main" val="815528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3CAF88C9-61EF-4A2E-89E2-DAB062CC96C6}"/>
              </a:ext>
            </a:extLst>
          </p:cNvPr>
          <p:cNvSpPr>
            <a:spLocks noGrp="1"/>
          </p:cNvSpPr>
          <p:nvPr>
            <p:ph type="sldNum" sz="quarter" idx="5"/>
          </p:nvPr>
        </p:nvSpPr>
        <p:spPr/>
        <p:txBody>
          <a:bodyPr/>
          <a:lstStyle/>
          <a:p>
            <a:fld id="{A4D7A6B3-82FC-408A-8F36-38AEC5490FB6}" type="slidenum">
              <a:rPr kumimoji="1" lang="ja-JP" altLang="en-US" smtClean="0"/>
              <a:t>1</a:t>
            </a:fld>
            <a:endParaRPr kumimoji="1" lang="ja-JP" altLang="en-US"/>
          </a:p>
        </p:txBody>
      </p:sp>
    </p:spTree>
    <p:extLst>
      <p:ext uri="{BB962C8B-B14F-4D97-AF65-F5344CB8AC3E}">
        <p14:creationId xmlns:p14="http://schemas.microsoft.com/office/powerpoint/2010/main" val="3693823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908">
              <a:defRPr/>
            </a:pPr>
            <a:endParaRPr kumimoji="1" lang="ja-JP" altLang="en-US" dirty="0"/>
          </a:p>
        </p:txBody>
      </p:sp>
      <p:sp>
        <p:nvSpPr>
          <p:cNvPr id="5" name="スライド番号プレースホルダー 4">
            <a:extLst>
              <a:ext uri="{FF2B5EF4-FFF2-40B4-BE49-F238E27FC236}">
                <a16:creationId xmlns:a16="http://schemas.microsoft.com/office/drawing/2014/main" id="{EB2AEDDA-7D27-448A-A86E-84417D7CBBF0}"/>
              </a:ext>
            </a:extLst>
          </p:cNvPr>
          <p:cNvSpPr>
            <a:spLocks noGrp="1"/>
          </p:cNvSpPr>
          <p:nvPr>
            <p:ph type="sldNum" sz="quarter" idx="5"/>
          </p:nvPr>
        </p:nvSpPr>
        <p:spPr/>
        <p:txBody>
          <a:bodyPr/>
          <a:lstStyle/>
          <a:p>
            <a:fld id="{A4D7A6B3-82FC-408A-8F36-38AEC5490FB6}" type="slidenum">
              <a:rPr kumimoji="1" lang="ja-JP" altLang="en-US" smtClean="0"/>
              <a:t>10</a:t>
            </a:fld>
            <a:endParaRPr kumimoji="1" lang="ja-JP" altLang="en-US"/>
          </a:p>
        </p:txBody>
      </p:sp>
    </p:spTree>
    <p:extLst>
      <p:ext uri="{BB962C8B-B14F-4D97-AF65-F5344CB8AC3E}">
        <p14:creationId xmlns:p14="http://schemas.microsoft.com/office/powerpoint/2010/main" val="3637138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C5B6B614-0BB1-444C-9F23-106E7B1A1028}"/>
              </a:ext>
            </a:extLst>
          </p:cNvPr>
          <p:cNvSpPr>
            <a:spLocks noGrp="1"/>
          </p:cNvSpPr>
          <p:nvPr>
            <p:ph type="sldNum" sz="quarter" idx="5"/>
          </p:nvPr>
        </p:nvSpPr>
        <p:spPr/>
        <p:txBody>
          <a:bodyPr/>
          <a:lstStyle/>
          <a:p>
            <a:fld id="{A4D7A6B3-82FC-408A-8F36-38AEC5490FB6}" type="slidenum">
              <a:rPr kumimoji="1" lang="ja-JP" altLang="en-US" smtClean="0"/>
              <a:t>11</a:t>
            </a:fld>
            <a:endParaRPr kumimoji="1" lang="ja-JP" altLang="en-US"/>
          </a:p>
        </p:txBody>
      </p:sp>
    </p:spTree>
    <p:extLst>
      <p:ext uri="{BB962C8B-B14F-4D97-AF65-F5344CB8AC3E}">
        <p14:creationId xmlns:p14="http://schemas.microsoft.com/office/powerpoint/2010/main" val="3103845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a:t>
            </a:r>
            <a:r>
              <a:rPr kumimoji="1" lang="en-US" altLang="ja-JP" dirty="0"/>
              <a:t>3</a:t>
            </a:r>
            <a:r>
              <a:rPr kumimoji="1" lang="ja-JP" altLang="en-US" dirty="0"/>
              <a:t>時間目の授業展開をご説明します。（★）</a:t>
            </a:r>
            <a:endParaRPr kumimoji="1" lang="en-US" altLang="ja-JP" dirty="0"/>
          </a:p>
          <a:p>
            <a:r>
              <a:rPr kumimoji="1" lang="ja-JP" altLang="en-US" dirty="0"/>
              <a:t>最初に、前時までの学習内容を復習し、本時の学習活動の流れを確認します。（★）</a:t>
            </a:r>
            <a:endParaRPr kumimoji="1" lang="en-US" altLang="ja-JP" dirty="0"/>
          </a:p>
          <a:p>
            <a:r>
              <a:rPr kumimoji="1" lang="ja-JP" altLang="en-US" dirty="0"/>
              <a:t>次に、前時の最後に構想した本時の問いに対する意見をグループ内で共有します。（★）</a:t>
            </a:r>
            <a:endParaRPr kumimoji="1" lang="en-US" altLang="ja-JP" dirty="0"/>
          </a:p>
          <a:p>
            <a:r>
              <a:rPr kumimoji="1" lang="ja-JP" altLang="en-US" dirty="0"/>
              <a:t>続いて、資料集を参照しながら、所得税と法人税の特徴について整理します。特に、近年、富裕層や多国籍企業が租税回避地に資産や利益を移している現状に触れ、これを増税することの影響を考察します。（★）</a:t>
            </a:r>
            <a:endParaRPr kumimoji="1" lang="en-US" altLang="ja-JP" dirty="0"/>
          </a:p>
          <a:p>
            <a:r>
              <a:rPr kumimoji="1" lang="ja-JP" altLang="en-US" dirty="0"/>
              <a:t>その上で、本時の問いに対する最終的な意見をワークシートに記述します。（★）</a:t>
            </a:r>
            <a:endParaRPr kumimoji="1" lang="en-US" altLang="ja-JP" dirty="0"/>
          </a:p>
          <a:p>
            <a:r>
              <a:rPr kumimoji="1" lang="ja-JP" altLang="en-US" dirty="0"/>
              <a:t>最後にまとめです。マニフェストに関する資料を参照しながら、消費増税に係わる自分の意見に一番近い政党を一つ選びます。その際、これまでの学習内容を振り返って「投票先を選択するときに大切なことは何か」を考え、アンケートフォームに入力します。（★）</a:t>
            </a:r>
            <a:endParaRPr kumimoji="1" lang="en-US" altLang="ja-JP" dirty="0"/>
          </a:p>
          <a:p>
            <a:r>
              <a:rPr kumimoji="1" lang="ja-JP" altLang="en-US" dirty="0"/>
              <a:t>その後、本時の振り返りとしてポートフォリオに単元の基軸となる問いに対する気付きを入力します。（★）</a:t>
            </a:r>
            <a:endParaRPr kumimoji="1" lang="en-US" altLang="ja-JP" dirty="0"/>
          </a:p>
        </p:txBody>
      </p:sp>
      <p:sp>
        <p:nvSpPr>
          <p:cNvPr id="5" name="スライド番号プレースホルダー 4">
            <a:extLst>
              <a:ext uri="{FF2B5EF4-FFF2-40B4-BE49-F238E27FC236}">
                <a16:creationId xmlns:a16="http://schemas.microsoft.com/office/drawing/2014/main" id="{337C9F95-CFDE-4CF1-8B1C-CC46827B6789}"/>
              </a:ext>
            </a:extLst>
          </p:cNvPr>
          <p:cNvSpPr>
            <a:spLocks noGrp="1"/>
          </p:cNvSpPr>
          <p:nvPr>
            <p:ph type="sldNum" sz="quarter" idx="5"/>
          </p:nvPr>
        </p:nvSpPr>
        <p:spPr/>
        <p:txBody>
          <a:bodyPr/>
          <a:lstStyle/>
          <a:p>
            <a:fld id="{A4D7A6B3-82FC-408A-8F36-38AEC5490FB6}" type="slidenum">
              <a:rPr kumimoji="1" lang="ja-JP" altLang="en-US" smtClean="0"/>
              <a:t>12</a:t>
            </a:fld>
            <a:endParaRPr kumimoji="1" lang="ja-JP" altLang="en-US"/>
          </a:p>
        </p:txBody>
      </p:sp>
    </p:spTree>
    <p:extLst>
      <p:ext uri="{BB962C8B-B14F-4D97-AF65-F5344CB8AC3E}">
        <p14:creationId xmlns:p14="http://schemas.microsoft.com/office/powerpoint/2010/main" val="625406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a:extLst>
              <a:ext uri="{FF2B5EF4-FFF2-40B4-BE49-F238E27FC236}">
                <a16:creationId xmlns:a16="http://schemas.microsoft.com/office/drawing/2014/main" id="{8DF50BB9-AE50-44CA-98D3-0309EBFB5618}"/>
              </a:ext>
            </a:extLst>
          </p:cNvPr>
          <p:cNvSpPr>
            <a:spLocks noGrp="1"/>
          </p:cNvSpPr>
          <p:nvPr>
            <p:ph type="sldNum" sz="quarter" idx="5"/>
          </p:nvPr>
        </p:nvSpPr>
        <p:spPr/>
        <p:txBody>
          <a:bodyPr/>
          <a:lstStyle/>
          <a:p>
            <a:fld id="{A4D7A6B3-82FC-408A-8F36-38AEC5490FB6}" type="slidenum">
              <a:rPr kumimoji="1" lang="ja-JP" altLang="en-US" smtClean="0"/>
              <a:t>13</a:t>
            </a:fld>
            <a:endParaRPr kumimoji="1" lang="ja-JP" altLang="en-US"/>
          </a:p>
        </p:txBody>
      </p:sp>
    </p:spTree>
    <p:extLst>
      <p:ext uri="{BB962C8B-B14F-4D97-AF65-F5344CB8AC3E}">
        <p14:creationId xmlns:p14="http://schemas.microsoft.com/office/powerpoint/2010/main" val="3653600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a:extLst>
              <a:ext uri="{FF2B5EF4-FFF2-40B4-BE49-F238E27FC236}">
                <a16:creationId xmlns:a16="http://schemas.microsoft.com/office/drawing/2014/main" id="{967310FD-2785-4E7A-8738-B99744CE1BC7}"/>
              </a:ext>
            </a:extLst>
          </p:cNvPr>
          <p:cNvSpPr>
            <a:spLocks noGrp="1"/>
          </p:cNvSpPr>
          <p:nvPr>
            <p:ph type="sldNum" sz="quarter" idx="5"/>
          </p:nvPr>
        </p:nvSpPr>
        <p:spPr/>
        <p:txBody>
          <a:bodyPr/>
          <a:lstStyle/>
          <a:p>
            <a:fld id="{A4D7A6B3-82FC-408A-8F36-38AEC5490FB6}" type="slidenum">
              <a:rPr kumimoji="1" lang="ja-JP" altLang="en-US" smtClean="0"/>
              <a:t>14</a:t>
            </a:fld>
            <a:endParaRPr kumimoji="1" lang="ja-JP" altLang="en-US"/>
          </a:p>
        </p:txBody>
      </p:sp>
    </p:spTree>
    <p:extLst>
      <p:ext uri="{BB962C8B-B14F-4D97-AF65-F5344CB8AC3E}">
        <p14:creationId xmlns:p14="http://schemas.microsoft.com/office/powerpoint/2010/main" val="3558699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300" dirty="0"/>
          </a:p>
        </p:txBody>
      </p:sp>
      <p:sp>
        <p:nvSpPr>
          <p:cNvPr id="5" name="スライド番号プレースホルダー 4">
            <a:extLst>
              <a:ext uri="{FF2B5EF4-FFF2-40B4-BE49-F238E27FC236}">
                <a16:creationId xmlns:a16="http://schemas.microsoft.com/office/drawing/2014/main" id="{AD34EE3D-C9E7-4752-AF92-89F71A06BBE2}"/>
              </a:ext>
            </a:extLst>
          </p:cNvPr>
          <p:cNvSpPr>
            <a:spLocks noGrp="1"/>
          </p:cNvSpPr>
          <p:nvPr>
            <p:ph type="sldNum" sz="quarter" idx="5"/>
          </p:nvPr>
        </p:nvSpPr>
        <p:spPr/>
        <p:txBody>
          <a:bodyPr/>
          <a:lstStyle/>
          <a:p>
            <a:fld id="{A4D7A6B3-82FC-408A-8F36-38AEC5490FB6}" type="slidenum">
              <a:rPr kumimoji="1" lang="ja-JP" altLang="en-US" smtClean="0"/>
              <a:t>15</a:t>
            </a:fld>
            <a:endParaRPr kumimoji="1" lang="ja-JP" altLang="en-US"/>
          </a:p>
        </p:txBody>
      </p:sp>
    </p:spTree>
    <p:extLst>
      <p:ext uri="{BB962C8B-B14F-4D97-AF65-F5344CB8AC3E}">
        <p14:creationId xmlns:p14="http://schemas.microsoft.com/office/powerpoint/2010/main" val="3082193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a:extLst>
              <a:ext uri="{FF2B5EF4-FFF2-40B4-BE49-F238E27FC236}">
                <a16:creationId xmlns:a16="http://schemas.microsoft.com/office/drawing/2014/main" id="{62E8FC19-4819-4FB7-91BF-B871E4F61048}"/>
              </a:ext>
            </a:extLst>
          </p:cNvPr>
          <p:cNvSpPr>
            <a:spLocks noGrp="1"/>
          </p:cNvSpPr>
          <p:nvPr>
            <p:ph type="sldNum" sz="quarter" idx="5"/>
          </p:nvPr>
        </p:nvSpPr>
        <p:spPr/>
        <p:txBody>
          <a:bodyPr/>
          <a:lstStyle/>
          <a:p>
            <a:fld id="{A4D7A6B3-82FC-408A-8F36-38AEC5490FB6}" type="slidenum">
              <a:rPr kumimoji="1" lang="ja-JP" altLang="en-US" smtClean="0"/>
              <a:t>16</a:t>
            </a:fld>
            <a:endParaRPr kumimoji="1" lang="ja-JP" altLang="en-US"/>
          </a:p>
        </p:txBody>
      </p:sp>
    </p:spTree>
    <p:extLst>
      <p:ext uri="{BB962C8B-B14F-4D97-AF65-F5344CB8AC3E}">
        <p14:creationId xmlns:p14="http://schemas.microsoft.com/office/powerpoint/2010/main" val="3767080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908">
              <a:defRPr/>
            </a:pPr>
            <a:endParaRPr kumimoji="1" lang="ja-JP" altLang="en-US" dirty="0"/>
          </a:p>
        </p:txBody>
      </p:sp>
      <p:sp>
        <p:nvSpPr>
          <p:cNvPr id="5" name="スライド番号プレースホルダー 4">
            <a:extLst>
              <a:ext uri="{FF2B5EF4-FFF2-40B4-BE49-F238E27FC236}">
                <a16:creationId xmlns:a16="http://schemas.microsoft.com/office/drawing/2014/main" id="{8B6339D5-7F24-40AF-B52A-C4E5C561C3BA}"/>
              </a:ext>
            </a:extLst>
          </p:cNvPr>
          <p:cNvSpPr>
            <a:spLocks noGrp="1"/>
          </p:cNvSpPr>
          <p:nvPr>
            <p:ph type="sldNum" sz="quarter" idx="5"/>
          </p:nvPr>
        </p:nvSpPr>
        <p:spPr/>
        <p:txBody>
          <a:bodyPr/>
          <a:lstStyle/>
          <a:p>
            <a:fld id="{A4D7A6B3-82FC-408A-8F36-38AEC5490FB6}" type="slidenum">
              <a:rPr kumimoji="1" lang="ja-JP" altLang="en-US" smtClean="0"/>
              <a:t>17</a:t>
            </a:fld>
            <a:endParaRPr kumimoji="1" lang="ja-JP" altLang="en-US"/>
          </a:p>
        </p:txBody>
      </p:sp>
    </p:spTree>
    <p:extLst>
      <p:ext uri="{BB962C8B-B14F-4D97-AF65-F5344CB8AC3E}">
        <p14:creationId xmlns:p14="http://schemas.microsoft.com/office/powerpoint/2010/main" val="299551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908">
              <a:defRPr/>
            </a:pPr>
            <a:endParaRPr kumimoji="1" lang="en-US" altLang="ja-JP" dirty="0"/>
          </a:p>
        </p:txBody>
      </p:sp>
      <p:sp>
        <p:nvSpPr>
          <p:cNvPr id="5" name="スライド番号プレースホルダー 4">
            <a:extLst>
              <a:ext uri="{FF2B5EF4-FFF2-40B4-BE49-F238E27FC236}">
                <a16:creationId xmlns:a16="http://schemas.microsoft.com/office/drawing/2014/main" id="{D5BE9716-C6C1-4344-8431-033AC940A3F6}"/>
              </a:ext>
            </a:extLst>
          </p:cNvPr>
          <p:cNvSpPr>
            <a:spLocks noGrp="1"/>
          </p:cNvSpPr>
          <p:nvPr>
            <p:ph type="sldNum" sz="quarter" idx="5"/>
          </p:nvPr>
        </p:nvSpPr>
        <p:spPr/>
        <p:txBody>
          <a:bodyPr/>
          <a:lstStyle/>
          <a:p>
            <a:fld id="{A4D7A6B3-82FC-408A-8F36-38AEC5490FB6}" type="slidenum">
              <a:rPr kumimoji="1" lang="ja-JP" altLang="en-US" smtClean="0"/>
              <a:t>2</a:t>
            </a:fld>
            <a:endParaRPr kumimoji="1" lang="ja-JP" altLang="en-US"/>
          </a:p>
        </p:txBody>
      </p:sp>
    </p:spTree>
    <p:extLst>
      <p:ext uri="{BB962C8B-B14F-4D97-AF65-F5344CB8AC3E}">
        <p14:creationId xmlns:p14="http://schemas.microsoft.com/office/powerpoint/2010/main" val="3226452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633C1326-1BA4-4482-A0CB-B0D3A1331A4A}"/>
              </a:ext>
            </a:extLst>
          </p:cNvPr>
          <p:cNvSpPr>
            <a:spLocks noGrp="1"/>
          </p:cNvSpPr>
          <p:nvPr>
            <p:ph type="sldNum" sz="quarter" idx="5"/>
          </p:nvPr>
        </p:nvSpPr>
        <p:spPr/>
        <p:txBody>
          <a:bodyPr/>
          <a:lstStyle/>
          <a:p>
            <a:fld id="{A4D7A6B3-82FC-408A-8F36-38AEC5490FB6}" type="slidenum">
              <a:rPr kumimoji="1" lang="ja-JP" altLang="en-US" smtClean="0"/>
              <a:t>3</a:t>
            </a:fld>
            <a:endParaRPr kumimoji="1" lang="ja-JP" altLang="en-US"/>
          </a:p>
        </p:txBody>
      </p:sp>
    </p:spTree>
    <p:extLst>
      <p:ext uri="{BB962C8B-B14F-4D97-AF65-F5344CB8AC3E}">
        <p14:creationId xmlns:p14="http://schemas.microsoft.com/office/powerpoint/2010/main" val="2237418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37C36AE8-D088-443E-9C3C-35606C6DBA16}"/>
              </a:ext>
            </a:extLst>
          </p:cNvPr>
          <p:cNvSpPr>
            <a:spLocks noGrp="1"/>
          </p:cNvSpPr>
          <p:nvPr>
            <p:ph type="sldNum" sz="quarter" idx="5"/>
          </p:nvPr>
        </p:nvSpPr>
        <p:spPr/>
        <p:txBody>
          <a:bodyPr/>
          <a:lstStyle/>
          <a:p>
            <a:fld id="{A4D7A6B3-82FC-408A-8F36-38AEC5490FB6}" type="slidenum">
              <a:rPr kumimoji="1" lang="ja-JP" altLang="en-US" smtClean="0"/>
              <a:t>4</a:t>
            </a:fld>
            <a:endParaRPr kumimoji="1" lang="ja-JP" altLang="en-US"/>
          </a:p>
        </p:txBody>
      </p:sp>
    </p:spTree>
    <p:extLst>
      <p:ext uri="{BB962C8B-B14F-4D97-AF65-F5344CB8AC3E}">
        <p14:creationId xmlns:p14="http://schemas.microsoft.com/office/powerpoint/2010/main" val="2794611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a:extLst>
              <a:ext uri="{FF2B5EF4-FFF2-40B4-BE49-F238E27FC236}">
                <a16:creationId xmlns:a16="http://schemas.microsoft.com/office/drawing/2014/main" id="{F806EECC-3087-4344-B0D8-A9111253DD75}"/>
              </a:ext>
            </a:extLst>
          </p:cNvPr>
          <p:cNvSpPr>
            <a:spLocks noGrp="1"/>
          </p:cNvSpPr>
          <p:nvPr>
            <p:ph type="sldNum" sz="quarter" idx="5"/>
          </p:nvPr>
        </p:nvSpPr>
        <p:spPr/>
        <p:txBody>
          <a:bodyPr/>
          <a:lstStyle/>
          <a:p>
            <a:fld id="{A4D7A6B3-82FC-408A-8F36-38AEC5490FB6}" type="slidenum">
              <a:rPr kumimoji="1" lang="ja-JP" altLang="en-US" smtClean="0"/>
              <a:t>5</a:t>
            </a:fld>
            <a:endParaRPr kumimoji="1" lang="ja-JP" altLang="en-US"/>
          </a:p>
        </p:txBody>
      </p:sp>
    </p:spTree>
    <p:extLst>
      <p:ext uri="{BB962C8B-B14F-4D97-AF65-F5344CB8AC3E}">
        <p14:creationId xmlns:p14="http://schemas.microsoft.com/office/powerpoint/2010/main" val="1258284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a:extLst>
              <a:ext uri="{FF2B5EF4-FFF2-40B4-BE49-F238E27FC236}">
                <a16:creationId xmlns:a16="http://schemas.microsoft.com/office/drawing/2014/main" id="{64051206-964E-40C3-943F-C94B9216030F}"/>
              </a:ext>
            </a:extLst>
          </p:cNvPr>
          <p:cNvSpPr>
            <a:spLocks noGrp="1"/>
          </p:cNvSpPr>
          <p:nvPr>
            <p:ph type="sldNum" sz="quarter" idx="5"/>
          </p:nvPr>
        </p:nvSpPr>
        <p:spPr/>
        <p:txBody>
          <a:bodyPr/>
          <a:lstStyle/>
          <a:p>
            <a:fld id="{A4D7A6B3-82FC-408A-8F36-38AEC5490FB6}" type="slidenum">
              <a:rPr kumimoji="1" lang="ja-JP" altLang="en-US" smtClean="0"/>
              <a:t>6</a:t>
            </a:fld>
            <a:endParaRPr kumimoji="1" lang="ja-JP" altLang="en-US"/>
          </a:p>
        </p:txBody>
      </p:sp>
    </p:spTree>
    <p:extLst>
      <p:ext uri="{BB962C8B-B14F-4D97-AF65-F5344CB8AC3E}">
        <p14:creationId xmlns:p14="http://schemas.microsoft.com/office/powerpoint/2010/main" val="460229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01E9F3EA-D031-488F-AF88-99772B438BA9}"/>
              </a:ext>
            </a:extLst>
          </p:cNvPr>
          <p:cNvSpPr>
            <a:spLocks noGrp="1"/>
          </p:cNvSpPr>
          <p:nvPr>
            <p:ph type="sldNum" sz="quarter" idx="5"/>
          </p:nvPr>
        </p:nvSpPr>
        <p:spPr/>
        <p:txBody>
          <a:bodyPr/>
          <a:lstStyle/>
          <a:p>
            <a:fld id="{A4D7A6B3-82FC-408A-8F36-38AEC5490FB6}" type="slidenum">
              <a:rPr kumimoji="1" lang="ja-JP" altLang="en-US" smtClean="0"/>
              <a:t>7</a:t>
            </a:fld>
            <a:endParaRPr kumimoji="1" lang="ja-JP" altLang="en-US"/>
          </a:p>
        </p:txBody>
      </p:sp>
    </p:spTree>
    <p:extLst>
      <p:ext uri="{BB962C8B-B14F-4D97-AF65-F5344CB8AC3E}">
        <p14:creationId xmlns:p14="http://schemas.microsoft.com/office/powerpoint/2010/main" val="3631774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a:extLst>
              <a:ext uri="{FF2B5EF4-FFF2-40B4-BE49-F238E27FC236}">
                <a16:creationId xmlns:a16="http://schemas.microsoft.com/office/drawing/2014/main" id="{7CCFA7E1-3017-4623-A77C-BBE6E4D261F4}"/>
              </a:ext>
            </a:extLst>
          </p:cNvPr>
          <p:cNvSpPr>
            <a:spLocks noGrp="1"/>
          </p:cNvSpPr>
          <p:nvPr>
            <p:ph type="sldNum" sz="quarter" idx="5"/>
          </p:nvPr>
        </p:nvSpPr>
        <p:spPr/>
        <p:txBody>
          <a:bodyPr/>
          <a:lstStyle/>
          <a:p>
            <a:fld id="{A4D7A6B3-82FC-408A-8F36-38AEC5490FB6}" type="slidenum">
              <a:rPr kumimoji="1" lang="ja-JP" altLang="en-US" smtClean="0"/>
              <a:t>8</a:t>
            </a:fld>
            <a:endParaRPr kumimoji="1" lang="ja-JP" altLang="en-US"/>
          </a:p>
        </p:txBody>
      </p:sp>
    </p:spTree>
    <p:extLst>
      <p:ext uri="{BB962C8B-B14F-4D97-AF65-F5344CB8AC3E}">
        <p14:creationId xmlns:p14="http://schemas.microsoft.com/office/powerpoint/2010/main" val="555240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908">
              <a:defRPr/>
            </a:pPr>
            <a:endParaRPr kumimoji="1" lang="ja-JP" altLang="en-US" dirty="0"/>
          </a:p>
        </p:txBody>
      </p:sp>
      <p:sp>
        <p:nvSpPr>
          <p:cNvPr id="5" name="スライド番号プレースホルダー 4">
            <a:extLst>
              <a:ext uri="{FF2B5EF4-FFF2-40B4-BE49-F238E27FC236}">
                <a16:creationId xmlns:a16="http://schemas.microsoft.com/office/drawing/2014/main" id="{B2265203-9870-455D-82C1-354B8E81F3A7}"/>
              </a:ext>
            </a:extLst>
          </p:cNvPr>
          <p:cNvSpPr>
            <a:spLocks noGrp="1"/>
          </p:cNvSpPr>
          <p:nvPr>
            <p:ph type="sldNum" sz="quarter" idx="5"/>
          </p:nvPr>
        </p:nvSpPr>
        <p:spPr/>
        <p:txBody>
          <a:bodyPr/>
          <a:lstStyle/>
          <a:p>
            <a:fld id="{A4D7A6B3-82FC-408A-8F36-38AEC5490FB6}" type="slidenum">
              <a:rPr kumimoji="1" lang="ja-JP" altLang="en-US" smtClean="0"/>
              <a:t>9</a:t>
            </a:fld>
            <a:endParaRPr kumimoji="1" lang="ja-JP" altLang="en-US"/>
          </a:p>
        </p:txBody>
      </p:sp>
    </p:spTree>
    <p:extLst>
      <p:ext uri="{BB962C8B-B14F-4D97-AF65-F5344CB8AC3E}">
        <p14:creationId xmlns:p14="http://schemas.microsoft.com/office/powerpoint/2010/main" val="2809458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82F67FE-050F-47C9-BB45-5BB603711528}"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6583BB-C45D-44DF-A382-F06C80BF88E4}" type="slidenum">
              <a:rPr kumimoji="1" lang="ja-JP" altLang="en-US" smtClean="0"/>
              <a:t>‹#›</a:t>
            </a:fld>
            <a:endParaRPr kumimoji="1" lang="ja-JP" altLang="en-US"/>
          </a:p>
        </p:txBody>
      </p:sp>
    </p:spTree>
    <p:extLst>
      <p:ext uri="{BB962C8B-B14F-4D97-AF65-F5344CB8AC3E}">
        <p14:creationId xmlns:p14="http://schemas.microsoft.com/office/powerpoint/2010/main" val="75091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37A4458-08DF-4CBF-8B5B-9C59C5DC12BE}"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6583BB-C45D-44DF-A382-F06C80BF88E4}" type="slidenum">
              <a:rPr kumimoji="1" lang="ja-JP" altLang="en-US" smtClean="0"/>
              <a:t>‹#›</a:t>
            </a:fld>
            <a:endParaRPr kumimoji="1" lang="ja-JP" altLang="en-US"/>
          </a:p>
        </p:txBody>
      </p:sp>
    </p:spTree>
    <p:extLst>
      <p:ext uri="{BB962C8B-B14F-4D97-AF65-F5344CB8AC3E}">
        <p14:creationId xmlns:p14="http://schemas.microsoft.com/office/powerpoint/2010/main" val="1983466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8C8912A-9016-48FB-AD18-405E0FD9F2BF}"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6583BB-C45D-44DF-A382-F06C80BF88E4}"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49290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5DF5154-C25F-4639-AE3E-DAE381CA6C87}"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6583BB-C45D-44DF-A382-F06C80BF88E4}" type="slidenum">
              <a:rPr kumimoji="1" lang="ja-JP" altLang="en-US" smtClean="0"/>
              <a:t>‹#›</a:t>
            </a:fld>
            <a:endParaRPr kumimoji="1" lang="ja-JP" altLang="en-US"/>
          </a:p>
        </p:txBody>
      </p:sp>
    </p:spTree>
    <p:extLst>
      <p:ext uri="{BB962C8B-B14F-4D97-AF65-F5344CB8AC3E}">
        <p14:creationId xmlns:p14="http://schemas.microsoft.com/office/powerpoint/2010/main" val="3118239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5DA1547-4994-408A-94A1-58E87CB72B4F}"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6583BB-C45D-44DF-A382-F06C80BF88E4}"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45514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FEA4E72-5609-45CE-B63E-4F27CD6111C8}"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6583BB-C45D-44DF-A382-F06C80BF88E4}" type="slidenum">
              <a:rPr kumimoji="1" lang="ja-JP" altLang="en-US" smtClean="0"/>
              <a:t>‹#›</a:t>
            </a:fld>
            <a:endParaRPr kumimoji="1" lang="ja-JP" altLang="en-US"/>
          </a:p>
        </p:txBody>
      </p:sp>
    </p:spTree>
    <p:extLst>
      <p:ext uri="{BB962C8B-B14F-4D97-AF65-F5344CB8AC3E}">
        <p14:creationId xmlns:p14="http://schemas.microsoft.com/office/powerpoint/2010/main" val="2354407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06EB14-2DFD-44F2-BDD8-E52463757C71}"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6583BB-C45D-44DF-A382-F06C80BF88E4}" type="slidenum">
              <a:rPr kumimoji="1" lang="ja-JP" altLang="en-US" smtClean="0"/>
              <a:t>‹#›</a:t>
            </a:fld>
            <a:endParaRPr kumimoji="1" lang="ja-JP" altLang="en-US"/>
          </a:p>
        </p:txBody>
      </p:sp>
    </p:spTree>
    <p:extLst>
      <p:ext uri="{BB962C8B-B14F-4D97-AF65-F5344CB8AC3E}">
        <p14:creationId xmlns:p14="http://schemas.microsoft.com/office/powerpoint/2010/main" val="63286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66780F2-1DDC-4AA4-93F4-768DF4B04130}"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6583BB-C45D-44DF-A382-F06C80BF88E4}" type="slidenum">
              <a:rPr kumimoji="1" lang="ja-JP" altLang="en-US" smtClean="0"/>
              <a:t>‹#›</a:t>
            </a:fld>
            <a:endParaRPr kumimoji="1" lang="ja-JP" altLang="en-US"/>
          </a:p>
        </p:txBody>
      </p:sp>
    </p:spTree>
    <p:extLst>
      <p:ext uri="{BB962C8B-B14F-4D97-AF65-F5344CB8AC3E}">
        <p14:creationId xmlns:p14="http://schemas.microsoft.com/office/powerpoint/2010/main" val="3328863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467098-4252-463C-9F69-84A478B4F3AD}"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6583BB-C45D-44DF-A382-F06C80BF88E4}" type="slidenum">
              <a:rPr kumimoji="1" lang="ja-JP" altLang="en-US" smtClean="0"/>
              <a:t>‹#›</a:t>
            </a:fld>
            <a:endParaRPr kumimoji="1" lang="ja-JP" altLang="en-US"/>
          </a:p>
        </p:txBody>
      </p:sp>
    </p:spTree>
    <p:extLst>
      <p:ext uri="{BB962C8B-B14F-4D97-AF65-F5344CB8AC3E}">
        <p14:creationId xmlns:p14="http://schemas.microsoft.com/office/powerpoint/2010/main" val="4196934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00653AE-42AA-420F-B083-9272957A8750}"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6583BB-C45D-44DF-A382-F06C80BF88E4}" type="slidenum">
              <a:rPr kumimoji="1" lang="ja-JP" altLang="en-US" smtClean="0"/>
              <a:t>‹#›</a:t>
            </a:fld>
            <a:endParaRPr kumimoji="1" lang="ja-JP" altLang="en-US"/>
          </a:p>
        </p:txBody>
      </p:sp>
    </p:spTree>
    <p:extLst>
      <p:ext uri="{BB962C8B-B14F-4D97-AF65-F5344CB8AC3E}">
        <p14:creationId xmlns:p14="http://schemas.microsoft.com/office/powerpoint/2010/main" val="226118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72B97E6-3BF0-4976-9C9E-151CDD74D1E8}" type="datetime1">
              <a:rPr kumimoji="1" lang="ja-JP" altLang="en-US" smtClean="0"/>
              <a:t>2024/2/21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6583BB-C45D-44DF-A382-F06C80BF88E4}" type="slidenum">
              <a:rPr kumimoji="1" lang="ja-JP" altLang="en-US" smtClean="0"/>
              <a:t>‹#›</a:t>
            </a:fld>
            <a:endParaRPr kumimoji="1" lang="ja-JP" altLang="en-US"/>
          </a:p>
        </p:txBody>
      </p:sp>
    </p:spTree>
    <p:extLst>
      <p:ext uri="{BB962C8B-B14F-4D97-AF65-F5344CB8AC3E}">
        <p14:creationId xmlns:p14="http://schemas.microsoft.com/office/powerpoint/2010/main" val="1328228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63E10CA-EBD0-4E37-8EB3-EBB98ACF4123}" type="datetime1">
              <a:rPr kumimoji="1" lang="ja-JP" altLang="en-US" smtClean="0"/>
              <a:t>2024/2/21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06583BB-C45D-44DF-A382-F06C80BF88E4}" type="slidenum">
              <a:rPr kumimoji="1" lang="ja-JP" altLang="en-US" smtClean="0"/>
              <a:t>‹#›</a:t>
            </a:fld>
            <a:endParaRPr kumimoji="1" lang="ja-JP" altLang="en-US"/>
          </a:p>
        </p:txBody>
      </p:sp>
    </p:spTree>
    <p:extLst>
      <p:ext uri="{BB962C8B-B14F-4D97-AF65-F5344CB8AC3E}">
        <p14:creationId xmlns:p14="http://schemas.microsoft.com/office/powerpoint/2010/main" val="1767221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05B7FD4-CE9A-40EF-BABB-46784F9D7FA9}" type="datetime1">
              <a:rPr kumimoji="1" lang="ja-JP" altLang="en-US" smtClean="0"/>
              <a:t>2024/2/21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06583BB-C45D-44DF-A382-F06C80BF88E4}" type="slidenum">
              <a:rPr kumimoji="1" lang="ja-JP" altLang="en-US" smtClean="0"/>
              <a:t>‹#›</a:t>
            </a:fld>
            <a:endParaRPr kumimoji="1" lang="ja-JP" altLang="en-US"/>
          </a:p>
        </p:txBody>
      </p:sp>
    </p:spTree>
    <p:extLst>
      <p:ext uri="{BB962C8B-B14F-4D97-AF65-F5344CB8AC3E}">
        <p14:creationId xmlns:p14="http://schemas.microsoft.com/office/powerpoint/2010/main" val="4231905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EC26E8-0635-4361-A879-31383744F807}" type="datetime1">
              <a:rPr kumimoji="1" lang="ja-JP" altLang="en-US" smtClean="0"/>
              <a:t>2024/2/21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06583BB-C45D-44DF-A382-F06C80BF88E4}" type="slidenum">
              <a:rPr kumimoji="1" lang="ja-JP" altLang="en-US" smtClean="0"/>
              <a:t>‹#›</a:t>
            </a:fld>
            <a:endParaRPr kumimoji="1" lang="ja-JP" altLang="en-US"/>
          </a:p>
        </p:txBody>
      </p:sp>
    </p:spTree>
    <p:extLst>
      <p:ext uri="{BB962C8B-B14F-4D97-AF65-F5344CB8AC3E}">
        <p14:creationId xmlns:p14="http://schemas.microsoft.com/office/powerpoint/2010/main" val="199107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71F2DBA-7EE5-44AB-A54C-EAD9376B167C}" type="datetime1">
              <a:rPr kumimoji="1" lang="ja-JP" altLang="en-US" smtClean="0"/>
              <a:t>2024/2/21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6583BB-C45D-44DF-A382-F06C80BF88E4}" type="slidenum">
              <a:rPr kumimoji="1" lang="ja-JP" altLang="en-US" smtClean="0"/>
              <a:t>‹#›</a:t>
            </a:fld>
            <a:endParaRPr kumimoji="1" lang="ja-JP" altLang="en-US"/>
          </a:p>
        </p:txBody>
      </p:sp>
    </p:spTree>
    <p:extLst>
      <p:ext uri="{BB962C8B-B14F-4D97-AF65-F5344CB8AC3E}">
        <p14:creationId xmlns:p14="http://schemas.microsoft.com/office/powerpoint/2010/main" val="1739051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5CADE6-D7C9-4E3B-83A7-EFDB76072366}" type="datetime1">
              <a:rPr kumimoji="1" lang="ja-JP" altLang="en-US" smtClean="0"/>
              <a:t>2024/2/21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6583BB-C45D-44DF-A382-F06C80BF88E4}" type="slidenum">
              <a:rPr kumimoji="1" lang="ja-JP" altLang="en-US" smtClean="0"/>
              <a:t>‹#›</a:t>
            </a:fld>
            <a:endParaRPr kumimoji="1" lang="ja-JP" altLang="en-US"/>
          </a:p>
        </p:txBody>
      </p:sp>
    </p:spTree>
    <p:extLst>
      <p:ext uri="{BB962C8B-B14F-4D97-AF65-F5344CB8AC3E}">
        <p14:creationId xmlns:p14="http://schemas.microsoft.com/office/powerpoint/2010/main" val="3960255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46FB501-4169-4BE2-9838-59E79447C769}" type="datetime1">
              <a:rPr kumimoji="1" lang="ja-JP" altLang="en-US" smtClean="0"/>
              <a:t>2024/2/21</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06583BB-C45D-44DF-A382-F06C80BF88E4}" type="slidenum">
              <a:rPr kumimoji="1" lang="ja-JP" altLang="en-US" smtClean="0"/>
              <a:t>‹#›</a:t>
            </a:fld>
            <a:endParaRPr kumimoji="1" lang="ja-JP" altLang="en-US"/>
          </a:p>
        </p:txBody>
      </p:sp>
    </p:spTree>
    <p:extLst>
      <p:ext uri="{BB962C8B-B14F-4D97-AF65-F5344CB8AC3E}">
        <p14:creationId xmlns:p14="http://schemas.microsoft.com/office/powerpoint/2010/main" val="2179935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E08603-FB02-4A03-881A-3F2A47BA9D21}"/>
              </a:ext>
            </a:extLst>
          </p:cNvPr>
          <p:cNvSpPr>
            <a:spLocks noGrp="1"/>
          </p:cNvSpPr>
          <p:nvPr>
            <p:ph type="ctrTitle"/>
          </p:nvPr>
        </p:nvSpPr>
        <p:spPr>
          <a:xfrm>
            <a:off x="1524000" y="793646"/>
            <a:ext cx="9144000" cy="1333283"/>
          </a:xfrm>
        </p:spPr>
        <p:txBody>
          <a:bodyPr anchor="ctr">
            <a:normAutofit fontScale="90000"/>
          </a:bodyPr>
          <a:lstStyle/>
          <a:p>
            <a:pPr algn="ctr">
              <a:lnSpc>
                <a:spcPct val="150000"/>
              </a:lnSpc>
            </a:pPr>
            <a:r>
              <a:rPr kumimoji="1" lang="ja-JP" altLang="en-US" dirty="0">
                <a:latin typeface="+mn-ea"/>
                <a:ea typeface="+mn-ea"/>
              </a:rPr>
              <a:t>令和５年度租税教育セミナー</a:t>
            </a:r>
            <a:br>
              <a:rPr kumimoji="1" lang="en-US" altLang="ja-JP" dirty="0">
                <a:latin typeface="+mn-ea"/>
                <a:ea typeface="+mn-ea"/>
              </a:rPr>
            </a:br>
            <a:r>
              <a:rPr kumimoji="1" lang="ja-JP" altLang="en-US" dirty="0">
                <a:latin typeface="+mn-ea"/>
                <a:ea typeface="+mn-ea"/>
              </a:rPr>
              <a:t>租税教育実践報告</a:t>
            </a:r>
          </a:p>
        </p:txBody>
      </p:sp>
      <p:sp>
        <p:nvSpPr>
          <p:cNvPr id="6" name="字幕 5">
            <a:extLst>
              <a:ext uri="{FF2B5EF4-FFF2-40B4-BE49-F238E27FC236}">
                <a16:creationId xmlns:a16="http://schemas.microsoft.com/office/drawing/2014/main" id="{4CD7B42D-14AC-443D-9FE2-23E22EC709E6}"/>
              </a:ext>
            </a:extLst>
          </p:cNvPr>
          <p:cNvSpPr>
            <a:spLocks noGrp="1"/>
          </p:cNvSpPr>
          <p:nvPr>
            <p:ph type="subTitle" idx="1"/>
          </p:nvPr>
        </p:nvSpPr>
        <p:spPr>
          <a:xfrm>
            <a:off x="1524000" y="4095641"/>
            <a:ext cx="9144000" cy="1333283"/>
          </a:xfrm>
        </p:spPr>
        <p:txBody>
          <a:bodyPr anchor="ctr">
            <a:normAutofit/>
          </a:bodyPr>
          <a:lstStyle/>
          <a:p>
            <a:pPr algn="r"/>
            <a:r>
              <a:rPr lang="ja-JP" altLang="en-US" b="1" dirty="0">
                <a:solidFill>
                  <a:schemeClr val="tx1"/>
                </a:solidFill>
                <a:latin typeface="+mn-ea"/>
              </a:rPr>
              <a:t>群馬県立高崎女子高等学校　柴崎晴央</a:t>
            </a:r>
          </a:p>
        </p:txBody>
      </p:sp>
      <p:sp>
        <p:nvSpPr>
          <p:cNvPr id="8" name="タイトル 1">
            <a:extLst>
              <a:ext uri="{FF2B5EF4-FFF2-40B4-BE49-F238E27FC236}">
                <a16:creationId xmlns:a16="http://schemas.microsoft.com/office/drawing/2014/main" id="{453FA7F3-1356-49BF-AA4E-00CB7733C9ED}"/>
              </a:ext>
            </a:extLst>
          </p:cNvPr>
          <p:cNvSpPr txBox="1">
            <a:spLocks/>
          </p:cNvSpPr>
          <p:nvPr/>
        </p:nvSpPr>
        <p:spPr>
          <a:xfrm>
            <a:off x="1524000" y="2762358"/>
            <a:ext cx="9144000" cy="133328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3600" b="1" dirty="0">
                <a:latin typeface="+mn-ea"/>
                <a:ea typeface="+mn-ea"/>
              </a:rPr>
              <a:t>公民としての自覚を深める租税教育</a:t>
            </a:r>
          </a:p>
        </p:txBody>
      </p:sp>
    </p:spTree>
    <p:extLst>
      <p:ext uri="{BB962C8B-B14F-4D97-AF65-F5344CB8AC3E}">
        <p14:creationId xmlns:p14="http://schemas.microsoft.com/office/powerpoint/2010/main" val="1115760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3310247-32BE-4653-DACC-5E7C5E8F4439}"/>
              </a:ext>
            </a:extLst>
          </p:cNvPr>
          <p:cNvSpPr>
            <a:spLocks noChangeArrowheads="1"/>
          </p:cNvSpPr>
          <p:nvPr/>
        </p:nvSpPr>
        <p:spPr bwMode="auto">
          <a:xfrm>
            <a:off x="5399070" y="2036053"/>
            <a:ext cx="45384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資料３</a:t>
            </a:r>
            <a:r>
              <a:rPr kumimoji="0" lang="ja-JP"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ja-JP" altLang="ja-JP"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国債残高の累増</a:t>
            </a:r>
            <a:endParaRPr kumimoji="0" lang="en-US" altLang="ja-JP"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lvl="0" defTabSz="914400" eaLnBrk="0" fontAlgn="base" hangingPunct="0">
              <a:spcBef>
                <a:spcPct val="0"/>
              </a:spcBef>
              <a:spcAft>
                <a:spcPct val="0"/>
              </a:spcAft>
            </a:pPr>
            <a:r>
              <a:rPr kumimoji="0" lang="ja-JP"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（出典：</a:t>
            </a:r>
            <a:r>
              <a:rPr lang="ja-JP" altLang="ja-JP" sz="1600" dirty="0">
                <a:solidFill>
                  <a:srgbClr val="000000"/>
                </a:solidFill>
                <a:latin typeface="Arial" panose="020B0604020202020204" pitchFamily="34" charset="0"/>
                <a:cs typeface="Arial" panose="020B0604020202020204" pitchFamily="34" charset="0"/>
              </a:rPr>
              <a:t>第一学習社</a:t>
            </a:r>
            <a:r>
              <a:rPr lang="ja-JP" altLang="en-US" sz="1600" dirty="0">
                <a:solidFill>
                  <a:srgbClr val="000000"/>
                </a:solidFill>
                <a:latin typeface="Arial" panose="020B0604020202020204" pitchFamily="34" charset="0"/>
                <a:cs typeface="Arial" panose="020B0604020202020204" pitchFamily="34" charset="0"/>
              </a:rPr>
              <a:t>「</a:t>
            </a:r>
            <a:r>
              <a:rPr kumimoji="0" lang="ja-JP" altLang="ja-JP"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最新公共資料集2023</a:t>
            </a:r>
            <a:r>
              <a:rPr kumimoji="0" lang="ja-JP"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ja-JP" altLang="ja-JP"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endParaRPr kumimoji="0" lang="ja-JP" altLang="ja-JP" sz="1600" b="0" i="0" u="none" strike="noStrike" cap="none" normalizeH="0" baseline="0" dirty="0">
              <a:ln>
                <a:noFill/>
              </a:ln>
              <a:solidFill>
                <a:schemeClr val="tx1"/>
              </a:solidFill>
              <a:effectLst/>
              <a:latin typeface="Arial" panose="020B0604020202020204" pitchFamily="34" charset="0"/>
            </a:endParaRPr>
          </a:p>
        </p:txBody>
      </p:sp>
      <p:pic>
        <p:nvPicPr>
          <p:cNvPr id="4098" name="Picture 2">
            <a:extLst>
              <a:ext uri="{FF2B5EF4-FFF2-40B4-BE49-F238E27FC236}">
                <a16:creationId xmlns:a16="http://schemas.microsoft.com/office/drawing/2014/main" id="{D6733AD1-7532-D9BB-B15F-93DF771BA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732" y="1776471"/>
            <a:ext cx="4333239" cy="249322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87002C89-EB65-D518-DBD9-3E53958BAE3C}"/>
              </a:ext>
            </a:extLst>
          </p:cNvPr>
          <p:cNvSpPr>
            <a:spLocks noChangeArrowheads="1"/>
          </p:cNvSpPr>
          <p:nvPr/>
        </p:nvSpPr>
        <p:spPr bwMode="auto">
          <a:xfrm>
            <a:off x="5988848" y="3826969"/>
            <a:ext cx="49616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資料４</a:t>
            </a:r>
            <a:r>
              <a:rPr kumimoji="0" lang="ja-JP"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ja-JP" altLang="ja-JP"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所得税の税率の推移</a:t>
            </a:r>
            <a:endParaRPr kumimoji="0" lang="en-US" altLang="ja-JP"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lvl="0" defTabSz="914400" eaLnBrk="0" fontAlgn="base" hangingPunct="0">
              <a:spcBef>
                <a:spcPct val="0"/>
              </a:spcBef>
              <a:spcAft>
                <a:spcPct val="0"/>
              </a:spcAft>
            </a:pPr>
            <a:r>
              <a:rPr kumimoji="0" lang="ja-JP"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（出典：</a:t>
            </a:r>
            <a:r>
              <a:rPr lang="ja-JP" altLang="ja-JP" sz="1600" dirty="0">
                <a:solidFill>
                  <a:srgbClr val="000000"/>
                </a:solidFill>
                <a:latin typeface="Arial" panose="020B0604020202020204" pitchFamily="34" charset="0"/>
                <a:cs typeface="Arial" panose="020B0604020202020204" pitchFamily="34" charset="0"/>
              </a:rPr>
              <a:t>財務省「</a:t>
            </a:r>
            <a:r>
              <a:rPr kumimoji="0" lang="ja-JP" altLang="ja-JP"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税率・税負担等に関する資料」</a:t>
            </a:r>
            <a:r>
              <a:rPr kumimoji="0" lang="ja-JP"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endParaRPr kumimoji="0" lang="ja-JP" altLang="ja-JP" sz="1600" b="0" i="0" u="none" strike="noStrike" cap="none" normalizeH="0" baseline="0" dirty="0">
              <a:ln>
                <a:noFill/>
              </a:ln>
              <a:solidFill>
                <a:schemeClr val="tx1"/>
              </a:solidFill>
              <a:effectLst/>
              <a:latin typeface="Arial" panose="020B0604020202020204" pitchFamily="34" charset="0"/>
            </a:endParaRPr>
          </a:p>
        </p:txBody>
      </p:sp>
      <p:pic>
        <p:nvPicPr>
          <p:cNvPr id="4100" name="Picture 4">
            <a:extLst>
              <a:ext uri="{FF2B5EF4-FFF2-40B4-BE49-F238E27FC236}">
                <a16:creationId xmlns:a16="http://schemas.microsoft.com/office/drawing/2014/main" id="{3EDE7051-83C1-73B2-0BAE-093B6DFC69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3738623" y="4362113"/>
            <a:ext cx="8179807" cy="2295480"/>
          </a:xfrm>
          <a:prstGeom prst="rect">
            <a:avLst/>
          </a:prstGeom>
          <a:noFill/>
          <a:extLst>
            <a:ext uri="{909E8E84-426E-40DD-AFC4-6F175D3DCCD1}">
              <a14:hiddenFill xmlns:a14="http://schemas.microsoft.com/office/drawing/2010/main">
                <a:solidFill>
                  <a:srgbClr val="FFFFFF"/>
                </a:solidFill>
              </a14:hiddenFill>
            </a:ext>
          </a:extLst>
        </p:spPr>
      </p:pic>
      <p:sp>
        <p:nvSpPr>
          <p:cNvPr id="8" name="タイトル 1">
            <a:extLst>
              <a:ext uri="{FF2B5EF4-FFF2-40B4-BE49-F238E27FC236}">
                <a16:creationId xmlns:a16="http://schemas.microsoft.com/office/drawing/2014/main" id="{EA559E66-818C-42F5-A29B-44219ECBFBBC}"/>
              </a:ext>
            </a:extLst>
          </p:cNvPr>
          <p:cNvSpPr txBox="1">
            <a:spLocks/>
          </p:cNvSpPr>
          <p:nvPr/>
        </p:nvSpPr>
        <p:spPr>
          <a:xfrm>
            <a:off x="8338209" y="574875"/>
            <a:ext cx="3580221" cy="524719"/>
          </a:xfrm>
          <a:prstGeom prst="rect">
            <a:avLst/>
          </a:prstGeom>
          <a:solidFill>
            <a:schemeClr val="bg1"/>
          </a:solidFill>
          <a:ln>
            <a:solidFill>
              <a:srgbClr val="0070C0"/>
            </a:solidFill>
          </a:ln>
        </p:spPr>
        <p:txBody>
          <a:bodyPr vert="horz" lIns="91440" tIns="45720" rIns="91440" bIns="45720" rtlCol="0" anchor="ctr">
            <a:normAutofit fontScale="92500" lnSpcReduction="2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nSpc>
                <a:spcPct val="150000"/>
              </a:lnSpc>
            </a:pPr>
            <a:r>
              <a:rPr lang="ja-JP" altLang="en-US" sz="2400" dirty="0">
                <a:latin typeface="+mn-ea"/>
                <a:ea typeface="+mn-ea"/>
              </a:rPr>
              <a:t>３　本時の授業</a:t>
            </a:r>
          </a:p>
        </p:txBody>
      </p:sp>
      <p:sp>
        <p:nvSpPr>
          <p:cNvPr id="12" name="タイトル 1">
            <a:extLst>
              <a:ext uri="{FF2B5EF4-FFF2-40B4-BE49-F238E27FC236}">
                <a16:creationId xmlns:a16="http://schemas.microsoft.com/office/drawing/2014/main" id="{8B18D8D7-C0EC-40F1-85E7-518F55C8E315}"/>
              </a:ext>
            </a:extLst>
          </p:cNvPr>
          <p:cNvSpPr>
            <a:spLocks noGrp="1"/>
          </p:cNvSpPr>
          <p:nvPr>
            <p:ph type="title"/>
          </p:nvPr>
        </p:nvSpPr>
        <p:spPr>
          <a:xfrm>
            <a:off x="677334" y="609600"/>
            <a:ext cx="8596668" cy="1320800"/>
          </a:xfrm>
        </p:spPr>
        <p:txBody>
          <a:bodyPr/>
          <a:lstStyle/>
          <a:p>
            <a:r>
              <a:rPr kumimoji="0" lang="ja-JP" altLang="en-US" b="1" dirty="0">
                <a:latin typeface="+mn-ea"/>
                <a:ea typeface="+mn-ea"/>
                <a:cs typeface="Times New Roman" panose="02020603050405020304" pitchFamily="18" charset="0"/>
              </a:rPr>
              <a:t>２時間目に活用した資料（２）</a:t>
            </a:r>
            <a:endParaRPr kumimoji="1" lang="ja-JP" altLang="en-US" dirty="0">
              <a:latin typeface="+mn-ea"/>
              <a:ea typeface="+mn-ea"/>
            </a:endParaRPr>
          </a:p>
        </p:txBody>
      </p:sp>
    </p:spTree>
    <p:extLst>
      <p:ext uri="{BB962C8B-B14F-4D97-AF65-F5344CB8AC3E}">
        <p14:creationId xmlns:p14="http://schemas.microsoft.com/office/powerpoint/2010/main" val="8765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90B2801E-FEA0-F59D-C6B5-403CE96B3A58}"/>
              </a:ext>
            </a:extLst>
          </p:cNvPr>
          <p:cNvSpPr>
            <a:spLocks noChangeArrowheads="1"/>
          </p:cNvSpPr>
          <p:nvPr/>
        </p:nvSpPr>
        <p:spPr bwMode="auto">
          <a:xfrm>
            <a:off x="772357" y="5248773"/>
            <a:ext cx="619661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rPr>
              <a:t>  </a:t>
            </a:r>
            <a:endParaRPr kumimoji="0" lang="ja-JP" altLang="ja-JP" sz="5400" b="0" i="0" u="none" strike="noStrike" cap="none" normalizeH="0" baseline="0" dirty="0">
              <a:ln>
                <a:noFill/>
              </a:ln>
              <a:solidFill>
                <a:schemeClr val="tx1"/>
              </a:solidFill>
              <a:effectLst/>
              <a:latin typeface="Arial" panose="020B0604020202020204" pitchFamily="34" charset="0"/>
            </a:endParaRPr>
          </a:p>
        </p:txBody>
      </p:sp>
      <p:sp>
        <p:nvSpPr>
          <p:cNvPr id="7" name="Rectangle 5">
            <a:extLst>
              <a:ext uri="{FF2B5EF4-FFF2-40B4-BE49-F238E27FC236}">
                <a16:creationId xmlns:a16="http://schemas.microsoft.com/office/drawing/2014/main" id="{0AC7D143-0A43-27BC-1A46-DF14F575DAAD}"/>
              </a:ext>
            </a:extLst>
          </p:cNvPr>
          <p:cNvSpPr>
            <a:spLocks noChangeArrowheads="1"/>
          </p:cNvSpPr>
          <p:nvPr/>
        </p:nvSpPr>
        <p:spPr bwMode="auto">
          <a:xfrm>
            <a:off x="357772" y="5329718"/>
            <a:ext cx="540724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資料５　利益余剰金と自己資本比率の推移</a:t>
            </a:r>
            <a:endParaRPr kumimoji="0" lang="en-US" altLang="ja-JP"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kumimoji="0" lang="ja-JP"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（出典：</a:t>
            </a:r>
            <a:r>
              <a:rPr lang="ja-JP" altLang="ja-JP" sz="1600" dirty="0">
                <a:solidFill>
                  <a:srgbClr val="000000"/>
                </a:solidFill>
                <a:latin typeface="Arial" panose="020B0604020202020204" pitchFamily="34" charset="0"/>
                <a:cs typeface="Arial" panose="020B0604020202020204" pitchFamily="34" charset="0"/>
              </a:rPr>
              <a:t>ニッセイ基礎研究所</a:t>
            </a:r>
            <a:r>
              <a:rPr kumimoji="0" lang="ja-JP" altLang="ja-JP"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「まるわかり</a:t>
            </a:r>
            <a:r>
              <a:rPr kumimoji="0" lang="ja-JP"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ja-JP" altLang="ja-JP"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内部留保</a:t>
            </a:r>
            <a:endParaRPr lang="en-US" altLang="ja-JP" sz="1600" dirty="0">
              <a:solidFill>
                <a:srgbClr val="000000"/>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kumimoji="0" lang="ja-JP" altLang="ja-JP"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問題</a:t>
            </a:r>
            <a:r>
              <a:rPr kumimoji="0" lang="ja-JP"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ja-JP" altLang="ja-JP"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内部留保の分析と課題解決に向けた考察</a:t>
            </a:r>
            <a:r>
              <a:rPr kumimoji="0" lang="ja-JP"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ja-JP" altLang="ja-JP"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ja-JP"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endParaRPr kumimoji="0" lang="ja-JP" altLang="ja-JP"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600" b="0" i="0" u="none" strike="noStrike" cap="none" normalizeH="0" baseline="0" dirty="0">
              <a:ln>
                <a:noFill/>
              </a:ln>
              <a:solidFill>
                <a:schemeClr val="tx1"/>
              </a:solidFill>
              <a:effectLst/>
              <a:latin typeface="Arial" panose="020B0604020202020204" pitchFamily="34" charset="0"/>
            </a:endParaRPr>
          </a:p>
        </p:txBody>
      </p:sp>
      <p:pic>
        <p:nvPicPr>
          <p:cNvPr id="3078" name="Picture 6">
            <a:extLst>
              <a:ext uri="{FF2B5EF4-FFF2-40B4-BE49-F238E27FC236}">
                <a16:creationId xmlns:a16="http://schemas.microsoft.com/office/drawing/2014/main" id="{9CACC618-5D43-B820-9ACD-A159A18FD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37" y="1728537"/>
            <a:ext cx="4784126" cy="352023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5404DA8E-650E-BDBD-2CBA-43E524F44A3D}"/>
              </a:ext>
            </a:extLst>
          </p:cNvPr>
          <p:cNvSpPr txBox="1"/>
          <p:nvPr/>
        </p:nvSpPr>
        <p:spPr>
          <a:xfrm>
            <a:off x="6435641" y="5452828"/>
            <a:ext cx="5126804" cy="584775"/>
          </a:xfrm>
          <a:prstGeom prst="rect">
            <a:avLst/>
          </a:prstGeom>
          <a:noFill/>
        </p:spPr>
        <p:txBody>
          <a:bodyPr wrap="square">
            <a:spAutoFit/>
          </a:bodyPr>
          <a:lstStyle/>
          <a:p>
            <a:pPr rtl="0">
              <a:spcBef>
                <a:spcPts val="0"/>
              </a:spcBef>
              <a:spcAft>
                <a:spcPts val="0"/>
              </a:spcAft>
            </a:pPr>
            <a:r>
              <a:rPr lang="ja-JP" altLang="en-US" sz="1600" b="0" i="0" u="none" strike="noStrike" dirty="0">
                <a:solidFill>
                  <a:srgbClr val="000000"/>
                </a:solidFill>
                <a:effectLst/>
                <a:latin typeface="Arial" panose="020B0604020202020204" pitchFamily="34" charset="0"/>
              </a:rPr>
              <a:t>資料６　法人税率の推移</a:t>
            </a:r>
            <a:endParaRPr lang="en-US" altLang="ja-JP" sz="1600" b="0" i="0" u="none" strike="noStrike" dirty="0">
              <a:solidFill>
                <a:srgbClr val="000000"/>
              </a:solidFill>
              <a:effectLst/>
              <a:latin typeface="Arial" panose="020B0604020202020204" pitchFamily="34" charset="0"/>
            </a:endParaRPr>
          </a:p>
          <a:p>
            <a:r>
              <a:rPr lang="ja-JP" altLang="en-US" sz="1600" b="0" i="0" u="none" strike="noStrike" dirty="0">
                <a:solidFill>
                  <a:srgbClr val="000000"/>
                </a:solidFill>
                <a:effectLst/>
                <a:latin typeface="Arial" panose="020B0604020202020204" pitchFamily="34" charset="0"/>
              </a:rPr>
              <a:t>（</a:t>
            </a:r>
            <a:r>
              <a:rPr lang="ja-JP" altLang="en-US" sz="1600" dirty="0">
                <a:solidFill>
                  <a:srgbClr val="000000"/>
                </a:solidFill>
                <a:latin typeface="Arial" panose="020B0604020202020204" pitchFamily="34" charset="0"/>
              </a:rPr>
              <a:t>出典：財務省</a:t>
            </a:r>
            <a:r>
              <a:rPr lang="ja-JP" altLang="en-US" sz="1600" b="0" i="0" u="none" strike="noStrike" dirty="0">
                <a:solidFill>
                  <a:srgbClr val="000000"/>
                </a:solidFill>
                <a:effectLst/>
                <a:latin typeface="Arial" panose="020B0604020202020204" pitchFamily="34" charset="0"/>
              </a:rPr>
              <a:t>「法人課税に関する基本的な資料」）</a:t>
            </a:r>
            <a:endParaRPr lang="en-US" altLang="ja-JP" sz="1600" b="0" i="0" u="none" strike="noStrike" dirty="0">
              <a:solidFill>
                <a:srgbClr val="000000"/>
              </a:solidFill>
              <a:effectLst/>
              <a:latin typeface="Arial" panose="020B0604020202020204" pitchFamily="34" charset="0"/>
            </a:endParaRPr>
          </a:p>
        </p:txBody>
      </p:sp>
      <p:pic>
        <p:nvPicPr>
          <p:cNvPr id="3080" name="Picture 8">
            <a:extLst>
              <a:ext uri="{FF2B5EF4-FFF2-40B4-BE49-F238E27FC236}">
                <a16:creationId xmlns:a16="http://schemas.microsoft.com/office/drawing/2014/main" id="{98EE9587-E51F-EB6C-D6A5-8ACB989FDF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9555" y="1698622"/>
            <a:ext cx="6238875" cy="353377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2" name="タイトル 1">
            <a:extLst>
              <a:ext uri="{FF2B5EF4-FFF2-40B4-BE49-F238E27FC236}">
                <a16:creationId xmlns:a16="http://schemas.microsoft.com/office/drawing/2014/main" id="{48810D8D-82EA-43D1-A3EA-FA02C30C9B0A}"/>
              </a:ext>
            </a:extLst>
          </p:cNvPr>
          <p:cNvSpPr txBox="1">
            <a:spLocks/>
          </p:cNvSpPr>
          <p:nvPr/>
        </p:nvSpPr>
        <p:spPr>
          <a:xfrm>
            <a:off x="8338209" y="574875"/>
            <a:ext cx="3580221" cy="524719"/>
          </a:xfrm>
          <a:prstGeom prst="rect">
            <a:avLst/>
          </a:prstGeom>
          <a:solidFill>
            <a:schemeClr val="bg1"/>
          </a:solidFill>
          <a:ln>
            <a:solidFill>
              <a:srgbClr val="0070C0"/>
            </a:solidFill>
          </a:ln>
        </p:spPr>
        <p:txBody>
          <a:bodyPr vert="horz" lIns="91440" tIns="45720" rIns="91440" bIns="45720" rtlCol="0" anchor="ctr">
            <a:normAutofit fontScale="92500" lnSpcReduction="2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nSpc>
                <a:spcPct val="150000"/>
              </a:lnSpc>
            </a:pPr>
            <a:r>
              <a:rPr lang="ja-JP" altLang="en-US" sz="2400" dirty="0">
                <a:latin typeface="+mn-ea"/>
                <a:ea typeface="+mn-ea"/>
              </a:rPr>
              <a:t>３　本時の授業</a:t>
            </a:r>
          </a:p>
        </p:txBody>
      </p:sp>
      <p:sp>
        <p:nvSpPr>
          <p:cNvPr id="13" name="タイトル 1">
            <a:extLst>
              <a:ext uri="{FF2B5EF4-FFF2-40B4-BE49-F238E27FC236}">
                <a16:creationId xmlns:a16="http://schemas.microsoft.com/office/drawing/2014/main" id="{C3A66926-BCA8-49A5-BAAB-C7447135FC7B}"/>
              </a:ext>
            </a:extLst>
          </p:cNvPr>
          <p:cNvSpPr>
            <a:spLocks noGrp="1"/>
          </p:cNvSpPr>
          <p:nvPr>
            <p:ph type="title"/>
          </p:nvPr>
        </p:nvSpPr>
        <p:spPr>
          <a:xfrm>
            <a:off x="677334" y="609600"/>
            <a:ext cx="8596668" cy="1320800"/>
          </a:xfrm>
        </p:spPr>
        <p:txBody>
          <a:bodyPr/>
          <a:lstStyle/>
          <a:p>
            <a:r>
              <a:rPr kumimoji="0" lang="ja-JP" altLang="en-US" b="1" dirty="0">
                <a:latin typeface="+mn-ea"/>
                <a:ea typeface="+mn-ea"/>
                <a:cs typeface="Times New Roman" panose="02020603050405020304" pitchFamily="18" charset="0"/>
              </a:rPr>
              <a:t>２時間目に活用した資料（３）</a:t>
            </a:r>
            <a:endParaRPr kumimoji="1" lang="ja-JP" altLang="en-US" dirty="0">
              <a:latin typeface="+mn-ea"/>
              <a:ea typeface="+mn-ea"/>
            </a:endParaRPr>
          </a:p>
        </p:txBody>
      </p:sp>
    </p:spTree>
    <p:extLst>
      <p:ext uri="{BB962C8B-B14F-4D97-AF65-F5344CB8AC3E}">
        <p14:creationId xmlns:p14="http://schemas.microsoft.com/office/powerpoint/2010/main" val="3101680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40F27F-0698-4C17-8AA7-078591E73441}"/>
              </a:ext>
            </a:extLst>
          </p:cNvPr>
          <p:cNvSpPr>
            <a:spLocks noGrp="1"/>
          </p:cNvSpPr>
          <p:nvPr>
            <p:ph type="title"/>
          </p:nvPr>
        </p:nvSpPr>
        <p:spPr/>
        <p:txBody>
          <a:bodyPr/>
          <a:lstStyle/>
          <a:p>
            <a:r>
              <a:rPr kumimoji="0" lang="ja-JP" altLang="en-US" b="1" dirty="0">
                <a:latin typeface="+mn-ea"/>
                <a:ea typeface="+mn-ea"/>
                <a:cs typeface="Times New Roman" panose="02020603050405020304" pitchFamily="18" charset="0"/>
              </a:rPr>
              <a:t>本時の授業展開（３時間目）</a:t>
            </a:r>
            <a:endParaRPr kumimoji="1" lang="ja-JP" altLang="en-US" dirty="0">
              <a:latin typeface="+mn-ea"/>
              <a:ea typeface="+mn-ea"/>
            </a:endParaRPr>
          </a:p>
        </p:txBody>
      </p:sp>
      <p:graphicFrame>
        <p:nvGraphicFramePr>
          <p:cNvPr id="6" name="表 5">
            <a:extLst>
              <a:ext uri="{FF2B5EF4-FFF2-40B4-BE49-F238E27FC236}">
                <a16:creationId xmlns:a16="http://schemas.microsoft.com/office/drawing/2014/main" id="{7E6AF826-D012-463C-BC2C-605783D44514}"/>
              </a:ext>
            </a:extLst>
          </p:cNvPr>
          <p:cNvGraphicFramePr>
            <a:graphicFrameLocks noGrp="1"/>
          </p:cNvGraphicFramePr>
          <p:nvPr>
            <p:extLst>
              <p:ext uri="{D42A27DB-BD31-4B8C-83A1-F6EECF244321}">
                <p14:modId xmlns:p14="http://schemas.microsoft.com/office/powerpoint/2010/main" val="3518912041"/>
              </p:ext>
            </p:extLst>
          </p:nvPr>
        </p:nvGraphicFramePr>
        <p:xfrm>
          <a:off x="591939" y="1270000"/>
          <a:ext cx="11326491" cy="5218430"/>
        </p:xfrm>
        <a:graphic>
          <a:graphicData uri="http://schemas.openxmlformats.org/drawingml/2006/table">
            <a:tbl>
              <a:tblPr firstRow="1" bandRow="1">
                <a:tableStyleId>{5C22544A-7EE6-4342-B048-85BDC9FD1C3A}</a:tableStyleId>
              </a:tblPr>
              <a:tblGrid>
                <a:gridCol w="696869">
                  <a:extLst>
                    <a:ext uri="{9D8B030D-6E8A-4147-A177-3AD203B41FA5}">
                      <a16:colId xmlns:a16="http://schemas.microsoft.com/office/drawing/2014/main" val="3805921501"/>
                    </a:ext>
                  </a:extLst>
                </a:gridCol>
                <a:gridCol w="10629622">
                  <a:extLst>
                    <a:ext uri="{9D8B030D-6E8A-4147-A177-3AD203B41FA5}">
                      <a16:colId xmlns:a16="http://schemas.microsoft.com/office/drawing/2014/main" val="743923982"/>
                    </a:ext>
                  </a:extLst>
                </a:gridCol>
              </a:tblGrid>
              <a:tr h="370840">
                <a:tc>
                  <a:txBody>
                    <a:bodyPr/>
                    <a:lstStyle/>
                    <a:p>
                      <a:pPr algn="ctr">
                        <a:lnSpc>
                          <a:spcPts val="2600"/>
                        </a:lnSpc>
                      </a:pPr>
                      <a:r>
                        <a:rPr kumimoji="1" lang="ja-JP" altLang="en-US" sz="2000" dirty="0"/>
                        <a:t>時間</a:t>
                      </a:r>
                    </a:p>
                  </a:txBody>
                  <a:tcPr/>
                </a:tc>
                <a:tc>
                  <a:txBody>
                    <a:bodyPr/>
                    <a:lstStyle/>
                    <a:p>
                      <a:pPr>
                        <a:lnSpc>
                          <a:spcPts val="2600"/>
                        </a:lnSpc>
                      </a:pPr>
                      <a:r>
                        <a:rPr kumimoji="1" lang="ja-JP" altLang="en-US" sz="2000" dirty="0"/>
                        <a:t>○学習内容　・学習活動</a:t>
                      </a:r>
                    </a:p>
                  </a:txBody>
                  <a:tcPr/>
                </a:tc>
                <a:extLst>
                  <a:ext uri="{0D108BD9-81ED-4DB2-BD59-A6C34878D82A}">
                    <a16:rowId xmlns:a16="http://schemas.microsoft.com/office/drawing/2014/main" val="3755271622"/>
                  </a:ext>
                </a:extLst>
              </a:tr>
              <a:tr h="0">
                <a:tc>
                  <a:txBody>
                    <a:bodyPr/>
                    <a:lstStyle/>
                    <a:p>
                      <a:pPr algn="ctr">
                        <a:lnSpc>
                          <a:spcPts val="2600"/>
                        </a:lnSpc>
                      </a:pPr>
                      <a:r>
                        <a:rPr kumimoji="1" lang="ja-JP" altLang="en-US" sz="2000" dirty="0"/>
                        <a:t>５</a:t>
                      </a:r>
                      <a:endParaRPr kumimoji="1" lang="en-US" altLang="ja-JP" sz="2000" dirty="0"/>
                    </a:p>
                    <a:p>
                      <a:pPr algn="ctr">
                        <a:lnSpc>
                          <a:spcPts val="2600"/>
                        </a:lnSpc>
                      </a:pPr>
                      <a:r>
                        <a:rPr kumimoji="1" lang="ja-JP" altLang="en-US" sz="2000" dirty="0"/>
                        <a:t>分</a:t>
                      </a:r>
                    </a:p>
                  </a:txBody>
                  <a:tcPr/>
                </a:tc>
                <a:tc>
                  <a:txBody>
                    <a:bodyPr/>
                    <a:lstStyle/>
                    <a:p>
                      <a:pPr>
                        <a:lnSpc>
                          <a:spcPts val="2600"/>
                        </a:lnSpc>
                      </a:pPr>
                      <a:r>
                        <a:rPr kumimoji="1" lang="ja-JP" altLang="en-US" sz="2000" dirty="0"/>
                        <a:t>〇本時のねらいと問い、前時までの学習内容の確認</a:t>
                      </a:r>
                      <a:endParaRPr kumimoji="1" lang="en-US" altLang="ja-JP" sz="2000" dirty="0"/>
                    </a:p>
                    <a:p>
                      <a:pPr>
                        <a:lnSpc>
                          <a:spcPts val="2600"/>
                        </a:lnSpc>
                      </a:pPr>
                      <a:r>
                        <a:rPr kumimoji="1" lang="ja-JP" altLang="en-US" sz="2000" dirty="0"/>
                        <a:t>　・６つの資料から読み取れることについての説明を聞く。</a:t>
                      </a:r>
                      <a:endParaRPr kumimoji="1" lang="en-US" altLang="ja-JP" sz="2000" dirty="0"/>
                    </a:p>
                  </a:txBody>
                  <a:tcPr/>
                </a:tc>
                <a:extLst>
                  <a:ext uri="{0D108BD9-81ED-4DB2-BD59-A6C34878D82A}">
                    <a16:rowId xmlns:a16="http://schemas.microsoft.com/office/drawing/2014/main" val="455437409"/>
                  </a:ext>
                </a:extLst>
              </a:tr>
              <a:tr h="0">
                <a:tc>
                  <a:txBody>
                    <a:bodyPr/>
                    <a:lstStyle/>
                    <a:p>
                      <a:pPr algn="ctr">
                        <a:lnSpc>
                          <a:spcPts val="2600"/>
                        </a:lnSpc>
                      </a:pPr>
                      <a:r>
                        <a:rPr kumimoji="1" lang="ja-JP" altLang="en-US" sz="2000" dirty="0"/>
                        <a:t>５</a:t>
                      </a:r>
                      <a:endParaRPr kumimoji="1" lang="en-US" altLang="ja-JP" sz="2000" dirty="0"/>
                    </a:p>
                    <a:p>
                      <a:pPr algn="ctr">
                        <a:lnSpc>
                          <a:spcPts val="2600"/>
                        </a:lnSpc>
                      </a:pPr>
                      <a:r>
                        <a:rPr kumimoji="1" lang="ja-JP" altLang="en-US" sz="2000" dirty="0"/>
                        <a:t>分</a:t>
                      </a:r>
                      <a:endParaRPr kumimoji="1" lang="en-US" altLang="ja-JP" sz="2000" dirty="0"/>
                    </a:p>
                  </a:txBody>
                  <a:tcPr/>
                </a:tc>
                <a:tc>
                  <a:txBody>
                    <a:bodyPr/>
                    <a:lstStyle/>
                    <a:p>
                      <a:pPr>
                        <a:lnSpc>
                          <a:spcPts val="2600"/>
                        </a:lnSpc>
                      </a:pPr>
                      <a:r>
                        <a:rPr kumimoji="1" lang="ja-JP" altLang="en-US" sz="2000" dirty="0"/>
                        <a:t>○少子高齢化と国民負担のあり方</a:t>
                      </a:r>
                      <a:endParaRPr kumimoji="1" lang="en-US" altLang="ja-JP" sz="2000" dirty="0"/>
                    </a:p>
                    <a:p>
                      <a:pPr>
                        <a:lnSpc>
                          <a:spcPts val="2600"/>
                        </a:lnSpc>
                      </a:pPr>
                      <a:r>
                        <a:rPr kumimoji="1" lang="ja-JP" altLang="en-US" sz="2000" dirty="0"/>
                        <a:t>　・前時に構想した問に対する意見をグループごとに共有する。</a:t>
                      </a:r>
                      <a:endParaRPr kumimoji="1" lang="en-US" altLang="ja-JP" sz="2000" dirty="0"/>
                    </a:p>
                  </a:txBody>
                  <a:tcPr/>
                </a:tc>
                <a:extLst>
                  <a:ext uri="{0D108BD9-81ED-4DB2-BD59-A6C34878D82A}">
                    <a16:rowId xmlns:a16="http://schemas.microsoft.com/office/drawing/2014/main" val="2645873340"/>
                  </a:ext>
                </a:extLst>
              </a:tr>
              <a:tr h="0">
                <a:tc>
                  <a:txBody>
                    <a:bodyPr/>
                    <a:lstStyle/>
                    <a:p>
                      <a:pPr algn="ctr">
                        <a:lnSpc>
                          <a:spcPts val="2600"/>
                        </a:lnSpc>
                      </a:pPr>
                      <a:r>
                        <a:rPr kumimoji="1" lang="en-US" altLang="ja-JP" sz="2000" dirty="0"/>
                        <a:t>10</a:t>
                      </a:r>
                    </a:p>
                    <a:p>
                      <a:pPr algn="ctr">
                        <a:lnSpc>
                          <a:spcPts val="2600"/>
                        </a:lnSpc>
                      </a:pPr>
                      <a:r>
                        <a:rPr kumimoji="1" lang="ja-JP" altLang="en-US" sz="2000" dirty="0"/>
                        <a:t>分</a:t>
                      </a:r>
                      <a:endParaRPr kumimoji="1" lang="en-US" altLang="ja-JP" sz="2000" dirty="0"/>
                    </a:p>
                  </a:txBody>
                  <a:tcPr/>
                </a:tc>
                <a:tc>
                  <a:txBody>
                    <a:bodyPr/>
                    <a:lstStyle/>
                    <a:p>
                      <a:pPr>
                        <a:lnSpc>
                          <a:spcPts val="2600"/>
                        </a:lnSpc>
                      </a:pPr>
                      <a:r>
                        <a:rPr kumimoji="1" lang="ja-JP" altLang="en-US" sz="2000" dirty="0"/>
                        <a:t>〇所得税と法人税</a:t>
                      </a:r>
                      <a:endParaRPr kumimoji="1" lang="en-US" altLang="ja-JP" sz="2000" dirty="0"/>
                    </a:p>
                    <a:p>
                      <a:pPr>
                        <a:lnSpc>
                          <a:spcPts val="2600"/>
                        </a:lnSpc>
                      </a:pPr>
                      <a:r>
                        <a:rPr kumimoji="1" lang="ja-JP" altLang="en-US" sz="2000" dirty="0"/>
                        <a:t>　・資料集を読み、所得税率や法人税率の引き上げることの影響を要約する。</a:t>
                      </a:r>
                      <a:endParaRPr kumimoji="1" lang="en-US" altLang="ja-JP" sz="2000" dirty="0"/>
                    </a:p>
                  </a:txBody>
                  <a:tcPr/>
                </a:tc>
                <a:extLst>
                  <a:ext uri="{0D108BD9-81ED-4DB2-BD59-A6C34878D82A}">
                    <a16:rowId xmlns:a16="http://schemas.microsoft.com/office/drawing/2014/main" val="257239877"/>
                  </a:ext>
                </a:extLst>
              </a:tr>
              <a:tr h="370840">
                <a:tc>
                  <a:txBody>
                    <a:bodyPr/>
                    <a:lstStyle/>
                    <a:p>
                      <a:pPr algn="ctr">
                        <a:lnSpc>
                          <a:spcPts val="2600"/>
                        </a:lnSpc>
                      </a:pPr>
                      <a:r>
                        <a:rPr kumimoji="1" lang="en-US" altLang="ja-JP" sz="2000" dirty="0"/>
                        <a:t>15</a:t>
                      </a:r>
                    </a:p>
                    <a:p>
                      <a:pPr algn="ctr">
                        <a:lnSpc>
                          <a:spcPts val="2600"/>
                        </a:lnSpc>
                      </a:pPr>
                      <a:r>
                        <a:rPr kumimoji="1" lang="ja-JP" altLang="en-US" sz="2000" dirty="0"/>
                        <a:t>分</a:t>
                      </a:r>
                      <a:endParaRPr kumimoji="1" lang="en-US" altLang="ja-JP" sz="2000" dirty="0"/>
                    </a:p>
                  </a:txBody>
                  <a:tcPr/>
                </a:tc>
                <a:tc>
                  <a:txBody>
                    <a:bodyPr/>
                    <a:lstStyle/>
                    <a:p>
                      <a:pPr>
                        <a:lnSpc>
                          <a:spcPts val="2600"/>
                        </a:lnSpc>
                      </a:pPr>
                      <a:r>
                        <a:rPr kumimoji="1" lang="ja-JP" altLang="en-US" sz="2000" dirty="0"/>
                        <a:t>○少子高齢化と国民負担のあり方</a:t>
                      </a:r>
                      <a:endParaRPr kumimoji="1" lang="en-US" altLang="ja-JP" sz="2000" dirty="0"/>
                    </a:p>
                    <a:p>
                      <a:pPr>
                        <a:lnSpc>
                          <a:spcPts val="2600"/>
                        </a:lnSpc>
                      </a:pPr>
                      <a:r>
                        <a:rPr kumimoji="1" lang="ja-JP" altLang="en-US" sz="2000" dirty="0"/>
                        <a:t>　・これまでの学習内容を振り返り、本時の問いに対する自分の考えを記述する。</a:t>
                      </a:r>
                      <a:endParaRPr kumimoji="1" lang="en-US" altLang="ja-JP" sz="2000" dirty="0"/>
                    </a:p>
                  </a:txBody>
                  <a:tcPr/>
                </a:tc>
                <a:extLst>
                  <a:ext uri="{0D108BD9-81ED-4DB2-BD59-A6C34878D82A}">
                    <a16:rowId xmlns:a16="http://schemas.microsoft.com/office/drawing/2014/main" val="2971454383"/>
                  </a:ext>
                </a:extLst>
              </a:tr>
              <a:tr h="426556">
                <a:tc>
                  <a:txBody>
                    <a:bodyPr/>
                    <a:lstStyle/>
                    <a:p>
                      <a:pPr algn="ctr">
                        <a:lnSpc>
                          <a:spcPts val="2600"/>
                        </a:lnSpc>
                      </a:pPr>
                      <a:r>
                        <a:rPr kumimoji="1" lang="en-US" altLang="ja-JP" sz="2000" dirty="0"/>
                        <a:t>15</a:t>
                      </a:r>
                    </a:p>
                    <a:p>
                      <a:pPr algn="ctr">
                        <a:lnSpc>
                          <a:spcPts val="2600"/>
                        </a:lnSpc>
                      </a:pPr>
                      <a:r>
                        <a:rPr kumimoji="1" lang="ja-JP" altLang="en-US" sz="2000" dirty="0"/>
                        <a:t>分</a:t>
                      </a:r>
                    </a:p>
                  </a:txBody>
                  <a:tcPr/>
                </a:tc>
                <a:tc>
                  <a:txBody>
                    <a:bodyPr/>
                    <a:lstStyle/>
                    <a:p>
                      <a:pPr>
                        <a:lnSpc>
                          <a:spcPts val="2600"/>
                        </a:lnSpc>
                      </a:pPr>
                      <a:r>
                        <a:rPr kumimoji="1" lang="ja-JP" altLang="en-US" sz="2000" dirty="0"/>
                        <a:t>○政党とマニフェスト</a:t>
                      </a:r>
                      <a:endParaRPr kumimoji="1" lang="en-US" altLang="ja-JP" sz="2000" dirty="0"/>
                    </a:p>
                    <a:p>
                      <a:pPr>
                        <a:lnSpc>
                          <a:spcPts val="2600"/>
                        </a:lnSpc>
                      </a:pPr>
                      <a:r>
                        <a:rPr kumimoji="1" lang="ja-JP" altLang="en-US" sz="2000" dirty="0"/>
                        <a:t>　・「マニフェスト比較表」を参照し、自分の考えに最も近い政党を一つ選ぶ。</a:t>
                      </a:r>
                      <a:endParaRPr kumimoji="1" lang="en-US" altLang="ja-JP" sz="2000" dirty="0"/>
                    </a:p>
                    <a:p>
                      <a:pPr>
                        <a:lnSpc>
                          <a:spcPts val="2600"/>
                        </a:lnSpc>
                      </a:pPr>
                      <a:r>
                        <a:rPr kumimoji="1" lang="ja-JP" altLang="en-US" sz="2000" dirty="0"/>
                        <a:t>　・「投票先を選択するときに大切なことは何か」を考え、入力する。</a:t>
                      </a:r>
                      <a:endParaRPr kumimoji="1" lang="en-US" altLang="ja-JP" sz="2000" dirty="0"/>
                    </a:p>
                  </a:txBody>
                  <a:tcPr/>
                </a:tc>
                <a:extLst>
                  <a:ext uri="{0D108BD9-81ED-4DB2-BD59-A6C34878D82A}">
                    <a16:rowId xmlns:a16="http://schemas.microsoft.com/office/drawing/2014/main" val="16736100"/>
                  </a:ext>
                </a:extLst>
              </a:tr>
              <a:tr h="426556">
                <a:tc>
                  <a:txBody>
                    <a:bodyPr/>
                    <a:lstStyle/>
                    <a:p>
                      <a:pPr algn="ctr">
                        <a:lnSpc>
                          <a:spcPts val="2600"/>
                        </a:lnSpc>
                      </a:pPr>
                      <a:r>
                        <a:rPr kumimoji="1" lang="ja-JP" altLang="en-US" sz="2000" dirty="0"/>
                        <a:t>５</a:t>
                      </a:r>
                      <a:endParaRPr kumimoji="1" lang="en-US" altLang="ja-JP" sz="2000" dirty="0"/>
                    </a:p>
                    <a:p>
                      <a:pPr algn="ctr">
                        <a:lnSpc>
                          <a:spcPts val="2600"/>
                        </a:lnSpc>
                      </a:pPr>
                      <a:r>
                        <a:rPr kumimoji="1" lang="ja-JP" altLang="en-US" sz="2000" dirty="0"/>
                        <a:t>分</a:t>
                      </a:r>
                    </a:p>
                  </a:txBody>
                  <a:tcPr/>
                </a:tc>
                <a:tc>
                  <a:txBody>
                    <a:bodyPr/>
                    <a:lstStyle/>
                    <a:p>
                      <a:pPr>
                        <a:lnSpc>
                          <a:spcPts val="2600"/>
                        </a:lnSpc>
                      </a:pPr>
                      <a:r>
                        <a:rPr kumimoji="1" lang="ja-JP" altLang="en-US" sz="2000" dirty="0"/>
                        <a:t>〇本時の振り返り</a:t>
                      </a:r>
                      <a:endParaRPr kumimoji="1" lang="en-US" altLang="ja-JP" sz="2000" dirty="0"/>
                    </a:p>
                    <a:p>
                      <a:pPr>
                        <a:lnSpc>
                          <a:spcPts val="2600"/>
                        </a:lnSpc>
                      </a:pPr>
                      <a:r>
                        <a:rPr kumimoji="1" lang="ja-JP" altLang="en-US" sz="2000" dirty="0"/>
                        <a:t>　・単元の基軸となる問いに関わる気付きなどをＯＰＰに入力する。</a:t>
                      </a:r>
                      <a:endParaRPr kumimoji="1" lang="en-US" altLang="ja-JP" sz="2000" dirty="0"/>
                    </a:p>
                  </a:txBody>
                  <a:tcPr/>
                </a:tc>
                <a:extLst>
                  <a:ext uri="{0D108BD9-81ED-4DB2-BD59-A6C34878D82A}">
                    <a16:rowId xmlns:a16="http://schemas.microsoft.com/office/drawing/2014/main" val="1351476232"/>
                  </a:ext>
                </a:extLst>
              </a:tr>
            </a:tbl>
          </a:graphicData>
        </a:graphic>
      </p:graphicFrame>
      <p:sp>
        <p:nvSpPr>
          <p:cNvPr id="7" name="タイトル 1">
            <a:extLst>
              <a:ext uri="{FF2B5EF4-FFF2-40B4-BE49-F238E27FC236}">
                <a16:creationId xmlns:a16="http://schemas.microsoft.com/office/drawing/2014/main" id="{7674907E-179C-4FD2-AE38-8336D44F103E}"/>
              </a:ext>
            </a:extLst>
          </p:cNvPr>
          <p:cNvSpPr txBox="1">
            <a:spLocks/>
          </p:cNvSpPr>
          <p:nvPr/>
        </p:nvSpPr>
        <p:spPr>
          <a:xfrm>
            <a:off x="8338209" y="574875"/>
            <a:ext cx="3580221" cy="524719"/>
          </a:xfrm>
          <a:prstGeom prst="rect">
            <a:avLst/>
          </a:prstGeom>
          <a:solidFill>
            <a:schemeClr val="bg1"/>
          </a:solidFill>
          <a:ln>
            <a:solidFill>
              <a:srgbClr val="0070C0"/>
            </a:solidFill>
          </a:ln>
        </p:spPr>
        <p:txBody>
          <a:bodyPr vert="horz" lIns="91440" tIns="45720" rIns="91440" bIns="45720" rtlCol="0" anchor="ctr">
            <a:normAutofit fontScale="92500" lnSpcReduction="2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nSpc>
                <a:spcPct val="150000"/>
              </a:lnSpc>
            </a:pPr>
            <a:r>
              <a:rPr lang="ja-JP" altLang="en-US" sz="2400" dirty="0">
                <a:latin typeface="+mn-ea"/>
                <a:ea typeface="+mn-ea"/>
              </a:rPr>
              <a:t>３　本時の授業</a:t>
            </a:r>
          </a:p>
        </p:txBody>
      </p:sp>
      <p:sp>
        <p:nvSpPr>
          <p:cNvPr id="26" name="四角形: 角を丸くする 25">
            <a:extLst>
              <a:ext uri="{FF2B5EF4-FFF2-40B4-BE49-F238E27FC236}">
                <a16:creationId xmlns:a16="http://schemas.microsoft.com/office/drawing/2014/main" id="{826299E6-9865-4241-92A2-8221C1583E6C}"/>
              </a:ext>
            </a:extLst>
          </p:cNvPr>
          <p:cNvSpPr/>
          <p:nvPr/>
        </p:nvSpPr>
        <p:spPr>
          <a:xfrm>
            <a:off x="591939" y="2428733"/>
            <a:ext cx="11326490" cy="7628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63998227-29B2-431D-9553-6EFABBAD67F3}"/>
              </a:ext>
            </a:extLst>
          </p:cNvPr>
          <p:cNvSpPr/>
          <p:nvPr/>
        </p:nvSpPr>
        <p:spPr>
          <a:xfrm>
            <a:off x="591936" y="5700801"/>
            <a:ext cx="11326490" cy="76978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7398D175-8D81-4F45-850E-3453E31EA058}"/>
              </a:ext>
            </a:extLst>
          </p:cNvPr>
          <p:cNvSpPr/>
          <p:nvPr/>
        </p:nvSpPr>
        <p:spPr>
          <a:xfrm>
            <a:off x="591938" y="3198518"/>
            <a:ext cx="11326490" cy="75428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DDFF380A-C207-4278-832C-898A69E2370B}"/>
              </a:ext>
            </a:extLst>
          </p:cNvPr>
          <p:cNvSpPr/>
          <p:nvPr/>
        </p:nvSpPr>
        <p:spPr>
          <a:xfrm>
            <a:off x="591936" y="3956281"/>
            <a:ext cx="11326490" cy="75428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6237877F-5521-412D-9374-D38E6F15991E}"/>
              </a:ext>
            </a:extLst>
          </p:cNvPr>
          <p:cNvSpPr/>
          <p:nvPr/>
        </p:nvSpPr>
        <p:spPr>
          <a:xfrm>
            <a:off x="591936" y="4710567"/>
            <a:ext cx="11326490" cy="97239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54911CAB-6FF7-44F8-825A-7737137C5422}"/>
              </a:ext>
            </a:extLst>
          </p:cNvPr>
          <p:cNvSpPr/>
          <p:nvPr/>
        </p:nvSpPr>
        <p:spPr>
          <a:xfrm>
            <a:off x="591936" y="1682606"/>
            <a:ext cx="11326490" cy="75428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9857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1"/>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6"/>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28"/>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9"/>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30"/>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8" grpId="0" animBg="1"/>
      <p:bldP spid="28" grpId="1" animBg="1"/>
      <p:bldP spid="29" grpId="0" animBg="1"/>
      <p:bldP spid="29" grpId="1" animBg="1"/>
      <p:bldP spid="30" grpId="0" animBg="1"/>
      <p:bldP spid="30" grpId="1" animBg="1"/>
      <p:bldP spid="31" grpId="0" animBg="1"/>
      <p:bldP spid="3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B47EC66-D867-4588-96FC-18491B1EBE30}"/>
              </a:ext>
            </a:extLst>
          </p:cNvPr>
          <p:cNvSpPr>
            <a:spLocks noGrp="1"/>
          </p:cNvSpPr>
          <p:nvPr>
            <p:ph idx="1"/>
          </p:nvPr>
        </p:nvSpPr>
        <p:spPr>
          <a:xfrm>
            <a:off x="677334" y="1953550"/>
            <a:ext cx="8596668" cy="490014"/>
          </a:xfrm>
        </p:spPr>
        <p:txBody>
          <a:bodyPr>
            <a:normAutofit/>
          </a:bodyPr>
          <a:lstStyle/>
          <a:p>
            <a:pPr marL="0" indent="0">
              <a:buNone/>
            </a:pPr>
            <a:r>
              <a:rPr kumimoji="1" lang="ja-JP" altLang="en-US" sz="2400" dirty="0"/>
              <a:t>思考・判断・表現</a:t>
            </a:r>
          </a:p>
        </p:txBody>
      </p:sp>
      <p:sp>
        <p:nvSpPr>
          <p:cNvPr id="5" name="タイトル 1">
            <a:extLst>
              <a:ext uri="{FF2B5EF4-FFF2-40B4-BE49-F238E27FC236}">
                <a16:creationId xmlns:a16="http://schemas.microsoft.com/office/drawing/2014/main" id="{82C0EE80-21B3-49C3-94B1-6E83320BE53E}"/>
              </a:ext>
            </a:extLst>
          </p:cNvPr>
          <p:cNvSpPr txBox="1">
            <a:spLocks/>
          </p:cNvSpPr>
          <p:nvPr/>
        </p:nvSpPr>
        <p:spPr>
          <a:xfrm>
            <a:off x="8338209" y="574875"/>
            <a:ext cx="3580221" cy="524719"/>
          </a:xfrm>
          <a:prstGeom prst="rect">
            <a:avLst/>
          </a:prstGeom>
          <a:solidFill>
            <a:schemeClr val="bg1"/>
          </a:solidFill>
          <a:ln>
            <a:solidFill>
              <a:srgbClr val="0070C0"/>
            </a:solidFill>
          </a:ln>
        </p:spPr>
        <p:txBody>
          <a:bodyPr vert="horz" lIns="91440" tIns="45720" rIns="91440" bIns="45720" rtlCol="0" anchor="ctr">
            <a:normAutofit fontScale="92500" lnSpcReduction="2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nSpc>
                <a:spcPct val="150000"/>
              </a:lnSpc>
            </a:pPr>
            <a:r>
              <a:rPr lang="ja-JP" altLang="en-US" sz="2400" dirty="0">
                <a:latin typeface="+mn-ea"/>
                <a:ea typeface="+mn-ea"/>
              </a:rPr>
              <a:t>３　本時の授業</a:t>
            </a:r>
          </a:p>
        </p:txBody>
      </p:sp>
      <p:graphicFrame>
        <p:nvGraphicFramePr>
          <p:cNvPr id="6" name="表 5">
            <a:extLst>
              <a:ext uri="{FF2B5EF4-FFF2-40B4-BE49-F238E27FC236}">
                <a16:creationId xmlns:a16="http://schemas.microsoft.com/office/drawing/2014/main" id="{B2E20924-0706-47CF-958D-8A0F1743E818}"/>
              </a:ext>
            </a:extLst>
          </p:cNvPr>
          <p:cNvGraphicFramePr>
            <a:graphicFrameLocks noGrp="1"/>
          </p:cNvGraphicFramePr>
          <p:nvPr>
            <p:extLst>
              <p:ext uri="{D42A27DB-BD31-4B8C-83A1-F6EECF244321}">
                <p14:modId xmlns:p14="http://schemas.microsoft.com/office/powerpoint/2010/main" val="2723444390"/>
              </p:ext>
            </p:extLst>
          </p:nvPr>
        </p:nvGraphicFramePr>
        <p:xfrm>
          <a:off x="1169042" y="2650602"/>
          <a:ext cx="10749388" cy="2164465"/>
        </p:xfrm>
        <a:graphic>
          <a:graphicData uri="http://schemas.openxmlformats.org/drawingml/2006/table">
            <a:tbl>
              <a:tblPr firstRow="1" bandRow="1">
                <a:tableStyleId>{5C22544A-7EE6-4342-B048-85BDC9FD1C3A}</a:tableStyleId>
              </a:tblPr>
              <a:tblGrid>
                <a:gridCol w="5374694">
                  <a:extLst>
                    <a:ext uri="{9D8B030D-6E8A-4147-A177-3AD203B41FA5}">
                      <a16:colId xmlns:a16="http://schemas.microsoft.com/office/drawing/2014/main" val="1338078263"/>
                    </a:ext>
                  </a:extLst>
                </a:gridCol>
                <a:gridCol w="5374694">
                  <a:extLst>
                    <a:ext uri="{9D8B030D-6E8A-4147-A177-3AD203B41FA5}">
                      <a16:colId xmlns:a16="http://schemas.microsoft.com/office/drawing/2014/main" val="863254100"/>
                    </a:ext>
                  </a:extLst>
                </a:gridCol>
              </a:tblGrid>
              <a:tr h="638200">
                <a:tc>
                  <a:txBody>
                    <a:bodyPr/>
                    <a:lstStyle/>
                    <a:p>
                      <a:pPr algn="ctr"/>
                      <a:r>
                        <a:rPr kumimoji="1" lang="ja-JP" altLang="en-US" sz="2000" dirty="0"/>
                        <a:t>「十分満足できる」状況（Ａ）の規準</a:t>
                      </a:r>
                    </a:p>
                  </a:txBody>
                  <a:tcPr anchor="ctr"/>
                </a:tc>
                <a:tc>
                  <a:txBody>
                    <a:bodyPr/>
                    <a:lstStyle/>
                    <a:p>
                      <a:pPr algn="ctr"/>
                      <a:r>
                        <a:rPr kumimoji="1" lang="ja-JP" altLang="en-US" sz="2000" dirty="0"/>
                        <a:t>「おおむね満足できる」状況（Ｂ）の規準</a:t>
                      </a:r>
                    </a:p>
                  </a:txBody>
                  <a:tcPr anchor="ctr"/>
                </a:tc>
                <a:extLst>
                  <a:ext uri="{0D108BD9-81ED-4DB2-BD59-A6C34878D82A}">
                    <a16:rowId xmlns:a16="http://schemas.microsoft.com/office/drawing/2014/main" val="2322451494"/>
                  </a:ext>
                </a:extLst>
              </a:tr>
              <a:tr h="1526265">
                <a:tc>
                  <a:txBody>
                    <a:bodyPr/>
                    <a:lstStyle/>
                    <a:p>
                      <a:pPr algn="l"/>
                      <a:r>
                        <a:rPr kumimoji="1" lang="ja-JP" altLang="en-US" sz="2000" dirty="0"/>
                        <a:t>（Ｂ）の規準に加え、合意形成を視野に入れながら、課題の解決に向けた考え方などについて構想している。</a:t>
                      </a:r>
                    </a:p>
                  </a:txBody>
                  <a:tcPr anchor="ctr"/>
                </a:tc>
                <a:tc>
                  <a:txBody>
                    <a:bodyPr/>
                    <a:lstStyle/>
                    <a:p>
                      <a:pPr algn="l"/>
                      <a:r>
                        <a:rPr kumimoji="1" lang="ja-JP" altLang="en-US" sz="2000" dirty="0"/>
                        <a:t>消費税をめぐる課題・論争について、事実を基に多面的・多角的に考察し、論拠をもって自らの考えを表現している。</a:t>
                      </a:r>
                    </a:p>
                  </a:txBody>
                  <a:tcPr anchor="ctr"/>
                </a:tc>
                <a:extLst>
                  <a:ext uri="{0D108BD9-81ED-4DB2-BD59-A6C34878D82A}">
                    <a16:rowId xmlns:a16="http://schemas.microsoft.com/office/drawing/2014/main" val="2465277022"/>
                  </a:ext>
                </a:extLst>
              </a:tr>
            </a:tbl>
          </a:graphicData>
        </a:graphic>
      </p:graphicFrame>
      <p:sp>
        <p:nvSpPr>
          <p:cNvPr id="11" name="タイトル 1">
            <a:extLst>
              <a:ext uri="{FF2B5EF4-FFF2-40B4-BE49-F238E27FC236}">
                <a16:creationId xmlns:a16="http://schemas.microsoft.com/office/drawing/2014/main" id="{8ACCA6F6-7D5F-4F8C-92E6-1036C4420C81}"/>
              </a:ext>
            </a:extLst>
          </p:cNvPr>
          <p:cNvSpPr>
            <a:spLocks noGrp="1"/>
          </p:cNvSpPr>
          <p:nvPr>
            <p:ph type="title"/>
          </p:nvPr>
        </p:nvSpPr>
        <p:spPr>
          <a:xfrm>
            <a:off x="677334" y="609600"/>
            <a:ext cx="8596668" cy="1320800"/>
          </a:xfrm>
        </p:spPr>
        <p:txBody>
          <a:bodyPr/>
          <a:lstStyle/>
          <a:p>
            <a:r>
              <a:rPr kumimoji="0" lang="ja-JP" altLang="en-US" b="1" dirty="0">
                <a:latin typeface="+mn-ea"/>
                <a:ea typeface="+mn-ea"/>
                <a:cs typeface="Times New Roman" panose="02020603050405020304" pitchFamily="18" charset="0"/>
              </a:rPr>
              <a:t>本時の問いの考察に係わる評価規準</a:t>
            </a:r>
            <a:endParaRPr kumimoji="1" lang="ja-JP" altLang="en-US" dirty="0">
              <a:latin typeface="+mn-ea"/>
              <a:ea typeface="+mn-ea"/>
            </a:endParaRPr>
          </a:p>
        </p:txBody>
      </p:sp>
    </p:spTree>
    <p:extLst>
      <p:ext uri="{BB962C8B-B14F-4D97-AF65-F5344CB8AC3E}">
        <p14:creationId xmlns:p14="http://schemas.microsoft.com/office/powerpoint/2010/main" val="3729990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DEA5CF5-40AA-39F3-F5A4-37D13D517504}"/>
              </a:ext>
            </a:extLst>
          </p:cNvPr>
          <p:cNvSpPr>
            <a:spLocks noGrp="1"/>
          </p:cNvSpPr>
          <p:nvPr>
            <p:ph idx="1"/>
          </p:nvPr>
        </p:nvSpPr>
        <p:spPr>
          <a:xfrm>
            <a:off x="799879" y="1930400"/>
            <a:ext cx="3641203" cy="3162460"/>
          </a:xfrm>
        </p:spPr>
        <p:txBody>
          <a:bodyPr>
            <a:normAutofit/>
          </a:bodyPr>
          <a:lstStyle/>
          <a:p>
            <a:pPr marL="0" indent="0">
              <a:buNone/>
            </a:pPr>
            <a:r>
              <a:rPr lang="ja-JP" altLang="en-US" sz="2400" b="1" i="0" u="none" strike="noStrike" dirty="0">
                <a:solidFill>
                  <a:srgbClr val="000000"/>
                </a:solidFill>
                <a:effectLst/>
                <a:latin typeface="Arial" panose="020B0604020202020204" pitchFamily="34" charset="0"/>
              </a:rPr>
              <a:t>特に注目させる項目は</a:t>
            </a:r>
            <a:endParaRPr lang="en-US" altLang="ja-JP" sz="2400" b="1" i="0" u="none" strike="noStrike" dirty="0">
              <a:solidFill>
                <a:srgbClr val="000000"/>
              </a:solidFill>
              <a:effectLst/>
              <a:latin typeface="Arial" panose="020B0604020202020204" pitchFamily="34" charset="0"/>
            </a:endParaRPr>
          </a:p>
          <a:p>
            <a:pPr marL="0" indent="0">
              <a:buNone/>
            </a:pPr>
            <a:r>
              <a:rPr lang="ja-JP" altLang="en-US" sz="2400" b="1" i="0" u="none" strike="noStrike" dirty="0">
                <a:solidFill>
                  <a:srgbClr val="000000"/>
                </a:solidFill>
                <a:effectLst/>
                <a:latin typeface="Arial" panose="020B0604020202020204" pitchFamily="34" charset="0"/>
              </a:rPr>
              <a:t>　・「経済・財政」</a:t>
            </a:r>
            <a:endParaRPr lang="en-US" altLang="ja-JP" sz="2400" b="1" i="0" u="none" strike="noStrike" dirty="0">
              <a:solidFill>
                <a:srgbClr val="000000"/>
              </a:solidFill>
              <a:effectLst/>
              <a:latin typeface="Arial" panose="020B0604020202020204" pitchFamily="34" charset="0"/>
            </a:endParaRPr>
          </a:p>
          <a:p>
            <a:pPr marL="0" indent="0">
              <a:buNone/>
            </a:pPr>
            <a:r>
              <a:rPr lang="ja-JP" altLang="en-US" sz="2400" b="1" i="0" u="none" strike="noStrike" dirty="0">
                <a:solidFill>
                  <a:srgbClr val="000000"/>
                </a:solidFill>
                <a:effectLst/>
                <a:latin typeface="Arial" panose="020B0604020202020204" pitchFamily="34" charset="0"/>
              </a:rPr>
              <a:t>　・「出産・子育て」</a:t>
            </a:r>
            <a:endParaRPr lang="en-US" altLang="ja-JP" sz="2400" b="1" i="0" u="none" strike="noStrike" dirty="0">
              <a:solidFill>
                <a:srgbClr val="000000"/>
              </a:solidFill>
              <a:effectLst/>
              <a:latin typeface="Arial" panose="020B0604020202020204" pitchFamily="34" charset="0"/>
            </a:endParaRPr>
          </a:p>
          <a:p>
            <a:pPr marL="0" indent="0">
              <a:buNone/>
            </a:pPr>
            <a:r>
              <a:rPr lang="ja-JP" altLang="en-US" sz="2400" b="1" i="0" u="none" strike="noStrike" dirty="0">
                <a:solidFill>
                  <a:srgbClr val="000000"/>
                </a:solidFill>
                <a:effectLst/>
                <a:latin typeface="Arial" panose="020B0604020202020204" pitchFamily="34" charset="0"/>
              </a:rPr>
              <a:t>　・「年金・社会保障」</a:t>
            </a:r>
            <a:endParaRPr lang="en-US" altLang="ja-JP" sz="2400" b="1" i="0" u="none" strike="noStrike" dirty="0">
              <a:solidFill>
                <a:srgbClr val="000000"/>
              </a:solidFill>
              <a:effectLst/>
              <a:latin typeface="Arial" panose="020B0604020202020204" pitchFamily="34" charset="0"/>
            </a:endParaRPr>
          </a:p>
          <a:p>
            <a:pPr marL="0" indent="0">
              <a:buNone/>
            </a:pPr>
            <a:r>
              <a:rPr lang="ja-JP" altLang="en-US" sz="2400" b="1" i="0" u="none" strike="noStrike" dirty="0">
                <a:solidFill>
                  <a:srgbClr val="000000"/>
                </a:solidFill>
                <a:effectLst/>
                <a:latin typeface="Arial" panose="020B0604020202020204" pitchFamily="34" charset="0"/>
              </a:rPr>
              <a:t>　・「消費税増税」</a:t>
            </a:r>
            <a:endParaRPr kumimoji="1" lang="ja-JP" altLang="en-US" sz="3600" b="1" dirty="0"/>
          </a:p>
        </p:txBody>
      </p:sp>
      <p:pic>
        <p:nvPicPr>
          <p:cNvPr id="1026" name="Picture 2" descr="https://lh4.googleusercontent.com/7oVh4fMs9EmCj2pv4N5DEcSiu3so2BoYA-NIP5T0mGyBsgDBGjbzZOMZpnow2AJwCNC4VptxazlU9OC3_aCNt33J6i2mVMwP7EU_1q-pqN4N0d_INNmPUz8356ugj4rA9jVh8iN3GtnFaJLGYQS6gSc">
            <a:extLst>
              <a:ext uri="{FF2B5EF4-FFF2-40B4-BE49-F238E27FC236}">
                <a16:creationId xmlns:a16="http://schemas.microsoft.com/office/drawing/2014/main" id="{43238B27-A3CC-4578-AFBE-2DFDF96EF5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3626" y="1619531"/>
            <a:ext cx="6744546" cy="499889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7" name="タイトル 1">
            <a:extLst>
              <a:ext uri="{FF2B5EF4-FFF2-40B4-BE49-F238E27FC236}">
                <a16:creationId xmlns:a16="http://schemas.microsoft.com/office/drawing/2014/main" id="{DBDFA3FF-D768-4C1E-8F52-AAFBC88567CC}"/>
              </a:ext>
            </a:extLst>
          </p:cNvPr>
          <p:cNvSpPr txBox="1">
            <a:spLocks/>
          </p:cNvSpPr>
          <p:nvPr/>
        </p:nvSpPr>
        <p:spPr>
          <a:xfrm>
            <a:off x="8338209" y="574875"/>
            <a:ext cx="3580221" cy="524719"/>
          </a:xfrm>
          <a:prstGeom prst="rect">
            <a:avLst/>
          </a:prstGeom>
          <a:solidFill>
            <a:schemeClr val="bg1"/>
          </a:solidFill>
          <a:ln>
            <a:solidFill>
              <a:srgbClr val="0070C0"/>
            </a:solidFill>
          </a:ln>
        </p:spPr>
        <p:txBody>
          <a:bodyPr vert="horz" lIns="91440" tIns="45720" rIns="91440" bIns="45720" rtlCol="0" anchor="ctr">
            <a:normAutofit fontScale="92500" lnSpcReduction="2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nSpc>
                <a:spcPct val="150000"/>
              </a:lnSpc>
            </a:pPr>
            <a:r>
              <a:rPr lang="ja-JP" altLang="en-US" sz="2400" dirty="0">
                <a:latin typeface="+mn-ea"/>
                <a:ea typeface="+mn-ea"/>
              </a:rPr>
              <a:t>３　本時の授業</a:t>
            </a:r>
          </a:p>
        </p:txBody>
      </p:sp>
      <p:sp>
        <p:nvSpPr>
          <p:cNvPr id="8" name="テキスト ボックス 7">
            <a:extLst>
              <a:ext uri="{FF2B5EF4-FFF2-40B4-BE49-F238E27FC236}">
                <a16:creationId xmlns:a16="http://schemas.microsoft.com/office/drawing/2014/main" id="{8F47E6FA-9141-4A3D-B59A-C334A267C2A1}"/>
              </a:ext>
            </a:extLst>
          </p:cNvPr>
          <p:cNvSpPr txBox="1"/>
          <p:nvPr/>
        </p:nvSpPr>
        <p:spPr>
          <a:xfrm>
            <a:off x="497950" y="6008767"/>
            <a:ext cx="4245061" cy="584775"/>
          </a:xfrm>
          <a:prstGeom prst="rect">
            <a:avLst/>
          </a:prstGeom>
          <a:noFill/>
        </p:spPr>
        <p:txBody>
          <a:bodyPr wrap="square">
            <a:spAutoFit/>
          </a:bodyPr>
          <a:lstStyle/>
          <a:p>
            <a:pPr rtl="0">
              <a:spcBef>
                <a:spcPts val="0"/>
              </a:spcBef>
              <a:spcAft>
                <a:spcPts val="0"/>
              </a:spcAft>
            </a:pPr>
            <a:r>
              <a:rPr lang="ja-JP" altLang="en-US" sz="1600" b="0" i="0" u="none" strike="noStrike" dirty="0">
                <a:solidFill>
                  <a:srgbClr val="000000"/>
                </a:solidFill>
                <a:effectLst/>
                <a:latin typeface="Arial" panose="020B0604020202020204" pitchFamily="34" charset="0"/>
              </a:rPr>
              <a:t>（出典：早稲田大学マニフェスト研究所</a:t>
            </a:r>
            <a:endParaRPr lang="en-US" altLang="ja-JP" sz="1600" b="0" i="0" u="none" strike="noStrike" dirty="0">
              <a:solidFill>
                <a:srgbClr val="000000"/>
              </a:solidFill>
              <a:effectLst/>
              <a:latin typeface="Arial" panose="020B0604020202020204" pitchFamily="34" charset="0"/>
            </a:endParaRPr>
          </a:p>
          <a:p>
            <a:pPr rtl="0">
              <a:spcBef>
                <a:spcPts val="0"/>
              </a:spcBef>
              <a:spcAft>
                <a:spcPts val="0"/>
              </a:spcAft>
            </a:pPr>
            <a:r>
              <a:rPr lang="ja-JP" altLang="en-US" sz="1600" b="0" i="0" u="none" strike="noStrike" dirty="0">
                <a:solidFill>
                  <a:srgbClr val="000000"/>
                </a:solidFill>
                <a:effectLst/>
                <a:latin typeface="Arial" panose="020B0604020202020204" pitchFamily="34" charset="0"/>
              </a:rPr>
              <a:t>「</a:t>
            </a:r>
            <a:r>
              <a:rPr lang="en-US" altLang="ja-JP" sz="1600" b="0" i="0" u="none" strike="noStrike" dirty="0">
                <a:solidFill>
                  <a:srgbClr val="000000"/>
                </a:solidFill>
                <a:effectLst/>
                <a:latin typeface="Arial" panose="020B0604020202020204" pitchFamily="34" charset="0"/>
              </a:rPr>
              <a:t>2022 </a:t>
            </a:r>
            <a:r>
              <a:rPr lang="ja-JP" altLang="en-US" sz="1600" b="0" i="0" u="none" strike="noStrike" dirty="0">
                <a:solidFill>
                  <a:srgbClr val="000000"/>
                </a:solidFill>
                <a:effectLst/>
                <a:latin typeface="Arial" panose="020B0604020202020204" pitchFamily="34" charset="0"/>
              </a:rPr>
              <a:t>参院選 マニフェスト比較表」）</a:t>
            </a:r>
            <a:endParaRPr lang="ja-JP" altLang="en-US" sz="1600" dirty="0"/>
          </a:p>
        </p:txBody>
      </p:sp>
      <p:sp>
        <p:nvSpPr>
          <p:cNvPr id="9" name="タイトル 1">
            <a:extLst>
              <a:ext uri="{FF2B5EF4-FFF2-40B4-BE49-F238E27FC236}">
                <a16:creationId xmlns:a16="http://schemas.microsoft.com/office/drawing/2014/main" id="{55B09614-2AFD-44AC-BEE1-A0C22F885855}"/>
              </a:ext>
            </a:extLst>
          </p:cNvPr>
          <p:cNvSpPr>
            <a:spLocks noGrp="1"/>
          </p:cNvSpPr>
          <p:nvPr>
            <p:ph type="title"/>
          </p:nvPr>
        </p:nvSpPr>
        <p:spPr>
          <a:xfrm>
            <a:off x="677334" y="609600"/>
            <a:ext cx="8596668" cy="1320800"/>
          </a:xfrm>
        </p:spPr>
        <p:txBody>
          <a:bodyPr/>
          <a:lstStyle/>
          <a:p>
            <a:r>
              <a:rPr kumimoji="0" lang="ja-JP" altLang="en-US" b="1" dirty="0">
                <a:latin typeface="+mn-ea"/>
                <a:ea typeface="+mn-ea"/>
                <a:cs typeface="Times New Roman" panose="02020603050405020304" pitchFamily="18" charset="0"/>
              </a:rPr>
              <a:t>３時間目に活用した資料</a:t>
            </a:r>
            <a:endParaRPr kumimoji="1" lang="ja-JP" altLang="en-US" dirty="0">
              <a:latin typeface="+mn-ea"/>
              <a:ea typeface="+mn-ea"/>
            </a:endParaRPr>
          </a:p>
        </p:txBody>
      </p:sp>
    </p:spTree>
    <p:extLst>
      <p:ext uri="{BB962C8B-B14F-4D97-AF65-F5344CB8AC3E}">
        <p14:creationId xmlns:p14="http://schemas.microsoft.com/office/powerpoint/2010/main" val="1047430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8EB5FA4-5837-DE09-C77C-51447D092BA5}"/>
              </a:ext>
            </a:extLst>
          </p:cNvPr>
          <p:cNvSpPr>
            <a:spLocks noGrp="1"/>
          </p:cNvSpPr>
          <p:nvPr>
            <p:ph idx="1"/>
          </p:nvPr>
        </p:nvSpPr>
        <p:spPr>
          <a:xfrm>
            <a:off x="677334" y="1958345"/>
            <a:ext cx="10837332" cy="3900013"/>
          </a:xfrm>
          <a:solidFill>
            <a:schemeClr val="bg1"/>
          </a:solidFill>
        </p:spPr>
        <p:txBody>
          <a:bodyPr>
            <a:normAutofit/>
          </a:bodyPr>
          <a:lstStyle/>
          <a:p>
            <a:pPr marL="0" indent="0">
              <a:buNone/>
            </a:pPr>
            <a:r>
              <a:rPr kumimoji="1" lang="ja-JP" altLang="en-US" sz="2400" dirty="0">
                <a:solidFill>
                  <a:schemeClr val="tx1"/>
                </a:solidFill>
              </a:rPr>
              <a:t>・税は暮らしと深く関わっているので、政治参加によって自分の意思を反映させることが必要。政党の掲げる目標と自分の意見が合致するかどうか、実現可能な目標かどうかを見極めることが大事。</a:t>
            </a:r>
            <a:endParaRPr kumimoji="1" lang="en-US" altLang="ja-JP" sz="2400" dirty="0">
              <a:solidFill>
                <a:schemeClr val="tx1"/>
              </a:solidFill>
            </a:endParaRPr>
          </a:p>
          <a:p>
            <a:pPr marL="0" indent="0">
              <a:buNone/>
            </a:pPr>
            <a:r>
              <a:rPr kumimoji="1" lang="ja-JP" altLang="en-US" sz="2400" dirty="0">
                <a:solidFill>
                  <a:schemeClr val="tx1"/>
                </a:solidFill>
              </a:rPr>
              <a:t>・各政党が何を行おうとしているのか、様々な項目を照らし合わせて見ることが大切。また、高齢者や子どもを持つ親など、色々な立場になって考えることや、一時的でなく長期的な視点でその影響を考えることが大切。</a:t>
            </a:r>
            <a:endParaRPr kumimoji="1" lang="en-US" altLang="ja-JP" sz="2400" dirty="0">
              <a:solidFill>
                <a:schemeClr val="tx1"/>
              </a:solidFill>
            </a:endParaRPr>
          </a:p>
          <a:p>
            <a:pPr marL="0" indent="0">
              <a:buNone/>
            </a:pPr>
            <a:r>
              <a:rPr kumimoji="1" lang="ja-JP" altLang="en-US" sz="2400" dirty="0">
                <a:solidFill>
                  <a:schemeClr val="tx1"/>
                </a:solidFill>
              </a:rPr>
              <a:t>・資料を基にして今日本が抱えている問題を話し合うことで、自分たちの将来を考えるきっかけとなった。同じ資料でも違う視点から見ていたりする人がいるので、このような社会課題について様々な人と議論することが大切。</a:t>
            </a:r>
            <a:endParaRPr kumimoji="1" lang="en-US" altLang="ja-JP" sz="2400" dirty="0">
              <a:solidFill>
                <a:schemeClr val="tx1"/>
              </a:solidFill>
            </a:endParaRPr>
          </a:p>
        </p:txBody>
      </p:sp>
      <p:sp>
        <p:nvSpPr>
          <p:cNvPr id="6" name="タイトル 1">
            <a:extLst>
              <a:ext uri="{FF2B5EF4-FFF2-40B4-BE49-F238E27FC236}">
                <a16:creationId xmlns:a16="http://schemas.microsoft.com/office/drawing/2014/main" id="{739D0239-33B0-4D05-A4BA-E13BFB1A21F8}"/>
              </a:ext>
            </a:extLst>
          </p:cNvPr>
          <p:cNvSpPr txBox="1">
            <a:spLocks/>
          </p:cNvSpPr>
          <p:nvPr/>
        </p:nvSpPr>
        <p:spPr>
          <a:xfrm>
            <a:off x="8338209" y="574875"/>
            <a:ext cx="3580221" cy="524719"/>
          </a:xfrm>
          <a:prstGeom prst="rect">
            <a:avLst/>
          </a:prstGeom>
          <a:solidFill>
            <a:schemeClr val="bg1"/>
          </a:solidFill>
          <a:ln>
            <a:solidFill>
              <a:srgbClr val="0070C0"/>
            </a:solidFill>
          </a:ln>
        </p:spPr>
        <p:txBody>
          <a:bodyPr vert="horz" lIns="91440" tIns="45720" rIns="91440" bIns="45720" rtlCol="0" anchor="ctr">
            <a:normAutofit fontScale="92500" lnSpcReduction="2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nSpc>
                <a:spcPct val="150000"/>
              </a:lnSpc>
            </a:pPr>
            <a:r>
              <a:rPr lang="ja-JP" altLang="en-US" sz="2400" dirty="0">
                <a:latin typeface="+mn-ea"/>
                <a:ea typeface="+mn-ea"/>
              </a:rPr>
              <a:t>３　本時の授業</a:t>
            </a:r>
          </a:p>
        </p:txBody>
      </p:sp>
      <p:sp>
        <p:nvSpPr>
          <p:cNvPr id="7" name="タイトル 1">
            <a:extLst>
              <a:ext uri="{FF2B5EF4-FFF2-40B4-BE49-F238E27FC236}">
                <a16:creationId xmlns:a16="http://schemas.microsoft.com/office/drawing/2014/main" id="{CC68003C-6FB3-4A80-87D6-1369DC124072}"/>
              </a:ext>
            </a:extLst>
          </p:cNvPr>
          <p:cNvSpPr>
            <a:spLocks noGrp="1"/>
          </p:cNvSpPr>
          <p:nvPr>
            <p:ph type="title"/>
          </p:nvPr>
        </p:nvSpPr>
        <p:spPr>
          <a:xfrm>
            <a:off x="677334" y="609600"/>
            <a:ext cx="8596668" cy="1320800"/>
          </a:xfrm>
        </p:spPr>
        <p:txBody>
          <a:bodyPr>
            <a:normAutofit/>
          </a:bodyPr>
          <a:lstStyle/>
          <a:p>
            <a:r>
              <a:rPr kumimoji="0" lang="ja-JP" altLang="en-US" sz="2800" b="1" dirty="0">
                <a:latin typeface="+mn-ea"/>
                <a:ea typeface="+mn-ea"/>
                <a:cs typeface="Times New Roman" panose="02020603050405020304" pitchFamily="18" charset="0"/>
              </a:rPr>
              <a:t>「投票先を選択するときに大切なことは何か」</a:t>
            </a:r>
            <a:br>
              <a:rPr kumimoji="0" lang="en-US" altLang="ja-JP" sz="2800" b="1" dirty="0">
                <a:latin typeface="+mn-ea"/>
                <a:ea typeface="+mn-ea"/>
                <a:cs typeface="Times New Roman" panose="02020603050405020304" pitchFamily="18" charset="0"/>
              </a:rPr>
            </a:br>
            <a:r>
              <a:rPr kumimoji="0" lang="ja-JP" altLang="en-US" sz="2800" b="1" dirty="0">
                <a:latin typeface="+mn-ea"/>
                <a:ea typeface="+mn-ea"/>
                <a:cs typeface="Times New Roman" panose="02020603050405020304" pitchFamily="18" charset="0"/>
              </a:rPr>
              <a:t>に対する生徒の回答</a:t>
            </a:r>
            <a:endParaRPr kumimoji="1" lang="ja-JP" altLang="en-US" sz="2800" dirty="0">
              <a:latin typeface="+mn-ea"/>
              <a:ea typeface="+mn-ea"/>
            </a:endParaRPr>
          </a:p>
        </p:txBody>
      </p:sp>
      <p:sp>
        <p:nvSpPr>
          <p:cNvPr id="8" name="四角形: 角を丸くする 7">
            <a:extLst>
              <a:ext uri="{FF2B5EF4-FFF2-40B4-BE49-F238E27FC236}">
                <a16:creationId xmlns:a16="http://schemas.microsoft.com/office/drawing/2014/main" id="{1EDB2634-39DB-4CE3-A63A-EA047F34AD26}"/>
              </a:ext>
            </a:extLst>
          </p:cNvPr>
          <p:cNvSpPr/>
          <p:nvPr/>
        </p:nvSpPr>
        <p:spPr>
          <a:xfrm>
            <a:off x="542440" y="1930400"/>
            <a:ext cx="10972225" cy="120721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91464750-1BCF-475B-87CB-10118C6C16E8}"/>
              </a:ext>
            </a:extLst>
          </p:cNvPr>
          <p:cNvSpPr/>
          <p:nvPr/>
        </p:nvSpPr>
        <p:spPr>
          <a:xfrm>
            <a:off x="542439" y="3149638"/>
            <a:ext cx="10972225" cy="120721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42A4D68A-2963-400C-8D30-6FB2CBBF2E8B}"/>
              </a:ext>
            </a:extLst>
          </p:cNvPr>
          <p:cNvSpPr/>
          <p:nvPr/>
        </p:nvSpPr>
        <p:spPr>
          <a:xfrm>
            <a:off x="542437" y="4356849"/>
            <a:ext cx="10972225" cy="126903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851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8EB5FA4-5837-DE09-C77C-51447D092BA5}"/>
              </a:ext>
            </a:extLst>
          </p:cNvPr>
          <p:cNvSpPr>
            <a:spLocks noGrp="1"/>
          </p:cNvSpPr>
          <p:nvPr>
            <p:ph idx="1"/>
          </p:nvPr>
        </p:nvSpPr>
        <p:spPr>
          <a:xfrm>
            <a:off x="677334" y="1488613"/>
            <a:ext cx="11241096" cy="4759787"/>
          </a:xfrm>
          <a:solidFill>
            <a:schemeClr val="bg1"/>
          </a:solidFill>
        </p:spPr>
        <p:txBody>
          <a:bodyPr>
            <a:normAutofit lnSpcReduction="10000"/>
          </a:bodyPr>
          <a:lstStyle/>
          <a:p>
            <a:pPr marL="0" indent="0">
              <a:buNone/>
            </a:pPr>
            <a:r>
              <a:rPr kumimoji="1" lang="ja-JP" altLang="en-US" sz="2400" dirty="0"/>
              <a:t>成果</a:t>
            </a:r>
            <a:endParaRPr kumimoji="1" lang="en-US" altLang="ja-JP" sz="2400" dirty="0"/>
          </a:p>
          <a:p>
            <a:pPr marL="0" indent="0">
              <a:buNone/>
            </a:pPr>
            <a:r>
              <a:rPr lang="ja-JP" altLang="en-US" sz="2400" dirty="0"/>
              <a:t>・各政党が掲げているマニフェストの実現可能性や合理性等を、自分の意見に基づいて判断しようとしている。</a:t>
            </a:r>
            <a:endParaRPr lang="en-US" altLang="ja-JP" sz="2400" dirty="0"/>
          </a:p>
          <a:p>
            <a:pPr marL="0" indent="0">
              <a:buNone/>
            </a:pPr>
            <a:r>
              <a:rPr lang="ja-JP" altLang="en-US" sz="2400" dirty="0"/>
              <a:t>・増税に伴う社会的な影響を多面的・多角的に考察しようとしている。</a:t>
            </a:r>
            <a:endParaRPr lang="en-US" altLang="ja-JP" sz="2400" dirty="0"/>
          </a:p>
          <a:p>
            <a:pPr marL="0" indent="0">
              <a:buNone/>
            </a:pPr>
            <a:r>
              <a:rPr lang="ja-JP" altLang="en-US" sz="2400" dirty="0"/>
              <a:t>・よりよい社会の構築に向けて、課題を解決しようとしている。</a:t>
            </a:r>
            <a:endParaRPr lang="en-US" altLang="ja-JP" sz="2400" dirty="0"/>
          </a:p>
          <a:p>
            <a:pPr marL="0" indent="0">
              <a:buNone/>
            </a:pPr>
            <a:endParaRPr lang="en-US" altLang="ja-JP" sz="2400" dirty="0"/>
          </a:p>
          <a:p>
            <a:pPr marL="0" indent="0">
              <a:buNone/>
            </a:pPr>
            <a:r>
              <a:rPr lang="ja-JP" altLang="en-US" sz="2400" dirty="0"/>
              <a:t>考察</a:t>
            </a:r>
            <a:endParaRPr lang="en-US" altLang="ja-JP" sz="2400" dirty="0"/>
          </a:p>
          <a:p>
            <a:pPr marL="0" indent="0">
              <a:buNone/>
            </a:pPr>
            <a:r>
              <a:rPr lang="ja-JP" altLang="en-US" sz="2400" dirty="0"/>
              <a:t>・数種類の租税を題材としたことで、現実の社会課題を多面的・多角的に考察し、その特性をより深く理解することができた。</a:t>
            </a:r>
            <a:endParaRPr lang="en-US" altLang="ja-JP" sz="2400" dirty="0"/>
          </a:p>
          <a:p>
            <a:pPr marL="0" indent="0">
              <a:buNone/>
            </a:pPr>
            <a:r>
              <a:rPr lang="ja-JP" altLang="en-US" sz="2400" dirty="0"/>
              <a:t>・身近な租税を題材としたことや実際のマニフェストを参照したことで、政治参加に対する意識を高め、主権者・公民としての自覚を深めることができた。</a:t>
            </a:r>
            <a:endParaRPr lang="en-US" altLang="ja-JP" sz="2400" dirty="0"/>
          </a:p>
        </p:txBody>
      </p:sp>
      <p:sp>
        <p:nvSpPr>
          <p:cNvPr id="4" name="タイトル 1">
            <a:extLst>
              <a:ext uri="{FF2B5EF4-FFF2-40B4-BE49-F238E27FC236}">
                <a16:creationId xmlns:a16="http://schemas.microsoft.com/office/drawing/2014/main" id="{0717597E-BDC5-45B0-BC21-2BD9EF33BACE}"/>
              </a:ext>
            </a:extLst>
          </p:cNvPr>
          <p:cNvSpPr txBox="1">
            <a:spLocks/>
          </p:cNvSpPr>
          <p:nvPr/>
        </p:nvSpPr>
        <p:spPr>
          <a:xfrm>
            <a:off x="677334"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kumimoji="0" lang="ja-JP" altLang="en-US" sz="2800" b="1" dirty="0">
                <a:latin typeface="+mn-ea"/>
                <a:ea typeface="+mn-ea"/>
                <a:cs typeface="Times New Roman" panose="02020603050405020304" pitchFamily="18" charset="0"/>
              </a:rPr>
              <a:t>成果と考察</a:t>
            </a:r>
            <a:endParaRPr kumimoji="0" lang="en-US" altLang="ja-JP" sz="2800" b="1" dirty="0">
              <a:latin typeface="+mn-ea"/>
              <a:ea typeface="+mn-ea"/>
              <a:cs typeface="Times New Roman" panose="02020603050405020304" pitchFamily="18" charset="0"/>
            </a:endParaRPr>
          </a:p>
        </p:txBody>
      </p:sp>
      <p:sp>
        <p:nvSpPr>
          <p:cNvPr id="5" name="タイトル 1">
            <a:extLst>
              <a:ext uri="{FF2B5EF4-FFF2-40B4-BE49-F238E27FC236}">
                <a16:creationId xmlns:a16="http://schemas.microsoft.com/office/drawing/2014/main" id="{FAC57F50-C7DC-4266-833E-0820D0C9C8B9}"/>
              </a:ext>
            </a:extLst>
          </p:cNvPr>
          <p:cNvSpPr txBox="1">
            <a:spLocks/>
          </p:cNvSpPr>
          <p:nvPr/>
        </p:nvSpPr>
        <p:spPr>
          <a:xfrm>
            <a:off x="8338209" y="574875"/>
            <a:ext cx="3580221" cy="524719"/>
          </a:xfrm>
          <a:prstGeom prst="rect">
            <a:avLst/>
          </a:prstGeom>
          <a:solidFill>
            <a:schemeClr val="bg1"/>
          </a:solidFill>
          <a:ln>
            <a:solidFill>
              <a:srgbClr val="0070C0"/>
            </a:solidFill>
          </a:ln>
        </p:spPr>
        <p:txBody>
          <a:bodyPr vert="horz" lIns="91440" tIns="45720" rIns="91440" bIns="45720" rtlCol="0" anchor="ctr">
            <a:normAutofit fontScale="92500" lnSpcReduction="2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nSpc>
                <a:spcPct val="150000"/>
              </a:lnSpc>
            </a:pPr>
            <a:r>
              <a:rPr lang="ja-JP" altLang="en-US" sz="2400" dirty="0">
                <a:latin typeface="+mn-ea"/>
                <a:ea typeface="+mn-ea"/>
              </a:rPr>
              <a:t>４　まとめ</a:t>
            </a:r>
          </a:p>
        </p:txBody>
      </p:sp>
    </p:spTree>
    <p:extLst>
      <p:ext uri="{BB962C8B-B14F-4D97-AF65-F5344CB8AC3E}">
        <p14:creationId xmlns:p14="http://schemas.microsoft.com/office/powerpoint/2010/main" val="2822059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E08603-FB02-4A03-881A-3F2A47BA9D21}"/>
              </a:ext>
            </a:extLst>
          </p:cNvPr>
          <p:cNvSpPr>
            <a:spLocks noGrp="1"/>
          </p:cNvSpPr>
          <p:nvPr>
            <p:ph type="ctrTitle"/>
          </p:nvPr>
        </p:nvSpPr>
        <p:spPr>
          <a:xfrm>
            <a:off x="1524000" y="793646"/>
            <a:ext cx="9144000" cy="1333283"/>
          </a:xfrm>
        </p:spPr>
        <p:txBody>
          <a:bodyPr anchor="ctr">
            <a:normAutofit fontScale="90000"/>
          </a:bodyPr>
          <a:lstStyle/>
          <a:p>
            <a:pPr algn="ctr">
              <a:lnSpc>
                <a:spcPct val="150000"/>
              </a:lnSpc>
            </a:pPr>
            <a:r>
              <a:rPr kumimoji="1" lang="ja-JP" altLang="en-US" dirty="0">
                <a:latin typeface="+mn-ea"/>
                <a:ea typeface="+mn-ea"/>
              </a:rPr>
              <a:t>令和５年度租税教育セミナー</a:t>
            </a:r>
            <a:br>
              <a:rPr kumimoji="1" lang="en-US" altLang="ja-JP" dirty="0">
                <a:latin typeface="+mn-ea"/>
                <a:ea typeface="+mn-ea"/>
              </a:rPr>
            </a:br>
            <a:r>
              <a:rPr kumimoji="1" lang="ja-JP" altLang="en-US" dirty="0">
                <a:latin typeface="+mn-ea"/>
                <a:ea typeface="+mn-ea"/>
              </a:rPr>
              <a:t>租税教育実践報告</a:t>
            </a:r>
          </a:p>
        </p:txBody>
      </p:sp>
      <p:sp>
        <p:nvSpPr>
          <p:cNvPr id="6" name="字幕 5">
            <a:extLst>
              <a:ext uri="{FF2B5EF4-FFF2-40B4-BE49-F238E27FC236}">
                <a16:creationId xmlns:a16="http://schemas.microsoft.com/office/drawing/2014/main" id="{4CD7B42D-14AC-443D-9FE2-23E22EC709E6}"/>
              </a:ext>
            </a:extLst>
          </p:cNvPr>
          <p:cNvSpPr>
            <a:spLocks noGrp="1"/>
          </p:cNvSpPr>
          <p:nvPr>
            <p:ph type="subTitle" idx="1"/>
          </p:nvPr>
        </p:nvSpPr>
        <p:spPr>
          <a:xfrm>
            <a:off x="1524000" y="4095641"/>
            <a:ext cx="9144000" cy="1333283"/>
          </a:xfrm>
        </p:spPr>
        <p:txBody>
          <a:bodyPr anchor="ctr">
            <a:normAutofit/>
          </a:bodyPr>
          <a:lstStyle/>
          <a:p>
            <a:pPr algn="r"/>
            <a:r>
              <a:rPr lang="ja-JP" altLang="en-US" b="1" dirty="0">
                <a:solidFill>
                  <a:schemeClr val="tx1"/>
                </a:solidFill>
                <a:latin typeface="+mn-ea"/>
              </a:rPr>
              <a:t>群馬県立高崎女子高等学校　柴崎晴央</a:t>
            </a:r>
          </a:p>
        </p:txBody>
      </p:sp>
      <p:sp>
        <p:nvSpPr>
          <p:cNvPr id="5" name="タイトル 1">
            <a:extLst>
              <a:ext uri="{FF2B5EF4-FFF2-40B4-BE49-F238E27FC236}">
                <a16:creationId xmlns:a16="http://schemas.microsoft.com/office/drawing/2014/main" id="{F9028FDF-C9BA-4E56-8199-F35EC9D96EAC}"/>
              </a:ext>
            </a:extLst>
          </p:cNvPr>
          <p:cNvSpPr txBox="1">
            <a:spLocks/>
          </p:cNvSpPr>
          <p:nvPr/>
        </p:nvSpPr>
        <p:spPr>
          <a:xfrm>
            <a:off x="1524000" y="2762358"/>
            <a:ext cx="9144000" cy="133328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3600" b="1" dirty="0">
                <a:latin typeface="+mn-ea"/>
                <a:ea typeface="+mn-ea"/>
              </a:rPr>
              <a:t>公民としての自覚を深める租税教育</a:t>
            </a:r>
          </a:p>
        </p:txBody>
      </p:sp>
    </p:spTree>
    <p:extLst>
      <p:ext uri="{BB962C8B-B14F-4D97-AF65-F5344CB8AC3E}">
        <p14:creationId xmlns:p14="http://schemas.microsoft.com/office/powerpoint/2010/main" val="404215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40F27F-0698-4C17-8AA7-078591E73441}"/>
              </a:ext>
            </a:extLst>
          </p:cNvPr>
          <p:cNvSpPr>
            <a:spLocks noGrp="1"/>
          </p:cNvSpPr>
          <p:nvPr>
            <p:ph type="title"/>
          </p:nvPr>
        </p:nvSpPr>
        <p:spPr/>
        <p:txBody>
          <a:bodyPr/>
          <a:lstStyle/>
          <a:p>
            <a:r>
              <a:rPr kumimoji="1" lang="ja-JP" altLang="en-US" b="1" i="1" dirty="0">
                <a:latin typeface="+mn-ea"/>
                <a:ea typeface="+mn-ea"/>
              </a:rPr>
              <a:t>報告の内容</a:t>
            </a:r>
          </a:p>
        </p:txBody>
      </p:sp>
      <p:sp>
        <p:nvSpPr>
          <p:cNvPr id="4" name="Rectangle 1">
            <a:extLst>
              <a:ext uri="{FF2B5EF4-FFF2-40B4-BE49-F238E27FC236}">
                <a16:creationId xmlns:a16="http://schemas.microsoft.com/office/drawing/2014/main" id="{C417B8C5-B831-4DD9-A739-E4DCF32C3493}"/>
              </a:ext>
            </a:extLst>
          </p:cNvPr>
          <p:cNvSpPr>
            <a:spLocks noGrp="1" noChangeArrowheads="1"/>
          </p:cNvSpPr>
          <p:nvPr>
            <p:ph idx="1"/>
          </p:nvPr>
        </p:nvSpPr>
        <p:spPr bwMode="auto">
          <a:xfrm>
            <a:off x="273570" y="1874730"/>
            <a:ext cx="1164486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08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08000" algn="l" defTabSz="914400" rtl="0" eaLnBrk="0" fontAlgn="base" latinLnBrk="0" hangingPunct="0">
              <a:lnSpc>
                <a:spcPct val="100000"/>
              </a:lnSpc>
              <a:spcBef>
                <a:spcPct val="0"/>
              </a:spcBef>
              <a:spcAft>
                <a:spcPct val="0"/>
              </a:spcAft>
              <a:buClrTx/>
              <a:buSzTx/>
              <a:buFontTx/>
              <a:buNone/>
              <a:tabLst/>
            </a:pPr>
            <a:r>
              <a:rPr kumimoji="0" lang="ja-JP" altLang="en-US" sz="2800" b="0" i="0" strike="noStrike" cap="none" normalizeH="0" baseline="0" dirty="0">
                <a:ln>
                  <a:noFill/>
                </a:ln>
                <a:effectLst/>
                <a:latin typeface="メイリオ" panose="020B0604030504040204" pitchFamily="50" charset="-128"/>
                <a:ea typeface="メイリオ" panose="020B0604030504040204" pitchFamily="50" charset="-128"/>
                <a:cs typeface="Times New Roman" panose="02020603050405020304" pitchFamily="18" charset="0"/>
              </a:rPr>
              <a:t>１　授業実践の概要</a:t>
            </a:r>
            <a:endParaRPr kumimoji="0" lang="ja-JP" altLang="ja-JP" sz="2800" b="0" i="0" strike="noStrike" cap="none" normalizeH="0" baseline="0" dirty="0">
              <a:ln>
                <a:noFill/>
              </a:ln>
              <a:effectLst/>
              <a:latin typeface="メイリオ" panose="020B0604030504040204" pitchFamily="50" charset="-128"/>
              <a:ea typeface="メイリオ" panose="020B0604030504040204" pitchFamily="50" charset="-128"/>
            </a:endParaRPr>
          </a:p>
          <a:p>
            <a:pPr marL="0" marR="0" lvl="0" indent="508000" algn="l" defTabSz="914400" rtl="0" eaLnBrk="0" fontAlgn="base" latinLnBrk="0" hangingPunct="0">
              <a:lnSpc>
                <a:spcPct val="100000"/>
              </a:lnSpc>
              <a:spcBef>
                <a:spcPct val="0"/>
              </a:spcBef>
              <a:spcAft>
                <a:spcPct val="0"/>
              </a:spcAft>
              <a:buClrTx/>
              <a:buSzTx/>
              <a:buFontTx/>
              <a:buNone/>
              <a:tabLst/>
            </a:pPr>
            <a:endParaRPr kumimoji="0" lang="en-US" altLang="ja-JP" sz="2800" b="0" i="0" strike="noStrike" cap="none" normalizeH="0" baseline="0" dirty="0">
              <a:ln>
                <a:noFill/>
              </a:ln>
              <a:effectLst/>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508000" algn="l" defTabSz="914400" rtl="0" eaLnBrk="0" fontAlgn="base" latinLnBrk="0" hangingPunct="0">
              <a:lnSpc>
                <a:spcPct val="100000"/>
              </a:lnSpc>
              <a:spcBef>
                <a:spcPct val="0"/>
              </a:spcBef>
              <a:spcAft>
                <a:spcPct val="0"/>
              </a:spcAft>
              <a:buClrTx/>
              <a:buSzTx/>
              <a:buFontTx/>
              <a:buNone/>
              <a:tabLst/>
            </a:pPr>
            <a:r>
              <a:rPr kumimoji="0" lang="ja-JP" altLang="en-US" sz="2800" dirty="0">
                <a:latin typeface="メイリオ" panose="020B0604030504040204" pitchFamily="50" charset="-128"/>
                <a:ea typeface="メイリオ" panose="020B0604030504040204" pitchFamily="50" charset="-128"/>
                <a:cs typeface="Times New Roman" panose="02020603050405020304" pitchFamily="18" charset="0"/>
              </a:rPr>
              <a:t>２　単元の指導と評価の計画</a:t>
            </a:r>
            <a:endParaRPr kumimoji="0" lang="en-US" altLang="ja-JP" sz="2800" dirty="0">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508000" algn="l" defTabSz="914400" rtl="0" eaLnBrk="0" fontAlgn="base" latinLnBrk="0" hangingPunct="0">
              <a:lnSpc>
                <a:spcPct val="100000"/>
              </a:lnSpc>
              <a:spcBef>
                <a:spcPct val="0"/>
              </a:spcBef>
              <a:spcAft>
                <a:spcPct val="0"/>
              </a:spcAft>
              <a:buClrTx/>
              <a:buSzTx/>
              <a:buFontTx/>
              <a:buNone/>
              <a:tabLst/>
            </a:pPr>
            <a:endParaRPr kumimoji="0" lang="en-US" altLang="ja-JP" sz="2800" dirty="0">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508000" algn="l" defTabSz="914400" rtl="0" eaLnBrk="0" fontAlgn="base" latinLnBrk="0" hangingPunct="0">
              <a:lnSpc>
                <a:spcPct val="100000"/>
              </a:lnSpc>
              <a:spcBef>
                <a:spcPct val="0"/>
              </a:spcBef>
              <a:spcAft>
                <a:spcPct val="0"/>
              </a:spcAft>
              <a:buClrTx/>
              <a:buSzTx/>
              <a:buFontTx/>
              <a:buNone/>
              <a:tabLst/>
            </a:pPr>
            <a:r>
              <a:rPr kumimoji="0" lang="ja-JP" altLang="en-US" sz="2800" dirty="0">
                <a:latin typeface="メイリオ" panose="020B0604030504040204" pitchFamily="50" charset="-128"/>
                <a:ea typeface="メイリオ" panose="020B0604030504040204" pitchFamily="50" charset="-128"/>
                <a:cs typeface="Times New Roman" panose="02020603050405020304" pitchFamily="18" charset="0"/>
              </a:rPr>
              <a:t>３　本時の授業</a:t>
            </a:r>
            <a:endParaRPr kumimoji="0" lang="en-US" altLang="ja-JP" sz="2800" dirty="0">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508000" algn="l" defTabSz="914400" rtl="0" eaLnBrk="0" fontAlgn="base" latinLnBrk="0" hangingPunct="0">
              <a:lnSpc>
                <a:spcPct val="100000"/>
              </a:lnSpc>
              <a:spcBef>
                <a:spcPct val="0"/>
              </a:spcBef>
              <a:spcAft>
                <a:spcPct val="0"/>
              </a:spcAft>
              <a:buClrTx/>
              <a:buSzTx/>
              <a:buFontTx/>
              <a:buNone/>
              <a:tabLst/>
            </a:pPr>
            <a:endParaRPr kumimoji="0" lang="en-US" altLang="ja-JP" sz="2800" dirty="0">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508000" algn="l" defTabSz="914400" rtl="0" eaLnBrk="0" fontAlgn="base" latinLnBrk="0" hangingPunct="0">
              <a:lnSpc>
                <a:spcPct val="100000"/>
              </a:lnSpc>
              <a:spcBef>
                <a:spcPct val="0"/>
              </a:spcBef>
              <a:spcAft>
                <a:spcPct val="0"/>
              </a:spcAft>
              <a:buClrTx/>
              <a:buSzTx/>
              <a:buFontTx/>
              <a:buNone/>
              <a:tabLst/>
            </a:pPr>
            <a:r>
              <a:rPr kumimoji="0" lang="ja-JP" altLang="en-US" sz="2800" dirty="0">
                <a:latin typeface="メイリオ" panose="020B0604030504040204" pitchFamily="50" charset="-128"/>
                <a:ea typeface="メイリオ" panose="020B0604030504040204" pitchFamily="50" charset="-128"/>
                <a:cs typeface="Times New Roman" panose="02020603050405020304" pitchFamily="18" charset="0"/>
              </a:rPr>
              <a:t>４　まとめ</a:t>
            </a:r>
            <a:endParaRPr kumimoji="0" lang="en-US" altLang="ja-JP" sz="2800" dirty="0">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339023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40F27F-0698-4C17-8AA7-078591E73441}"/>
              </a:ext>
            </a:extLst>
          </p:cNvPr>
          <p:cNvSpPr>
            <a:spLocks noGrp="1"/>
          </p:cNvSpPr>
          <p:nvPr>
            <p:ph type="title"/>
          </p:nvPr>
        </p:nvSpPr>
        <p:spPr>
          <a:xfrm>
            <a:off x="677334" y="609600"/>
            <a:ext cx="8596668" cy="1320800"/>
          </a:xfrm>
        </p:spPr>
        <p:txBody>
          <a:bodyPr/>
          <a:lstStyle/>
          <a:p>
            <a:r>
              <a:rPr kumimoji="0" lang="ja-JP" altLang="en-US" b="1" dirty="0">
                <a:latin typeface="+mn-ea"/>
                <a:ea typeface="+mn-ea"/>
                <a:cs typeface="Times New Roman" panose="02020603050405020304" pitchFamily="18" charset="0"/>
              </a:rPr>
              <a:t>授業実践を行った科目と単元</a:t>
            </a:r>
            <a:endParaRPr kumimoji="1" lang="ja-JP" altLang="en-US" dirty="0">
              <a:latin typeface="+mn-ea"/>
              <a:ea typeface="+mn-ea"/>
            </a:endParaRPr>
          </a:p>
        </p:txBody>
      </p:sp>
      <p:sp>
        <p:nvSpPr>
          <p:cNvPr id="4" name="Rectangle 1">
            <a:extLst>
              <a:ext uri="{FF2B5EF4-FFF2-40B4-BE49-F238E27FC236}">
                <a16:creationId xmlns:a16="http://schemas.microsoft.com/office/drawing/2014/main" id="{C417B8C5-B831-4DD9-A739-E4DCF32C3493}"/>
              </a:ext>
            </a:extLst>
          </p:cNvPr>
          <p:cNvSpPr>
            <a:spLocks noGrp="1" noChangeArrowheads="1"/>
          </p:cNvSpPr>
          <p:nvPr>
            <p:ph idx="1"/>
          </p:nvPr>
        </p:nvSpPr>
        <p:spPr bwMode="auto">
          <a:xfrm>
            <a:off x="273570" y="2305615"/>
            <a:ext cx="1164486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08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08000" algn="l" defTabSz="914400" rtl="0" eaLnBrk="0" fontAlgn="base" latinLnBrk="0" hangingPunct="0">
              <a:lnSpc>
                <a:spcPct val="100000"/>
              </a:lnSpc>
              <a:spcBef>
                <a:spcPct val="0"/>
              </a:spcBef>
              <a:spcAft>
                <a:spcPct val="0"/>
              </a:spcAft>
              <a:buClrTx/>
              <a:buSzTx/>
              <a:buFontTx/>
              <a:buNone/>
              <a:tabLst/>
            </a:pPr>
            <a:r>
              <a:rPr kumimoji="0" lang="ja-JP" altLang="en-US" sz="2800" b="0" i="0" strike="noStrike" cap="none" normalizeH="0" baseline="0" dirty="0">
                <a:ln>
                  <a:noFill/>
                </a:ln>
                <a:effectLst/>
                <a:latin typeface="メイリオ" panose="020B0604030504040204" pitchFamily="50" charset="-128"/>
                <a:ea typeface="メイリオ" panose="020B0604030504040204" pitchFamily="50" charset="-128"/>
                <a:cs typeface="Times New Roman" panose="02020603050405020304" pitchFamily="18" charset="0"/>
              </a:rPr>
              <a:t>・科目「</a:t>
            </a:r>
            <a:r>
              <a:rPr kumimoji="0" lang="ja-JP" altLang="ja-JP" sz="2800" b="0" i="0" strike="noStrike" cap="none" normalizeH="0" baseline="0" dirty="0">
                <a:ln>
                  <a:noFill/>
                </a:ln>
                <a:effectLst/>
                <a:latin typeface="メイリオ" panose="020B0604030504040204" pitchFamily="50" charset="-128"/>
                <a:ea typeface="メイリオ" panose="020B0604030504040204" pitchFamily="50" charset="-128"/>
                <a:cs typeface="Times New Roman" panose="02020603050405020304" pitchFamily="18" charset="0"/>
              </a:rPr>
              <a:t>公共</a:t>
            </a:r>
            <a:r>
              <a:rPr kumimoji="0" lang="ja-JP" altLang="en-US" sz="2800" b="0" i="0" strike="noStrike" cap="none" normalizeH="0" baseline="0" dirty="0">
                <a:ln>
                  <a:noFill/>
                </a:ln>
                <a:effectLst/>
                <a:latin typeface="メイリオ" panose="020B0604030504040204" pitchFamily="50" charset="-128"/>
                <a:ea typeface="メイリオ" panose="020B0604030504040204" pitchFamily="50" charset="-128"/>
                <a:cs typeface="Times New Roman" panose="02020603050405020304" pitchFamily="18" charset="0"/>
              </a:rPr>
              <a:t>」（２学年）</a:t>
            </a:r>
            <a:endParaRPr kumimoji="0" lang="ja-JP" altLang="ja-JP" sz="2800" b="0" i="0" strike="noStrike" cap="none" normalizeH="0" baseline="0" dirty="0">
              <a:ln>
                <a:noFill/>
              </a:ln>
              <a:effectLst/>
              <a:latin typeface="メイリオ" panose="020B0604030504040204" pitchFamily="50" charset="-128"/>
              <a:ea typeface="メイリオ" panose="020B0604030504040204" pitchFamily="50" charset="-128"/>
            </a:endParaRPr>
          </a:p>
          <a:p>
            <a:pPr marL="0" marR="0" lvl="0" indent="508000" algn="l" defTabSz="914400" rtl="0" eaLnBrk="0" fontAlgn="base" latinLnBrk="0" hangingPunct="0">
              <a:lnSpc>
                <a:spcPct val="100000"/>
              </a:lnSpc>
              <a:spcBef>
                <a:spcPct val="0"/>
              </a:spcBef>
              <a:spcAft>
                <a:spcPct val="0"/>
              </a:spcAft>
              <a:buClrTx/>
              <a:buSzTx/>
              <a:buFontTx/>
              <a:buNone/>
              <a:tabLst/>
            </a:pPr>
            <a:endParaRPr kumimoji="0" lang="en-US" altLang="ja-JP" sz="2800" b="0" i="0" strike="noStrike" cap="none" normalizeH="0" baseline="0" dirty="0">
              <a:ln>
                <a:noFill/>
              </a:ln>
              <a:effectLst/>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508000" algn="l" defTabSz="914400" rtl="0" eaLnBrk="0" fontAlgn="base" latinLnBrk="0" hangingPunct="0">
              <a:lnSpc>
                <a:spcPct val="100000"/>
              </a:lnSpc>
              <a:spcBef>
                <a:spcPct val="0"/>
              </a:spcBef>
              <a:spcAft>
                <a:spcPct val="0"/>
              </a:spcAft>
              <a:buClrTx/>
              <a:buSzTx/>
              <a:buFontTx/>
              <a:buNone/>
              <a:tabLst/>
            </a:pPr>
            <a:r>
              <a:rPr kumimoji="0" lang="ja-JP" altLang="en-US" sz="2800" b="0" i="0" strike="noStrike" cap="none" normalizeH="0" baseline="0" dirty="0">
                <a:ln>
                  <a:noFill/>
                </a:ln>
                <a:effectLst/>
                <a:latin typeface="メイリオ" panose="020B0604030504040204" pitchFamily="50" charset="-128"/>
                <a:ea typeface="メイリオ" panose="020B0604030504040204" pitchFamily="50" charset="-128"/>
                <a:cs typeface="Times New Roman" panose="02020603050405020304" pitchFamily="18" charset="0"/>
              </a:rPr>
              <a:t>・単元（指導要領上の位置づけ）</a:t>
            </a:r>
            <a:endParaRPr kumimoji="0" lang="en-US" altLang="ja-JP" sz="2800" b="0" i="0" strike="noStrike" cap="none" normalizeH="0" baseline="0" dirty="0">
              <a:ln>
                <a:noFill/>
              </a:ln>
              <a:effectLst/>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508000" algn="l" defTabSz="914400" rtl="0" eaLnBrk="0" fontAlgn="base" latinLnBrk="0" hangingPunct="0">
              <a:lnSpc>
                <a:spcPct val="100000"/>
              </a:lnSpc>
              <a:spcBef>
                <a:spcPct val="0"/>
              </a:spcBef>
              <a:spcAft>
                <a:spcPct val="0"/>
              </a:spcAft>
              <a:buClrTx/>
              <a:buSzTx/>
              <a:buFontTx/>
              <a:buNone/>
              <a:tabLst/>
            </a:pPr>
            <a:r>
              <a:rPr kumimoji="0" lang="ja-JP" altLang="en-US" sz="2800" b="0" i="0" strike="noStrike" cap="none" normalizeH="0" baseline="0" dirty="0">
                <a:ln>
                  <a:noFill/>
                </a:ln>
                <a:effectLst/>
                <a:latin typeface="メイリオ" panose="020B0604030504040204" pitchFamily="50" charset="-128"/>
                <a:ea typeface="メイリオ" panose="020B0604030504040204" pitchFamily="50" charset="-128"/>
                <a:cs typeface="Times New Roman" panose="02020603050405020304" pitchFamily="18" charset="0"/>
              </a:rPr>
              <a:t>　　Ｂ　</a:t>
            </a:r>
            <a:r>
              <a:rPr kumimoji="0" lang="ja-JP" altLang="ja-JP" sz="2800" b="0" i="0" strike="noStrike" cap="none" normalizeH="0" baseline="0" dirty="0">
                <a:ln>
                  <a:noFill/>
                </a:ln>
                <a:effectLst/>
                <a:latin typeface="メイリオ" panose="020B0604030504040204" pitchFamily="50" charset="-128"/>
                <a:ea typeface="メイリオ" panose="020B0604030504040204" pitchFamily="50" charset="-128"/>
                <a:cs typeface="Times New Roman" panose="02020603050405020304" pitchFamily="18" charset="0"/>
              </a:rPr>
              <a:t>自立した主体としてよりよい社会の形成に参画する私たち</a:t>
            </a:r>
            <a:endParaRPr kumimoji="0" lang="ja-JP" altLang="ja-JP" sz="2800" b="0" i="0" strike="noStrike" cap="none" normalizeH="0" baseline="0" dirty="0">
              <a:ln>
                <a:noFill/>
              </a:ln>
              <a:effectLst/>
              <a:latin typeface="メイリオ" panose="020B0604030504040204" pitchFamily="50" charset="-128"/>
              <a:ea typeface="メイリオ" panose="020B0604030504040204" pitchFamily="50" charset="-128"/>
            </a:endParaRPr>
          </a:p>
          <a:p>
            <a:pPr marL="0" marR="0" lvl="0" indent="508000" algn="l" defTabSz="914400" rtl="0" eaLnBrk="0" fontAlgn="base" latinLnBrk="0" hangingPunct="0">
              <a:lnSpc>
                <a:spcPct val="100000"/>
              </a:lnSpc>
              <a:spcBef>
                <a:spcPct val="0"/>
              </a:spcBef>
              <a:spcAft>
                <a:spcPct val="0"/>
              </a:spcAft>
              <a:buClrTx/>
              <a:buSzTx/>
              <a:buFontTx/>
              <a:buNone/>
              <a:tabLst/>
            </a:pPr>
            <a:r>
              <a:rPr kumimoji="0" lang="ja-JP" altLang="en-US" sz="2800" b="0" i="0" strike="noStrike" cap="none" normalizeH="0" baseline="0" dirty="0">
                <a:ln>
                  <a:noFill/>
                </a:ln>
                <a:effectLst/>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ja-JP" sz="2800" b="0" i="0" strike="noStrike" cap="none" normalizeH="0" baseline="0" dirty="0">
                <a:ln>
                  <a:noFill/>
                </a:ln>
                <a:effectLst/>
                <a:latin typeface="メイリオ" panose="020B0604030504040204" pitchFamily="50" charset="-128"/>
                <a:ea typeface="メイリオ" panose="020B0604030504040204" pitchFamily="50" charset="-128"/>
                <a:cs typeface="Times New Roman" panose="02020603050405020304" pitchFamily="18" charset="0"/>
              </a:rPr>
              <a:t>イ）政治参加と公正な世論の形成、地方自治</a:t>
            </a:r>
            <a:endParaRPr kumimoji="0" lang="ja-JP" altLang="ja-JP" sz="2800" b="0" i="0" strike="noStrike" cap="none" normalizeH="0" baseline="0" dirty="0">
              <a:ln>
                <a:noFill/>
              </a:ln>
              <a:effectLst/>
              <a:latin typeface="メイリオ" panose="020B0604030504040204" pitchFamily="50" charset="-128"/>
              <a:ea typeface="メイリオ" panose="020B0604030504040204" pitchFamily="50" charset="-128"/>
            </a:endParaRPr>
          </a:p>
        </p:txBody>
      </p:sp>
      <p:sp>
        <p:nvSpPr>
          <p:cNvPr id="5" name="タイトル 1">
            <a:extLst>
              <a:ext uri="{FF2B5EF4-FFF2-40B4-BE49-F238E27FC236}">
                <a16:creationId xmlns:a16="http://schemas.microsoft.com/office/drawing/2014/main" id="{AEF45A73-EBCF-4873-A034-04F918BF60FE}"/>
              </a:ext>
            </a:extLst>
          </p:cNvPr>
          <p:cNvSpPr txBox="1">
            <a:spLocks/>
          </p:cNvSpPr>
          <p:nvPr/>
        </p:nvSpPr>
        <p:spPr>
          <a:xfrm>
            <a:off x="8338209" y="574875"/>
            <a:ext cx="3580221" cy="524719"/>
          </a:xfrm>
          <a:prstGeom prst="rect">
            <a:avLst/>
          </a:prstGeom>
          <a:solidFill>
            <a:schemeClr val="bg1"/>
          </a:solidFill>
          <a:ln>
            <a:solidFill>
              <a:srgbClr val="0070C0"/>
            </a:solidFill>
          </a:ln>
        </p:spPr>
        <p:txBody>
          <a:bodyPr vert="horz" lIns="91440" tIns="45720" rIns="91440" bIns="45720" rtlCol="0" anchor="ctr">
            <a:normAutofit fontScale="92500" lnSpcReduction="2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nSpc>
                <a:spcPct val="150000"/>
              </a:lnSpc>
            </a:pPr>
            <a:r>
              <a:rPr lang="ja-JP" altLang="en-US" sz="2400" dirty="0">
                <a:latin typeface="+mn-ea"/>
                <a:ea typeface="+mn-ea"/>
              </a:rPr>
              <a:t>１　授業実践の概要</a:t>
            </a:r>
          </a:p>
        </p:txBody>
      </p:sp>
    </p:spTree>
    <p:extLst>
      <p:ext uri="{BB962C8B-B14F-4D97-AF65-F5344CB8AC3E}">
        <p14:creationId xmlns:p14="http://schemas.microsoft.com/office/powerpoint/2010/main" val="2767541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40F27F-0698-4C17-8AA7-078591E73441}"/>
              </a:ext>
            </a:extLst>
          </p:cNvPr>
          <p:cNvSpPr>
            <a:spLocks noGrp="1"/>
          </p:cNvSpPr>
          <p:nvPr>
            <p:ph type="title"/>
          </p:nvPr>
        </p:nvSpPr>
        <p:spPr/>
        <p:txBody>
          <a:bodyPr/>
          <a:lstStyle/>
          <a:p>
            <a:r>
              <a:rPr kumimoji="0" lang="ja-JP" altLang="en-US" b="1" dirty="0">
                <a:latin typeface="+mn-ea"/>
                <a:ea typeface="+mn-ea"/>
                <a:cs typeface="Times New Roman" panose="02020603050405020304" pitchFamily="18" charset="0"/>
              </a:rPr>
              <a:t>授業実践のテーマ</a:t>
            </a:r>
            <a:endParaRPr kumimoji="1" lang="ja-JP" altLang="en-US" dirty="0">
              <a:latin typeface="+mn-ea"/>
              <a:ea typeface="+mn-ea"/>
            </a:endParaRPr>
          </a:p>
        </p:txBody>
      </p:sp>
      <p:sp>
        <p:nvSpPr>
          <p:cNvPr id="5" name="タイトル 1">
            <a:extLst>
              <a:ext uri="{FF2B5EF4-FFF2-40B4-BE49-F238E27FC236}">
                <a16:creationId xmlns:a16="http://schemas.microsoft.com/office/drawing/2014/main" id="{8D1C4593-3B23-4507-B7FD-FD5FEB913A2A}"/>
              </a:ext>
            </a:extLst>
          </p:cNvPr>
          <p:cNvSpPr txBox="1">
            <a:spLocks/>
          </p:cNvSpPr>
          <p:nvPr/>
        </p:nvSpPr>
        <p:spPr>
          <a:xfrm>
            <a:off x="8338209" y="574875"/>
            <a:ext cx="3580221" cy="524719"/>
          </a:xfrm>
          <a:prstGeom prst="rect">
            <a:avLst/>
          </a:prstGeom>
          <a:solidFill>
            <a:schemeClr val="bg1"/>
          </a:solidFill>
          <a:ln>
            <a:solidFill>
              <a:srgbClr val="0070C0"/>
            </a:solidFill>
          </a:ln>
        </p:spPr>
        <p:txBody>
          <a:bodyPr vert="horz" lIns="91440" tIns="45720" rIns="91440" bIns="45720" rtlCol="0" anchor="ctr">
            <a:normAutofit fontScale="92500" lnSpcReduction="2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nSpc>
                <a:spcPct val="150000"/>
              </a:lnSpc>
            </a:pPr>
            <a:r>
              <a:rPr lang="ja-JP" altLang="en-US" sz="2400" dirty="0">
                <a:latin typeface="+mn-ea"/>
                <a:ea typeface="+mn-ea"/>
              </a:rPr>
              <a:t>１　授業実践の概要</a:t>
            </a:r>
          </a:p>
        </p:txBody>
      </p:sp>
      <p:sp>
        <p:nvSpPr>
          <p:cNvPr id="6" name="コンテンツ プレースホルダー 5">
            <a:extLst>
              <a:ext uri="{FF2B5EF4-FFF2-40B4-BE49-F238E27FC236}">
                <a16:creationId xmlns:a16="http://schemas.microsoft.com/office/drawing/2014/main" id="{C7151E8F-723D-41EC-856B-DC1178988B9F}"/>
              </a:ext>
            </a:extLst>
          </p:cNvPr>
          <p:cNvSpPr>
            <a:spLocks noGrp="1"/>
          </p:cNvSpPr>
          <p:nvPr>
            <p:ph idx="1"/>
          </p:nvPr>
        </p:nvSpPr>
        <p:spPr>
          <a:xfrm>
            <a:off x="622802" y="1751309"/>
            <a:ext cx="10946395" cy="4531816"/>
          </a:xfrm>
        </p:spPr>
        <p:txBody>
          <a:bodyPr>
            <a:normAutofit lnSpcReduction="10000"/>
          </a:bodyPr>
          <a:lstStyle/>
          <a:p>
            <a:pPr marL="0" indent="0">
              <a:buNone/>
            </a:pPr>
            <a:r>
              <a:rPr lang="ja-JP" altLang="en-US" sz="3200" dirty="0"/>
              <a:t>・</a:t>
            </a:r>
            <a:r>
              <a:rPr lang="ja-JP" altLang="en-US" sz="3200" dirty="0">
                <a:solidFill>
                  <a:srgbClr val="FF0000"/>
                </a:solidFill>
              </a:rPr>
              <a:t>主権者教育の一環として</a:t>
            </a:r>
            <a:r>
              <a:rPr lang="ja-JP" altLang="en-US" sz="3200" dirty="0"/>
              <a:t>租税教育を行う。</a:t>
            </a:r>
            <a:endParaRPr lang="en-US" altLang="ja-JP" sz="3200" dirty="0"/>
          </a:p>
          <a:p>
            <a:pPr marL="0" indent="0">
              <a:buNone/>
            </a:pPr>
            <a:endParaRPr lang="en-US" altLang="ja-JP" sz="3200" dirty="0"/>
          </a:p>
          <a:p>
            <a:pPr marL="0" indent="0">
              <a:buNone/>
            </a:pPr>
            <a:r>
              <a:rPr kumimoji="0" lang="ja-JP" altLang="en-US" sz="3200" dirty="0">
                <a:latin typeface="メイリオ" panose="020B0604030504040204" pitchFamily="50" charset="-128"/>
                <a:cs typeface="Times New Roman" panose="02020603050405020304" pitchFamily="18" charset="0"/>
              </a:rPr>
              <a:t>・</a:t>
            </a:r>
            <a:r>
              <a:rPr kumimoji="0" lang="ja-JP" altLang="ja-JP" sz="3200" dirty="0">
                <a:latin typeface="メイリオ" panose="020B0604030504040204" pitchFamily="50" charset="-128"/>
                <a:cs typeface="Times New Roman" panose="02020603050405020304" pitchFamily="18" charset="0"/>
              </a:rPr>
              <a:t>現代の諸課題を</a:t>
            </a:r>
            <a:r>
              <a:rPr kumimoji="0" lang="ja-JP" altLang="en-US" sz="3200" dirty="0">
                <a:latin typeface="メイリオ" panose="020B0604030504040204" pitchFamily="50" charset="-128"/>
                <a:cs typeface="Times New Roman" panose="02020603050405020304" pitchFamily="18" charset="0"/>
              </a:rPr>
              <a:t>多面的・多角的に考察する学習を通して、　</a:t>
            </a:r>
            <a:endParaRPr kumimoji="0" lang="en-US" altLang="ja-JP" sz="3200" dirty="0">
              <a:latin typeface="メイリオ" panose="020B0604030504040204" pitchFamily="50" charset="-128"/>
              <a:cs typeface="Times New Roman" panose="02020603050405020304" pitchFamily="18" charset="0"/>
            </a:endParaRPr>
          </a:p>
          <a:p>
            <a:pPr marL="0" lvl="0" defTabSz="914400">
              <a:buClrTx/>
              <a:buSzTx/>
              <a:buNone/>
            </a:pPr>
            <a:r>
              <a:rPr kumimoji="0" lang="ja-JP" altLang="en-US" sz="3200" dirty="0">
                <a:latin typeface="メイリオ" panose="020B0604030504040204" pitchFamily="50" charset="-128"/>
                <a:cs typeface="Times New Roman" panose="02020603050405020304" pitchFamily="18" charset="0"/>
              </a:rPr>
              <a:t>　</a:t>
            </a:r>
            <a:r>
              <a:rPr kumimoji="0" lang="ja-JP" altLang="en-US" sz="3200" dirty="0">
                <a:solidFill>
                  <a:srgbClr val="FF0000"/>
                </a:solidFill>
                <a:latin typeface="メイリオ" panose="020B0604030504040204" pitchFamily="50" charset="-128"/>
                <a:cs typeface="Times New Roman" panose="02020603050405020304" pitchFamily="18" charset="0"/>
              </a:rPr>
              <a:t>公民としての自覚を深める</a:t>
            </a:r>
            <a:r>
              <a:rPr kumimoji="0" lang="ja-JP" altLang="en-US" sz="3200" dirty="0">
                <a:latin typeface="メイリオ" panose="020B0604030504040204" pitchFamily="50" charset="-128"/>
                <a:cs typeface="Times New Roman" panose="02020603050405020304" pitchFamily="18" charset="0"/>
              </a:rPr>
              <a:t>ことを主な目標とする。</a:t>
            </a:r>
            <a:endParaRPr kumimoji="0" lang="en-US" altLang="ja-JP" sz="3200" dirty="0">
              <a:latin typeface="メイリオ" panose="020B0604030504040204" pitchFamily="50" charset="-128"/>
              <a:cs typeface="Times New Roman" panose="02020603050405020304" pitchFamily="18" charset="0"/>
            </a:endParaRPr>
          </a:p>
          <a:p>
            <a:pPr marL="0" lvl="0" defTabSz="914400">
              <a:buClrTx/>
              <a:buSzTx/>
              <a:buNone/>
            </a:pPr>
            <a:endParaRPr kumimoji="0" lang="en-US" altLang="ja-JP" sz="3200" dirty="0">
              <a:latin typeface="メイリオ" panose="020B0604030504040204" pitchFamily="50" charset="-128"/>
              <a:cs typeface="Times New Roman" panose="02020603050405020304" pitchFamily="18" charset="0"/>
            </a:endParaRPr>
          </a:p>
          <a:p>
            <a:pPr marL="0" lvl="0" defTabSz="914400">
              <a:buClrTx/>
              <a:buSzTx/>
              <a:buNone/>
            </a:pPr>
            <a:r>
              <a:rPr kumimoji="0" lang="ja-JP" altLang="en-US" sz="3200" dirty="0">
                <a:latin typeface="メイリオ" panose="020B0604030504040204" pitchFamily="50" charset="-128"/>
                <a:cs typeface="Times New Roman" panose="02020603050405020304" pitchFamily="18" charset="0"/>
              </a:rPr>
              <a:t>・</a:t>
            </a:r>
            <a:r>
              <a:rPr kumimoji="0" lang="ja-JP" altLang="ja-JP" sz="3200" dirty="0">
                <a:latin typeface="メイリオ" panose="020B0604030504040204" pitchFamily="50" charset="-128"/>
                <a:cs typeface="Times New Roman" panose="02020603050405020304" pitchFamily="18" charset="0"/>
              </a:rPr>
              <a:t>単元の</a:t>
            </a:r>
            <a:r>
              <a:rPr kumimoji="0" lang="ja-JP" altLang="en-US" sz="3200" dirty="0">
                <a:latin typeface="メイリオ" panose="020B0604030504040204" pitchFamily="50" charset="-128"/>
                <a:cs typeface="Times New Roman" panose="02020603050405020304" pitchFamily="18" charset="0"/>
              </a:rPr>
              <a:t>基軸となる</a:t>
            </a:r>
            <a:r>
              <a:rPr kumimoji="0" lang="ja-JP" altLang="ja-JP" sz="3200" dirty="0">
                <a:latin typeface="メイリオ" panose="020B0604030504040204" pitchFamily="50" charset="-128"/>
                <a:cs typeface="Times New Roman" panose="02020603050405020304" pitchFamily="18" charset="0"/>
              </a:rPr>
              <a:t>問い</a:t>
            </a:r>
            <a:r>
              <a:rPr kumimoji="0" lang="ja-JP" altLang="en-US" sz="3200" dirty="0">
                <a:latin typeface="メイリオ" panose="020B0604030504040204" pitchFamily="50" charset="-128"/>
                <a:cs typeface="Times New Roman" panose="02020603050405020304" pitchFamily="18" charset="0"/>
              </a:rPr>
              <a:t>「国民が政治に参加するのは何のためか？」に照らして、授業ごとに学習を振り返り、単元全体を通した</a:t>
            </a:r>
            <a:r>
              <a:rPr kumimoji="0" lang="ja-JP" altLang="en-US" sz="3200" dirty="0">
                <a:solidFill>
                  <a:schemeClr val="tx1"/>
                </a:solidFill>
                <a:latin typeface="メイリオ" panose="020B0604030504040204" pitchFamily="50" charset="-128"/>
                <a:cs typeface="Times New Roman" panose="02020603050405020304" pitchFamily="18" charset="0"/>
              </a:rPr>
              <a:t>学びの深まりをメタ認知する。</a:t>
            </a:r>
            <a:endParaRPr kumimoji="0" lang="en-US" altLang="ja-JP" sz="3200" dirty="0">
              <a:solidFill>
                <a:schemeClr val="tx1"/>
              </a:solidFill>
              <a:latin typeface="メイリオ" panose="020B0604030504040204" pitchFamily="50" charset="-128"/>
              <a:cs typeface="Times New Roman" panose="02020603050405020304" pitchFamily="18" charset="0"/>
            </a:endParaRPr>
          </a:p>
          <a:p>
            <a:pPr marL="0" lvl="0" defTabSz="914400">
              <a:buClrTx/>
              <a:buSzTx/>
              <a:buNone/>
            </a:pPr>
            <a:endParaRPr kumimoji="0" lang="en-US" altLang="ja-JP" sz="3200" dirty="0">
              <a:latin typeface="メイリオ" panose="020B0604030504040204" pitchFamily="50" charset="-128"/>
              <a:cs typeface="Times New Roman" panose="02020603050405020304" pitchFamily="18" charset="0"/>
            </a:endParaRPr>
          </a:p>
          <a:p>
            <a:pPr marL="0" indent="0">
              <a:buNone/>
            </a:pPr>
            <a:endParaRPr lang="ja-JP" altLang="en-US" sz="3200" dirty="0"/>
          </a:p>
        </p:txBody>
      </p:sp>
    </p:spTree>
    <p:extLst>
      <p:ext uri="{BB962C8B-B14F-4D97-AF65-F5344CB8AC3E}">
        <p14:creationId xmlns:p14="http://schemas.microsoft.com/office/powerpoint/2010/main" val="1318629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40F27F-0698-4C17-8AA7-078591E73441}"/>
              </a:ext>
            </a:extLst>
          </p:cNvPr>
          <p:cNvSpPr>
            <a:spLocks noGrp="1"/>
          </p:cNvSpPr>
          <p:nvPr>
            <p:ph type="title"/>
          </p:nvPr>
        </p:nvSpPr>
        <p:spPr/>
        <p:txBody>
          <a:bodyPr/>
          <a:lstStyle/>
          <a:p>
            <a:r>
              <a:rPr kumimoji="1" lang="ja-JP" altLang="en-US" b="1" dirty="0">
                <a:latin typeface="+mn-ea"/>
                <a:ea typeface="+mn-ea"/>
              </a:rPr>
              <a:t>単元の学習目標</a:t>
            </a:r>
          </a:p>
        </p:txBody>
      </p:sp>
      <p:sp>
        <p:nvSpPr>
          <p:cNvPr id="4" name="Rectangle 1">
            <a:extLst>
              <a:ext uri="{FF2B5EF4-FFF2-40B4-BE49-F238E27FC236}">
                <a16:creationId xmlns:a16="http://schemas.microsoft.com/office/drawing/2014/main" id="{C417B8C5-B831-4DD9-A739-E4DCF32C3493}"/>
              </a:ext>
            </a:extLst>
          </p:cNvPr>
          <p:cNvSpPr>
            <a:spLocks noGrp="1" noChangeArrowheads="1"/>
          </p:cNvSpPr>
          <p:nvPr>
            <p:ph idx="1"/>
          </p:nvPr>
        </p:nvSpPr>
        <p:spPr bwMode="auto">
          <a:xfrm>
            <a:off x="989900" y="1401625"/>
            <a:ext cx="10928529"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08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nSpc>
                <a:spcPct val="100000"/>
              </a:lnSpc>
              <a:buNone/>
            </a:pPr>
            <a:r>
              <a:rPr kumimoji="0" lang="ja-JP" altLang="en-US" sz="2400" dirty="0">
                <a:latin typeface="+mn-ea"/>
                <a:cs typeface="Times New Roman" panose="02020603050405020304" pitchFamily="18" charset="0"/>
              </a:rPr>
              <a:t>・</a:t>
            </a:r>
            <a:r>
              <a:rPr kumimoji="0" lang="ja-JP" altLang="ja-JP" sz="2400" dirty="0">
                <a:latin typeface="+mn-ea"/>
                <a:cs typeface="Times New Roman" panose="02020603050405020304" pitchFamily="18" charset="0"/>
              </a:rPr>
              <a:t>政治参加と公正な世論の形成及び地方自治に関わる</a:t>
            </a:r>
            <a:r>
              <a:rPr kumimoji="0" lang="ja-JP" altLang="ja-JP" sz="2400" b="1" dirty="0">
                <a:solidFill>
                  <a:srgbClr val="FF0000"/>
                </a:solidFill>
                <a:latin typeface="+mn-ea"/>
                <a:cs typeface="Times New Roman" panose="02020603050405020304" pitchFamily="18" charset="0"/>
              </a:rPr>
              <a:t>現実社会の事柄や課題を基に</a:t>
            </a:r>
            <a:r>
              <a:rPr kumimoji="0" lang="ja-JP" altLang="ja-JP" sz="2400" dirty="0">
                <a:latin typeface="+mn-ea"/>
                <a:cs typeface="Times New Roman" panose="02020603050405020304" pitchFamily="18" charset="0"/>
              </a:rPr>
              <a:t>、よりよい社会は、憲法の下、個人が議論に参加し、</a:t>
            </a:r>
            <a:r>
              <a:rPr kumimoji="0" lang="ja-JP" altLang="en-US" sz="2400" b="1" dirty="0">
                <a:solidFill>
                  <a:srgbClr val="FF0000"/>
                </a:solidFill>
                <a:latin typeface="+mn-ea"/>
                <a:cs typeface="Times New Roman" panose="02020603050405020304" pitchFamily="18" charset="0"/>
              </a:rPr>
              <a:t>意見</a:t>
            </a:r>
            <a:r>
              <a:rPr kumimoji="0" lang="ja-JP" altLang="ja-JP" sz="2400" b="1" dirty="0">
                <a:solidFill>
                  <a:srgbClr val="FF0000"/>
                </a:solidFill>
                <a:latin typeface="+mn-ea"/>
                <a:cs typeface="Times New Roman" panose="02020603050405020304" pitchFamily="18" charset="0"/>
              </a:rPr>
              <a:t>や利害の対立状況を調整して合意を形成する</a:t>
            </a:r>
            <a:r>
              <a:rPr kumimoji="0" lang="ja-JP" altLang="ja-JP" sz="2400" dirty="0">
                <a:latin typeface="+mn-ea"/>
                <a:cs typeface="Times New Roman" panose="02020603050405020304" pitchFamily="18" charset="0"/>
              </a:rPr>
              <a:t>ことなどを通して築かれるものであることについて理解する。（知識及び技能）</a:t>
            </a:r>
            <a:endParaRPr kumimoji="0" lang="ja-JP" altLang="ja-JP" sz="2400" b="0" i="0" strike="noStrike" cap="none" normalizeH="0" baseline="0" dirty="0">
              <a:ln>
                <a:noFill/>
              </a:ln>
              <a:effectLst/>
              <a:latin typeface="+mn-ea"/>
            </a:endParaRPr>
          </a:p>
          <a:p>
            <a:pPr marL="0" lvl="0" indent="0">
              <a:lnSpc>
                <a:spcPct val="100000"/>
              </a:lnSpc>
              <a:buNone/>
            </a:pPr>
            <a:r>
              <a:rPr kumimoji="0" lang="ja-JP" altLang="en-US" sz="2400" dirty="0">
                <a:latin typeface="+mn-ea"/>
                <a:cs typeface="Times New Roman" panose="02020603050405020304" pitchFamily="18" charset="0"/>
              </a:rPr>
              <a:t>・</a:t>
            </a:r>
            <a:r>
              <a:rPr kumimoji="0" lang="ja-JP" altLang="ja-JP" sz="2400" dirty="0">
                <a:latin typeface="+mn-ea"/>
                <a:cs typeface="Times New Roman" panose="02020603050405020304" pitchFamily="18" charset="0"/>
              </a:rPr>
              <a:t>法、政治及び経済などの側面を関連させ、自立した主体としての解決が求められる具体的な主題を設定し、合意形成や社会参画を視野に入れながら、その主題の解決に向けて</a:t>
            </a:r>
            <a:r>
              <a:rPr kumimoji="0" lang="ja-JP" altLang="ja-JP" sz="2400" b="1" dirty="0">
                <a:solidFill>
                  <a:srgbClr val="FF0000"/>
                </a:solidFill>
                <a:latin typeface="+mn-ea"/>
                <a:cs typeface="Times New Roman" panose="02020603050405020304" pitchFamily="18" charset="0"/>
              </a:rPr>
              <a:t>事実を基に協働して考察したり構想したりしたことを、論拠をもって表現する</a:t>
            </a:r>
            <a:r>
              <a:rPr kumimoji="0" lang="ja-JP" altLang="ja-JP" sz="2400" dirty="0">
                <a:latin typeface="+mn-ea"/>
                <a:cs typeface="Times New Roman" panose="02020603050405020304" pitchFamily="18" charset="0"/>
              </a:rPr>
              <a:t>。（思考力、判断力、表現力等）</a:t>
            </a:r>
            <a:endParaRPr kumimoji="0" lang="ja-JP" altLang="ja-JP" sz="2400" b="0" i="0" strike="noStrike" cap="none" normalizeH="0" baseline="0" dirty="0">
              <a:ln>
                <a:noFill/>
              </a:ln>
              <a:effectLst/>
              <a:latin typeface="+mn-ea"/>
            </a:endParaRPr>
          </a:p>
          <a:p>
            <a:pPr marL="0" lvl="0" indent="0">
              <a:lnSpc>
                <a:spcPct val="100000"/>
              </a:lnSpc>
              <a:buNone/>
            </a:pPr>
            <a:r>
              <a:rPr kumimoji="0" lang="ja-JP" altLang="en-US" sz="2400" dirty="0">
                <a:latin typeface="+mn-ea"/>
                <a:cs typeface="Times New Roman" panose="02020603050405020304" pitchFamily="18" charset="0"/>
              </a:rPr>
              <a:t>・</a:t>
            </a:r>
            <a:r>
              <a:rPr kumimoji="0" lang="ja-JP" altLang="ja-JP" sz="2400" dirty="0">
                <a:latin typeface="+mn-ea"/>
                <a:cs typeface="Times New Roman" panose="02020603050405020304" pitchFamily="18" charset="0"/>
              </a:rPr>
              <a:t>よりよい社会の実現を視野に、</a:t>
            </a:r>
            <a:r>
              <a:rPr kumimoji="0" lang="ja-JP" altLang="ja-JP" sz="2400" b="1" dirty="0">
                <a:solidFill>
                  <a:srgbClr val="FF0000"/>
                </a:solidFill>
                <a:latin typeface="+mn-ea"/>
                <a:cs typeface="Times New Roman" panose="02020603050405020304" pitchFamily="18" charset="0"/>
              </a:rPr>
              <a:t>現代の諸課題を主体的に解決しようとする態度を養う</a:t>
            </a:r>
            <a:r>
              <a:rPr kumimoji="0" lang="ja-JP" altLang="ja-JP" sz="2400" dirty="0">
                <a:latin typeface="+mn-ea"/>
                <a:cs typeface="Times New Roman" panose="02020603050405020304" pitchFamily="18" charset="0"/>
              </a:rPr>
              <a:t>とともに、多面的・多角的な考察や深い理解を通して涵養される、現代社会に生きる人間としての在り方生き方についての自覚や、</a:t>
            </a:r>
            <a:r>
              <a:rPr kumimoji="0" lang="ja-JP" altLang="ja-JP" sz="2400" b="1" dirty="0">
                <a:solidFill>
                  <a:srgbClr val="FF0000"/>
                </a:solidFill>
                <a:latin typeface="+mn-ea"/>
                <a:cs typeface="Times New Roman" panose="02020603050405020304" pitchFamily="18" charset="0"/>
              </a:rPr>
              <a:t>公共的な空間に生き国民主権を担う公民として</a:t>
            </a:r>
            <a:r>
              <a:rPr kumimoji="0" lang="ja-JP" altLang="ja-JP" sz="2400" dirty="0">
                <a:latin typeface="+mn-ea"/>
                <a:cs typeface="Times New Roman" panose="02020603050405020304" pitchFamily="18" charset="0"/>
              </a:rPr>
              <a:t>、自国を愛し、その平和と繁栄を図ることの大切さについての</a:t>
            </a:r>
            <a:r>
              <a:rPr kumimoji="0" lang="ja-JP" altLang="ja-JP" sz="2400" b="1" dirty="0">
                <a:solidFill>
                  <a:srgbClr val="FF0000"/>
                </a:solidFill>
                <a:latin typeface="+mn-ea"/>
                <a:cs typeface="Times New Roman" panose="02020603050405020304" pitchFamily="18" charset="0"/>
              </a:rPr>
              <a:t>自覚などを深める</a:t>
            </a:r>
            <a:r>
              <a:rPr kumimoji="0" lang="ja-JP" altLang="ja-JP" sz="2400" dirty="0">
                <a:latin typeface="+mn-ea"/>
                <a:cs typeface="Times New Roman" panose="02020603050405020304" pitchFamily="18" charset="0"/>
              </a:rPr>
              <a:t>。（学びに向かう力、人間性等）</a:t>
            </a:r>
            <a:endParaRPr kumimoji="0" lang="ja-JP" altLang="ja-JP" sz="2400" dirty="0">
              <a:latin typeface="+mn-ea"/>
            </a:endParaRPr>
          </a:p>
        </p:txBody>
      </p:sp>
      <p:sp>
        <p:nvSpPr>
          <p:cNvPr id="5" name="タイトル 1">
            <a:extLst>
              <a:ext uri="{FF2B5EF4-FFF2-40B4-BE49-F238E27FC236}">
                <a16:creationId xmlns:a16="http://schemas.microsoft.com/office/drawing/2014/main" id="{481EAED0-7680-4F27-B3CC-E9A3D1FF595F}"/>
              </a:ext>
            </a:extLst>
          </p:cNvPr>
          <p:cNvSpPr txBox="1">
            <a:spLocks/>
          </p:cNvSpPr>
          <p:nvPr/>
        </p:nvSpPr>
        <p:spPr>
          <a:xfrm>
            <a:off x="8338209" y="574875"/>
            <a:ext cx="3580221" cy="524719"/>
          </a:xfrm>
          <a:prstGeom prst="rect">
            <a:avLst/>
          </a:prstGeom>
          <a:solidFill>
            <a:schemeClr val="bg1"/>
          </a:solidFill>
          <a:ln>
            <a:solidFill>
              <a:srgbClr val="0070C0"/>
            </a:solidFill>
          </a:ln>
        </p:spPr>
        <p:txBody>
          <a:bodyPr vert="horz" lIns="91440" tIns="45720" rIns="91440" bIns="45720" rtlCol="0" anchor="ctr">
            <a:normAutofit fontScale="85000" lnSpcReduction="1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nSpc>
                <a:spcPct val="150000"/>
              </a:lnSpc>
            </a:pPr>
            <a:r>
              <a:rPr lang="ja-JP" altLang="en-US" sz="2400" dirty="0">
                <a:latin typeface="+mn-ea"/>
                <a:ea typeface="+mn-ea"/>
              </a:rPr>
              <a:t>２　単元の指導と評価の計画</a:t>
            </a:r>
          </a:p>
        </p:txBody>
      </p:sp>
    </p:spTree>
    <p:extLst>
      <p:ext uri="{BB962C8B-B14F-4D97-AF65-F5344CB8AC3E}">
        <p14:creationId xmlns:p14="http://schemas.microsoft.com/office/powerpoint/2010/main" val="3579890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40F27F-0698-4C17-8AA7-078591E73441}"/>
              </a:ext>
            </a:extLst>
          </p:cNvPr>
          <p:cNvSpPr>
            <a:spLocks noGrp="1"/>
          </p:cNvSpPr>
          <p:nvPr>
            <p:ph type="title"/>
          </p:nvPr>
        </p:nvSpPr>
        <p:spPr/>
        <p:txBody>
          <a:bodyPr/>
          <a:lstStyle/>
          <a:p>
            <a:r>
              <a:rPr kumimoji="0" lang="ja-JP" altLang="en-US" b="1" dirty="0">
                <a:latin typeface="+mn-ea"/>
                <a:ea typeface="+mn-ea"/>
                <a:cs typeface="Times New Roman" panose="02020603050405020304" pitchFamily="18" charset="0"/>
              </a:rPr>
              <a:t>単元の指導と評価の計画（１）</a:t>
            </a:r>
            <a:endParaRPr kumimoji="1" lang="ja-JP" altLang="en-US" dirty="0">
              <a:latin typeface="+mn-ea"/>
              <a:ea typeface="+mn-ea"/>
            </a:endParaRPr>
          </a:p>
        </p:txBody>
      </p:sp>
      <p:graphicFrame>
        <p:nvGraphicFramePr>
          <p:cNvPr id="13" name="コンテンツ プレースホルダー 12">
            <a:extLst>
              <a:ext uri="{FF2B5EF4-FFF2-40B4-BE49-F238E27FC236}">
                <a16:creationId xmlns:a16="http://schemas.microsoft.com/office/drawing/2014/main" id="{9F84C959-8280-483D-88B1-22A8EDB4ED8C}"/>
              </a:ext>
            </a:extLst>
          </p:cNvPr>
          <p:cNvGraphicFramePr>
            <a:graphicFrameLocks noGrp="1"/>
          </p:cNvGraphicFramePr>
          <p:nvPr>
            <p:ph idx="1"/>
            <p:extLst>
              <p:ext uri="{D42A27DB-BD31-4B8C-83A1-F6EECF244321}">
                <p14:modId xmlns:p14="http://schemas.microsoft.com/office/powerpoint/2010/main" val="2897516339"/>
              </p:ext>
            </p:extLst>
          </p:nvPr>
        </p:nvGraphicFramePr>
        <p:xfrm>
          <a:off x="677864" y="1467395"/>
          <a:ext cx="11240567" cy="5120640"/>
        </p:xfrm>
        <a:graphic>
          <a:graphicData uri="http://schemas.openxmlformats.org/drawingml/2006/table">
            <a:tbl>
              <a:tblPr firstRow="1" bandRow="1">
                <a:tableStyleId>{5C22544A-7EE6-4342-B048-85BDC9FD1C3A}</a:tableStyleId>
              </a:tblPr>
              <a:tblGrid>
                <a:gridCol w="985815">
                  <a:extLst>
                    <a:ext uri="{9D8B030D-6E8A-4147-A177-3AD203B41FA5}">
                      <a16:colId xmlns:a16="http://schemas.microsoft.com/office/drawing/2014/main" val="3205573918"/>
                    </a:ext>
                  </a:extLst>
                </a:gridCol>
                <a:gridCol w="4530940">
                  <a:extLst>
                    <a:ext uri="{9D8B030D-6E8A-4147-A177-3AD203B41FA5}">
                      <a16:colId xmlns:a16="http://schemas.microsoft.com/office/drawing/2014/main" val="2479007458"/>
                    </a:ext>
                  </a:extLst>
                </a:gridCol>
                <a:gridCol w="535917">
                  <a:extLst>
                    <a:ext uri="{9D8B030D-6E8A-4147-A177-3AD203B41FA5}">
                      <a16:colId xmlns:a16="http://schemas.microsoft.com/office/drawing/2014/main" val="2064072028"/>
                    </a:ext>
                  </a:extLst>
                </a:gridCol>
                <a:gridCol w="535917">
                  <a:extLst>
                    <a:ext uri="{9D8B030D-6E8A-4147-A177-3AD203B41FA5}">
                      <a16:colId xmlns:a16="http://schemas.microsoft.com/office/drawing/2014/main" val="260834993"/>
                    </a:ext>
                  </a:extLst>
                </a:gridCol>
                <a:gridCol w="535917">
                  <a:extLst>
                    <a:ext uri="{9D8B030D-6E8A-4147-A177-3AD203B41FA5}">
                      <a16:colId xmlns:a16="http://schemas.microsoft.com/office/drawing/2014/main" val="543097062"/>
                    </a:ext>
                  </a:extLst>
                </a:gridCol>
                <a:gridCol w="4116061">
                  <a:extLst>
                    <a:ext uri="{9D8B030D-6E8A-4147-A177-3AD203B41FA5}">
                      <a16:colId xmlns:a16="http://schemas.microsoft.com/office/drawing/2014/main" val="4259714946"/>
                    </a:ext>
                  </a:extLst>
                </a:gridCol>
              </a:tblGrid>
              <a:tr h="361732">
                <a:tc rowSpan="2">
                  <a:txBody>
                    <a:bodyPr/>
                    <a:lstStyle/>
                    <a:p>
                      <a:pPr algn="ctr"/>
                      <a:r>
                        <a:rPr kumimoji="1" lang="ja-JP" altLang="en-US" dirty="0"/>
                        <a:t>時間</a:t>
                      </a:r>
                    </a:p>
                  </a:txBody>
                  <a:tcPr marL="74751" marR="74751" anchor="ctr"/>
                </a:tc>
                <a:tc rowSpan="2">
                  <a:txBody>
                    <a:bodyPr/>
                    <a:lstStyle/>
                    <a:p>
                      <a:pPr algn="l"/>
                      <a:r>
                        <a:rPr kumimoji="1" lang="ja-JP" altLang="en-US" dirty="0"/>
                        <a:t>○　主な学習内容</a:t>
                      </a:r>
                      <a:endParaRPr kumimoji="1" lang="en-US" altLang="ja-JP" dirty="0"/>
                    </a:p>
                    <a:p>
                      <a:pPr algn="l"/>
                      <a:r>
                        <a:rPr kumimoji="1" lang="ja-JP" altLang="en-US" dirty="0"/>
                        <a:t>・　主な学習活動</a:t>
                      </a:r>
                    </a:p>
                  </a:txBody>
                  <a:tcPr marL="74751" marR="74751" anchor="ctr"/>
                </a:tc>
                <a:tc gridSpan="3">
                  <a:txBody>
                    <a:bodyPr/>
                    <a:lstStyle/>
                    <a:p>
                      <a:pPr algn="ctr"/>
                      <a:r>
                        <a:rPr kumimoji="1" lang="ja-JP" altLang="en-US" dirty="0"/>
                        <a:t>評価の観点</a:t>
                      </a:r>
                    </a:p>
                  </a:txBody>
                  <a:tcPr marL="74751" marR="74751" anchor="ctr"/>
                </a:tc>
                <a:tc hMerge="1">
                  <a:txBody>
                    <a:bodyPr/>
                    <a:lstStyle/>
                    <a:p>
                      <a:endParaRPr kumimoji="1" lang="ja-JP" altLang="en-US" dirty="0"/>
                    </a:p>
                  </a:txBody>
                  <a:tcPr/>
                </a:tc>
                <a:tc hMerge="1">
                  <a:txBody>
                    <a:bodyPr/>
                    <a:lstStyle/>
                    <a:p>
                      <a:endParaRPr kumimoji="1" lang="ja-JP" altLang="en-US" dirty="0"/>
                    </a:p>
                  </a:txBody>
                  <a:tcPr/>
                </a:tc>
                <a:tc rowSpan="2">
                  <a:txBody>
                    <a:bodyPr/>
                    <a:lstStyle/>
                    <a:p>
                      <a:pPr algn="l"/>
                      <a:r>
                        <a:rPr kumimoji="1" lang="ja-JP" altLang="en-US" dirty="0"/>
                        <a:t>◇　指導上の留意点</a:t>
                      </a:r>
                      <a:endParaRPr kumimoji="1" lang="en-US" altLang="ja-JP" dirty="0"/>
                    </a:p>
                    <a:p>
                      <a:pPr algn="l"/>
                      <a:r>
                        <a:rPr kumimoji="1" lang="ja-JP" altLang="en-US" dirty="0"/>
                        <a:t>◆　使用教材</a:t>
                      </a:r>
                    </a:p>
                  </a:txBody>
                  <a:tcPr marL="74751" marR="74751" anchor="ctr"/>
                </a:tc>
                <a:extLst>
                  <a:ext uri="{0D108BD9-81ED-4DB2-BD59-A6C34878D82A}">
                    <a16:rowId xmlns:a16="http://schemas.microsoft.com/office/drawing/2014/main" val="2829804298"/>
                  </a:ext>
                </a:extLst>
              </a:tr>
              <a:tr h="361732">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ja-JP" altLang="en-US" dirty="0"/>
                        <a:t>知</a:t>
                      </a:r>
                    </a:p>
                  </a:txBody>
                  <a:tcPr marL="74751" marR="74751"/>
                </a:tc>
                <a:tc>
                  <a:txBody>
                    <a:bodyPr/>
                    <a:lstStyle/>
                    <a:p>
                      <a:pPr algn="ctr"/>
                      <a:r>
                        <a:rPr kumimoji="1" lang="ja-JP" altLang="en-US" dirty="0"/>
                        <a:t>思</a:t>
                      </a:r>
                    </a:p>
                  </a:txBody>
                  <a:tcPr marL="74751" marR="74751"/>
                </a:tc>
                <a:tc>
                  <a:txBody>
                    <a:bodyPr/>
                    <a:lstStyle/>
                    <a:p>
                      <a:pPr algn="ctr"/>
                      <a:r>
                        <a:rPr kumimoji="1" lang="ja-JP" altLang="en-US" dirty="0"/>
                        <a:t>主</a:t>
                      </a:r>
                    </a:p>
                  </a:txBody>
                  <a:tcPr marL="74751" marR="74751"/>
                </a:tc>
                <a:tc vMerge="1">
                  <a:txBody>
                    <a:bodyPr/>
                    <a:lstStyle/>
                    <a:p>
                      <a:endParaRPr kumimoji="1" lang="ja-JP" altLang="en-US" dirty="0"/>
                    </a:p>
                  </a:txBody>
                  <a:tcPr/>
                </a:tc>
                <a:extLst>
                  <a:ext uri="{0D108BD9-81ED-4DB2-BD59-A6C34878D82A}">
                    <a16:rowId xmlns:a16="http://schemas.microsoft.com/office/drawing/2014/main" val="3578161474"/>
                  </a:ext>
                </a:extLst>
              </a:tr>
              <a:tr h="1426220">
                <a:tc>
                  <a:txBody>
                    <a:bodyPr/>
                    <a:lstStyle/>
                    <a:p>
                      <a:pPr algn="ctr"/>
                      <a:r>
                        <a:rPr kumimoji="1" lang="ja-JP" altLang="en-US" dirty="0"/>
                        <a:t>１</a:t>
                      </a:r>
                    </a:p>
                  </a:txBody>
                  <a:tcPr marL="74751" marR="74751"/>
                </a:tc>
                <a:tc>
                  <a:txBody>
                    <a:bodyPr/>
                    <a:lstStyle/>
                    <a:p>
                      <a:r>
                        <a:rPr kumimoji="1" lang="ja-JP" altLang="en-US" dirty="0"/>
                        <a:t>○選挙の意義と課題</a:t>
                      </a:r>
                      <a:r>
                        <a:rPr kumimoji="1" lang="en-US" altLang="ja-JP" dirty="0"/>
                        <a:t>【</a:t>
                      </a:r>
                      <a:r>
                        <a:rPr kumimoji="1" lang="ja-JP" altLang="en-US" dirty="0"/>
                        <a:t>今の選挙制度は民意を反映できているのか？</a:t>
                      </a:r>
                      <a:r>
                        <a:rPr kumimoji="1" lang="en-US" altLang="ja-JP" dirty="0"/>
                        <a:t>】</a:t>
                      </a:r>
                    </a:p>
                    <a:p>
                      <a:r>
                        <a:rPr kumimoji="1" lang="ja-JP" altLang="en-US" dirty="0"/>
                        <a:t>・単元の基軸となる問いに回答する。</a:t>
                      </a:r>
                      <a:endParaRPr kumimoji="1" lang="en-US" altLang="ja-JP" dirty="0"/>
                    </a:p>
                    <a:p>
                      <a:r>
                        <a:rPr kumimoji="1" lang="ja-JP" altLang="en-US" dirty="0"/>
                        <a:t>・小選挙区制と比例代表制の特徴について考察する。</a:t>
                      </a:r>
                      <a:endParaRPr kumimoji="1" lang="en-US" altLang="ja-JP" dirty="0"/>
                    </a:p>
                  </a:txBody>
                  <a:tcPr marL="74751" marR="74751"/>
                </a:tc>
                <a:tc>
                  <a:txBody>
                    <a:bodyPr/>
                    <a:lstStyle/>
                    <a:p>
                      <a:endParaRPr kumimoji="1" lang="en-US" altLang="ja-JP" dirty="0"/>
                    </a:p>
                    <a:p>
                      <a:endParaRPr kumimoji="1" lang="en-US" altLang="ja-JP" dirty="0"/>
                    </a:p>
                    <a:p>
                      <a:endParaRPr kumimoji="1" lang="en-US" altLang="ja-JP" dirty="0"/>
                    </a:p>
                    <a:p>
                      <a:r>
                        <a:rPr kumimoji="1" lang="ja-JP" altLang="en-US" dirty="0"/>
                        <a:t>●</a:t>
                      </a:r>
                    </a:p>
                  </a:txBody>
                  <a:tcPr marL="74751" marR="74751"/>
                </a:tc>
                <a:tc>
                  <a:txBody>
                    <a:bodyPr/>
                    <a:lstStyle/>
                    <a:p>
                      <a:endParaRPr kumimoji="1" lang="en-US" altLang="ja-JP" dirty="0"/>
                    </a:p>
                    <a:p>
                      <a:endParaRPr kumimoji="1" lang="en-US" altLang="ja-JP" dirty="0"/>
                    </a:p>
                    <a:p>
                      <a:r>
                        <a:rPr kumimoji="1" lang="ja-JP" altLang="en-US" dirty="0"/>
                        <a:t>●</a:t>
                      </a:r>
                      <a:endParaRPr kumimoji="1" lang="en-US" altLang="ja-JP" dirty="0"/>
                    </a:p>
                    <a:p>
                      <a:r>
                        <a:rPr kumimoji="1" lang="ja-JP" altLang="en-US" dirty="0"/>
                        <a:t>●</a:t>
                      </a:r>
                    </a:p>
                  </a:txBody>
                  <a:tcPr marL="74751" marR="74751"/>
                </a:tc>
                <a:tc>
                  <a:txBody>
                    <a:bodyPr/>
                    <a:lstStyle/>
                    <a:p>
                      <a:endParaRPr kumimoji="1" lang="en-US" altLang="ja-JP" dirty="0"/>
                    </a:p>
                    <a:p>
                      <a:endParaRPr kumimoji="1" lang="en-US" altLang="ja-JP" dirty="0"/>
                    </a:p>
                    <a:p>
                      <a:r>
                        <a:rPr kumimoji="1" lang="ja-JP" altLang="en-US" dirty="0"/>
                        <a:t>●</a:t>
                      </a:r>
                    </a:p>
                  </a:txBody>
                  <a:tcPr marL="74751" marR="74751"/>
                </a:tc>
                <a:tc>
                  <a:txBody>
                    <a:bodyPr/>
                    <a:lstStyle/>
                    <a:p>
                      <a:endParaRPr kumimoji="1" lang="en-US" altLang="ja-JP" dirty="0"/>
                    </a:p>
                    <a:p>
                      <a:endParaRPr kumimoji="1" lang="en-US" altLang="ja-JP" dirty="0"/>
                    </a:p>
                    <a:p>
                      <a:endParaRPr kumimoji="1" lang="en-US" altLang="ja-JP" dirty="0"/>
                    </a:p>
                    <a:p>
                      <a:r>
                        <a:rPr kumimoji="1" lang="ja-JP" altLang="en-US" dirty="0"/>
                        <a:t>◇政党ごとの得票率と獲得議席数の関係に着目させる。</a:t>
                      </a:r>
                    </a:p>
                  </a:txBody>
                  <a:tcPr marL="74751" marR="74751"/>
                </a:tc>
                <a:extLst>
                  <a:ext uri="{0D108BD9-81ED-4DB2-BD59-A6C34878D82A}">
                    <a16:rowId xmlns:a16="http://schemas.microsoft.com/office/drawing/2014/main" val="2097020"/>
                  </a:ext>
                </a:extLst>
              </a:tr>
              <a:tr h="1426220">
                <a:tc>
                  <a:txBody>
                    <a:bodyPr/>
                    <a:lstStyle/>
                    <a:p>
                      <a:pPr algn="ctr"/>
                      <a:r>
                        <a:rPr kumimoji="1" lang="ja-JP" altLang="en-US" dirty="0"/>
                        <a:t>２～３</a:t>
                      </a:r>
                    </a:p>
                  </a:txBody>
                  <a:tcPr marL="74751" marR="74751"/>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t>○日本の政党政治</a:t>
                      </a:r>
                      <a:r>
                        <a:rPr kumimoji="1" lang="en-US" altLang="ja-JP" dirty="0"/>
                        <a:t>【</a:t>
                      </a:r>
                      <a:r>
                        <a:rPr kumimoji="1" lang="ja-JP" altLang="en-US" dirty="0"/>
                        <a:t>少子化対策の財源としての消費税率引き上げをどう思う？</a:t>
                      </a:r>
                      <a:r>
                        <a:rPr kumimoji="1" lang="en-US" altLang="ja-JP" dirty="0"/>
                        <a:t>】</a:t>
                      </a:r>
                    </a:p>
                    <a:p>
                      <a:r>
                        <a:rPr kumimoji="1" lang="ja-JP" altLang="en-US" dirty="0"/>
                        <a:t>・消費増税とそれに係わる各党の政策の違いを考察する。</a:t>
                      </a:r>
                    </a:p>
                  </a:txBody>
                  <a:tcPr marL="74751" marR="74751"/>
                </a:tc>
                <a:tc>
                  <a:txBody>
                    <a:bodyPr/>
                    <a:lstStyle/>
                    <a:p>
                      <a:endParaRPr kumimoji="1" lang="en-US" altLang="ja-JP" dirty="0"/>
                    </a:p>
                    <a:p>
                      <a:endParaRPr kumimoji="1" lang="en-US" altLang="ja-JP" dirty="0"/>
                    </a:p>
                    <a:p>
                      <a:r>
                        <a:rPr kumimoji="1" lang="ja-JP" altLang="en-US" dirty="0"/>
                        <a:t>●</a:t>
                      </a:r>
                    </a:p>
                  </a:txBody>
                  <a:tcPr marL="74751" marR="74751"/>
                </a:tc>
                <a:tc>
                  <a:txBody>
                    <a:bodyPr/>
                    <a:lstStyle/>
                    <a:p>
                      <a:endParaRPr kumimoji="1" lang="en-US" altLang="ja-JP" dirty="0"/>
                    </a:p>
                    <a:p>
                      <a:endParaRPr kumimoji="1" lang="en-US" altLang="ja-JP" dirty="0"/>
                    </a:p>
                    <a:p>
                      <a:r>
                        <a:rPr kumimoji="1" lang="ja-JP" altLang="en-US" dirty="0"/>
                        <a:t>●</a:t>
                      </a:r>
                    </a:p>
                  </a:txBody>
                  <a:tcPr marL="74751" marR="74751"/>
                </a:tc>
                <a:tc>
                  <a:txBody>
                    <a:bodyPr/>
                    <a:lstStyle/>
                    <a:p>
                      <a:endParaRPr kumimoji="1" lang="en-US" altLang="ja-JP" dirty="0"/>
                    </a:p>
                    <a:p>
                      <a:endParaRPr kumimoji="1" lang="en-US" altLang="ja-JP" dirty="0"/>
                    </a:p>
                    <a:p>
                      <a:r>
                        <a:rPr kumimoji="1" lang="ja-JP" altLang="en-US" dirty="0"/>
                        <a:t>●</a:t>
                      </a:r>
                    </a:p>
                  </a:txBody>
                  <a:tcPr marL="74751" marR="74751"/>
                </a:tc>
                <a:tc>
                  <a:txBody>
                    <a:bodyPr/>
                    <a:lstStyle/>
                    <a:p>
                      <a:endParaRPr kumimoji="1" lang="en-US" altLang="ja-JP" dirty="0"/>
                    </a:p>
                    <a:p>
                      <a:endParaRPr kumimoji="1" lang="en-US" altLang="ja-JP" dirty="0"/>
                    </a:p>
                    <a:p>
                      <a:r>
                        <a:rPr kumimoji="1" lang="ja-JP" altLang="en-US" dirty="0"/>
                        <a:t>◇財政の所得再分配機能に着目させ、消費税増税の影響についての考察を踏まえながら政策を比較させる。</a:t>
                      </a:r>
                    </a:p>
                  </a:txBody>
                  <a:tcPr marL="74751" marR="74751"/>
                </a:tc>
                <a:extLst>
                  <a:ext uri="{0D108BD9-81ED-4DB2-BD59-A6C34878D82A}">
                    <a16:rowId xmlns:a16="http://schemas.microsoft.com/office/drawing/2014/main" val="142662008"/>
                  </a:ext>
                </a:extLst>
              </a:tr>
              <a:tr h="1426220">
                <a:tc>
                  <a:txBody>
                    <a:bodyPr/>
                    <a:lstStyle/>
                    <a:p>
                      <a:pPr algn="ctr"/>
                      <a:r>
                        <a:rPr kumimoji="1" lang="ja-JP" altLang="en-US" dirty="0"/>
                        <a:t>４～５</a:t>
                      </a:r>
                    </a:p>
                  </a:txBody>
                  <a:tcPr marL="74751" marR="74751"/>
                </a:tc>
                <a:tc>
                  <a:txBody>
                    <a:bodyPr/>
                    <a:lstStyle/>
                    <a:p>
                      <a:r>
                        <a:rPr kumimoji="1" lang="ja-JP" altLang="en-US" dirty="0"/>
                        <a:t>○国会と立法</a:t>
                      </a:r>
                      <a:r>
                        <a:rPr kumimoji="1" lang="en-US" altLang="ja-JP" dirty="0"/>
                        <a:t>【</a:t>
                      </a:r>
                      <a:r>
                        <a:rPr kumimoji="1" lang="ja-JP" altLang="en-US" dirty="0"/>
                        <a:t>国会審議を活性化するためにはどうすればよいか？</a:t>
                      </a:r>
                      <a:r>
                        <a:rPr kumimoji="1" lang="en-US" altLang="ja-JP" dirty="0"/>
                        <a:t>】</a:t>
                      </a:r>
                    </a:p>
                    <a:p>
                      <a:r>
                        <a:rPr kumimoji="1" lang="ja-JP" altLang="en-US" dirty="0"/>
                        <a:t>・国会の組織と運営を理解し、国会改革の意義について考察する。</a:t>
                      </a:r>
                      <a:endParaRPr kumimoji="1" lang="en-US" altLang="ja-JP" dirty="0"/>
                    </a:p>
                  </a:txBody>
                  <a:tcPr marL="74751" marR="74751"/>
                </a:tc>
                <a:tc>
                  <a:txBody>
                    <a:bodyPr/>
                    <a:lstStyle/>
                    <a:p>
                      <a:endParaRPr kumimoji="1" lang="en-US" altLang="ja-JP" dirty="0"/>
                    </a:p>
                    <a:p>
                      <a:endParaRPr kumimoji="1" lang="en-US" altLang="ja-JP" dirty="0"/>
                    </a:p>
                    <a:p>
                      <a:r>
                        <a:rPr kumimoji="1" lang="ja-JP" altLang="en-US" dirty="0"/>
                        <a:t>●</a:t>
                      </a:r>
                    </a:p>
                  </a:txBody>
                  <a:tcPr marL="74751" marR="74751"/>
                </a:tc>
                <a:tc>
                  <a:txBody>
                    <a:bodyPr/>
                    <a:lstStyle/>
                    <a:p>
                      <a:endParaRPr kumimoji="1" lang="en-US" altLang="ja-JP" dirty="0"/>
                    </a:p>
                    <a:p>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t>●</a:t>
                      </a:r>
                    </a:p>
                    <a:p>
                      <a:endParaRPr kumimoji="1" lang="ja-JP" altLang="en-US" dirty="0"/>
                    </a:p>
                  </a:txBody>
                  <a:tcPr marL="74751" marR="74751"/>
                </a:tc>
                <a:tc>
                  <a:txBody>
                    <a:bodyPr/>
                    <a:lstStyle/>
                    <a:p>
                      <a:endParaRPr kumimoji="1" lang="ja-JP" altLang="en-US" dirty="0"/>
                    </a:p>
                  </a:txBody>
                  <a:tcPr marL="74751" marR="74751"/>
                </a:tc>
                <a:tc>
                  <a:txBody>
                    <a:bodyPr/>
                    <a:lstStyle/>
                    <a:p>
                      <a:endParaRPr kumimoji="1" lang="en-US" altLang="ja-JP" dirty="0"/>
                    </a:p>
                    <a:p>
                      <a:endParaRPr kumimoji="1" lang="en-US" altLang="ja-JP" dirty="0"/>
                    </a:p>
                    <a:p>
                      <a:r>
                        <a:rPr kumimoji="1" lang="ja-JP" altLang="en-US" dirty="0"/>
                        <a:t>◇党議拘束や議員立法などに触れながら、国会運営の特徴についての理解を深める。</a:t>
                      </a:r>
                    </a:p>
                  </a:txBody>
                  <a:tcPr marL="74751" marR="74751"/>
                </a:tc>
                <a:extLst>
                  <a:ext uri="{0D108BD9-81ED-4DB2-BD59-A6C34878D82A}">
                    <a16:rowId xmlns:a16="http://schemas.microsoft.com/office/drawing/2014/main" val="2973965089"/>
                  </a:ext>
                </a:extLst>
              </a:tr>
            </a:tbl>
          </a:graphicData>
        </a:graphic>
      </p:graphicFrame>
      <p:sp>
        <p:nvSpPr>
          <p:cNvPr id="21" name="四角形: 角を丸くする 20">
            <a:extLst>
              <a:ext uri="{FF2B5EF4-FFF2-40B4-BE49-F238E27FC236}">
                <a16:creationId xmlns:a16="http://schemas.microsoft.com/office/drawing/2014/main" id="{3CC0D969-8867-42F7-8B70-A5671C776D55}"/>
              </a:ext>
            </a:extLst>
          </p:cNvPr>
          <p:cNvSpPr/>
          <p:nvPr/>
        </p:nvSpPr>
        <p:spPr>
          <a:xfrm>
            <a:off x="676803" y="2196895"/>
            <a:ext cx="11240566" cy="14712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a:extLst>
              <a:ext uri="{FF2B5EF4-FFF2-40B4-BE49-F238E27FC236}">
                <a16:creationId xmlns:a16="http://schemas.microsoft.com/office/drawing/2014/main" id="{4A247BE2-DAD5-4E51-95DD-58BA8933736E}"/>
              </a:ext>
            </a:extLst>
          </p:cNvPr>
          <p:cNvSpPr txBox="1">
            <a:spLocks/>
          </p:cNvSpPr>
          <p:nvPr/>
        </p:nvSpPr>
        <p:spPr>
          <a:xfrm>
            <a:off x="8338209" y="574875"/>
            <a:ext cx="3580221" cy="524719"/>
          </a:xfrm>
          <a:prstGeom prst="rect">
            <a:avLst/>
          </a:prstGeom>
          <a:solidFill>
            <a:schemeClr val="bg1"/>
          </a:solidFill>
          <a:ln>
            <a:solidFill>
              <a:srgbClr val="0070C0"/>
            </a:solidFill>
          </a:ln>
        </p:spPr>
        <p:txBody>
          <a:bodyPr vert="horz" lIns="91440" tIns="45720" rIns="91440" bIns="45720" rtlCol="0" anchor="ctr">
            <a:normAutofit fontScale="85000" lnSpcReduction="1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nSpc>
                <a:spcPct val="150000"/>
              </a:lnSpc>
            </a:pPr>
            <a:r>
              <a:rPr lang="ja-JP" altLang="en-US" sz="2400" dirty="0">
                <a:latin typeface="+mn-ea"/>
                <a:ea typeface="+mn-ea"/>
              </a:rPr>
              <a:t>２　単元の指導と評価の計画</a:t>
            </a:r>
          </a:p>
        </p:txBody>
      </p:sp>
      <p:sp>
        <p:nvSpPr>
          <p:cNvPr id="6" name="四角形: 角を丸くする 5">
            <a:extLst>
              <a:ext uri="{FF2B5EF4-FFF2-40B4-BE49-F238E27FC236}">
                <a16:creationId xmlns:a16="http://schemas.microsoft.com/office/drawing/2014/main" id="{2ABE80CD-CD24-4567-BC55-2DE476589253}"/>
              </a:ext>
            </a:extLst>
          </p:cNvPr>
          <p:cNvSpPr/>
          <p:nvPr/>
        </p:nvSpPr>
        <p:spPr>
          <a:xfrm>
            <a:off x="676803" y="3668174"/>
            <a:ext cx="11240566" cy="141738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5CC62B29-9AF6-4AC5-B356-416461308FAA}"/>
              </a:ext>
            </a:extLst>
          </p:cNvPr>
          <p:cNvSpPr/>
          <p:nvPr/>
        </p:nvSpPr>
        <p:spPr>
          <a:xfrm>
            <a:off x="676803" y="5085554"/>
            <a:ext cx="11240566" cy="150960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8343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1"/>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6" grpId="0" animBg="1"/>
      <p:bldP spid="6" grpId="1"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40F27F-0698-4C17-8AA7-078591E73441}"/>
              </a:ext>
            </a:extLst>
          </p:cNvPr>
          <p:cNvSpPr>
            <a:spLocks noGrp="1"/>
          </p:cNvSpPr>
          <p:nvPr>
            <p:ph type="title"/>
          </p:nvPr>
        </p:nvSpPr>
        <p:spPr/>
        <p:txBody>
          <a:bodyPr/>
          <a:lstStyle/>
          <a:p>
            <a:r>
              <a:rPr kumimoji="0" lang="ja-JP" altLang="en-US" b="1" dirty="0">
                <a:latin typeface="+mn-ea"/>
                <a:ea typeface="+mn-ea"/>
                <a:cs typeface="Times New Roman" panose="02020603050405020304" pitchFamily="18" charset="0"/>
              </a:rPr>
              <a:t>単元の指導と評価の計画（２）</a:t>
            </a:r>
            <a:endParaRPr kumimoji="1" lang="ja-JP" altLang="en-US" dirty="0">
              <a:latin typeface="+mn-ea"/>
              <a:ea typeface="+mn-ea"/>
            </a:endParaRPr>
          </a:p>
        </p:txBody>
      </p:sp>
      <p:graphicFrame>
        <p:nvGraphicFramePr>
          <p:cNvPr id="13" name="コンテンツ プレースホルダー 12">
            <a:extLst>
              <a:ext uri="{FF2B5EF4-FFF2-40B4-BE49-F238E27FC236}">
                <a16:creationId xmlns:a16="http://schemas.microsoft.com/office/drawing/2014/main" id="{9F84C959-8280-483D-88B1-22A8EDB4ED8C}"/>
              </a:ext>
            </a:extLst>
          </p:cNvPr>
          <p:cNvGraphicFramePr>
            <a:graphicFrameLocks noGrp="1"/>
          </p:cNvGraphicFramePr>
          <p:nvPr>
            <p:ph idx="1"/>
            <p:extLst>
              <p:ext uri="{D42A27DB-BD31-4B8C-83A1-F6EECF244321}">
                <p14:modId xmlns:p14="http://schemas.microsoft.com/office/powerpoint/2010/main" val="2116932755"/>
              </p:ext>
            </p:extLst>
          </p:nvPr>
        </p:nvGraphicFramePr>
        <p:xfrm>
          <a:off x="677334" y="1460294"/>
          <a:ext cx="11241095" cy="4856942"/>
        </p:xfrm>
        <a:graphic>
          <a:graphicData uri="http://schemas.openxmlformats.org/drawingml/2006/table">
            <a:tbl>
              <a:tblPr firstRow="1" bandRow="1">
                <a:tableStyleId>{5C22544A-7EE6-4342-B048-85BDC9FD1C3A}</a:tableStyleId>
              </a:tblPr>
              <a:tblGrid>
                <a:gridCol w="985861">
                  <a:extLst>
                    <a:ext uri="{9D8B030D-6E8A-4147-A177-3AD203B41FA5}">
                      <a16:colId xmlns:a16="http://schemas.microsoft.com/office/drawing/2014/main" val="3205573918"/>
                    </a:ext>
                  </a:extLst>
                </a:gridCol>
                <a:gridCol w="4531153">
                  <a:extLst>
                    <a:ext uri="{9D8B030D-6E8A-4147-A177-3AD203B41FA5}">
                      <a16:colId xmlns:a16="http://schemas.microsoft.com/office/drawing/2014/main" val="2479007458"/>
                    </a:ext>
                  </a:extLst>
                </a:gridCol>
                <a:gridCol w="535942">
                  <a:extLst>
                    <a:ext uri="{9D8B030D-6E8A-4147-A177-3AD203B41FA5}">
                      <a16:colId xmlns:a16="http://schemas.microsoft.com/office/drawing/2014/main" val="2064072028"/>
                    </a:ext>
                  </a:extLst>
                </a:gridCol>
                <a:gridCol w="535942">
                  <a:extLst>
                    <a:ext uri="{9D8B030D-6E8A-4147-A177-3AD203B41FA5}">
                      <a16:colId xmlns:a16="http://schemas.microsoft.com/office/drawing/2014/main" val="260834993"/>
                    </a:ext>
                  </a:extLst>
                </a:gridCol>
                <a:gridCol w="535942">
                  <a:extLst>
                    <a:ext uri="{9D8B030D-6E8A-4147-A177-3AD203B41FA5}">
                      <a16:colId xmlns:a16="http://schemas.microsoft.com/office/drawing/2014/main" val="543097062"/>
                    </a:ext>
                  </a:extLst>
                </a:gridCol>
                <a:gridCol w="4116255">
                  <a:extLst>
                    <a:ext uri="{9D8B030D-6E8A-4147-A177-3AD203B41FA5}">
                      <a16:colId xmlns:a16="http://schemas.microsoft.com/office/drawing/2014/main" val="4259714946"/>
                    </a:ext>
                  </a:extLst>
                </a:gridCol>
              </a:tblGrid>
              <a:tr h="371071">
                <a:tc rowSpan="2">
                  <a:txBody>
                    <a:bodyPr/>
                    <a:lstStyle/>
                    <a:p>
                      <a:pPr algn="ctr"/>
                      <a:r>
                        <a:rPr kumimoji="1" lang="ja-JP" altLang="en-US" dirty="0"/>
                        <a:t>時間</a:t>
                      </a:r>
                    </a:p>
                  </a:txBody>
                  <a:tcPr marL="74751" marR="74751" anchor="ctr"/>
                </a:tc>
                <a:tc rowSpan="2">
                  <a:txBody>
                    <a:bodyPr/>
                    <a:lstStyle/>
                    <a:p>
                      <a:pPr algn="l"/>
                      <a:r>
                        <a:rPr kumimoji="1" lang="ja-JP" altLang="en-US" dirty="0"/>
                        <a:t>○　主な学習内容</a:t>
                      </a:r>
                      <a:endParaRPr kumimoji="1" lang="en-US" altLang="ja-JP" dirty="0"/>
                    </a:p>
                    <a:p>
                      <a:pPr algn="l"/>
                      <a:r>
                        <a:rPr kumimoji="1" lang="ja-JP" altLang="en-US" dirty="0"/>
                        <a:t>・　主な学習活動</a:t>
                      </a:r>
                    </a:p>
                  </a:txBody>
                  <a:tcPr marL="74751" marR="74751" anchor="ctr"/>
                </a:tc>
                <a:tc gridSpan="3">
                  <a:txBody>
                    <a:bodyPr/>
                    <a:lstStyle/>
                    <a:p>
                      <a:pPr algn="ctr"/>
                      <a:r>
                        <a:rPr kumimoji="1" lang="ja-JP" altLang="en-US" dirty="0"/>
                        <a:t>評価の観点</a:t>
                      </a:r>
                    </a:p>
                  </a:txBody>
                  <a:tcPr marL="74751" marR="74751" anchor="ctr"/>
                </a:tc>
                <a:tc hMerge="1">
                  <a:txBody>
                    <a:bodyPr/>
                    <a:lstStyle/>
                    <a:p>
                      <a:endParaRPr kumimoji="1" lang="ja-JP" altLang="en-US" dirty="0"/>
                    </a:p>
                  </a:txBody>
                  <a:tcPr/>
                </a:tc>
                <a:tc hMerge="1">
                  <a:txBody>
                    <a:bodyPr/>
                    <a:lstStyle/>
                    <a:p>
                      <a:endParaRPr kumimoji="1" lang="ja-JP" altLang="en-US" dirty="0"/>
                    </a:p>
                  </a:txBody>
                  <a:tcPr/>
                </a:tc>
                <a:tc rowSpan="2">
                  <a:txBody>
                    <a:bodyPr/>
                    <a:lstStyle/>
                    <a:p>
                      <a:pPr algn="l"/>
                      <a:r>
                        <a:rPr kumimoji="1" lang="ja-JP" altLang="en-US" dirty="0"/>
                        <a:t>◇　指導上の留意点</a:t>
                      </a:r>
                      <a:endParaRPr kumimoji="1" lang="en-US" altLang="ja-JP" dirty="0"/>
                    </a:p>
                    <a:p>
                      <a:pPr algn="l"/>
                      <a:r>
                        <a:rPr kumimoji="1" lang="ja-JP" altLang="en-US" dirty="0"/>
                        <a:t>◆　使用教材</a:t>
                      </a:r>
                    </a:p>
                  </a:txBody>
                  <a:tcPr marL="74751" marR="74751" anchor="ctr"/>
                </a:tc>
                <a:extLst>
                  <a:ext uri="{0D108BD9-81ED-4DB2-BD59-A6C34878D82A}">
                    <a16:rowId xmlns:a16="http://schemas.microsoft.com/office/drawing/2014/main" val="2829804298"/>
                  </a:ext>
                </a:extLst>
              </a:tr>
              <a:tr h="371071">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ja-JP" altLang="en-US" dirty="0"/>
                        <a:t>知</a:t>
                      </a:r>
                    </a:p>
                  </a:txBody>
                  <a:tcPr marL="74751" marR="74751"/>
                </a:tc>
                <a:tc>
                  <a:txBody>
                    <a:bodyPr/>
                    <a:lstStyle/>
                    <a:p>
                      <a:pPr algn="ctr"/>
                      <a:r>
                        <a:rPr kumimoji="1" lang="ja-JP" altLang="en-US" dirty="0"/>
                        <a:t>思</a:t>
                      </a:r>
                    </a:p>
                  </a:txBody>
                  <a:tcPr marL="74751" marR="74751"/>
                </a:tc>
                <a:tc>
                  <a:txBody>
                    <a:bodyPr/>
                    <a:lstStyle/>
                    <a:p>
                      <a:pPr algn="ctr"/>
                      <a:r>
                        <a:rPr kumimoji="1" lang="ja-JP" altLang="en-US" dirty="0"/>
                        <a:t>主</a:t>
                      </a:r>
                    </a:p>
                  </a:txBody>
                  <a:tcPr marL="74751" marR="74751"/>
                </a:tc>
                <a:tc vMerge="1">
                  <a:txBody>
                    <a:bodyPr/>
                    <a:lstStyle/>
                    <a:p>
                      <a:endParaRPr kumimoji="1" lang="ja-JP" altLang="en-US" dirty="0"/>
                    </a:p>
                  </a:txBody>
                  <a:tcPr/>
                </a:tc>
                <a:extLst>
                  <a:ext uri="{0D108BD9-81ED-4DB2-BD59-A6C34878D82A}">
                    <a16:rowId xmlns:a16="http://schemas.microsoft.com/office/drawing/2014/main" val="3578161474"/>
                  </a:ext>
                </a:extLst>
              </a:tr>
              <a:tr h="371071">
                <a:tc>
                  <a:txBody>
                    <a:bodyPr/>
                    <a:lstStyle/>
                    <a:p>
                      <a:pPr algn="ctr"/>
                      <a:r>
                        <a:rPr kumimoji="1" lang="ja-JP" altLang="en-US" dirty="0"/>
                        <a:t>６～７</a:t>
                      </a:r>
                    </a:p>
                  </a:txBody>
                  <a:tcPr marL="74751" marR="74751"/>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t>○内閣と行政の民主化</a:t>
                      </a:r>
                      <a:r>
                        <a:rPr kumimoji="1" lang="en-US" altLang="ja-JP" dirty="0"/>
                        <a:t>【</a:t>
                      </a:r>
                      <a:r>
                        <a:rPr kumimoji="1" lang="ja-JP" altLang="en-US" dirty="0"/>
                        <a:t>行政を民主化するとはどういうことか？</a:t>
                      </a:r>
                      <a:r>
                        <a:rPr kumimoji="1" lang="en-US" altLang="ja-JP" dirty="0"/>
                        <a:t>】</a:t>
                      </a:r>
                    </a:p>
                    <a:p>
                      <a:r>
                        <a:rPr kumimoji="1" lang="ja-JP" altLang="en-US" dirty="0"/>
                        <a:t>・内閣の構成と権限を理解し、行政改革の意義について考察する。</a:t>
                      </a:r>
                      <a:endParaRPr kumimoji="1" lang="en-US" altLang="ja-JP" dirty="0"/>
                    </a:p>
                  </a:txBody>
                  <a:tcPr marL="74751" marR="74751"/>
                </a:tc>
                <a:tc>
                  <a:txBody>
                    <a:bodyPr/>
                    <a:lstStyle/>
                    <a:p>
                      <a:endParaRPr kumimoji="1" lang="en-US" altLang="ja-JP" dirty="0"/>
                    </a:p>
                    <a:p>
                      <a:endParaRPr kumimoji="1" lang="en-US" altLang="ja-JP" dirty="0"/>
                    </a:p>
                    <a:p>
                      <a:r>
                        <a:rPr kumimoji="1" lang="ja-JP" altLang="en-US" dirty="0"/>
                        <a:t>●</a:t>
                      </a:r>
                    </a:p>
                  </a:txBody>
                  <a:tcPr marL="74751" marR="74751"/>
                </a:tc>
                <a:tc>
                  <a:txBody>
                    <a:bodyPr/>
                    <a:lstStyle/>
                    <a:p>
                      <a:endParaRPr kumimoji="1" lang="en-US" altLang="ja-JP" dirty="0"/>
                    </a:p>
                    <a:p>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t>●</a:t>
                      </a:r>
                    </a:p>
                    <a:p>
                      <a:endParaRPr kumimoji="1" lang="ja-JP" altLang="en-US" dirty="0"/>
                    </a:p>
                  </a:txBody>
                  <a:tcPr marL="74751" marR="74751"/>
                </a:tc>
                <a:tc>
                  <a:txBody>
                    <a:bodyPr/>
                    <a:lstStyle/>
                    <a:p>
                      <a:endParaRPr kumimoji="1" lang="en-US" altLang="ja-JP" dirty="0"/>
                    </a:p>
                    <a:p>
                      <a:endParaRPr kumimoji="1" lang="ja-JP" altLang="en-US" dirty="0"/>
                    </a:p>
                  </a:txBody>
                  <a:tcPr marL="74751" marR="74751"/>
                </a:tc>
                <a:tc>
                  <a:txBody>
                    <a:bodyPr/>
                    <a:lstStyle/>
                    <a:p>
                      <a:endParaRPr kumimoji="1" lang="en-US" altLang="ja-JP" dirty="0"/>
                    </a:p>
                    <a:p>
                      <a:endParaRPr kumimoji="1" lang="en-US" altLang="ja-JP" dirty="0"/>
                    </a:p>
                    <a:p>
                      <a:r>
                        <a:rPr kumimoji="1" lang="ja-JP" altLang="en-US" dirty="0"/>
                        <a:t>◇行政国家化に伴う様々な課題についての理解を深める。</a:t>
                      </a:r>
                    </a:p>
                  </a:txBody>
                  <a:tcPr marL="74751" marR="74751"/>
                </a:tc>
                <a:extLst>
                  <a:ext uri="{0D108BD9-81ED-4DB2-BD59-A6C34878D82A}">
                    <a16:rowId xmlns:a16="http://schemas.microsoft.com/office/drawing/2014/main" val="2097020"/>
                  </a:ext>
                </a:extLst>
              </a:tr>
              <a:tr h="371071">
                <a:tc>
                  <a:txBody>
                    <a:bodyPr/>
                    <a:lstStyle/>
                    <a:p>
                      <a:pPr algn="ctr"/>
                      <a:r>
                        <a:rPr kumimoji="1" lang="ja-JP" altLang="en-US" dirty="0"/>
                        <a:t>８～９</a:t>
                      </a:r>
                    </a:p>
                  </a:txBody>
                  <a:tcPr marL="74751" marR="74751"/>
                </a:tc>
                <a:tc>
                  <a:txBody>
                    <a:bodyPr/>
                    <a:lstStyle/>
                    <a:p>
                      <a:r>
                        <a:rPr kumimoji="1" lang="ja-JP" altLang="en-US" dirty="0"/>
                        <a:t>○地方自治と住民の福祉</a:t>
                      </a:r>
                      <a:r>
                        <a:rPr kumimoji="1" lang="en-US" altLang="ja-JP" dirty="0"/>
                        <a:t>【</a:t>
                      </a:r>
                      <a:r>
                        <a:rPr kumimoji="1" lang="ja-JP" altLang="en-US" dirty="0"/>
                        <a:t>「ふるさと納税」で地方創生は進んだか？</a:t>
                      </a:r>
                      <a:r>
                        <a:rPr kumimoji="1" lang="en-US" altLang="ja-JP" dirty="0"/>
                        <a:t>】</a:t>
                      </a:r>
                    </a:p>
                    <a:p>
                      <a:r>
                        <a:rPr kumimoji="1" lang="ja-JP" altLang="en-US" dirty="0"/>
                        <a:t>・「ふるさと納税」制度がもたらした社会的影響について考察する。</a:t>
                      </a:r>
                    </a:p>
                  </a:txBody>
                  <a:tcPr marL="74751" marR="74751"/>
                </a:tc>
                <a:tc>
                  <a:txBody>
                    <a:bodyPr/>
                    <a:lstStyle/>
                    <a:p>
                      <a:endParaRPr kumimoji="1" lang="en-US" altLang="ja-JP" dirty="0"/>
                    </a:p>
                    <a:p>
                      <a:endParaRPr kumimoji="1" lang="en-US" altLang="ja-JP" dirty="0"/>
                    </a:p>
                    <a:p>
                      <a:r>
                        <a:rPr kumimoji="1" lang="ja-JP" altLang="en-US" dirty="0"/>
                        <a:t>●</a:t>
                      </a:r>
                    </a:p>
                  </a:txBody>
                  <a:tcPr marL="74751" marR="74751"/>
                </a:tc>
                <a:tc>
                  <a:txBody>
                    <a:bodyPr/>
                    <a:lstStyle/>
                    <a:p>
                      <a:endParaRPr kumimoji="1" lang="en-US" altLang="ja-JP" dirty="0"/>
                    </a:p>
                    <a:p>
                      <a:endParaRPr kumimoji="1" lang="en-US" altLang="ja-JP" dirty="0"/>
                    </a:p>
                    <a:p>
                      <a:r>
                        <a:rPr kumimoji="1" lang="ja-JP" altLang="en-US" dirty="0"/>
                        <a:t>●</a:t>
                      </a:r>
                    </a:p>
                  </a:txBody>
                  <a:tcPr marL="74751" marR="74751"/>
                </a:tc>
                <a:tc>
                  <a:txBody>
                    <a:bodyPr/>
                    <a:lstStyle/>
                    <a:p>
                      <a:endParaRPr kumimoji="1" lang="ja-JP" altLang="en-US" dirty="0"/>
                    </a:p>
                  </a:txBody>
                  <a:tcPr marL="74751" marR="74751"/>
                </a:tc>
                <a:tc>
                  <a:txBody>
                    <a:bodyPr/>
                    <a:lstStyle/>
                    <a:p>
                      <a:endParaRPr kumimoji="1" lang="en-US" altLang="ja-JP" dirty="0"/>
                    </a:p>
                    <a:p>
                      <a:endParaRPr kumimoji="1" lang="en-US" altLang="ja-JP" dirty="0"/>
                    </a:p>
                    <a:p>
                      <a:r>
                        <a:rPr kumimoji="1" lang="ja-JP" altLang="en-US" dirty="0"/>
                        <a:t>◇財政の資源配分機能に着目させ、諸資料から、そのメリット・デメリットを読み取らせる。</a:t>
                      </a:r>
                    </a:p>
                  </a:txBody>
                  <a:tcPr marL="74751" marR="74751"/>
                </a:tc>
                <a:extLst>
                  <a:ext uri="{0D108BD9-81ED-4DB2-BD59-A6C34878D82A}">
                    <a16:rowId xmlns:a16="http://schemas.microsoft.com/office/drawing/2014/main" val="142662008"/>
                  </a:ext>
                </a:extLst>
              </a:tr>
              <a:tr h="371071">
                <a:tc>
                  <a:txBody>
                    <a:bodyPr/>
                    <a:lstStyle/>
                    <a:p>
                      <a:pPr algn="ctr"/>
                      <a:r>
                        <a:rPr kumimoji="1" lang="en-US" altLang="ja-JP" dirty="0"/>
                        <a:t>10</a:t>
                      </a:r>
                      <a:endParaRPr kumimoji="1" lang="ja-JP" altLang="en-US" dirty="0"/>
                    </a:p>
                  </a:txBody>
                  <a:tcPr marL="74751" marR="74751"/>
                </a:tc>
                <a:tc>
                  <a:txBody>
                    <a:bodyPr/>
                    <a:lstStyle/>
                    <a:p>
                      <a:r>
                        <a:rPr kumimoji="1" lang="ja-JP" altLang="en-US" dirty="0"/>
                        <a:t>○政治参加と世論形成</a:t>
                      </a:r>
                      <a:r>
                        <a:rPr kumimoji="1" lang="en-US" altLang="ja-JP" dirty="0"/>
                        <a:t>【</a:t>
                      </a:r>
                      <a:r>
                        <a:rPr kumimoji="1" lang="ja-JP" altLang="en-US" dirty="0"/>
                        <a:t>国民が政治に参加するのは何のためか？</a:t>
                      </a:r>
                      <a:r>
                        <a:rPr kumimoji="1" lang="en-US" altLang="ja-JP" dirty="0"/>
                        <a:t>】</a:t>
                      </a:r>
                    </a:p>
                    <a:p>
                      <a:r>
                        <a:rPr kumimoji="1" lang="ja-JP" altLang="en-US" dirty="0"/>
                        <a:t>・大衆民主主義の特徴について考察する。</a:t>
                      </a:r>
                      <a:endParaRPr kumimoji="1" lang="en-US" altLang="ja-JP" dirty="0"/>
                    </a:p>
                    <a:p>
                      <a:r>
                        <a:rPr kumimoji="1" lang="ja-JP" altLang="en-US" dirty="0"/>
                        <a:t>・単元の基軸となる問いに回答する。</a:t>
                      </a:r>
                      <a:endParaRPr kumimoji="1" lang="en-US" altLang="ja-JP" dirty="0"/>
                    </a:p>
                  </a:txBody>
                  <a:tcPr marL="74751" marR="74751"/>
                </a:tc>
                <a:tc>
                  <a:txBody>
                    <a:bodyPr/>
                    <a:lstStyle/>
                    <a:p>
                      <a:endParaRPr kumimoji="1" lang="en-US" altLang="ja-JP" dirty="0"/>
                    </a:p>
                    <a:p>
                      <a:endParaRPr kumimoji="1" lang="en-US" altLang="ja-JP" dirty="0"/>
                    </a:p>
                    <a:p>
                      <a:r>
                        <a:rPr kumimoji="1" lang="ja-JP" altLang="en-US" dirty="0"/>
                        <a:t>●</a:t>
                      </a:r>
                    </a:p>
                  </a:txBody>
                  <a:tcPr marL="74751" marR="74751"/>
                </a:tc>
                <a:tc>
                  <a:txBody>
                    <a:bodyPr/>
                    <a:lstStyle/>
                    <a:p>
                      <a:endParaRPr kumimoji="1" lang="en-US" altLang="ja-JP" dirty="0"/>
                    </a:p>
                    <a:p>
                      <a:endParaRPr kumimoji="1" lang="en-US" altLang="ja-JP" dirty="0"/>
                    </a:p>
                    <a:p>
                      <a:r>
                        <a:rPr kumimoji="1" lang="ja-JP" altLang="en-US" dirty="0"/>
                        <a:t>●</a:t>
                      </a:r>
                      <a:endParaRPr kumimoji="1" lang="en-US" altLang="ja-JP" dirty="0"/>
                    </a:p>
                    <a:p>
                      <a:r>
                        <a:rPr kumimoji="1" lang="ja-JP" altLang="en-US" dirty="0"/>
                        <a:t>○</a:t>
                      </a:r>
                    </a:p>
                  </a:txBody>
                  <a:tcPr marL="74751" marR="74751"/>
                </a:tc>
                <a:tc>
                  <a:txBody>
                    <a:bodyPr/>
                    <a:lstStyle/>
                    <a:p>
                      <a:endParaRPr kumimoji="1" lang="en-US" altLang="ja-JP" dirty="0"/>
                    </a:p>
                    <a:p>
                      <a:endParaRPr kumimoji="1" lang="en-US" altLang="ja-JP" dirty="0"/>
                    </a:p>
                    <a:p>
                      <a:endParaRPr kumimoji="1" lang="en-US" altLang="ja-JP" dirty="0"/>
                    </a:p>
                    <a:p>
                      <a:r>
                        <a:rPr kumimoji="1" lang="ja-JP" altLang="en-US" dirty="0"/>
                        <a:t>○</a:t>
                      </a:r>
                    </a:p>
                  </a:txBody>
                  <a:tcPr marL="74751" marR="74751"/>
                </a:tc>
                <a:tc>
                  <a:txBody>
                    <a:bodyPr/>
                    <a:lstStyle/>
                    <a:p>
                      <a:endParaRPr kumimoji="1" lang="en-US" altLang="ja-JP" dirty="0"/>
                    </a:p>
                    <a:p>
                      <a:endParaRPr kumimoji="1" lang="en-US" altLang="ja-JP" dirty="0"/>
                    </a:p>
                    <a:p>
                      <a:endParaRPr kumimoji="1" lang="en-US" altLang="ja-JP" dirty="0"/>
                    </a:p>
                    <a:p>
                      <a:r>
                        <a:rPr kumimoji="1" lang="ja-JP" altLang="en-US" dirty="0"/>
                        <a:t>◇単元の学習を振り返り、具体的な事象に触れながら回答させる。</a:t>
                      </a:r>
                    </a:p>
                  </a:txBody>
                  <a:tcPr marL="74751" marR="74751"/>
                </a:tc>
                <a:extLst>
                  <a:ext uri="{0D108BD9-81ED-4DB2-BD59-A6C34878D82A}">
                    <a16:rowId xmlns:a16="http://schemas.microsoft.com/office/drawing/2014/main" val="2973965089"/>
                  </a:ext>
                </a:extLst>
              </a:tr>
            </a:tbl>
          </a:graphicData>
        </a:graphic>
      </p:graphicFrame>
      <p:sp>
        <p:nvSpPr>
          <p:cNvPr id="5" name="タイトル 1">
            <a:extLst>
              <a:ext uri="{FF2B5EF4-FFF2-40B4-BE49-F238E27FC236}">
                <a16:creationId xmlns:a16="http://schemas.microsoft.com/office/drawing/2014/main" id="{DF94BDF4-E927-4FB8-94A1-635A479A5659}"/>
              </a:ext>
            </a:extLst>
          </p:cNvPr>
          <p:cNvSpPr txBox="1">
            <a:spLocks/>
          </p:cNvSpPr>
          <p:nvPr/>
        </p:nvSpPr>
        <p:spPr>
          <a:xfrm>
            <a:off x="8338209" y="574875"/>
            <a:ext cx="3580221" cy="524719"/>
          </a:xfrm>
          <a:prstGeom prst="rect">
            <a:avLst/>
          </a:prstGeom>
          <a:solidFill>
            <a:schemeClr val="bg1"/>
          </a:solidFill>
          <a:ln>
            <a:solidFill>
              <a:srgbClr val="0070C0"/>
            </a:solidFill>
          </a:ln>
        </p:spPr>
        <p:txBody>
          <a:bodyPr vert="horz" lIns="91440" tIns="45720" rIns="91440" bIns="45720" rtlCol="0" anchor="ctr">
            <a:normAutofit fontScale="85000" lnSpcReduction="1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nSpc>
                <a:spcPct val="150000"/>
              </a:lnSpc>
            </a:pPr>
            <a:r>
              <a:rPr lang="ja-JP" altLang="en-US" sz="2400" dirty="0">
                <a:latin typeface="+mn-ea"/>
                <a:ea typeface="+mn-ea"/>
              </a:rPr>
              <a:t>２　単元の指導と評価の計画</a:t>
            </a:r>
          </a:p>
        </p:txBody>
      </p:sp>
      <p:sp>
        <p:nvSpPr>
          <p:cNvPr id="6" name="四角形: 角を丸くする 5">
            <a:extLst>
              <a:ext uri="{FF2B5EF4-FFF2-40B4-BE49-F238E27FC236}">
                <a16:creationId xmlns:a16="http://schemas.microsoft.com/office/drawing/2014/main" id="{9861B38D-DBF7-4460-ADF9-692F099625AE}"/>
              </a:ext>
            </a:extLst>
          </p:cNvPr>
          <p:cNvSpPr/>
          <p:nvPr/>
        </p:nvSpPr>
        <p:spPr>
          <a:xfrm>
            <a:off x="676803" y="2196895"/>
            <a:ext cx="11240566" cy="11933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1D21C5EE-80FA-4329-8811-C3B61D5CA581}"/>
              </a:ext>
            </a:extLst>
          </p:cNvPr>
          <p:cNvSpPr/>
          <p:nvPr/>
        </p:nvSpPr>
        <p:spPr>
          <a:xfrm>
            <a:off x="676803" y="3389208"/>
            <a:ext cx="11240566" cy="141527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6A00B9D3-AF18-4325-BA9C-EBBFCF82FFD7}"/>
              </a:ext>
            </a:extLst>
          </p:cNvPr>
          <p:cNvSpPr/>
          <p:nvPr/>
        </p:nvSpPr>
        <p:spPr>
          <a:xfrm>
            <a:off x="676803" y="4804477"/>
            <a:ext cx="11240566" cy="151171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7832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7"/>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7" grpId="0" animBg="1"/>
      <p:bldP spid="7" grpId="1"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40F27F-0698-4C17-8AA7-078591E73441}"/>
              </a:ext>
            </a:extLst>
          </p:cNvPr>
          <p:cNvSpPr>
            <a:spLocks noGrp="1"/>
          </p:cNvSpPr>
          <p:nvPr>
            <p:ph type="title"/>
          </p:nvPr>
        </p:nvSpPr>
        <p:spPr/>
        <p:txBody>
          <a:bodyPr/>
          <a:lstStyle/>
          <a:p>
            <a:r>
              <a:rPr kumimoji="0" lang="ja-JP" altLang="en-US" b="1" dirty="0">
                <a:latin typeface="+mn-ea"/>
                <a:ea typeface="+mn-ea"/>
                <a:cs typeface="Times New Roman" panose="02020603050405020304" pitchFamily="18" charset="0"/>
              </a:rPr>
              <a:t>本時の授業展開（２時間目）</a:t>
            </a:r>
            <a:endParaRPr kumimoji="1" lang="ja-JP" altLang="en-US" dirty="0">
              <a:latin typeface="+mn-ea"/>
              <a:ea typeface="+mn-ea"/>
            </a:endParaRPr>
          </a:p>
        </p:txBody>
      </p:sp>
      <p:graphicFrame>
        <p:nvGraphicFramePr>
          <p:cNvPr id="6" name="表 5">
            <a:extLst>
              <a:ext uri="{FF2B5EF4-FFF2-40B4-BE49-F238E27FC236}">
                <a16:creationId xmlns:a16="http://schemas.microsoft.com/office/drawing/2014/main" id="{7E6AF826-D012-463C-BC2C-605783D44514}"/>
              </a:ext>
            </a:extLst>
          </p:cNvPr>
          <p:cNvGraphicFramePr>
            <a:graphicFrameLocks noGrp="1"/>
          </p:cNvGraphicFramePr>
          <p:nvPr>
            <p:extLst>
              <p:ext uri="{D42A27DB-BD31-4B8C-83A1-F6EECF244321}">
                <p14:modId xmlns:p14="http://schemas.microsoft.com/office/powerpoint/2010/main" val="2938725175"/>
              </p:ext>
            </p:extLst>
          </p:nvPr>
        </p:nvGraphicFramePr>
        <p:xfrm>
          <a:off x="591937" y="1270000"/>
          <a:ext cx="11326491" cy="5200587"/>
        </p:xfrm>
        <a:graphic>
          <a:graphicData uri="http://schemas.openxmlformats.org/drawingml/2006/table">
            <a:tbl>
              <a:tblPr firstRow="1" bandRow="1">
                <a:tableStyleId>{5C22544A-7EE6-4342-B048-85BDC9FD1C3A}</a:tableStyleId>
              </a:tblPr>
              <a:tblGrid>
                <a:gridCol w="696869">
                  <a:extLst>
                    <a:ext uri="{9D8B030D-6E8A-4147-A177-3AD203B41FA5}">
                      <a16:colId xmlns:a16="http://schemas.microsoft.com/office/drawing/2014/main" val="3805921501"/>
                    </a:ext>
                  </a:extLst>
                </a:gridCol>
                <a:gridCol w="10629622">
                  <a:extLst>
                    <a:ext uri="{9D8B030D-6E8A-4147-A177-3AD203B41FA5}">
                      <a16:colId xmlns:a16="http://schemas.microsoft.com/office/drawing/2014/main" val="743923982"/>
                    </a:ext>
                  </a:extLst>
                </a:gridCol>
              </a:tblGrid>
              <a:tr h="370840">
                <a:tc>
                  <a:txBody>
                    <a:bodyPr/>
                    <a:lstStyle/>
                    <a:p>
                      <a:pPr algn="ctr">
                        <a:lnSpc>
                          <a:spcPts val="2600"/>
                        </a:lnSpc>
                      </a:pPr>
                      <a:r>
                        <a:rPr kumimoji="1" lang="ja-JP" altLang="en-US" sz="2000" dirty="0"/>
                        <a:t>時間</a:t>
                      </a:r>
                    </a:p>
                  </a:txBody>
                  <a:tcPr/>
                </a:tc>
                <a:tc>
                  <a:txBody>
                    <a:bodyPr/>
                    <a:lstStyle/>
                    <a:p>
                      <a:pPr>
                        <a:lnSpc>
                          <a:spcPts val="2600"/>
                        </a:lnSpc>
                      </a:pPr>
                      <a:r>
                        <a:rPr kumimoji="1" lang="ja-JP" altLang="en-US" sz="2000" dirty="0"/>
                        <a:t>○学習内容　・学習活動</a:t>
                      </a:r>
                    </a:p>
                  </a:txBody>
                  <a:tcPr/>
                </a:tc>
                <a:extLst>
                  <a:ext uri="{0D108BD9-81ED-4DB2-BD59-A6C34878D82A}">
                    <a16:rowId xmlns:a16="http://schemas.microsoft.com/office/drawing/2014/main" val="3755271622"/>
                  </a:ext>
                </a:extLst>
              </a:tr>
              <a:tr h="0">
                <a:tc>
                  <a:txBody>
                    <a:bodyPr/>
                    <a:lstStyle/>
                    <a:p>
                      <a:pPr algn="ctr">
                        <a:lnSpc>
                          <a:spcPts val="2600"/>
                        </a:lnSpc>
                      </a:pPr>
                      <a:r>
                        <a:rPr kumimoji="1" lang="ja-JP" altLang="en-US" sz="2000" dirty="0"/>
                        <a:t>４</a:t>
                      </a:r>
                      <a:endParaRPr kumimoji="1" lang="en-US" altLang="ja-JP" sz="2000" dirty="0"/>
                    </a:p>
                    <a:p>
                      <a:pPr algn="ctr">
                        <a:lnSpc>
                          <a:spcPts val="2600"/>
                        </a:lnSpc>
                      </a:pPr>
                      <a:r>
                        <a:rPr kumimoji="1" lang="ja-JP" altLang="en-US" sz="2000" dirty="0"/>
                        <a:t>分</a:t>
                      </a:r>
                    </a:p>
                  </a:txBody>
                  <a:tcPr/>
                </a:tc>
                <a:tc>
                  <a:txBody>
                    <a:bodyPr/>
                    <a:lstStyle/>
                    <a:p>
                      <a:pPr>
                        <a:lnSpc>
                          <a:spcPts val="2600"/>
                        </a:lnSpc>
                      </a:pPr>
                      <a:r>
                        <a:rPr kumimoji="1" lang="ja-JP" altLang="en-US" sz="2000" dirty="0"/>
                        <a:t>〇学習のねらいと問いの確認</a:t>
                      </a:r>
                      <a:endParaRPr kumimoji="1" lang="en-US" altLang="ja-JP" sz="2000" dirty="0"/>
                    </a:p>
                    <a:p>
                      <a:pPr>
                        <a:lnSpc>
                          <a:spcPts val="2600"/>
                        </a:lnSpc>
                      </a:pPr>
                      <a:endParaRPr kumimoji="1" lang="en-US" altLang="ja-JP" sz="2000" dirty="0"/>
                    </a:p>
                    <a:p>
                      <a:pPr>
                        <a:lnSpc>
                          <a:spcPts val="2600"/>
                        </a:lnSpc>
                      </a:pPr>
                      <a:endParaRPr kumimoji="1" lang="en-US" altLang="ja-JP" sz="2000" dirty="0"/>
                    </a:p>
                  </a:txBody>
                  <a:tcPr/>
                </a:tc>
                <a:extLst>
                  <a:ext uri="{0D108BD9-81ED-4DB2-BD59-A6C34878D82A}">
                    <a16:rowId xmlns:a16="http://schemas.microsoft.com/office/drawing/2014/main" val="455437409"/>
                  </a:ext>
                </a:extLst>
              </a:tr>
              <a:tr h="0">
                <a:tc>
                  <a:txBody>
                    <a:bodyPr/>
                    <a:lstStyle/>
                    <a:p>
                      <a:pPr algn="ctr">
                        <a:lnSpc>
                          <a:spcPts val="2600"/>
                        </a:lnSpc>
                      </a:pPr>
                      <a:r>
                        <a:rPr kumimoji="1" lang="ja-JP" altLang="en-US" sz="2000" dirty="0"/>
                        <a:t>８</a:t>
                      </a:r>
                      <a:endParaRPr kumimoji="1" lang="en-US" altLang="ja-JP" sz="2000" dirty="0"/>
                    </a:p>
                    <a:p>
                      <a:pPr algn="ctr">
                        <a:lnSpc>
                          <a:spcPts val="2600"/>
                        </a:lnSpc>
                      </a:pPr>
                      <a:r>
                        <a:rPr kumimoji="1" lang="ja-JP" altLang="en-US" sz="2000" dirty="0"/>
                        <a:t>分</a:t>
                      </a:r>
                      <a:endParaRPr kumimoji="1" lang="en-US" altLang="ja-JP" sz="2000" dirty="0"/>
                    </a:p>
                  </a:txBody>
                  <a:tcPr/>
                </a:tc>
                <a:tc>
                  <a:txBody>
                    <a:bodyPr/>
                    <a:lstStyle/>
                    <a:p>
                      <a:pPr>
                        <a:lnSpc>
                          <a:spcPts val="2600"/>
                        </a:lnSpc>
                      </a:pPr>
                      <a:r>
                        <a:rPr kumimoji="1" lang="ja-JP" altLang="en-US" sz="2000" dirty="0"/>
                        <a:t>○少子化対策と消費税</a:t>
                      </a:r>
                      <a:endParaRPr kumimoji="1" lang="en-US" altLang="ja-JP" sz="2000" dirty="0"/>
                    </a:p>
                    <a:p>
                      <a:pPr>
                        <a:lnSpc>
                          <a:spcPts val="2600"/>
                        </a:lnSpc>
                      </a:pPr>
                      <a:r>
                        <a:rPr kumimoji="1" lang="ja-JP" altLang="en-US" sz="2000" dirty="0"/>
                        <a:t>　・少子化対策のための消費税率の引き上げについての新聞記事を要約する。</a:t>
                      </a:r>
                      <a:endParaRPr kumimoji="1" lang="en-US" altLang="ja-JP" sz="2000" dirty="0"/>
                    </a:p>
                  </a:txBody>
                  <a:tcPr/>
                </a:tc>
                <a:extLst>
                  <a:ext uri="{0D108BD9-81ED-4DB2-BD59-A6C34878D82A}">
                    <a16:rowId xmlns:a16="http://schemas.microsoft.com/office/drawing/2014/main" val="2645873340"/>
                  </a:ext>
                </a:extLst>
              </a:tr>
              <a:tr h="0">
                <a:tc>
                  <a:txBody>
                    <a:bodyPr/>
                    <a:lstStyle/>
                    <a:p>
                      <a:pPr algn="ctr">
                        <a:lnSpc>
                          <a:spcPts val="2600"/>
                        </a:lnSpc>
                      </a:pPr>
                      <a:r>
                        <a:rPr kumimoji="1" lang="ja-JP" altLang="en-US" sz="2000" dirty="0"/>
                        <a:t>８</a:t>
                      </a:r>
                      <a:endParaRPr kumimoji="1" lang="en-US" altLang="ja-JP" sz="2000" dirty="0"/>
                    </a:p>
                    <a:p>
                      <a:pPr algn="ctr">
                        <a:lnSpc>
                          <a:spcPts val="2600"/>
                        </a:lnSpc>
                      </a:pPr>
                      <a:r>
                        <a:rPr kumimoji="1" lang="ja-JP" altLang="en-US" sz="2000" dirty="0"/>
                        <a:t>分</a:t>
                      </a:r>
                      <a:endParaRPr kumimoji="1" lang="en-US" altLang="ja-JP" sz="2000" dirty="0"/>
                    </a:p>
                  </a:txBody>
                  <a:tcPr/>
                </a:tc>
                <a:tc>
                  <a:txBody>
                    <a:bodyPr/>
                    <a:lstStyle/>
                    <a:p>
                      <a:pPr>
                        <a:lnSpc>
                          <a:spcPts val="2600"/>
                        </a:lnSpc>
                      </a:pPr>
                      <a:r>
                        <a:rPr kumimoji="1" lang="ja-JP" altLang="en-US" sz="2000" dirty="0"/>
                        <a:t>〇消費税と所得税</a:t>
                      </a:r>
                      <a:endParaRPr kumimoji="1" lang="en-US" altLang="ja-JP" sz="2000" dirty="0"/>
                    </a:p>
                    <a:p>
                      <a:pPr>
                        <a:lnSpc>
                          <a:spcPts val="2600"/>
                        </a:lnSpc>
                      </a:pPr>
                      <a:r>
                        <a:rPr kumimoji="1" lang="ja-JP" altLang="en-US" sz="2000" dirty="0"/>
                        <a:t>　・資料集を読み、消費税と所得税を財源とすることの利点・欠点を考察する。</a:t>
                      </a:r>
                      <a:endParaRPr kumimoji="1" lang="en-US" altLang="ja-JP" sz="2000" dirty="0"/>
                    </a:p>
                  </a:txBody>
                  <a:tcPr/>
                </a:tc>
                <a:extLst>
                  <a:ext uri="{0D108BD9-81ED-4DB2-BD59-A6C34878D82A}">
                    <a16:rowId xmlns:a16="http://schemas.microsoft.com/office/drawing/2014/main" val="257239877"/>
                  </a:ext>
                </a:extLst>
              </a:tr>
              <a:tr h="370840">
                <a:tc>
                  <a:txBody>
                    <a:bodyPr/>
                    <a:lstStyle/>
                    <a:p>
                      <a:pPr algn="ctr">
                        <a:lnSpc>
                          <a:spcPts val="2600"/>
                        </a:lnSpc>
                      </a:pPr>
                      <a:r>
                        <a:rPr kumimoji="1" lang="ja-JP" altLang="en-US" sz="2000" dirty="0"/>
                        <a:t>５</a:t>
                      </a:r>
                      <a:endParaRPr kumimoji="1" lang="en-US" altLang="ja-JP" sz="2000" dirty="0"/>
                    </a:p>
                    <a:p>
                      <a:pPr algn="ctr">
                        <a:lnSpc>
                          <a:spcPts val="2600"/>
                        </a:lnSpc>
                      </a:pPr>
                      <a:r>
                        <a:rPr kumimoji="1" lang="ja-JP" altLang="en-US" sz="2000" dirty="0"/>
                        <a:t>分</a:t>
                      </a:r>
                      <a:endParaRPr kumimoji="1" lang="en-US" altLang="ja-JP" sz="2000" dirty="0"/>
                    </a:p>
                  </a:txBody>
                  <a:tcPr/>
                </a:tc>
                <a:tc>
                  <a:txBody>
                    <a:bodyPr/>
                    <a:lstStyle/>
                    <a:p>
                      <a:pPr>
                        <a:lnSpc>
                          <a:spcPts val="2600"/>
                        </a:lnSpc>
                      </a:pPr>
                      <a:r>
                        <a:rPr kumimoji="1" lang="ja-JP" altLang="en-US" sz="2000" dirty="0"/>
                        <a:t>○格差社会の現状</a:t>
                      </a:r>
                      <a:endParaRPr kumimoji="1" lang="en-US" altLang="ja-JP" sz="2000" dirty="0"/>
                    </a:p>
                    <a:p>
                      <a:pPr>
                        <a:lnSpc>
                          <a:spcPts val="2600"/>
                        </a:lnSpc>
                      </a:pPr>
                      <a:r>
                        <a:rPr kumimoji="1" lang="ja-JP" altLang="en-US" sz="2000" dirty="0"/>
                        <a:t>　・資料を参照し、ローレンツ曲線とジニ係数についての説明を聞く。</a:t>
                      </a:r>
                      <a:endParaRPr kumimoji="1" lang="en-US" altLang="ja-JP" sz="2000" dirty="0"/>
                    </a:p>
                  </a:txBody>
                  <a:tcPr/>
                </a:tc>
                <a:extLst>
                  <a:ext uri="{0D108BD9-81ED-4DB2-BD59-A6C34878D82A}">
                    <a16:rowId xmlns:a16="http://schemas.microsoft.com/office/drawing/2014/main" val="2971454383"/>
                  </a:ext>
                </a:extLst>
              </a:tr>
              <a:tr h="600091">
                <a:tc>
                  <a:txBody>
                    <a:bodyPr/>
                    <a:lstStyle/>
                    <a:p>
                      <a:pPr algn="ctr">
                        <a:lnSpc>
                          <a:spcPts val="2600"/>
                        </a:lnSpc>
                      </a:pPr>
                      <a:r>
                        <a:rPr kumimoji="1" lang="en-US" altLang="ja-JP" sz="2000" dirty="0"/>
                        <a:t>25</a:t>
                      </a:r>
                    </a:p>
                    <a:p>
                      <a:pPr algn="ctr">
                        <a:lnSpc>
                          <a:spcPts val="2600"/>
                        </a:lnSpc>
                      </a:pPr>
                      <a:r>
                        <a:rPr kumimoji="1" lang="ja-JP" altLang="en-US" sz="2000" dirty="0"/>
                        <a:t>分</a:t>
                      </a:r>
                    </a:p>
                  </a:txBody>
                  <a:tcPr/>
                </a:tc>
                <a:tc>
                  <a:txBody>
                    <a:bodyPr/>
                    <a:lstStyle/>
                    <a:p>
                      <a:pPr>
                        <a:lnSpc>
                          <a:spcPts val="2600"/>
                        </a:lnSpc>
                      </a:pPr>
                      <a:r>
                        <a:rPr kumimoji="1" lang="ja-JP" altLang="en-US" sz="2000" dirty="0"/>
                        <a:t>○少子高齢化と国民負担のあり方</a:t>
                      </a:r>
                      <a:endParaRPr kumimoji="1" lang="en-US" altLang="ja-JP" sz="2000" dirty="0"/>
                    </a:p>
                    <a:p>
                      <a:pPr>
                        <a:lnSpc>
                          <a:spcPts val="2600"/>
                        </a:lnSpc>
                      </a:pPr>
                      <a:r>
                        <a:rPr kumimoji="1" lang="ja-JP" altLang="en-US" sz="2000" dirty="0"/>
                        <a:t>　・６つの資料を分析し（ジグソー法）、本時の問いに対する意見の構想を練る。</a:t>
                      </a:r>
                      <a:endParaRPr kumimoji="1" lang="en-US" altLang="ja-JP" sz="2000" dirty="0"/>
                    </a:p>
                  </a:txBody>
                  <a:tcPr/>
                </a:tc>
                <a:extLst>
                  <a:ext uri="{0D108BD9-81ED-4DB2-BD59-A6C34878D82A}">
                    <a16:rowId xmlns:a16="http://schemas.microsoft.com/office/drawing/2014/main" val="16736100"/>
                  </a:ext>
                </a:extLst>
              </a:tr>
              <a:tr h="426556">
                <a:tc>
                  <a:txBody>
                    <a:bodyPr/>
                    <a:lstStyle/>
                    <a:p>
                      <a:pPr algn="ctr">
                        <a:lnSpc>
                          <a:spcPts val="2600"/>
                        </a:lnSpc>
                      </a:pPr>
                      <a:r>
                        <a:rPr kumimoji="1" lang="ja-JP" altLang="en-US" sz="2000" dirty="0"/>
                        <a:t>５</a:t>
                      </a:r>
                      <a:endParaRPr kumimoji="1" lang="en-US" altLang="ja-JP" sz="2000" dirty="0"/>
                    </a:p>
                    <a:p>
                      <a:pPr algn="ctr">
                        <a:lnSpc>
                          <a:spcPts val="2600"/>
                        </a:lnSpc>
                      </a:pPr>
                      <a:r>
                        <a:rPr kumimoji="1" lang="ja-JP" altLang="en-US" sz="2000" dirty="0"/>
                        <a:t>分</a:t>
                      </a:r>
                    </a:p>
                  </a:txBody>
                  <a:tcPr/>
                </a:tc>
                <a:tc>
                  <a:txBody>
                    <a:bodyPr/>
                    <a:lstStyle/>
                    <a:p>
                      <a:pPr>
                        <a:lnSpc>
                          <a:spcPts val="2600"/>
                        </a:lnSpc>
                      </a:pPr>
                      <a:r>
                        <a:rPr kumimoji="1" lang="ja-JP" altLang="en-US" sz="2000" dirty="0"/>
                        <a:t>〇本時の振り返り</a:t>
                      </a:r>
                      <a:endParaRPr kumimoji="1" lang="en-US" altLang="ja-JP" sz="2000" dirty="0"/>
                    </a:p>
                    <a:p>
                      <a:pPr>
                        <a:lnSpc>
                          <a:spcPts val="2600"/>
                        </a:lnSpc>
                      </a:pPr>
                      <a:r>
                        <a:rPr kumimoji="1" lang="ja-JP" altLang="en-US" sz="2000" dirty="0"/>
                        <a:t>　・単元の基軸となる問いに関わる気付きなどをＯＰＰに入力する。</a:t>
                      </a:r>
                      <a:endParaRPr kumimoji="1" lang="en-US" altLang="ja-JP" sz="2000" dirty="0"/>
                    </a:p>
                  </a:txBody>
                  <a:tcPr/>
                </a:tc>
                <a:extLst>
                  <a:ext uri="{0D108BD9-81ED-4DB2-BD59-A6C34878D82A}">
                    <a16:rowId xmlns:a16="http://schemas.microsoft.com/office/drawing/2014/main" val="1351476232"/>
                  </a:ext>
                </a:extLst>
              </a:tr>
            </a:tbl>
          </a:graphicData>
        </a:graphic>
      </p:graphicFrame>
      <p:sp>
        <p:nvSpPr>
          <p:cNvPr id="5" name="正方形/長方形 4">
            <a:extLst>
              <a:ext uri="{FF2B5EF4-FFF2-40B4-BE49-F238E27FC236}">
                <a16:creationId xmlns:a16="http://schemas.microsoft.com/office/drawing/2014/main" id="{4F12BFB1-83A0-4BC1-A665-94B64CEF0F3D}"/>
              </a:ext>
            </a:extLst>
          </p:cNvPr>
          <p:cNvSpPr/>
          <p:nvPr/>
        </p:nvSpPr>
        <p:spPr>
          <a:xfrm>
            <a:off x="1684179" y="2083629"/>
            <a:ext cx="9915882" cy="5071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tx1"/>
                </a:solidFill>
              </a:rPr>
              <a:t>【</a:t>
            </a:r>
            <a:r>
              <a:rPr kumimoji="1" lang="ja-JP" altLang="en-US" dirty="0">
                <a:solidFill>
                  <a:schemeClr val="tx1"/>
                </a:solidFill>
              </a:rPr>
              <a:t>本時の問い</a:t>
            </a:r>
            <a:r>
              <a:rPr kumimoji="1" lang="en-US" altLang="ja-JP" dirty="0">
                <a:solidFill>
                  <a:schemeClr val="tx1"/>
                </a:solidFill>
              </a:rPr>
              <a:t>】</a:t>
            </a:r>
            <a:r>
              <a:rPr kumimoji="1" lang="ja-JP" altLang="en-US" dirty="0">
                <a:solidFill>
                  <a:schemeClr val="tx1"/>
                </a:solidFill>
              </a:rPr>
              <a:t>少子化対策の財源として消費税率を引き上げることについてどう思う？</a:t>
            </a:r>
          </a:p>
        </p:txBody>
      </p:sp>
      <p:sp>
        <p:nvSpPr>
          <p:cNvPr id="7" name="タイトル 1">
            <a:extLst>
              <a:ext uri="{FF2B5EF4-FFF2-40B4-BE49-F238E27FC236}">
                <a16:creationId xmlns:a16="http://schemas.microsoft.com/office/drawing/2014/main" id="{7674907E-179C-4FD2-AE38-8336D44F103E}"/>
              </a:ext>
            </a:extLst>
          </p:cNvPr>
          <p:cNvSpPr txBox="1">
            <a:spLocks/>
          </p:cNvSpPr>
          <p:nvPr/>
        </p:nvSpPr>
        <p:spPr>
          <a:xfrm>
            <a:off x="8338209" y="574875"/>
            <a:ext cx="3580221" cy="524719"/>
          </a:xfrm>
          <a:prstGeom prst="rect">
            <a:avLst/>
          </a:prstGeom>
          <a:solidFill>
            <a:schemeClr val="bg1"/>
          </a:solidFill>
          <a:ln>
            <a:solidFill>
              <a:srgbClr val="0070C0"/>
            </a:solidFill>
          </a:ln>
        </p:spPr>
        <p:txBody>
          <a:bodyPr vert="horz" lIns="91440" tIns="45720" rIns="91440" bIns="45720" rtlCol="0" anchor="ctr">
            <a:normAutofit fontScale="92500" lnSpcReduction="2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nSpc>
                <a:spcPct val="150000"/>
              </a:lnSpc>
            </a:pPr>
            <a:r>
              <a:rPr lang="ja-JP" altLang="en-US" sz="2400" dirty="0">
                <a:latin typeface="+mn-ea"/>
                <a:ea typeface="+mn-ea"/>
              </a:rPr>
              <a:t>３　本時の授業</a:t>
            </a:r>
          </a:p>
        </p:txBody>
      </p:sp>
      <p:sp>
        <p:nvSpPr>
          <p:cNvPr id="9" name="四角形: 角を丸くする 8">
            <a:extLst>
              <a:ext uri="{FF2B5EF4-FFF2-40B4-BE49-F238E27FC236}">
                <a16:creationId xmlns:a16="http://schemas.microsoft.com/office/drawing/2014/main" id="{5D545BF5-EFD3-4522-9018-22D7E7636FD2}"/>
              </a:ext>
            </a:extLst>
          </p:cNvPr>
          <p:cNvSpPr/>
          <p:nvPr/>
        </p:nvSpPr>
        <p:spPr>
          <a:xfrm>
            <a:off x="591939" y="2707697"/>
            <a:ext cx="11326490" cy="7628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3E710247-7B91-46E8-9F92-51B985E070FD}"/>
              </a:ext>
            </a:extLst>
          </p:cNvPr>
          <p:cNvSpPr/>
          <p:nvPr/>
        </p:nvSpPr>
        <p:spPr>
          <a:xfrm>
            <a:off x="591936" y="5716299"/>
            <a:ext cx="11326490" cy="76978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64522CF7-CB95-462E-AA8A-504389E2BABD}"/>
              </a:ext>
            </a:extLst>
          </p:cNvPr>
          <p:cNvSpPr/>
          <p:nvPr/>
        </p:nvSpPr>
        <p:spPr>
          <a:xfrm>
            <a:off x="591938" y="3477482"/>
            <a:ext cx="11326490" cy="75428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70755E27-1229-49CD-A676-E4B5E466809B}"/>
              </a:ext>
            </a:extLst>
          </p:cNvPr>
          <p:cNvSpPr/>
          <p:nvPr/>
        </p:nvSpPr>
        <p:spPr>
          <a:xfrm>
            <a:off x="591936" y="4219747"/>
            <a:ext cx="11326490" cy="75428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2C55C876-85BD-4CE7-B263-10D593F44E01}"/>
              </a:ext>
            </a:extLst>
          </p:cNvPr>
          <p:cNvSpPr/>
          <p:nvPr/>
        </p:nvSpPr>
        <p:spPr>
          <a:xfrm>
            <a:off x="591936" y="4974033"/>
            <a:ext cx="11326490" cy="76978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CA7EBCA4-8855-4534-B8A3-9436E4338350}"/>
              </a:ext>
            </a:extLst>
          </p:cNvPr>
          <p:cNvSpPr/>
          <p:nvPr/>
        </p:nvSpPr>
        <p:spPr>
          <a:xfrm>
            <a:off x="591936" y="1698104"/>
            <a:ext cx="11326490" cy="100959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2085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4"/>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3"/>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a:extLst>
              <a:ext uri="{FF2B5EF4-FFF2-40B4-BE49-F238E27FC236}">
                <a16:creationId xmlns:a16="http://schemas.microsoft.com/office/drawing/2014/main" id="{D1AFD838-D505-A7B2-BF7B-E834758EE39F}"/>
              </a:ext>
            </a:extLst>
          </p:cNvPr>
          <p:cNvSpPr txBox="1">
            <a:spLocks noChangeAspect="1" noChangeArrowheads="1"/>
          </p:cNvSpPr>
          <p:nvPr/>
        </p:nvSpPr>
        <p:spPr bwMode="auto">
          <a:xfrm>
            <a:off x="-175334" y="9171983"/>
            <a:ext cx="5976891" cy="8676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altLang="ja-JP" sz="1800" dirty="0">
              <a:solidFill>
                <a:srgbClr val="000000"/>
              </a:solidFill>
              <a:latin typeface="Arial" panose="020B0604020202020204" pitchFamily="34" charset="0"/>
            </a:endParaRPr>
          </a:p>
        </p:txBody>
      </p:sp>
      <p:sp>
        <p:nvSpPr>
          <p:cNvPr id="8" name="Rectangle 7">
            <a:extLst>
              <a:ext uri="{FF2B5EF4-FFF2-40B4-BE49-F238E27FC236}">
                <a16:creationId xmlns:a16="http://schemas.microsoft.com/office/drawing/2014/main" id="{CAF81756-01B3-8488-B16C-93563E167916}"/>
              </a:ext>
            </a:extLst>
          </p:cNvPr>
          <p:cNvSpPr>
            <a:spLocks noChangeArrowheads="1"/>
          </p:cNvSpPr>
          <p:nvPr/>
        </p:nvSpPr>
        <p:spPr bwMode="auto">
          <a:xfrm>
            <a:off x="677334" y="5432339"/>
            <a:ext cx="61966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資料１</a:t>
            </a:r>
            <a:endParaRPr lang="en-US" altLang="ja-JP" sz="1600"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（日本の）国民負担率の推移</a:t>
            </a:r>
            <a:endParaRPr kumimoji="0" lang="en-US" altLang="ja-JP"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lvl="0" defTabSz="914400" eaLnBrk="0" fontAlgn="base" hangingPunct="0">
              <a:spcBef>
                <a:spcPct val="0"/>
              </a:spcBef>
              <a:spcAft>
                <a:spcPct val="0"/>
              </a:spcAft>
            </a:pPr>
            <a:r>
              <a:rPr kumimoji="0" lang="ja-JP"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（出典：</a:t>
            </a:r>
            <a:r>
              <a:rPr lang="ja-JP" altLang="ja-JP" sz="1600" dirty="0">
                <a:solidFill>
                  <a:srgbClr val="000000"/>
                </a:solidFill>
                <a:latin typeface="Arial" panose="020B0604020202020204" pitchFamily="34" charset="0"/>
                <a:cs typeface="Arial" panose="020B0604020202020204" pitchFamily="34" charset="0"/>
              </a:rPr>
              <a:t> </a:t>
            </a:r>
            <a:r>
              <a:rPr lang="ja-JP" altLang="en-US" sz="1600" dirty="0">
                <a:solidFill>
                  <a:srgbClr val="000000"/>
                </a:solidFill>
                <a:latin typeface="Arial" panose="020B0604020202020204" pitchFamily="34" charset="0"/>
                <a:cs typeface="Arial" panose="020B0604020202020204" pitchFamily="34" charset="0"/>
              </a:rPr>
              <a:t>総</a:t>
            </a:r>
            <a:r>
              <a:rPr lang="ja-JP" altLang="ja-JP" sz="1600" dirty="0">
                <a:solidFill>
                  <a:srgbClr val="000000"/>
                </a:solidFill>
                <a:latin typeface="Arial" panose="020B0604020202020204" pitchFamily="34" charset="0"/>
                <a:cs typeface="Arial" panose="020B0604020202020204" pitchFamily="34" charset="0"/>
              </a:rPr>
              <a:t>務省</a:t>
            </a:r>
            <a:r>
              <a:rPr kumimoji="0" lang="ja-JP" altLang="ja-JP"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「負担率に関する資料」</a:t>
            </a:r>
            <a:r>
              <a:rPr kumimoji="0" lang="ja-JP"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endParaRPr kumimoji="0" lang="ja-JP" altLang="ja-JP" sz="1600" b="0" i="0" u="none" strike="noStrike" cap="none" normalizeH="0" baseline="0" dirty="0">
              <a:ln>
                <a:noFill/>
              </a:ln>
              <a:solidFill>
                <a:schemeClr val="tx1"/>
              </a:solidFill>
              <a:effectLst/>
              <a:latin typeface="Arial" panose="020B0604020202020204" pitchFamily="34" charset="0"/>
            </a:endParaRPr>
          </a:p>
        </p:txBody>
      </p:sp>
      <p:pic>
        <p:nvPicPr>
          <p:cNvPr id="2056" name="Picture 8">
            <a:extLst>
              <a:ext uri="{FF2B5EF4-FFF2-40B4-BE49-F238E27FC236}">
                <a16:creationId xmlns:a16="http://schemas.microsoft.com/office/drawing/2014/main" id="{A8B0C072-03B2-8546-9036-38663660AB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72" y="1930400"/>
            <a:ext cx="5763440" cy="330588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FA5DFFA1-70D1-B3AC-62E1-47E9B4A528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1314" y="1930400"/>
            <a:ext cx="4997471" cy="330588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58560ED8-3FBB-6BD9-5C06-D4725C61BA16}"/>
              </a:ext>
            </a:extLst>
          </p:cNvPr>
          <p:cNvSpPr>
            <a:spLocks noChangeArrowheads="1"/>
          </p:cNvSpPr>
          <p:nvPr/>
        </p:nvSpPr>
        <p:spPr bwMode="auto">
          <a:xfrm>
            <a:off x="6729745" y="5432338"/>
            <a:ext cx="553549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資料２</a:t>
            </a:r>
            <a:endParaRPr kumimoji="0" lang="en-US" altLang="ja-JP"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a:ln>
                  <a:noFill/>
                </a:ln>
                <a:solidFill>
                  <a:srgbClr val="1C1C1C"/>
                </a:solidFill>
                <a:effectLst/>
                <a:latin typeface="Verdana" panose="020B0604030504040204" pitchFamily="34" charset="0"/>
              </a:rPr>
              <a:t>高齢化の推移と将来推計</a:t>
            </a:r>
            <a:endParaRPr kumimoji="0" lang="en-US" altLang="ja-JP" sz="1600" b="0" i="0" u="none" strike="noStrike" cap="none" normalizeH="0" baseline="0" dirty="0">
              <a:ln>
                <a:noFill/>
              </a:ln>
              <a:solidFill>
                <a:srgbClr val="1C1C1C"/>
              </a:solidFill>
              <a:effectLst/>
              <a:latin typeface="Verdana" panose="020B0604030504040204" pitchFamily="34" charset="0"/>
            </a:endParaRPr>
          </a:p>
          <a:p>
            <a:pPr lvl="0" defTabSz="914400" eaLnBrk="0" fontAlgn="base" hangingPunct="0">
              <a:spcBef>
                <a:spcPct val="0"/>
              </a:spcBef>
              <a:spcAft>
                <a:spcPct val="0"/>
              </a:spcAft>
            </a:pPr>
            <a:r>
              <a:rPr kumimoji="0" lang="ja-JP" altLang="en-US" sz="1600" b="0" i="0" u="none" strike="noStrike" cap="none" normalizeH="0" baseline="0" dirty="0">
                <a:ln>
                  <a:noFill/>
                </a:ln>
                <a:solidFill>
                  <a:srgbClr val="1C1C1C"/>
                </a:solidFill>
                <a:effectLst/>
                <a:latin typeface="Verdana" panose="020B0604030504040204" pitchFamily="34" charset="0"/>
              </a:rPr>
              <a:t>（出典：</a:t>
            </a:r>
            <a:r>
              <a:rPr lang="ja-JP" altLang="ja-JP" sz="1600" dirty="0">
                <a:solidFill>
                  <a:srgbClr val="1C1C1C"/>
                </a:solidFill>
                <a:latin typeface="Verdana" panose="020B0604030504040204" pitchFamily="34" charset="0"/>
              </a:rPr>
              <a:t>内閣府（2022）</a:t>
            </a:r>
            <a:r>
              <a:rPr kumimoji="0" lang="ja-JP" altLang="ja-JP" sz="1600" b="0" i="0" u="none" strike="noStrike" cap="none" normalizeH="0" baseline="0" dirty="0">
                <a:ln>
                  <a:noFill/>
                </a:ln>
                <a:solidFill>
                  <a:srgbClr val="1C1C1C"/>
                </a:solidFill>
                <a:effectLst/>
                <a:latin typeface="Verdana" panose="020B0604030504040204" pitchFamily="34" charset="0"/>
              </a:rPr>
              <a:t>「令和4年版高齢社会白書</a:t>
            </a:r>
            <a:r>
              <a:rPr kumimoji="0" lang="ja-JP" altLang="en-US" sz="1600" b="0" i="0" u="none" strike="noStrike" cap="none" normalizeH="0" baseline="0" dirty="0">
                <a:ln>
                  <a:noFill/>
                </a:ln>
                <a:solidFill>
                  <a:srgbClr val="1C1C1C"/>
                </a:solidFill>
                <a:effectLst/>
                <a:latin typeface="Verdana" panose="020B0604030504040204" pitchFamily="34" charset="0"/>
              </a:rPr>
              <a:t>」</a:t>
            </a:r>
            <a:r>
              <a:rPr lang="ja-JP" altLang="en-US" sz="1600" dirty="0">
                <a:solidFill>
                  <a:srgbClr val="1C1C1C"/>
                </a:solidFill>
                <a:latin typeface="Verdana" panose="020B0604030504040204" pitchFamily="34" charset="0"/>
              </a:rPr>
              <a:t>）</a:t>
            </a:r>
            <a:r>
              <a:rPr kumimoji="0" lang="ja-JP" altLang="ja-JP" sz="1600" b="0" i="0" u="none" strike="noStrike" cap="none" normalizeH="0" baseline="0" dirty="0">
                <a:ln>
                  <a:noFill/>
                </a:ln>
                <a:solidFill>
                  <a:schemeClr val="tx1"/>
                </a:solidFill>
                <a:effectLst/>
              </a:rPr>
              <a:t>  </a:t>
            </a:r>
            <a:endParaRPr kumimoji="0" lang="ja-JP" altLang="ja-JP" sz="1600" b="0" i="0" u="none" strike="noStrike" cap="none" normalizeH="0" baseline="0" dirty="0">
              <a:ln>
                <a:noFill/>
              </a:ln>
              <a:solidFill>
                <a:schemeClr val="tx1"/>
              </a:solidFill>
              <a:effectLst/>
              <a:latin typeface="Arial" panose="020B0604020202020204" pitchFamily="34" charset="0"/>
            </a:endParaRPr>
          </a:p>
        </p:txBody>
      </p:sp>
      <p:sp>
        <p:nvSpPr>
          <p:cNvPr id="14" name="タイトル 1">
            <a:extLst>
              <a:ext uri="{FF2B5EF4-FFF2-40B4-BE49-F238E27FC236}">
                <a16:creationId xmlns:a16="http://schemas.microsoft.com/office/drawing/2014/main" id="{F927674D-9A66-40B9-8A5B-7911D01B9D8C}"/>
              </a:ext>
            </a:extLst>
          </p:cNvPr>
          <p:cNvSpPr txBox="1">
            <a:spLocks/>
          </p:cNvSpPr>
          <p:nvPr/>
        </p:nvSpPr>
        <p:spPr>
          <a:xfrm>
            <a:off x="8338209" y="574875"/>
            <a:ext cx="3580221" cy="524719"/>
          </a:xfrm>
          <a:prstGeom prst="rect">
            <a:avLst/>
          </a:prstGeom>
          <a:solidFill>
            <a:schemeClr val="bg1"/>
          </a:solidFill>
          <a:ln>
            <a:solidFill>
              <a:srgbClr val="0070C0"/>
            </a:solidFill>
          </a:ln>
        </p:spPr>
        <p:txBody>
          <a:bodyPr vert="horz" lIns="91440" tIns="45720" rIns="91440" bIns="45720" rtlCol="0" anchor="ctr">
            <a:normAutofit fontScale="92500" lnSpcReduction="2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nSpc>
                <a:spcPct val="150000"/>
              </a:lnSpc>
            </a:pPr>
            <a:r>
              <a:rPr lang="ja-JP" altLang="en-US" sz="2400" dirty="0">
                <a:latin typeface="+mn-ea"/>
                <a:ea typeface="+mn-ea"/>
              </a:rPr>
              <a:t>３　本時の授業</a:t>
            </a:r>
          </a:p>
        </p:txBody>
      </p:sp>
      <p:sp>
        <p:nvSpPr>
          <p:cNvPr id="13" name="タイトル 1">
            <a:extLst>
              <a:ext uri="{FF2B5EF4-FFF2-40B4-BE49-F238E27FC236}">
                <a16:creationId xmlns:a16="http://schemas.microsoft.com/office/drawing/2014/main" id="{D30756B2-AA5B-4369-89B4-C5C23A68B8D8}"/>
              </a:ext>
            </a:extLst>
          </p:cNvPr>
          <p:cNvSpPr>
            <a:spLocks noGrp="1"/>
          </p:cNvSpPr>
          <p:nvPr>
            <p:ph type="title"/>
          </p:nvPr>
        </p:nvSpPr>
        <p:spPr>
          <a:xfrm>
            <a:off x="677334" y="609600"/>
            <a:ext cx="8596668" cy="1320800"/>
          </a:xfrm>
        </p:spPr>
        <p:txBody>
          <a:bodyPr/>
          <a:lstStyle/>
          <a:p>
            <a:r>
              <a:rPr kumimoji="0" lang="ja-JP" altLang="en-US" b="1" dirty="0">
                <a:latin typeface="+mn-ea"/>
                <a:ea typeface="+mn-ea"/>
                <a:cs typeface="Times New Roman" panose="02020603050405020304" pitchFamily="18" charset="0"/>
              </a:rPr>
              <a:t>２時間目に活用した資料（１）</a:t>
            </a:r>
            <a:endParaRPr kumimoji="1" lang="ja-JP" altLang="en-US" dirty="0">
              <a:latin typeface="+mn-ea"/>
              <a:ea typeface="+mn-ea"/>
            </a:endParaRPr>
          </a:p>
        </p:txBody>
      </p:sp>
    </p:spTree>
    <p:extLst>
      <p:ext uri="{BB962C8B-B14F-4D97-AF65-F5344CB8AC3E}">
        <p14:creationId xmlns:p14="http://schemas.microsoft.com/office/powerpoint/2010/main" val="2436061636"/>
      </p:ext>
    </p:extLst>
  </p:cSld>
  <p:clrMapOvr>
    <a:masterClrMapping/>
  </p:clrMapOvr>
</p:sld>
</file>

<file path=ppt/theme/theme1.xml><?xml version="1.0" encoding="utf-8"?>
<a:theme xmlns:a="http://schemas.openxmlformats.org/drawingml/2006/main" name="ファセット">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2290</Words>
  <Application>Microsoft Office PowerPoint</Application>
  <PresentationFormat>ワイド画面</PresentationFormat>
  <Paragraphs>279</Paragraphs>
  <Slides>17</Slides>
  <Notes>17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17</vt:i4>
      </vt:variant>
    </vt:vector>
  </HeadingPairs>
  <TitlesOfParts>
    <vt:vector size="25" baseType="lpstr">
      <vt:lpstr>メイリオ</vt:lpstr>
      <vt:lpstr>游ゴシック</vt:lpstr>
      <vt:lpstr>Arial</vt:lpstr>
      <vt:lpstr>Times New Roman</vt:lpstr>
      <vt:lpstr>Trebuchet MS</vt:lpstr>
      <vt:lpstr>Verdana</vt:lpstr>
      <vt:lpstr>Wingdings 3</vt:lpstr>
      <vt:lpstr>ファセット</vt:lpstr>
      <vt:lpstr>令和５年度租税教育セミナー 租税教育実践報告</vt:lpstr>
      <vt:lpstr>報告の内容</vt:lpstr>
      <vt:lpstr>授業実践を行った科目と単元</vt:lpstr>
      <vt:lpstr>授業実践のテーマ</vt:lpstr>
      <vt:lpstr>単元の学習目標</vt:lpstr>
      <vt:lpstr>単元の指導と評価の計画（１）</vt:lpstr>
      <vt:lpstr>単元の指導と評価の計画（２）</vt:lpstr>
      <vt:lpstr>本時の授業展開（２時間目）</vt:lpstr>
      <vt:lpstr>２時間目に活用した資料（１）</vt:lpstr>
      <vt:lpstr>２時間目に活用した資料（２）</vt:lpstr>
      <vt:lpstr>２時間目に活用した資料（３）</vt:lpstr>
      <vt:lpstr>本時の授業展開（３時間目）</vt:lpstr>
      <vt:lpstr>本時の問いの考察に係わる評価規準</vt:lpstr>
      <vt:lpstr>３時間目に活用した資料</vt:lpstr>
      <vt:lpstr>「投票先を選択するときに大切なことは何か」 に対する生徒の回答</vt:lpstr>
      <vt:lpstr>PowerPoint プレゼンテーション</vt:lpstr>
      <vt:lpstr>令和５年度租税教育セミナー 租税教育実践報告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2024-02-15T03:34:38Z</dcterms:created>
  <dcterms:modified xsi:type="dcterms:W3CDTF">2024-02-21T06:23:32Z</dcterms:modified>
</cp:coreProperties>
</file>