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72" r:id="rId2"/>
  </p:sldMasterIdLst>
  <p:notesMasterIdLst>
    <p:notesMasterId r:id="rId18"/>
  </p:notesMasterIdLst>
  <p:sldIdLst>
    <p:sldId id="302" r:id="rId3"/>
    <p:sldId id="303" r:id="rId4"/>
    <p:sldId id="289" r:id="rId5"/>
    <p:sldId id="301" r:id="rId6"/>
    <p:sldId id="294" r:id="rId7"/>
    <p:sldId id="292" r:id="rId8"/>
    <p:sldId id="300" r:id="rId9"/>
    <p:sldId id="298" r:id="rId10"/>
    <p:sldId id="304" r:id="rId11"/>
    <p:sldId id="290" r:id="rId12"/>
    <p:sldId id="295" r:id="rId13"/>
    <p:sldId id="299" r:id="rId14"/>
    <p:sldId id="281" r:id="rId15"/>
    <p:sldId id="296" r:id="rId16"/>
    <p:sldId id="297" r:id="rId17"/>
  </p:sldIdLst>
  <p:sldSz cx="12192000" cy="6858000"/>
  <p:notesSz cx="7104063" cy="10234613"/>
  <p:embeddedFontLst>
    <p:embeddedFont>
      <p:font typeface="BIZ UDPゴシック" panose="020B0400000000000000" pitchFamily="50" charset="-128"/>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HGS創英角ﾎﾟｯﾌﾟ体" panose="040B0A00000000000000" pitchFamily="50" charset="-128"/>
      <p:regular r:id="rId27"/>
    </p:embeddedFont>
    <p:embeddedFont>
      <p:font typeface="HG丸ｺﾞｼｯｸM-PRO" panose="020F0600000000000000" pitchFamily="50" charset="-128"/>
      <p:regular r:id="rId28"/>
    </p:embeddedFont>
    <p:embeddedFont>
      <p:font typeface="HG創英角ﾎﾟｯﾌﾟ体" panose="040B0A09000000000000" pitchFamily="49" charset="-128"/>
      <p:regular r:id="rId29"/>
    </p:embeddedFont>
    <p:embeddedFont>
      <p:font typeface="UD デジタル 教科書体 NK-B" panose="02020700000000000000" pitchFamily="18" charset="-128"/>
      <p:bold r:id="rId30"/>
    </p:embeddedFont>
    <p:embeddedFont>
      <p:font typeface="UD デジタル 教科書体 NK-R" panose="02020400000000000000" pitchFamily="18" charset="-128"/>
      <p:regular r:id="rId31"/>
    </p:embeddedFont>
    <p:embeddedFont>
      <p:font typeface="UD デジタル 教科書体 NP-B" panose="02020700000000000000" pitchFamily="18" charset="-128"/>
      <p:bold r:id="rId32"/>
    </p:embeddedFont>
    <p:embeddedFont>
      <p:font typeface="游ゴシック" panose="020B0400000000000000" pitchFamily="50" charset="-128"/>
      <p:regular r:id="rId33"/>
      <p:bold r:id="rId34"/>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2B800"/>
    <a:srgbClr val="E2AC00"/>
    <a:srgbClr val="CC0000"/>
    <a:srgbClr val="CCCCFF"/>
    <a:srgbClr val="FF9900"/>
    <a:srgbClr val="FFCC00"/>
    <a:srgbClr val="800080"/>
    <a:srgbClr val="660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5254" autoAdjust="0"/>
  </p:normalViewPr>
  <p:slideViewPr>
    <p:cSldViewPr snapToGrid="0">
      <p:cViewPr varScale="1">
        <p:scale>
          <a:sx n="40" d="100"/>
          <a:sy n="40" d="100"/>
        </p:scale>
        <p:origin x="1896" y="60"/>
      </p:cViewPr>
      <p:guideLst/>
    </p:cSldViewPr>
  </p:slideViewPr>
  <p:notesTextViewPr>
    <p:cViewPr>
      <p:scale>
        <a:sx n="150" d="100"/>
        <a:sy n="150" d="100"/>
      </p:scale>
      <p:origin x="0" y="0"/>
    </p:cViewPr>
  </p:notesTextViewPr>
  <p:sorterViewPr>
    <p:cViewPr>
      <p:scale>
        <a:sx n="100" d="100"/>
        <a:sy n="100" d="100"/>
      </p:scale>
      <p:origin x="0" y="-3768"/>
    </p:cViewPr>
  </p:sorterViewPr>
  <p:notesViewPr>
    <p:cSldViewPr snapToGrid="0">
      <p:cViewPr varScale="1">
        <p:scale>
          <a:sx n="61" d="100"/>
          <a:sy n="61" d="100"/>
        </p:scale>
        <p:origin x="276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b="1" dirty="0">
                <a:latin typeface="UD デジタル 教科書体 NK-B" panose="02020700000000000000" pitchFamily="18" charset="-128"/>
                <a:ea typeface="UD デジタル 教科書体 NK-B" panose="02020700000000000000" pitchFamily="18" charset="-128"/>
              </a:rPr>
              <a:t>【</a:t>
            </a:r>
            <a:r>
              <a:rPr lang="ja-JP" altLang="en-US" b="1" dirty="0">
                <a:latin typeface="UD デジタル 教科書体 NK-B" panose="02020700000000000000" pitchFamily="18" charset="-128"/>
                <a:ea typeface="UD デジタル 教科書体 NK-B" panose="02020700000000000000" pitchFamily="18" charset="-128"/>
              </a:rPr>
              <a:t>ピザ</a:t>
            </a:r>
            <a:r>
              <a:rPr lang="en-US" altLang="ja-JP" b="1" dirty="0">
                <a:latin typeface="UD デジタル 教科書体 NK-B" panose="02020700000000000000" pitchFamily="18" charset="-128"/>
                <a:ea typeface="UD デジタル 教科書体 NK-B" panose="02020700000000000000" pitchFamily="18" charset="-128"/>
              </a:rPr>
              <a:t>】</a:t>
            </a:r>
            <a:endParaRPr lang="ja-JP" altLang="en-US" b="1" dirty="0">
              <a:latin typeface="UD デジタル 教科書体 NK-B" panose="02020700000000000000" pitchFamily="18" charset="-128"/>
              <a:ea typeface="UD デジタル 教科書体 NK-B" panose="02020700000000000000" pitchFamily="18" charset="-128"/>
            </a:endParaRPr>
          </a:p>
        </c:rich>
      </c:tx>
      <c:layout>
        <c:manualLayout>
          <c:xMode val="edge"/>
          <c:yMode val="edge"/>
          <c:x val="0.61976753171325094"/>
          <c:y val="3.121928503448070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view3D>
      <c:rotX val="30"/>
      <c:rotY val="180"/>
      <c:depthPercent val="5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049167551378005E-2"/>
          <c:y val="0.18191267236804168"/>
          <c:w val="0.93596933243264124"/>
          <c:h val="0.61150403635333961"/>
        </c:manualLayout>
      </c:layout>
      <c:pie3DChart>
        <c:varyColors val="1"/>
        <c:ser>
          <c:idx val="0"/>
          <c:order val="0"/>
          <c:tx>
            <c:strRef>
              <c:f>Sheet1!$B$1</c:f>
              <c:strCache>
                <c:ptCount val="1"/>
                <c:pt idx="0">
                  <c:v>ピザ</c:v>
                </c:pt>
              </c:strCache>
            </c:strRef>
          </c:tx>
          <c:explosion val="11"/>
          <c:dPt>
            <c:idx val="0"/>
            <c:bubble3D val="0"/>
            <c:spPr>
              <a:solidFill>
                <a:srgbClr val="F2B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CFF6-4AED-91D1-75F0DB2F3337}"/>
              </c:ext>
            </c:extLst>
          </c:dPt>
          <c:dPt>
            <c:idx val="1"/>
            <c:bubble3D val="0"/>
            <c:spPr>
              <a:solidFill>
                <a:srgbClr val="F2B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CFF6-4AED-91D1-75F0DB2F3337}"/>
              </c:ext>
            </c:extLst>
          </c:dPt>
          <c:dPt>
            <c:idx val="2"/>
            <c:bubble3D val="0"/>
            <c:spPr>
              <a:solidFill>
                <a:srgbClr val="F2B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CFF6-4AED-91D1-75F0DB2F333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9A7-4C46-B530-750734F607D7}"/>
              </c:ext>
            </c:extLst>
          </c:dPt>
          <c:cat>
            <c:strRef>
              <c:f>Sheet1!$A$2:$A$5</c:f>
              <c:strCache>
                <c:ptCount val="3"/>
                <c:pt idx="0">
                  <c:v>Aさん</c:v>
                </c:pt>
                <c:pt idx="1">
                  <c:v>Bさん</c:v>
                </c:pt>
                <c:pt idx="2">
                  <c:v>Cさん</c:v>
                </c:pt>
              </c:strCache>
            </c:strRef>
          </c:cat>
          <c:val>
            <c:numRef>
              <c:f>Sheet1!$B$2:$B$5</c:f>
              <c:numCache>
                <c:formatCode>General</c:formatCode>
                <c:ptCount val="4"/>
                <c:pt idx="0">
                  <c:v>1.2</c:v>
                </c:pt>
                <c:pt idx="1">
                  <c:v>5</c:v>
                </c:pt>
                <c:pt idx="2">
                  <c:v>3.8</c:v>
                </c:pt>
              </c:numCache>
            </c:numRef>
          </c:val>
          <c:extLst>
            <c:ext xmlns:c16="http://schemas.microsoft.com/office/drawing/2014/chart" uri="{C3380CC4-5D6E-409C-BE32-E72D297353CC}">
              <c16:uniqueId val="{00000000-CFF6-4AED-91D1-75F0DB2F3337}"/>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7"/>
            <a:ext cx="3078428" cy="513508"/>
          </a:xfrm>
          <a:prstGeom prst="rect">
            <a:avLst/>
          </a:prstGeom>
        </p:spPr>
        <p:txBody>
          <a:bodyPr vert="horz" lIns="94637" tIns="47316" rIns="94637" bIns="47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9" y="7"/>
            <a:ext cx="3078428" cy="513508"/>
          </a:xfrm>
          <a:prstGeom prst="rect">
            <a:avLst/>
          </a:prstGeom>
        </p:spPr>
        <p:txBody>
          <a:bodyPr vert="horz" lIns="94637" tIns="47316" rIns="94637" bIns="47316" rtlCol="0"/>
          <a:lstStyle>
            <a:lvl1pPr algn="r">
              <a:defRPr sz="1200"/>
            </a:lvl1pPr>
          </a:lstStyle>
          <a:p>
            <a:fld id="{C8717480-C834-4511-9C9B-EF7EF20E62AB}" type="datetimeFigureOut">
              <a:rPr kumimoji="1" lang="ja-JP" altLang="en-US" smtClean="0"/>
              <a:t>2024/2/21</a:t>
            </a:fld>
            <a:endParaRPr kumimoji="1" lang="ja-JP" altLang="en-US"/>
          </a:p>
        </p:txBody>
      </p:sp>
      <p:sp>
        <p:nvSpPr>
          <p:cNvPr id="4" name="スライド イメージ プレースホルダー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37" tIns="47316" rIns="94637" bIns="47316" rtlCol="0" anchor="ctr"/>
          <a:lstStyle/>
          <a:p>
            <a:endParaRPr lang="ja-JP" altLang="en-US"/>
          </a:p>
        </p:txBody>
      </p:sp>
      <p:sp>
        <p:nvSpPr>
          <p:cNvPr id="5" name="ノート プレースホルダー 4"/>
          <p:cNvSpPr>
            <a:spLocks noGrp="1"/>
          </p:cNvSpPr>
          <p:nvPr>
            <p:ph type="body" sz="quarter" idx="3"/>
          </p:nvPr>
        </p:nvSpPr>
        <p:spPr>
          <a:xfrm>
            <a:off x="710408" y="4925408"/>
            <a:ext cx="5683250" cy="4029879"/>
          </a:xfrm>
          <a:prstGeom prst="rect">
            <a:avLst/>
          </a:prstGeom>
        </p:spPr>
        <p:txBody>
          <a:bodyPr vert="horz" lIns="94637" tIns="47316" rIns="94637"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721109"/>
            <a:ext cx="3078428" cy="513508"/>
          </a:xfrm>
          <a:prstGeom prst="rect">
            <a:avLst/>
          </a:prstGeom>
        </p:spPr>
        <p:txBody>
          <a:bodyPr vert="horz" lIns="94637" tIns="47316" rIns="94637"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9" y="9721109"/>
            <a:ext cx="3078428" cy="513508"/>
          </a:xfrm>
          <a:prstGeom prst="rect">
            <a:avLst/>
          </a:prstGeom>
        </p:spPr>
        <p:txBody>
          <a:bodyPr vert="horz" lIns="94637" tIns="47316" rIns="94637" bIns="47316" rtlCol="0" anchor="b"/>
          <a:lstStyle>
            <a:lvl1pPr algn="r">
              <a:defRPr sz="1200"/>
            </a:lvl1pPr>
          </a:lstStyle>
          <a:p>
            <a:fld id="{D41A85EC-7254-420B-84A5-42530DC157BF}" type="slidenum">
              <a:rPr kumimoji="1" lang="ja-JP" altLang="en-US" smtClean="0"/>
              <a:t>‹#›</a:t>
            </a:fld>
            <a:endParaRPr kumimoji="1" lang="ja-JP" altLang="en-US"/>
          </a:p>
        </p:txBody>
      </p:sp>
    </p:spTree>
    <p:extLst>
      <p:ext uri="{BB962C8B-B14F-4D97-AF65-F5344CB8AC3E}">
        <p14:creationId xmlns:p14="http://schemas.microsoft.com/office/powerpoint/2010/main" val="29559062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8" y="4925410"/>
            <a:ext cx="5683250" cy="4414702"/>
          </a:xfrm>
        </p:spPr>
        <p:txBody>
          <a:bodyPr/>
          <a:lstStyle/>
          <a:p>
            <a:pPr defTabSz="946351">
              <a:defRPr/>
            </a:pPr>
            <a:r>
              <a:rPr lang="ja-JP" altLang="en-US" dirty="0"/>
              <a:t>　（授業実施時の説明内容を表示）</a:t>
            </a:r>
            <a:endParaRPr lang="en-US" altLang="ja-JP" dirty="0"/>
          </a:p>
          <a:p>
            <a:pPr defTabSz="946351">
              <a:defRPr/>
            </a:pPr>
            <a:endParaRPr lang="en-US" altLang="ja-JP" dirty="0"/>
          </a:p>
          <a:p>
            <a:pPr defTabSz="946351">
              <a:defRPr/>
            </a:pPr>
            <a:r>
              <a:rPr lang="ja-JP" altLang="en-US" dirty="0"/>
              <a:t>　</a:t>
            </a:r>
            <a:r>
              <a:rPr lang="en-US" altLang="ja-JP" dirty="0"/>
              <a:t>【</a:t>
            </a:r>
            <a:r>
              <a:rPr lang="ja-JP" altLang="en-US" dirty="0"/>
              <a:t>２分程度</a:t>
            </a:r>
            <a:r>
              <a:rPr lang="en-US" altLang="ja-JP" dirty="0"/>
              <a:t>】</a:t>
            </a:r>
            <a:r>
              <a:rPr lang="ja-JP" altLang="en-US" dirty="0"/>
              <a:t>　（</a:t>
            </a:r>
            <a:r>
              <a:rPr lang="en-US" altLang="ja-JP" dirty="0"/>
              <a:t>P</a:t>
            </a:r>
            <a:r>
              <a:rPr lang="ja-JP" altLang="en-US" dirty="0"/>
              <a:t>１～３）</a:t>
            </a:r>
            <a:endParaRPr lang="en-US" altLang="ja-JP" dirty="0"/>
          </a:p>
          <a:p>
            <a:pPr defTabSz="946351">
              <a:defRPr/>
            </a:pPr>
            <a:r>
              <a:rPr lang="ja-JP" altLang="en-US" dirty="0"/>
              <a:t>　みなさんこんにちは。</a:t>
            </a:r>
            <a:endParaRPr lang="en-US" altLang="ja-JP" dirty="0"/>
          </a:p>
          <a:p>
            <a:pPr defTabSz="946351">
              <a:defRPr/>
            </a:pPr>
            <a:r>
              <a:rPr lang="ja-JP" altLang="en-US" dirty="0"/>
              <a:t>　今日は、税金について、みなさんと一緒に勉強していきたいと思いますので、よろしくお願いします。</a:t>
            </a:r>
            <a:r>
              <a:rPr lang="ja-JP" altLang="en-US" u="sng" dirty="0"/>
              <a:t>　</a:t>
            </a:r>
            <a:endParaRPr lang="en-US" altLang="ja-JP" dirty="0"/>
          </a:p>
          <a:p>
            <a:r>
              <a:rPr lang="ja-JP" altLang="en-US" dirty="0"/>
              <a:t>　それでは、「講義用テキスト」を開いてください。</a:t>
            </a:r>
            <a:endParaRPr lang="en-US" altLang="ja-JP" dirty="0"/>
          </a:p>
          <a:p>
            <a:pPr defTabSz="946351">
              <a:defRPr/>
            </a:pPr>
            <a:r>
              <a:rPr lang="ja-JP" altLang="en-US" dirty="0"/>
              <a:t>　みなさんには、「ワークシート（１）」を事前に御覧いただいていると思います。</a:t>
            </a:r>
            <a:endParaRPr lang="en-US" altLang="ja-JP" dirty="0"/>
          </a:p>
          <a:p>
            <a:pPr defTabSz="946351">
              <a:defRPr/>
            </a:pPr>
            <a:endParaRPr kumimoji="1" lang="en-US" altLang="ja-JP" dirty="0"/>
          </a:p>
          <a:p>
            <a:pPr defTabSz="946351">
              <a:defRPr/>
            </a:pPr>
            <a:r>
              <a:rPr kumimoji="1" lang="en-US" altLang="ja-JP" dirty="0"/>
              <a:t>【</a:t>
            </a:r>
            <a:r>
              <a:rPr kumimoji="1" lang="ja-JP" altLang="en-US" dirty="0"/>
              <a:t>次のスライドへ</a:t>
            </a:r>
            <a:r>
              <a:rPr kumimoji="1" lang="en-US" altLang="ja-JP" dirty="0"/>
              <a:t>】</a:t>
            </a:r>
            <a:endParaRPr kumimoji="1" lang="ja-JP" altLang="en-US" dirty="0"/>
          </a:p>
          <a:p>
            <a:endParaRPr kumimoji="1" lang="en-US" altLang="ja-JP" dirty="0"/>
          </a:p>
          <a:p>
            <a:pPr defTabSz="946351">
              <a:defRPr/>
            </a:pPr>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a:t>
            </a:fld>
            <a:endParaRPr kumimoji="1" lang="ja-JP" altLang="en-US" dirty="0"/>
          </a:p>
        </p:txBody>
      </p:sp>
    </p:spTree>
    <p:extLst>
      <p:ext uri="{BB962C8B-B14F-4D97-AF65-F5344CB8AC3E}">
        <p14:creationId xmlns:p14="http://schemas.microsoft.com/office/powerpoint/2010/main" val="15587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a:t>
            </a:r>
            <a:r>
              <a:rPr lang="ja-JP" altLang="en-US" dirty="0"/>
              <a:t>４分程度</a:t>
            </a:r>
            <a:r>
              <a:rPr lang="en-US" altLang="ja-JP" dirty="0"/>
              <a:t>】</a:t>
            </a:r>
            <a:r>
              <a:rPr lang="ja-JP" altLang="en-US" dirty="0"/>
              <a:t>（</a:t>
            </a:r>
            <a:r>
              <a:rPr lang="en-US" altLang="ja-JP" dirty="0"/>
              <a:t>P10</a:t>
            </a:r>
            <a:r>
              <a:rPr lang="ja-JP" altLang="en-US" dirty="0"/>
              <a:t>～</a:t>
            </a:r>
            <a:r>
              <a:rPr lang="en-US" altLang="ja-JP" dirty="0"/>
              <a:t>12</a:t>
            </a:r>
            <a:r>
              <a:rPr lang="ja-JP" altLang="en-US" dirty="0"/>
              <a:t>）</a:t>
            </a:r>
            <a:endParaRPr lang="en-US" altLang="ja-JP" dirty="0"/>
          </a:p>
          <a:p>
            <a:pPr defTabSz="954914">
              <a:defRPr/>
            </a:pPr>
            <a:endParaRPr lang="en-US" altLang="ja-JP" dirty="0"/>
          </a:p>
          <a:p>
            <a:r>
              <a:rPr lang="ja-JP" altLang="en-US" dirty="0"/>
              <a:t>　今グループで行ってもらった討議は、社会の授業で習った日本の制度に似ていませんか？税金の集め方を話し合う会議・・・</a:t>
            </a:r>
            <a:endParaRPr lang="en-US" altLang="ja-JP" dirty="0"/>
          </a:p>
          <a:p>
            <a:r>
              <a:rPr lang="ja-JP" altLang="en-US" dirty="0"/>
              <a:t>（問いかける）</a:t>
            </a:r>
            <a:endParaRPr lang="en-US" altLang="ja-JP" dirty="0"/>
          </a:p>
          <a:p>
            <a:r>
              <a:rPr lang="ja-JP" altLang="en-US" dirty="0"/>
              <a:t>　そう！国会などの議会です！</a:t>
            </a:r>
            <a:endParaRPr lang="en-US" altLang="ja-JP" dirty="0"/>
          </a:p>
          <a:p>
            <a:r>
              <a:rPr lang="ja-JP" altLang="en-US" dirty="0"/>
              <a:t>　議会では、選挙で選ばれた代表者が話し合いを行っていろいろなことを決定しているのでしたね。</a:t>
            </a:r>
            <a:endParaRPr lang="en-US" altLang="ja-JP" dirty="0"/>
          </a:p>
          <a:p>
            <a:r>
              <a:rPr lang="ja-JP" altLang="en-US" dirty="0"/>
              <a:t>　今日のグループワークでも、代表者にグループの意見を発表してもらいました。</a:t>
            </a:r>
            <a:endParaRPr lang="en-US" altLang="ja-JP" dirty="0"/>
          </a:p>
          <a:p>
            <a:r>
              <a:rPr lang="ja-JP" altLang="en-US" dirty="0"/>
              <a:t>　先ほど、みなさんに投票してもらいましたが、選挙で誰に投票するのかを決めるときもこのようなイメージではないでしょうか？</a:t>
            </a:r>
            <a:endParaRPr lang="en-US" altLang="ja-JP" dirty="0"/>
          </a:p>
          <a:p>
            <a:r>
              <a:rPr lang="ja-JP" altLang="en-US" dirty="0"/>
              <a:t>　スライドの一番下の濃い塗りつぶし部分を見てみましょう。</a:t>
            </a:r>
            <a:endParaRPr lang="en-US" altLang="ja-JP" dirty="0"/>
          </a:p>
          <a:p>
            <a:r>
              <a:rPr lang="ja-JP" altLang="en-US" dirty="0"/>
              <a:t>（読み上げる）</a:t>
            </a:r>
            <a:r>
              <a:rPr lang="ja-JP" altLang="en-US" u="sng" dirty="0"/>
              <a:t>「税金の使い方は、私たちの意見などから作られた予算案をもとに国会や県議会、市町村議会で話し合われ決定されます。」</a:t>
            </a:r>
            <a:endParaRPr lang="en-US" altLang="ja-JP" u="sng" dirty="0"/>
          </a:p>
          <a:p>
            <a:endParaRPr lang="en-US" altLang="ja-JP" dirty="0"/>
          </a:p>
          <a:p>
            <a:r>
              <a:rPr lang="ja-JP" altLang="en-US" dirty="0"/>
              <a:t>　そして、日本では、税の公平な負担方法や使いみちについて議会で決定された法律に基づき、みんながそのルールに従って税負担をする仕組みとなっています。</a:t>
            </a:r>
            <a:endParaRPr lang="en-US" altLang="ja-JP" dirty="0"/>
          </a:p>
          <a:p>
            <a:endParaRPr lang="en-US" altLang="ja-JP" dirty="0"/>
          </a:p>
          <a:p>
            <a:r>
              <a:rPr lang="en-US" altLang="ja-JP" dirty="0"/>
              <a:t>【</a:t>
            </a:r>
            <a:r>
              <a:rPr lang="ja-JP" altLang="en-US" dirty="0"/>
              <a:t>次のスライドへ</a:t>
            </a:r>
            <a:r>
              <a:rPr lang="en-US" altLang="ja-JP" dirty="0"/>
              <a:t>】</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10</a:t>
            </a:fld>
            <a:endParaRPr kumimoji="1" lang="ja-JP" altLang="en-US"/>
          </a:p>
        </p:txBody>
      </p:sp>
    </p:spTree>
    <p:extLst>
      <p:ext uri="{BB962C8B-B14F-4D97-AF65-F5344CB8AC3E}">
        <p14:creationId xmlns:p14="http://schemas.microsoft.com/office/powerpoint/2010/main" val="348912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議会で、決められた税の負担方法や使い道の一例として説明。</a:t>
            </a:r>
            <a:endParaRPr kumimoji="1" lang="en-US" altLang="ja-JP" dirty="0"/>
          </a:p>
          <a:p>
            <a:endParaRPr kumimoji="1" lang="en-US" altLang="ja-JP" dirty="0"/>
          </a:p>
          <a:p>
            <a:pPr defTabSz="954914">
              <a:defRPr/>
            </a:pPr>
            <a:r>
              <a:rPr lang="en-US" altLang="ja-JP" dirty="0"/>
              <a:t>【</a:t>
            </a:r>
            <a:r>
              <a:rPr lang="ja-JP" altLang="en-US" dirty="0"/>
              <a:t>４分程度</a:t>
            </a:r>
            <a:r>
              <a:rPr lang="en-US" altLang="ja-JP" dirty="0"/>
              <a:t>】</a:t>
            </a:r>
            <a:r>
              <a:rPr lang="ja-JP" altLang="en-US" dirty="0"/>
              <a:t>（</a:t>
            </a:r>
            <a:r>
              <a:rPr lang="en-US" altLang="ja-JP" dirty="0"/>
              <a:t>P10</a:t>
            </a:r>
            <a:r>
              <a:rPr lang="ja-JP" altLang="en-US" dirty="0"/>
              <a:t>～</a:t>
            </a:r>
            <a:r>
              <a:rPr lang="en-US" altLang="ja-JP" dirty="0"/>
              <a:t>12</a:t>
            </a:r>
            <a:r>
              <a:rPr lang="ja-JP" altLang="en-US" dirty="0"/>
              <a:t>）</a:t>
            </a:r>
            <a:endParaRPr lang="en-US" altLang="ja-JP" dirty="0"/>
          </a:p>
          <a:p>
            <a:pPr defTabSz="954914">
              <a:defRPr/>
            </a:pPr>
            <a:endParaRPr kumimoji="1" lang="en-US" altLang="ja-JP" dirty="0"/>
          </a:p>
          <a:p>
            <a:r>
              <a:rPr kumimoji="1" lang="ja-JP" altLang="en-US" dirty="0"/>
              <a:t>　みなさんが納めている消費税は</a:t>
            </a:r>
            <a:r>
              <a:rPr lang="ja-JP" altLang="en-US" dirty="0"/>
              <a:t>、新しい税金の集め方として国会で決定されて平成元年に３％から始まり、</a:t>
            </a:r>
            <a:r>
              <a:rPr kumimoji="1" lang="ja-JP" altLang="en-US" dirty="0"/>
              <a:t>令和元年に</a:t>
            </a:r>
            <a:r>
              <a:rPr kumimoji="1" lang="en-US" altLang="ja-JP" dirty="0"/>
              <a:t>10</a:t>
            </a:r>
            <a:r>
              <a:rPr kumimoji="1" lang="ja-JP" altLang="en-US" dirty="0"/>
              <a:t>％に引き上げられました。</a:t>
            </a:r>
            <a:endParaRPr kumimoji="1" lang="en-US" altLang="ja-JP" dirty="0"/>
          </a:p>
          <a:p>
            <a:r>
              <a:rPr kumimoji="1" lang="ja-JP" altLang="en-US" dirty="0"/>
              <a:t>　消費税は、医療や年金、介護など「くらしを支えるための社会保障の財源を調達する手段」として</a:t>
            </a:r>
            <a:r>
              <a:rPr lang="ja-JP" altLang="en-US" dirty="0"/>
              <a:t>国会でその使い道を決定して引き上げられました</a:t>
            </a:r>
            <a:r>
              <a:rPr kumimoji="1" lang="ja-JP" altLang="en-US" dirty="0"/>
              <a:t>。</a:t>
            </a:r>
            <a:endParaRPr kumimoji="1" lang="en-US" altLang="ja-JP" dirty="0"/>
          </a:p>
          <a:p>
            <a:r>
              <a:rPr lang="ja-JP" altLang="en-US" dirty="0"/>
              <a:t>「なぜ</a:t>
            </a:r>
            <a:r>
              <a:rPr kumimoji="1" lang="ja-JP" altLang="en-US" dirty="0"/>
              <a:t>消費税なの？」ということについては、下に書いてある３つの理由、（１）税収が安定している（２）特定の人に負担が集中することなく経済活動に中立的である（３）高い財源調達力があるからです。</a:t>
            </a:r>
            <a:endParaRPr kumimoji="1" lang="en-US" altLang="ja-JP" dirty="0"/>
          </a:p>
          <a:p>
            <a:endParaRPr kumimoji="1" lang="en-US" altLang="ja-JP" dirty="0"/>
          </a:p>
          <a:p>
            <a:r>
              <a:rPr kumimoji="1" lang="ja-JP" altLang="en-US" dirty="0"/>
              <a:t>　みなさんも消費税を納めている立派な「納税者」です。</a:t>
            </a:r>
            <a:endParaRPr kumimoji="1" lang="en-US" altLang="ja-JP" dirty="0"/>
          </a:p>
          <a:p>
            <a:r>
              <a:rPr kumimoji="1" lang="ja-JP" altLang="en-US" dirty="0"/>
              <a:t>　みなさんも</a:t>
            </a:r>
            <a:r>
              <a:rPr kumimoji="1" lang="en-US" altLang="ja-JP" dirty="0"/>
              <a:t>18</a:t>
            </a:r>
            <a:r>
              <a:rPr kumimoji="1" lang="ja-JP" altLang="en-US" dirty="0"/>
              <a:t>歳になれば選挙権を持つことになりますので、自分が払った税金が議会でどのように決められて、社会の中でどう使われているのか・・・これからさらに興味をもって頂きたいと思います。</a:t>
            </a:r>
            <a:endParaRPr kumimoji="1" lang="en-US" altLang="ja-JP" dirty="0"/>
          </a:p>
          <a:p>
            <a:pPr defTabSz="954730">
              <a:defRPr/>
            </a:pPr>
            <a:endParaRPr lang="en-US" altLang="ja-JP" dirty="0"/>
          </a:p>
          <a:p>
            <a:pPr defTabSz="954730">
              <a:defRPr/>
            </a:pPr>
            <a:r>
              <a:rPr lang="en-US" altLang="ja-JP" dirty="0"/>
              <a:t>【</a:t>
            </a:r>
            <a:r>
              <a:rPr lang="ja-JP" altLang="en-US" dirty="0"/>
              <a:t>次のスライドへ</a:t>
            </a:r>
            <a:r>
              <a:rPr lang="en-US" altLang="ja-JP" dirty="0"/>
              <a:t>】</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11</a:t>
            </a:fld>
            <a:endParaRPr kumimoji="1" lang="ja-JP" altLang="en-US" dirty="0"/>
          </a:p>
        </p:txBody>
      </p:sp>
    </p:spTree>
    <p:extLst>
      <p:ext uri="{BB962C8B-B14F-4D97-AF65-F5344CB8AC3E}">
        <p14:creationId xmlns:p14="http://schemas.microsoft.com/office/powerpoint/2010/main" val="305263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a:t>
            </a:r>
            <a:r>
              <a:rPr lang="ja-JP" altLang="en-US" dirty="0"/>
              <a:t>４分程度</a:t>
            </a:r>
            <a:r>
              <a:rPr lang="en-US" altLang="ja-JP" dirty="0"/>
              <a:t>】</a:t>
            </a:r>
            <a:r>
              <a:rPr lang="ja-JP" altLang="en-US" dirty="0"/>
              <a:t>（</a:t>
            </a:r>
            <a:r>
              <a:rPr lang="en-US" altLang="ja-JP" dirty="0"/>
              <a:t>P10</a:t>
            </a:r>
            <a:r>
              <a:rPr lang="ja-JP" altLang="en-US" dirty="0"/>
              <a:t>～</a:t>
            </a:r>
            <a:r>
              <a:rPr lang="en-US" altLang="ja-JP" dirty="0"/>
              <a:t>12</a:t>
            </a:r>
            <a:r>
              <a:rPr lang="ja-JP" altLang="en-US" dirty="0"/>
              <a:t>）</a:t>
            </a:r>
            <a:endParaRPr lang="en-US" altLang="ja-JP" dirty="0"/>
          </a:p>
          <a:p>
            <a:endParaRPr kumimoji="1" lang="en-US" altLang="ja-JP" dirty="0"/>
          </a:p>
          <a:p>
            <a:r>
              <a:rPr kumimoji="1" lang="en-US" altLang="ja-JP" dirty="0"/>
              <a:t>【</a:t>
            </a:r>
            <a:r>
              <a:rPr kumimoji="1" lang="ja-JP" altLang="en-US" dirty="0"/>
              <a:t>まとめ</a:t>
            </a:r>
            <a:r>
              <a:rPr kumimoji="1" lang="en-US" altLang="ja-JP" dirty="0"/>
              <a:t>】</a:t>
            </a:r>
          </a:p>
          <a:p>
            <a:r>
              <a:rPr kumimoji="1" lang="ja-JP" altLang="en-US" dirty="0"/>
              <a:t>　最後に、これからみなさんは、大人になっていくにつれて、少しずつ税金にかかわる機会が増えていくと思います。</a:t>
            </a:r>
            <a:endParaRPr kumimoji="1" lang="en-US" altLang="ja-JP" dirty="0"/>
          </a:p>
          <a:p>
            <a:r>
              <a:rPr kumimoji="1" lang="ja-JP" altLang="en-US" dirty="0"/>
              <a:t>　将来、みなさんがすこしでも納得して納税できるように、今日の授業をとおして税金の集め方や使われ方について</a:t>
            </a:r>
            <a:r>
              <a:rPr lang="ja-JP" altLang="en-US" dirty="0"/>
              <a:t>今までよりさらに理解を深めていただきました</a:t>
            </a:r>
            <a:r>
              <a:rPr kumimoji="1" lang="ja-JP" altLang="en-US" dirty="0"/>
              <a:t>。</a:t>
            </a:r>
            <a:endParaRPr kumimoji="1" lang="en-US" altLang="ja-JP" dirty="0"/>
          </a:p>
          <a:p>
            <a:pPr defTabSz="946423">
              <a:defRPr/>
            </a:pPr>
            <a:r>
              <a:rPr kumimoji="1" lang="ja-JP" altLang="en-US" dirty="0"/>
              <a:t>　「税金」は、私たちが豊かで安全に暮らせる社会とするため</a:t>
            </a:r>
            <a:r>
              <a:rPr lang="ja-JP" altLang="en-US" dirty="0"/>
              <a:t>の公共施設や公共サービスなどの公共</a:t>
            </a:r>
            <a:r>
              <a:rPr kumimoji="1" lang="ja-JP" altLang="en-US" dirty="0"/>
              <a:t>財の費用を負担するためのものです。</a:t>
            </a:r>
            <a:endParaRPr kumimoji="1" lang="en-US" altLang="ja-JP" dirty="0"/>
          </a:p>
          <a:p>
            <a:pPr defTabSz="946423">
              <a:defRPr/>
            </a:pPr>
            <a:r>
              <a:rPr kumimoji="1" lang="ja-JP" altLang="en-US" dirty="0"/>
              <a:t>　そのため、「税負担の</a:t>
            </a:r>
            <a:r>
              <a:rPr lang="ja-JP" altLang="en-US" dirty="0"/>
              <a:t>公平」を確保するために</a:t>
            </a:r>
            <a:r>
              <a:rPr kumimoji="1" lang="ja-JP" altLang="en-US" dirty="0"/>
              <a:t>集め方の異なる税金をバランスよく</a:t>
            </a:r>
            <a:r>
              <a:rPr lang="ja-JP" altLang="en-US" dirty="0"/>
              <a:t>組み合わせている</a:t>
            </a:r>
            <a:r>
              <a:rPr kumimoji="1" lang="ja-JP" altLang="en-US" dirty="0"/>
              <a:t>ということを忘れないでくださいね。</a:t>
            </a:r>
            <a:endParaRPr kumimoji="1" lang="en-US" altLang="ja-JP" dirty="0"/>
          </a:p>
          <a:p>
            <a:pPr defTabSz="946423">
              <a:defRPr/>
            </a:pPr>
            <a:endParaRPr kumimoji="1" lang="en-US" altLang="ja-JP" dirty="0"/>
          </a:p>
          <a:p>
            <a:pPr defTabSz="946423">
              <a:defRPr/>
            </a:pPr>
            <a:r>
              <a:rPr kumimoji="1" lang="ja-JP" altLang="en-US" dirty="0"/>
              <a:t>　それでは、今日の授業はこれで終わりになります。</a:t>
            </a:r>
            <a:endParaRPr kumimoji="1" lang="en-US" altLang="ja-JP" dirty="0"/>
          </a:p>
          <a:p>
            <a:pPr defTabSz="946423">
              <a:defRPr/>
            </a:pPr>
            <a:r>
              <a:rPr kumimoji="1" lang="ja-JP" altLang="en-US" dirty="0"/>
              <a:t>　ありがとうございました。</a:t>
            </a:r>
            <a:endParaRPr kumimoji="1" lang="en-US" altLang="ja-JP" dirty="0"/>
          </a:p>
          <a:p>
            <a:pPr defTabSz="946423">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12</a:t>
            </a:fld>
            <a:endParaRPr kumimoji="1" lang="ja-JP" altLang="en-US" dirty="0"/>
          </a:p>
        </p:txBody>
      </p:sp>
    </p:spTree>
    <p:extLst>
      <p:ext uri="{BB962C8B-B14F-4D97-AF65-F5344CB8AC3E}">
        <p14:creationId xmlns:p14="http://schemas.microsoft.com/office/powerpoint/2010/main" val="287339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（参考資料）</a:t>
            </a:r>
            <a:endParaRPr kumimoji="1" lang="en-US" altLang="ja-JP" u="none" dirty="0"/>
          </a:p>
          <a:p>
            <a:r>
              <a:rPr kumimoji="1" lang="ja-JP" altLang="en-US" u="none" dirty="0"/>
              <a:t>　</a:t>
            </a:r>
            <a:r>
              <a:rPr kumimoji="1" lang="en-US" altLang="ja-JP" u="none" dirty="0"/>
              <a:t>※</a:t>
            </a:r>
            <a:r>
              <a:rPr kumimoji="1" lang="ja-JP" altLang="en-US" u="none" dirty="0"/>
              <a:t>残り時間等に活用</a:t>
            </a:r>
            <a:endParaRPr kumimoji="1" lang="en-US" altLang="ja-JP" u="none" dirty="0"/>
          </a:p>
          <a:p>
            <a:endParaRPr kumimoji="1" lang="en-US" altLang="ja-JP" u="none"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13</a:t>
            </a:fld>
            <a:endParaRPr kumimoji="1" lang="ja-JP" altLang="en-US"/>
          </a:p>
        </p:txBody>
      </p:sp>
    </p:spTree>
    <p:extLst>
      <p:ext uri="{BB962C8B-B14F-4D97-AF65-F5344CB8AC3E}">
        <p14:creationId xmlns:p14="http://schemas.microsoft.com/office/powerpoint/2010/main" val="409884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（参考資料）</a:t>
            </a:r>
            <a:endParaRPr kumimoji="1" lang="en-US" altLang="ja-JP" u="none" dirty="0"/>
          </a:p>
          <a:p>
            <a:r>
              <a:rPr kumimoji="1" lang="ja-JP" altLang="en-US" u="none" dirty="0"/>
              <a:t>　</a:t>
            </a:r>
            <a:r>
              <a:rPr kumimoji="1" lang="en-US" altLang="ja-JP" u="none" dirty="0"/>
              <a:t>※</a:t>
            </a:r>
            <a:r>
              <a:rPr kumimoji="1" lang="ja-JP" altLang="en-US" u="none" dirty="0"/>
              <a:t>残り時間等に活用</a:t>
            </a:r>
            <a:endParaRPr kumimoji="1" lang="en-US" altLang="ja-JP" u="none"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14</a:t>
            </a:fld>
            <a:endParaRPr kumimoji="1" lang="ja-JP" altLang="en-US"/>
          </a:p>
        </p:txBody>
      </p:sp>
    </p:spTree>
    <p:extLst>
      <p:ext uri="{BB962C8B-B14F-4D97-AF65-F5344CB8AC3E}">
        <p14:creationId xmlns:p14="http://schemas.microsoft.com/office/powerpoint/2010/main" val="241169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（参考資料）</a:t>
            </a:r>
            <a:endParaRPr kumimoji="1" lang="en-US" altLang="ja-JP" u="none" dirty="0"/>
          </a:p>
          <a:p>
            <a:r>
              <a:rPr kumimoji="1" lang="ja-JP" altLang="en-US" u="none" dirty="0"/>
              <a:t>　</a:t>
            </a:r>
            <a:r>
              <a:rPr kumimoji="1" lang="en-US" altLang="ja-JP" u="none" dirty="0"/>
              <a:t>※</a:t>
            </a:r>
            <a:r>
              <a:rPr kumimoji="1" lang="ja-JP" altLang="en-US" u="none" dirty="0"/>
              <a:t>残り時間等に活用</a:t>
            </a:r>
            <a:endParaRPr kumimoji="1" lang="en-US" altLang="ja-JP" u="none" dirty="0"/>
          </a:p>
          <a:p>
            <a:endParaRPr lang="en-US" altLang="ja-JP"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15</a:t>
            </a:fld>
            <a:endParaRPr kumimoji="1" lang="ja-JP" altLang="en-US"/>
          </a:p>
        </p:txBody>
      </p:sp>
    </p:spTree>
    <p:extLst>
      <p:ext uri="{BB962C8B-B14F-4D97-AF65-F5344CB8AC3E}">
        <p14:creationId xmlns:p14="http://schemas.microsoft.com/office/powerpoint/2010/main" val="41988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0408" y="4924999"/>
            <a:ext cx="5683250" cy="4029879"/>
          </a:xfrm>
        </p:spPr>
        <p:txBody>
          <a:bodyPr/>
          <a:lstStyle/>
          <a:p>
            <a:pPr defTabSz="946351">
              <a:defRPr/>
            </a:pPr>
            <a:r>
              <a:rPr lang="en-US" altLang="ja-JP" dirty="0"/>
              <a:t>【</a:t>
            </a:r>
            <a:r>
              <a:rPr lang="ja-JP" altLang="en-US" dirty="0"/>
              <a:t>２分程度</a:t>
            </a:r>
            <a:r>
              <a:rPr lang="en-US" altLang="ja-JP" dirty="0"/>
              <a:t>】</a:t>
            </a:r>
            <a:r>
              <a:rPr lang="ja-JP" altLang="en-US" dirty="0"/>
              <a:t>（</a:t>
            </a:r>
            <a:r>
              <a:rPr lang="en-US" altLang="ja-JP" dirty="0"/>
              <a:t>P1</a:t>
            </a:r>
            <a:r>
              <a:rPr lang="ja-JP" altLang="en-US" dirty="0"/>
              <a:t>～３）　</a:t>
            </a:r>
            <a:endParaRPr lang="en-US" altLang="ja-JP" dirty="0"/>
          </a:p>
          <a:p>
            <a:pPr defTabSz="946351">
              <a:defRPr/>
            </a:pPr>
            <a:r>
              <a:rPr lang="ja-JP" altLang="en-US" dirty="0"/>
              <a:t>　事前学習では、「日本には税金の種類が約</a:t>
            </a:r>
            <a:r>
              <a:rPr lang="en-US" altLang="ja-JP" dirty="0"/>
              <a:t>50</a:t>
            </a:r>
            <a:r>
              <a:rPr lang="ja-JP" altLang="en-US" dirty="0"/>
              <a:t>種類あること」や「税金は私たちが豊かで安全に暮らすための</a:t>
            </a:r>
            <a:r>
              <a:rPr lang="en-US" altLang="ja-JP" dirty="0"/>
              <a:t>『</a:t>
            </a:r>
            <a:r>
              <a:rPr lang="ja-JP" altLang="en-US" dirty="0"/>
              <a:t>会費</a:t>
            </a:r>
            <a:r>
              <a:rPr lang="en-US" altLang="ja-JP" dirty="0"/>
              <a:t>』</a:t>
            </a:r>
            <a:r>
              <a:rPr lang="ja-JP" altLang="en-US" dirty="0" err="1"/>
              <a:t>のような</a:t>
            </a:r>
            <a:r>
              <a:rPr lang="ja-JP" altLang="en-US" dirty="0"/>
              <a:t>もの」だということを確認してもらいました。</a:t>
            </a:r>
            <a:endParaRPr lang="en-US" altLang="ja-JP" dirty="0"/>
          </a:p>
          <a:p>
            <a:pPr defTabSz="946351">
              <a:defRPr/>
            </a:pPr>
            <a:r>
              <a:rPr lang="ja-JP" altLang="en-US" dirty="0"/>
              <a:t>　（３）のメタバタウンの事例では、「各家の公平な負担方法」を考えてもらいましたが、みなさんどのように考えたでしょうか。</a:t>
            </a:r>
            <a:endParaRPr lang="en-US" altLang="ja-JP" dirty="0"/>
          </a:p>
          <a:p>
            <a:pPr defTabSz="946351">
              <a:defRPr/>
            </a:pPr>
            <a:endParaRPr kumimoji="1" lang="en-US" altLang="ja-JP" dirty="0"/>
          </a:p>
          <a:p>
            <a:pPr defTabSz="946351">
              <a:defRPr/>
            </a:pPr>
            <a:r>
              <a:rPr kumimoji="1" lang="en-US" altLang="ja-JP" dirty="0"/>
              <a:t>【</a:t>
            </a:r>
            <a:r>
              <a:rPr kumimoji="1" lang="ja-JP" altLang="en-US" dirty="0"/>
              <a:t>次のスライドへ</a:t>
            </a:r>
            <a:r>
              <a:rPr kumimoji="1" lang="en-US" altLang="ja-JP" dirty="0"/>
              <a:t>】</a:t>
            </a:r>
            <a:endParaRPr kumimoji="1"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2</a:t>
            </a:fld>
            <a:endParaRPr kumimoji="1" lang="ja-JP" altLang="en-US" dirty="0"/>
          </a:p>
        </p:txBody>
      </p:sp>
    </p:spTree>
    <p:extLst>
      <p:ext uri="{BB962C8B-B14F-4D97-AF65-F5344CB8AC3E}">
        <p14:creationId xmlns:p14="http://schemas.microsoft.com/office/powerpoint/2010/main" val="108554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a:t>
            </a:r>
            <a:r>
              <a:rPr lang="ja-JP" altLang="en-US" dirty="0"/>
              <a:t>２分程度</a:t>
            </a:r>
            <a:r>
              <a:rPr lang="en-US" altLang="ja-JP" dirty="0"/>
              <a:t>】</a:t>
            </a:r>
            <a:r>
              <a:rPr lang="ja-JP" altLang="en-US" dirty="0"/>
              <a:t>（</a:t>
            </a:r>
            <a:r>
              <a:rPr lang="en-US" altLang="ja-JP" dirty="0"/>
              <a:t>P1</a:t>
            </a:r>
            <a:r>
              <a:rPr lang="ja-JP" altLang="en-US" dirty="0"/>
              <a:t>～３）　　</a:t>
            </a:r>
            <a:endParaRPr kumimoji="1" lang="en-US" altLang="ja-JP" dirty="0"/>
          </a:p>
          <a:p>
            <a:r>
              <a:rPr kumimoji="1" lang="ja-JP" altLang="en-US" dirty="0"/>
              <a:t>　</a:t>
            </a:r>
            <a:r>
              <a:rPr lang="ja-JP" altLang="en-US" dirty="0"/>
              <a:t>みなさんは、小学校や中学校の授業で税金について勉強してきたと思いますが、今日はその税金についてもう少し深く考えてもらいたいと思います。</a:t>
            </a:r>
            <a:endParaRPr kumimoji="1" lang="en-US" altLang="ja-JP" dirty="0"/>
          </a:p>
          <a:p>
            <a:r>
              <a:rPr kumimoji="1" lang="ja-JP" altLang="en-US" dirty="0"/>
              <a:t>　まずは、学習のポイントを整理します。</a:t>
            </a:r>
            <a:endParaRPr kumimoji="1" lang="en-US" altLang="ja-JP" dirty="0"/>
          </a:p>
          <a:p>
            <a:r>
              <a:rPr kumimoji="1" lang="ja-JP" altLang="en-US" dirty="0"/>
              <a:t>　「公平な税の集め方、税金の種類がたくさんあるのはなぜ？」です。</a:t>
            </a:r>
            <a:endParaRPr kumimoji="1" lang="en-US" altLang="ja-JP" dirty="0"/>
          </a:p>
          <a:p>
            <a:r>
              <a:rPr kumimoji="1" lang="ja-JP" altLang="en-US" dirty="0"/>
              <a:t>　つまり、今日は「税を集めるときの公平とは何か」についてグループワークを通じて皆さんに考えてもらいます。</a:t>
            </a:r>
            <a:endParaRPr kumimoji="1" lang="en-US" altLang="ja-JP" dirty="0"/>
          </a:p>
          <a:p>
            <a:r>
              <a:rPr kumimoji="1" lang="ja-JP" altLang="en-US" dirty="0"/>
              <a:t>　その後、日本の税金の仕組みや税金の使いみちをどうやって決めているかについて学習してもらいます。</a:t>
            </a:r>
            <a:endParaRPr lang="en-US" altLang="ja-JP" dirty="0"/>
          </a:p>
          <a:p>
            <a:pPr lvl="0">
              <a:defRPr/>
            </a:pPr>
            <a:endParaRPr lang="en-US" altLang="ja-JP" dirty="0"/>
          </a:p>
          <a:p>
            <a:pPr lvl="0">
              <a:defRPr/>
            </a:pPr>
            <a:r>
              <a:rPr lang="en-US" altLang="ja-JP" dirty="0"/>
              <a:t>【</a:t>
            </a:r>
            <a:r>
              <a:rPr lang="ja-JP" altLang="en-US" dirty="0"/>
              <a:t>次のスライドへ</a:t>
            </a:r>
            <a:r>
              <a:rPr lang="en-US" altLang="ja-JP" dirty="0"/>
              <a:t>】</a:t>
            </a:r>
            <a:endParaRPr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3</a:t>
            </a:fld>
            <a:endParaRPr kumimoji="1" lang="ja-JP" altLang="en-US"/>
          </a:p>
        </p:txBody>
      </p:sp>
    </p:spTree>
    <p:extLst>
      <p:ext uri="{BB962C8B-B14F-4D97-AF65-F5344CB8AC3E}">
        <p14:creationId xmlns:p14="http://schemas.microsoft.com/office/powerpoint/2010/main" val="363038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a:t>
            </a:r>
            <a:r>
              <a:rPr lang="ja-JP" altLang="en-US" dirty="0"/>
              <a:t>５分程度</a:t>
            </a:r>
            <a:r>
              <a:rPr lang="en-US" altLang="ja-JP" dirty="0"/>
              <a:t>】</a:t>
            </a:r>
            <a:r>
              <a:rPr lang="ja-JP" altLang="en-US" dirty="0"/>
              <a:t>（</a:t>
            </a:r>
            <a:r>
              <a:rPr lang="en-US" altLang="ja-JP" dirty="0"/>
              <a:t>P</a:t>
            </a:r>
            <a:r>
              <a:rPr lang="ja-JP" altLang="en-US" dirty="0"/>
              <a:t>４～５）　</a:t>
            </a:r>
            <a:endParaRPr kumimoji="1" lang="en-US" altLang="ja-JP" dirty="0"/>
          </a:p>
          <a:p>
            <a:r>
              <a:rPr kumimoji="1" lang="ja-JP" altLang="en-US" dirty="0"/>
              <a:t>　それでは「公平な負担」についての基本的な考え方を説明します。</a:t>
            </a:r>
            <a:endParaRPr kumimoji="1" lang="en-US" altLang="ja-JP" dirty="0"/>
          </a:p>
          <a:p>
            <a:endParaRPr kumimoji="1" lang="en-US" altLang="ja-JP" dirty="0"/>
          </a:p>
          <a:p>
            <a:r>
              <a:rPr kumimoji="1" lang="ja-JP" altLang="en-US" dirty="0"/>
              <a:t>　この図は、ワークシート（１）の「メタバタウンの橋の建設費用の負担方法</a:t>
            </a:r>
            <a:r>
              <a:rPr lang="ja-JP" altLang="en-US" dirty="0"/>
              <a:t>」</a:t>
            </a:r>
            <a:r>
              <a:rPr kumimoji="1" lang="ja-JP" altLang="en-US" dirty="0"/>
              <a:t>を「友達との食事代金の支払方法」に置きかえたものとなります。</a:t>
            </a:r>
            <a:endParaRPr kumimoji="1" lang="en-US" altLang="ja-JP" dirty="0"/>
          </a:p>
          <a:p>
            <a:r>
              <a:rPr kumimoji="1" lang="ja-JP" altLang="en-US" dirty="0"/>
              <a:t>　友達３人で、ファミリーレストランで一枚のピザを食べました。</a:t>
            </a:r>
            <a:endParaRPr kumimoji="1" lang="en-US" altLang="ja-JP" dirty="0"/>
          </a:p>
          <a:p>
            <a:r>
              <a:rPr kumimoji="1" lang="ja-JP" altLang="en-US" dirty="0"/>
              <a:t>　Ｂさんが一番多く食べました。</a:t>
            </a:r>
            <a:endParaRPr kumimoji="1" lang="en-US" altLang="ja-JP" dirty="0"/>
          </a:p>
          <a:p>
            <a:r>
              <a:rPr kumimoji="1" lang="ja-JP" altLang="en-US" dirty="0"/>
              <a:t>　誰がいくら支払うのが公平だと</a:t>
            </a:r>
            <a:r>
              <a:rPr kumimoji="1" lang="ja-JP" altLang="en-US" dirty="0" err="1"/>
              <a:t>思うますか</a:t>
            </a:r>
            <a:r>
              <a:rPr kumimoji="1" lang="ja-JP" altLang="en-US" dirty="0"/>
              <a:t>？</a:t>
            </a:r>
            <a:endParaRPr kumimoji="1" lang="en-US" altLang="ja-JP" dirty="0"/>
          </a:p>
          <a:p>
            <a:r>
              <a:rPr kumimoji="1" lang="ja-JP" altLang="en-US" dirty="0"/>
              <a:t>　ちなみに、お小遣いを一番もっているのは</a:t>
            </a:r>
            <a:r>
              <a:rPr kumimoji="1" lang="en-US" altLang="ja-JP" dirty="0"/>
              <a:t>A</a:t>
            </a:r>
            <a:r>
              <a:rPr kumimoji="1" lang="ja-JP" altLang="en-US" dirty="0"/>
              <a:t>さんです。</a:t>
            </a:r>
            <a:endParaRPr kumimoji="1" lang="en-US" altLang="ja-JP" dirty="0"/>
          </a:p>
          <a:p>
            <a:r>
              <a:rPr kumimoji="1" lang="ja-JP" altLang="en-US" dirty="0"/>
              <a:t>　みなさんも友達と一緒にファミリーレストランへピザを食べに行ったことを想像してみましょう。</a:t>
            </a:r>
            <a:endParaRPr kumimoji="1" lang="en-US" altLang="ja-JP" dirty="0"/>
          </a:p>
          <a:p>
            <a:r>
              <a:rPr kumimoji="1" lang="ja-JP" altLang="en-US" dirty="0"/>
              <a:t>　さぁ、それぞれの立場になって負担する</a:t>
            </a:r>
            <a:r>
              <a:rPr lang="ja-JP" altLang="en-US" dirty="0"/>
              <a:t>金額を</a:t>
            </a:r>
            <a:r>
              <a:rPr kumimoji="1" lang="ja-JP" altLang="en-US" dirty="0"/>
              <a:t>考えてみてください。</a:t>
            </a:r>
            <a:endParaRPr kumimoji="1" lang="en-US" altLang="ja-JP" dirty="0"/>
          </a:p>
          <a:p>
            <a:r>
              <a:rPr kumimoji="1" lang="ja-JP" altLang="en-US" dirty="0"/>
              <a:t>（少し間を開ける・・・問いかけてみる・・・など）</a:t>
            </a:r>
            <a:endParaRPr kumimoji="1" lang="en-US" altLang="ja-JP" dirty="0"/>
          </a:p>
          <a:p>
            <a:r>
              <a:rPr kumimoji="1" lang="ja-JP" altLang="en-US" dirty="0"/>
              <a:t>　パッと思いつく方法として、スライドの真ん中にある</a:t>
            </a:r>
            <a:r>
              <a:rPr kumimoji="1" lang="en-US" altLang="ja-JP" dirty="0"/>
              <a:t>【</a:t>
            </a:r>
            <a:r>
              <a:rPr kumimoji="1" lang="ja-JP" altLang="en-US" dirty="0"/>
              <a:t>回答例</a:t>
            </a:r>
            <a:r>
              <a:rPr kumimoji="1" lang="en-US" altLang="ja-JP" dirty="0"/>
              <a:t>】</a:t>
            </a:r>
            <a:r>
              <a:rPr kumimoji="1" lang="ja-JP" altLang="en-US" dirty="0"/>
              <a:t>を見てください。</a:t>
            </a:r>
            <a:endParaRPr kumimoji="1" lang="en-US" altLang="ja-JP" dirty="0"/>
          </a:p>
          <a:p>
            <a:r>
              <a:rPr lang="ja-JP" altLang="en-US" dirty="0"/>
              <a:t>　（１）「３人で均等に割って支払う」は３人とも同じ金額を負担する考え方です。</a:t>
            </a:r>
            <a:endParaRPr lang="en-US" altLang="ja-JP" dirty="0"/>
          </a:p>
          <a:p>
            <a:r>
              <a:rPr kumimoji="1" lang="ja-JP" altLang="en-US" dirty="0"/>
              <a:t>　（２）</a:t>
            </a:r>
            <a:r>
              <a:rPr lang="ja-JP" altLang="en-US" dirty="0"/>
              <a:t>「たくさん食べた人は多く、少ししか食べていない人は少なく支払う」は、すなわち、食べた量に応じて負担する金額が異なってくる考え方です。</a:t>
            </a:r>
            <a:endParaRPr lang="en-US" altLang="ja-JP" dirty="0"/>
          </a:p>
          <a:p>
            <a:r>
              <a:rPr lang="ja-JP" altLang="en-US" dirty="0"/>
              <a:t>　この場合には、一番たくさん食べたＢさんに多く負担してもらいます。</a:t>
            </a:r>
            <a:endParaRPr lang="en-US" altLang="ja-JP" dirty="0"/>
          </a:p>
          <a:p>
            <a:r>
              <a:rPr kumimoji="1" lang="ja-JP" altLang="en-US" dirty="0"/>
              <a:t>　（３）「お小遣いをたくさんもっている人は多く、あまりもっていない人は少なく支払う」場合は、Ａさんが一番多く負担してもらうという考え方です。</a:t>
            </a:r>
            <a:endParaRPr kumimoji="1" lang="en-US" altLang="ja-JP" dirty="0"/>
          </a:p>
          <a:p>
            <a:endParaRPr kumimoji="1" lang="en-US" altLang="ja-JP" dirty="0"/>
          </a:p>
          <a:p>
            <a:r>
              <a:rPr kumimoji="1" lang="ja-JP" altLang="en-US" dirty="0"/>
              <a:t>　例として３つでしたが、「公平」については色々な考え方があると思いますので、スライドの塗りつぶしの部分を見てください。</a:t>
            </a:r>
            <a:endParaRPr kumimoji="1" lang="en-US" altLang="ja-JP" dirty="0"/>
          </a:p>
          <a:p>
            <a:r>
              <a:rPr kumimoji="1" lang="ja-JP" altLang="en-US" u="none" dirty="0"/>
              <a:t>（読み上げる）</a:t>
            </a:r>
            <a:endParaRPr kumimoji="1" lang="en-US" altLang="ja-JP" u="none" dirty="0"/>
          </a:p>
          <a:p>
            <a:endParaRPr kumimoji="1" lang="en-US" altLang="ja-JP" u="none" dirty="0"/>
          </a:p>
          <a:p>
            <a:r>
              <a:rPr kumimoji="1" lang="en-US" altLang="ja-JP" u="none" dirty="0"/>
              <a:t>※</a:t>
            </a:r>
            <a:r>
              <a:rPr kumimoji="1" lang="ja-JP" altLang="en-US" u="none" dirty="0"/>
              <a:t>必要に応じて補足説明</a:t>
            </a:r>
            <a:endParaRPr kumimoji="1" lang="en-US" altLang="ja-JP" u="none" dirty="0"/>
          </a:p>
          <a:p>
            <a:r>
              <a:rPr kumimoji="1" lang="ja-JP" altLang="en-US" dirty="0"/>
              <a:t>（　例えば、前提としてＡさんがどうしても食事に行きたいと言い出した場合であれば、基本的には、わり勘にするけれどＡさんに少し多く負担してもらうという考え方もあると思います。この場合、全員が一律</a:t>
            </a:r>
            <a:r>
              <a:rPr kumimoji="1" lang="en-US" altLang="ja-JP" dirty="0"/>
              <a:t>1,000</a:t>
            </a:r>
            <a:r>
              <a:rPr kumimoji="1" lang="ja-JP" altLang="en-US" dirty="0"/>
              <a:t>円を負担することとし、残りの</a:t>
            </a:r>
            <a:r>
              <a:rPr kumimoji="1" lang="en-US" altLang="ja-JP" dirty="0"/>
              <a:t>1,500</a:t>
            </a:r>
            <a:r>
              <a:rPr kumimoji="1" lang="ja-JP" altLang="en-US" dirty="0"/>
              <a:t>円は</a:t>
            </a:r>
            <a:r>
              <a:rPr kumimoji="1" lang="en-US" altLang="ja-JP" dirty="0"/>
              <a:t>A</a:t>
            </a:r>
            <a:r>
              <a:rPr kumimoji="1" lang="ja-JP" altLang="en-US" dirty="0" err="1"/>
              <a:t>さんの</a:t>
            </a:r>
            <a:r>
              <a:rPr kumimoji="1" lang="ja-JP" altLang="en-US" dirty="0"/>
              <a:t>負担とするなど、（１）の</a:t>
            </a:r>
            <a:r>
              <a:rPr kumimoji="1" lang="en-US" altLang="ja-JP" dirty="0"/>
              <a:t>【</a:t>
            </a:r>
            <a:r>
              <a:rPr kumimoji="1" lang="ja-JP" altLang="en-US" dirty="0"/>
              <a:t>均等に負担する考え方</a:t>
            </a:r>
            <a:r>
              <a:rPr kumimoji="1" lang="en-US" altLang="ja-JP" dirty="0"/>
              <a:t>】</a:t>
            </a:r>
            <a:r>
              <a:rPr kumimoji="1" lang="ja-JP" altLang="en-US" dirty="0"/>
              <a:t>と（３）の</a:t>
            </a:r>
            <a:r>
              <a:rPr kumimoji="1" lang="en-US" altLang="ja-JP" dirty="0"/>
              <a:t>【</a:t>
            </a:r>
            <a:r>
              <a:rPr kumimoji="1" lang="ja-JP" altLang="en-US" dirty="0"/>
              <a:t>お小遣いの大小に応じて負担する考え方</a:t>
            </a:r>
            <a:r>
              <a:rPr kumimoji="1" lang="en-US" altLang="ja-JP" dirty="0"/>
              <a:t>】</a:t>
            </a:r>
            <a:r>
              <a:rPr kumimoji="1" lang="ja-JP" altLang="en-US" dirty="0"/>
              <a:t>を組み合わせて、より公平な負担となるようにバランスをとるという方法になりますね。）</a:t>
            </a:r>
            <a:endParaRPr kumimoji="1" lang="en-US" altLang="ja-JP" dirty="0"/>
          </a:p>
          <a:p>
            <a:endParaRPr kumimoji="1" lang="en-US" altLang="ja-JP" dirty="0"/>
          </a:p>
          <a:p>
            <a:r>
              <a:rPr lang="ja-JP" altLang="en-US" dirty="0"/>
              <a:t>　１</a:t>
            </a:r>
            <a:r>
              <a:rPr kumimoji="1" lang="ja-JP" altLang="en-US" dirty="0"/>
              <a:t>つの方法では、どこかに不公平が生まれてしまうことが多いということです。</a:t>
            </a:r>
            <a:endParaRPr kumimoji="1" lang="en-US" altLang="ja-JP" dirty="0"/>
          </a:p>
          <a:p>
            <a:r>
              <a:rPr kumimoji="1" lang="ja-JP" altLang="en-US" dirty="0"/>
              <a:t>「バランスが大切」ということですね。</a:t>
            </a:r>
            <a:endParaRPr kumimoji="1" lang="en-US" altLang="ja-JP" dirty="0"/>
          </a:p>
          <a:p>
            <a:pPr defTabSz="946351">
              <a:defRPr/>
            </a:pPr>
            <a:endParaRPr kumimoji="1" lang="en-US" altLang="ja-JP" dirty="0"/>
          </a:p>
          <a:p>
            <a:pPr defTabSz="946351">
              <a:defRPr/>
            </a:pPr>
            <a:r>
              <a:rPr kumimoji="1" lang="en-US" altLang="ja-JP" dirty="0"/>
              <a:t>【</a:t>
            </a:r>
            <a:r>
              <a:rPr kumimoji="1" lang="ja-JP" altLang="en-US" dirty="0"/>
              <a:t>次のスライドへ</a:t>
            </a:r>
            <a:r>
              <a:rPr kumimoji="1" lang="en-US" altLang="ja-JP" dirty="0"/>
              <a:t>】</a:t>
            </a:r>
            <a:endParaRPr kumimoji="1"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4</a:t>
            </a:fld>
            <a:endParaRPr kumimoji="1" lang="ja-JP" altLang="en-US" dirty="0"/>
          </a:p>
        </p:txBody>
      </p:sp>
    </p:spTree>
    <p:extLst>
      <p:ext uri="{BB962C8B-B14F-4D97-AF65-F5344CB8AC3E}">
        <p14:creationId xmlns:p14="http://schemas.microsoft.com/office/powerpoint/2010/main" val="4074816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a:t>
            </a:r>
            <a:r>
              <a:rPr lang="ja-JP" altLang="en-US" dirty="0"/>
              <a:t>５分程度</a:t>
            </a:r>
            <a:r>
              <a:rPr lang="en-US" altLang="ja-JP" dirty="0"/>
              <a:t>】</a:t>
            </a:r>
            <a:r>
              <a:rPr lang="ja-JP" altLang="en-US" dirty="0"/>
              <a:t>（</a:t>
            </a:r>
            <a:r>
              <a:rPr lang="en-US" altLang="ja-JP" dirty="0"/>
              <a:t>P</a:t>
            </a:r>
            <a:r>
              <a:rPr lang="ja-JP" altLang="en-US" dirty="0"/>
              <a:t>４～５）　</a:t>
            </a:r>
            <a:endParaRPr kumimoji="1" lang="en-US" altLang="ja-JP" dirty="0"/>
          </a:p>
          <a:p>
            <a:r>
              <a:rPr kumimoji="1" lang="ja-JP" altLang="en-US" dirty="0"/>
              <a:t>　次に、税金の種類や集め方について説明します。</a:t>
            </a:r>
            <a:endParaRPr kumimoji="1" lang="en-US" altLang="ja-JP" dirty="0"/>
          </a:p>
          <a:p>
            <a:r>
              <a:rPr kumimoji="1" lang="ja-JP" altLang="en-US" dirty="0"/>
              <a:t>　スライドの左側の「いろいろな税金の集め方」を見てください。</a:t>
            </a:r>
            <a:endParaRPr kumimoji="1" lang="en-US" altLang="ja-JP" dirty="0"/>
          </a:p>
          <a:p>
            <a:r>
              <a:rPr kumimoji="1" lang="ja-JP" altLang="en-US" dirty="0"/>
              <a:t>　ここには、「いろいろな税金の集め方」として、今日のグループワークの参考になるような、日本の税金の代表的な集め方が４つ記載してあります。</a:t>
            </a:r>
            <a:endParaRPr kumimoji="1" lang="en-US" altLang="ja-JP" dirty="0"/>
          </a:p>
          <a:p>
            <a:endParaRPr kumimoji="1" lang="en-US" altLang="ja-JP" dirty="0"/>
          </a:p>
          <a:p>
            <a:r>
              <a:rPr kumimoji="1" lang="ja-JP" altLang="en-US" dirty="0"/>
              <a:t>　ここで、（４）</a:t>
            </a:r>
            <a:r>
              <a:rPr lang="ja-JP" altLang="en-US" dirty="0"/>
              <a:t>の集め方の中で代表的な税金である「所得税」</a:t>
            </a:r>
            <a:r>
              <a:rPr kumimoji="1" lang="ja-JP" altLang="en-US" dirty="0"/>
              <a:t>について少し説明します。</a:t>
            </a:r>
            <a:endParaRPr kumimoji="1" lang="en-US" altLang="ja-JP" dirty="0"/>
          </a:p>
          <a:p>
            <a:pPr defTabSz="946351">
              <a:defRPr/>
            </a:pPr>
            <a:r>
              <a:rPr kumimoji="1" lang="ja-JP" altLang="en-US" u="none" dirty="0"/>
              <a:t>　「所得税」は、お給料から差し引かれたり、個人で商売をしている人の儲けに応じて負担するものです。</a:t>
            </a:r>
            <a:endParaRPr kumimoji="1" lang="en-US" altLang="ja-JP" u="none" dirty="0"/>
          </a:p>
          <a:p>
            <a:pPr defTabSz="946351">
              <a:defRPr/>
            </a:pPr>
            <a:r>
              <a:rPr kumimoji="1" lang="ja-JP" altLang="en-US" u="none" dirty="0"/>
              <a:t>　ようするに、所得税については、</a:t>
            </a:r>
            <a:r>
              <a:rPr kumimoji="1" lang="en-US" altLang="ja-JP" u="none" dirty="0"/>
              <a:t>【</a:t>
            </a:r>
            <a:r>
              <a:rPr kumimoji="1" lang="ja-JP" altLang="en-US" u="none" dirty="0"/>
              <a:t>儲かった分</a:t>
            </a:r>
            <a:r>
              <a:rPr kumimoji="1" lang="en-US" altLang="ja-JP" u="none" dirty="0"/>
              <a:t>】</a:t>
            </a:r>
            <a:r>
              <a:rPr kumimoji="1" lang="ja-JP" altLang="en-US" u="none" dirty="0"/>
              <a:t>というところがポイントです！</a:t>
            </a:r>
            <a:endParaRPr kumimoji="1" lang="en-US" altLang="ja-JP" u="none" dirty="0"/>
          </a:p>
          <a:p>
            <a:pPr defTabSz="946351">
              <a:defRPr/>
            </a:pPr>
            <a:r>
              <a:rPr kumimoji="1" lang="ja-JP" altLang="en-US" u="none" dirty="0"/>
              <a:t>　一般的に、貰った金額よりも支払った金額の方が多く赤字になってしまった場合に、「儲かった」と言いますか？</a:t>
            </a:r>
            <a:endParaRPr kumimoji="1" lang="en-US" altLang="ja-JP" u="none" dirty="0"/>
          </a:p>
          <a:p>
            <a:pPr defTabSz="946351">
              <a:defRPr/>
            </a:pPr>
            <a:r>
              <a:rPr kumimoji="1" lang="ja-JP" altLang="en-US" u="none" dirty="0"/>
              <a:t>（問いかけ、反応を伺う）</a:t>
            </a:r>
            <a:endParaRPr kumimoji="1" lang="en-US" altLang="ja-JP" u="none" dirty="0"/>
          </a:p>
          <a:p>
            <a:pPr defTabSz="946351">
              <a:defRPr/>
            </a:pPr>
            <a:r>
              <a:rPr kumimoji="1" lang="ja-JP" altLang="en-US" u="none" dirty="0"/>
              <a:t>　赤字だった場合には、「儲かった」とは言いませんよね。</a:t>
            </a:r>
            <a:endParaRPr kumimoji="1" lang="en-US" altLang="ja-JP" u="none" dirty="0"/>
          </a:p>
          <a:p>
            <a:pPr defTabSz="946351">
              <a:defRPr/>
            </a:pPr>
            <a:r>
              <a:rPr kumimoji="1" lang="ja-JP" altLang="en-US" u="none" dirty="0"/>
              <a:t>　</a:t>
            </a:r>
            <a:r>
              <a:rPr kumimoji="1" lang="en-US" altLang="ja-JP" u="none" dirty="0"/>
              <a:t>【</a:t>
            </a:r>
            <a:r>
              <a:rPr kumimoji="1" lang="ja-JP" altLang="en-US" u="none" dirty="0"/>
              <a:t>所得金額</a:t>
            </a:r>
            <a:r>
              <a:rPr kumimoji="1" lang="en-US" altLang="ja-JP" u="none" dirty="0"/>
              <a:t>】</a:t>
            </a:r>
            <a:r>
              <a:rPr kumimoji="1" lang="ja-JP" altLang="en-US" u="none" dirty="0"/>
              <a:t>とは、支払った金額よりも貰った金額の方が多くて、結果として黒字になった場合の</a:t>
            </a:r>
            <a:r>
              <a:rPr kumimoji="1" lang="en-US" altLang="ja-JP" u="none" dirty="0"/>
              <a:t>【</a:t>
            </a:r>
            <a:r>
              <a:rPr kumimoji="1" lang="ja-JP" altLang="en-US" u="none" dirty="0"/>
              <a:t>儲かった分</a:t>
            </a:r>
            <a:r>
              <a:rPr kumimoji="1" lang="en-US" altLang="ja-JP" u="none" dirty="0"/>
              <a:t>】</a:t>
            </a:r>
            <a:r>
              <a:rPr kumimoji="1" lang="ja-JP" altLang="en-US" u="none" dirty="0"/>
              <a:t>のことです。</a:t>
            </a:r>
            <a:endParaRPr kumimoji="1" lang="en-US" altLang="ja-JP" u="none" dirty="0"/>
          </a:p>
          <a:p>
            <a:pPr defTabSz="946351">
              <a:defRPr/>
            </a:pPr>
            <a:endParaRPr kumimoji="1" lang="en-US" altLang="ja-JP" dirty="0"/>
          </a:p>
          <a:p>
            <a:pPr defTabSz="946351">
              <a:defRPr/>
            </a:pPr>
            <a:r>
              <a:rPr kumimoji="1" lang="ja-JP" altLang="en-US" dirty="0"/>
              <a:t>　その「所得税」の集め方として採用されているのが、となりの表にある「累進課税制度」ですね。</a:t>
            </a:r>
            <a:endParaRPr kumimoji="1" lang="en-US" altLang="ja-JP" dirty="0"/>
          </a:p>
          <a:p>
            <a:r>
              <a:rPr lang="ja-JP" altLang="en-US" dirty="0"/>
              <a:t>　この制度は、世界でも多くの国で採用されている制度です。</a:t>
            </a:r>
            <a:endParaRPr lang="en-US" altLang="ja-JP" dirty="0"/>
          </a:p>
          <a:p>
            <a:r>
              <a:rPr kumimoji="1" lang="ja-JP" altLang="en-US" dirty="0"/>
              <a:t>　アンダーラインの部分を見てください。</a:t>
            </a:r>
            <a:endParaRPr kumimoji="1" lang="en-US" altLang="ja-JP" dirty="0"/>
          </a:p>
          <a:p>
            <a:r>
              <a:rPr lang="ja-JP" altLang="en-US" dirty="0"/>
              <a:t>　（読み上げる）</a:t>
            </a:r>
            <a:r>
              <a:rPr kumimoji="1" lang="ja-JP" altLang="en-US" u="sng" dirty="0"/>
              <a:t>「支払い能力に応じて税金を負担してもらおうとするもの」</a:t>
            </a:r>
            <a:r>
              <a:rPr kumimoji="1" lang="ja-JP" altLang="en-US" dirty="0"/>
              <a:t>です。</a:t>
            </a:r>
            <a:endParaRPr kumimoji="1" lang="en-US" altLang="ja-JP" dirty="0"/>
          </a:p>
          <a:p>
            <a:r>
              <a:rPr kumimoji="1" lang="ja-JP" altLang="en-US" dirty="0"/>
              <a:t>　次に、青い囲みを見てください。</a:t>
            </a:r>
            <a:endParaRPr kumimoji="1" lang="en-US" altLang="ja-JP" dirty="0"/>
          </a:p>
          <a:p>
            <a:r>
              <a:rPr lang="ja-JP" altLang="en-US" dirty="0"/>
              <a:t>　ＡさんとＢさんは</a:t>
            </a:r>
            <a:r>
              <a:rPr kumimoji="1" lang="ja-JP" altLang="en-US" dirty="0"/>
              <a:t>家族構成が同じですが、</a:t>
            </a:r>
            <a:r>
              <a:rPr lang="ja-JP" altLang="en-US" dirty="0"/>
              <a:t>Ｂさんの年収がＡ</a:t>
            </a:r>
            <a:r>
              <a:rPr kumimoji="1" lang="ja-JP" altLang="en-US" dirty="0"/>
              <a:t>さんの４倍の場合、</a:t>
            </a:r>
            <a:r>
              <a:rPr lang="ja-JP" altLang="en-US" dirty="0"/>
              <a:t>Ｂさんの</a:t>
            </a:r>
            <a:r>
              <a:rPr kumimoji="1" lang="ja-JP" altLang="en-US" dirty="0"/>
              <a:t>税金は４倍ではなく</a:t>
            </a:r>
            <a:r>
              <a:rPr lang="ja-JP" altLang="en-US" dirty="0"/>
              <a:t>Ａさんの</a:t>
            </a:r>
            <a:r>
              <a:rPr kumimoji="1" lang="ja-JP" altLang="en-US" dirty="0"/>
              <a:t>約</a:t>
            </a:r>
            <a:r>
              <a:rPr kumimoji="1" lang="en-US" altLang="ja-JP" dirty="0"/>
              <a:t>68</a:t>
            </a:r>
            <a:r>
              <a:rPr kumimoji="1" lang="ja-JP" altLang="en-US" dirty="0"/>
              <a:t>倍となっていますね。</a:t>
            </a:r>
            <a:endParaRPr kumimoji="1" lang="en-US" altLang="ja-JP" dirty="0"/>
          </a:p>
          <a:p>
            <a:r>
              <a:rPr kumimoji="1" lang="ja-JP" altLang="en-US" dirty="0"/>
              <a:t>　これは、単に同じパーセンテージで税金を計算するのでは</a:t>
            </a:r>
            <a:r>
              <a:rPr lang="ja-JP" altLang="en-US" dirty="0"/>
              <a:t>なく、儲けが増えれば増えるほど、税金を計算するパーセンテージが上がっていくためです。</a:t>
            </a:r>
            <a:endParaRPr lang="en-US" altLang="ja-JP" dirty="0"/>
          </a:p>
          <a:p>
            <a:r>
              <a:rPr kumimoji="1" lang="ja-JP" altLang="en-US" dirty="0"/>
              <a:t>　これが、左側の図（４）の「負担能力に応じて集める方法」になります。</a:t>
            </a:r>
            <a:endParaRPr kumimoji="1" lang="en-US" altLang="ja-JP" dirty="0"/>
          </a:p>
          <a:p>
            <a:endParaRPr kumimoji="1" lang="en-US" altLang="ja-JP" dirty="0"/>
          </a:p>
          <a:p>
            <a:r>
              <a:rPr kumimoji="1" lang="ja-JP" altLang="en-US" dirty="0"/>
              <a:t>　もしも、税金が「所得税</a:t>
            </a:r>
            <a:r>
              <a:rPr lang="ja-JP" altLang="en-US" dirty="0"/>
              <a:t>」しかなかったら、Ｂさんは自分</a:t>
            </a:r>
            <a:r>
              <a:rPr kumimoji="1" lang="ja-JP" altLang="en-US" dirty="0"/>
              <a:t>ばかり多く支払うのは不公平だと感じることがあるかもしれません。</a:t>
            </a:r>
            <a:endParaRPr kumimoji="1" lang="en-US" altLang="ja-JP" dirty="0"/>
          </a:p>
          <a:p>
            <a:r>
              <a:rPr kumimoji="1" lang="ja-JP" altLang="en-US" dirty="0"/>
              <a:t>　先ほどのピザの事例でも色々な負担方法があったように、税金の制度でも</a:t>
            </a:r>
            <a:r>
              <a:rPr lang="ja-JP" altLang="en-US" dirty="0"/>
              <a:t>公平に税を負担してもらうため</a:t>
            </a:r>
            <a:r>
              <a:rPr kumimoji="1" lang="ja-JP" altLang="en-US" dirty="0"/>
              <a:t>に、日本</a:t>
            </a:r>
            <a:r>
              <a:rPr lang="ja-JP" altLang="en-US" dirty="0"/>
              <a:t>には性格が異なる約</a:t>
            </a:r>
            <a:r>
              <a:rPr kumimoji="1" lang="en-US" altLang="ja-JP" dirty="0"/>
              <a:t>50</a:t>
            </a:r>
            <a:r>
              <a:rPr kumimoji="1" lang="ja-JP" altLang="en-US" dirty="0"/>
              <a:t>種類の税金があります。</a:t>
            </a:r>
            <a:endParaRPr kumimoji="1" lang="en-US" altLang="ja-JP" dirty="0"/>
          </a:p>
          <a:p>
            <a:pPr defTabSz="946351">
              <a:defRPr/>
            </a:pPr>
            <a:endParaRPr kumimoji="1" lang="en-US" altLang="ja-JP" dirty="0"/>
          </a:p>
          <a:p>
            <a:pPr defTabSz="946351">
              <a:defRPr/>
            </a:pPr>
            <a:r>
              <a:rPr kumimoji="1" lang="en-US" altLang="ja-JP" dirty="0"/>
              <a:t>【</a:t>
            </a:r>
            <a:r>
              <a:rPr kumimoji="1" lang="ja-JP" altLang="en-US" dirty="0"/>
              <a:t>次のスライドへ</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5</a:t>
            </a:fld>
            <a:endParaRPr kumimoji="1" lang="ja-JP" altLang="en-US" dirty="0"/>
          </a:p>
        </p:txBody>
      </p:sp>
    </p:spTree>
    <p:extLst>
      <p:ext uri="{BB962C8B-B14F-4D97-AF65-F5344CB8AC3E}">
        <p14:creationId xmlns:p14="http://schemas.microsoft.com/office/powerpoint/2010/main" val="311759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1013" y="1279525"/>
            <a:ext cx="6142037" cy="3454400"/>
          </a:xfrm>
        </p:spPr>
      </p:sp>
      <p:sp>
        <p:nvSpPr>
          <p:cNvPr id="3" name="ノート プレースホルダー 2"/>
          <p:cNvSpPr>
            <a:spLocks noGrp="1"/>
          </p:cNvSpPr>
          <p:nvPr>
            <p:ph type="body" idx="1"/>
          </p:nvPr>
        </p:nvSpPr>
        <p:spPr>
          <a:xfrm>
            <a:off x="710408" y="4925205"/>
            <a:ext cx="5683250" cy="4029879"/>
          </a:xfrm>
        </p:spPr>
        <p:txBody>
          <a:bodyPr/>
          <a:lstStyle/>
          <a:p>
            <a:pPr defTabSz="954914">
              <a:defRPr/>
            </a:pPr>
            <a:r>
              <a:rPr lang="en-US" altLang="ja-JP" dirty="0"/>
              <a:t>【</a:t>
            </a:r>
            <a:r>
              <a:rPr lang="ja-JP" altLang="en-US" dirty="0"/>
              <a:t>２分程度</a:t>
            </a:r>
            <a:r>
              <a:rPr lang="en-US" altLang="ja-JP" dirty="0"/>
              <a:t>】</a:t>
            </a:r>
            <a:r>
              <a:rPr lang="ja-JP" altLang="en-US" dirty="0"/>
              <a:t>（</a:t>
            </a:r>
            <a:r>
              <a:rPr lang="en-US" altLang="ja-JP" dirty="0"/>
              <a:t>P</a:t>
            </a:r>
            <a:r>
              <a:rPr lang="ja-JP" altLang="en-US" dirty="0"/>
              <a:t>６～７）　</a:t>
            </a:r>
            <a:endParaRPr lang="en-US" altLang="ja-JP" dirty="0"/>
          </a:p>
          <a:p>
            <a:r>
              <a:rPr lang="ja-JP" altLang="en-US" dirty="0"/>
              <a:t>　それでは、これからグループワークを始めます</a:t>
            </a:r>
            <a:endParaRPr lang="en-US" altLang="ja-JP" dirty="0"/>
          </a:p>
          <a:p>
            <a:r>
              <a:rPr lang="ja-JP" altLang="en-US" dirty="0"/>
              <a:t>　今回のテーマは、「公平な税の集め方」です。負担方法に、</a:t>
            </a:r>
            <a:r>
              <a:rPr lang="ja-JP" altLang="en-US" u="sng" dirty="0"/>
              <a:t>正解があるわけではありません</a:t>
            </a:r>
            <a:r>
              <a:rPr lang="en-US" altLang="ja-JP" u="none" dirty="0"/>
              <a:t>【</a:t>
            </a:r>
            <a:r>
              <a:rPr lang="ja-JP" altLang="en-US" u="none" dirty="0"/>
              <a:t>重要</a:t>
            </a:r>
            <a:r>
              <a:rPr lang="en-US" altLang="ja-JP" u="none" dirty="0"/>
              <a:t>】</a:t>
            </a:r>
            <a:r>
              <a:rPr lang="ja-JP" altLang="en-US" u="none" dirty="0" err="1"/>
              <a:t>。</a:t>
            </a:r>
            <a:endParaRPr lang="en-US" altLang="ja-JP" u="none" dirty="0"/>
          </a:p>
          <a:p>
            <a:endParaRPr lang="en-US" altLang="ja-JP" u="sng" dirty="0"/>
          </a:p>
          <a:p>
            <a:endParaRPr kumimoji="1" lang="en-US" altLang="ja-JP"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6</a:t>
            </a:fld>
            <a:endParaRPr kumimoji="1" lang="ja-JP" altLang="en-US" dirty="0"/>
          </a:p>
        </p:txBody>
      </p:sp>
    </p:spTree>
    <p:extLst>
      <p:ext uri="{BB962C8B-B14F-4D97-AF65-F5344CB8AC3E}">
        <p14:creationId xmlns:p14="http://schemas.microsoft.com/office/powerpoint/2010/main" val="340434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a:t>
            </a:r>
            <a:r>
              <a:rPr lang="ja-JP" altLang="en-US" dirty="0"/>
              <a:t>２分程度</a:t>
            </a:r>
            <a:r>
              <a:rPr lang="en-US" altLang="ja-JP" dirty="0"/>
              <a:t>】</a:t>
            </a:r>
            <a:r>
              <a:rPr lang="ja-JP" altLang="en-US" dirty="0"/>
              <a:t>（</a:t>
            </a:r>
            <a:r>
              <a:rPr lang="en-US" altLang="ja-JP" dirty="0"/>
              <a:t>P</a:t>
            </a:r>
            <a:r>
              <a:rPr lang="ja-JP" altLang="en-US" dirty="0"/>
              <a:t>６～７）</a:t>
            </a:r>
            <a:endParaRPr lang="en-US" altLang="ja-JP" dirty="0"/>
          </a:p>
          <a:p>
            <a:pPr defTabSz="954914">
              <a:defRPr/>
            </a:pPr>
            <a:r>
              <a:rPr lang="ja-JP" altLang="en-US" dirty="0"/>
              <a:t>　状況を整理します。左上の絵を見てください「メタバタウンには家が４軒あり、町の真ん中を町が管理する川が流れています。今回メタバタウンの</a:t>
            </a:r>
            <a:r>
              <a:rPr lang="ja-JP" altLang="en-US" u="sng" dirty="0"/>
              <a:t>４軒全ての住人の希望</a:t>
            </a:r>
            <a:r>
              <a:rPr lang="ja-JP" altLang="en-US" dirty="0"/>
              <a:t>により橋を建設することとなり橋の建設費用には</a:t>
            </a:r>
            <a:r>
              <a:rPr lang="en-US" altLang="ja-JP" dirty="0"/>
              <a:t>400</a:t>
            </a:r>
            <a:r>
              <a:rPr lang="ja-JP" altLang="en-US" dirty="0"/>
              <a:t>万円が必要となります。</a:t>
            </a:r>
            <a:endParaRPr lang="en-US" altLang="ja-JP" dirty="0"/>
          </a:p>
          <a:p>
            <a:r>
              <a:rPr lang="ja-JP" altLang="en-US" dirty="0"/>
              <a:t>　どのように負担するのが「公平」</a:t>
            </a:r>
            <a:r>
              <a:rPr lang="ja-JP" altLang="en-US" dirty="0" err="1"/>
              <a:t>か</a:t>
            </a:r>
            <a:r>
              <a:rPr lang="ja-JP" altLang="en-US" dirty="0"/>
              <a:t>という事例になります。</a:t>
            </a:r>
            <a:endParaRPr lang="en-US" altLang="ja-JP" dirty="0"/>
          </a:p>
          <a:p>
            <a:endParaRPr lang="en-US" altLang="ja-JP" dirty="0"/>
          </a:p>
          <a:p>
            <a:r>
              <a:rPr lang="ja-JP" altLang="en-US" dirty="0"/>
              <a:t>　実際に自分たちが住んでいる街をイメージして考えてみましょう。</a:t>
            </a:r>
            <a:endParaRPr lang="en-US" altLang="ja-JP" dirty="0"/>
          </a:p>
          <a:p>
            <a:endParaRPr lang="en-US" altLang="ja-JP" dirty="0"/>
          </a:p>
          <a:p>
            <a:r>
              <a:rPr lang="ja-JP" altLang="en-US" dirty="0"/>
              <a:t>　事前にご覧いただいたワークシート（１）では、右上に記載の「パターン１（参考）」のように、すべての条件が同じ場合どのように負担するかを考えてもらいました。回答例として、各家とも一律に</a:t>
            </a:r>
            <a:r>
              <a:rPr lang="en-US" altLang="ja-JP" dirty="0"/>
              <a:t>100</a:t>
            </a:r>
            <a:r>
              <a:rPr lang="ja-JP" altLang="en-US" dirty="0"/>
              <a:t>万円ずつ負担するのが公平と考えた場合を表示しています。</a:t>
            </a:r>
            <a:endParaRPr lang="en-US" altLang="ja-JP" dirty="0"/>
          </a:p>
          <a:p>
            <a:r>
              <a:rPr lang="ja-JP" altLang="en-US" dirty="0"/>
              <a:t>　これから考えてもらう、</a:t>
            </a:r>
            <a:endParaRPr lang="en-US" altLang="ja-JP" dirty="0"/>
          </a:p>
          <a:p>
            <a:r>
              <a:rPr lang="ja-JP" altLang="en-US" dirty="0"/>
              <a:t>　「パターン２」は、「所得金額（儲け）」が異なる場合。</a:t>
            </a:r>
            <a:endParaRPr lang="en-US" altLang="ja-JP" dirty="0"/>
          </a:p>
          <a:p>
            <a:r>
              <a:rPr lang="ja-JP" altLang="en-US" dirty="0"/>
              <a:t>　「パターン３」は、「所得金額（儲け）」と「使用回数」が異なる場合となります。</a:t>
            </a:r>
            <a:endParaRPr lang="en-US" altLang="ja-JP" dirty="0"/>
          </a:p>
          <a:p>
            <a:endParaRPr lang="en-US" altLang="ja-JP" dirty="0"/>
          </a:p>
          <a:p>
            <a:r>
              <a:rPr lang="ja-JP" altLang="en-US" dirty="0"/>
              <a:t>　これから、「パターン２」と「パターン３」について、グループに分かれて自由に発言し、グループの意見をまとめてもらいます。</a:t>
            </a:r>
            <a:endParaRPr lang="en-US" altLang="ja-JP" dirty="0"/>
          </a:p>
          <a:p>
            <a:r>
              <a:rPr lang="ja-JP" altLang="en-US" dirty="0"/>
              <a:t>　「パターン３」については発表してもらいますので、各グループの討議結果を回答様式に入力してください。</a:t>
            </a:r>
            <a:endParaRPr lang="en-US" altLang="ja-JP" dirty="0"/>
          </a:p>
          <a:p>
            <a:endParaRPr lang="en-US" altLang="ja-JP" dirty="0"/>
          </a:p>
          <a:p>
            <a:r>
              <a:rPr lang="ja-JP" altLang="en-US" dirty="0"/>
              <a:t>　グループワークの時間は、今から</a:t>
            </a:r>
            <a:r>
              <a:rPr lang="en-US" altLang="ja-JP" dirty="0"/>
              <a:t>10</a:t>
            </a:r>
            <a:r>
              <a:rPr lang="ja-JP" altLang="en-US" dirty="0"/>
              <a:t>分（適宜設定）となりますので、〇時〇分までとなります。</a:t>
            </a:r>
            <a:endParaRPr lang="en-US" altLang="ja-JP" dirty="0"/>
          </a:p>
          <a:p>
            <a:endParaRPr lang="en-US" altLang="ja-JP" dirty="0"/>
          </a:p>
          <a:p>
            <a:r>
              <a:rPr lang="ja-JP" altLang="en-US" dirty="0"/>
              <a:t>　それでは、グループに分かれて、はじめてください。</a:t>
            </a:r>
            <a:endParaRPr lang="en-US" altLang="ja-JP" dirty="0"/>
          </a:p>
          <a:p>
            <a:endParaRPr lang="en-US" altLang="ja-JP" dirty="0"/>
          </a:p>
          <a:p>
            <a:endParaRPr lang="en-US" altLang="ja-JP" dirty="0"/>
          </a:p>
          <a:p>
            <a:pPr defTabSz="954914">
              <a:defRPr/>
            </a:pPr>
            <a:r>
              <a:rPr lang="en-US" altLang="ja-JP" dirty="0"/>
              <a:t>【12</a:t>
            </a:r>
            <a:r>
              <a:rPr lang="ja-JP" altLang="en-US" dirty="0"/>
              <a:t>分間</a:t>
            </a:r>
            <a:r>
              <a:rPr lang="en-US" altLang="ja-JP" dirty="0"/>
              <a:t>】</a:t>
            </a:r>
            <a:r>
              <a:rPr lang="ja-JP" altLang="en-US" dirty="0"/>
              <a:t>（グループワークスタート後）</a:t>
            </a:r>
            <a:endParaRPr lang="en-US" altLang="ja-JP" dirty="0"/>
          </a:p>
          <a:p>
            <a:pPr defTabSz="954914">
              <a:defRPr/>
            </a:pPr>
            <a:endParaRPr lang="en-US" altLang="ja-JP" dirty="0"/>
          </a:p>
          <a:p>
            <a:r>
              <a:rPr lang="ja-JP" altLang="en-US" dirty="0"/>
              <a:t>　回答様式は、共同作業用になっているので、自分の班にあてはまるアルファベットが表示されているシートへ入力してください。</a:t>
            </a:r>
            <a:endParaRPr lang="en-US" altLang="ja-JP" dirty="0"/>
          </a:p>
          <a:p>
            <a:r>
              <a:rPr lang="ja-JP" altLang="en-US" dirty="0"/>
              <a:t>　〇クラス分入っているので入力はグループの誰か一人が行ってください。</a:t>
            </a:r>
            <a:endParaRPr lang="en-US" altLang="ja-JP" dirty="0"/>
          </a:p>
          <a:p>
            <a:r>
              <a:rPr lang="ja-JP" altLang="en-US" dirty="0"/>
              <a:t>　なお、発表用紙の右下に「円グラフ」がありますので、自分のグループの討議結果がどの要素をどの程度考慮したのか、その考慮度合に応じた円グラフの位置にニコチャンマークを動かしてください。</a:t>
            </a:r>
            <a:endParaRPr lang="en-US" altLang="ja-JP" dirty="0"/>
          </a:p>
          <a:p>
            <a:r>
              <a:rPr lang="ja-JP" altLang="en-US" dirty="0"/>
              <a:t>　発表者も決めてください。</a:t>
            </a:r>
            <a:endParaRPr lang="en-US" altLang="ja-JP" dirty="0"/>
          </a:p>
          <a:p>
            <a:r>
              <a:rPr lang="ja-JP" altLang="en-US" dirty="0"/>
              <a:t>　発表者の方には「なぜそうなったかの理由」も一緒に発表してもらいますので、理由欄へもできる限り入力してください。</a:t>
            </a:r>
            <a:endParaRPr lang="en-US" altLang="ja-JP" dirty="0"/>
          </a:p>
          <a:p>
            <a:pPr defTabSz="954914">
              <a:defRPr/>
            </a:pPr>
            <a:endParaRPr lang="en-US" altLang="ja-JP" dirty="0"/>
          </a:p>
          <a:p>
            <a:endParaRPr lang="en-US" altLang="ja-JP" dirty="0"/>
          </a:p>
          <a:p>
            <a:r>
              <a:rPr lang="en-US" altLang="ja-JP" dirty="0"/>
              <a:t>【</a:t>
            </a:r>
            <a:r>
              <a:rPr lang="ja-JP" altLang="en-US" dirty="0"/>
              <a:t>スタート時</a:t>
            </a:r>
            <a:r>
              <a:rPr lang="en-US" altLang="ja-JP" dirty="0"/>
              <a:t>】</a:t>
            </a:r>
          </a:p>
          <a:p>
            <a:r>
              <a:rPr lang="ja-JP" altLang="en-US" dirty="0"/>
              <a:t>　まず「パターン２」について、３分程度で簡単にまとめて、その後「パターン３」の討議を始めてください。正解はありませんから自由に考えてみてください。</a:t>
            </a:r>
            <a:endParaRPr lang="en-US" altLang="ja-JP" dirty="0"/>
          </a:p>
          <a:p>
            <a:endParaRPr lang="en-US" altLang="ja-JP" dirty="0"/>
          </a:p>
          <a:p>
            <a:r>
              <a:rPr lang="en-US" altLang="ja-JP" dirty="0"/>
              <a:t>【</a:t>
            </a:r>
            <a:r>
              <a:rPr lang="ja-JP" altLang="en-US" dirty="0"/>
              <a:t>２分経過時</a:t>
            </a:r>
            <a:r>
              <a:rPr lang="en-US" altLang="ja-JP" dirty="0"/>
              <a:t>】</a:t>
            </a:r>
          </a:p>
          <a:p>
            <a:r>
              <a:rPr lang="ja-JP" altLang="en-US" dirty="0"/>
              <a:t>　「パターン２」をまとめてください。</a:t>
            </a:r>
            <a:endParaRPr lang="en-US" altLang="ja-JP" dirty="0"/>
          </a:p>
          <a:p>
            <a:endParaRPr lang="en-US" altLang="ja-JP" dirty="0"/>
          </a:p>
          <a:p>
            <a:r>
              <a:rPr lang="en-US" altLang="ja-JP" dirty="0"/>
              <a:t>【</a:t>
            </a:r>
            <a:r>
              <a:rPr lang="ja-JP" altLang="en-US" dirty="0"/>
              <a:t>３分経過時</a:t>
            </a:r>
            <a:r>
              <a:rPr lang="en-US" altLang="ja-JP" dirty="0"/>
              <a:t>】</a:t>
            </a:r>
          </a:p>
          <a:p>
            <a:r>
              <a:rPr lang="ja-JP" altLang="en-US" dirty="0"/>
              <a:t>　３分経ちましたので、「パターン３」の討議を始めてください。</a:t>
            </a:r>
            <a:endParaRPr lang="en-US" altLang="ja-JP" dirty="0"/>
          </a:p>
          <a:p>
            <a:r>
              <a:rPr lang="ja-JP" altLang="en-US" dirty="0"/>
              <a:t>　ポイントしては、「橋の建設は４軒全ての住人の希望である」ということです。</a:t>
            </a:r>
            <a:endParaRPr lang="en-US" altLang="ja-JP" dirty="0"/>
          </a:p>
          <a:p>
            <a:endParaRPr lang="en-US" altLang="ja-JP" dirty="0"/>
          </a:p>
          <a:p>
            <a:r>
              <a:rPr lang="en-US" altLang="ja-JP" dirty="0"/>
              <a:t>【</a:t>
            </a:r>
            <a:r>
              <a:rPr lang="ja-JP" altLang="en-US" dirty="0"/>
              <a:t>８分経過時</a:t>
            </a:r>
            <a:r>
              <a:rPr lang="en-US" altLang="ja-JP" dirty="0"/>
              <a:t>】</a:t>
            </a:r>
          </a:p>
          <a:p>
            <a:r>
              <a:rPr lang="ja-JP" altLang="en-US" dirty="0"/>
              <a:t>　残り２分です、「パターン３」をまとめ始めてください。</a:t>
            </a:r>
            <a:endParaRPr lang="en-US" altLang="ja-JP" dirty="0"/>
          </a:p>
          <a:p>
            <a:r>
              <a:rPr lang="ja-JP" altLang="en-US" dirty="0"/>
              <a:t>　グループ名も自由に決めて記載してください。</a:t>
            </a:r>
            <a:endParaRPr lang="en-US" altLang="ja-JP" dirty="0"/>
          </a:p>
          <a:p>
            <a:r>
              <a:rPr lang="ja-JP" altLang="en-US" dirty="0"/>
              <a:t>　円グラフのニコチャンマークも忘れずに動かしてください。</a:t>
            </a:r>
            <a:endParaRPr lang="en-US" altLang="ja-JP" dirty="0"/>
          </a:p>
          <a:p>
            <a:endParaRPr lang="en-US" altLang="ja-JP" dirty="0"/>
          </a:p>
          <a:p>
            <a:r>
              <a:rPr lang="en-US" altLang="ja-JP" dirty="0"/>
              <a:t>【10</a:t>
            </a:r>
            <a:r>
              <a:rPr lang="ja-JP" altLang="en-US" dirty="0"/>
              <a:t>分経過時</a:t>
            </a:r>
            <a:r>
              <a:rPr lang="en-US" altLang="ja-JP" dirty="0"/>
              <a:t>】</a:t>
            </a:r>
          </a:p>
          <a:p>
            <a:r>
              <a:rPr lang="ja-JP" altLang="en-US" dirty="0"/>
              <a:t>　意見がいろいろあると思いますが、まだ入力していないグループは、グループとしての意見をまとめて入力してください。</a:t>
            </a:r>
            <a:endParaRPr lang="en-US" altLang="ja-JP" dirty="0"/>
          </a:p>
          <a:p>
            <a:r>
              <a:rPr lang="ja-JP" altLang="en-US" dirty="0"/>
              <a:t>　（この間に、講師と教員で協力し、発表グループを決定する。）</a:t>
            </a:r>
            <a:endParaRPr lang="en-US" altLang="ja-JP" dirty="0"/>
          </a:p>
          <a:p>
            <a:endParaRPr lang="en-US" altLang="ja-JP" dirty="0"/>
          </a:p>
          <a:p>
            <a:r>
              <a:rPr lang="en-US" altLang="ja-JP" dirty="0"/>
              <a:t>【1</a:t>
            </a:r>
            <a:r>
              <a:rPr lang="ja-JP" altLang="en-US" dirty="0"/>
              <a:t>２分経過時</a:t>
            </a:r>
            <a:r>
              <a:rPr lang="en-US" altLang="ja-JP" dirty="0"/>
              <a:t>】</a:t>
            </a:r>
            <a:br>
              <a:rPr lang="en-US" altLang="ja-JP" dirty="0"/>
            </a:br>
            <a:r>
              <a:rPr lang="ja-JP" altLang="en-US" dirty="0"/>
              <a:t>　それでは終了です。</a:t>
            </a:r>
            <a:endParaRPr lang="en-US" altLang="ja-JP" dirty="0"/>
          </a:p>
          <a:p>
            <a:r>
              <a:rPr lang="ja-JP" altLang="en-US" dirty="0"/>
              <a:t>　発表者を決めます。</a:t>
            </a:r>
            <a:endParaRPr lang="en-US" altLang="ja-JP" dirty="0"/>
          </a:p>
          <a:p>
            <a:r>
              <a:rPr lang="ja-JP" altLang="en-US" dirty="0"/>
              <a:t>　〇組〇グループ、〇組〇グループ、〇組〇グループです。</a:t>
            </a:r>
            <a:endParaRPr lang="en-US" altLang="ja-JP" dirty="0"/>
          </a:p>
          <a:p>
            <a:r>
              <a:rPr lang="ja-JP" altLang="en-US" dirty="0"/>
              <a:t>　発表グループは、各教室のカメラ前に集まって準備してください。</a:t>
            </a:r>
            <a:endParaRPr lang="en-US" altLang="ja-JP" dirty="0"/>
          </a:p>
          <a:p>
            <a:r>
              <a:rPr lang="ja-JP" altLang="en-US" dirty="0"/>
              <a:t>　先生は、カメラの向き調整と発表グループの資料をクラスの画面に映す準備をお願いします。</a:t>
            </a:r>
            <a:endParaRPr lang="en-US" altLang="ja-JP" dirty="0"/>
          </a:p>
          <a:p>
            <a:r>
              <a:rPr lang="ja-JP" altLang="en-US" dirty="0"/>
              <a:t>　発表する教室は、資料を画面に映し、そうでない時は、全体の画面を表示します。</a:t>
            </a:r>
            <a:endParaRPr lang="en-US" altLang="ja-JP" dirty="0"/>
          </a:p>
          <a:p>
            <a:r>
              <a:rPr lang="ja-JP" altLang="en-US" dirty="0"/>
              <a:t>　</a:t>
            </a:r>
            <a:endParaRPr lang="en-US" altLang="ja-JP" dirty="0"/>
          </a:p>
          <a:p>
            <a:r>
              <a:rPr lang="ja-JP" altLang="en-US" dirty="0"/>
              <a:t>　発表を始めます！〇組の「〇〇（チーム名）」からお願いします。</a:t>
            </a:r>
            <a:endParaRPr lang="en-US" altLang="ja-JP" dirty="0"/>
          </a:p>
          <a:p>
            <a:r>
              <a:rPr lang="ja-JP" altLang="en-US" dirty="0"/>
              <a:t>　（設営を待つ）</a:t>
            </a:r>
            <a:endParaRPr lang="en-US" altLang="ja-JP" dirty="0"/>
          </a:p>
          <a:p>
            <a:r>
              <a:rPr lang="ja-JP" altLang="en-US" dirty="0"/>
              <a:t>　それでは、理由も含めて説明をお願いします。</a:t>
            </a:r>
            <a:endParaRPr lang="en-US" altLang="ja-JP" dirty="0"/>
          </a:p>
          <a:p>
            <a:endParaRPr lang="en-US" altLang="ja-JP" dirty="0"/>
          </a:p>
          <a:p>
            <a:pPr defTabSz="946423">
              <a:defRPr/>
            </a:pPr>
            <a:r>
              <a:rPr lang="en-US" altLang="ja-JP" dirty="0"/>
              <a:t>【</a:t>
            </a:r>
            <a:r>
              <a:rPr lang="ja-JP" altLang="en-US" dirty="0"/>
              <a:t>次のスライドへ</a:t>
            </a:r>
            <a:r>
              <a:rPr lang="en-US" altLang="ja-JP" dirty="0"/>
              <a:t>】</a:t>
            </a:r>
            <a:endParaRPr lang="ja-JP" altLang="en-US" dirty="0"/>
          </a:p>
          <a:p>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7</a:t>
            </a:fld>
            <a:endParaRPr kumimoji="1" lang="ja-JP" altLang="en-US"/>
          </a:p>
        </p:txBody>
      </p:sp>
    </p:spTree>
    <p:extLst>
      <p:ext uri="{BB962C8B-B14F-4D97-AF65-F5344CB8AC3E}">
        <p14:creationId xmlns:p14="http://schemas.microsoft.com/office/powerpoint/2010/main" val="39057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【10</a:t>
            </a:r>
            <a:r>
              <a:rPr lang="ja-JP" altLang="en-US" dirty="0"/>
              <a:t>分程度</a:t>
            </a:r>
            <a:r>
              <a:rPr lang="en-US" altLang="ja-JP" dirty="0"/>
              <a:t>】</a:t>
            </a:r>
          </a:p>
          <a:p>
            <a:endParaRPr lang="en-US" altLang="ja-JP" dirty="0"/>
          </a:p>
          <a:p>
            <a:r>
              <a:rPr lang="en-US" altLang="ja-JP" dirty="0"/>
              <a:t>【</a:t>
            </a:r>
            <a:r>
              <a:rPr lang="ja-JP" altLang="en-US" dirty="0"/>
              <a:t>各講評</a:t>
            </a:r>
            <a:r>
              <a:rPr lang="en-US" altLang="ja-JP" dirty="0"/>
              <a:t>】</a:t>
            </a:r>
          </a:p>
          <a:p>
            <a:r>
              <a:rPr lang="ja-JP" altLang="en-US" dirty="0"/>
              <a:t>　各クラス発表は（順番）〇組→〇組→〇組とします。</a:t>
            </a:r>
            <a:endParaRPr lang="en-US" altLang="ja-JP" dirty="0"/>
          </a:p>
          <a:p>
            <a:endParaRPr lang="en-US" altLang="ja-JP" dirty="0"/>
          </a:p>
          <a:p>
            <a:r>
              <a:rPr lang="ja-JP" altLang="en-US" dirty="0"/>
              <a:t>　（各クラス発表）</a:t>
            </a:r>
            <a:endParaRPr lang="en-US" altLang="ja-JP" dirty="0"/>
          </a:p>
          <a:p>
            <a:endParaRPr lang="en-US" altLang="ja-JP" dirty="0"/>
          </a:p>
          <a:p>
            <a:r>
              <a:rPr lang="ja-JP" altLang="en-US" dirty="0"/>
              <a:t>　（発表内容へ問いかけ）</a:t>
            </a:r>
            <a:endParaRPr lang="en-US" altLang="ja-JP" dirty="0"/>
          </a:p>
          <a:p>
            <a:r>
              <a:rPr lang="ja-JP" altLang="en-US" dirty="0"/>
              <a:t>　　例）考慮したのはどのような要素ですかなど・・・</a:t>
            </a:r>
            <a:endParaRPr lang="en-US" altLang="ja-JP" dirty="0"/>
          </a:p>
          <a:p>
            <a:r>
              <a:rPr lang="ja-JP" altLang="en-US" dirty="0"/>
              <a:t>　</a:t>
            </a:r>
            <a:endParaRPr lang="en-US" altLang="ja-JP" dirty="0"/>
          </a:p>
          <a:p>
            <a:r>
              <a:rPr lang="ja-JP" altLang="en-US" dirty="0"/>
              <a:t>　（発表内容に対する講評）</a:t>
            </a:r>
            <a:endParaRPr lang="en-US" altLang="ja-JP" dirty="0"/>
          </a:p>
          <a:p>
            <a:r>
              <a:rPr lang="ja-JP" altLang="en-US" dirty="0"/>
              <a:t>　　例）　「〇グループ」は、「所得金額」と「使用回数」と「〇〇」という要素を組み合わせてバランスを取って負担金額を決めても</a:t>
            </a:r>
            <a:r>
              <a:rPr lang="ja-JP" altLang="en-US" dirty="0" err="1"/>
              <a:t>ら</a:t>
            </a:r>
            <a:endParaRPr lang="en-US" altLang="ja-JP" dirty="0"/>
          </a:p>
          <a:p>
            <a:r>
              <a:rPr lang="ja-JP" altLang="en-US" dirty="0"/>
              <a:t>　　　　　いました。特に「〇〇」の要素を最も考慮しているようですね。</a:t>
            </a:r>
            <a:endParaRPr lang="en-US" altLang="ja-JP" dirty="0"/>
          </a:p>
          <a:p>
            <a:r>
              <a:rPr lang="ja-JP" altLang="en-US" dirty="0"/>
              <a:t>　　　　　　Ａさんは、自分では橋を使わないかもしれませんが、消防車や郵便局、友達が橋を渡って訪ねてきたりする場合もあるか</a:t>
            </a:r>
            <a:endParaRPr lang="en-US" altLang="ja-JP" dirty="0"/>
          </a:p>
          <a:p>
            <a:r>
              <a:rPr lang="ja-JP" altLang="en-US" dirty="0"/>
              <a:t>　　　　　もしれませんよね・・・など</a:t>
            </a:r>
            <a:endParaRPr lang="ja-JP" altLang="ja-JP" dirty="0"/>
          </a:p>
          <a:p>
            <a:endParaRPr lang="en-US" altLang="ja-JP" dirty="0"/>
          </a:p>
          <a:p>
            <a:r>
              <a:rPr lang="ja-JP" altLang="en-US" dirty="0"/>
              <a:t>　　</a:t>
            </a:r>
            <a:r>
              <a:rPr lang="ja-JP" altLang="ja-JP" dirty="0"/>
              <a:t>ありがとうございました。（グループの発表ごとに拍手）</a:t>
            </a:r>
            <a:endParaRPr lang="en-US" altLang="ja-JP" dirty="0"/>
          </a:p>
          <a:p>
            <a:endParaRPr lang="en-US" altLang="ja-JP" u="sng" dirty="0"/>
          </a:p>
          <a:p>
            <a:r>
              <a:rPr lang="en-US" altLang="ja-JP" u="sng" dirty="0"/>
              <a:t>※</a:t>
            </a:r>
            <a:r>
              <a:rPr lang="ja-JP" altLang="en-US" u="sng" dirty="0"/>
              <a:t>複数の要素を考慮したグループ発表については、「円グラフ」に基づき、どの要素を最も考慮したかなどについ質問や補足説明を加える。</a:t>
            </a:r>
            <a:endParaRPr lang="en-US" altLang="ja-JP" dirty="0"/>
          </a:p>
          <a:p>
            <a:endParaRPr lang="en-US" altLang="ja-JP" dirty="0"/>
          </a:p>
          <a:p>
            <a:r>
              <a:rPr lang="en-US" altLang="ja-JP" dirty="0"/>
              <a:t>【</a:t>
            </a:r>
            <a:r>
              <a:rPr lang="ja-JP" altLang="en-US" dirty="0"/>
              <a:t>グループワーク全体の講評</a:t>
            </a:r>
            <a:r>
              <a:rPr lang="en-US" altLang="ja-JP" dirty="0"/>
              <a:t>】</a:t>
            </a:r>
          </a:p>
          <a:p>
            <a:r>
              <a:rPr lang="ja-JP" altLang="en-US" dirty="0"/>
              <a:t>　各グループとも、一生懸命考えて発表してくれましたね。</a:t>
            </a:r>
            <a:endParaRPr lang="ja-JP" altLang="ja-JP" dirty="0"/>
          </a:p>
          <a:p>
            <a:r>
              <a:rPr lang="ja-JP" altLang="en-US" dirty="0"/>
              <a:t>　各グループで考えた</a:t>
            </a:r>
            <a:r>
              <a:rPr lang="ja-JP" altLang="ja-JP" dirty="0"/>
              <a:t>税金の集め方は、どれも公平</a:t>
            </a:r>
            <a:r>
              <a:rPr lang="ja-JP" altLang="en-US" dirty="0"/>
              <a:t>な考え方</a:t>
            </a:r>
            <a:r>
              <a:rPr lang="ja-JP" altLang="ja-JP" dirty="0"/>
              <a:t>だ</a:t>
            </a:r>
            <a:r>
              <a:rPr lang="ja-JP" altLang="en-US" dirty="0"/>
              <a:t>った</a:t>
            </a:r>
            <a:r>
              <a:rPr lang="ja-JP" altLang="ja-JP" dirty="0"/>
              <a:t>と思</a:t>
            </a:r>
            <a:r>
              <a:rPr lang="ja-JP" altLang="en-US" dirty="0"/>
              <a:t>います</a:t>
            </a:r>
            <a:r>
              <a:rPr lang="ja-JP" altLang="ja-JP" dirty="0"/>
              <a:t>。</a:t>
            </a:r>
            <a:endParaRPr lang="en-US" altLang="ja-JP" dirty="0"/>
          </a:p>
          <a:p>
            <a:r>
              <a:rPr lang="ja-JP" altLang="en-US" dirty="0"/>
              <a:t>　発表者の方もとても分かりやすく説明してくれてありがとうございました。</a:t>
            </a:r>
            <a:endParaRPr lang="en-US" altLang="ja-JP" dirty="0"/>
          </a:p>
          <a:p>
            <a:endParaRPr lang="en-US" altLang="ja-JP" dirty="0"/>
          </a:p>
          <a:p>
            <a:r>
              <a:rPr lang="ja-JP" altLang="en-US" dirty="0"/>
              <a:t>　</a:t>
            </a:r>
            <a:r>
              <a:rPr lang="ja-JP" altLang="ja-JP" dirty="0"/>
              <a:t>公平な税金の集め方</a:t>
            </a:r>
            <a:r>
              <a:rPr lang="ja-JP" altLang="en-US" dirty="0"/>
              <a:t>の考え方に</a:t>
            </a:r>
            <a:r>
              <a:rPr lang="ja-JP" altLang="ja-JP" dirty="0"/>
              <a:t>は</a:t>
            </a:r>
            <a:r>
              <a:rPr lang="ja-JP" altLang="en-US" dirty="0"/>
              <a:t>、</a:t>
            </a:r>
            <a:r>
              <a:rPr lang="ja-JP" altLang="ja-JP" dirty="0"/>
              <a:t>いろいろ</a:t>
            </a:r>
            <a:r>
              <a:rPr lang="ja-JP" altLang="en-US" dirty="0"/>
              <a:t>な考え方があると感じたと思います</a:t>
            </a:r>
            <a:r>
              <a:rPr lang="ja-JP" altLang="ja-JP" dirty="0"/>
              <a:t>。</a:t>
            </a:r>
          </a:p>
          <a:p>
            <a:r>
              <a:rPr lang="ja-JP" altLang="en-US" dirty="0"/>
              <a:t>　今、みなさんが考えてくれたように、日本には公平に税を負担してもらうために、集め方が異なる約</a:t>
            </a:r>
            <a:r>
              <a:rPr lang="en-US" altLang="ja-JP" dirty="0"/>
              <a:t>50</a:t>
            </a:r>
            <a:r>
              <a:rPr lang="ja-JP" altLang="en-US" dirty="0"/>
              <a:t>種類の税金があるのでしたね。</a:t>
            </a:r>
            <a:endParaRPr lang="en-US" altLang="ja-JP" dirty="0"/>
          </a:p>
          <a:p>
            <a:endParaRPr lang="en-US" altLang="ja-JP" dirty="0"/>
          </a:p>
          <a:p>
            <a:pPr lvl="0">
              <a:defRPr/>
            </a:pPr>
            <a:r>
              <a:rPr lang="en-US" altLang="ja-JP" dirty="0"/>
              <a:t>【</a:t>
            </a:r>
            <a:r>
              <a:rPr lang="ja-JP" altLang="en-US" dirty="0"/>
              <a:t>次のスライドへ</a:t>
            </a:r>
            <a:r>
              <a:rPr lang="en-US" altLang="ja-JP" dirty="0"/>
              <a:t>】</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8</a:t>
            </a:fld>
            <a:endParaRPr kumimoji="1" lang="ja-JP" altLang="en-US" dirty="0"/>
          </a:p>
        </p:txBody>
      </p:sp>
    </p:spTree>
    <p:extLst>
      <p:ext uri="{BB962C8B-B14F-4D97-AF65-F5344CB8AC3E}">
        <p14:creationId xmlns:p14="http://schemas.microsoft.com/office/powerpoint/2010/main" val="425706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914">
              <a:defRPr/>
            </a:pPr>
            <a:r>
              <a:rPr lang="en-US" altLang="ja-JP" dirty="0"/>
              <a:t>【</a:t>
            </a:r>
            <a:r>
              <a:rPr lang="ja-JP" altLang="en-US" dirty="0"/>
              <a:t>３分程度</a:t>
            </a:r>
            <a:r>
              <a:rPr lang="en-US" altLang="ja-JP" dirty="0"/>
              <a:t>】</a:t>
            </a:r>
          </a:p>
          <a:p>
            <a:pPr defTabSz="954914">
              <a:defRPr/>
            </a:pPr>
            <a:endParaRPr lang="en-US" altLang="ja-JP" dirty="0"/>
          </a:p>
          <a:p>
            <a:pPr defTabSz="954914">
              <a:defRPr/>
            </a:pPr>
            <a:r>
              <a:rPr lang="ja-JP" altLang="en-US" dirty="0"/>
              <a:t>さて、</a:t>
            </a:r>
            <a:r>
              <a:rPr lang="ja-JP" altLang="ja-JP" dirty="0"/>
              <a:t>各グループの発表を聞いてみて、</a:t>
            </a:r>
            <a:r>
              <a:rPr lang="ja-JP" altLang="en-US" dirty="0"/>
              <a:t>みなさん一人一人はどう考えたでしょうか？</a:t>
            </a:r>
            <a:endParaRPr lang="en-US" altLang="ja-JP" dirty="0"/>
          </a:p>
          <a:p>
            <a:pPr defTabSz="954914">
              <a:defRPr/>
            </a:pPr>
            <a:r>
              <a:rPr lang="ja-JP" altLang="en-US" dirty="0"/>
              <a:t>もう一回メタバタウンについて想像してみてください。</a:t>
            </a:r>
            <a:endParaRPr lang="en-US" altLang="ja-JP" dirty="0"/>
          </a:p>
          <a:p>
            <a:pPr defTabSz="954914">
              <a:defRPr/>
            </a:pPr>
            <a:endParaRPr lang="en-US" altLang="ja-JP" dirty="0"/>
          </a:p>
          <a:p>
            <a:pPr defTabSz="954914">
              <a:defRPr/>
            </a:pPr>
            <a:r>
              <a:rPr lang="ja-JP" altLang="en-US" dirty="0"/>
              <a:t>橋の建設費用を公平に負担する方法として、個人ではどの方法に共感したか、町で必要なお金の集め方を、どのグループに任せたいかイメージしながらアンケートフォームを使って投票してみましょう。</a:t>
            </a:r>
            <a:endParaRPr lang="en-US" altLang="ja-JP" dirty="0"/>
          </a:p>
          <a:p>
            <a:pPr defTabSz="954914">
              <a:defRPr/>
            </a:pPr>
            <a:endParaRPr lang="en-US" altLang="ja-JP" dirty="0"/>
          </a:p>
          <a:p>
            <a:pPr defTabSz="954914">
              <a:defRPr/>
            </a:pPr>
            <a:r>
              <a:rPr lang="ja-JP" altLang="en-US" dirty="0"/>
              <a:t>今から１分間でお願いします。はじめてください。</a:t>
            </a:r>
            <a:endParaRPr lang="en-US" altLang="ja-JP" dirty="0"/>
          </a:p>
          <a:p>
            <a:pPr defTabSz="954914">
              <a:defRPr/>
            </a:pPr>
            <a:endParaRPr lang="en-US" altLang="ja-JP" dirty="0"/>
          </a:p>
          <a:p>
            <a:pPr defTabSz="954914">
              <a:defRPr/>
            </a:pPr>
            <a:r>
              <a:rPr lang="ja-JP" altLang="en-US" dirty="0"/>
              <a:t>（投票）</a:t>
            </a:r>
            <a:endParaRPr lang="en-US" altLang="ja-JP" dirty="0"/>
          </a:p>
          <a:p>
            <a:pPr defTabSz="954914">
              <a:defRPr/>
            </a:pPr>
            <a:endParaRPr lang="en-US" altLang="ja-JP" dirty="0"/>
          </a:p>
          <a:p>
            <a:pPr defTabSz="954914">
              <a:defRPr/>
            </a:pPr>
            <a:r>
              <a:rPr lang="ja-JP" altLang="en-US" dirty="0"/>
              <a:t>（開票）</a:t>
            </a:r>
            <a:endParaRPr lang="en-US" altLang="ja-JP" dirty="0"/>
          </a:p>
          <a:p>
            <a:r>
              <a:rPr lang="ja-JP" altLang="en-US" dirty="0"/>
              <a:t>「</a:t>
            </a:r>
            <a:r>
              <a:rPr lang="ja-JP" altLang="ja-JP" dirty="0"/>
              <a:t>投票結果は、ご覧のとおりでした・</a:t>
            </a:r>
            <a:r>
              <a:rPr lang="ja-JP" altLang="en-US" dirty="0"/>
              <a:t>・</a:t>
            </a:r>
            <a:r>
              <a:rPr lang="ja-JP" altLang="ja-JP" dirty="0"/>
              <a:t>・今回グループごとに話し合い、考え方をまとめた内容を各クラスの代表として発表してもらいましたが、実は先生が、考え方の異なるグループを選んで発表してもらいました。</a:t>
            </a:r>
          </a:p>
          <a:p>
            <a:r>
              <a:rPr lang="ja-JP" altLang="ja-JP" dirty="0"/>
              <a:t>実際は、一つのクラスの中でも、</a:t>
            </a:r>
            <a:r>
              <a:rPr lang="ja-JP" altLang="en-US" dirty="0"/>
              <a:t>ほかの</a:t>
            </a:r>
            <a:r>
              <a:rPr lang="ja-JP" altLang="ja-JP" dirty="0"/>
              <a:t>グループの考え方はそれぞれ異なってい</a:t>
            </a:r>
            <a:r>
              <a:rPr lang="ja-JP" altLang="en-US" dirty="0"/>
              <a:t>ることが多かったですね</a:t>
            </a:r>
            <a:r>
              <a:rPr lang="ja-JP" altLang="ja-JP" dirty="0"/>
              <a:t>。</a:t>
            </a:r>
          </a:p>
          <a:p>
            <a:r>
              <a:rPr lang="ja-JP" altLang="ja-JP" dirty="0"/>
              <a:t>「公平」についての考え方は各グループでも異なるように、一人一人の考え方もそれぞれ異なっているということですね。</a:t>
            </a:r>
          </a:p>
          <a:p>
            <a:r>
              <a:rPr lang="ja-JP" altLang="ja-JP" dirty="0"/>
              <a:t>　日本の「選挙」は、多数決でみんな</a:t>
            </a:r>
            <a:r>
              <a:rPr lang="ja-JP" altLang="en-US" dirty="0"/>
              <a:t>が国民の</a:t>
            </a:r>
            <a:r>
              <a:rPr lang="ja-JP" altLang="ja-JP" dirty="0"/>
              <a:t>代表</a:t>
            </a:r>
            <a:r>
              <a:rPr lang="ja-JP" altLang="en-US" dirty="0"/>
              <a:t>者</a:t>
            </a:r>
            <a:r>
              <a:rPr lang="ja-JP" altLang="ja-JP" dirty="0"/>
              <a:t>を選び、みんなの意見を政治に反映させるためのものです。今、投票先を選んだ時</a:t>
            </a:r>
            <a:r>
              <a:rPr lang="ja-JP" altLang="en-US" dirty="0"/>
              <a:t>・</a:t>
            </a:r>
            <a:r>
              <a:rPr lang="ja-JP" altLang="ja-JP" dirty="0"/>
              <a:t>・・考えたように、</a:t>
            </a:r>
            <a:r>
              <a:rPr lang="en-US" altLang="ja-JP" dirty="0"/>
              <a:t>18</a:t>
            </a:r>
            <a:r>
              <a:rPr lang="ja-JP" altLang="ja-JP" dirty="0"/>
              <a:t>歳になったら、一人一人が国の政治に関心を持って、</a:t>
            </a:r>
            <a:r>
              <a:rPr lang="ja-JP" altLang="en-US" dirty="0"/>
              <a:t>出来るだけ、</a:t>
            </a:r>
            <a:r>
              <a:rPr lang="ja-JP" altLang="ja-JP" dirty="0"/>
              <a:t>それぞれの代表者の考えを理解しながら選挙</a:t>
            </a:r>
            <a:r>
              <a:rPr lang="ja-JP" altLang="en-US" dirty="0"/>
              <a:t>を行ってくださいね</a:t>
            </a:r>
            <a:r>
              <a:rPr lang="ja-JP" altLang="ja-JP" dirty="0"/>
              <a:t>。」</a:t>
            </a:r>
            <a:endParaRPr lang="en-US" altLang="ja-JP" dirty="0"/>
          </a:p>
          <a:p>
            <a:endParaRPr lang="ja-JP" altLang="ja-JP" dirty="0"/>
          </a:p>
          <a:p>
            <a:r>
              <a:rPr lang="ja-JP" altLang="en-US" dirty="0"/>
              <a:t>　</a:t>
            </a:r>
            <a:r>
              <a:rPr lang="en-US" altLang="ja-JP" dirty="0"/>
              <a:t>※</a:t>
            </a:r>
            <a:r>
              <a:rPr lang="ja-JP" altLang="ja-JP" dirty="0"/>
              <a:t>一人一人の考えは異なるため、正解は一つではないということを補足する</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41A85EC-7254-420B-84A5-42530DC157BF}" type="slidenum">
              <a:rPr kumimoji="1" lang="ja-JP" altLang="en-US" smtClean="0"/>
              <a:t>9</a:t>
            </a:fld>
            <a:endParaRPr kumimoji="1" lang="ja-JP" altLang="en-US"/>
          </a:p>
        </p:txBody>
      </p:sp>
    </p:spTree>
    <p:extLst>
      <p:ext uri="{BB962C8B-B14F-4D97-AF65-F5344CB8AC3E}">
        <p14:creationId xmlns:p14="http://schemas.microsoft.com/office/powerpoint/2010/main" val="80142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22410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72833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429082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89256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76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868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4351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155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2499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9408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04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31924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294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4407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554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375891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218717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41350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38059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68571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72345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531ADB-7BF7-4980-B29E-610C0F021746}" type="datetimeFigureOut">
              <a:rPr kumimoji="1" lang="ja-JP" altLang="en-US" smtClean="0"/>
              <a:t>2024/2/21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166848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31ADB-7BF7-4980-B29E-610C0F021746}" type="datetimeFigureOut">
              <a:rPr kumimoji="1" lang="ja-JP" altLang="en-US" smtClean="0"/>
              <a:t>2024/2/21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51EA5-08AE-4D37-9F77-75B8D0880D2F}" type="slidenum">
              <a:rPr kumimoji="1" lang="ja-JP" altLang="en-US" smtClean="0"/>
              <a:t>‹#›</a:t>
            </a:fld>
            <a:endParaRPr kumimoji="1" lang="ja-JP" altLang="en-US"/>
          </a:p>
        </p:txBody>
      </p:sp>
    </p:spTree>
    <p:extLst>
      <p:ext uri="{BB962C8B-B14F-4D97-AF65-F5344CB8AC3E}">
        <p14:creationId xmlns:p14="http://schemas.microsoft.com/office/powerpoint/2010/main" val="338129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2024/2/21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3888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hyperlink" Target="https://www.mof.go.jp/" TargetMode="External"/><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gif"/><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gif"/><Relationship Id="rId14" Type="http://schemas.openxmlformats.org/officeDocument/2006/relationships/hyperlink" Target="https://www.nta.go.jp/"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www.mof.go.jp/tax_policy/publication/brochure/zeikin_drill/index.html" TargetMode="External"/><Relationship Id="rId4" Type="http://schemas.openxmlformats.org/officeDocument/2006/relationships/hyperlink" Target="https://www.nta.go.jp/taxes/kid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229452D-E4FC-459A-BCB3-9C9F248777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68" t="4577" r="3802" b="12637"/>
          <a:stretch/>
        </p:blipFill>
        <p:spPr>
          <a:xfrm>
            <a:off x="899374" y="131240"/>
            <a:ext cx="10308376" cy="6732000"/>
          </a:xfrm>
          <a:prstGeom prst="rect">
            <a:avLst/>
          </a:prstGeom>
        </p:spPr>
      </p:pic>
    </p:spTree>
    <p:extLst>
      <p:ext uri="{BB962C8B-B14F-4D97-AF65-F5344CB8AC3E}">
        <p14:creationId xmlns:p14="http://schemas.microsoft.com/office/powerpoint/2010/main" val="34368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75897" y="5731795"/>
            <a:ext cx="11998764" cy="1003544"/>
          </a:xfrm>
          <a:prstGeom prst="rect">
            <a:avLst/>
          </a:prstGeom>
          <a:solidFill>
            <a:schemeClr val="accent1"/>
          </a:solidFill>
          <a:ln>
            <a:solidFill>
              <a:schemeClr val="accent1"/>
            </a:solidFill>
          </a:ln>
        </p:spPr>
        <p:txBody>
          <a:bodyPr wrap="square" rtlCol="0">
            <a:spAutoFit/>
          </a:bodyPr>
          <a:lstStyle/>
          <a:p>
            <a:pPr>
              <a:lnSpc>
                <a:spcPts val="2500"/>
              </a:lnSpc>
            </a:pPr>
            <a:r>
              <a:rPr lang="ja-JP" altLang="en-US" sz="1600" dirty="0">
                <a:solidFill>
                  <a:schemeClr val="bg1"/>
                </a:solidFill>
                <a:latin typeface="BIZ UDPゴシック" panose="020B0400000000000000" pitchFamily="50" charset="-128"/>
                <a:ea typeface="BIZ UDPゴシック" panose="020B0400000000000000" pitchFamily="50" charset="-128"/>
              </a:rPr>
              <a:t>　国や県、市町村は、学校・警察・消防・福祉など、わたしたちが安全で快適に生活するために欠かせない活動（仕事）をしています。その活動（仕事）には、みんなが納めた税金が使われています。</a:t>
            </a:r>
            <a:endParaRPr lang="en-US" altLang="ja-JP" sz="1600" dirty="0">
              <a:solidFill>
                <a:schemeClr val="bg1"/>
              </a:solidFill>
              <a:latin typeface="BIZ UDPゴシック" panose="020B0400000000000000" pitchFamily="50" charset="-128"/>
              <a:ea typeface="BIZ UDPゴシック" panose="020B0400000000000000" pitchFamily="50" charset="-128"/>
            </a:endParaRPr>
          </a:p>
          <a:p>
            <a:pPr>
              <a:lnSpc>
                <a:spcPts val="2500"/>
              </a:lnSpc>
            </a:pPr>
            <a:r>
              <a:rPr lang="ja-JP" altLang="en-US" sz="1600" dirty="0">
                <a:solidFill>
                  <a:schemeClr val="bg1"/>
                </a:solidFill>
                <a:latin typeface="BIZ UDPゴシック" panose="020B0400000000000000" pitchFamily="50" charset="-128"/>
                <a:ea typeface="BIZ UDPゴシック" panose="020B0400000000000000" pitchFamily="50" charset="-128"/>
              </a:rPr>
              <a:t>　</a:t>
            </a:r>
            <a:r>
              <a:rPr lang="ja-JP" altLang="en-US" sz="1600" dirty="0">
                <a:solidFill>
                  <a:schemeClr val="bg1"/>
                </a:solidFill>
                <a:highlight>
                  <a:srgbClr val="000080"/>
                </a:highlight>
                <a:latin typeface="BIZ UDPゴシック" panose="020B0400000000000000" pitchFamily="50" charset="-128"/>
                <a:ea typeface="BIZ UDPゴシック" panose="020B0400000000000000" pitchFamily="50" charset="-128"/>
              </a:rPr>
              <a:t>税金の使い方は、わたしたちの意見などから作られた予算案をもとに国会や県議会、市町村議会で話し合われ議決（決定）されます。</a:t>
            </a:r>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153169" y="978895"/>
            <a:ext cx="2094731" cy="1448088"/>
          </a:xfrm>
          <a:prstGeom prst="rect">
            <a:avLst/>
          </a:prstGeom>
        </p:spPr>
      </p:pic>
      <p:pic>
        <p:nvPicPr>
          <p:cNvPr id="8" name="図 7"/>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0872" y="1792124"/>
            <a:ext cx="1953267" cy="1400515"/>
          </a:xfrm>
          <a:prstGeom prst="rect">
            <a:avLst/>
          </a:prstGeom>
          <a:noFill/>
          <a:ln>
            <a:noFill/>
          </a:ln>
        </p:spPr>
      </p:pic>
      <p:pic>
        <p:nvPicPr>
          <p:cNvPr id="10" name="図 9"/>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33555" y="1729691"/>
            <a:ext cx="1229832" cy="1510134"/>
          </a:xfrm>
          <a:prstGeom prst="rect">
            <a:avLst/>
          </a:prstGeom>
        </p:spPr>
      </p:pic>
      <p:pic>
        <p:nvPicPr>
          <p:cNvPr id="12" name="図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4806" y="3769174"/>
            <a:ext cx="1243912" cy="1607769"/>
          </a:xfrm>
          <a:prstGeom prst="rect">
            <a:avLst/>
          </a:prstGeom>
          <a:noFill/>
          <a:ln>
            <a:noFill/>
          </a:ln>
        </p:spPr>
      </p:pic>
      <p:pic>
        <p:nvPicPr>
          <p:cNvPr id="13" name="図 1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7798" y="4206488"/>
            <a:ext cx="1382271" cy="1223216"/>
          </a:xfrm>
          <a:prstGeom prst="rect">
            <a:avLst/>
          </a:prstGeom>
          <a:noFill/>
          <a:ln>
            <a:noFill/>
          </a:ln>
        </p:spPr>
      </p:pic>
      <p:cxnSp>
        <p:nvCxnSpPr>
          <p:cNvPr id="15" name="直線矢印コネクタ 14"/>
          <p:cNvCxnSpPr/>
          <p:nvPr/>
        </p:nvCxnSpPr>
        <p:spPr>
          <a:xfrm flipH="1" flipV="1">
            <a:off x="2954321" y="3176477"/>
            <a:ext cx="2033911" cy="1864988"/>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3811116" y="2246137"/>
            <a:ext cx="6618933" cy="1503"/>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617819" y="2004632"/>
            <a:ext cx="6733416" cy="4771"/>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677367" y="3167743"/>
            <a:ext cx="3628943" cy="1861840"/>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324250" y="3285702"/>
            <a:ext cx="2139524" cy="732827"/>
          </a:xfrm>
          <a:prstGeom prst="wedgeEllipseCallout">
            <a:avLst>
              <a:gd name="adj1" fmla="val 55881"/>
              <a:gd name="adj2" fmla="val 6425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rPr>
              <a:t>選挙で代表を選ぶ</a:t>
            </a:r>
            <a:endParaRPr lang="en-US" altLang="ja-JP" sz="2000" b="1" dirty="0">
              <a:solidFill>
                <a:schemeClr val="bg1"/>
              </a:solidFill>
            </a:endParaRPr>
          </a:p>
        </p:txBody>
      </p:sp>
      <p:pic>
        <p:nvPicPr>
          <p:cNvPr id="7" name="図 6"/>
          <p:cNvPicPr/>
          <p:nvPr/>
        </p:nvPicPr>
        <p:blipFill>
          <a:blip r:embed="rId8">
            <a:extLst>
              <a:ext uri="{28A0092B-C50C-407E-A947-70E740481C1C}">
                <a14:useLocalDpi xmlns:a14="http://schemas.microsoft.com/office/drawing/2010/main" val="0"/>
              </a:ext>
            </a:extLst>
          </a:blip>
          <a:srcRect/>
          <a:stretch>
            <a:fillRect/>
          </a:stretch>
        </p:blipFill>
        <p:spPr bwMode="auto">
          <a:xfrm>
            <a:off x="9085710" y="2058528"/>
            <a:ext cx="775727" cy="1275001"/>
          </a:xfrm>
          <a:prstGeom prst="rect">
            <a:avLst/>
          </a:prstGeom>
          <a:noFill/>
          <a:ln>
            <a:noFill/>
          </a:ln>
        </p:spPr>
      </p:pic>
      <p:sp>
        <p:nvSpPr>
          <p:cNvPr id="37" name="円形吹き出し 36"/>
          <p:cNvSpPr/>
          <p:nvPr/>
        </p:nvSpPr>
        <p:spPr>
          <a:xfrm>
            <a:off x="7903407" y="1951407"/>
            <a:ext cx="1182303" cy="706567"/>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予算案の提出</a:t>
            </a:r>
            <a:endParaRPr lang="en-US" altLang="ja-JP" sz="1600" dirty="0">
              <a:solidFill>
                <a:schemeClr val="tx1"/>
              </a:solidFill>
            </a:endParaRPr>
          </a:p>
        </p:txBody>
      </p:sp>
      <p:sp>
        <p:nvSpPr>
          <p:cNvPr id="40" name="円形吹き出し 39"/>
          <p:cNvSpPr/>
          <p:nvPr/>
        </p:nvSpPr>
        <p:spPr>
          <a:xfrm>
            <a:off x="10841403" y="3283805"/>
            <a:ext cx="938727" cy="514876"/>
          </a:xfrm>
          <a:prstGeom prst="wedgeEllipseCallout">
            <a:avLst>
              <a:gd name="adj1" fmla="val -45898"/>
              <a:gd name="adj2" fmla="val -56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税金</a:t>
            </a:r>
            <a:endParaRPr lang="en-US" altLang="ja-JP" sz="1400" dirty="0">
              <a:solidFill>
                <a:schemeClr val="tx1"/>
              </a:solidFill>
            </a:endParaRPr>
          </a:p>
        </p:txBody>
      </p:sp>
      <p:sp>
        <p:nvSpPr>
          <p:cNvPr id="41" name="円形吹き出し 40"/>
          <p:cNvSpPr/>
          <p:nvPr/>
        </p:nvSpPr>
        <p:spPr>
          <a:xfrm>
            <a:off x="9982594" y="3609379"/>
            <a:ext cx="938727" cy="514876"/>
          </a:xfrm>
          <a:prstGeom prst="wedgeEllipseCallout">
            <a:avLst>
              <a:gd name="adj1" fmla="val -38136"/>
              <a:gd name="adj2" fmla="val -8070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意見</a:t>
            </a:r>
            <a:endParaRPr lang="en-US" altLang="ja-JP" sz="1400" dirty="0">
              <a:solidFill>
                <a:schemeClr val="tx1"/>
              </a:solidFill>
            </a:endParaRPr>
          </a:p>
        </p:txBody>
      </p:sp>
      <p:sp>
        <p:nvSpPr>
          <p:cNvPr id="42" name="円形吹き出し 41"/>
          <p:cNvSpPr/>
          <p:nvPr/>
        </p:nvSpPr>
        <p:spPr>
          <a:xfrm>
            <a:off x="9095107" y="4171659"/>
            <a:ext cx="2927436" cy="1358184"/>
          </a:xfrm>
          <a:prstGeom prst="wedgeEllipseCallout">
            <a:avLst>
              <a:gd name="adj1" fmla="val -54787"/>
              <a:gd name="adj2" fmla="val 28081"/>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納税は国民の義務です。</a:t>
            </a:r>
            <a:endParaRPr lang="en-US" altLang="ja-JP" sz="1200" dirty="0">
              <a:solidFill>
                <a:schemeClr val="bg1"/>
              </a:solidFill>
            </a:endParaRPr>
          </a:p>
          <a:p>
            <a:pPr algn="ctr"/>
            <a:r>
              <a:rPr lang="ja-JP" altLang="en-US" sz="1200" dirty="0">
                <a:solidFill>
                  <a:schemeClr val="bg1"/>
                </a:solidFill>
              </a:rPr>
              <a:t>また納められた税金で自分たちの暮らしが豊かになるように、税の使われ方について、関心を持ち、政治に参加することが大切です。</a:t>
            </a:r>
            <a:endParaRPr lang="en-US" altLang="ja-JP" sz="1200" dirty="0">
              <a:solidFill>
                <a:schemeClr val="bg1"/>
              </a:solidFill>
            </a:endParaRPr>
          </a:p>
        </p:txBody>
      </p:sp>
      <p:cxnSp>
        <p:nvCxnSpPr>
          <p:cNvPr id="25" name="直線矢印コネクタ 24"/>
          <p:cNvCxnSpPr/>
          <p:nvPr/>
        </p:nvCxnSpPr>
        <p:spPr>
          <a:xfrm flipV="1">
            <a:off x="6681078" y="3205435"/>
            <a:ext cx="3800799" cy="1990363"/>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57339" y="4385997"/>
            <a:ext cx="662203" cy="1079275"/>
          </a:xfrm>
          <a:prstGeom prst="rect">
            <a:avLst/>
          </a:prstGeom>
          <a:noFill/>
          <a:ln>
            <a:noFill/>
          </a:ln>
        </p:spPr>
      </p:pic>
      <p:pic>
        <p:nvPicPr>
          <p:cNvPr id="11" name="図 10"/>
          <p:cNvPicPr/>
          <p:nvPr/>
        </p:nvPicPr>
        <p:blipFill>
          <a:blip r:embed="rId10" cstate="print">
            <a:extLst>
              <a:ext uri="{28A0092B-C50C-407E-A947-70E740481C1C}">
                <a14:useLocalDpi xmlns:a14="http://schemas.microsoft.com/office/drawing/2010/main" val="0"/>
              </a:ext>
            </a:extLst>
          </a:blip>
          <a:stretch>
            <a:fillRect/>
          </a:stretch>
        </p:blipFill>
        <p:spPr>
          <a:xfrm>
            <a:off x="4221922" y="968141"/>
            <a:ext cx="865663" cy="994235"/>
          </a:xfrm>
          <a:prstGeom prst="rect">
            <a:avLst/>
          </a:prstGeom>
        </p:spPr>
      </p:pic>
      <p:sp>
        <p:nvSpPr>
          <p:cNvPr id="36" name="円形吹き出し 35"/>
          <p:cNvSpPr/>
          <p:nvPr/>
        </p:nvSpPr>
        <p:spPr>
          <a:xfrm>
            <a:off x="5019717" y="1479032"/>
            <a:ext cx="852155" cy="463552"/>
          </a:xfrm>
          <a:prstGeom prst="wedgeEllipseCallout">
            <a:avLst>
              <a:gd name="adj1" fmla="val -50000"/>
              <a:gd name="adj2" fmla="val -7224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議決</a:t>
            </a:r>
            <a:endParaRPr lang="en-US" altLang="ja-JP" sz="1600" dirty="0">
              <a:solidFill>
                <a:schemeClr val="tx1"/>
              </a:solidFill>
            </a:endParaRPr>
          </a:p>
        </p:txBody>
      </p:sp>
      <p:sp>
        <p:nvSpPr>
          <p:cNvPr id="50" name="テキスト ボックス 49"/>
          <p:cNvSpPr txBox="1"/>
          <p:nvPr/>
        </p:nvSpPr>
        <p:spPr>
          <a:xfrm>
            <a:off x="112172" y="2492382"/>
            <a:ext cx="2176729" cy="276999"/>
          </a:xfrm>
          <a:prstGeom prst="rect">
            <a:avLst/>
          </a:prstGeom>
          <a:noFill/>
        </p:spPr>
        <p:txBody>
          <a:bodyPr wrap="square" rtlCol="0">
            <a:spAutoFit/>
          </a:bodyPr>
          <a:lstStyle/>
          <a:p>
            <a:r>
              <a:rPr lang="ja-JP" altLang="en-US" sz="1200" dirty="0"/>
              <a:t>議会の様子（提供：衆議院）</a:t>
            </a:r>
          </a:p>
        </p:txBody>
      </p:sp>
      <p:pic>
        <p:nvPicPr>
          <p:cNvPr id="51" name="図 50"/>
          <p:cNvPicPr>
            <a:picLocks noChangeAspect="1"/>
          </p:cNvPicPr>
          <p:nvPr/>
        </p:nvPicPr>
        <p:blipFill>
          <a:blip r:embed="rId11"/>
          <a:stretch>
            <a:fillRect/>
          </a:stretch>
        </p:blipFill>
        <p:spPr>
          <a:xfrm>
            <a:off x="6501800" y="3185707"/>
            <a:ext cx="1011013" cy="946900"/>
          </a:xfrm>
          <a:prstGeom prst="rect">
            <a:avLst/>
          </a:prstGeom>
        </p:spPr>
      </p:pic>
      <p:pic>
        <p:nvPicPr>
          <p:cNvPr id="53" name="図 52"/>
          <p:cNvPicPr/>
          <p:nvPr/>
        </p:nvPicPr>
        <p:blipFill>
          <a:blip r:embed="rId12">
            <a:extLst>
              <a:ext uri="{28A0092B-C50C-407E-A947-70E740481C1C}">
                <a14:useLocalDpi xmlns:a14="http://schemas.microsoft.com/office/drawing/2010/main" val="0"/>
              </a:ext>
            </a:extLst>
          </a:blip>
          <a:srcRect/>
          <a:stretch>
            <a:fillRect/>
          </a:stretch>
        </p:blipFill>
        <p:spPr bwMode="auto">
          <a:xfrm>
            <a:off x="7658462" y="2907646"/>
            <a:ext cx="991567" cy="848121"/>
          </a:xfrm>
          <a:prstGeom prst="rect">
            <a:avLst/>
          </a:prstGeom>
          <a:noFill/>
          <a:ln>
            <a:noFill/>
          </a:ln>
        </p:spPr>
      </p:pic>
      <p:pic>
        <p:nvPicPr>
          <p:cNvPr id="54" name="図 53"/>
          <p:cNvPicPr>
            <a:picLocks noChangeAspect="1"/>
          </p:cNvPicPr>
          <p:nvPr/>
        </p:nvPicPr>
        <p:blipFill>
          <a:blip r:embed="rId13"/>
          <a:stretch>
            <a:fillRect/>
          </a:stretch>
        </p:blipFill>
        <p:spPr>
          <a:xfrm>
            <a:off x="5611791" y="3608792"/>
            <a:ext cx="664285" cy="371684"/>
          </a:xfrm>
          <a:prstGeom prst="rect">
            <a:avLst/>
          </a:prstGeom>
        </p:spPr>
      </p:pic>
      <p:pic>
        <p:nvPicPr>
          <p:cNvPr id="55" name="図 54"/>
          <p:cNvPicPr>
            <a:picLocks noChangeAspect="1"/>
          </p:cNvPicPr>
          <p:nvPr/>
        </p:nvPicPr>
        <p:blipFill>
          <a:blip r:embed="rId14"/>
          <a:stretch>
            <a:fillRect/>
          </a:stretch>
        </p:blipFill>
        <p:spPr>
          <a:xfrm>
            <a:off x="4877751" y="3205435"/>
            <a:ext cx="318877" cy="964502"/>
          </a:xfrm>
          <a:prstGeom prst="rect">
            <a:avLst/>
          </a:prstGeom>
        </p:spPr>
      </p:pic>
      <p:pic>
        <p:nvPicPr>
          <p:cNvPr id="56" name="図 55" descr="C:\Users\A318266\Desktop\新しいフォルダー (2)\副教材イラスト（編集中）\H29_JPEG\H29_女性警察官.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53967" y="3248771"/>
            <a:ext cx="285000" cy="872588"/>
          </a:xfrm>
          <a:prstGeom prst="rect">
            <a:avLst/>
          </a:prstGeom>
          <a:noFill/>
          <a:ln>
            <a:noFill/>
          </a:ln>
        </p:spPr>
      </p:pic>
      <p:sp>
        <p:nvSpPr>
          <p:cNvPr id="57" name="角丸四角形 56"/>
          <p:cNvSpPr/>
          <p:nvPr/>
        </p:nvSpPr>
        <p:spPr>
          <a:xfrm>
            <a:off x="5133225" y="2347997"/>
            <a:ext cx="2453452" cy="789404"/>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暮らしを豊かに</a:t>
            </a: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tx1"/>
                </a:solidFill>
                <a:latin typeface="BIZ UDPゴシック" panose="020B0400000000000000" pitchFamily="50" charset="-128"/>
                <a:ea typeface="BIZ UDPゴシック" panose="020B0400000000000000" pitchFamily="50" charset="-128"/>
              </a:rPr>
              <a:t>するための活動</a:t>
            </a:r>
            <a:endParaRPr lang="ja-JP" altLang="en-US" sz="1351" b="1" dirty="0">
              <a:solidFill>
                <a:schemeClr val="tx1"/>
              </a:solidFill>
              <a:latin typeface="BIZ UDPゴシック" panose="020B0400000000000000" pitchFamily="50" charset="-128"/>
              <a:ea typeface="BIZ UDPゴシック" panose="020B0400000000000000" pitchFamily="50" charset="-128"/>
            </a:endParaRPr>
          </a:p>
        </p:txBody>
      </p:sp>
      <p:grpSp>
        <p:nvGrpSpPr>
          <p:cNvPr id="32" name="グループ化 31"/>
          <p:cNvGrpSpPr/>
          <p:nvPr/>
        </p:nvGrpSpPr>
        <p:grpSpPr>
          <a:xfrm>
            <a:off x="40065" y="96068"/>
            <a:ext cx="8548375" cy="838200"/>
            <a:chOff x="429050" y="388439"/>
            <a:chExt cx="8137534" cy="838200"/>
          </a:xfrm>
        </p:grpSpPr>
        <p:sp>
          <p:nvSpPr>
            <p:cNvPr id="33" name="角丸四角形 32"/>
            <p:cNvSpPr/>
            <p:nvPr/>
          </p:nvSpPr>
          <p:spPr>
            <a:xfrm>
              <a:off x="497690" y="698684"/>
              <a:ext cx="7963344" cy="312911"/>
            </a:xfrm>
            <a:prstGeom prst="roundRect">
              <a:avLst>
                <a:gd name="adj" fmla="val 5000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dirty="0"/>
            </a:p>
          </p:txBody>
        </p:sp>
        <p:sp>
          <p:nvSpPr>
            <p:cNvPr id="34" name="正方形/長方形 33"/>
            <p:cNvSpPr/>
            <p:nvPr/>
          </p:nvSpPr>
          <p:spPr>
            <a:xfrm>
              <a:off x="429050" y="388439"/>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税金の使いみちはどうやって決めているの？</a:t>
              </a:r>
              <a:endParaRPr lang="ja-JP" altLang="en-US" sz="3200" dirty="0">
                <a:ln w="10160">
                  <a:solidFill>
                    <a:schemeClr val="tx1"/>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4" name="グループ化 3"/>
          <p:cNvGrpSpPr/>
          <p:nvPr/>
        </p:nvGrpSpPr>
        <p:grpSpPr>
          <a:xfrm>
            <a:off x="8610448" y="388231"/>
            <a:ext cx="3412095" cy="1337537"/>
            <a:chOff x="8675343" y="83255"/>
            <a:chExt cx="3381375" cy="1476375"/>
          </a:xfrm>
        </p:grpSpPr>
        <p:pic>
          <p:nvPicPr>
            <p:cNvPr id="35" name="図 34"/>
            <p:cNvPicPr/>
            <p:nvPr/>
          </p:nvPicPr>
          <p:blipFill>
            <a:blip r:embed="rId16">
              <a:extLst>
                <a:ext uri="{28A0092B-C50C-407E-A947-70E740481C1C}">
                  <a14:useLocalDpi xmlns:a14="http://schemas.microsoft.com/office/drawing/2010/main" val="0"/>
                </a:ext>
              </a:extLst>
            </a:blip>
            <a:srcRect/>
            <a:stretch>
              <a:fillRect/>
            </a:stretch>
          </p:blipFill>
          <p:spPr bwMode="auto">
            <a:xfrm>
              <a:off x="8675343" y="83255"/>
              <a:ext cx="3381375" cy="1476375"/>
            </a:xfrm>
            <a:prstGeom prst="rect">
              <a:avLst/>
            </a:prstGeom>
            <a:noFill/>
            <a:ln w="28575">
              <a:solidFill>
                <a:schemeClr val="accent1"/>
              </a:solidFill>
            </a:ln>
          </p:spPr>
        </p:pic>
        <p:sp>
          <p:nvSpPr>
            <p:cNvPr id="3" name="テキスト ボックス 2"/>
            <p:cNvSpPr txBox="1"/>
            <p:nvPr/>
          </p:nvSpPr>
          <p:spPr>
            <a:xfrm>
              <a:off x="8697592" y="122895"/>
              <a:ext cx="1450682" cy="458911"/>
            </a:xfrm>
            <a:prstGeom prst="rect">
              <a:avLst/>
            </a:prstGeom>
            <a:noFill/>
          </p:spPr>
          <p:txBody>
            <a:bodyPr wrap="none" rtlCol="0">
              <a:spAutoFit/>
            </a:bodyPr>
            <a:lstStyle/>
            <a:p>
              <a:pPr algn="ctr"/>
              <a:r>
                <a:rPr lang="ja-JP" altLang="en-US" sz="1051" dirty="0">
                  <a:latin typeface="BIZ UDPゴシック" panose="020B0400000000000000" pitchFamily="50" charset="-128"/>
                  <a:ea typeface="BIZ UDPゴシック" panose="020B0400000000000000" pitchFamily="50" charset="-128"/>
                </a:rPr>
                <a:t>わたしたちの</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a:latin typeface="BIZ UDPゴシック" panose="020B0400000000000000" pitchFamily="50" charset="-128"/>
                  <a:ea typeface="BIZ UDPゴシック" panose="020B0400000000000000" pitchFamily="50" charset="-128"/>
                </a:rPr>
                <a:t>代表が決定するのね。</a:t>
              </a:r>
            </a:p>
          </p:txBody>
        </p:sp>
        <p:sp>
          <p:nvSpPr>
            <p:cNvPr id="39" name="テキスト ボックス 38"/>
            <p:cNvSpPr txBox="1"/>
            <p:nvPr/>
          </p:nvSpPr>
          <p:spPr>
            <a:xfrm>
              <a:off x="10992170" y="517113"/>
              <a:ext cx="1056700" cy="815904"/>
            </a:xfrm>
            <a:prstGeom prst="rect">
              <a:avLst/>
            </a:prstGeom>
            <a:noFill/>
          </p:spPr>
          <p:txBody>
            <a:bodyPr wrap="square" rtlCol="0">
              <a:spAutoFit/>
            </a:bodyPr>
            <a:lstStyle/>
            <a:p>
              <a:pPr algn="ctr"/>
              <a:r>
                <a:rPr lang="ja-JP" altLang="en-US" sz="1051" dirty="0">
                  <a:latin typeface="BIZ UDPゴシック" panose="020B0400000000000000" pitchFamily="50" charset="-128"/>
                  <a:ea typeface="BIZ UDPゴシック" panose="020B0400000000000000" pitchFamily="50" charset="-128"/>
                </a:rPr>
                <a:t>国民のために</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a:latin typeface="BIZ UDPゴシック" panose="020B0400000000000000" pitchFamily="50" charset="-128"/>
                  <a:ea typeface="BIZ UDPゴシック" panose="020B0400000000000000" pitchFamily="50" charset="-128"/>
                </a:rPr>
                <a:t>なるように、</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a:latin typeface="BIZ UDPゴシック" panose="020B0400000000000000" pitchFamily="50" charset="-128"/>
                  <a:ea typeface="BIZ UDPゴシック" panose="020B0400000000000000" pitchFamily="50" charset="-128"/>
                </a:rPr>
                <a:t>予算がたて</a:t>
              </a:r>
              <a:r>
                <a:rPr lang="ja-JP" altLang="en-US" sz="1051" dirty="0" err="1">
                  <a:latin typeface="BIZ UDPゴシック" panose="020B0400000000000000" pitchFamily="50" charset="-128"/>
                  <a:ea typeface="BIZ UDPゴシック" panose="020B0400000000000000" pitchFamily="50" charset="-128"/>
                </a:rPr>
                <a:t>ら</a:t>
              </a:r>
              <a:endParaRPr lang="en-US" altLang="ja-JP" sz="1051" dirty="0">
                <a:latin typeface="BIZ UDPゴシック" panose="020B0400000000000000" pitchFamily="50" charset="-128"/>
                <a:ea typeface="BIZ UDPゴシック" panose="020B0400000000000000" pitchFamily="50" charset="-128"/>
              </a:endParaRPr>
            </a:p>
            <a:p>
              <a:pPr algn="ctr"/>
              <a:r>
                <a:rPr lang="ja-JP" altLang="en-US" sz="1051" dirty="0" err="1">
                  <a:latin typeface="BIZ UDPゴシック" panose="020B0400000000000000" pitchFamily="50" charset="-128"/>
                  <a:ea typeface="BIZ UDPゴシック" panose="020B0400000000000000" pitchFamily="50" charset="-128"/>
                </a:rPr>
                <a:t>れて</a:t>
              </a:r>
              <a:r>
                <a:rPr lang="ja-JP" altLang="en-US" sz="1051" dirty="0">
                  <a:latin typeface="BIZ UDPゴシック" panose="020B0400000000000000" pitchFamily="50" charset="-128"/>
                  <a:ea typeface="BIZ UDPゴシック" panose="020B0400000000000000" pitchFamily="50" charset="-128"/>
                </a:rPr>
                <a:t>いるのよ。</a:t>
              </a:r>
            </a:p>
          </p:txBody>
        </p:sp>
      </p:grpSp>
      <p:sp>
        <p:nvSpPr>
          <p:cNvPr id="38" name="テキスト ボックス 37">
            <a:extLst>
              <a:ext uri="{FF2B5EF4-FFF2-40B4-BE49-F238E27FC236}">
                <a16:creationId xmlns:a16="http://schemas.microsoft.com/office/drawing/2014/main" id="{F639CB0F-18F7-41F8-908B-6A749C934945}"/>
              </a:ext>
            </a:extLst>
          </p:cNvPr>
          <p:cNvSpPr txBox="1"/>
          <p:nvPr/>
        </p:nvSpPr>
        <p:spPr>
          <a:xfrm>
            <a:off x="242243" y="6020"/>
            <a:ext cx="5724644" cy="338554"/>
          </a:xfrm>
          <a:prstGeom prst="rect">
            <a:avLst/>
          </a:prstGeom>
          <a:noFill/>
        </p:spPr>
        <p:txBody>
          <a:bodyPr wrap="non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ふりかえり　税の集め方や使い道　～誰が決めているの？～</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23413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23" name="グループ化 22"/>
          <p:cNvGrpSpPr/>
          <p:nvPr/>
        </p:nvGrpSpPr>
        <p:grpSpPr>
          <a:xfrm>
            <a:off x="1854865" y="2626899"/>
            <a:ext cx="8465820" cy="2057998"/>
            <a:chOff x="2135426" y="2775338"/>
            <a:chExt cx="8465820" cy="2057998"/>
          </a:xfrm>
        </p:grpSpPr>
        <p:grpSp>
          <p:nvGrpSpPr>
            <p:cNvPr id="11" name="グループ化 10"/>
            <p:cNvGrpSpPr/>
            <p:nvPr/>
          </p:nvGrpSpPr>
          <p:grpSpPr>
            <a:xfrm>
              <a:off x="2135426" y="2775338"/>
              <a:ext cx="2057400" cy="2017819"/>
              <a:chOff x="1143000" y="3575260"/>
              <a:chExt cx="2057400" cy="2017819"/>
            </a:xfrm>
          </p:grpSpPr>
          <p:sp>
            <p:nvSpPr>
              <p:cNvPr id="8" name="角丸四角形 7"/>
              <p:cNvSpPr/>
              <p:nvPr/>
            </p:nvSpPr>
            <p:spPr>
              <a:xfrm>
                <a:off x="1143000" y="3575260"/>
                <a:ext cx="2057400" cy="2017819"/>
              </a:xfrm>
              <a:prstGeom prst="roundRect">
                <a:avLst>
                  <a:gd name="adj" fmla="val 835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平成</a:t>
                </a:r>
                <a:r>
                  <a:rPr lang="en-US" altLang="ja-JP" sz="1400" dirty="0">
                    <a:solidFill>
                      <a:prstClr val="white"/>
                    </a:solidFill>
                    <a:latin typeface="ＭＳ Ｐゴシック" panose="020B0600070205080204" pitchFamily="50" charset="-128"/>
                  </a:rPr>
                  <a:t>26</a:t>
                </a:r>
                <a:r>
                  <a:rPr lang="ja-JP" altLang="en-US" sz="1400" dirty="0">
                    <a:solidFill>
                      <a:prstClr val="white"/>
                    </a:solidFill>
                    <a:latin typeface="ＭＳ Ｐゴシック" panose="020B0600070205080204" pitchFamily="50" charset="-128"/>
                  </a:rPr>
                  <a:t>年</a:t>
                </a:r>
                <a:r>
                  <a:rPr lang="en-US" altLang="ja-JP" sz="1400" dirty="0">
                    <a:solidFill>
                      <a:prstClr val="white"/>
                    </a:solidFill>
                    <a:latin typeface="ＭＳ Ｐゴシック" panose="020B0600070205080204" pitchFamily="50" charset="-128"/>
                  </a:rPr>
                  <a:t>3</a:t>
                </a:r>
                <a:r>
                  <a:rPr lang="ja-JP" altLang="en-US" sz="1400" dirty="0">
                    <a:solidFill>
                      <a:prstClr val="white"/>
                    </a:solidFill>
                    <a:latin typeface="ＭＳ Ｐゴシック" panose="020B0600070205080204" pitchFamily="50" charset="-128"/>
                  </a:rPr>
                  <a:t>月</a:t>
                </a:r>
                <a:r>
                  <a:rPr lang="en-US" altLang="ja-JP" sz="1400" dirty="0">
                    <a:solidFill>
                      <a:prstClr val="white"/>
                    </a:solidFill>
                    <a:latin typeface="ＭＳ Ｐゴシック" panose="020B0600070205080204" pitchFamily="50" charset="-128"/>
                  </a:rPr>
                  <a:t>31</a:t>
                </a:r>
                <a:r>
                  <a:rPr lang="ja-JP" altLang="en-US" sz="1400" dirty="0">
                    <a:solidFill>
                      <a:prstClr val="white"/>
                    </a:solidFill>
                    <a:latin typeface="ＭＳ Ｐゴシック" panose="020B0600070205080204" pitchFamily="50" charset="-128"/>
                  </a:rPr>
                  <a:t>日まで</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9" name="角丸四角形 8"/>
              <p:cNvSpPr/>
              <p:nvPr/>
            </p:nvSpPr>
            <p:spPr>
              <a:xfrm>
                <a:off x="1287780" y="4131806"/>
                <a:ext cx="1767840" cy="7895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a:t>
                </a:r>
                <a:endParaRPr lang="en-US" altLang="ja-JP" sz="1400" dirty="0">
                  <a:solidFill>
                    <a:prstClr val="black"/>
                  </a:solidFill>
                </a:endParaRPr>
              </a:p>
              <a:p>
                <a:pPr algn="ctr"/>
                <a:r>
                  <a:rPr lang="ja-JP" altLang="en-US" sz="3200" dirty="0">
                    <a:solidFill>
                      <a:prstClr val="black"/>
                    </a:solidFill>
                  </a:rPr>
                  <a:t>５</a:t>
                </a:r>
                <a:r>
                  <a:rPr lang="ja-JP" altLang="en-US" dirty="0">
                    <a:solidFill>
                      <a:prstClr val="black"/>
                    </a:solidFill>
                  </a:rPr>
                  <a:t>％</a:t>
                </a:r>
                <a:endParaRPr lang="ja-JP" altLang="en-US" sz="4000" dirty="0">
                  <a:solidFill>
                    <a:prstClr val="black"/>
                  </a:solidFill>
                </a:endParaRPr>
              </a:p>
            </p:txBody>
          </p:sp>
          <p:sp>
            <p:nvSpPr>
              <p:cNvPr id="10" name="正方形/長方形 9"/>
              <p:cNvSpPr/>
              <p:nvPr/>
            </p:nvSpPr>
            <p:spPr>
              <a:xfrm>
                <a:off x="1379220" y="4943302"/>
                <a:ext cx="1584960" cy="51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消費税　　　　４％</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地方消費税　１％</a:t>
                </a:r>
              </a:p>
            </p:txBody>
          </p:sp>
        </p:grpSp>
        <p:grpSp>
          <p:nvGrpSpPr>
            <p:cNvPr id="12" name="グループ化 11"/>
            <p:cNvGrpSpPr/>
            <p:nvPr/>
          </p:nvGrpSpPr>
          <p:grpSpPr>
            <a:xfrm>
              <a:off x="5339636" y="2775338"/>
              <a:ext cx="2153642" cy="2030804"/>
              <a:chOff x="1143000" y="3562276"/>
              <a:chExt cx="2153642" cy="2030804"/>
            </a:xfrm>
          </p:grpSpPr>
          <p:sp>
            <p:nvSpPr>
              <p:cNvPr id="13" name="角丸四角形 12"/>
              <p:cNvSpPr/>
              <p:nvPr/>
            </p:nvSpPr>
            <p:spPr>
              <a:xfrm>
                <a:off x="1143000" y="3562276"/>
                <a:ext cx="2153642" cy="2030804"/>
              </a:xfrm>
              <a:prstGeom prst="roundRect">
                <a:avLst>
                  <a:gd name="adj" fmla="val 8412"/>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平成</a:t>
                </a:r>
                <a:r>
                  <a:rPr lang="en-US" altLang="ja-JP" sz="1400" dirty="0">
                    <a:solidFill>
                      <a:prstClr val="white"/>
                    </a:solidFill>
                    <a:latin typeface="ＭＳ Ｐゴシック" panose="020B0600070205080204" pitchFamily="50" charset="-128"/>
                  </a:rPr>
                  <a:t>26</a:t>
                </a:r>
                <a:r>
                  <a:rPr lang="ja-JP" altLang="en-US" sz="1400" dirty="0">
                    <a:solidFill>
                      <a:prstClr val="white"/>
                    </a:solidFill>
                    <a:latin typeface="ＭＳ Ｐゴシック" panose="020B0600070205080204" pitchFamily="50" charset="-128"/>
                  </a:rPr>
                  <a:t>年年</a:t>
                </a:r>
                <a:r>
                  <a:rPr lang="en-US" altLang="ja-JP" sz="1400" dirty="0">
                    <a:solidFill>
                      <a:prstClr val="white"/>
                    </a:solidFill>
                    <a:latin typeface="ＭＳ Ｐゴシック" panose="020B0600070205080204" pitchFamily="50" charset="-128"/>
                  </a:rPr>
                  <a:t>4</a:t>
                </a:r>
                <a:r>
                  <a:rPr lang="ja-JP" altLang="en-US" sz="1400" dirty="0">
                    <a:solidFill>
                      <a:prstClr val="white"/>
                    </a:solidFill>
                    <a:latin typeface="ＭＳ Ｐゴシック" panose="020B0600070205080204" pitchFamily="50" charset="-128"/>
                  </a:rPr>
                  <a:t>月１日から</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14" name="角丸四角形 13"/>
              <p:cNvSpPr/>
              <p:nvPr/>
            </p:nvSpPr>
            <p:spPr>
              <a:xfrm>
                <a:off x="1335901" y="4112330"/>
                <a:ext cx="1767840" cy="802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a:t>
                </a:r>
                <a:endParaRPr lang="en-US" altLang="ja-JP" sz="1400" dirty="0">
                  <a:solidFill>
                    <a:prstClr val="black"/>
                  </a:solidFill>
                </a:endParaRPr>
              </a:p>
              <a:p>
                <a:pPr algn="ctr"/>
                <a:r>
                  <a:rPr lang="ja-JP" altLang="en-US" sz="3200" dirty="0">
                    <a:solidFill>
                      <a:prstClr val="black"/>
                    </a:solidFill>
                  </a:rPr>
                  <a:t>８</a:t>
                </a:r>
                <a:r>
                  <a:rPr lang="ja-JP" altLang="en-US" dirty="0">
                    <a:solidFill>
                      <a:prstClr val="black"/>
                    </a:solidFill>
                  </a:rPr>
                  <a:t>％</a:t>
                </a:r>
                <a:endParaRPr lang="ja-JP" altLang="en-US" sz="4000" dirty="0">
                  <a:solidFill>
                    <a:prstClr val="black"/>
                  </a:solidFill>
                </a:endParaRPr>
              </a:p>
            </p:txBody>
          </p:sp>
          <p:sp>
            <p:nvSpPr>
              <p:cNvPr id="15" name="正方形/長方形 14"/>
              <p:cNvSpPr/>
              <p:nvPr/>
            </p:nvSpPr>
            <p:spPr>
              <a:xfrm>
                <a:off x="1379220" y="4933604"/>
                <a:ext cx="1821180" cy="512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latin typeface="ＭＳ Ｐゴシック" panose="020B0600070205080204" pitchFamily="50" charset="-128"/>
                  </a:rPr>
                  <a:t>消費税　　　　６．３％</a:t>
                </a:r>
                <a:endParaRPr lang="en-US" altLang="ja-JP" sz="1400" b="1" dirty="0">
                  <a:solidFill>
                    <a:prstClr val="black"/>
                  </a:solidFill>
                  <a:latin typeface="ＭＳ Ｐゴシック" panose="020B0600070205080204" pitchFamily="50" charset="-128"/>
                </a:endParaRPr>
              </a:p>
              <a:p>
                <a:r>
                  <a:rPr lang="ja-JP" altLang="en-US" sz="1400" b="1" dirty="0">
                    <a:solidFill>
                      <a:prstClr val="black"/>
                    </a:solidFill>
                    <a:latin typeface="ＭＳ Ｐゴシック" panose="020B0600070205080204" pitchFamily="50" charset="-128"/>
                  </a:rPr>
                  <a:t>地方消費税　１．７％</a:t>
                </a:r>
              </a:p>
            </p:txBody>
          </p:sp>
        </p:grpSp>
        <p:grpSp>
          <p:nvGrpSpPr>
            <p:cNvPr id="16" name="グループ化 15"/>
            <p:cNvGrpSpPr/>
            <p:nvPr/>
          </p:nvGrpSpPr>
          <p:grpSpPr>
            <a:xfrm>
              <a:off x="8543846" y="2775338"/>
              <a:ext cx="2057400" cy="2057998"/>
              <a:chOff x="1143000" y="3562276"/>
              <a:chExt cx="2057400" cy="2057998"/>
            </a:xfrm>
          </p:grpSpPr>
          <p:sp>
            <p:nvSpPr>
              <p:cNvPr id="17" name="角丸四角形 16"/>
              <p:cNvSpPr/>
              <p:nvPr/>
            </p:nvSpPr>
            <p:spPr>
              <a:xfrm>
                <a:off x="1143000" y="3562276"/>
                <a:ext cx="2057400" cy="2030804"/>
              </a:xfrm>
              <a:prstGeom prst="roundRect">
                <a:avLst>
                  <a:gd name="adj" fmla="val 84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prstClr val="white"/>
                  </a:solidFill>
                  <a:latin typeface="ＭＳ Ｐゴシック" panose="020B0600070205080204" pitchFamily="50" charset="-128"/>
                </a:endParaRPr>
              </a:p>
              <a:p>
                <a:pPr algn="ctr"/>
                <a:r>
                  <a:rPr lang="ja-JP" altLang="en-US" sz="1400" dirty="0">
                    <a:solidFill>
                      <a:prstClr val="white"/>
                    </a:solidFill>
                    <a:latin typeface="ＭＳ Ｐゴシック" panose="020B0600070205080204" pitchFamily="50" charset="-128"/>
                  </a:rPr>
                  <a:t>令和元年</a:t>
                </a:r>
                <a:r>
                  <a:rPr lang="en-US" altLang="ja-JP" sz="1400" dirty="0">
                    <a:solidFill>
                      <a:prstClr val="white"/>
                    </a:solidFill>
                    <a:latin typeface="ＭＳ Ｐゴシック" panose="020B0600070205080204" pitchFamily="50" charset="-128"/>
                  </a:rPr>
                  <a:t>10</a:t>
                </a:r>
                <a:r>
                  <a:rPr lang="ja-JP" altLang="en-US" sz="1400" dirty="0">
                    <a:solidFill>
                      <a:prstClr val="white"/>
                    </a:solidFill>
                    <a:latin typeface="ＭＳ Ｐゴシック" panose="020B0600070205080204" pitchFamily="50" charset="-128"/>
                  </a:rPr>
                  <a:t>月</a:t>
                </a:r>
                <a:r>
                  <a:rPr lang="en-US" altLang="ja-JP" sz="1400" dirty="0">
                    <a:solidFill>
                      <a:prstClr val="white"/>
                    </a:solidFill>
                    <a:latin typeface="ＭＳ Ｐゴシック" panose="020B0600070205080204" pitchFamily="50" charset="-128"/>
                  </a:rPr>
                  <a:t>1</a:t>
                </a:r>
                <a:r>
                  <a:rPr lang="ja-JP" altLang="en-US" sz="1400" dirty="0">
                    <a:solidFill>
                      <a:prstClr val="white"/>
                    </a:solidFill>
                    <a:latin typeface="ＭＳ Ｐゴシック" panose="020B0600070205080204" pitchFamily="50" charset="-128"/>
                  </a:rPr>
                  <a:t>日から</a:t>
                </a: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en-US" altLang="ja-JP" sz="1400" dirty="0">
                  <a:solidFill>
                    <a:prstClr val="white"/>
                  </a:solidFill>
                  <a:latin typeface="ＭＳ Ｐゴシック" panose="020B0600070205080204" pitchFamily="50" charset="-128"/>
                </a:endParaRPr>
              </a:p>
              <a:p>
                <a:pPr algn="ctr"/>
                <a:endParaRPr lang="ja-JP" altLang="en-US" sz="1400" dirty="0">
                  <a:solidFill>
                    <a:prstClr val="white"/>
                  </a:solidFill>
                  <a:latin typeface="ＭＳ Ｐゴシック" panose="020B0600070205080204" pitchFamily="50" charset="-128"/>
                </a:endParaRPr>
              </a:p>
            </p:txBody>
          </p:sp>
          <p:sp>
            <p:nvSpPr>
              <p:cNvPr id="18" name="角丸四角形 17"/>
              <p:cNvSpPr/>
              <p:nvPr/>
            </p:nvSpPr>
            <p:spPr>
              <a:xfrm>
                <a:off x="1288693" y="4094710"/>
                <a:ext cx="1767840" cy="7114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消費税率（標準）</a:t>
                </a:r>
                <a:endParaRPr lang="en-US" altLang="ja-JP" sz="1400" dirty="0">
                  <a:solidFill>
                    <a:prstClr val="black"/>
                  </a:solidFill>
                </a:endParaRPr>
              </a:p>
              <a:p>
                <a:pPr algn="ctr"/>
                <a:r>
                  <a:rPr lang="ja-JP" altLang="en-US" sz="3200" dirty="0">
                    <a:solidFill>
                      <a:prstClr val="black"/>
                    </a:solidFill>
                  </a:rPr>
                  <a:t>１０</a:t>
                </a:r>
                <a:r>
                  <a:rPr lang="ja-JP" altLang="en-US" dirty="0">
                    <a:solidFill>
                      <a:prstClr val="black"/>
                    </a:solidFill>
                  </a:rPr>
                  <a:t>％</a:t>
                </a:r>
                <a:endParaRPr lang="ja-JP" altLang="en-US" sz="4000" dirty="0">
                  <a:solidFill>
                    <a:prstClr val="black"/>
                  </a:solidFill>
                </a:endParaRPr>
              </a:p>
            </p:txBody>
          </p:sp>
          <p:sp>
            <p:nvSpPr>
              <p:cNvPr id="19" name="正方形/長方形 18"/>
              <p:cNvSpPr/>
              <p:nvPr/>
            </p:nvSpPr>
            <p:spPr>
              <a:xfrm>
                <a:off x="1379220" y="4752980"/>
                <a:ext cx="1821180" cy="86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ＭＳ Ｐゴシック" panose="020B0600070205080204" pitchFamily="50" charset="-128"/>
                  </a:rPr>
                  <a:t>消費税　　　　７．８％</a:t>
                </a:r>
                <a:endParaRPr lang="en-US" altLang="ja-JP" sz="1400" b="1" dirty="0">
                  <a:solidFill>
                    <a:prstClr val="white"/>
                  </a:solidFill>
                  <a:latin typeface="ＭＳ Ｐゴシック" panose="020B0600070205080204" pitchFamily="50" charset="-128"/>
                </a:endParaRPr>
              </a:p>
              <a:p>
                <a:r>
                  <a:rPr lang="ja-JP" altLang="en-US" sz="1400" b="1" dirty="0">
                    <a:solidFill>
                      <a:prstClr val="white"/>
                    </a:solidFill>
                    <a:latin typeface="ＭＳ Ｐゴシック" panose="020B0600070205080204" pitchFamily="50" charset="-128"/>
                  </a:rPr>
                  <a:t>地方消費税　２．２％</a:t>
                </a:r>
                <a:endParaRPr lang="en-US" altLang="ja-JP" sz="1400" b="1" dirty="0">
                  <a:solidFill>
                    <a:prstClr val="white"/>
                  </a:solidFill>
                  <a:latin typeface="ＭＳ Ｐゴシック" panose="020B0600070205080204" pitchFamily="50" charset="-128"/>
                </a:endParaRPr>
              </a:p>
            </p:txBody>
          </p:sp>
        </p:grpSp>
        <p:sp>
          <p:nvSpPr>
            <p:cNvPr id="20" name="右矢印 19"/>
            <p:cNvSpPr/>
            <p:nvPr/>
          </p:nvSpPr>
          <p:spPr>
            <a:xfrm>
              <a:off x="4519494" y="3307773"/>
              <a:ext cx="579120" cy="741218"/>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右矢印 20"/>
            <p:cNvSpPr/>
            <p:nvPr/>
          </p:nvSpPr>
          <p:spPr>
            <a:xfrm>
              <a:off x="7748013" y="3307773"/>
              <a:ext cx="579120" cy="741218"/>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 name="グループ化 2"/>
          <p:cNvGrpSpPr/>
          <p:nvPr/>
        </p:nvGrpSpPr>
        <p:grpSpPr>
          <a:xfrm>
            <a:off x="450023" y="5061468"/>
            <a:ext cx="11310177" cy="1452038"/>
            <a:chOff x="579120" y="5494546"/>
            <a:chExt cx="10787003" cy="1452038"/>
          </a:xfrm>
        </p:grpSpPr>
        <p:grpSp>
          <p:nvGrpSpPr>
            <p:cNvPr id="27" name="グループ化 26"/>
            <p:cNvGrpSpPr/>
            <p:nvPr/>
          </p:nvGrpSpPr>
          <p:grpSpPr>
            <a:xfrm>
              <a:off x="579120" y="5494546"/>
              <a:ext cx="7924892" cy="1452038"/>
              <a:chOff x="579120" y="5201699"/>
              <a:chExt cx="7924892" cy="1452038"/>
            </a:xfrm>
          </p:grpSpPr>
          <p:sp>
            <p:nvSpPr>
              <p:cNvPr id="22" name="角丸四角形 21"/>
              <p:cNvSpPr/>
              <p:nvPr/>
            </p:nvSpPr>
            <p:spPr>
              <a:xfrm>
                <a:off x="579120" y="5201699"/>
                <a:ext cx="3467934" cy="7347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ＭＳ ゴシック" panose="020B0609070205080204" pitchFamily="49" charset="-128"/>
                    <a:ea typeface="ＭＳ ゴシック" panose="020B0609070205080204" pitchFamily="49" charset="-128"/>
                  </a:rPr>
                  <a:t>なぜ、消費税なの？</a:t>
                </a:r>
                <a:endParaRPr lang="en-US" altLang="ja-JP" b="1" dirty="0">
                  <a:solidFill>
                    <a:prstClr val="white"/>
                  </a:solidFill>
                  <a:latin typeface="ＭＳ ゴシック" panose="020B0609070205080204" pitchFamily="49" charset="-128"/>
                  <a:ea typeface="ＭＳ ゴシック" panose="020B0609070205080204" pitchFamily="49" charset="-128"/>
                </a:endParaRPr>
              </a:p>
              <a:p>
                <a:endParaRPr lang="ja-JP" altLang="en-US" dirty="0">
                  <a:solidFill>
                    <a:prstClr val="white"/>
                  </a:solidFill>
                </a:endParaRPr>
              </a:p>
            </p:txBody>
          </p:sp>
          <p:sp>
            <p:nvSpPr>
              <p:cNvPr id="24" name="角丸四角形 23"/>
              <p:cNvSpPr/>
              <p:nvPr/>
            </p:nvSpPr>
            <p:spPr>
              <a:xfrm>
                <a:off x="579120" y="5589232"/>
                <a:ext cx="7924892" cy="1064505"/>
              </a:xfrm>
              <a:prstGeom prst="roundRect">
                <a:avLst>
                  <a:gd name="adj" fmla="val 10933"/>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rgbClr val="FF3399"/>
                    </a:solidFill>
                    <a:latin typeface="ＭＳ ゴシック" panose="020B0609070205080204" pitchFamily="49" charset="-128"/>
                    <a:ea typeface="ＭＳ ゴシック" panose="020B0609070205080204" pitchFamily="49" charset="-128"/>
                  </a:rPr>
                  <a:t>●</a:t>
                </a:r>
                <a:r>
                  <a:rPr lang="ja-JP" altLang="en-US" sz="2000" dirty="0">
                    <a:solidFill>
                      <a:prstClr val="black"/>
                    </a:solidFill>
                  </a:rPr>
                  <a:t>景気や人口構成の変化に左右されにくく、</a:t>
                </a:r>
                <a:r>
                  <a:rPr lang="ja-JP" altLang="en-US" sz="2000" b="1" u="sng" dirty="0">
                    <a:solidFill>
                      <a:prstClr val="black"/>
                    </a:solidFill>
                  </a:rPr>
                  <a:t>税収が安定</a:t>
                </a:r>
                <a:r>
                  <a:rPr lang="ja-JP" altLang="en-US" sz="2000" dirty="0">
                    <a:solidFill>
                      <a:prstClr val="black"/>
                    </a:solidFill>
                  </a:rPr>
                  <a:t>している</a:t>
                </a:r>
                <a:endParaRPr lang="en-US" altLang="ja-JP" sz="2000" dirty="0">
                  <a:solidFill>
                    <a:prstClr val="black"/>
                  </a:solidFill>
                </a:endParaRPr>
              </a:p>
              <a:p>
                <a:r>
                  <a:rPr lang="ja-JP" altLang="en-US" sz="2000" b="1" dirty="0">
                    <a:solidFill>
                      <a:srgbClr val="FF3399"/>
                    </a:solidFill>
                    <a:latin typeface="ＭＳ ゴシック" panose="020B0609070205080204" pitchFamily="49" charset="-128"/>
                    <a:ea typeface="ＭＳ ゴシック" panose="020B0609070205080204" pitchFamily="49" charset="-128"/>
                  </a:rPr>
                  <a:t>●</a:t>
                </a:r>
                <a:r>
                  <a:rPr lang="ja-JP" altLang="en-US" sz="2000" dirty="0">
                    <a:solidFill>
                      <a:prstClr val="black"/>
                    </a:solidFill>
                  </a:rPr>
                  <a:t>働く世代など</a:t>
                </a:r>
                <a:r>
                  <a:rPr lang="ja-JP" altLang="en-US" sz="2000" b="1" u="sng" dirty="0">
                    <a:solidFill>
                      <a:prstClr val="black"/>
                    </a:solidFill>
                  </a:rPr>
                  <a:t>特定の人に負担が集中することなく、経済活動に中立的</a:t>
                </a:r>
                <a:endParaRPr lang="en-US" altLang="ja-JP" sz="2000" b="1" u="sng" dirty="0">
                  <a:solidFill>
                    <a:prstClr val="black"/>
                  </a:solidFill>
                </a:endParaRPr>
              </a:p>
              <a:p>
                <a:r>
                  <a:rPr lang="ja-JP" altLang="en-US" sz="2000" b="1" dirty="0">
                    <a:solidFill>
                      <a:srgbClr val="FF3399"/>
                    </a:solidFill>
                    <a:latin typeface="ＭＳ ゴシック" panose="020B0609070205080204" pitchFamily="49" charset="-128"/>
                    <a:ea typeface="ＭＳ ゴシック" panose="020B0609070205080204" pitchFamily="49" charset="-128"/>
                  </a:rPr>
                  <a:t>●</a:t>
                </a:r>
                <a:r>
                  <a:rPr lang="ja-JP" altLang="en-US" sz="2000" b="1" u="sng" dirty="0">
                    <a:solidFill>
                      <a:prstClr val="black"/>
                    </a:solidFill>
                  </a:rPr>
                  <a:t>高い財源調達力</a:t>
                </a:r>
                <a:r>
                  <a:rPr lang="ja-JP" altLang="en-US" sz="2000" dirty="0">
                    <a:solidFill>
                      <a:prstClr val="black"/>
                    </a:solidFill>
                  </a:rPr>
                  <a:t>がある</a:t>
                </a:r>
                <a:endParaRPr lang="en-US" altLang="ja-JP" sz="2000" b="1" dirty="0">
                  <a:solidFill>
                    <a:prstClr val="black"/>
                  </a:solidFill>
                  <a:latin typeface="ＭＳ ゴシック" panose="020B0609070205080204" pitchFamily="49" charset="-128"/>
                  <a:ea typeface="ＭＳ ゴシック" panose="020B0609070205080204" pitchFamily="49" charset="-128"/>
                </a:endParaRPr>
              </a:p>
            </p:txBody>
          </p:sp>
        </p:grpSp>
        <p:sp>
          <p:nvSpPr>
            <p:cNvPr id="25" name="右矢印 24"/>
            <p:cNvSpPr/>
            <p:nvPr/>
          </p:nvSpPr>
          <p:spPr>
            <a:xfrm>
              <a:off x="8573018" y="5938070"/>
              <a:ext cx="439062" cy="741218"/>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9060954" y="5778729"/>
              <a:ext cx="2305169" cy="11113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white"/>
                  </a:solidFill>
                  <a:latin typeface="HG丸ｺﾞｼｯｸM-PRO" panose="020F0600000000000000" pitchFamily="50" charset="-128"/>
                  <a:ea typeface="HG丸ｺﾞｼｯｸM-PRO" panose="020F0600000000000000" pitchFamily="50" charset="-128"/>
                </a:rPr>
                <a:t>社会保障の財源を</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調達する手段として</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a:p>
              <a:r>
                <a:rPr lang="ja-JP" altLang="en-US" sz="1600" b="1" dirty="0">
                  <a:solidFill>
                    <a:prstClr val="white"/>
                  </a:solidFill>
                  <a:latin typeface="HG丸ｺﾞｼｯｸM-PRO" panose="020F0600000000000000" pitchFamily="50" charset="-128"/>
                  <a:ea typeface="HG丸ｺﾞｼｯｸM-PRO" panose="020F0600000000000000" pitchFamily="50" charset="-128"/>
                </a:rPr>
                <a:t>ふさわしい税金です。</a:t>
              </a:r>
              <a:endParaRPr lang="en-US" altLang="ja-JP" sz="1600" b="1" dirty="0">
                <a:solidFill>
                  <a:prstClr val="white"/>
                </a:solidFill>
                <a:latin typeface="HG丸ｺﾞｼｯｸM-PRO" panose="020F0600000000000000" pitchFamily="50" charset="-128"/>
                <a:ea typeface="HG丸ｺﾞｼｯｸM-PRO" panose="020F0600000000000000" pitchFamily="50" charset="-128"/>
              </a:endParaRPr>
            </a:p>
          </p:txBody>
        </p:sp>
      </p:grpSp>
      <p:grpSp>
        <p:nvGrpSpPr>
          <p:cNvPr id="28" name="グループ化 27"/>
          <p:cNvGrpSpPr/>
          <p:nvPr/>
        </p:nvGrpSpPr>
        <p:grpSpPr>
          <a:xfrm>
            <a:off x="450023" y="329338"/>
            <a:ext cx="11051130" cy="726067"/>
            <a:chOff x="617706" y="711566"/>
            <a:chExt cx="11051130" cy="726067"/>
          </a:xfrm>
        </p:grpSpPr>
        <p:sp>
          <p:nvSpPr>
            <p:cNvPr id="29" name="円/楕円 28"/>
            <p:cNvSpPr/>
            <p:nvPr/>
          </p:nvSpPr>
          <p:spPr>
            <a:xfrm>
              <a:off x="617706" y="711566"/>
              <a:ext cx="789810" cy="726067"/>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03679" y="726722"/>
              <a:ext cx="4515980" cy="461665"/>
            </a:xfrm>
            <a:prstGeom prst="rect">
              <a:avLst/>
            </a:prstGeom>
            <a:noFill/>
          </p:spPr>
          <p:txBody>
            <a:bodyPr wrap="none" rtlCol="0">
              <a:spAutoFit/>
            </a:bodyPr>
            <a:lstStyle/>
            <a:p>
              <a:r>
                <a:rPr kumimoji="1" lang="ja-JP" altLang="en-US" sz="2400" b="1" dirty="0">
                  <a:solidFill>
                    <a:srgbClr val="CC00CC"/>
                  </a:solidFill>
                  <a:latin typeface="HG丸ｺﾞｼｯｸM-PRO" panose="020F0600000000000000" pitchFamily="50" charset="-128"/>
                  <a:ea typeface="HG丸ｺﾞｼｯｸM-PRO" panose="020F0600000000000000" pitchFamily="50" charset="-128"/>
                </a:rPr>
                <a:t>消費税率の引き上げと使いみち</a:t>
              </a:r>
            </a:p>
          </p:txBody>
        </p:sp>
        <p:cxnSp>
          <p:nvCxnSpPr>
            <p:cNvPr id="31" name="直線コネクタ 30"/>
            <p:cNvCxnSpPr/>
            <p:nvPr/>
          </p:nvCxnSpPr>
          <p:spPr>
            <a:xfrm>
              <a:off x="655093" y="1243930"/>
              <a:ext cx="11013743" cy="0"/>
            </a:xfrm>
            <a:prstGeom prst="line">
              <a:avLst/>
            </a:prstGeom>
            <a:ln w="38100">
              <a:solidFill>
                <a:srgbClr val="CC0099"/>
              </a:solidFill>
              <a:prstDash val="sysDot"/>
            </a:ln>
          </p:spPr>
          <p:style>
            <a:lnRef idx="1">
              <a:schemeClr val="accent1"/>
            </a:lnRef>
            <a:fillRef idx="0">
              <a:schemeClr val="accent1"/>
            </a:fillRef>
            <a:effectRef idx="0">
              <a:schemeClr val="accent1"/>
            </a:effectRef>
            <a:fontRef idx="minor">
              <a:schemeClr val="tx1"/>
            </a:fontRef>
          </p:style>
        </p:cxnSp>
      </p:grpSp>
      <p:sp>
        <p:nvSpPr>
          <p:cNvPr id="32" name="角丸四角形 31"/>
          <p:cNvSpPr/>
          <p:nvPr/>
        </p:nvSpPr>
        <p:spPr>
          <a:xfrm>
            <a:off x="450023" y="1006759"/>
            <a:ext cx="11310177" cy="150496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bg1"/>
                </a:solidFill>
              </a:rPr>
              <a:t>　 </a:t>
            </a:r>
            <a:r>
              <a:rPr lang="ja-JP" altLang="en-US" b="1" dirty="0">
                <a:solidFill>
                  <a:schemeClr val="bg1"/>
                </a:solidFill>
              </a:rPr>
              <a:t>消費税の標準税率は、令和元年</a:t>
            </a:r>
            <a:r>
              <a:rPr lang="en-US" altLang="ja-JP" b="1" dirty="0">
                <a:solidFill>
                  <a:schemeClr val="bg1"/>
                </a:solidFill>
              </a:rPr>
              <a:t>10</a:t>
            </a:r>
            <a:r>
              <a:rPr lang="ja-JP" altLang="en-US" b="1" dirty="0">
                <a:solidFill>
                  <a:schemeClr val="bg1"/>
                </a:solidFill>
              </a:rPr>
              <a:t>月から</a:t>
            </a:r>
            <a:r>
              <a:rPr lang="en-US" altLang="ja-JP" b="1" dirty="0">
                <a:solidFill>
                  <a:schemeClr val="bg1"/>
                </a:solidFill>
              </a:rPr>
              <a:t>10</a:t>
            </a:r>
            <a:r>
              <a:rPr lang="ja-JP" altLang="en-US" b="1" dirty="0">
                <a:solidFill>
                  <a:schemeClr val="bg1"/>
                </a:solidFill>
              </a:rPr>
              <a:t>％（消費税</a:t>
            </a:r>
            <a:r>
              <a:rPr lang="en-US" altLang="ja-JP" b="1" dirty="0">
                <a:solidFill>
                  <a:schemeClr val="bg1"/>
                </a:solidFill>
              </a:rPr>
              <a:t>7</a:t>
            </a:r>
            <a:r>
              <a:rPr lang="ja-JP" altLang="en-US" b="1" dirty="0" err="1">
                <a:solidFill>
                  <a:schemeClr val="bg1"/>
                </a:solidFill>
              </a:rPr>
              <a:t>．</a:t>
            </a:r>
            <a:r>
              <a:rPr lang="en-US" altLang="ja-JP" b="1" dirty="0">
                <a:solidFill>
                  <a:schemeClr val="bg1"/>
                </a:solidFill>
              </a:rPr>
              <a:t>8</a:t>
            </a:r>
            <a:r>
              <a:rPr lang="ja-JP" altLang="en-US" b="1" dirty="0">
                <a:solidFill>
                  <a:schemeClr val="bg1"/>
                </a:solidFill>
              </a:rPr>
              <a:t>％、地方消費税</a:t>
            </a:r>
            <a:r>
              <a:rPr lang="en-US" altLang="ja-JP" b="1" dirty="0">
                <a:solidFill>
                  <a:schemeClr val="bg1"/>
                </a:solidFill>
              </a:rPr>
              <a:t>2</a:t>
            </a:r>
            <a:r>
              <a:rPr lang="ja-JP" altLang="en-US" b="1" dirty="0" err="1">
                <a:solidFill>
                  <a:schemeClr val="bg1"/>
                </a:solidFill>
              </a:rPr>
              <a:t>．</a:t>
            </a:r>
            <a:r>
              <a:rPr lang="en-US" altLang="ja-JP" b="1" dirty="0">
                <a:solidFill>
                  <a:schemeClr val="bg1"/>
                </a:solidFill>
              </a:rPr>
              <a:t>2</a:t>
            </a:r>
            <a:r>
              <a:rPr lang="ja-JP" altLang="en-US" b="1" dirty="0">
                <a:solidFill>
                  <a:schemeClr val="bg1"/>
                </a:solidFill>
              </a:rPr>
              <a:t>％）になりました。</a:t>
            </a:r>
            <a:endParaRPr lang="en-US" altLang="ja-JP" b="1" dirty="0">
              <a:solidFill>
                <a:schemeClr val="bg1"/>
              </a:solidFill>
            </a:endParaRPr>
          </a:p>
          <a:p>
            <a:r>
              <a:rPr lang="ja-JP" altLang="en-US" b="1" dirty="0">
                <a:solidFill>
                  <a:schemeClr val="bg1"/>
                </a:solidFill>
              </a:rPr>
              <a:t>　</a:t>
            </a:r>
            <a:r>
              <a:rPr lang="ja-JP" altLang="en-US" b="1" dirty="0">
                <a:solidFill>
                  <a:schemeClr val="bg1"/>
                </a:solidFill>
                <a:highlight>
                  <a:srgbClr val="000080"/>
                </a:highlight>
              </a:rPr>
              <a:t>消費税率の引き上げによる増収分は、すべて社会保障の財源とされ、社会保障制度を安定させ、さらに充実するために使用されています。</a:t>
            </a:r>
            <a:endParaRPr lang="en-US" altLang="ja-JP" b="1" dirty="0">
              <a:solidFill>
                <a:schemeClr val="bg1"/>
              </a:solidFill>
              <a:highlight>
                <a:srgbClr val="000080"/>
              </a:highlight>
            </a:endParaRPr>
          </a:p>
          <a:p>
            <a:r>
              <a:rPr lang="ja-JP" altLang="en-US" b="1" dirty="0">
                <a:solidFill>
                  <a:schemeClr val="bg1"/>
                </a:solidFill>
              </a:rPr>
              <a:t>　少子高齢化がすすんでも、世代を問わず一人ひとりが安心して暮らせる社会を実現するために、消費税率の引き上げが実施されたのです。</a:t>
            </a:r>
            <a:endParaRPr lang="en-US" altLang="ja-JP" sz="1400" b="1" dirty="0">
              <a:solidFill>
                <a:schemeClr val="bg1"/>
              </a:solidFill>
            </a:endParaRPr>
          </a:p>
        </p:txBody>
      </p:sp>
      <p:sp>
        <p:nvSpPr>
          <p:cNvPr id="33" name="角丸四角形 32"/>
          <p:cNvSpPr/>
          <p:nvPr/>
        </p:nvSpPr>
        <p:spPr>
          <a:xfrm>
            <a:off x="8202430" y="5107"/>
            <a:ext cx="3997801" cy="51632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－これからの社会と税－</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B7F0FA71-BB5B-43AE-BF9E-9047444FD576}"/>
              </a:ext>
            </a:extLst>
          </p:cNvPr>
          <p:cNvSpPr txBox="1"/>
          <p:nvPr/>
        </p:nvSpPr>
        <p:spPr>
          <a:xfrm>
            <a:off x="257542" y="37820"/>
            <a:ext cx="6323562" cy="338554"/>
          </a:xfrm>
          <a:prstGeom prst="rect">
            <a:avLst/>
          </a:prstGeom>
          <a:noFill/>
        </p:spPr>
        <p:txBody>
          <a:bodyPr wrap="squar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ふりかえり　公平な税の集め方と使いみち</a:t>
            </a:r>
            <a:endParaRPr kumimoji="1" lang="en-US" altLang="ja-JP" sz="1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640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3" name="角丸四角形 32"/>
          <p:cNvSpPr/>
          <p:nvPr/>
        </p:nvSpPr>
        <p:spPr>
          <a:xfrm>
            <a:off x="8202430" y="5107"/>
            <a:ext cx="3997801" cy="51632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－これからの社会と税－</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35" name="星: 5 pt 34">
            <a:extLst>
              <a:ext uri="{FF2B5EF4-FFF2-40B4-BE49-F238E27FC236}">
                <a16:creationId xmlns:a16="http://schemas.microsoft.com/office/drawing/2014/main" id="{18BFA3A6-0804-41DD-B3D5-0E2EA98B7F16}"/>
              </a:ext>
            </a:extLst>
          </p:cNvPr>
          <p:cNvSpPr/>
          <p:nvPr/>
        </p:nvSpPr>
        <p:spPr>
          <a:xfrm>
            <a:off x="11726995" y="6501440"/>
            <a:ext cx="250358" cy="195573"/>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
        <p:nvSpPr>
          <p:cNvPr id="2" name="正方形/長方形 1">
            <a:extLst>
              <a:ext uri="{FF2B5EF4-FFF2-40B4-BE49-F238E27FC236}">
                <a16:creationId xmlns:a16="http://schemas.microsoft.com/office/drawing/2014/main" id="{7258E538-AC5B-4F2C-AA6E-11E3C5A9AB64}"/>
              </a:ext>
            </a:extLst>
          </p:cNvPr>
          <p:cNvSpPr/>
          <p:nvPr/>
        </p:nvSpPr>
        <p:spPr>
          <a:xfrm>
            <a:off x="214647" y="521430"/>
            <a:ext cx="11762706" cy="6309420"/>
          </a:xfrm>
          <a:prstGeom prst="rect">
            <a:avLst/>
          </a:prstGeom>
        </p:spPr>
        <p:txBody>
          <a:bodyPr wrap="square">
            <a:spAutoFit/>
          </a:bodyPr>
          <a:lstStyle/>
          <a:p>
            <a:r>
              <a:rPr lang="ja-JP" altLang="en-US" sz="6200" dirty="0">
                <a:latin typeface="HG創英角ﾎﾟｯﾌﾟ体" panose="040B0A09000000000000" pitchFamily="49" charset="-128"/>
                <a:ea typeface="HG創英角ﾎﾟｯﾌﾟ体" panose="040B0A09000000000000" pitchFamily="49" charset="-128"/>
              </a:rPr>
              <a:t>「税金」は「公共財（公共施設や公共サービス））の費用を負担するもの。</a:t>
            </a:r>
            <a:endParaRPr lang="en-US" altLang="ja-JP" sz="3200" dirty="0">
              <a:latin typeface="HG創英角ﾎﾟｯﾌﾟ体" panose="040B0A09000000000000" pitchFamily="49" charset="-128"/>
              <a:ea typeface="HG創英角ﾎﾟｯﾌﾟ体" panose="040B0A09000000000000" pitchFamily="49" charset="-128"/>
            </a:endParaRPr>
          </a:p>
          <a:p>
            <a:endParaRPr lang="en-US" altLang="ja-JP" sz="3200" dirty="0">
              <a:latin typeface="HG創英角ﾎﾟｯﾌﾟ体" panose="040B0A09000000000000" pitchFamily="49" charset="-128"/>
              <a:ea typeface="HG創英角ﾎﾟｯﾌﾟ体" panose="040B0A09000000000000" pitchFamily="49" charset="-128"/>
            </a:endParaRPr>
          </a:p>
          <a:p>
            <a:r>
              <a:rPr lang="ja-JP" altLang="en-US" sz="6200" dirty="0">
                <a:latin typeface="HG創英角ﾎﾟｯﾌﾟ体" panose="040B0A09000000000000" pitchFamily="49" charset="-128"/>
                <a:ea typeface="HG創英角ﾎﾟｯﾌﾟ体" panose="040B0A09000000000000" pitchFamily="49" charset="-128"/>
              </a:rPr>
              <a:t>「税負担の公平」を確保するために集め方が異なる税金を組み合わせている。</a:t>
            </a:r>
            <a:endParaRPr lang="en-US" altLang="ja-JP" sz="62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23615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2553" y="810442"/>
            <a:ext cx="12048793" cy="5290224"/>
            <a:chOff x="109776" y="1412801"/>
            <a:chExt cx="12048793" cy="5290224"/>
          </a:xfrm>
        </p:grpSpPr>
        <p:sp>
          <p:nvSpPr>
            <p:cNvPr id="12" name="角丸四角形 11"/>
            <p:cNvSpPr/>
            <p:nvPr/>
          </p:nvSpPr>
          <p:spPr>
            <a:xfrm>
              <a:off x="1336366" y="5734536"/>
              <a:ext cx="2392680" cy="929640"/>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税務署（国税）</a:t>
              </a:r>
              <a:endParaRPr lang="en-US" altLang="ja-JP" dirty="0">
                <a:solidFill>
                  <a:prstClr val="white"/>
                </a:solidFill>
              </a:endParaRPr>
            </a:p>
            <a:p>
              <a:pPr algn="ctr"/>
              <a:r>
                <a:rPr lang="ja-JP" altLang="en-US" sz="1200" dirty="0">
                  <a:solidFill>
                    <a:prstClr val="white"/>
                  </a:solidFill>
                </a:rPr>
                <a:t>１年間に国に納められる税金</a:t>
              </a:r>
              <a:endParaRPr lang="en-US" altLang="ja-JP" sz="1200" dirty="0">
                <a:solidFill>
                  <a:prstClr val="white"/>
                </a:solidFill>
              </a:endParaRPr>
            </a:p>
            <a:p>
              <a:pPr algn="ctr"/>
              <a:r>
                <a:rPr lang="ja-JP" altLang="en-US" sz="1600" b="1" dirty="0">
                  <a:solidFill>
                    <a:prstClr val="white"/>
                  </a:solidFill>
                </a:rPr>
                <a:t>約６５兆２，３５０億円</a:t>
              </a:r>
              <a:endParaRPr lang="en-US" altLang="ja-JP" sz="1600" b="1" dirty="0">
                <a:solidFill>
                  <a:prstClr val="white"/>
                </a:solidFill>
              </a:endParaRPr>
            </a:p>
            <a:p>
              <a:pPr algn="ctr"/>
              <a:r>
                <a:rPr lang="ja-JP" altLang="en-US" sz="1100" dirty="0">
                  <a:solidFill>
                    <a:prstClr val="white"/>
                  </a:solidFill>
                </a:rPr>
                <a:t>（令和４年度当初予算）</a:t>
              </a:r>
            </a:p>
          </p:txBody>
        </p:sp>
        <p:sp>
          <p:nvSpPr>
            <p:cNvPr id="3" name="角丸四角形 2"/>
            <p:cNvSpPr/>
            <p:nvPr/>
          </p:nvSpPr>
          <p:spPr>
            <a:xfrm>
              <a:off x="179189" y="1617888"/>
              <a:ext cx="4202191" cy="4031247"/>
            </a:xfrm>
            <a:prstGeom prst="roundRect">
              <a:avLst/>
            </a:prstGeom>
            <a:noFill/>
            <a:ln w="25400">
              <a:solidFill>
                <a:srgbClr val="00CC0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3" name="角丸四角形 22"/>
            <p:cNvSpPr/>
            <p:nvPr/>
          </p:nvSpPr>
          <p:spPr>
            <a:xfrm>
              <a:off x="4447223" y="1608418"/>
              <a:ext cx="6670357" cy="4040718"/>
            </a:xfrm>
            <a:prstGeom prst="roundRect">
              <a:avLst/>
            </a:prstGeom>
            <a:noFill/>
            <a:ln w="25400">
              <a:solidFill>
                <a:schemeClr val="accent5">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1791176" y="1412801"/>
              <a:ext cx="986790" cy="391233"/>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国　税</a:t>
              </a:r>
            </a:p>
          </p:txBody>
        </p:sp>
        <p:sp>
          <p:nvSpPr>
            <p:cNvPr id="10" name="角丸四角形 9"/>
            <p:cNvSpPr/>
            <p:nvPr/>
          </p:nvSpPr>
          <p:spPr>
            <a:xfrm>
              <a:off x="7193636" y="1426245"/>
              <a:ext cx="973455" cy="39123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地方税</a:t>
              </a:r>
            </a:p>
          </p:txBody>
        </p:sp>
        <p:sp>
          <p:nvSpPr>
            <p:cNvPr id="24" name="角丸四角形 23"/>
            <p:cNvSpPr/>
            <p:nvPr/>
          </p:nvSpPr>
          <p:spPr>
            <a:xfrm>
              <a:off x="109776" y="1863088"/>
              <a:ext cx="11167824" cy="2053323"/>
            </a:xfrm>
            <a:prstGeom prst="roundRect">
              <a:avLst/>
            </a:prstGeom>
            <a:solidFill>
              <a:schemeClr val="accent2">
                <a:lumMod val="40000"/>
                <a:lumOff val="60000"/>
                <a:alpha val="90000"/>
              </a:schemeClr>
            </a:solidFill>
            <a:ln w="25400">
              <a:solidFill>
                <a:srgbClr val="FF3399"/>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 name="正方形/長方形 1"/>
            <p:cNvSpPr/>
            <p:nvPr/>
          </p:nvSpPr>
          <p:spPr>
            <a:xfrm>
              <a:off x="11291591" y="2093110"/>
              <a:ext cx="316226" cy="10120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600" dirty="0">
                  <a:solidFill>
                    <a:srgbClr val="FF0066"/>
                  </a:solidFill>
                </a:rPr>
                <a:t>直接税</a:t>
              </a:r>
            </a:p>
          </p:txBody>
        </p:sp>
        <p:sp>
          <p:nvSpPr>
            <p:cNvPr id="22" name="正方形/長方形 21"/>
            <p:cNvSpPr/>
            <p:nvPr/>
          </p:nvSpPr>
          <p:spPr>
            <a:xfrm>
              <a:off x="11200818" y="4052130"/>
              <a:ext cx="533400" cy="10120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lang="ja-JP" altLang="en-US" sz="1600" dirty="0">
                  <a:solidFill>
                    <a:srgbClr val="5B9BD5">
                      <a:lumMod val="50000"/>
                    </a:srgbClr>
                  </a:solidFill>
                </a:rPr>
                <a:t>間接税</a:t>
              </a:r>
            </a:p>
          </p:txBody>
        </p:sp>
        <p:sp>
          <p:nvSpPr>
            <p:cNvPr id="25" name="角丸四角形 24"/>
            <p:cNvSpPr/>
            <p:nvPr/>
          </p:nvSpPr>
          <p:spPr>
            <a:xfrm>
              <a:off x="109776" y="3962021"/>
              <a:ext cx="11197055" cy="1564393"/>
            </a:xfrm>
            <a:prstGeom prst="roundRect">
              <a:avLst/>
            </a:prstGeom>
            <a:solidFill>
              <a:schemeClr val="bg2">
                <a:alpha val="73000"/>
              </a:schemeClr>
            </a:solidFill>
            <a:ln w="25400">
              <a:solidFill>
                <a:schemeClr val="accent1">
                  <a:lumMod val="5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5" name="直線コネクタ 4"/>
            <p:cNvCxnSpPr/>
            <p:nvPr/>
          </p:nvCxnSpPr>
          <p:spPr>
            <a:xfrm flipH="1">
              <a:off x="8166795" y="1767403"/>
              <a:ext cx="29104" cy="4807356"/>
            </a:xfrm>
            <a:prstGeom prst="line">
              <a:avLst/>
            </a:prstGeom>
            <a:ln w="38100">
              <a:solidFill>
                <a:schemeClr val="accent6">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2382748" y="3189674"/>
              <a:ext cx="997464" cy="5633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会社も税金の</a:t>
              </a:r>
              <a:endParaRPr lang="en-US" altLang="ja-JP" sz="1000" dirty="0">
                <a:solidFill>
                  <a:prstClr val="black"/>
                </a:solidFill>
              </a:endParaRPr>
            </a:p>
            <a:p>
              <a:r>
                <a:rPr lang="ja-JP" altLang="en-US" sz="1000" dirty="0">
                  <a:solidFill>
                    <a:prstClr val="black"/>
                  </a:solidFill>
                </a:rPr>
                <a:t>額を計算して</a:t>
              </a:r>
              <a:endParaRPr lang="en-US" altLang="ja-JP" sz="1000" dirty="0">
                <a:solidFill>
                  <a:prstClr val="black"/>
                </a:solidFill>
              </a:endParaRPr>
            </a:p>
            <a:p>
              <a:r>
                <a:rPr lang="ja-JP" altLang="en-US" sz="1000" dirty="0">
                  <a:solidFill>
                    <a:prstClr val="black"/>
                  </a:solidFill>
                </a:rPr>
                <a:t>納めます。</a:t>
              </a:r>
            </a:p>
          </p:txBody>
        </p:sp>
        <p:sp>
          <p:nvSpPr>
            <p:cNvPr id="26" name="正方形/長方形 25"/>
            <p:cNvSpPr/>
            <p:nvPr/>
          </p:nvSpPr>
          <p:spPr>
            <a:xfrm>
              <a:off x="1293020" y="1893018"/>
              <a:ext cx="2609856" cy="8846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会社などで働いている人は、給料から差し引かれます。差し引かれた税金は会社などがまとめて納めます。</a:t>
              </a:r>
              <a:endParaRPr lang="en-US" altLang="ja-JP" sz="1000" dirty="0">
                <a:solidFill>
                  <a:prstClr val="black"/>
                </a:solidFill>
              </a:endParaRPr>
            </a:p>
            <a:p>
              <a:r>
                <a:rPr lang="ja-JP" altLang="en-US" sz="1000" dirty="0">
                  <a:solidFill>
                    <a:prstClr val="black"/>
                  </a:solidFill>
                </a:rPr>
                <a:t>農業をしている人や商売をしている人は、１年に１度自分の税金を計算して納めます。</a:t>
              </a:r>
              <a:endParaRPr lang="en-US" altLang="ja-JP" sz="1000" dirty="0">
                <a:solidFill>
                  <a:prstClr val="black"/>
                </a:solidFill>
              </a:endParaRPr>
            </a:p>
          </p:txBody>
        </p:sp>
        <p:sp>
          <p:nvSpPr>
            <p:cNvPr id="28" name="正方形/長方形 27"/>
            <p:cNvSpPr/>
            <p:nvPr/>
          </p:nvSpPr>
          <p:spPr>
            <a:xfrm>
              <a:off x="2397125" y="3952618"/>
              <a:ext cx="2064265" cy="3887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rgbClr val="00B050"/>
                  </a:solidFill>
                </a:rPr>
                <a:t>●たばこ税　●揮発油税</a:t>
              </a:r>
              <a:endParaRPr lang="en-US" altLang="ja-JP" sz="1400" dirty="0">
                <a:solidFill>
                  <a:srgbClr val="00B050"/>
                </a:solidFill>
              </a:endParaRPr>
            </a:p>
          </p:txBody>
        </p:sp>
        <p:sp>
          <p:nvSpPr>
            <p:cNvPr id="29" name="正方形/長方形 28"/>
            <p:cNvSpPr/>
            <p:nvPr/>
          </p:nvSpPr>
          <p:spPr>
            <a:xfrm>
              <a:off x="4557416" y="1856820"/>
              <a:ext cx="1233609"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5B9BD5">
                      <a:lumMod val="50000"/>
                    </a:srgbClr>
                  </a:solidFill>
                </a:rPr>
                <a:t>●県民税</a:t>
              </a:r>
              <a:endParaRPr lang="en-US" altLang="ja-JP" sz="1600" dirty="0">
                <a:solidFill>
                  <a:srgbClr val="5B9BD5">
                    <a:lumMod val="50000"/>
                  </a:srgbClr>
                </a:solidFill>
              </a:endParaRPr>
            </a:p>
            <a:p>
              <a:r>
                <a:rPr lang="ja-JP" altLang="en-US" sz="1600" dirty="0">
                  <a:solidFill>
                    <a:srgbClr val="5B9BD5">
                      <a:lumMod val="50000"/>
                    </a:srgbClr>
                  </a:solidFill>
                </a:rPr>
                <a:t>●事業税</a:t>
              </a:r>
              <a:endParaRPr lang="en-US" altLang="ja-JP" sz="1600" dirty="0">
                <a:solidFill>
                  <a:srgbClr val="5B9BD5">
                    <a:lumMod val="50000"/>
                  </a:srgbClr>
                </a:solidFill>
              </a:endParaRPr>
            </a:p>
          </p:txBody>
        </p:sp>
        <p:sp>
          <p:nvSpPr>
            <p:cNvPr id="30" name="正方形/長方形 29"/>
            <p:cNvSpPr/>
            <p:nvPr/>
          </p:nvSpPr>
          <p:spPr>
            <a:xfrm>
              <a:off x="6840034" y="3900071"/>
              <a:ext cx="1515041"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5B9BD5">
                      <a:lumMod val="50000"/>
                    </a:srgbClr>
                  </a:solidFill>
                </a:rPr>
                <a:t>●県たばこ税</a:t>
              </a:r>
              <a:endParaRPr lang="en-US" altLang="ja-JP" sz="1600" dirty="0">
                <a:solidFill>
                  <a:srgbClr val="5B9BD5">
                    <a:lumMod val="50000"/>
                  </a:srgbClr>
                </a:solidFill>
              </a:endParaRPr>
            </a:p>
          </p:txBody>
        </p:sp>
        <p:sp>
          <p:nvSpPr>
            <p:cNvPr id="31" name="正方形/長方形 30"/>
            <p:cNvSpPr/>
            <p:nvPr/>
          </p:nvSpPr>
          <p:spPr>
            <a:xfrm>
              <a:off x="9560739" y="3883693"/>
              <a:ext cx="1622684"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rgbClr val="5B9BD5">
                      <a:lumMod val="50000"/>
                    </a:srgbClr>
                  </a:solidFill>
                </a:rPr>
                <a:t>●市町村たばこ税</a:t>
              </a:r>
              <a:endParaRPr lang="en-US" altLang="ja-JP" sz="1400" dirty="0">
                <a:solidFill>
                  <a:srgbClr val="5B9BD5">
                    <a:lumMod val="50000"/>
                  </a:srgbClr>
                </a:solidFill>
              </a:endParaRPr>
            </a:p>
          </p:txBody>
        </p:sp>
        <p:sp>
          <p:nvSpPr>
            <p:cNvPr id="32" name="正方形/長方形 31"/>
            <p:cNvSpPr/>
            <p:nvPr/>
          </p:nvSpPr>
          <p:spPr>
            <a:xfrm>
              <a:off x="8187214" y="1811771"/>
              <a:ext cx="1515041" cy="5747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rgbClr val="5B9BD5">
                      <a:lumMod val="50000"/>
                    </a:srgbClr>
                  </a:solidFill>
                </a:rPr>
                <a:t>●市町村民税</a:t>
              </a:r>
              <a:endParaRPr lang="en-US" altLang="ja-JP" sz="1600" dirty="0">
                <a:solidFill>
                  <a:srgbClr val="5B9BD5">
                    <a:lumMod val="50000"/>
                  </a:srgbClr>
                </a:solidFill>
              </a:endParaRPr>
            </a:p>
          </p:txBody>
        </p:sp>
        <p:pic>
          <p:nvPicPr>
            <p:cNvPr id="33" name="図 32" descr="C:\Users\A318266\Desktop\新しいフォルダー (2)\副教材イラスト（編集中）\H29_JPEG\H29_消費税.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847" y="4267442"/>
              <a:ext cx="1399120" cy="925227"/>
            </a:xfrm>
            <a:prstGeom prst="rect">
              <a:avLst/>
            </a:prstGeom>
            <a:noFill/>
            <a:ln>
              <a:noFill/>
            </a:ln>
          </p:spPr>
        </p:pic>
        <p:sp>
          <p:nvSpPr>
            <p:cNvPr id="16" name="円/楕円 15"/>
            <p:cNvSpPr/>
            <p:nvPr/>
          </p:nvSpPr>
          <p:spPr>
            <a:xfrm>
              <a:off x="289085" y="4046753"/>
              <a:ext cx="1017270" cy="4610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消費税</a:t>
              </a:r>
            </a:p>
          </p:txBody>
        </p:sp>
        <p:pic>
          <p:nvPicPr>
            <p:cNvPr id="34" name="図 33" descr="zaimu_Illust-19-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843" y="2857323"/>
              <a:ext cx="456877" cy="936208"/>
            </a:xfrm>
            <a:prstGeom prst="rect">
              <a:avLst/>
            </a:prstGeom>
          </p:spPr>
        </p:pic>
        <p:pic>
          <p:nvPicPr>
            <p:cNvPr id="35" name="図 34" descr="zaimu_Illust-19-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166" y="2734730"/>
              <a:ext cx="438219" cy="1092825"/>
            </a:xfrm>
            <a:prstGeom prst="rect">
              <a:avLst/>
            </a:prstGeom>
          </p:spPr>
        </p:pic>
        <p:pic>
          <p:nvPicPr>
            <p:cNvPr id="36" name="図 35" descr="zaimu_Illust-2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228" y="2900382"/>
              <a:ext cx="796213" cy="871105"/>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3166" y="2799668"/>
              <a:ext cx="1119034" cy="1119034"/>
            </a:xfrm>
            <a:prstGeom prst="rect">
              <a:avLst/>
            </a:prstGeom>
          </p:spPr>
        </p:pic>
        <p:pic>
          <p:nvPicPr>
            <p:cNvPr id="39" name="図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3201" y="2958022"/>
              <a:ext cx="1296058" cy="496807"/>
            </a:xfrm>
            <a:prstGeom prst="rect">
              <a:avLst/>
            </a:prstGeom>
          </p:spPr>
        </p:pic>
        <p:sp>
          <p:nvSpPr>
            <p:cNvPr id="40" name="正方形/長方形 39"/>
            <p:cNvSpPr/>
            <p:nvPr/>
          </p:nvSpPr>
          <p:spPr>
            <a:xfrm>
              <a:off x="4533384" y="3487176"/>
              <a:ext cx="1885837" cy="180675"/>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車を所有している人が納めます。</a:t>
              </a:r>
              <a:endParaRPr lang="en-US" altLang="ja-JP" sz="1000" dirty="0">
                <a:solidFill>
                  <a:prstClr val="black"/>
                </a:solidFill>
              </a:endParaRPr>
            </a:p>
          </p:txBody>
        </p:sp>
        <p:sp>
          <p:nvSpPr>
            <p:cNvPr id="17" name="円/楕円 16"/>
            <p:cNvSpPr/>
            <p:nvPr/>
          </p:nvSpPr>
          <p:spPr>
            <a:xfrm>
              <a:off x="4517588" y="2472064"/>
              <a:ext cx="1295400" cy="4176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自動車税</a:t>
              </a:r>
              <a:endParaRPr lang="en-US" altLang="ja-JP" sz="1400" dirty="0">
                <a:solidFill>
                  <a:prstClr val="white"/>
                </a:solidFill>
              </a:endParaRPr>
            </a:p>
            <a:p>
              <a:pPr algn="ctr"/>
              <a:r>
                <a:rPr lang="ja-JP" altLang="en-US" sz="1200" dirty="0">
                  <a:solidFill>
                    <a:prstClr val="white"/>
                  </a:solidFill>
                </a:rPr>
                <a:t>（種別割）</a:t>
              </a:r>
            </a:p>
          </p:txBody>
        </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2986" y="1885111"/>
              <a:ext cx="1560379" cy="1045256"/>
            </a:xfrm>
            <a:prstGeom prst="rect">
              <a:avLst/>
            </a:prstGeom>
          </p:spPr>
        </p:pic>
        <p:sp>
          <p:nvSpPr>
            <p:cNvPr id="18" name="円/楕円 17"/>
            <p:cNvSpPr/>
            <p:nvPr/>
          </p:nvSpPr>
          <p:spPr>
            <a:xfrm>
              <a:off x="6701095" y="3004488"/>
              <a:ext cx="1350585" cy="61691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不動産</a:t>
              </a:r>
              <a:endParaRPr lang="en-US" altLang="ja-JP" sz="1400" dirty="0">
                <a:solidFill>
                  <a:prstClr val="white"/>
                </a:solidFill>
              </a:endParaRPr>
            </a:p>
            <a:p>
              <a:pPr algn="ctr"/>
              <a:r>
                <a:rPr lang="ja-JP" altLang="en-US" sz="1400" dirty="0">
                  <a:solidFill>
                    <a:prstClr val="white"/>
                  </a:solidFill>
                </a:rPr>
                <a:t>取得税</a:t>
              </a:r>
              <a:endParaRPr lang="en-US" altLang="ja-JP" sz="1400" dirty="0">
                <a:solidFill>
                  <a:prstClr val="white"/>
                </a:solidFill>
              </a:endParaRPr>
            </a:p>
          </p:txBody>
        </p:sp>
        <p:sp>
          <p:nvSpPr>
            <p:cNvPr id="42" name="正方形/長方形 41"/>
            <p:cNvSpPr/>
            <p:nvPr/>
          </p:nvSpPr>
          <p:spPr>
            <a:xfrm>
              <a:off x="6328002" y="2795639"/>
              <a:ext cx="1906212" cy="186774"/>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土地や家をかった人が納めます。</a:t>
              </a:r>
              <a:endParaRPr lang="en-US" altLang="ja-JP" sz="1000" dirty="0">
                <a:solidFill>
                  <a:prstClr val="black"/>
                </a:solidFill>
              </a:endParaRPr>
            </a:p>
          </p:txBody>
        </p:sp>
        <p:pic>
          <p:nvPicPr>
            <p:cNvPr id="43" name="図 42" descr="zaimu_Illust-29.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08156" y="4454762"/>
              <a:ext cx="1648900" cy="1008986"/>
            </a:xfrm>
            <a:prstGeom prst="rect">
              <a:avLst/>
            </a:prstGeom>
          </p:spPr>
        </p:pic>
        <p:sp>
          <p:nvSpPr>
            <p:cNvPr id="44" name="正方形/長方形 43"/>
            <p:cNvSpPr/>
            <p:nvPr/>
          </p:nvSpPr>
          <p:spPr>
            <a:xfrm>
              <a:off x="4609006" y="4572709"/>
              <a:ext cx="1544955" cy="674320"/>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latin typeface="ＭＳ Ｐゴシック" panose="020B0600070205080204" pitchFamily="50" charset="-128"/>
                </a:rPr>
                <a:t>消費税</a:t>
              </a:r>
              <a:r>
                <a:rPr lang="en-US" altLang="ja-JP" sz="1000" dirty="0">
                  <a:solidFill>
                    <a:prstClr val="black"/>
                  </a:solidFill>
                  <a:latin typeface="ＭＳ Ｐゴシック" panose="020B0600070205080204" pitchFamily="50" charset="-128"/>
                </a:rPr>
                <a:t>10%</a:t>
              </a:r>
              <a:r>
                <a:rPr lang="ja-JP" altLang="en-US" sz="1000" dirty="0">
                  <a:solidFill>
                    <a:prstClr val="black"/>
                  </a:solidFill>
                  <a:latin typeface="ＭＳ Ｐゴシック" panose="020B0600070205080204" pitchFamily="50" charset="-128"/>
                </a:rPr>
                <a:t>のうち、</a:t>
              </a:r>
              <a:r>
                <a:rPr lang="en-US" altLang="ja-JP" sz="1000" dirty="0">
                  <a:solidFill>
                    <a:prstClr val="black"/>
                  </a:solidFill>
                  <a:latin typeface="ＭＳ Ｐゴシック" panose="020B0600070205080204" pitchFamily="50" charset="-128"/>
                </a:rPr>
                <a:t>7</a:t>
              </a:r>
              <a:r>
                <a:rPr lang="ja-JP" altLang="en-US" sz="1000" dirty="0" err="1">
                  <a:solidFill>
                    <a:prstClr val="black"/>
                  </a:solidFill>
                  <a:latin typeface="ＭＳ Ｐゴシック" panose="020B0600070205080204" pitchFamily="50" charset="-128"/>
                </a:rPr>
                <a:t>．</a:t>
              </a:r>
              <a:r>
                <a:rPr lang="en-US" altLang="ja-JP" sz="1000" dirty="0">
                  <a:solidFill>
                    <a:prstClr val="black"/>
                  </a:solidFill>
                  <a:latin typeface="ＭＳ Ｐゴシック" panose="020B0600070205080204" pitchFamily="50" charset="-128"/>
                </a:rPr>
                <a:t>8%</a:t>
              </a:r>
              <a:r>
                <a:rPr lang="ja-JP" altLang="en-US" sz="1000" dirty="0">
                  <a:solidFill>
                    <a:prstClr val="black"/>
                  </a:solidFill>
                  <a:latin typeface="ＭＳ Ｐゴシック" panose="020B0600070205080204" pitchFamily="50" charset="-128"/>
                </a:rPr>
                <a:t>分が国税、</a:t>
              </a:r>
              <a:r>
                <a:rPr lang="en-US" altLang="ja-JP" sz="1000" dirty="0">
                  <a:solidFill>
                    <a:prstClr val="black"/>
                  </a:solidFill>
                  <a:latin typeface="ＭＳ Ｐゴシック" panose="020B0600070205080204" pitchFamily="50" charset="-128"/>
                </a:rPr>
                <a:t>2</a:t>
              </a:r>
              <a:r>
                <a:rPr lang="ja-JP" altLang="en-US" sz="1000" dirty="0" err="1">
                  <a:solidFill>
                    <a:prstClr val="black"/>
                  </a:solidFill>
                  <a:latin typeface="ＭＳ Ｐゴシック" panose="020B0600070205080204" pitchFamily="50" charset="-128"/>
                </a:rPr>
                <a:t>．</a:t>
              </a:r>
              <a:r>
                <a:rPr lang="en-US" altLang="ja-JP" sz="1000" dirty="0">
                  <a:solidFill>
                    <a:prstClr val="black"/>
                  </a:solidFill>
                  <a:latin typeface="ＭＳ Ｐゴシック" panose="020B0600070205080204" pitchFamily="50" charset="-128"/>
                </a:rPr>
                <a:t>2%</a:t>
              </a:r>
              <a:r>
                <a:rPr lang="ja-JP" altLang="en-US" sz="1000" dirty="0">
                  <a:solidFill>
                    <a:prstClr val="black"/>
                  </a:solidFill>
                  <a:latin typeface="ＭＳ Ｐゴシック" panose="020B0600070205080204" pitchFamily="50" charset="-128"/>
                </a:rPr>
                <a:t>分は地方消費税として納めます。</a:t>
              </a:r>
              <a:endParaRPr lang="en-US" altLang="ja-JP" sz="1000" dirty="0">
                <a:solidFill>
                  <a:prstClr val="black"/>
                </a:solidFill>
                <a:latin typeface="ＭＳ Ｐゴシック" panose="020B0600070205080204" pitchFamily="50" charset="-128"/>
              </a:endParaRPr>
            </a:p>
          </p:txBody>
        </p:sp>
        <p:sp>
          <p:nvSpPr>
            <p:cNvPr id="20" name="円/楕円 19"/>
            <p:cNvSpPr/>
            <p:nvPr/>
          </p:nvSpPr>
          <p:spPr>
            <a:xfrm>
              <a:off x="4663201" y="4121426"/>
              <a:ext cx="1544955" cy="41670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地方消費税</a:t>
              </a:r>
              <a:endParaRPr lang="en-US" altLang="ja-JP" sz="1400" dirty="0">
                <a:solidFill>
                  <a:prstClr val="white"/>
                </a:solidFill>
              </a:endParaRPr>
            </a:p>
          </p:txBody>
        </p:sp>
        <p:pic>
          <p:nvPicPr>
            <p:cNvPr id="45" name="図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55109" y="1968200"/>
              <a:ext cx="1445585" cy="1243434"/>
            </a:xfrm>
            <a:prstGeom prst="rect">
              <a:avLst/>
            </a:prstGeom>
          </p:spPr>
        </p:pic>
        <p:sp>
          <p:nvSpPr>
            <p:cNvPr id="46" name="正方形/長方形 45"/>
            <p:cNvSpPr/>
            <p:nvPr/>
          </p:nvSpPr>
          <p:spPr>
            <a:xfrm>
              <a:off x="9279648" y="3406542"/>
              <a:ext cx="1799009" cy="359618"/>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土地や建物を所有している人が納めます。</a:t>
              </a:r>
              <a:endParaRPr lang="en-US" altLang="ja-JP" sz="1000" dirty="0">
                <a:solidFill>
                  <a:prstClr val="black"/>
                </a:solidFill>
              </a:endParaRPr>
            </a:p>
          </p:txBody>
        </p:sp>
        <p:sp>
          <p:nvSpPr>
            <p:cNvPr id="13" name="角丸四角形 12"/>
            <p:cNvSpPr/>
            <p:nvPr/>
          </p:nvSpPr>
          <p:spPr>
            <a:xfrm>
              <a:off x="8234214" y="5763679"/>
              <a:ext cx="2936081" cy="9296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県内の各市町村</a:t>
              </a:r>
              <a:r>
                <a:rPr lang="ja-JP" altLang="en-US" sz="1600" dirty="0">
                  <a:solidFill>
                    <a:prstClr val="white"/>
                  </a:solidFill>
                </a:rPr>
                <a:t>（市町村税）</a:t>
              </a:r>
              <a:endParaRPr lang="en-US" altLang="ja-JP" sz="1600" dirty="0">
                <a:solidFill>
                  <a:prstClr val="white"/>
                </a:solidFill>
              </a:endParaRPr>
            </a:p>
            <a:p>
              <a:pPr algn="ctr"/>
              <a:r>
                <a:rPr lang="ja-JP" altLang="en-US" sz="1200" dirty="0">
                  <a:solidFill>
                    <a:prstClr val="white"/>
                  </a:solidFill>
                </a:rPr>
                <a:t>１年間に市町村に納められる税金</a:t>
              </a:r>
              <a:endParaRPr lang="en-US" altLang="ja-JP" sz="1200" dirty="0">
                <a:solidFill>
                  <a:prstClr val="white"/>
                </a:solidFill>
              </a:endParaRPr>
            </a:p>
            <a:p>
              <a:pPr algn="ctr"/>
              <a:r>
                <a:rPr lang="ja-JP" altLang="en-US" sz="1600" b="1" dirty="0">
                  <a:solidFill>
                    <a:prstClr val="white"/>
                  </a:solidFill>
                </a:rPr>
                <a:t>約４，３５５億円</a:t>
              </a:r>
              <a:endParaRPr lang="en-US" altLang="ja-JP" sz="1600" b="1" dirty="0">
                <a:solidFill>
                  <a:prstClr val="white"/>
                </a:solidFill>
              </a:endParaRPr>
            </a:p>
            <a:p>
              <a:pPr algn="ctr"/>
              <a:r>
                <a:rPr lang="ja-JP" altLang="en-US" sz="1100" dirty="0">
                  <a:solidFill>
                    <a:prstClr val="white"/>
                  </a:solidFill>
                </a:rPr>
                <a:t>（令和４年度当初予算）</a:t>
              </a:r>
            </a:p>
          </p:txBody>
        </p:sp>
        <p:sp>
          <p:nvSpPr>
            <p:cNvPr id="11" name="角丸四角形 10"/>
            <p:cNvSpPr/>
            <p:nvPr/>
          </p:nvSpPr>
          <p:spPr>
            <a:xfrm>
              <a:off x="5160053" y="5773385"/>
              <a:ext cx="2399348" cy="929640"/>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Ｉ　県（県税）</a:t>
              </a:r>
              <a:endParaRPr lang="en-US" altLang="ja-JP" dirty="0">
                <a:solidFill>
                  <a:prstClr val="white"/>
                </a:solidFill>
              </a:endParaRPr>
            </a:p>
            <a:p>
              <a:pPr algn="ctr"/>
              <a:r>
                <a:rPr lang="ja-JP" altLang="en-US" sz="1200" dirty="0">
                  <a:solidFill>
                    <a:prstClr val="white"/>
                  </a:solidFill>
                </a:rPr>
                <a:t>１年間に県に納められる税金</a:t>
              </a:r>
              <a:endParaRPr lang="en-US" altLang="ja-JP" sz="1200" dirty="0">
                <a:solidFill>
                  <a:prstClr val="white"/>
                </a:solidFill>
              </a:endParaRPr>
            </a:p>
            <a:p>
              <a:pPr algn="ctr"/>
              <a:r>
                <a:rPr lang="ja-JP" altLang="en-US" sz="1600" b="1" dirty="0">
                  <a:solidFill>
                    <a:prstClr val="white"/>
                  </a:solidFill>
                </a:rPr>
                <a:t>約３，９８１億円</a:t>
              </a:r>
              <a:endParaRPr lang="en-US" altLang="ja-JP" sz="1600" b="1" dirty="0">
                <a:solidFill>
                  <a:prstClr val="white"/>
                </a:solidFill>
              </a:endParaRPr>
            </a:p>
            <a:p>
              <a:pPr algn="ctr"/>
              <a:r>
                <a:rPr lang="ja-JP" altLang="en-US" sz="1100" dirty="0">
                  <a:solidFill>
                    <a:prstClr val="white"/>
                  </a:solidFill>
                </a:rPr>
                <a:t>（令和４年度当初予算）</a:t>
              </a:r>
            </a:p>
          </p:txBody>
        </p:sp>
        <p:sp>
          <p:nvSpPr>
            <p:cNvPr id="49" name="正方形/長方形 48"/>
            <p:cNvSpPr/>
            <p:nvPr/>
          </p:nvSpPr>
          <p:spPr>
            <a:xfrm>
              <a:off x="8298453" y="4407152"/>
              <a:ext cx="1390250" cy="620616"/>
            </a:xfrm>
            <a:prstGeom prst="rect">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温泉に入ったときに支払った入湯税は施設がまとめて納めます。</a:t>
              </a:r>
              <a:endParaRPr lang="en-US" altLang="ja-JP" sz="1000" dirty="0">
                <a:solidFill>
                  <a:prstClr val="black"/>
                </a:solidFill>
              </a:endParaRPr>
            </a:p>
          </p:txBody>
        </p:sp>
        <p:sp>
          <p:nvSpPr>
            <p:cNvPr id="27" name="正方形/長方形 26"/>
            <p:cNvSpPr/>
            <p:nvPr/>
          </p:nvSpPr>
          <p:spPr>
            <a:xfrm>
              <a:off x="884166" y="5152769"/>
              <a:ext cx="2851859" cy="3207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a:solidFill>
                    <a:prstClr val="black"/>
                  </a:solidFill>
                </a:rPr>
                <a:t>買い物をしたときに支払った消費税は、お店などがまとめて納めます。</a:t>
              </a:r>
              <a:endParaRPr lang="en-US" altLang="ja-JP" sz="1000" dirty="0">
                <a:solidFill>
                  <a:prstClr val="black"/>
                </a:solidFill>
              </a:endParaRPr>
            </a:p>
          </p:txBody>
        </p:sp>
        <p:sp>
          <p:nvSpPr>
            <p:cNvPr id="54" name="正方形/長方形 53"/>
            <p:cNvSpPr/>
            <p:nvPr/>
          </p:nvSpPr>
          <p:spPr>
            <a:xfrm>
              <a:off x="11572555" y="1936301"/>
              <a:ext cx="563611" cy="1915427"/>
            </a:xfrm>
            <a:prstGeom prst="rect">
              <a:avLst/>
            </a:prstGeom>
            <a:solidFill>
              <a:srgbClr val="FF3399">
                <a:alpha val="3000"/>
              </a:srgbClr>
            </a:solidFill>
            <a:ln>
              <a:solidFill>
                <a:srgbClr val="FF3399"/>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100" dirty="0">
                  <a:solidFill>
                    <a:prstClr val="black"/>
                  </a:solidFill>
                </a:rPr>
                <a:t>税金を負担する人が直接、国や地方公共団体に納める税金</a:t>
              </a:r>
              <a:endParaRPr lang="en-US" altLang="ja-JP" sz="1100" dirty="0">
                <a:solidFill>
                  <a:prstClr val="black"/>
                </a:solidFill>
              </a:endParaRPr>
            </a:p>
          </p:txBody>
        </p:sp>
        <p:sp>
          <p:nvSpPr>
            <p:cNvPr id="55" name="正方形/長方形 54"/>
            <p:cNvSpPr/>
            <p:nvPr/>
          </p:nvSpPr>
          <p:spPr>
            <a:xfrm>
              <a:off x="11592267" y="4063215"/>
              <a:ext cx="566302" cy="1540200"/>
            </a:xfrm>
            <a:prstGeom prst="rect">
              <a:avLst/>
            </a:prstGeom>
            <a:solidFill>
              <a:schemeClr val="accent1">
                <a:lumMod val="50000"/>
                <a:alpha val="3000"/>
              </a:schemeClr>
            </a:solidFill>
            <a:ln>
              <a:solidFill>
                <a:schemeClr val="accent1">
                  <a:lumMod val="50000"/>
                </a:schemeClr>
              </a:solidFill>
              <a:prstDash val="sysDot"/>
            </a:ln>
          </p:spPr>
          <p:style>
            <a:lnRef idx="2">
              <a:schemeClr val="accent6"/>
            </a:lnRef>
            <a:fillRef idx="1">
              <a:schemeClr val="lt1"/>
            </a:fillRef>
            <a:effectRef idx="0">
              <a:schemeClr val="accent6"/>
            </a:effectRef>
            <a:fontRef idx="minor">
              <a:schemeClr val="dk1"/>
            </a:fontRef>
          </p:style>
          <p:txBody>
            <a:bodyPr vert="eaVert" rtlCol="0" anchor="ctr"/>
            <a:lstStyle/>
            <a:p>
              <a:r>
                <a:rPr lang="ja-JP" altLang="en-US" sz="1100" dirty="0">
                  <a:solidFill>
                    <a:prstClr val="black"/>
                  </a:solidFill>
                </a:rPr>
                <a:t>実質的に税金を負担する人とそれを納める人が異なる税金</a:t>
              </a:r>
              <a:endParaRPr lang="en-US" altLang="ja-JP" sz="1100" dirty="0">
                <a:solidFill>
                  <a:prstClr val="black"/>
                </a:solidFill>
              </a:endParaRPr>
            </a:p>
          </p:txBody>
        </p:sp>
        <p:sp>
          <p:nvSpPr>
            <p:cNvPr id="14" name="円/楕円 13"/>
            <p:cNvSpPr/>
            <p:nvPr/>
          </p:nvSpPr>
          <p:spPr>
            <a:xfrm>
              <a:off x="256700" y="1920619"/>
              <a:ext cx="1082040" cy="4253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所得税</a:t>
              </a:r>
            </a:p>
          </p:txBody>
        </p:sp>
        <p:sp>
          <p:nvSpPr>
            <p:cNvPr id="15" name="円/楕円 14"/>
            <p:cNvSpPr/>
            <p:nvPr/>
          </p:nvSpPr>
          <p:spPr>
            <a:xfrm>
              <a:off x="2223858" y="2815481"/>
              <a:ext cx="1039891" cy="39885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法人税</a:t>
              </a:r>
            </a:p>
          </p:txBody>
        </p:sp>
        <p:sp>
          <p:nvSpPr>
            <p:cNvPr id="19" name="円/楕円 18"/>
            <p:cNvSpPr/>
            <p:nvPr/>
          </p:nvSpPr>
          <p:spPr>
            <a:xfrm>
              <a:off x="8404860" y="3034859"/>
              <a:ext cx="1645920" cy="3900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固定資産税</a:t>
              </a:r>
              <a:endParaRPr lang="en-US" altLang="ja-JP" sz="1400" dirty="0">
                <a:solidFill>
                  <a:prstClr val="white"/>
                </a:solidFill>
              </a:endParaRPr>
            </a:p>
          </p:txBody>
        </p:sp>
        <p:pic>
          <p:nvPicPr>
            <p:cNvPr id="51" name="図 50"/>
            <p:cNvPicPr>
              <a:picLocks noChangeAspect="1"/>
            </p:cNvPicPr>
            <p:nvPr/>
          </p:nvPicPr>
          <p:blipFill>
            <a:blip r:embed="rId12"/>
            <a:stretch>
              <a:fillRect/>
            </a:stretch>
          </p:blipFill>
          <p:spPr>
            <a:xfrm>
              <a:off x="9704139" y="4436462"/>
              <a:ext cx="1235595" cy="867084"/>
            </a:xfrm>
            <a:prstGeom prst="rect">
              <a:avLst/>
            </a:prstGeom>
          </p:spPr>
        </p:pic>
        <p:sp>
          <p:nvSpPr>
            <p:cNvPr id="21" name="円/楕円 20"/>
            <p:cNvSpPr/>
            <p:nvPr/>
          </p:nvSpPr>
          <p:spPr>
            <a:xfrm>
              <a:off x="8705252" y="4986000"/>
              <a:ext cx="1143000" cy="386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入湯税</a:t>
              </a:r>
              <a:endParaRPr lang="en-US" altLang="ja-JP" sz="1400" dirty="0">
                <a:solidFill>
                  <a:prstClr val="white"/>
                </a:solidFill>
              </a:endParaRPr>
            </a:p>
          </p:txBody>
        </p:sp>
      </p:grpSp>
      <p:grpSp>
        <p:nvGrpSpPr>
          <p:cNvPr id="52" name="グループ化 51"/>
          <p:cNvGrpSpPr/>
          <p:nvPr/>
        </p:nvGrpSpPr>
        <p:grpSpPr>
          <a:xfrm>
            <a:off x="-193185" y="238044"/>
            <a:ext cx="7633640" cy="707886"/>
            <a:chOff x="342836" y="364699"/>
            <a:chExt cx="7633640" cy="792422"/>
          </a:xfrm>
        </p:grpSpPr>
        <p:sp>
          <p:nvSpPr>
            <p:cNvPr id="53" name="ホームベース 52"/>
            <p:cNvSpPr/>
            <p:nvPr/>
          </p:nvSpPr>
          <p:spPr>
            <a:xfrm>
              <a:off x="780258" y="513185"/>
              <a:ext cx="6942176" cy="51816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342836" y="364699"/>
              <a:ext cx="7633640" cy="792422"/>
            </a:xfrm>
            <a:prstGeom prst="rect">
              <a:avLst/>
            </a:prstGeom>
            <a:noFill/>
          </p:spPr>
          <p:txBody>
            <a:bodyPr wrap="square" lIns="91440" tIns="45720" rIns="91440" bIns="45720">
              <a:spAutoFit/>
            </a:bodyPr>
            <a:lstStyle/>
            <a:p>
              <a:pPr algn="ctr"/>
              <a:r>
                <a:rPr lang="ja-JP" altLang="en-US" sz="4000" b="1"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税のしくみや使いみちを知ろう</a:t>
              </a:r>
            </a:p>
          </p:txBody>
        </p:sp>
      </p:grpSp>
      <p:sp>
        <p:nvSpPr>
          <p:cNvPr id="57" name="正方形/長方形 56"/>
          <p:cNvSpPr/>
          <p:nvPr/>
        </p:nvSpPr>
        <p:spPr>
          <a:xfrm>
            <a:off x="389159" y="6190160"/>
            <a:ext cx="8774907" cy="616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rgbClr val="5B9BD5">
                    <a:lumMod val="50000"/>
                  </a:srgbClr>
                </a:solidFill>
                <a:latin typeface="HG丸ｺﾞｼｯｸM-PRO" panose="020F0600000000000000" pitchFamily="50" charset="-128"/>
                <a:ea typeface="HG丸ｺﾞｼｯｸM-PRO" panose="020F0600000000000000" pitchFamily="50" charset="-128"/>
              </a:rPr>
              <a:t>―</a:t>
            </a:r>
            <a:r>
              <a:rPr lang="ja-JP" altLang="en-US" dirty="0">
                <a:solidFill>
                  <a:srgbClr val="5B9BD5">
                    <a:lumMod val="50000"/>
                  </a:srgbClr>
                </a:solidFill>
                <a:latin typeface="HG丸ｺﾞｼｯｸM-PRO" panose="020F0600000000000000" pitchFamily="50" charset="-128"/>
                <a:ea typeface="HG丸ｺﾞｼｯｸM-PRO" panose="020F0600000000000000" pitchFamily="50" charset="-128"/>
              </a:rPr>
              <a:t>　税についてインターネットで調べてみよう　</a:t>
            </a:r>
            <a:r>
              <a:rPr lang="en-US" altLang="ja-JP" dirty="0">
                <a:solidFill>
                  <a:srgbClr val="5B9BD5">
                    <a:lumMod val="50000"/>
                  </a:srgbClr>
                </a:solidFill>
                <a:latin typeface="HG丸ｺﾞｼｯｸM-PRO" panose="020F0600000000000000" pitchFamily="50" charset="-128"/>
                <a:ea typeface="HG丸ｺﾞｼｯｸM-PRO" panose="020F0600000000000000" pitchFamily="50" charset="-128"/>
              </a:rPr>
              <a:t>―</a:t>
            </a:r>
          </a:p>
          <a:p>
            <a:r>
              <a:rPr lang="ja-JP" altLang="en-US" sz="1400" dirty="0">
                <a:solidFill>
                  <a:prstClr val="black"/>
                </a:solidFill>
                <a:latin typeface="HG丸ｺﾞｼｯｸM-PRO" panose="020F0600000000000000" pitchFamily="50" charset="-128"/>
                <a:ea typeface="HG丸ｺﾞｼｯｸM-PRO" panose="020F0600000000000000" pitchFamily="50" charset="-128"/>
              </a:rPr>
              <a:t>・財務省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3"/>
              </a:rPr>
              <a:t>https://www.mof.go.jp</a:t>
            </a:r>
            <a:r>
              <a:rPr lang="ja-JP" altLang="en-US" sz="1400" dirty="0">
                <a:solidFill>
                  <a:prstClr val="black"/>
                </a:solidFill>
                <a:latin typeface="HG丸ｺﾞｼｯｸM-PRO" panose="020F0600000000000000" pitchFamily="50" charset="-128"/>
                <a:ea typeface="HG丸ｺﾞｼｯｸM-PRO" panose="020F0600000000000000" pitchFamily="50" charset="-128"/>
              </a:rPr>
              <a:t>　・国税庁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3"/>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hlinkClick r:id="rId14"/>
              </a:rPr>
              <a:t>https://www.nta.go.jp</a:t>
            </a:r>
            <a:r>
              <a:rPr lang="en-US" altLang="ja-JP"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400" dirty="0">
                <a:solidFill>
                  <a:prstClr val="black"/>
                </a:solidFill>
                <a:latin typeface="HG丸ｺﾞｼｯｸM-PRO" panose="020F0600000000000000" pitchFamily="50" charset="-128"/>
                <a:ea typeface="HG丸ｺﾞｼｯｸM-PRO" panose="020F0600000000000000" pitchFamily="50" charset="-128"/>
              </a:rPr>
              <a:t>　・各県市町村のホームページ</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58" name="図 57"/>
          <p:cNvPicPr/>
          <p:nvPr/>
        </p:nvPicPr>
        <p:blipFill>
          <a:blip r:embed="rId15">
            <a:clrChange>
              <a:clrFrom>
                <a:srgbClr val="FFFFFF"/>
              </a:clrFrom>
              <a:clrTo>
                <a:srgbClr val="FFFFFF">
                  <a:alpha val="0"/>
                </a:srgbClr>
              </a:clrTo>
            </a:clrChange>
          </a:blip>
          <a:stretch>
            <a:fillRect/>
          </a:stretch>
        </p:blipFill>
        <p:spPr>
          <a:xfrm>
            <a:off x="3932020" y="5023255"/>
            <a:ext cx="1297124" cy="1105615"/>
          </a:xfrm>
          <a:prstGeom prst="rect">
            <a:avLst/>
          </a:prstGeom>
        </p:spPr>
      </p:pic>
      <p:pic>
        <p:nvPicPr>
          <p:cNvPr id="59" name="図 58"/>
          <p:cNvPicPr/>
          <p:nvPr/>
        </p:nvPicPr>
        <p:blipFill>
          <a:blip r:embed="rId16">
            <a:clrChange>
              <a:clrFrom>
                <a:srgbClr val="FFFFFF"/>
              </a:clrFrom>
              <a:clrTo>
                <a:srgbClr val="FFFFFF">
                  <a:alpha val="0"/>
                </a:srgbClr>
              </a:clrTo>
            </a:clrChange>
          </a:blip>
          <a:stretch>
            <a:fillRect/>
          </a:stretch>
        </p:blipFill>
        <p:spPr>
          <a:xfrm>
            <a:off x="11144047" y="5322043"/>
            <a:ext cx="984895" cy="858411"/>
          </a:xfrm>
          <a:prstGeom prst="rect">
            <a:avLst/>
          </a:prstGeom>
        </p:spPr>
      </p:pic>
      <p:pic>
        <p:nvPicPr>
          <p:cNvPr id="60" name="図 59"/>
          <p:cNvPicPr/>
          <p:nvPr/>
        </p:nvPicPr>
        <p:blipFill>
          <a:blip r:embed="rId17">
            <a:clrChange>
              <a:clrFrom>
                <a:srgbClr val="FFFFFF"/>
              </a:clrFrom>
              <a:clrTo>
                <a:srgbClr val="FFFFFF">
                  <a:alpha val="0"/>
                </a:srgbClr>
              </a:clrTo>
            </a:clrChange>
          </a:blip>
          <a:stretch>
            <a:fillRect/>
          </a:stretch>
        </p:blipFill>
        <p:spPr>
          <a:xfrm>
            <a:off x="-76040" y="5229476"/>
            <a:ext cx="1529715" cy="840740"/>
          </a:xfrm>
          <a:prstGeom prst="rect">
            <a:avLst/>
          </a:prstGeom>
        </p:spPr>
      </p:pic>
      <p:sp>
        <p:nvSpPr>
          <p:cNvPr id="61" name="テキスト ボックス 60">
            <a:extLst>
              <a:ext uri="{FF2B5EF4-FFF2-40B4-BE49-F238E27FC236}">
                <a16:creationId xmlns:a16="http://schemas.microsoft.com/office/drawing/2014/main" id="{8E469618-3C00-4C55-8D5F-74C03B441801}"/>
              </a:ext>
            </a:extLst>
          </p:cNvPr>
          <p:cNvSpPr txBox="1"/>
          <p:nvPr/>
        </p:nvSpPr>
        <p:spPr>
          <a:xfrm>
            <a:off x="5338993" y="45335"/>
            <a:ext cx="6724918" cy="369332"/>
          </a:xfrm>
          <a:prstGeom prst="rect">
            <a:avLst/>
          </a:prstGeom>
          <a:noFill/>
        </p:spPr>
        <p:txBody>
          <a:bodyPr wrap="non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（参考資料）</a:t>
            </a:r>
            <a:r>
              <a:rPr kumimoji="1" lang="ja-JP" altLang="en-US" dirty="0">
                <a:latin typeface="UD デジタル 教科書体 NP-B" panose="02020700000000000000" pitchFamily="18" charset="-128"/>
                <a:ea typeface="UD デジタル 教科書体 NP-B" panose="02020700000000000000" pitchFamily="18" charset="-128"/>
              </a:rPr>
              <a:t>税のしくみ</a:t>
            </a:r>
            <a:r>
              <a:rPr lang="ja-JP" altLang="en-US" dirty="0">
                <a:latin typeface="UD デジタル 教科書体 NP-B" panose="02020700000000000000" pitchFamily="18" charset="-128"/>
                <a:ea typeface="UD デジタル 教科書体 NP-B" panose="02020700000000000000" pitchFamily="18" charset="-128"/>
              </a:rPr>
              <a:t>や役割</a:t>
            </a:r>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～税金は何のために</a:t>
            </a:r>
            <a:r>
              <a:rPr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必要なの？～</a:t>
            </a:r>
            <a:endParaRPr kumimoji="1" lang="en-US" altLang="ja-JP" sz="1600" dirty="0">
              <a:highlight>
                <a:srgbClr val="CCCCFF"/>
              </a:highlight>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89034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6593761" y="1903701"/>
            <a:ext cx="5334000" cy="4776499"/>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579338" y="1935924"/>
            <a:ext cx="4587240" cy="518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white"/>
                </a:solidFill>
              </a:rPr>
              <a:t>公立学校の児童・生徒一人あたりの年間教育費</a:t>
            </a:r>
          </a:p>
        </p:txBody>
      </p:sp>
      <p:sp>
        <p:nvSpPr>
          <p:cNvPr id="9" name="正方形/長方形 8"/>
          <p:cNvSpPr/>
          <p:nvPr/>
        </p:nvSpPr>
        <p:spPr>
          <a:xfrm>
            <a:off x="479209" y="6433177"/>
            <a:ext cx="5263719" cy="348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a:t>
            </a:r>
            <a:r>
              <a:rPr lang="en-US" altLang="ja-JP" sz="1200" dirty="0">
                <a:solidFill>
                  <a:prstClr val="black"/>
                </a:solidFill>
                <a:latin typeface="BIZ UDPゴシック" panose="020B0400000000000000" pitchFamily="50" charset="-128"/>
                <a:ea typeface="BIZ UDPゴシック" panose="020B0400000000000000" pitchFamily="50" charset="-128"/>
              </a:rPr>
              <a:t>1</a:t>
            </a:r>
            <a:r>
              <a:rPr lang="ja-JP" altLang="en-US" sz="1200" dirty="0">
                <a:solidFill>
                  <a:prstClr val="black"/>
                </a:solidFill>
                <a:latin typeface="BIZ UDPゴシック" panose="020B0400000000000000" pitchFamily="50" charset="-128"/>
                <a:ea typeface="BIZ UDPゴシック" panose="020B0400000000000000" pitchFamily="50" charset="-128"/>
              </a:rPr>
              <a:t>日あたりの金額は年間登校日数を年間</a:t>
            </a:r>
            <a:r>
              <a:rPr lang="en-US" altLang="ja-JP" sz="1200" dirty="0">
                <a:solidFill>
                  <a:prstClr val="black"/>
                </a:solidFill>
                <a:latin typeface="BIZ UDPゴシック" panose="020B0400000000000000" pitchFamily="50" charset="-128"/>
                <a:ea typeface="BIZ UDPゴシック" panose="020B0400000000000000" pitchFamily="50" charset="-128"/>
              </a:rPr>
              <a:t>200</a:t>
            </a:r>
            <a:r>
              <a:rPr lang="ja-JP" altLang="en-US" sz="1200" dirty="0">
                <a:solidFill>
                  <a:prstClr val="black"/>
                </a:solidFill>
                <a:latin typeface="BIZ UDPゴシック" panose="020B0400000000000000" pitchFamily="50" charset="-128"/>
                <a:ea typeface="BIZ UDPゴシック" panose="020B0400000000000000" pitchFamily="50" charset="-128"/>
              </a:rPr>
              <a:t>日として計算しています。</a:t>
            </a:r>
          </a:p>
        </p:txBody>
      </p:sp>
      <p:pic>
        <p:nvPicPr>
          <p:cNvPr id="10" name="図 9"/>
          <p:cNvPicPr>
            <a:picLocks noChangeAspect="1"/>
          </p:cNvPicPr>
          <p:nvPr/>
        </p:nvPicPr>
        <p:blipFill>
          <a:blip r:embed="rId3"/>
          <a:stretch>
            <a:fillRect/>
          </a:stretch>
        </p:blipFill>
        <p:spPr>
          <a:xfrm>
            <a:off x="792480" y="3265242"/>
            <a:ext cx="799878" cy="2018298"/>
          </a:xfrm>
          <a:prstGeom prst="rect">
            <a:avLst/>
          </a:prstGeom>
        </p:spPr>
      </p:pic>
      <p:pic>
        <p:nvPicPr>
          <p:cNvPr id="11" name="図 10"/>
          <p:cNvPicPr>
            <a:picLocks noChangeAspect="1"/>
          </p:cNvPicPr>
          <p:nvPr/>
        </p:nvPicPr>
        <p:blipFill>
          <a:blip r:embed="rId4"/>
          <a:stretch>
            <a:fillRect/>
          </a:stretch>
        </p:blipFill>
        <p:spPr>
          <a:xfrm>
            <a:off x="2219954" y="3090062"/>
            <a:ext cx="1114705" cy="2235517"/>
          </a:xfrm>
          <a:prstGeom prst="rect">
            <a:avLst/>
          </a:prstGeom>
        </p:spPr>
      </p:pic>
      <p:pic>
        <p:nvPicPr>
          <p:cNvPr id="13" name="図 12"/>
          <p:cNvPicPr>
            <a:picLocks noChangeAspect="1"/>
          </p:cNvPicPr>
          <p:nvPr/>
        </p:nvPicPr>
        <p:blipFill>
          <a:blip r:embed="rId5"/>
          <a:stretch>
            <a:fillRect/>
          </a:stretch>
        </p:blipFill>
        <p:spPr>
          <a:xfrm>
            <a:off x="4055949" y="2777076"/>
            <a:ext cx="1068026" cy="2506464"/>
          </a:xfrm>
          <a:prstGeom prst="rect">
            <a:avLst/>
          </a:prstGeom>
        </p:spPr>
      </p:pic>
      <p:grpSp>
        <p:nvGrpSpPr>
          <p:cNvPr id="17" name="グループ化 16"/>
          <p:cNvGrpSpPr/>
          <p:nvPr/>
        </p:nvGrpSpPr>
        <p:grpSpPr>
          <a:xfrm>
            <a:off x="421263" y="5240697"/>
            <a:ext cx="1612771" cy="788144"/>
            <a:chOff x="7306725" y="5151120"/>
            <a:chExt cx="1612771" cy="788144"/>
          </a:xfrm>
        </p:grpSpPr>
        <p:sp>
          <p:nvSpPr>
            <p:cNvPr id="15" name="正方形/長方形 14"/>
            <p:cNvSpPr/>
            <p:nvPr/>
          </p:nvSpPr>
          <p:spPr>
            <a:xfrm>
              <a:off x="7306725" y="5151120"/>
              <a:ext cx="1612771"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928</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77</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300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16" name="大かっこ 15"/>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1" name="グループ化 20"/>
          <p:cNvGrpSpPr/>
          <p:nvPr/>
        </p:nvGrpSpPr>
        <p:grpSpPr>
          <a:xfrm>
            <a:off x="3712333" y="5111157"/>
            <a:ext cx="1824603" cy="1047224"/>
            <a:chOff x="7376160" y="5151120"/>
            <a:chExt cx="1447800" cy="788144"/>
          </a:xfrm>
        </p:grpSpPr>
        <p:sp>
          <p:nvSpPr>
            <p:cNvPr id="22" name="正方形/長方形 21"/>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061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84</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700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3" name="大かっこ 22"/>
            <p:cNvSpPr/>
            <p:nvPr/>
          </p:nvSpPr>
          <p:spPr>
            <a:xfrm>
              <a:off x="7574280" y="5501641"/>
              <a:ext cx="1066800" cy="32004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grpSp>
        <p:nvGrpSpPr>
          <p:cNvPr id="25" name="グループ化 24"/>
          <p:cNvGrpSpPr/>
          <p:nvPr/>
        </p:nvGrpSpPr>
        <p:grpSpPr>
          <a:xfrm>
            <a:off x="1917881" y="4781329"/>
            <a:ext cx="1737360" cy="1706880"/>
            <a:chOff x="6202680" y="3078480"/>
            <a:chExt cx="1737360" cy="1706880"/>
          </a:xfrm>
        </p:grpSpPr>
        <p:grpSp>
          <p:nvGrpSpPr>
            <p:cNvPr id="18" name="グループ化 17"/>
            <p:cNvGrpSpPr/>
            <p:nvPr/>
          </p:nvGrpSpPr>
          <p:grpSpPr>
            <a:xfrm>
              <a:off x="6202680" y="3078480"/>
              <a:ext cx="1737360" cy="1706880"/>
              <a:chOff x="7376160" y="5151120"/>
              <a:chExt cx="1447800" cy="788144"/>
            </a:xfrm>
          </p:grpSpPr>
          <p:sp>
            <p:nvSpPr>
              <p:cNvPr id="19" name="正方形/長方形 18"/>
              <p:cNvSpPr/>
              <p:nvPr/>
            </p:nvSpPr>
            <p:spPr>
              <a:xfrm>
                <a:off x="7376160" y="5151120"/>
                <a:ext cx="1447800" cy="788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091</a:t>
                </a:r>
                <a:r>
                  <a:rPr lang="ja-JP" altLang="en-US" sz="12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200" b="1" dirty="0">
                    <a:solidFill>
                      <a:srgbClr val="C00000"/>
                    </a:solidFill>
                    <a:latin typeface="HG丸ｺﾞｼｯｸM-PRO" panose="020F0600000000000000" pitchFamily="50" charset="-128"/>
                    <a:ea typeface="HG丸ｺﾞｼｯｸM-PRO" panose="020F0600000000000000" pitchFamily="50" charset="-128"/>
                  </a:rPr>
                  <a:t>000</a:t>
                </a:r>
                <a:r>
                  <a:rPr lang="ja-JP" altLang="en-US" sz="1200" b="1" dirty="0">
                    <a:solidFill>
                      <a:srgbClr val="C0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１か月あたり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90</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900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sp>
            <p:nvSpPr>
              <p:cNvPr id="20" name="大かっこ 19"/>
              <p:cNvSpPr/>
              <p:nvPr/>
            </p:nvSpPr>
            <p:spPr>
              <a:xfrm>
                <a:off x="7625204" y="5501641"/>
                <a:ext cx="947648" cy="192570"/>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a:solidFill>
                    <a:prstClr val="black"/>
                  </a:solidFill>
                </a:endParaRPr>
              </a:p>
            </p:txBody>
          </p:sp>
        </p:grpSp>
        <p:sp>
          <p:nvSpPr>
            <p:cNvPr id="24" name="大かっこ 23"/>
            <p:cNvSpPr/>
            <p:nvPr/>
          </p:nvSpPr>
          <p:spPr>
            <a:xfrm>
              <a:off x="6500811" y="4281863"/>
              <a:ext cx="1134430" cy="443114"/>
            </a:xfrm>
            <a:prstGeom prst="bracketPair">
              <a:avLst/>
            </a:prstGeom>
            <a:ln w="12700">
              <a:solidFill>
                <a:srgbClr val="FF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１日あたり</a:t>
              </a:r>
              <a:endParaRPr lang="en-US" altLang="ja-JP" sz="1100" b="1" dirty="0">
                <a:solidFill>
                  <a:srgbClr val="C00000"/>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rgbClr val="C00000"/>
                  </a:solidFill>
                  <a:latin typeface="HG丸ｺﾞｼｯｸM-PRO" panose="020F0600000000000000" pitchFamily="50" charset="-128"/>
                  <a:ea typeface="HG丸ｺﾞｼｯｸM-PRO" panose="020F0600000000000000" pitchFamily="50" charset="-128"/>
                </a:rPr>
                <a:t>約</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5</a:t>
              </a:r>
              <a:r>
                <a:rPr lang="ja-JP" altLang="en-US" sz="1100" b="1" dirty="0" err="1">
                  <a:solidFill>
                    <a:srgbClr val="C00000"/>
                  </a:solidFill>
                  <a:latin typeface="HG丸ｺﾞｼｯｸM-PRO" panose="020F0600000000000000" pitchFamily="50" charset="-128"/>
                  <a:ea typeface="HG丸ｺﾞｼｯｸM-PRO" panose="020F0600000000000000" pitchFamily="50" charset="-128"/>
                </a:rPr>
                <a:t>，</a:t>
              </a:r>
              <a:r>
                <a:rPr lang="en-US" altLang="ja-JP" sz="1100" b="1" dirty="0">
                  <a:solidFill>
                    <a:srgbClr val="C00000"/>
                  </a:solidFill>
                  <a:latin typeface="HG丸ｺﾞｼｯｸM-PRO" panose="020F0600000000000000" pitchFamily="50" charset="-128"/>
                  <a:ea typeface="HG丸ｺﾞｼｯｸM-PRO" panose="020F0600000000000000" pitchFamily="50" charset="-128"/>
                </a:rPr>
                <a:t>400</a:t>
              </a:r>
              <a:r>
                <a:rPr lang="ja-JP" altLang="en-US" sz="1100" b="1" dirty="0">
                  <a:solidFill>
                    <a:srgbClr val="C00000"/>
                  </a:solidFill>
                  <a:latin typeface="HG丸ｺﾞｼｯｸM-PRO" panose="020F0600000000000000" pitchFamily="50" charset="-128"/>
                  <a:ea typeface="HG丸ｺﾞｼｯｸM-PRO" panose="020F0600000000000000" pitchFamily="50" charset="-128"/>
                </a:rPr>
                <a:t>円</a:t>
              </a:r>
            </a:p>
          </p:txBody>
        </p:sp>
      </p:grpSp>
      <p:sp>
        <p:nvSpPr>
          <p:cNvPr id="26" name="正方形/長方形 25"/>
          <p:cNvSpPr/>
          <p:nvPr/>
        </p:nvSpPr>
        <p:spPr>
          <a:xfrm>
            <a:off x="325727" y="2728880"/>
            <a:ext cx="1691640" cy="42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BIZ UDPゴシック" panose="020B0400000000000000" pitchFamily="50" charset="-128"/>
                <a:ea typeface="BIZ UDPゴシック" panose="020B0400000000000000" pitchFamily="50" charset="-128"/>
              </a:rPr>
              <a:t>（令和元年度）</a:t>
            </a:r>
          </a:p>
        </p:txBody>
      </p:sp>
      <p:sp>
        <p:nvSpPr>
          <p:cNvPr id="27" name="角丸四角形 26"/>
          <p:cNvSpPr/>
          <p:nvPr/>
        </p:nvSpPr>
        <p:spPr>
          <a:xfrm>
            <a:off x="7275630" y="2085266"/>
            <a:ext cx="4102500" cy="53098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HG丸ｺﾞｼｯｸM-PRO" panose="020F0600000000000000" pitchFamily="50" charset="-128"/>
                <a:ea typeface="HG丸ｺﾞｼｯｸM-PRO" panose="020F0600000000000000" pitchFamily="50" charset="-128"/>
              </a:rPr>
              <a:t>学校の校舎等にかかる費用</a:t>
            </a:r>
          </a:p>
        </p:txBody>
      </p:sp>
      <p:pic>
        <p:nvPicPr>
          <p:cNvPr id="29" name="図 28"/>
          <p:cNvPicPr>
            <a:picLocks noChangeAspect="1"/>
          </p:cNvPicPr>
          <p:nvPr/>
        </p:nvPicPr>
        <p:blipFill>
          <a:blip r:embed="rId6"/>
          <a:stretch>
            <a:fillRect/>
          </a:stretch>
        </p:blipFill>
        <p:spPr>
          <a:xfrm>
            <a:off x="10339671" y="2777076"/>
            <a:ext cx="1158585" cy="1137229"/>
          </a:xfrm>
          <a:prstGeom prst="rect">
            <a:avLst/>
          </a:prstGeom>
        </p:spPr>
      </p:pic>
      <p:pic>
        <p:nvPicPr>
          <p:cNvPr id="30" name="図 29"/>
          <p:cNvPicPr>
            <a:picLocks noChangeAspect="1"/>
          </p:cNvPicPr>
          <p:nvPr/>
        </p:nvPicPr>
        <p:blipFill>
          <a:blip r:embed="rId7"/>
          <a:stretch>
            <a:fillRect/>
          </a:stretch>
        </p:blipFill>
        <p:spPr>
          <a:xfrm>
            <a:off x="8779410" y="3848621"/>
            <a:ext cx="1391155" cy="958146"/>
          </a:xfrm>
          <a:prstGeom prst="rect">
            <a:avLst/>
          </a:prstGeom>
        </p:spPr>
      </p:pic>
      <p:pic>
        <p:nvPicPr>
          <p:cNvPr id="31" name="図 30"/>
          <p:cNvPicPr>
            <a:picLocks noChangeAspect="1"/>
          </p:cNvPicPr>
          <p:nvPr/>
        </p:nvPicPr>
        <p:blipFill>
          <a:blip r:embed="rId8"/>
          <a:stretch>
            <a:fillRect/>
          </a:stretch>
        </p:blipFill>
        <p:spPr>
          <a:xfrm>
            <a:off x="7079617" y="3857194"/>
            <a:ext cx="1470024" cy="983722"/>
          </a:xfrm>
          <a:prstGeom prst="rect">
            <a:avLst/>
          </a:prstGeom>
        </p:spPr>
      </p:pic>
      <p:sp>
        <p:nvSpPr>
          <p:cNvPr id="33" name="正方形/長方形 32"/>
          <p:cNvSpPr/>
          <p:nvPr/>
        </p:nvSpPr>
        <p:spPr>
          <a:xfrm>
            <a:off x="7251300" y="2658028"/>
            <a:ext cx="2487105" cy="1241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校舎や体育施設の建設のための費用として</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600" dirty="0">
                <a:solidFill>
                  <a:srgbClr val="FF0000"/>
                </a:solidFill>
                <a:latin typeface="HG丸ｺﾞｼｯｸM-PRO" panose="020F0600000000000000" pitchFamily="50" charset="-128"/>
                <a:ea typeface="HG丸ｺﾞｼｯｸM-PRO" panose="020F0600000000000000" pitchFamily="50" charset="-128"/>
              </a:rPr>
              <a:t>743</a:t>
            </a:r>
            <a:r>
              <a:rPr lang="ja-JP" altLang="en-US" sz="16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6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600" dirty="0">
                <a:solidFill>
                  <a:prstClr val="black"/>
                </a:solidFill>
                <a:latin typeface="HG丸ｺﾞｼｯｸM-PRO" panose="020F0600000000000000" pitchFamily="50" charset="-128"/>
                <a:ea typeface="HG丸ｺﾞｼｯｸM-PRO" panose="020F0600000000000000" pitchFamily="50" charset="-128"/>
              </a:rPr>
              <a:t>（令和４年度予算）</a:t>
            </a:r>
          </a:p>
        </p:txBody>
      </p:sp>
      <p:sp>
        <p:nvSpPr>
          <p:cNvPr id="34" name="正方形/長方形 33"/>
          <p:cNvSpPr/>
          <p:nvPr/>
        </p:nvSpPr>
        <p:spPr>
          <a:xfrm>
            <a:off x="7136446" y="4913681"/>
            <a:ext cx="2967674" cy="147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HG丸ｺﾞｼｯｸM-PRO" panose="020F0600000000000000" pitchFamily="50" charset="-128"/>
                <a:ea typeface="HG丸ｺﾞｼｯｸM-PRO" panose="020F0600000000000000" pitchFamily="50" charset="-128"/>
              </a:rPr>
              <a:t>義務教育諸学校の児童生徒が使用する教科書を無償配布するための費用として</a:t>
            </a:r>
            <a:r>
              <a:rPr lang="en-US" altLang="ja-JP" sz="1600" dirty="0">
                <a:solidFill>
                  <a:prstClr val="black"/>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年間に</a:t>
            </a:r>
            <a:r>
              <a:rPr lang="en-US" altLang="ja-JP" sz="1600" dirty="0">
                <a:solidFill>
                  <a:srgbClr val="FF0000"/>
                </a:solidFill>
                <a:latin typeface="HG丸ｺﾞｼｯｸM-PRO" panose="020F0600000000000000" pitchFamily="50" charset="-128"/>
                <a:ea typeface="HG丸ｺﾞｼｯｸM-PRO" panose="020F0600000000000000" pitchFamily="50" charset="-128"/>
              </a:rPr>
              <a:t>460</a:t>
            </a:r>
            <a:r>
              <a:rPr lang="ja-JP" altLang="en-US" sz="1600" dirty="0">
                <a:solidFill>
                  <a:srgbClr val="FF0000"/>
                </a:solidFill>
                <a:latin typeface="HG丸ｺﾞｼｯｸM-PRO" panose="020F0600000000000000" pitchFamily="50" charset="-128"/>
                <a:ea typeface="HG丸ｺﾞｼｯｸM-PRO" panose="020F0600000000000000" pitchFamily="50" charset="-128"/>
              </a:rPr>
              <a:t>億円</a:t>
            </a:r>
            <a:r>
              <a:rPr lang="ja-JP" altLang="en-US" sz="1600" dirty="0">
                <a:solidFill>
                  <a:prstClr val="black"/>
                </a:solidFill>
                <a:latin typeface="HG丸ｺﾞｼｯｸM-PRO" panose="020F0600000000000000" pitchFamily="50" charset="-128"/>
                <a:ea typeface="HG丸ｺﾞｼｯｸM-PRO" panose="020F0600000000000000" pitchFamily="50" charset="-128"/>
              </a:rPr>
              <a:t>が使われます。</a:t>
            </a:r>
          </a:p>
          <a:p>
            <a:r>
              <a:rPr lang="ja-JP" altLang="en-US" sz="1600" dirty="0">
                <a:solidFill>
                  <a:prstClr val="black"/>
                </a:solidFill>
                <a:latin typeface="HG丸ｺﾞｼｯｸM-PRO" panose="020F0600000000000000" pitchFamily="50" charset="-128"/>
                <a:ea typeface="HG丸ｺﾞｼｯｸM-PRO" panose="020F0600000000000000" pitchFamily="50" charset="-128"/>
              </a:rPr>
              <a:t>（令和</a:t>
            </a:r>
            <a:r>
              <a:rPr lang="en-US" altLang="ja-JP" sz="1600" dirty="0">
                <a:solidFill>
                  <a:prstClr val="black"/>
                </a:solidFill>
                <a:latin typeface="HG丸ｺﾞｼｯｸM-PRO" panose="020F0600000000000000" pitchFamily="50" charset="-128"/>
                <a:ea typeface="HG丸ｺﾞｼｯｸM-PRO" panose="020F0600000000000000" pitchFamily="50" charset="-128"/>
              </a:rPr>
              <a:t>4</a:t>
            </a:r>
            <a:r>
              <a:rPr lang="ja-JP" altLang="en-US" sz="1600" dirty="0">
                <a:solidFill>
                  <a:prstClr val="black"/>
                </a:solidFill>
                <a:latin typeface="HG丸ｺﾞｼｯｸM-PRO" panose="020F0600000000000000" pitchFamily="50" charset="-128"/>
                <a:ea typeface="HG丸ｺﾞｼｯｸM-PRO" panose="020F0600000000000000" pitchFamily="50" charset="-128"/>
              </a:rPr>
              <a:t>年度予算</a:t>
            </a:r>
            <a:r>
              <a:rPr lang="ja-JP" altLang="en-US" sz="1600" dirty="0">
                <a:solidFill>
                  <a:prstClr val="black"/>
                </a:solidFill>
              </a:rPr>
              <a:t>）</a:t>
            </a:r>
            <a:endParaRPr lang="ja-JP" altLang="en-US" sz="16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6" name="グループ化 35"/>
          <p:cNvGrpSpPr/>
          <p:nvPr/>
        </p:nvGrpSpPr>
        <p:grpSpPr>
          <a:xfrm>
            <a:off x="296215" y="216489"/>
            <a:ext cx="6001554" cy="707886"/>
            <a:chOff x="649018" y="363770"/>
            <a:chExt cx="6001554" cy="792422"/>
          </a:xfrm>
        </p:grpSpPr>
        <p:sp>
          <p:nvSpPr>
            <p:cNvPr id="37" name="ホームベース 36"/>
            <p:cNvSpPr/>
            <p:nvPr/>
          </p:nvSpPr>
          <p:spPr>
            <a:xfrm>
              <a:off x="780258" y="513185"/>
              <a:ext cx="5870314" cy="518160"/>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649018" y="363770"/>
              <a:ext cx="5442292" cy="792422"/>
            </a:xfrm>
            <a:prstGeom prst="rect">
              <a:avLst/>
            </a:prstGeom>
            <a:noFill/>
          </p:spPr>
          <p:txBody>
            <a:bodyPr wrap="square" lIns="91440" tIns="45720" rIns="91440" bIns="45720">
              <a:spAutoFit/>
            </a:bodyPr>
            <a:lstStyle/>
            <a:p>
              <a:pPr algn="ctr"/>
              <a:r>
                <a:rPr lang="ja-JP" altLang="en-US" sz="4000" b="1"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身近な税の使いみち</a:t>
              </a:r>
            </a:p>
          </p:txBody>
        </p:sp>
      </p:grpSp>
      <p:sp>
        <p:nvSpPr>
          <p:cNvPr id="43" name="正方形/長方形 42"/>
          <p:cNvSpPr/>
          <p:nvPr/>
        </p:nvSpPr>
        <p:spPr>
          <a:xfrm>
            <a:off x="3432984" y="955039"/>
            <a:ext cx="8361040" cy="798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BIZ UDPゴシック" panose="020B0400000000000000" pitchFamily="50" charset="-128"/>
                <a:ea typeface="BIZ UDPゴシック" panose="020B0400000000000000" pitchFamily="50" charset="-128"/>
              </a:rPr>
              <a:t>　私たちが平等に教育を受けられるように、教育費には多くの税金が使われています。</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皆さんが学校で使っている教科書や机、いすの購入、校舎の建設や修理も、多くの人が納めた税金によりまかなわれています。</a:t>
            </a:r>
          </a:p>
        </p:txBody>
      </p:sp>
      <p:sp>
        <p:nvSpPr>
          <p:cNvPr id="2" name="角丸四角形 1"/>
          <p:cNvSpPr/>
          <p:nvPr/>
        </p:nvSpPr>
        <p:spPr>
          <a:xfrm>
            <a:off x="2012095" y="2978075"/>
            <a:ext cx="1469050" cy="3510134"/>
          </a:xfrm>
          <a:prstGeom prst="roundRect">
            <a:avLst/>
          </a:prstGeom>
          <a:noFill/>
          <a:ln w="25400">
            <a:solidFill>
              <a:schemeClr val="accent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pic>
        <p:nvPicPr>
          <p:cNvPr id="4" name="図 3"/>
          <p:cNvPicPr>
            <a:picLocks noChangeAspect="1"/>
          </p:cNvPicPr>
          <p:nvPr/>
        </p:nvPicPr>
        <p:blipFill>
          <a:blip r:embed="rId9"/>
          <a:stretch>
            <a:fillRect/>
          </a:stretch>
        </p:blipFill>
        <p:spPr>
          <a:xfrm>
            <a:off x="10076504" y="5043446"/>
            <a:ext cx="1487871" cy="1310605"/>
          </a:xfrm>
          <a:prstGeom prst="rect">
            <a:avLst/>
          </a:prstGeom>
        </p:spPr>
      </p:pic>
      <p:grpSp>
        <p:nvGrpSpPr>
          <p:cNvPr id="35" name="グループ化 34"/>
          <p:cNvGrpSpPr/>
          <p:nvPr/>
        </p:nvGrpSpPr>
        <p:grpSpPr>
          <a:xfrm>
            <a:off x="449281" y="811795"/>
            <a:ext cx="2807132" cy="1079041"/>
            <a:chOff x="354877" y="810653"/>
            <a:chExt cx="4381108" cy="1739030"/>
          </a:xfrm>
        </p:grpSpPr>
        <p:grpSp>
          <p:nvGrpSpPr>
            <p:cNvPr id="39" name="グループ化 38"/>
            <p:cNvGrpSpPr/>
            <p:nvPr/>
          </p:nvGrpSpPr>
          <p:grpSpPr>
            <a:xfrm>
              <a:off x="354877" y="810653"/>
              <a:ext cx="4381108" cy="1739030"/>
              <a:chOff x="354877" y="810653"/>
              <a:chExt cx="4381108" cy="1739030"/>
            </a:xfrm>
          </p:grpSpPr>
          <p:sp>
            <p:nvSpPr>
              <p:cNvPr id="41" name="円/楕円 40"/>
              <p:cNvSpPr/>
              <p:nvPr/>
            </p:nvSpPr>
            <p:spPr>
              <a:xfrm>
                <a:off x="354877" y="810653"/>
                <a:ext cx="4381108" cy="173903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テキスト ボックス 39"/>
            <p:cNvSpPr txBox="1"/>
            <p:nvPr/>
          </p:nvSpPr>
          <p:spPr>
            <a:xfrm>
              <a:off x="921569" y="816940"/>
              <a:ext cx="3814416" cy="1537681"/>
            </a:xfrm>
            <a:prstGeom prst="rect">
              <a:avLst/>
            </a:prstGeom>
            <a:noFill/>
          </p:spPr>
          <p:txBody>
            <a:bodyPr wrap="square" rtlCol="0">
              <a:spAutoFit/>
            </a:bodyPr>
            <a:lstStyle/>
            <a:p>
              <a:r>
                <a:rPr kumimoji="1" lang="ja-JP" altLang="en-US" sz="2800" b="1" dirty="0">
                  <a:solidFill>
                    <a:srgbClr val="FF0066"/>
                  </a:solidFill>
                  <a:latin typeface="BIZ UDPゴシック" panose="020B0400000000000000" pitchFamily="50" charset="-128"/>
                  <a:ea typeface="BIZ UDPゴシック" panose="020B0400000000000000" pitchFamily="50" charset="-128"/>
                </a:rPr>
                <a:t>平等な</a:t>
              </a:r>
              <a:endParaRPr kumimoji="1" lang="en-US" altLang="ja-JP" sz="2800" b="1" dirty="0">
                <a:solidFill>
                  <a:srgbClr val="FF0066"/>
                </a:solidFill>
                <a:latin typeface="BIZ UDPゴシック" panose="020B0400000000000000" pitchFamily="50" charset="-128"/>
                <a:ea typeface="BIZ UDPゴシック" panose="020B0400000000000000" pitchFamily="50" charset="-128"/>
              </a:endParaRPr>
            </a:p>
            <a:p>
              <a:r>
                <a:rPr lang="ja-JP" altLang="en-US" sz="2800" b="1" dirty="0">
                  <a:solidFill>
                    <a:srgbClr val="FF0066"/>
                  </a:solidFill>
                  <a:latin typeface="BIZ UDPゴシック" panose="020B0400000000000000" pitchFamily="50" charset="-128"/>
                  <a:ea typeface="BIZ UDPゴシック" panose="020B0400000000000000" pitchFamily="50" charset="-128"/>
                </a:rPr>
                <a:t>教育のために</a:t>
              </a:r>
              <a:endParaRPr kumimoji="1" lang="en-US" altLang="ja-JP" sz="2800" b="1" dirty="0">
                <a:solidFill>
                  <a:srgbClr val="FF0066"/>
                </a:solidFill>
                <a:latin typeface="BIZ UDPゴシック" panose="020B0400000000000000" pitchFamily="50" charset="-128"/>
                <a:ea typeface="BIZ UDPゴシック" panose="020B0400000000000000" pitchFamily="50" charset="-128"/>
              </a:endParaRPr>
            </a:p>
          </p:txBody>
        </p:sp>
      </p:grpSp>
      <p:sp>
        <p:nvSpPr>
          <p:cNvPr id="49" name="正方形/長方形 48">
            <a:extLst>
              <a:ext uri="{FF2B5EF4-FFF2-40B4-BE49-F238E27FC236}">
                <a16:creationId xmlns:a16="http://schemas.microsoft.com/office/drawing/2014/main" id="{1D0C7531-9229-42D9-ADF7-CBD6755ECDD7}"/>
              </a:ext>
            </a:extLst>
          </p:cNvPr>
          <p:cNvSpPr/>
          <p:nvPr/>
        </p:nvSpPr>
        <p:spPr>
          <a:xfrm>
            <a:off x="579338" y="2441170"/>
            <a:ext cx="5263719" cy="348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prstClr val="black"/>
                </a:solidFill>
                <a:latin typeface="BIZ UDPゴシック" panose="020B0400000000000000" pitchFamily="50" charset="-128"/>
                <a:ea typeface="BIZ UDPゴシック" panose="020B0400000000000000"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rPr>
              <a:t>　私立学校では、税金により教材費などの一部が補助されています。</a:t>
            </a:r>
          </a:p>
        </p:txBody>
      </p:sp>
      <p:sp>
        <p:nvSpPr>
          <p:cNvPr id="50" name="テキスト ボックス 49">
            <a:extLst>
              <a:ext uri="{FF2B5EF4-FFF2-40B4-BE49-F238E27FC236}">
                <a16:creationId xmlns:a16="http://schemas.microsoft.com/office/drawing/2014/main" id="{629DE1ED-11B5-4C4C-B3C4-72468155C78D}"/>
              </a:ext>
            </a:extLst>
          </p:cNvPr>
          <p:cNvSpPr txBox="1"/>
          <p:nvPr/>
        </p:nvSpPr>
        <p:spPr>
          <a:xfrm>
            <a:off x="5338993" y="45335"/>
            <a:ext cx="6724918" cy="369332"/>
          </a:xfrm>
          <a:prstGeom prst="rect">
            <a:avLst/>
          </a:prstGeom>
          <a:noFill/>
        </p:spPr>
        <p:txBody>
          <a:bodyPr wrap="none" rtlCol="0">
            <a:spAutoFit/>
          </a:bodyPr>
          <a:lstStyle/>
          <a:p>
            <a:r>
              <a:rPr lang="ja-JP" altLang="en-US" dirty="0">
                <a:latin typeface="UD デジタル 教科書体 NP-B" panose="02020700000000000000" pitchFamily="18" charset="-128"/>
                <a:ea typeface="UD デジタル 教科書体 NP-B" panose="02020700000000000000" pitchFamily="18" charset="-128"/>
              </a:rPr>
              <a:t>（参考資料）</a:t>
            </a:r>
            <a:r>
              <a:rPr kumimoji="1" lang="ja-JP" altLang="en-US" dirty="0">
                <a:latin typeface="UD デジタル 教科書体 NP-B" panose="02020700000000000000" pitchFamily="18" charset="-128"/>
                <a:ea typeface="UD デジタル 教科書体 NP-B" panose="02020700000000000000" pitchFamily="18" charset="-128"/>
              </a:rPr>
              <a:t>税のしくみ</a:t>
            </a:r>
            <a:r>
              <a:rPr lang="ja-JP" altLang="en-US" dirty="0">
                <a:latin typeface="UD デジタル 教科書体 NP-B" panose="02020700000000000000" pitchFamily="18" charset="-128"/>
                <a:ea typeface="UD デジタル 教科書体 NP-B" panose="02020700000000000000" pitchFamily="18" charset="-128"/>
              </a:rPr>
              <a:t>や役割</a:t>
            </a:r>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～税金は何のために</a:t>
            </a:r>
            <a:r>
              <a:rPr lang="ja-JP" altLang="en-US" sz="1600" dirty="0">
                <a:highlight>
                  <a:srgbClr val="CCCCFF"/>
                </a:highlight>
                <a:latin typeface="UD デジタル 教科書体 NP-B" panose="02020700000000000000" pitchFamily="18" charset="-128"/>
                <a:ea typeface="UD デジタル 教科書体 NP-B" panose="02020700000000000000" pitchFamily="18" charset="-128"/>
              </a:rPr>
              <a:t>必要なの？～</a:t>
            </a:r>
            <a:endParaRPr kumimoji="1" lang="en-US" altLang="ja-JP" sz="1600" dirty="0">
              <a:highlight>
                <a:srgbClr val="CCCCFF"/>
              </a:highlight>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639044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C45834-4D72-41D1-ACAE-5CF0F24033B8}"/>
              </a:ext>
            </a:extLst>
          </p:cNvPr>
          <p:cNvPicPr>
            <a:picLocks noChangeAspect="1"/>
          </p:cNvPicPr>
          <p:nvPr/>
        </p:nvPicPr>
        <p:blipFill>
          <a:blip r:embed="rId3"/>
          <a:stretch>
            <a:fillRect/>
          </a:stretch>
        </p:blipFill>
        <p:spPr>
          <a:xfrm>
            <a:off x="1372657" y="117690"/>
            <a:ext cx="9330479" cy="6408000"/>
          </a:xfrm>
          <a:prstGeom prst="rect">
            <a:avLst/>
          </a:prstGeom>
        </p:spPr>
      </p:pic>
      <p:sp>
        <p:nvSpPr>
          <p:cNvPr id="3" name="テキスト ボックス 2">
            <a:extLst>
              <a:ext uri="{FF2B5EF4-FFF2-40B4-BE49-F238E27FC236}">
                <a16:creationId xmlns:a16="http://schemas.microsoft.com/office/drawing/2014/main" id="{F5350970-86FF-46BE-A375-6F69EFDCD0C0}"/>
              </a:ext>
            </a:extLst>
          </p:cNvPr>
          <p:cNvSpPr txBox="1"/>
          <p:nvPr/>
        </p:nvSpPr>
        <p:spPr>
          <a:xfrm>
            <a:off x="8050697" y="51447"/>
            <a:ext cx="4288353" cy="400110"/>
          </a:xfrm>
          <a:prstGeom prst="rect">
            <a:avLst/>
          </a:prstGeom>
          <a:noFill/>
        </p:spPr>
        <p:txBody>
          <a:bodyPr wrap="none" rtlCol="0">
            <a:spAutoFit/>
          </a:bodyPr>
          <a:lstStyle/>
          <a:p>
            <a:r>
              <a:rPr lang="en-US" altLang="ja-JP" sz="2000" dirty="0">
                <a:latin typeface="UD デジタル 教科書体 NP-B" panose="02020700000000000000" pitchFamily="18" charset="-128"/>
                <a:ea typeface="UD デジタル 教科書体 NP-B" panose="02020700000000000000" pitchFamily="18" charset="-128"/>
              </a:rPr>
              <a:t>【</a:t>
            </a:r>
            <a:r>
              <a:rPr lang="ja-JP" altLang="en-US" sz="2000" dirty="0">
                <a:latin typeface="UD デジタル 教科書体 NP-B" panose="02020700000000000000" pitchFamily="18" charset="-128"/>
                <a:ea typeface="UD デジタル 教科書体 NP-B" panose="02020700000000000000" pitchFamily="18" charset="-128"/>
              </a:rPr>
              <a:t>授業や家庭学習用のコンテンツ</a:t>
            </a:r>
            <a:r>
              <a:rPr lang="en-US" altLang="ja-JP" sz="2000" dirty="0">
                <a:latin typeface="UD デジタル 教科書体 NP-B" panose="02020700000000000000" pitchFamily="18" charset="-128"/>
                <a:ea typeface="UD デジタル 教科書体 NP-B" panose="02020700000000000000" pitchFamily="18" charset="-128"/>
              </a:rPr>
              <a:t>】</a:t>
            </a:r>
            <a:endParaRPr kumimoji="1" lang="en-US" altLang="ja-JP" dirty="0">
              <a:highlight>
                <a:srgbClr val="CCCCFF"/>
              </a:highlight>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96829131-029D-4192-A0BF-CE67F285E724}"/>
              </a:ext>
            </a:extLst>
          </p:cNvPr>
          <p:cNvSpPr txBox="1"/>
          <p:nvPr/>
        </p:nvSpPr>
        <p:spPr>
          <a:xfrm>
            <a:off x="1328046" y="6518169"/>
            <a:ext cx="1269899" cy="369332"/>
          </a:xfrm>
          <a:prstGeom prst="rect">
            <a:avLst/>
          </a:prstGeom>
          <a:noFill/>
        </p:spPr>
        <p:txBody>
          <a:bodyPr wrap="none" rtlCol="0">
            <a:spAutoFit/>
          </a:bodyPr>
          <a:lstStyle/>
          <a:p>
            <a:r>
              <a:rPr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リンク先</a:t>
            </a:r>
            <a:r>
              <a:rPr kumimoji="1" lang="en-US" altLang="ja-JP" dirty="0">
                <a:latin typeface="UD デジタル 教科書体 NK-B" panose="02020700000000000000" pitchFamily="18" charset="-128"/>
                <a:ea typeface="UD デジタル 教科書体 NK-B" panose="02020700000000000000" pitchFamily="18" charset="-128"/>
              </a:rPr>
              <a:t>】</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0223855D-5978-48B2-AF2C-5539A55C68DE}"/>
              </a:ext>
            </a:extLst>
          </p:cNvPr>
          <p:cNvSpPr txBox="1"/>
          <p:nvPr/>
        </p:nvSpPr>
        <p:spPr>
          <a:xfrm>
            <a:off x="3379114" y="6503388"/>
            <a:ext cx="4136803" cy="369332"/>
          </a:xfrm>
          <a:prstGeom prst="rect">
            <a:avLst/>
          </a:prstGeom>
          <a:noFill/>
        </p:spPr>
        <p:txBody>
          <a:bodyPr wrap="square" rtlCol="0">
            <a:spAutoFit/>
          </a:bodyPr>
          <a:lstStyle/>
          <a:p>
            <a:r>
              <a:rPr lang="en-US" altLang="ja-JP" u="sng" dirty="0" err="1">
                <a:latin typeface="UD デジタル 教科書体 NK-B" panose="02020700000000000000" pitchFamily="18" charset="-128"/>
                <a:ea typeface="UD デジタル 教科書体 NK-B" panose="02020700000000000000" pitchFamily="18" charset="-128"/>
                <a:hlinkClick r:id="rId4"/>
              </a:rPr>
              <a:t>税の学習コーナ</a:t>
            </a:r>
            <a:r>
              <a:rPr lang="en-US" altLang="ja-JP" u="sng" dirty="0">
                <a:latin typeface="UD デジタル 教科書体 NK-B" panose="02020700000000000000" pitchFamily="18" charset="-128"/>
                <a:ea typeface="UD デジタル 教科書体 NK-B" panose="02020700000000000000" pitchFamily="18" charset="-128"/>
                <a:hlinkClick r:id="rId4"/>
              </a:rPr>
              <a:t>ー｜</a:t>
            </a:r>
            <a:r>
              <a:rPr lang="en-US" altLang="ja-JP" u="sng" dirty="0" err="1">
                <a:latin typeface="UD デジタル 教科書体 NK-B" panose="02020700000000000000" pitchFamily="18" charset="-128"/>
                <a:ea typeface="UD デジタル 教科書体 NK-B" panose="02020700000000000000" pitchFamily="18" charset="-128"/>
                <a:hlinkClick r:id="rId4"/>
              </a:rPr>
              <a:t>国税庁</a:t>
            </a:r>
            <a:r>
              <a:rPr lang="en-US" altLang="ja-JP" u="sng" dirty="0">
                <a:latin typeface="UD デジタル 教科書体 NK-B" panose="02020700000000000000" pitchFamily="18" charset="-128"/>
                <a:ea typeface="UD デジタル 教科書体 NK-B" panose="02020700000000000000" pitchFamily="18" charset="-128"/>
                <a:hlinkClick r:id="rId4"/>
              </a:rPr>
              <a:t> (nta.go.jp)</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hlinkClick r:id="rId5"/>
            <a:extLst>
              <a:ext uri="{FF2B5EF4-FFF2-40B4-BE49-F238E27FC236}">
                <a16:creationId xmlns:a16="http://schemas.microsoft.com/office/drawing/2014/main" id="{06DB2F17-AB0A-46BA-B1EF-E341A5A8B98E}"/>
              </a:ext>
            </a:extLst>
          </p:cNvPr>
          <p:cNvSpPr txBox="1"/>
          <p:nvPr/>
        </p:nvSpPr>
        <p:spPr>
          <a:xfrm>
            <a:off x="8389311" y="6516765"/>
            <a:ext cx="2452916" cy="369332"/>
          </a:xfrm>
          <a:prstGeom prst="rect">
            <a:avLst/>
          </a:prstGeom>
          <a:noFill/>
        </p:spPr>
        <p:txBody>
          <a:bodyPr wrap="none" rtlCol="0">
            <a:spAutoFit/>
          </a:bodyPr>
          <a:lstStyle/>
          <a:p>
            <a:r>
              <a:rPr lang="ja-JP" altLang="en-US" u="sng" dirty="0">
                <a:solidFill>
                  <a:schemeClr val="accent5"/>
                </a:solidFill>
                <a:latin typeface="UD デジタル 教科書体 NK-B" panose="02020700000000000000" pitchFamily="18" charset="-128"/>
                <a:ea typeface="UD デジタル 教科書体 NK-B" panose="02020700000000000000" pitchFamily="18" charset="-128"/>
              </a:rPr>
              <a:t>キッズコーナー：財務省</a:t>
            </a:r>
            <a:endParaRPr kumimoji="1" lang="ja-JP" altLang="en-US" u="sng" dirty="0">
              <a:solidFill>
                <a:schemeClr val="accent5"/>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4499EA02-F7AA-4770-A45A-256496DC38E9}"/>
              </a:ext>
            </a:extLst>
          </p:cNvPr>
          <p:cNvSpPr txBox="1"/>
          <p:nvPr/>
        </p:nvSpPr>
        <p:spPr>
          <a:xfrm>
            <a:off x="2400358" y="6539067"/>
            <a:ext cx="1140056" cy="369332"/>
          </a:xfrm>
          <a:prstGeom prst="rect">
            <a:avLst/>
          </a:prstGeom>
          <a:noFill/>
        </p:spPr>
        <p:txBody>
          <a:bodyPr wrap="none" rtlCol="0">
            <a:spAutoFit/>
          </a:bodyPr>
          <a:lstStyle/>
          <a:p>
            <a:r>
              <a:rPr lang="en-US" altLang="ja-JP" dirty="0">
                <a:latin typeface="UD デジタル 教科書体 NK-B" panose="02020700000000000000" pitchFamily="18" charset="-128"/>
                <a:ea typeface="UD デジタル 教科書体 NK-B" panose="02020700000000000000" pitchFamily="18" charset="-128"/>
              </a:rPr>
              <a:t>URL</a:t>
            </a:r>
            <a:r>
              <a:rPr lang="ja-JP" altLang="en-US" dirty="0">
                <a:latin typeface="UD デジタル 教科書体 NK-B" panose="02020700000000000000" pitchFamily="18" charset="-128"/>
                <a:ea typeface="UD デジタル 教科書体 NK-B" panose="02020700000000000000" pitchFamily="18" charset="-128"/>
              </a:rPr>
              <a:t>（１）</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38613213-EB1F-4FB4-80C1-5B8FA4EF384A}"/>
              </a:ext>
            </a:extLst>
          </p:cNvPr>
          <p:cNvSpPr txBox="1"/>
          <p:nvPr/>
        </p:nvSpPr>
        <p:spPr>
          <a:xfrm>
            <a:off x="7431818" y="6539067"/>
            <a:ext cx="1140056" cy="369332"/>
          </a:xfrm>
          <a:prstGeom prst="rect">
            <a:avLst/>
          </a:prstGeom>
          <a:noFill/>
        </p:spPr>
        <p:txBody>
          <a:bodyPr wrap="none" rtlCol="0">
            <a:spAutoFit/>
          </a:bodyPr>
          <a:lstStyle/>
          <a:p>
            <a:r>
              <a:rPr lang="en-US" altLang="ja-JP" dirty="0">
                <a:latin typeface="UD デジタル 教科書体 NK-B" panose="02020700000000000000" pitchFamily="18" charset="-128"/>
                <a:ea typeface="UD デジタル 教科書体 NK-B" panose="02020700000000000000" pitchFamily="18" charset="-128"/>
              </a:rPr>
              <a:t>URL</a:t>
            </a:r>
            <a:r>
              <a:rPr lang="ja-JP" altLang="en-US" dirty="0">
                <a:latin typeface="UD デジタル 教科書体 NK-B" panose="02020700000000000000" pitchFamily="18" charset="-128"/>
                <a:ea typeface="UD デジタル 教科書体 NK-B" panose="02020700000000000000" pitchFamily="18" charset="-128"/>
              </a:rPr>
              <a:t>（２）</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69119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D5C2D77-3932-43CC-8506-F1DFC67A1016}"/>
              </a:ext>
            </a:extLst>
          </p:cNvPr>
          <p:cNvPicPr>
            <a:picLocks noChangeAspect="1"/>
          </p:cNvPicPr>
          <p:nvPr/>
        </p:nvPicPr>
        <p:blipFill>
          <a:blip r:embed="rId3"/>
          <a:stretch>
            <a:fillRect/>
          </a:stretch>
        </p:blipFill>
        <p:spPr>
          <a:xfrm>
            <a:off x="3964600" y="3669516"/>
            <a:ext cx="7470985" cy="3188484"/>
          </a:xfrm>
          <a:prstGeom prst="rect">
            <a:avLst/>
          </a:prstGeom>
        </p:spPr>
      </p:pic>
      <p:pic>
        <p:nvPicPr>
          <p:cNvPr id="2" name="図 1">
            <a:extLst>
              <a:ext uri="{FF2B5EF4-FFF2-40B4-BE49-F238E27FC236}">
                <a16:creationId xmlns:a16="http://schemas.microsoft.com/office/drawing/2014/main" id="{2A1C1C7B-1F37-48D4-B1C0-31EA2B3A8B55}"/>
              </a:ext>
            </a:extLst>
          </p:cNvPr>
          <p:cNvPicPr>
            <a:picLocks noChangeAspect="1"/>
          </p:cNvPicPr>
          <p:nvPr/>
        </p:nvPicPr>
        <p:blipFill>
          <a:blip r:embed="rId4"/>
          <a:stretch>
            <a:fillRect/>
          </a:stretch>
        </p:blipFill>
        <p:spPr>
          <a:xfrm>
            <a:off x="749906" y="246647"/>
            <a:ext cx="8160838" cy="3422869"/>
          </a:xfrm>
          <a:prstGeom prst="rect">
            <a:avLst/>
          </a:prstGeom>
        </p:spPr>
      </p:pic>
    </p:spTree>
    <p:extLst>
      <p:ext uri="{BB962C8B-B14F-4D97-AF65-F5344CB8AC3E}">
        <p14:creationId xmlns:p14="http://schemas.microsoft.com/office/powerpoint/2010/main" val="3756299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EB44A19-C720-4BA2-BD02-4AC9FE7D85F6}"/>
              </a:ext>
            </a:extLst>
          </p:cNvPr>
          <p:cNvSpPr txBox="1"/>
          <p:nvPr/>
        </p:nvSpPr>
        <p:spPr>
          <a:xfrm>
            <a:off x="1692647" y="616039"/>
            <a:ext cx="8802410" cy="1569660"/>
          </a:xfrm>
          <a:prstGeom prst="rect">
            <a:avLst/>
          </a:prstGeom>
          <a:noFill/>
        </p:spPr>
        <p:txBody>
          <a:bodyPr wrap="none" rtlCol="0">
            <a:spAutoFit/>
          </a:bodyPr>
          <a:lstStyle/>
          <a:p>
            <a:r>
              <a:rPr kumimoji="1" lang="ja-JP" altLang="en-US" sz="9600" dirty="0">
                <a:ln w="76200">
                  <a:solidFill>
                    <a:schemeClr val="bg1"/>
                  </a:solidFill>
                </a:ln>
                <a:solidFill>
                  <a:schemeClr val="bg1"/>
                </a:solidFill>
                <a:latin typeface="HG創英角ﾎﾟｯﾌﾟ体" panose="040B0A09000000000000" pitchFamily="49" charset="-128"/>
                <a:ea typeface="HG創英角ﾎﾟｯﾌﾟ体" panose="040B0A09000000000000" pitchFamily="49" charset="-128"/>
              </a:rPr>
              <a:t>租　税　教　室</a:t>
            </a:r>
          </a:p>
        </p:txBody>
      </p:sp>
      <p:sp>
        <p:nvSpPr>
          <p:cNvPr id="4" name="テキスト ボックス 3">
            <a:extLst>
              <a:ext uri="{FF2B5EF4-FFF2-40B4-BE49-F238E27FC236}">
                <a16:creationId xmlns:a16="http://schemas.microsoft.com/office/drawing/2014/main" id="{577E37E3-2B10-4331-B8E7-5CDAA32E7952}"/>
              </a:ext>
            </a:extLst>
          </p:cNvPr>
          <p:cNvSpPr txBox="1"/>
          <p:nvPr/>
        </p:nvSpPr>
        <p:spPr>
          <a:xfrm>
            <a:off x="1694795" y="605308"/>
            <a:ext cx="8802410" cy="1569660"/>
          </a:xfrm>
          <a:prstGeom prst="rect">
            <a:avLst/>
          </a:prstGeom>
          <a:noFill/>
        </p:spPr>
        <p:txBody>
          <a:bodyPr wrap="none" rtlCol="0">
            <a:spAutoFit/>
          </a:bodyPr>
          <a:lstStyle/>
          <a:p>
            <a:r>
              <a:rPr kumimoji="1" lang="ja-JP" altLang="en-US" sz="9600" dirty="0">
                <a:latin typeface="HG創英角ﾎﾟｯﾌﾟ体" panose="040B0A09000000000000" pitchFamily="49" charset="-128"/>
                <a:ea typeface="HG創英角ﾎﾟｯﾌﾟ体" panose="040B0A09000000000000" pitchFamily="49" charset="-128"/>
              </a:rPr>
              <a:t>租　税　教　室</a:t>
            </a:r>
          </a:p>
        </p:txBody>
      </p:sp>
      <p:sp>
        <p:nvSpPr>
          <p:cNvPr id="7" name="正方形/長方形 6">
            <a:extLst>
              <a:ext uri="{FF2B5EF4-FFF2-40B4-BE49-F238E27FC236}">
                <a16:creationId xmlns:a16="http://schemas.microsoft.com/office/drawing/2014/main" id="{99C22D56-0D44-4222-9DC2-C9842F021871}"/>
              </a:ext>
            </a:extLst>
          </p:cNvPr>
          <p:cNvSpPr/>
          <p:nvPr/>
        </p:nvSpPr>
        <p:spPr>
          <a:xfrm>
            <a:off x="772732" y="2781836"/>
            <a:ext cx="10522040" cy="3460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A6B7D05-E35B-4065-8167-611CDB4D3A3D}"/>
              </a:ext>
            </a:extLst>
          </p:cNvPr>
          <p:cNvSpPr txBox="1"/>
          <p:nvPr/>
        </p:nvSpPr>
        <p:spPr>
          <a:xfrm>
            <a:off x="759850" y="3071209"/>
            <a:ext cx="4698722" cy="584775"/>
          </a:xfrm>
          <a:prstGeom prst="rect">
            <a:avLst/>
          </a:prstGeom>
          <a:noFill/>
        </p:spPr>
        <p:txBody>
          <a:bodyPr wrap="none" rtlCol="0">
            <a:spAutoFit/>
          </a:bodyPr>
          <a:lstStyle/>
          <a:p>
            <a:r>
              <a:rPr kumimoji="1"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学習</a:t>
            </a:r>
            <a:r>
              <a:rPr kumimoji="1" lang="ja-JP" altLang="en-US" sz="3200" dirty="0">
                <a:latin typeface="UD デジタル 教科書体 NP-B" panose="02020700000000000000" pitchFamily="18" charset="-128"/>
                <a:ea typeface="UD デジタル 教科書体 NP-B" panose="02020700000000000000" pitchFamily="18" charset="-128"/>
              </a:rPr>
              <a:t>のポイント</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en-US" altLang="ja-JP" sz="3200" dirty="0">
                <a:latin typeface="UD デジタル 教科書体 NP-B" panose="02020700000000000000" pitchFamily="18" charset="-128"/>
                <a:ea typeface="UD デジタル 教科書体 NP-B" panose="02020700000000000000" pitchFamily="18" charset="-128"/>
              </a:rPr>
              <a:t>】</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a:extLst>
              <a:ext uri="{FF2B5EF4-FFF2-40B4-BE49-F238E27FC236}">
                <a16:creationId xmlns:a16="http://schemas.microsoft.com/office/drawing/2014/main" id="{72E14287-7D01-48E7-940C-AA7EB7D1890E}"/>
              </a:ext>
            </a:extLst>
          </p:cNvPr>
          <p:cNvSpPr txBox="1"/>
          <p:nvPr/>
        </p:nvSpPr>
        <p:spPr>
          <a:xfrm>
            <a:off x="1068289" y="3820874"/>
            <a:ext cx="9930924" cy="2308324"/>
          </a:xfrm>
          <a:prstGeom prst="rect">
            <a:avLst/>
          </a:prstGeom>
          <a:noFill/>
        </p:spPr>
        <p:txBody>
          <a:bodyPr wrap="none" rtlCol="0">
            <a:spAutoFit/>
          </a:bodyPr>
          <a:lstStyle/>
          <a:p>
            <a:pPr algn="ctr"/>
            <a:r>
              <a:rPr kumimoji="1" lang="ja-JP" altLang="en-US" sz="4400" dirty="0">
                <a:latin typeface="UD デジタル 教科書体 NP-B" panose="02020700000000000000" pitchFamily="18" charset="-128"/>
                <a:ea typeface="UD デジタル 教科書体 NP-B" panose="02020700000000000000" pitchFamily="18" charset="-128"/>
              </a:rPr>
              <a:t>公平な税の集め方</a:t>
            </a:r>
            <a:endParaRPr lang="en-US" altLang="ja-JP" sz="44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highlight>
                  <a:srgbClr val="CCCCFF"/>
                </a:highlight>
                <a:latin typeface="UD デジタル 教科書体 NP-B" panose="02020700000000000000" pitchFamily="18" charset="-128"/>
                <a:ea typeface="UD デジタル 教科書体 NP-B" panose="02020700000000000000" pitchFamily="18" charset="-128"/>
              </a:rPr>
              <a:t>～税金の種類がたくさんあるのはなぜ？～</a:t>
            </a:r>
            <a:endParaRPr kumimoji="1" lang="en-US" altLang="ja-JP" sz="4000" dirty="0">
              <a:highlight>
                <a:srgbClr val="CCCCFF"/>
              </a:highlight>
              <a:latin typeface="UD デジタル 教科書体 NP-B" panose="02020700000000000000" pitchFamily="18" charset="-128"/>
              <a:ea typeface="UD デジタル 教科書体 NP-B" panose="02020700000000000000" pitchFamily="18" charset="-128"/>
            </a:endParaRPr>
          </a:p>
          <a:p>
            <a:pPr algn="ctr"/>
            <a:endParaRPr kumimoji="1" lang="en-US" altLang="ja-JP" sz="2800" dirty="0">
              <a:highlight>
                <a:srgbClr val="CCCCFF"/>
              </a:highlight>
              <a:latin typeface="UD デジタル 教科書体 NP-B" panose="02020700000000000000" pitchFamily="18" charset="-128"/>
              <a:ea typeface="UD デジタル 教科書体 NP-B" panose="02020700000000000000" pitchFamily="18" charset="-128"/>
            </a:endParaRPr>
          </a:p>
          <a:p>
            <a:pPr algn="ctr"/>
            <a:r>
              <a:rPr lang="en-US" altLang="ja-JP" sz="2800" u="sng" dirty="0">
                <a:solidFill>
                  <a:srgbClr val="0070C0"/>
                </a:solidFill>
                <a:latin typeface="UD デジタル 教科書体 NP-B" panose="02020700000000000000" pitchFamily="18" charset="-128"/>
                <a:ea typeface="UD デジタル 教科書体 NP-B" panose="02020700000000000000" pitchFamily="18" charset="-128"/>
              </a:rPr>
              <a:t>※</a:t>
            </a:r>
            <a:r>
              <a:rPr lang="ja-JP" altLang="en-US" sz="2800" u="sng" dirty="0">
                <a:solidFill>
                  <a:srgbClr val="0070C0"/>
                </a:solidFill>
                <a:latin typeface="UD デジタル 教科書体 NP-B" panose="02020700000000000000" pitchFamily="18" charset="-128"/>
                <a:ea typeface="UD デジタル 教科書体 NP-B" panose="02020700000000000000" pitchFamily="18" charset="-128"/>
              </a:rPr>
              <a:t>グループワークをとおして、みんなで考えましょう！</a:t>
            </a:r>
            <a:endParaRPr lang="en-US" altLang="ja-JP" sz="2800" u="sng" dirty="0">
              <a:solidFill>
                <a:srgbClr val="0070C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47974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8691" y="83121"/>
            <a:ext cx="8843885" cy="759354"/>
          </a:xfrm>
          <a:prstGeom prst="roundRect">
            <a:avLst/>
          </a:prstGeom>
          <a:solidFill>
            <a:schemeClr val="accent4">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dirty="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8692" y="916975"/>
            <a:ext cx="8832658" cy="1404788"/>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700" dirty="0">
                <a:solidFill>
                  <a:schemeClr val="tx1"/>
                </a:solidFill>
                <a:latin typeface="BIZ UDPゴシック" panose="020B0400000000000000" pitchFamily="50" charset="-128"/>
                <a:ea typeface="BIZ UDPゴシック" panose="020B0400000000000000" pitchFamily="50" charset="-128"/>
              </a:rPr>
              <a:t>友だち３人で食事に行きました。みんなで</a:t>
            </a:r>
            <a:r>
              <a:rPr kumimoji="1" lang="en-US" altLang="ja-JP" sz="1700" b="1" u="sng" dirty="0">
                <a:solidFill>
                  <a:schemeClr val="tx1"/>
                </a:solidFill>
                <a:latin typeface="BIZ UDPゴシック" panose="020B0400000000000000" pitchFamily="50" charset="-128"/>
                <a:ea typeface="BIZ UDPゴシック" panose="020B0400000000000000" pitchFamily="50" charset="-128"/>
              </a:rPr>
              <a:t>【</a:t>
            </a:r>
            <a:r>
              <a:rPr lang="ja-JP" altLang="en-US" sz="1700" b="1" u="sng" dirty="0">
                <a:solidFill>
                  <a:schemeClr val="tx1"/>
                </a:solidFill>
                <a:latin typeface="BIZ UDPゴシック" panose="020B0400000000000000" pitchFamily="50" charset="-128"/>
                <a:ea typeface="BIZ UDPゴシック" panose="020B0400000000000000" pitchFamily="50" charset="-128"/>
              </a:rPr>
              <a:t>１枚のピザ</a:t>
            </a:r>
            <a:r>
              <a:rPr lang="en-US" altLang="ja-JP" sz="1700" b="1" u="sng" dirty="0">
                <a:solidFill>
                  <a:schemeClr val="tx1"/>
                </a:solidFill>
                <a:latin typeface="BIZ UDPゴシック" panose="020B0400000000000000" pitchFamily="50" charset="-128"/>
                <a:ea typeface="BIZ UDPゴシック" panose="020B0400000000000000" pitchFamily="50" charset="-128"/>
              </a:rPr>
              <a:t>】</a:t>
            </a:r>
            <a:r>
              <a:rPr lang="ja-JP" altLang="en-US" sz="1700" b="1" u="sng" dirty="0">
                <a:solidFill>
                  <a:schemeClr val="tx1"/>
                </a:solidFill>
                <a:latin typeface="BIZ UDPゴシック" panose="020B0400000000000000" pitchFamily="50" charset="-128"/>
                <a:ea typeface="BIZ UDPゴシック" panose="020B0400000000000000" pitchFamily="50" charset="-128"/>
              </a:rPr>
              <a:t>を</a:t>
            </a:r>
            <a:r>
              <a:rPr kumimoji="1" lang="ja-JP" altLang="en-US" sz="1700" u="sng" dirty="0">
                <a:solidFill>
                  <a:schemeClr val="tx1"/>
                </a:solidFill>
                <a:latin typeface="BIZ UDPゴシック" panose="020B0400000000000000" pitchFamily="50" charset="-128"/>
                <a:ea typeface="BIZ UDPゴシック" panose="020B0400000000000000" pitchFamily="50" charset="-128"/>
              </a:rPr>
              <a:t>分け合って食べた</a:t>
            </a:r>
            <a:r>
              <a:rPr kumimoji="1" lang="ja-JP" altLang="en-US" sz="1700" dirty="0">
                <a:solidFill>
                  <a:schemeClr val="tx1"/>
                </a:solidFill>
                <a:latin typeface="BIZ UDPゴシック" panose="020B0400000000000000" pitchFamily="50" charset="-128"/>
                <a:ea typeface="BIZ UDPゴシック" panose="020B0400000000000000" pitchFamily="50" charset="-128"/>
              </a:rPr>
              <a:t>とき、食事代の支払いはどのように負担しますか。</a:t>
            </a:r>
            <a:endParaRPr kumimoji="1" lang="en-US" altLang="ja-JP" sz="1700" dirty="0">
              <a:solidFill>
                <a:schemeClr val="tx1"/>
              </a:solidFill>
              <a:latin typeface="BIZ UDPゴシック" panose="020B0400000000000000" pitchFamily="50" charset="-128"/>
              <a:ea typeface="BIZ UDPゴシック" panose="020B0400000000000000" pitchFamily="50" charset="-128"/>
            </a:endParaRPr>
          </a:p>
          <a:p>
            <a:r>
              <a:rPr lang="ja-JP" altLang="en-US" sz="1700" dirty="0">
                <a:solidFill>
                  <a:schemeClr val="tx1"/>
                </a:solidFill>
                <a:latin typeface="BIZ UDPゴシック" panose="020B0400000000000000" pitchFamily="50" charset="-128"/>
                <a:ea typeface="BIZ UDPゴシック" panose="020B0400000000000000" pitchFamily="50" charset="-128"/>
              </a:rPr>
              <a:t>　なお、食事代金の合計は</a:t>
            </a:r>
            <a:r>
              <a:rPr lang="en-US" altLang="ja-JP" sz="1700" dirty="0">
                <a:solidFill>
                  <a:schemeClr val="tx1"/>
                </a:solidFill>
                <a:latin typeface="BIZ UDPゴシック" panose="020B0400000000000000" pitchFamily="50" charset="-128"/>
                <a:ea typeface="BIZ UDPゴシック" panose="020B0400000000000000" pitchFamily="50" charset="-128"/>
              </a:rPr>
              <a:t>4</a:t>
            </a:r>
            <a:r>
              <a:rPr lang="ja-JP" altLang="en-US" sz="1700" dirty="0" err="1">
                <a:solidFill>
                  <a:schemeClr val="tx1"/>
                </a:solidFill>
                <a:latin typeface="BIZ UDPゴシック" panose="020B0400000000000000" pitchFamily="50" charset="-128"/>
                <a:ea typeface="BIZ UDPゴシック" panose="020B0400000000000000" pitchFamily="50" charset="-128"/>
              </a:rPr>
              <a:t>，</a:t>
            </a:r>
            <a:r>
              <a:rPr lang="en-US" altLang="ja-JP" sz="1700" dirty="0">
                <a:solidFill>
                  <a:schemeClr val="tx1"/>
                </a:solidFill>
                <a:latin typeface="BIZ UDPゴシック" panose="020B0400000000000000" pitchFamily="50" charset="-128"/>
                <a:ea typeface="BIZ UDPゴシック" panose="020B0400000000000000" pitchFamily="50" charset="-128"/>
              </a:rPr>
              <a:t>500</a:t>
            </a:r>
            <a:r>
              <a:rPr lang="ja-JP" altLang="en-US" sz="1700" dirty="0">
                <a:solidFill>
                  <a:schemeClr val="tx1"/>
                </a:solidFill>
                <a:latin typeface="BIZ UDPゴシック" panose="020B0400000000000000" pitchFamily="50" charset="-128"/>
                <a:ea typeface="BIZ UDPゴシック" panose="020B0400000000000000" pitchFamily="50" charset="-128"/>
              </a:rPr>
              <a:t>円で、３人のお小遣いはそれぞれ違います。</a:t>
            </a:r>
            <a:endParaRPr kumimoji="1" lang="ja-JP" altLang="en-US" sz="17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419054231"/>
              </p:ext>
            </p:extLst>
          </p:nvPr>
        </p:nvGraphicFramePr>
        <p:xfrm>
          <a:off x="247913" y="2364572"/>
          <a:ext cx="8695142" cy="1463040"/>
        </p:xfrm>
        <a:graphic>
          <a:graphicData uri="http://schemas.openxmlformats.org/drawingml/2006/table">
            <a:tbl>
              <a:tblPr firstRow="1" bandRow="1">
                <a:tableStyleId>{5C22544A-7EE6-4342-B048-85BDC9FD1C3A}</a:tableStyleId>
              </a:tblPr>
              <a:tblGrid>
                <a:gridCol w="1191117">
                  <a:extLst>
                    <a:ext uri="{9D8B030D-6E8A-4147-A177-3AD203B41FA5}">
                      <a16:colId xmlns:a16="http://schemas.microsoft.com/office/drawing/2014/main" val="20000"/>
                    </a:ext>
                  </a:extLst>
                </a:gridCol>
                <a:gridCol w="1673371">
                  <a:extLst>
                    <a:ext uri="{9D8B030D-6E8A-4147-A177-3AD203B41FA5}">
                      <a16:colId xmlns:a16="http://schemas.microsoft.com/office/drawing/2014/main" val="20001"/>
                    </a:ext>
                  </a:extLst>
                </a:gridCol>
                <a:gridCol w="1908689">
                  <a:extLst>
                    <a:ext uri="{9D8B030D-6E8A-4147-A177-3AD203B41FA5}">
                      <a16:colId xmlns:a16="http://schemas.microsoft.com/office/drawing/2014/main" val="20002"/>
                    </a:ext>
                  </a:extLst>
                </a:gridCol>
                <a:gridCol w="3921965">
                  <a:extLst>
                    <a:ext uri="{9D8B030D-6E8A-4147-A177-3AD203B41FA5}">
                      <a16:colId xmlns:a16="http://schemas.microsoft.com/office/drawing/2014/main" val="20003"/>
                    </a:ext>
                  </a:extLst>
                </a:gridCol>
              </a:tblGrid>
              <a:tr h="354411">
                <a:tc>
                  <a:txBody>
                    <a:bodyPr/>
                    <a:lstStyle/>
                    <a:p>
                      <a:endParaRPr kumimoji="1" lang="ja-JP" altLang="en-US" dirty="0"/>
                    </a:p>
                  </a:txBody>
                  <a:tcPr/>
                </a:tc>
                <a:tc>
                  <a:txBody>
                    <a:bodyPr/>
                    <a:lstStyle/>
                    <a:p>
                      <a:pPr algn="ctr"/>
                      <a:r>
                        <a:rPr kumimoji="1" lang="ja-JP" altLang="en-US" dirty="0"/>
                        <a:t>お小遣い</a:t>
                      </a:r>
                    </a:p>
                  </a:txBody>
                  <a:tcPr/>
                </a:tc>
                <a:tc>
                  <a:txBody>
                    <a:bodyPr/>
                    <a:lstStyle/>
                    <a:p>
                      <a:pPr algn="ctr"/>
                      <a:r>
                        <a:rPr kumimoji="1" lang="ja-JP" altLang="en-US" dirty="0"/>
                        <a:t>食べた量</a:t>
                      </a:r>
                    </a:p>
                  </a:txBody>
                  <a:tcPr/>
                </a:tc>
                <a:tc>
                  <a:txBody>
                    <a:bodyPr/>
                    <a:lstStyle/>
                    <a:p>
                      <a:pPr algn="ctr"/>
                      <a:r>
                        <a:rPr kumimoji="1" lang="ja-JP" altLang="en-US" dirty="0"/>
                        <a:t>負担する金額</a:t>
                      </a:r>
                    </a:p>
                  </a:txBody>
                  <a:tcPr/>
                </a:tc>
                <a:extLst>
                  <a:ext uri="{0D108BD9-81ED-4DB2-BD59-A6C34878D82A}">
                    <a16:rowId xmlns:a16="http://schemas.microsoft.com/office/drawing/2014/main" val="10000"/>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A</a:t>
                      </a:r>
                      <a:r>
                        <a:rPr kumimoji="1" lang="ja-JP" altLang="en-US" dirty="0" err="1">
                          <a:latin typeface="BIZ UDPゴシック" panose="020B0400000000000000" pitchFamily="50" charset="-128"/>
                          <a:ea typeface="BIZ UDPゴシック" panose="020B0400000000000000" pitchFamily="50" charset="-128"/>
                        </a:rPr>
                        <a:t>さん</a:t>
                      </a:r>
                      <a:endParaRPr kumimoji="1" lang="en-US" altLang="ja-JP" dirty="0">
                        <a:latin typeface="BIZ UDPゴシック" panose="020B0400000000000000" pitchFamily="50" charset="-128"/>
                        <a:ea typeface="BIZ UDPゴシック" panose="020B0400000000000000" pitchFamily="50" charset="-128"/>
                      </a:endParaRP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10</a:t>
                      </a:r>
                      <a:r>
                        <a:rPr kumimoji="1" lang="ja-JP" altLang="en-US" dirty="0" err="1">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少ない</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1"/>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B</a:t>
                      </a:r>
                      <a:r>
                        <a:rPr kumimoji="1" lang="ja-JP" altLang="en-US" dirty="0">
                          <a:latin typeface="BIZ UDPゴシック" panose="020B0400000000000000" pitchFamily="50" charset="-128"/>
                          <a:ea typeface="BIZ UDPゴシック" panose="020B0400000000000000" pitchFamily="50" charset="-128"/>
                        </a:rPr>
                        <a:t>さん</a:t>
                      </a: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3</a:t>
                      </a:r>
                      <a:r>
                        <a:rPr kumimoji="1" lang="ja-JP" altLang="en-US" dirty="0" err="1">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たくさん</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2"/>
                  </a:ext>
                </a:extLst>
              </a:tr>
              <a:tr h="354411">
                <a:tc>
                  <a:txBody>
                    <a:bodyPr/>
                    <a:lstStyle/>
                    <a:p>
                      <a:pPr algn="ctr"/>
                      <a:r>
                        <a:rPr kumimoji="1" lang="en-US" altLang="ja-JP" dirty="0">
                          <a:latin typeface="BIZ UDPゴシック" panose="020B0400000000000000" pitchFamily="50" charset="-128"/>
                          <a:ea typeface="BIZ UDPゴシック" panose="020B0400000000000000" pitchFamily="50" charset="-128"/>
                        </a:rPr>
                        <a:t>C</a:t>
                      </a:r>
                      <a:r>
                        <a:rPr kumimoji="1" lang="ja-JP" altLang="en-US" dirty="0">
                          <a:latin typeface="BIZ UDPゴシック" panose="020B0400000000000000" pitchFamily="50" charset="-128"/>
                          <a:ea typeface="BIZ UDPゴシック" panose="020B0400000000000000" pitchFamily="50" charset="-128"/>
                        </a:rPr>
                        <a:t>さん</a:t>
                      </a:r>
                    </a:p>
                  </a:txBody>
                  <a:tcPr/>
                </a:tc>
                <a:tc>
                  <a:txBody>
                    <a:bodyPr/>
                    <a:lstStyle/>
                    <a:p>
                      <a:pPr algn="r"/>
                      <a:r>
                        <a:rPr kumimoji="1" lang="en-US" altLang="ja-JP" dirty="0">
                          <a:latin typeface="BIZ UDPゴシック" panose="020B0400000000000000" pitchFamily="50" charset="-128"/>
                          <a:ea typeface="BIZ UDPゴシック" panose="020B0400000000000000" pitchFamily="50" charset="-128"/>
                        </a:rPr>
                        <a:t>2</a:t>
                      </a:r>
                      <a:r>
                        <a:rPr kumimoji="1" lang="ja-JP" altLang="en-US" dirty="0" err="1">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000</a:t>
                      </a:r>
                      <a:r>
                        <a:rPr kumimoji="1" lang="ja-JP" altLang="en-US" dirty="0">
                          <a:latin typeface="BIZ UDPゴシック" panose="020B0400000000000000" pitchFamily="50" charset="-128"/>
                          <a:ea typeface="BIZ UDPゴシック" panose="020B0400000000000000" pitchFamily="50" charset="-128"/>
                        </a:rPr>
                        <a:t>円</a:t>
                      </a:r>
                    </a:p>
                  </a:txBody>
                  <a:tcPr/>
                </a:tc>
                <a:tc>
                  <a:txBody>
                    <a:bodyPr/>
                    <a:lstStyle/>
                    <a:p>
                      <a:pPr algn="ctr"/>
                      <a:r>
                        <a:rPr kumimoji="1" lang="ja-JP" altLang="en-US" dirty="0">
                          <a:latin typeface="BIZ UDPゴシック" panose="020B0400000000000000" pitchFamily="50" charset="-128"/>
                          <a:ea typeface="BIZ UDPゴシック" panose="020B0400000000000000" pitchFamily="50" charset="-128"/>
                        </a:rPr>
                        <a:t>中くらい</a:t>
                      </a:r>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003"/>
                  </a:ext>
                </a:extLst>
              </a:tr>
            </a:tbl>
          </a:graphicData>
        </a:graphic>
      </p:graphicFrame>
      <p:sp>
        <p:nvSpPr>
          <p:cNvPr id="11" name="角丸四角形 10"/>
          <p:cNvSpPr/>
          <p:nvPr/>
        </p:nvSpPr>
        <p:spPr>
          <a:xfrm>
            <a:off x="247913" y="5289668"/>
            <a:ext cx="11657803" cy="15227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bg1"/>
                </a:solidFill>
                <a:latin typeface="BIZ UDPゴシック" panose="020B0400000000000000" pitchFamily="50" charset="-128"/>
                <a:ea typeface="BIZ UDPゴシック" panose="020B0400000000000000" pitchFamily="50" charset="-128"/>
              </a:rPr>
              <a:t>どの</a:t>
            </a:r>
            <a:r>
              <a:rPr kumimoji="1" lang="ja-JP" altLang="en-US" sz="2000">
                <a:solidFill>
                  <a:schemeClr val="bg1"/>
                </a:solidFill>
                <a:latin typeface="BIZ UDPゴシック" panose="020B0400000000000000" pitchFamily="50" charset="-128"/>
                <a:ea typeface="BIZ UDPゴシック" panose="020B0400000000000000" pitchFamily="50" charset="-128"/>
              </a:rPr>
              <a:t>方法でも</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lang="ja-JP" altLang="en-US" sz="2000" dirty="0">
                <a:solidFill>
                  <a:schemeClr val="bg1"/>
                </a:solidFill>
                <a:latin typeface="BIZ UDPゴシック" panose="020B0400000000000000" pitchFamily="50" charset="-128"/>
                <a:ea typeface="BIZ UDPゴシック" panose="020B0400000000000000" pitchFamily="50" charset="-128"/>
              </a:rPr>
              <a:t>公平</a:t>
            </a:r>
            <a:r>
              <a:rPr lang="en-US" altLang="ja-JP" sz="2000" dirty="0">
                <a:solidFill>
                  <a:schemeClr val="bg1"/>
                </a:solidFill>
                <a:latin typeface="BIZ UDPゴシック" panose="020B0400000000000000" pitchFamily="50" charset="-128"/>
                <a:ea typeface="BIZ UDPゴシック" panose="020B0400000000000000" pitchFamily="50" charset="-128"/>
              </a:rPr>
              <a:t>』</a:t>
            </a:r>
            <a:r>
              <a:rPr lang="ja-JP" altLang="en-US" sz="2000" dirty="0" err="1">
                <a:solidFill>
                  <a:schemeClr val="bg1"/>
                </a:solidFill>
                <a:latin typeface="BIZ UDPゴシック" panose="020B0400000000000000" pitchFamily="50" charset="-128"/>
                <a:ea typeface="BIZ UDPゴシック" panose="020B0400000000000000" pitchFamily="50" charset="-128"/>
              </a:rPr>
              <a:t>のようですが</a:t>
            </a:r>
            <a:r>
              <a:rPr lang="ja-JP" altLang="en-US" sz="2000" dirty="0">
                <a:solidFill>
                  <a:schemeClr val="bg1"/>
                </a:solidFill>
                <a:latin typeface="BIZ UDPゴシック" panose="020B0400000000000000" pitchFamily="50" charset="-128"/>
                <a:ea typeface="BIZ UDPゴシック" panose="020B0400000000000000" pitchFamily="50" charset="-128"/>
              </a:rPr>
              <a:t>、</a:t>
            </a:r>
            <a:r>
              <a:rPr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１つの方法では完全な</a:t>
            </a:r>
            <a:r>
              <a:rPr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公平</a:t>
            </a:r>
            <a:r>
              <a:rPr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にならない</a:t>
            </a:r>
            <a:r>
              <a:rPr lang="ja-JP" altLang="en-US" sz="2000" dirty="0">
                <a:solidFill>
                  <a:schemeClr val="bg1"/>
                </a:solidFill>
                <a:latin typeface="BIZ UDPゴシック" panose="020B0400000000000000" pitchFamily="50" charset="-128"/>
                <a:ea typeface="BIZ UDPゴシック" panose="020B0400000000000000" pitchFamily="50" charset="-128"/>
              </a:rPr>
              <a:t>のです。</a:t>
            </a:r>
            <a:endParaRPr lang="en-US" altLang="ja-JP" sz="20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bg1"/>
                </a:solidFill>
                <a:latin typeface="BIZ UDPゴシック" panose="020B0400000000000000" pitchFamily="50" charset="-128"/>
                <a:ea typeface="BIZ UDPゴシック" panose="020B0400000000000000" pitchFamily="50" charset="-128"/>
              </a:rPr>
              <a:t>　</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税金も</a:t>
            </a:r>
            <a:r>
              <a:rPr kumimoji="1" lang="ja-JP" altLang="en-US" sz="2000" dirty="0">
                <a:solidFill>
                  <a:schemeClr val="bg1"/>
                </a:solidFill>
                <a:latin typeface="BIZ UDPゴシック" panose="020B0400000000000000" pitchFamily="50" charset="-128"/>
                <a:ea typeface="BIZ UDPゴシック" panose="020B0400000000000000" pitchFamily="50" charset="-128"/>
              </a:rPr>
              <a:t>１つの方法で課税したのでは、完全な</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a:solidFill>
                  <a:schemeClr val="bg1"/>
                </a:solidFill>
                <a:latin typeface="BIZ UDPゴシック" panose="020B0400000000000000" pitchFamily="50" charset="-128"/>
                <a:ea typeface="BIZ UDPゴシック" panose="020B0400000000000000" pitchFamily="50" charset="-128"/>
              </a:rPr>
              <a:t>公平</a:t>
            </a:r>
            <a:r>
              <a:rPr kumimoji="1" lang="en-US" altLang="ja-JP" sz="2000" dirty="0">
                <a:solidFill>
                  <a:schemeClr val="bg1"/>
                </a:solidFill>
                <a:latin typeface="BIZ UDPゴシック" panose="020B0400000000000000" pitchFamily="50" charset="-128"/>
                <a:ea typeface="BIZ UDPゴシック" panose="020B0400000000000000" pitchFamily="50" charset="-128"/>
              </a:rPr>
              <a:t>』</a:t>
            </a:r>
            <a:r>
              <a:rPr kumimoji="1" lang="ja-JP" altLang="en-US" sz="2000" dirty="0" err="1">
                <a:solidFill>
                  <a:schemeClr val="bg1"/>
                </a:solidFill>
                <a:latin typeface="BIZ UDPゴシック" panose="020B0400000000000000" pitchFamily="50" charset="-128"/>
                <a:ea typeface="BIZ UDPゴシック" panose="020B0400000000000000" pitchFamily="50" charset="-128"/>
              </a:rPr>
              <a:t>には</a:t>
            </a:r>
            <a:r>
              <a:rPr kumimoji="1" lang="ja-JP" altLang="en-US" sz="2000" dirty="0">
                <a:solidFill>
                  <a:schemeClr val="bg1"/>
                </a:solidFill>
                <a:latin typeface="BIZ UDPゴシック" panose="020B0400000000000000" pitchFamily="50" charset="-128"/>
                <a:ea typeface="BIZ UDPゴシック" panose="020B0400000000000000" pitchFamily="50" charset="-128"/>
              </a:rPr>
              <a:t>なりません。</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税負担の</a:t>
            </a:r>
            <a:r>
              <a:rPr kumimoji="1"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公平</a:t>
            </a:r>
            <a:r>
              <a:rPr kumimoji="1"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rPr>
              <a:t>』</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を確保するため</a:t>
            </a:r>
            <a:r>
              <a:rPr kumimoji="1" lang="ja-JP" altLang="en-US" sz="2000" dirty="0">
                <a:solidFill>
                  <a:schemeClr val="bg1"/>
                </a:solidFill>
                <a:latin typeface="BIZ UDPゴシック" panose="020B0400000000000000" pitchFamily="50" charset="-128"/>
                <a:ea typeface="BIZ UDPゴシック" panose="020B0400000000000000" pitchFamily="50" charset="-128"/>
              </a:rPr>
              <a:t>に、</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税の性格に応じ</a:t>
            </a:r>
            <a:r>
              <a:rPr kumimoji="1" lang="ja-JP" altLang="en-US" sz="2000" dirty="0">
                <a:solidFill>
                  <a:schemeClr val="bg1"/>
                </a:solidFill>
                <a:latin typeface="BIZ UDPゴシック" panose="020B0400000000000000" pitchFamily="50" charset="-128"/>
                <a:ea typeface="BIZ UDPゴシック" panose="020B0400000000000000" pitchFamily="50" charset="-128"/>
              </a:rPr>
              <a:t>た適切な課税方法を採用して、所得課税、消費課税、資産課税等を</a:t>
            </a:r>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バランスよく組</a:t>
            </a:r>
            <a:endParaRPr kumimoji="1" lang="en-US" altLang="ja-JP" sz="2000" dirty="0">
              <a:solidFill>
                <a:schemeClr val="bg1"/>
              </a:solidFill>
              <a:highlight>
                <a:srgbClr val="000080"/>
              </a:highlight>
              <a:latin typeface="BIZ UDPゴシック" panose="020B0400000000000000" pitchFamily="50" charset="-128"/>
              <a:ea typeface="BIZ UDPゴシック" panose="020B0400000000000000" pitchFamily="50" charset="-128"/>
            </a:endParaRPr>
          </a:p>
          <a:p>
            <a:r>
              <a:rPr kumimoji="1" lang="ja-JP" altLang="en-US" sz="2000" dirty="0">
                <a:solidFill>
                  <a:schemeClr val="bg1"/>
                </a:solidFill>
                <a:highlight>
                  <a:srgbClr val="000080"/>
                </a:highlight>
                <a:latin typeface="BIZ UDPゴシック" panose="020B0400000000000000" pitchFamily="50" charset="-128"/>
                <a:ea typeface="BIZ UDPゴシック" panose="020B0400000000000000" pitchFamily="50" charset="-128"/>
              </a:rPr>
              <a:t>み合わせる</a:t>
            </a:r>
            <a:r>
              <a:rPr kumimoji="1" lang="ja-JP" altLang="en-US" sz="2000" dirty="0">
                <a:solidFill>
                  <a:schemeClr val="bg1"/>
                </a:solidFill>
                <a:latin typeface="BIZ UDPゴシック" panose="020B0400000000000000" pitchFamily="50" charset="-128"/>
                <a:ea typeface="BIZ UDPゴシック" panose="020B0400000000000000" pitchFamily="50" charset="-128"/>
              </a:rPr>
              <a:t>という工夫が行われています。</a:t>
            </a:r>
            <a:endParaRPr kumimoji="1" lang="en-US" altLang="ja-JP" sz="2000" dirty="0">
              <a:solidFill>
                <a:schemeClr val="bg1"/>
              </a:solidFill>
              <a:latin typeface="BIZ UDPゴシック" panose="020B0400000000000000" pitchFamily="50" charset="-128"/>
              <a:ea typeface="BIZ UDPゴシック" panose="020B0400000000000000" pitchFamily="50" charset="-128"/>
            </a:endParaRPr>
          </a:p>
        </p:txBody>
      </p:sp>
      <p:pic>
        <p:nvPicPr>
          <p:cNvPr id="10" name="図 9"/>
          <p:cNvPicPr/>
          <p:nvPr/>
        </p:nvPicPr>
        <p:blipFill>
          <a:blip r:embed="rId3">
            <a:clrChange>
              <a:clrFrom>
                <a:srgbClr val="FFFFFF"/>
              </a:clrFrom>
              <a:clrTo>
                <a:srgbClr val="FFFFFF">
                  <a:alpha val="0"/>
                </a:srgbClr>
              </a:clrTo>
            </a:clrChange>
          </a:blip>
          <a:stretch>
            <a:fillRect/>
          </a:stretch>
        </p:blipFill>
        <p:spPr>
          <a:xfrm>
            <a:off x="8995723" y="3882185"/>
            <a:ext cx="1384490" cy="1332984"/>
          </a:xfrm>
          <a:prstGeom prst="rect">
            <a:avLst/>
          </a:prstGeom>
        </p:spPr>
      </p:pic>
      <p:sp>
        <p:nvSpPr>
          <p:cNvPr id="8" name="テキスト ボックス 7">
            <a:extLst>
              <a:ext uri="{FF2B5EF4-FFF2-40B4-BE49-F238E27FC236}">
                <a16:creationId xmlns:a16="http://schemas.microsoft.com/office/drawing/2014/main" id="{FC3A1C25-5056-483C-B63D-791BD1F26553}"/>
              </a:ext>
            </a:extLst>
          </p:cNvPr>
          <p:cNvSpPr txBox="1"/>
          <p:nvPr/>
        </p:nvSpPr>
        <p:spPr>
          <a:xfrm>
            <a:off x="385222" y="220981"/>
            <a:ext cx="8289449" cy="523220"/>
          </a:xfrm>
          <a:prstGeom prst="rect">
            <a:avLst/>
          </a:prstGeom>
          <a:noFill/>
        </p:spPr>
        <p:txBody>
          <a:bodyPr wrap="non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公平な税の集め方　</a:t>
            </a:r>
            <a:r>
              <a:rPr kumimoji="1" lang="ja-JP" altLang="en-US" sz="2000" dirty="0">
                <a:highlight>
                  <a:srgbClr val="CCCCFF"/>
                </a:highlight>
                <a:latin typeface="UD デジタル 教科書体 NP-B" panose="02020700000000000000" pitchFamily="18" charset="-128"/>
                <a:ea typeface="UD デジタル 教科書体 NP-B" panose="02020700000000000000" pitchFamily="18" charset="-128"/>
              </a:rPr>
              <a:t>～税金の種類がたくさんあるのはなぜ？～</a:t>
            </a:r>
            <a:endParaRPr kumimoji="1" lang="en-US" altLang="ja-JP" sz="2400" dirty="0">
              <a:highlight>
                <a:srgbClr val="CCCCFF"/>
              </a:highlight>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2987AE1-4BC0-4FE8-BFE6-BFDDAB32048E}"/>
              </a:ext>
            </a:extLst>
          </p:cNvPr>
          <p:cNvSpPr/>
          <p:nvPr/>
        </p:nvSpPr>
        <p:spPr>
          <a:xfrm>
            <a:off x="247913" y="3907416"/>
            <a:ext cx="8695142" cy="1307753"/>
          </a:xfrm>
          <a:prstGeom prst="rect">
            <a:avLst/>
          </a:prstGeom>
          <a:solidFill>
            <a:srgbClr val="FFCCFF"/>
          </a:solidFill>
          <a:ln w="63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mj-ea"/>
                <a:ea typeface="+mj-ea"/>
              </a:rPr>
              <a:t> </a:t>
            </a:r>
            <a:r>
              <a:rPr lang="en-US" altLang="ja-JP" sz="2000" b="1"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prstClr val="black"/>
                </a:solidFill>
                <a:latin typeface="BIZ UDPゴシック" panose="020B0400000000000000" pitchFamily="50" charset="-128"/>
                <a:ea typeface="BIZ UDPゴシック" panose="020B0400000000000000" pitchFamily="50" charset="-128"/>
              </a:rPr>
              <a:t>回答例</a:t>
            </a:r>
            <a:r>
              <a:rPr lang="en-US" altLang="ja-JP" sz="2000" b="1" dirty="0">
                <a:solidFill>
                  <a:prstClr val="black"/>
                </a:solidFill>
                <a:latin typeface="BIZ UDPゴシック" panose="020B0400000000000000" pitchFamily="50" charset="-128"/>
                <a:ea typeface="BIZ UDPゴシック" panose="020B0400000000000000" pitchFamily="50" charset="-128"/>
              </a:rPr>
              <a:t>】</a:t>
            </a:r>
          </a:p>
          <a:p>
            <a:r>
              <a:rPr lang="ja-JP" altLang="en-US" spc="-300" dirty="0">
                <a:solidFill>
                  <a:prstClr val="black"/>
                </a:solidFill>
                <a:latin typeface="BIZ UDPゴシック" panose="020B0400000000000000" pitchFamily="50" charset="-128"/>
                <a:ea typeface="BIZ UDPゴシック" panose="020B0400000000000000" pitchFamily="50" charset="-128"/>
              </a:rPr>
              <a:t>　 </a:t>
            </a:r>
            <a:r>
              <a:rPr lang="ja-JP" altLang="en-US" b="1" spc="-150" dirty="0">
                <a:solidFill>
                  <a:prstClr val="black"/>
                </a:solidFill>
                <a:latin typeface="BIZ UDPゴシック" panose="020B0400000000000000" pitchFamily="50" charset="-128"/>
                <a:ea typeface="BIZ UDPゴシック" panose="020B0400000000000000" pitchFamily="50" charset="-128"/>
              </a:rPr>
              <a:t>（１）</a:t>
            </a:r>
            <a:r>
              <a:rPr lang="ja-JP" altLang="en-US" b="1" dirty="0">
                <a:solidFill>
                  <a:prstClr val="black"/>
                </a:solidFill>
                <a:latin typeface="BIZ UDPゴシック" panose="020B0400000000000000" pitchFamily="50" charset="-128"/>
                <a:ea typeface="BIZ UDPゴシック" panose="020B0400000000000000" pitchFamily="50" charset="-128"/>
              </a:rPr>
              <a:t>３人で均等に割って支払う。</a:t>
            </a:r>
          </a:p>
          <a:p>
            <a:r>
              <a:rPr lang="ja-JP" altLang="en-US" b="1" spc="-300" dirty="0">
                <a:solidFill>
                  <a:prstClr val="black"/>
                </a:solidFill>
                <a:latin typeface="BIZ UDPゴシック" panose="020B0400000000000000" pitchFamily="50" charset="-128"/>
                <a:ea typeface="BIZ UDPゴシック" panose="020B0400000000000000" pitchFamily="50" charset="-128"/>
              </a:rPr>
              <a:t>　 （２） </a:t>
            </a:r>
            <a:r>
              <a:rPr lang="ja-JP" altLang="en-US" b="1" dirty="0">
                <a:solidFill>
                  <a:prstClr val="black"/>
                </a:solidFill>
                <a:latin typeface="BIZ UDPゴシック" panose="020B0400000000000000" pitchFamily="50" charset="-128"/>
                <a:ea typeface="BIZ UDPゴシック" panose="020B0400000000000000" pitchFamily="50" charset="-128"/>
              </a:rPr>
              <a:t>たくさん食べた人は多く、少ししか食べていない人は少なく支払う。</a:t>
            </a:r>
          </a:p>
          <a:p>
            <a:r>
              <a:rPr lang="ja-JP" altLang="en-US" b="1" spc="-300" dirty="0">
                <a:solidFill>
                  <a:prstClr val="black"/>
                </a:solidFill>
                <a:latin typeface="BIZ UDPゴシック" panose="020B0400000000000000" pitchFamily="50" charset="-128"/>
                <a:ea typeface="BIZ UDPゴシック" panose="020B0400000000000000" pitchFamily="50" charset="-128"/>
              </a:rPr>
              <a:t>　 （３） </a:t>
            </a:r>
            <a:r>
              <a:rPr lang="ja-JP" altLang="en-US" b="1" dirty="0">
                <a:solidFill>
                  <a:prstClr val="black"/>
                </a:solidFill>
                <a:latin typeface="BIZ UDPゴシック" panose="020B0400000000000000" pitchFamily="50" charset="-128"/>
                <a:ea typeface="BIZ UDPゴシック" panose="020B0400000000000000" pitchFamily="50" charset="-128"/>
              </a:rPr>
              <a:t>お小遣いをたくさん貰っている人は多く、あまり貰っていない人は少なく支払う。</a:t>
            </a:r>
            <a:endParaRPr lang="en-US" altLang="ja-JP" b="1" dirty="0">
              <a:solidFill>
                <a:prstClr val="black"/>
              </a:solidFill>
              <a:latin typeface="BIZ UDPゴシック" panose="020B0400000000000000" pitchFamily="50" charset="-128"/>
              <a:ea typeface="BIZ UDPゴシック" panose="020B0400000000000000" pitchFamily="50" charset="-128"/>
            </a:endParaRPr>
          </a:p>
        </p:txBody>
      </p:sp>
      <p:sp>
        <p:nvSpPr>
          <p:cNvPr id="16" name="思考の吹き出し: 雲形 15">
            <a:extLst>
              <a:ext uri="{FF2B5EF4-FFF2-40B4-BE49-F238E27FC236}">
                <a16:creationId xmlns:a16="http://schemas.microsoft.com/office/drawing/2014/main" id="{CBFBDB2F-B6A7-43D5-97CC-641A872FB741}"/>
              </a:ext>
            </a:extLst>
          </p:cNvPr>
          <p:cNvSpPr/>
          <p:nvPr/>
        </p:nvSpPr>
        <p:spPr>
          <a:xfrm>
            <a:off x="9042577" y="503229"/>
            <a:ext cx="3103024" cy="2944881"/>
          </a:xfrm>
          <a:prstGeom prst="cloudCallout">
            <a:avLst>
              <a:gd name="adj1" fmla="val -30485"/>
              <a:gd name="adj2" fmla="val 65158"/>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CF4B01A7-E29B-4E74-8930-EE77B698BDC6}"/>
              </a:ext>
            </a:extLst>
          </p:cNvPr>
          <p:cNvSpPr txBox="1"/>
          <p:nvPr/>
        </p:nvSpPr>
        <p:spPr>
          <a:xfrm>
            <a:off x="9341234" y="2463241"/>
            <a:ext cx="633507" cy="307777"/>
          </a:xfrm>
          <a:prstGeom prst="rect">
            <a:avLst/>
          </a:prstGeom>
          <a:solidFill>
            <a:schemeClr val="accent2">
              <a:lumMod val="60000"/>
              <a:lumOff val="40000"/>
            </a:schemeClr>
          </a:solidFill>
        </p:spPr>
        <p:txBody>
          <a:bodyPr wrap="none" rtlCol="0">
            <a:spAutoFit/>
          </a:bodyPr>
          <a:lstStyle/>
          <a:p>
            <a:r>
              <a:rPr kumimoji="1" lang="en-US" altLang="ja-JP" sz="1400" dirty="0">
                <a:latin typeface="UD デジタル 教科書体 NK-B" panose="02020700000000000000" pitchFamily="18" charset="-128"/>
                <a:ea typeface="UD デジタル 教科書体 NK-B" panose="02020700000000000000" pitchFamily="18" charset="-128"/>
              </a:rPr>
              <a:t>A</a:t>
            </a:r>
            <a:r>
              <a:rPr kumimoji="1" lang="ja-JP" altLang="en-US" sz="1400" dirty="0">
                <a:latin typeface="UD デジタル 教科書体 NK-B" panose="02020700000000000000" pitchFamily="18" charset="-128"/>
                <a:ea typeface="UD デジタル 教科書体 NK-B" panose="02020700000000000000" pitchFamily="18" charset="-128"/>
              </a:rPr>
              <a:t>さん</a:t>
            </a:r>
          </a:p>
        </p:txBody>
      </p:sp>
      <p:sp>
        <p:nvSpPr>
          <p:cNvPr id="35" name="テキスト ボックス 34">
            <a:extLst>
              <a:ext uri="{FF2B5EF4-FFF2-40B4-BE49-F238E27FC236}">
                <a16:creationId xmlns:a16="http://schemas.microsoft.com/office/drawing/2014/main" id="{6CF21091-B473-45D9-8457-A0BAF632BF4A}"/>
              </a:ext>
            </a:extLst>
          </p:cNvPr>
          <p:cNvSpPr txBox="1"/>
          <p:nvPr/>
        </p:nvSpPr>
        <p:spPr>
          <a:xfrm rot="21380607">
            <a:off x="10000141" y="870158"/>
            <a:ext cx="636713" cy="307777"/>
          </a:xfrm>
          <a:prstGeom prst="rect">
            <a:avLst/>
          </a:prstGeom>
          <a:solidFill>
            <a:schemeClr val="accent2">
              <a:lumMod val="60000"/>
              <a:lumOff val="40000"/>
            </a:schemeClr>
          </a:solidFill>
        </p:spPr>
        <p:txBody>
          <a:bodyPr wrap="non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Ｂさん</a:t>
            </a:r>
          </a:p>
        </p:txBody>
      </p:sp>
      <p:sp>
        <p:nvSpPr>
          <p:cNvPr id="36" name="テキスト ボックス 35">
            <a:extLst>
              <a:ext uri="{FF2B5EF4-FFF2-40B4-BE49-F238E27FC236}">
                <a16:creationId xmlns:a16="http://schemas.microsoft.com/office/drawing/2014/main" id="{9E192C19-E8FA-4BAF-A1CD-417B99684B1C}"/>
              </a:ext>
            </a:extLst>
          </p:cNvPr>
          <p:cNvSpPr txBox="1"/>
          <p:nvPr/>
        </p:nvSpPr>
        <p:spPr>
          <a:xfrm>
            <a:off x="11004839" y="2496720"/>
            <a:ext cx="635110" cy="307777"/>
          </a:xfrm>
          <a:prstGeom prst="rect">
            <a:avLst/>
          </a:prstGeom>
          <a:solidFill>
            <a:schemeClr val="accent2">
              <a:lumMod val="60000"/>
              <a:lumOff val="40000"/>
            </a:schemeClr>
          </a:solidFill>
        </p:spPr>
        <p:txBody>
          <a:bodyPr wrap="none" rtlCol="0">
            <a:spAutoFit/>
          </a:bodyPr>
          <a:lstStyle/>
          <a:p>
            <a:r>
              <a:rPr lang="en-US" altLang="ja-JP" sz="1400" dirty="0">
                <a:latin typeface="UD デジタル 教科書体 NK-B" panose="02020700000000000000" pitchFamily="18" charset="-128"/>
                <a:ea typeface="UD デジタル 教科書体 NK-B" panose="02020700000000000000" pitchFamily="18" charset="-128"/>
              </a:rPr>
              <a:t>C</a:t>
            </a:r>
            <a:r>
              <a:rPr kumimoji="1" lang="ja-JP" altLang="en-US" sz="1400" dirty="0">
                <a:latin typeface="UD デジタル 教科書体 NK-B" panose="02020700000000000000" pitchFamily="18" charset="-128"/>
                <a:ea typeface="UD デジタル 教科書体 NK-B" panose="02020700000000000000" pitchFamily="18" charset="-128"/>
              </a:rPr>
              <a:t>さん</a:t>
            </a:r>
          </a:p>
        </p:txBody>
      </p:sp>
      <p:graphicFrame>
        <p:nvGraphicFramePr>
          <p:cNvPr id="14" name="グラフ 13">
            <a:extLst>
              <a:ext uri="{FF2B5EF4-FFF2-40B4-BE49-F238E27FC236}">
                <a16:creationId xmlns:a16="http://schemas.microsoft.com/office/drawing/2014/main" id="{AFE3250D-08D0-4FCF-ACF6-9106451035DD}"/>
              </a:ext>
            </a:extLst>
          </p:cNvPr>
          <p:cNvGraphicFramePr/>
          <p:nvPr>
            <p:extLst/>
          </p:nvPr>
        </p:nvGraphicFramePr>
        <p:xfrm>
          <a:off x="8982616" y="649131"/>
          <a:ext cx="3209384" cy="2503869"/>
        </p:xfrm>
        <a:graphic>
          <a:graphicData uri="http://schemas.openxmlformats.org/drawingml/2006/chart">
            <c:chart xmlns:c="http://schemas.openxmlformats.org/drawingml/2006/chart" xmlns:r="http://schemas.openxmlformats.org/officeDocument/2006/relationships" r:id="rId4"/>
          </a:graphicData>
        </a:graphic>
      </p:graphicFrame>
      <p:sp>
        <p:nvSpPr>
          <p:cNvPr id="19" name="涙形 18">
            <a:extLst>
              <a:ext uri="{FF2B5EF4-FFF2-40B4-BE49-F238E27FC236}">
                <a16:creationId xmlns:a16="http://schemas.microsoft.com/office/drawing/2014/main" id="{D73FF7DC-A914-4C09-97A4-707BB723C7CB}"/>
              </a:ext>
            </a:extLst>
          </p:cNvPr>
          <p:cNvSpPr/>
          <p:nvPr/>
        </p:nvSpPr>
        <p:spPr>
          <a:xfrm rot="20814027">
            <a:off x="9712469" y="1817855"/>
            <a:ext cx="858055" cy="497685"/>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122231 w 863172"/>
              <a:gd name="connsiteY0" fmla="*/ 285018 h 499003"/>
              <a:gd name="connsiteX1" fmla="*/ 52262 w 863172"/>
              <a:gd name="connsiteY1" fmla="*/ 236666 h 499003"/>
              <a:gd name="connsiteX2" fmla="*/ 863172 w 863172"/>
              <a:gd name="connsiteY2" fmla="*/ 0 h 499003"/>
              <a:gd name="connsiteX3" fmla="*/ 767813 w 863172"/>
              <a:gd name="connsiteY3" fmla="*/ 431924 h 499003"/>
              <a:gd name="connsiteX4" fmla="*/ 461804 w 863172"/>
              <a:gd name="connsiteY4" fmla="*/ 470776 h 499003"/>
              <a:gd name="connsiteX5" fmla="*/ 122231 w 863172"/>
              <a:gd name="connsiteY5" fmla="*/ 285018 h 49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172" h="499003">
                <a:moveTo>
                  <a:pt x="122231" y="285018"/>
                </a:moveTo>
                <a:cubicBezTo>
                  <a:pt x="53974" y="246000"/>
                  <a:pt x="-71228" y="284169"/>
                  <a:pt x="52262" y="236666"/>
                </a:cubicBezTo>
                <a:cubicBezTo>
                  <a:pt x="175752" y="189163"/>
                  <a:pt x="726880" y="25274"/>
                  <a:pt x="863172" y="0"/>
                </a:cubicBezTo>
                <a:cubicBezTo>
                  <a:pt x="816970" y="74556"/>
                  <a:pt x="767813" y="357367"/>
                  <a:pt x="767813" y="431924"/>
                </a:cubicBezTo>
                <a:cubicBezTo>
                  <a:pt x="767813" y="534515"/>
                  <a:pt x="569401" y="495260"/>
                  <a:pt x="461804" y="470776"/>
                </a:cubicBezTo>
                <a:cubicBezTo>
                  <a:pt x="354207" y="446292"/>
                  <a:pt x="190488" y="324036"/>
                  <a:pt x="122231" y="285018"/>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B0873D3-F96E-4181-BC37-D17EF91E700B}"/>
              </a:ext>
            </a:extLst>
          </p:cNvPr>
          <p:cNvSpPr/>
          <p:nvPr/>
        </p:nvSpPr>
        <p:spPr>
          <a:xfrm>
            <a:off x="10100310" y="1905462"/>
            <a:ext cx="299803" cy="233756"/>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涙形 18">
            <a:extLst>
              <a:ext uri="{FF2B5EF4-FFF2-40B4-BE49-F238E27FC236}">
                <a16:creationId xmlns:a16="http://schemas.microsoft.com/office/drawing/2014/main" id="{DFE2C9D0-95C7-473C-B538-4D3EE47318A4}"/>
              </a:ext>
            </a:extLst>
          </p:cNvPr>
          <p:cNvSpPr/>
          <p:nvPr/>
        </p:nvSpPr>
        <p:spPr>
          <a:xfrm rot="15250817">
            <a:off x="10771726" y="1278012"/>
            <a:ext cx="733442" cy="1046174"/>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10332 w 616225"/>
              <a:gd name="connsiteY0" fmla="*/ 284169 h 534593"/>
              <a:gd name="connsiteX1" fmla="*/ 92500 w 616225"/>
              <a:gd name="connsiteY1" fmla="*/ 11329 h 534593"/>
              <a:gd name="connsiteX2" fmla="*/ 616225 w 616225"/>
              <a:gd name="connsiteY2" fmla="*/ 33428 h 534593"/>
              <a:gd name="connsiteX3" fmla="*/ 520866 w 616225"/>
              <a:gd name="connsiteY3" fmla="*/ 465352 h 534593"/>
              <a:gd name="connsiteX4" fmla="*/ 214857 w 616225"/>
              <a:gd name="connsiteY4" fmla="*/ 504204 h 534593"/>
              <a:gd name="connsiteX5" fmla="*/ 10332 w 616225"/>
              <a:gd name="connsiteY5" fmla="*/ 284169 h 534593"/>
              <a:gd name="connsiteX0" fmla="*/ 10332 w 616225"/>
              <a:gd name="connsiteY0" fmla="*/ 284169 h 565630"/>
              <a:gd name="connsiteX1" fmla="*/ 92500 w 616225"/>
              <a:gd name="connsiteY1" fmla="*/ 11329 h 565630"/>
              <a:gd name="connsiteX2" fmla="*/ 616225 w 616225"/>
              <a:gd name="connsiteY2" fmla="*/ 33428 h 565630"/>
              <a:gd name="connsiteX3" fmla="*/ 456770 w 616225"/>
              <a:gd name="connsiteY3" fmla="*/ 513376 h 565630"/>
              <a:gd name="connsiteX4" fmla="*/ 214857 w 616225"/>
              <a:gd name="connsiteY4" fmla="*/ 504204 h 565630"/>
              <a:gd name="connsiteX5" fmla="*/ 10332 w 616225"/>
              <a:gd name="connsiteY5" fmla="*/ 284169 h 565630"/>
              <a:gd name="connsiteX0" fmla="*/ 10332 w 616225"/>
              <a:gd name="connsiteY0" fmla="*/ 284169 h 585073"/>
              <a:gd name="connsiteX1" fmla="*/ 92500 w 616225"/>
              <a:gd name="connsiteY1" fmla="*/ 11329 h 585073"/>
              <a:gd name="connsiteX2" fmla="*/ 616225 w 616225"/>
              <a:gd name="connsiteY2" fmla="*/ 33428 h 585073"/>
              <a:gd name="connsiteX3" fmla="*/ 455653 w 616225"/>
              <a:gd name="connsiteY3" fmla="*/ 539063 h 585073"/>
              <a:gd name="connsiteX4" fmla="*/ 214857 w 616225"/>
              <a:gd name="connsiteY4" fmla="*/ 504204 h 585073"/>
              <a:gd name="connsiteX5" fmla="*/ 10332 w 616225"/>
              <a:gd name="connsiteY5" fmla="*/ 284169 h 585073"/>
              <a:gd name="connsiteX0" fmla="*/ 40729 w 569454"/>
              <a:gd name="connsiteY0" fmla="*/ 263355 h 584560"/>
              <a:gd name="connsiteX1" fmla="*/ 45729 w 569454"/>
              <a:gd name="connsiteY1" fmla="*/ 10102 h 584560"/>
              <a:gd name="connsiteX2" fmla="*/ 569454 w 569454"/>
              <a:gd name="connsiteY2" fmla="*/ 32201 h 584560"/>
              <a:gd name="connsiteX3" fmla="*/ 408882 w 569454"/>
              <a:gd name="connsiteY3" fmla="*/ 537836 h 584560"/>
              <a:gd name="connsiteX4" fmla="*/ 168086 w 569454"/>
              <a:gd name="connsiteY4" fmla="*/ 502977 h 584560"/>
              <a:gd name="connsiteX5" fmla="*/ 40729 w 569454"/>
              <a:gd name="connsiteY5" fmla="*/ 263355 h 584560"/>
              <a:gd name="connsiteX0" fmla="*/ 24618 w 553343"/>
              <a:gd name="connsiteY0" fmla="*/ 274851 h 596056"/>
              <a:gd name="connsiteX1" fmla="*/ 54014 w 553343"/>
              <a:gd name="connsiteY1" fmla="*/ 9055 h 596056"/>
              <a:gd name="connsiteX2" fmla="*/ 553343 w 553343"/>
              <a:gd name="connsiteY2" fmla="*/ 43697 h 596056"/>
              <a:gd name="connsiteX3" fmla="*/ 392771 w 553343"/>
              <a:gd name="connsiteY3" fmla="*/ 549332 h 596056"/>
              <a:gd name="connsiteX4" fmla="*/ 151975 w 553343"/>
              <a:gd name="connsiteY4" fmla="*/ 514473 h 596056"/>
              <a:gd name="connsiteX5" fmla="*/ 24618 w 553343"/>
              <a:gd name="connsiteY5" fmla="*/ 274851 h 596056"/>
              <a:gd name="connsiteX0" fmla="*/ 2025 w 530750"/>
              <a:gd name="connsiteY0" fmla="*/ 251948 h 573153"/>
              <a:gd name="connsiteX1" fmla="*/ 225263 w 530750"/>
              <a:gd name="connsiteY1" fmla="*/ 11453 h 573153"/>
              <a:gd name="connsiteX2" fmla="*/ 530750 w 530750"/>
              <a:gd name="connsiteY2" fmla="*/ 20794 h 573153"/>
              <a:gd name="connsiteX3" fmla="*/ 370178 w 530750"/>
              <a:gd name="connsiteY3" fmla="*/ 526429 h 573153"/>
              <a:gd name="connsiteX4" fmla="*/ 129382 w 530750"/>
              <a:gd name="connsiteY4" fmla="*/ 491570 h 573153"/>
              <a:gd name="connsiteX5" fmla="*/ 2025 w 530750"/>
              <a:gd name="connsiteY5" fmla="*/ 251948 h 573153"/>
              <a:gd name="connsiteX0" fmla="*/ 2025 w 530750"/>
              <a:gd name="connsiteY0" fmla="*/ 240496 h 561701"/>
              <a:gd name="connsiteX1" fmla="*/ 225263 w 530750"/>
              <a:gd name="connsiteY1" fmla="*/ 1 h 561701"/>
              <a:gd name="connsiteX2" fmla="*/ 530750 w 530750"/>
              <a:gd name="connsiteY2" fmla="*/ 9342 h 561701"/>
              <a:gd name="connsiteX3" fmla="*/ 370178 w 530750"/>
              <a:gd name="connsiteY3" fmla="*/ 514977 h 561701"/>
              <a:gd name="connsiteX4" fmla="*/ 129382 w 530750"/>
              <a:gd name="connsiteY4" fmla="*/ 480118 h 561701"/>
              <a:gd name="connsiteX5" fmla="*/ 2025 w 530750"/>
              <a:gd name="connsiteY5" fmla="*/ 240496 h 561701"/>
              <a:gd name="connsiteX0" fmla="*/ 1621 w 530346"/>
              <a:gd name="connsiteY0" fmla="*/ 263742 h 584947"/>
              <a:gd name="connsiteX1" fmla="*/ 213182 w 530346"/>
              <a:gd name="connsiteY1" fmla="*/ 0 h 584947"/>
              <a:gd name="connsiteX2" fmla="*/ 530346 w 530346"/>
              <a:gd name="connsiteY2" fmla="*/ 32588 h 584947"/>
              <a:gd name="connsiteX3" fmla="*/ 369774 w 530346"/>
              <a:gd name="connsiteY3" fmla="*/ 538223 h 584947"/>
              <a:gd name="connsiteX4" fmla="*/ 128978 w 530346"/>
              <a:gd name="connsiteY4" fmla="*/ 503364 h 584947"/>
              <a:gd name="connsiteX5" fmla="*/ 1621 w 530346"/>
              <a:gd name="connsiteY5" fmla="*/ 263742 h 584947"/>
              <a:gd name="connsiteX0" fmla="*/ 9417 w 538142"/>
              <a:gd name="connsiteY0" fmla="*/ 266260 h 587465"/>
              <a:gd name="connsiteX1" fmla="*/ 220978 w 538142"/>
              <a:gd name="connsiteY1" fmla="*/ 2518 h 587465"/>
              <a:gd name="connsiteX2" fmla="*/ 538142 w 538142"/>
              <a:gd name="connsiteY2" fmla="*/ 35106 h 587465"/>
              <a:gd name="connsiteX3" fmla="*/ 377570 w 538142"/>
              <a:gd name="connsiteY3" fmla="*/ 540741 h 587465"/>
              <a:gd name="connsiteX4" fmla="*/ 136774 w 538142"/>
              <a:gd name="connsiteY4" fmla="*/ 505882 h 587465"/>
              <a:gd name="connsiteX5" fmla="*/ 9417 w 538142"/>
              <a:gd name="connsiteY5" fmla="*/ 266260 h 587465"/>
              <a:gd name="connsiteX0" fmla="*/ 9417 w 673067"/>
              <a:gd name="connsiteY0" fmla="*/ 266260 h 528378"/>
              <a:gd name="connsiteX1" fmla="*/ 220978 w 673067"/>
              <a:gd name="connsiteY1" fmla="*/ 2518 h 528378"/>
              <a:gd name="connsiteX2" fmla="*/ 538142 w 673067"/>
              <a:gd name="connsiteY2" fmla="*/ 35106 h 528378"/>
              <a:gd name="connsiteX3" fmla="*/ 673067 w 673067"/>
              <a:gd name="connsiteY3" fmla="*/ 448481 h 528378"/>
              <a:gd name="connsiteX4" fmla="*/ 136774 w 673067"/>
              <a:gd name="connsiteY4" fmla="*/ 505882 h 528378"/>
              <a:gd name="connsiteX5" fmla="*/ 9417 w 673067"/>
              <a:gd name="connsiteY5" fmla="*/ 266260 h 528378"/>
              <a:gd name="connsiteX0" fmla="*/ 9417 w 673067"/>
              <a:gd name="connsiteY0" fmla="*/ 266260 h 531450"/>
              <a:gd name="connsiteX1" fmla="*/ 220978 w 673067"/>
              <a:gd name="connsiteY1" fmla="*/ 2518 h 531450"/>
              <a:gd name="connsiteX2" fmla="*/ 538142 w 673067"/>
              <a:gd name="connsiteY2" fmla="*/ 35106 h 531450"/>
              <a:gd name="connsiteX3" fmla="*/ 673067 w 673067"/>
              <a:gd name="connsiteY3" fmla="*/ 448481 h 531450"/>
              <a:gd name="connsiteX4" fmla="*/ 136774 w 673067"/>
              <a:gd name="connsiteY4" fmla="*/ 505882 h 531450"/>
              <a:gd name="connsiteX5" fmla="*/ 9417 w 673067"/>
              <a:gd name="connsiteY5" fmla="*/ 266260 h 531450"/>
              <a:gd name="connsiteX0" fmla="*/ 9417 w 679331"/>
              <a:gd name="connsiteY0" fmla="*/ 266260 h 531450"/>
              <a:gd name="connsiteX1" fmla="*/ 220978 w 679331"/>
              <a:gd name="connsiteY1" fmla="*/ 2518 h 531450"/>
              <a:gd name="connsiteX2" fmla="*/ 538142 w 679331"/>
              <a:gd name="connsiteY2" fmla="*/ 35106 h 531450"/>
              <a:gd name="connsiteX3" fmla="*/ 673067 w 679331"/>
              <a:gd name="connsiteY3" fmla="*/ 448481 h 531450"/>
              <a:gd name="connsiteX4" fmla="*/ 136774 w 679331"/>
              <a:gd name="connsiteY4" fmla="*/ 505882 h 531450"/>
              <a:gd name="connsiteX5" fmla="*/ 9417 w 679331"/>
              <a:gd name="connsiteY5" fmla="*/ 266260 h 531450"/>
              <a:gd name="connsiteX0" fmla="*/ 9417 w 685631"/>
              <a:gd name="connsiteY0" fmla="*/ 266260 h 531450"/>
              <a:gd name="connsiteX1" fmla="*/ 220978 w 685631"/>
              <a:gd name="connsiteY1" fmla="*/ 2518 h 531450"/>
              <a:gd name="connsiteX2" fmla="*/ 538142 w 685631"/>
              <a:gd name="connsiteY2" fmla="*/ 35106 h 531450"/>
              <a:gd name="connsiteX3" fmla="*/ 673067 w 685631"/>
              <a:gd name="connsiteY3" fmla="*/ 448481 h 531450"/>
              <a:gd name="connsiteX4" fmla="*/ 136774 w 685631"/>
              <a:gd name="connsiteY4" fmla="*/ 505882 h 531450"/>
              <a:gd name="connsiteX5" fmla="*/ 9417 w 685631"/>
              <a:gd name="connsiteY5" fmla="*/ 266260 h 531450"/>
              <a:gd name="connsiteX0" fmla="*/ 13834 w 690048"/>
              <a:gd name="connsiteY0" fmla="*/ 266260 h 555641"/>
              <a:gd name="connsiteX1" fmla="*/ 225395 w 690048"/>
              <a:gd name="connsiteY1" fmla="*/ 2518 h 555641"/>
              <a:gd name="connsiteX2" fmla="*/ 542559 w 690048"/>
              <a:gd name="connsiteY2" fmla="*/ 35106 h 555641"/>
              <a:gd name="connsiteX3" fmla="*/ 677484 w 690048"/>
              <a:gd name="connsiteY3" fmla="*/ 448481 h 555641"/>
              <a:gd name="connsiteX4" fmla="*/ 202404 w 690048"/>
              <a:gd name="connsiteY4" fmla="*/ 540985 h 555641"/>
              <a:gd name="connsiteX5" fmla="*/ 13834 w 690048"/>
              <a:gd name="connsiteY5" fmla="*/ 266260 h 555641"/>
              <a:gd name="connsiteX0" fmla="*/ 13834 w 694208"/>
              <a:gd name="connsiteY0" fmla="*/ 266260 h 555641"/>
              <a:gd name="connsiteX1" fmla="*/ 225395 w 694208"/>
              <a:gd name="connsiteY1" fmla="*/ 2518 h 555641"/>
              <a:gd name="connsiteX2" fmla="*/ 542559 w 694208"/>
              <a:gd name="connsiteY2" fmla="*/ 35106 h 555641"/>
              <a:gd name="connsiteX3" fmla="*/ 677484 w 694208"/>
              <a:gd name="connsiteY3" fmla="*/ 448481 h 555641"/>
              <a:gd name="connsiteX4" fmla="*/ 202404 w 694208"/>
              <a:gd name="connsiteY4" fmla="*/ 540985 h 555641"/>
              <a:gd name="connsiteX5" fmla="*/ 13834 w 694208"/>
              <a:gd name="connsiteY5" fmla="*/ 266260 h 555641"/>
              <a:gd name="connsiteX0" fmla="*/ 13834 w 694208"/>
              <a:gd name="connsiteY0" fmla="*/ 269936 h 559317"/>
              <a:gd name="connsiteX1" fmla="*/ 225395 w 694208"/>
              <a:gd name="connsiteY1" fmla="*/ 6194 h 559317"/>
              <a:gd name="connsiteX2" fmla="*/ 542559 w 694208"/>
              <a:gd name="connsiteY2" fmla="*/ 38782 h 559317"/>
              <a:gd name="connsiteX3" fmla="*/ 677484 w 694208"/>
              <a:gd name="connsiteY3" fmla="*/ 452157 h 559317"/>
              <a:gd name="connsiteX4" fmla="*/ 202404 w 694208"/>
              <a:gd name="connsiteY4" fmla="*/ 544661 h 559317"/>
              <a:gd name="connsiteX5" fmla="*/ 13834 w 694208"/>
              <a:gd name="connsiteY5" fmla="*/ 269936 h 559317"/>
              <a:gd name="connsiteX0" fmla="*/ 78644 w 759018"/>
              <a:gd name="connsiteY0" fmla="*/ 274193 h 563574"/>
              <a:gd name="connsiteX1" fmla="*/ 173309 w 759018"/>
              <a:gd name="connsiteY1" fmla="*/ 5483 h 563574"/>
              <a:gd name="connsiteX2" fmla="*/ 607369 w 759018"/>
              <a:gd name="connsiteY2" fmla="*/ 43039 h 563574"/>
              <a:gd name="connsiteX3" fmla="*/ 742294 w 759018"/>
              <a:gd name="connsiteY3" fmla="*/ 456414 h 563574"/>
              <a:gd name="connsiteX4" fmla="*/ 267214 w 759018"/>
              <a:gd name="connsiteY4" fmla="*/ 548918 h 563574"/>
              <a:gd name="connsiteX5" fmla="*/ 78644 w 759018"/>
              <a:gd name="connsiteY5" fmla="*/ 274193 h 563574"/>
              <a:gd name="connsiteX0" fmla="*/ 70686 w 751060"/>
              <a:gd name="connsiteY0" fmla="*/ 277691 h 567072"/>
              <a:gd name="connsiteX1" fmla="*/ 165351 w 751060"/>
              <a:gd name="connsiteY1" fmla="*/ 8981 h 567072"/>
              <a:gd name="connsiteX2" fmla="*/ 599411 w 751060"/>
              <a:gd name="connsiteY2" fmla="*/ 46537 h 567072"/>
              <a:gd name="connsiteX3" fmla="*/ 734336 w 751060"/>
              <a:gd name="connsiteY3" fmla="*/ 459912 h 567072"/>
              <a:gd name="connsiteX4" fmla="*/ 259256 w 751060"/>
              <a:gd name="connsiteY4" fmla="*/ 552416 h 567072"/>
              <a:gd name="connsiteX5" fmla="*/ 70686 w 751060"/>
              <a:gd name="connsiteY5" fmla="*/ 277691 h 567072"/>
              <a:gd name="connsiteX0" fmla="*/ 57441 w 737815"/>
              <a:gd name="connsiteY0" fmla="*/ 277691 h 567072"/>
              <a:gd name="connsiteX1" fmla="*/ 152106 w 737815"/>
              <a:gd name="connsiteY1" fmla="*/ 8981 h 567072"/>
              <a:gd name="connsiteX2" fmla="*/ 586166 w 737815"/>
              <a:gd name="connsiteY2" fmla="*/ 46537 h 567072"/>
              <a:gd name="connsiteX3" fmla="*/ 721091 w 737815"/>
              <a:gd name="connsiteY3" fmla="*/ 459912 h 567072"/>
              <a:gd name="connsiteX4" fmla="*/ 246011 w 737815"/>
              <a:gd name="connsiteY4" fmla="*/ 552416 h 567072"/>
              <a:gd name="connsiteX5" fmla="*/ 57441 w 737815"/>
              <a:gd name="connsiteY5" fmla="*/ 277691 h 56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15" h="567072">
                <a:moveTo>
                  <a:pt x="57441" y="277691"/>
                </a:moveTo>
                <a:cubicBezTo>
                  <a:pt x="84934" y="180827"/>
                  <a:pt x="-141167" y="89165"/>
                  <a:pt x="152106" y="8981"/>
                </a:cubicBezTo>
                <a:cubicBezTo>
                  <a:pt x="244876" y="-16383"/>
                  <a:pt x="231695" y="17035"/>
                  <a:pt x="586166" y="46537"/>
                </a:cubicBezTo>
                <a:cubicBezTo>
                  <a:pt x="618139" y="184544"/>
                  <a:pt x="791646" y="387541"/>
                  <a:pt x="721091" y="459912"/>
                </a:cubicBezTo>
                <a:cubicBezTo>
                  <a:pt x="588461" y="572305"/>
                  <a:pt x="356619" y="582786"/>
                  <a:pt x="246011" y="552416"/>
                </a:cubicBezTo>
                <a:cubicBezTo>
                  <a:pt x="135403" y="522046"/>
                  <a:pt x="29948" y="374555"/>
                  <a:pt x="57441" y="277691"/>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0253866D-8EC9-401A-B409-6AF3921F0295}"/>
              </a:ext>
            </a:extLst>
          </p:cNvPr>
          <p:cNvSpPr/>
          <p:nvPr/>
        </p:nvSpPr>
        <p:spPr>
          <a:xfrm>
            <a:off x="11080876" y="1667310"/>
            <a:ext cx="299803" cy="233756"/>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涙形 18">
            <a:extLst>
              <a:ext uri="{FF2B5EF4-FFF2-40B4-BE49-F238E27FC236}">
                <a16:creationId xmlns:a16="http://schemas.microsoft.com/office/drawing/2014/main" id="{806FD368-88DE-450A-8F5D-D9DD76D40443}"/>
              </a:ext>
            </a:extLst>
          </p:cNvPr>
          <p:cNvSpPr/>
          <p:nvPr/>
        </p:nvSpPr>
        <p:spPr>
          <a:xfrm rot="3091000">
            <a:off x="9593493" y="1123119"/>
            <a:ext cx="716818" cy="1031426"/>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10332 w 616225"/>
              <a:gd name="connsiteY0" fmla="*/ 284169 h 534593"/>
              <a:gd name="connsiteX1" fmla="*/ 92500 w 616225"/>
              <a:gd name="connsiteY1" fmla="*/ 11329 h 534593"/>
              <a:gd name="connsiteX2" fmla="*/ 616225 w 616225"/>
              <a:gd name="connsiteY2" fmla="*/ 33428 h 534593"/>
              <a:gd name="connsiteX3" fmla="*/ 520866 w 616225"/>
              <a:gd name="connsiteY3" fmla="*/ 465352 h 534593"/>
              <a:gd name="connsiteX4" fmla="*/ 214857 w 616225"/>
              <a:gd name="connsiteY4" fmla="*/ 504204 h 534593"/>
              <a:gd name="connsiteX5" fmla="*/ 10332 w 616225"/>
              <a:gd name="connsiteY5" fmla="*/ 284169 h 534593"/>
              <a:gd name="connsiteX0" fmla="*/ 10332 w 616225"/>
              <a:gd name="connsiteY0" fmla="*/ 284169 h 565630"/>
              <a:gd name="connsiteX1" fmla="*/ 92500 w 616225"/>
              <a:gd name="connsiteY1" fmla="*/ 11329 h 565630"/>
              <a:gd name="connsiteX2" fmla="*/ 616225 w 616225"/>
              <a:gd name="connsiteY2" fmla="*/ 33428 h 565630"/>
              <a:gd name="connsiteX3" fmla="*/ 456770 w 616225"/>
              <a:gd name="connsiteY3" fmla="*/ 513376 h 565630"/>
              <a:gd name="connsiteX4" fmla="*/ 214857 w 616225"/>
              <a:gd name="connsiteY4" fmla="*/ 504204 h 565630"/>
              <a:gd name="connsiteX5" fmla="*/ 10332 w 616225"/>
              <a:gd name="connsiteY5" fmla="*/ 284169 h 565630"/>
              <a:gd name="connsiteX0" fmla="*/ 10332 w 616225"/>
              <a:gd name="connsiteY0" fmla="*/ 284169 h 585073"/>
              <a:gd name="connsiteX1" fmla="*/ 92500 w 616225"/>
              <a:gd name="connsiteY1" fmla="*/ 11329 h 585073"/>
              <a:gd name="connsiteX2" fmla="*/ 616225 w 616225"/>
              <a:gd name="connsiteY2" fmla="*/ 33428 h 585073"/>
              <a:gd name="connsiteX3" fmla="*/ 455653 w 616225"/>
              <a:gd name="connsiteY3" fmla="*/ 539063 h 585073"/>
              <a:gd name="connsiteX4" fmla="*/ 214857 w 616225"/>
              <a:gd name="connsiteY4" fmla="*/ 504204 h 585073"/>
              <a:gd name="connsiteX5" fmla="*/ 10332 w 616225"/>
              <a:gd name="connsiteY5" fmla="*/ 284169 h 585073"/>
              <a:gd name="connsiteX0" fmla="*/ 40729 w 569454"/>
              <a:gd name="connsiteY0" fmla="*/ 263355 h 584560"/>
              <a:gd name="connsiteX1" fmla="*/ 45729 w 569454"/>
              <a:gd name="connsiteY1" fmla="*/ 10102 h 584560"/>
              <a:gd name="connsiteX2" fmla="*/ 569454 w 569454"/>
              <a:gd name="connsiteY2" fmla="*/ 32201 h 584560"/>
              <a:gd name="connsiteX3" fmla="*/ 408882 w 569454"/>
              <a:gd name="connsiteY3" fmla="*/ 537836 h 584560"/>
              <a:gd name="connsiteX4" fmla="*/ 168086 w 569454"/>
              <a:gd name="connsiteY4" fmla="*/ 502977 h 584560"/>
              <a:gd name="connsiteX5" fmla="*/ 40729 w 569454"/>
              <a:gd name="connsiteY5" fmla="*/ 263355 h 584560"/>
              <a:gd name="connsiteX0" fmla="*/ 24618 w 553343"/>
              <a:gd name="connsiteY0" fmla="*/ 274851 h 596056"/>
              <a:gd name="connsiteX1" fmla="*/ 54014 w 553343"/>
              <a:gd name="connsiteY1" fmla="*/ 9055 h 596056"/>
              <a:gd name="connsiteX2" fmla="*/ 553343 w 553343"/>
              <a:gd name="connsiteY2" fmla="*/ 43697 h 596056"/>
              <a:gd name="connsiteX3" fmla="*/ 392771 w 553343"/>
              <a:gd name="connsiteY3" fmla="*/ 549332 h 596056"/>
              <a:gd name="connsiteX4" fmla="*/ 151975 w 553343"/>
              <a:gd name="connsiteY4" fmla="*/ 514473 h 596056"/>
              <a:gd name="connsiteX5" fmla="*/ 24618 w 553343"/>
              <a:gd name="connsiteY5" fmla="*/ 274851 h 596056"/>
              <a:gd name="connsiteX0" fmla="*/ 80 w 528805"/>
              <a:gd name="connsiteY0" fmla="*/ 279582 h 600787"/>
              <a:gd name="connsiteX1" fmla="*/ 143928 w 528805"/>
              <a:gd name="connsiteY1" fmla="*/ 8691 h 600787"/>
              <a:gd name="connsiteX2" fmla="*/ 528805 w 528805"/>
              <a:gd name="connsiteY2" fmla="*/ 48428 h 600787"/>
              <a:gd name="connsiteX3" fmla="*/ 368233 w 528805"/>
              <a:gd name="connsiteY3" fmla="*/ 554063 h 600787"/>
              <a:gd name="connsiteX4" fmla="*/ 127437 w 528805"/>
              <a:gd name="connsiteY4" fmla="*/ 519204 h 600787"/>
              <a:gd name="connsiteX5" fmla="*/ 80 w 528805"/>
              <a:gd name="connsiteY5" fmla="*/ 279582 h 600787"/>
              <a:gd name="connsiteX0" fmla="*/ 82 w 528807"/>
              <a:gd name="connsiteY0" fmla="*/ 279582 h 583359"/>
              <a:gd name="connsiteX1" fmla="*/ 143930 w 528807"/>
              <a:gd name="connsiteY1" fmla="*/ 8691 h 583359"/>
              <a:gd name="connsiteX2" fmla="*/ 528807 w 528807"/>
              <a:gd name="connsiteY2" fmla="*/ 48428 h 583359"/>
              <a:gd name="connsiteX3" fmla="*/ 382571 w 528807"/>
              <a:gd name="connsiteY3" fmla="*/ 530943 h 583359"/>
              <a:gd name="connsiteX4" fmla="*/ 127439 w 528807"/>
              <a:gd name="connsiteY4" fmla="*/ 519204 h 583359"/>
              <a:gd name="connsiteX5" fmla="*/ 82 w 528807"/>
              <a:gd name="connsiteY5" fmla="*/ 279582 h 583359"/>
              <a:gd name="connsiteX0" fmla="*/ 82 w 543143"/>
              <a:gd name="connsiteY0" fmla="*/ 283022 h 586799"/>
              <a:gd name="connsiteX1" fmla="*/ 143930 w 543143"/>
              <a:gd name="connsiteY1" fmla="*/ 12131 h 586799"/>
              <a:gd name="connsiteX2" fmla="*/ 543143 w 543143"/>
              <a:gd name="connsiteY2" fmla="*/ 28749 h 586799"/>
              <a:gd name="connsiteX3" fmla="*/ 382571 w 543143"/>
              <a:gd name="connsiteY3" fmla="*/ 534383 h 586799"/>
              <a:gd name="connsiteX4" fmla="*/ 127439 w 543143"/>
              <a:gd name="connsiteY4" fmla="*/ 522644 h 586799"/>
              <a:gd name="connsiteX5" fmla="*/ 82 w 543143"/>
              <a:gd name="connsiteY5" fmla="*/ 283022 h 586799"/>
              <a:gd name="connsiteX0" fmla="*/ 82 w 576527"/>
              <a:gd name="connsiteY0" fmla="*/ 283482 h 587259"/>
              <a:gd name="connsiteX1" fmla="*/ 143930 w 576527"/>
              <a:gd name="connsiteY1" fmla="*/ 12591 h 587259"/>
              <a:gd name="connsiteX2" fmla="*/ 576527 w 576527"/>
              <a:gd name="connsiteY2" fmla="*/ 26653 h 587259"/>
              <a:gd name="connsiteX3" fmla="*/ 382571 w 576527"/>
              <a:gd name="connsiteY3" fmla="*/ 534843 h 587259"/>
              <a:gd name="connsiteX4" fmla="*/ 127439 w 576527"/>
              <a:gd name="connsiteY4" fmla="*/ 523104 h 587259"/>
              <a:gd name="connsiteX5" fmla="*/ 82 w 576527"/>
              <a:gd name="connsiteY5" fmla="*/ 283482 h 587259"/>
              <a:gd name="connsiteX0" fmla="*/ 37 w 674344"/>
              <a:gd name="connsiteY0" fmla="*/ 340099 h 588541"/>
              <a:gd name="connsiteX1" fmla="*/ 241747 w 674344"/>
              <a:gd name="connsiteY1" fmla="*/ 16151 h 588541"/>
              <a:gd name="connsiteX2" fmla="*/ 674344 w 674344"/>
              <a:gd name="connsiteY2" fmla="*/ 30213 h 588541"/>
              <a:gd name="connsiteX3" fmla="*/ 480388 w 674344"/>
              <a:gd name="connsiteY3" fmla="*/ 538403 h 588541"/>
              <a:gd name="connsiteX4" fmla="*/ 225256 w 674344"/>
              <a:gd name="connsiteY4" fmla="*/ 526664 h 588541"/>
              <a:gd name="connsiteX5" fmla="*/ 37 w 674344"/>
              <a:gd name="connsiteY5" fmla="*/ 340099 h 588541"/>
              <a:gd name="connsiteX0" fmla="*/ 3322 w 677629"/>
              <a:gd name="connsiteY0" fmla="*/ 340099 h 588590"/>
              <a:gd name="connsiteX1" fmla="*/ 245032 w 677629"/>
              <a:gd name="connsiteY1" fmla="*/ 16151 h 588590"/>
              <a:gd name="connsiteX2" fmla="*/ 677629 w 677629"/>
              <a:gd name="connsiteY2" fmla="*/ 30213 h 588590"/>
              <a:gd name="connsiteX3" fmla="*/ 483673 w 677629"/>
              <a:gd name="connsiteY3" fmla="*/ 538403 h 588590"/>
              <a:gd name="connsiteX4" fmla="*/ 130377 w 677629"/>
              <a:gd name="connsiteY4" fmla="*/ 526827 h 588590"/>
              <a:gd name="connsiteX5" fmla="*/ 3322 w 677629"/>
              <a:gd name="connsiteY5" fmla="*/ 340099 h 588590"/>
              <a:gd name="connsiteX0" fmla="*/ 2204 w 727904"/>
              <a:gd name="connsiteY0" fmla="*/ 356039 h 588990"/>
              <a:gd name="connsiteX1" fmla="*/ 295307 w 727904"/>
              <a:gd name="connsiteY1" fmla="*/ 17169 h 588990"/>
              <a:gd name="connsiteX2" fmla="*/ 727904 w 727904"/>
              <a:gd name="connsiteY2" fmla="*/ 31231 h 588990"/>
              <a:gd name="connsiteX3" fmla="*/ 533948 w 727904"/>
              <a:gd name="connsiteY3" fmla="*/ 539421 h 588990"/>
              <a:gd name="connsiteX4" fmla="*/ 180652 w 727904"/>
              <a:gd name="connsiteY4" fmla="*/ 527845 h 588990"/>
              <a:gd name="connsiteX5" fmla="*/ 2204 w 727904"/>
              <a:gd name="connsiteY5" fmla="*/ 356039 h 588990"/>
              <a:gd name="connsiteX0" fmla="*/ 2775 w 697243"/>
              <a:gd name="connsiteY0" fmla="*/ 375975 h 589512"/>
              <a:gd name="connsiteX1" fmla="*/ 264646 w 697243"/>
              <a:gd name="connsiteY1" fmla="*/ 18450 h 589512"/>
              <a:gd name="connsiteX2" fmla="*/ 697243 w 697243"/>
              <a:gd name="connsiteY2" fmla="*/ 32512 h 589512"/>
              <a:gd name="connsiteX3" fmla="*/ 503287 w 697243"/>
              <a:gd name="connsiteY3" fmla="*/ 540702 h 589512"/>
              <a:gd name="connsiteX4" fmla="*/ 149991 w 697243"/>
              <a:gd name="connsiteY4" fmla="*/ 529126 h 589512"/>
              <a:gd name="connsiteX5" fmla="*/ 2775 w 697243"/>
              <a:gd name="connsiteY5" fmla="*/ 375975 h 589512"/>
              <a:gd name="connsiteX0" fmla="*/ 2298 w 721846"/>
              <a:gd name="connsiteY0" fmla="*/ 387052 h 589812"/>
              <a:gd name="connsiteX1" fmla="*/ 289249 w 721846"/>
              <a:gd name="connsiteY1" fmla="*/ 19165 h 589812"/>
              <a:gd name="connsiteX2" fmla="*/ 721846 w 721846"/>
              <a:gd name="connsiteY2" fmla="*/ 33227 h 589812"/>
              <a:gd name="connsiteX3" fmla="*/ 527890 w 721846"/>
              <a:gd name="connsiteY3" fmla="*/ 541417 h 589812"/>
              <a:gd name="connsiteX4" fmla="*/ 174594 w 721846"/>
              <a:gd name="connsiteY4" fmla="*/ 529841 h 589812"/>
              <a:gd name="connsiteX5" fmla="*/ 2298 w 721846"/>
              <a:gd name="connsiteY5" fmla="*/ 387052 h 589812"/>
              <a:gd name="connsiteX0" fmla="*/ 171 w 719719"/>
              <a:gd name="connsiteY0" fmla="*/ 353825 h 556585"/>
              <a:gd name="connsiteX1" fmla="*/ 200030 w 719719"/>
              <a:gd name="connsiteY1" fmla="*/ 38333 h 556585"/>
              <a:gd name="connsiteX2" fmla="*/ 719719 w 719719"/>
              <a:gd name="connsiteY2" fmla="*/ 0 h 556585"/>
              <a:gd name="connsiteX3" fmla="*/ 525763 w 719719"/>
              <a:gd name="connsiteY3" fmla="*/ 508190 h 556585"/>
              <a:gd name="connsiteX4" fmla="*/ 172467 w 719719"/>
              <a:gd name="connsiteY4" fmla="*/ 496614 h 556585"/>
              <a:gd name="connsiteX5" fmla="*/ 171 w 719719"/>
              <a:gd name="connsiteY5" fmla="*/ 353825 h 556585"/>
              <a:gd name="connsiteX0" fmla="*/ 1544 w 721092"/>
              <a:gd name="connsiteY0" fmla="*/ 353825 h 559078"/>
              <a:gd name="connsiteX1" fmla="*/ 201403 w 721092"/>
              <a:gd name="connsiteY1" fmla="*/ 38333 h 559078"/>
              <a:gd name="connsiteX2" fmla="*/ 721092 w 721092"/>
              <a:gd name="connsiteY2" fmla="*/ 0 h 559078"/>
              <a:gd name="connsiteX3" fmla="*/ 527136 w 721092"/>
              <a:gd name="connsiteY3" fmla="*/ 508190 h 559078"/>
              <a:gd name="connsiteX4" fmla="*/ 131988 w 721092"/>
              <a:gd name="connsiteY4" fmla="*/ 505069 h 559078"/>
              <a:gd name="connsiteX5" fmla="*/ 1544 w 721092"/>
              <a:gd name="connsiteY5" fmla="*/ 353825 h 55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92" h="559078">
                <a:moveTo>
                  <a:pt x="1544" y="353825"/>
                </a:moveTo>
                <a:cubicBezTo>
                  <a:pt x="13113" y="276036"/>
                  <a:pt x="81478" y="97304"/>
                  <a:pt x="201403" y="38333"/>
                </a:cubicBezTo>
                <a:cubicBezTo>
                  <a:pt x="321328" y="-20638"/>
                  <a:pt x="584800" y="25274"/>
                  <a:pt x="721092" y="0"/>
                </a:cubicBezTo>
                <a:cubicBezTo>
                  <a:pt x="674890" y="74556"/>
                  <a:pt x="527136" y="433633"/>
                  <a:pt x="527136" y="508190"/>
                </a:cubicBezTo>
                <a:cubicBezTo>
                  <a:pt x="527136" y="610781"/>
                  <a:pt x="219587" y="530796"/>
                  <a:pt x="131988" y="505069"/>
                </a:cubicBezTo>
                <a:cubicBezTo>
                  <a:pt x="44389" y="479342"/>
                  <a:pt x="-10025" y="431614"/>
                  <a:pt x="1544" y="353825"/>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涙形 18">
            <a:extLst>
              <a:ext uri="{FF2B5EF4-FFF2-40B4-BE49-F238E27FC236}">
                <a16:creationId xmlns:a16="http://schemas.microsoft.com/office/drawing/2014/main" id="{7B9B691E-D7C4-4709-854B-79D681592339}"/>
              </a:ext>
            </a:extLst>
          </p:cNvPr>
          <p:cNvSpPr/>
          <p:nvPr/>
        </p:nvSpPr>
        <p:spPr>
          <a:xfrm rot="7907366">
            <a:off x="9733274" y="1218053"/>
            <a:ext cx="1308264" cy="672310"/>
          </a:xfrm>
          <a:custGeom>
            <a:avLst/>
            <a:gdLst>
              <a:gd name="connsiteX0" fmla="*/ 0 w 679146"/>
              <a:gd name="connsiteY0" fmla="*/ 185758 h 371515"/>
              <a:gd name="connsiteX1" fmla="*/ 339573 w 679146"/>
              <a:gd name="connsiteY1" fmla="*/ 0 h 371515"/>
              <a:gd name="connsiteX2" fmla="*/ 748449 w 679146"/>
              <a:gd name="connsiteY2" fmla="*/ -37911 h 371515"/>
              <a:gd name="connsiteX3" fmla="*/ 679146 w 679146"/>
              <a:gd name="connsiteY3" fmla="*/ 185758 h 371515"/>
              <a:gd name="connsiteX4" fmla="*/ 339573 w 679146"/>
              <a:gd name="connsiteY4" fmla="*/ 371516 h 371515"/>
              <a:gd name="connsiteX5" fmla="*/ 0 w 679146"/>
              <a:gd name="connsiteY5" fmla="*/ 185758 h 371515"/>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12 w 748461"/>
              <a:gd name="connsiteY0" fmla="*/ 232231 h 417989"/>
              <a:gd name="connsiteX1" fmla="*/ 330235 w 748461"/>
              <a:gd name="connsiteY1" fmla="*/ 0 h 417989"/>
              <a:gd name="connsiteX2" fmla="*/ 748461 w 748461"/>
              <a:gd name="connsiteY2" fmla="*/ 8562 h 417989"/>
              <a:gd name="connsiteX3" fmla="*/ 679158 w 748461"/>
              <a:gd name="connsiteY3" fmla="*/ 232231 h 417989"/>
              <a:gd name="connsiteX4" fmla="*/ 339585 w 748461"/>
              <a:gd name="connsiteY4" fmla="*/ 417989 h 417989"/>
              <a:gd name="connsiteX5" fmla="*/ 12 w 748461"/>
              <a:gd name="connsiteY5" fmla="*/ 232231 h 417989"/>
              <a:gd name="connsiteX0" fmla="*/ 9 w 740950"/>
              <a:gd name="connsiteY0" fmla="*/ 285018 h 470776"/>
              <a:gd name="connsiteX1" fmla="*/ 330232 w 740950"/>
              <a:gd name="connsiteY1" fmla="*/ 52787 h 470776"/>
              <a:gd name="connsiteX2" fmla="*/ 740950 w 740950"/>
              <a:gd name="connsiteY2" fmla="*/ 0 h 470776"/>
              <a:gd name="connsiteX3" fmla="*/ 679155 w 740950"/>
              <a:gd name="connsiteY3" fmla="*/ 285018 h 470776"/>
              <a:gd name="connsiteX4" fmla="*/ 339582 w 740950"/>
              <a:gd name="connsiteY4" fmla="*/ 470776 h 470776"/>
              <a:gd name="connsiteX5" fmla="*/ 9 w 740950"/>
              <a:gd name="connsiteY5" fmla="*/ 285018 h 470776"/>
              <a:gd name="connsiteX0" fmla="*/ 1505 w 742446"/>
              <a:gd name="connsiteY0" fmla="*/ 285018 h 470776"/>
              <a:gd name="connsiteX1" fmla="*/ 238784 w 742446"/>
              <a:gd name="connsiteY1" fmla="*/ 71486 h 470776"/>
              <a:gd name="connsiteX2" fmla="*/ 742446 w 742446"/>
              <a:gd name="connsiteY2" fmla="*/ 0 h 470776"/>
              <a:gd name="connsiteX3" fmla="*/ 680651 w 742446"/>
              <a:gd name="connsiteY3" fmla="*/ 285018 h 470776"/>
              <a:gd name="connsiteX4" fmla="*/ 341078 w 742446"/>
              <a:gd name="connsiteY4" fmla="*/ 470776 h 470776"/>
              <a:gd name="connsiteX5" fmla="*/ 1505 w 742446"/>
              <a:gd name="connsiteY5" fmla="*/ 285018 h 470776"/>
              <a:gd name="connsiteX0" fmla="*/ 1505 w 742446"/>
              <a:gd name="connsiteY0" fmla="*/ 285018 h 491209"/>
              <a:gd name="connsiteX1" fmla="*/ 238784 w 742446"/>
              <a:gd name="connsiteY1" fmla="*/ 71486 h 491209"/>
              <a:gd name="connsiteX2" fmla="*/ 742446 w 742446"/>
              <a:gd name="connsiteY2" fmla="*/ 0 h 491209"/>
              <a:gd name="connsiteX3" fmla="*/ 649195 w 742446"/>
              <a:gd name="connsiteY3" fmla="*/ 417064 h 491209"/>
              <a:gd name="connsiteX4" fmla="*/ 341078 w 742446"/>
              <a:gd name="connsiteY4" fmla="*/ 470776 h 491209"/>
              <a:gd name="connsiteX5" fmla="*/ 1505 w 742446"/>
              <a:gd name="connsiteY5" fmla="*/ 285018 h 491209"/>
              <a:gd name="connsiteX0" fmla="*/ 1505 w 742446"/>
              <a:gd name="connsiteY0" fmla="*/ 285018 h 502200"/>
              <a:gd name="connsiteX1" fmla="*/ 238784 w 742446"/>
              <a:gd name="connsiteY1" fmla="*/ 71486 h 502200"/>
              <a:gd name="connsiteX2" fmla="*/ 742446 w 742446"/>
              <a:gd name="connsiteY2" fmla="*/ 0 h 502200"/>
              <a:gd name="connsiteX3" fmla="*/ 691983 w 742446"/>
              <a:gd name="connsiteY3" fmla="*/ 437466 h 502200"/>
              <a:gd name="connsiteX4" fmla="*/ 341078 w 742446"/>
              <a:gd name="connsiteY4" fmla="*/ 470776 h 502200"/>
              <a:gd name="connsiteX5" fmla="*/ 1505 w 742446"/>
              <a:gd name="connsiteY5" fmla="*/ 285018 h 502200"/>
              <a:gd name="connsiteX0" fmla="*/ 24444 w 765385"/>
              <a:gd name="connsiteY0" fmla="*/ 285018 h 502200"/>
              <a:gd name="connsiteX1" fmla="*/ 109274 w 765385"/>
              <a:gd name="connsiteY1" fmla="*/ 82817 h 502200"/>
              <a:gd name="connsiteX2" fmla="*/ 765385 w 765385"/>
              <a:gd name="connsiteY2" fmla="*/ 0 h 502200"/>
              <a:gd name="connsiteX3" fmla="*/ 714922 w 765385"/>
              <a:gd name="connsiteY3" fmla="*/ 437466 h 502200"/>
              <a:gd name="connsiteX4" fmla="*/ 364017 w 765385"/>
              <a:gd name="connsiteY4" fmla="*/ 470776 h 502200"/>
              <a:gd name="connsiteX5" fmla="*/ 24444 w 765385"/>
              <a:gd name="connsiteY5" fmla="*/ 285018 h 502200"/>
              <a:gd name="connsiteX0" fmla="*/ 24444 w 765385"/>
              <a:gd name="connsiteY0" fmla="*/ 285018 h 499003"/>
              <a:gd name="connsiteX1" fmla="*/ 109274 w 765385"/>
              <a:gd name="connsiteY1" fmla="*/ 82817 h 499003"/>
              <a:gd name="connsiteX2" fmla="*/ 765385 w 765385"/>
              <a:gd name="connsiteY2" fmla="*/ 0 h 499003"/>
              <a:gd name="connsiteX3" fmla="*/ 670026 w 765385"/>
              <a:gd name="connsiteY3" fmla="*/ 431924 h 499003"/>
              <a:gd name="connsiteX4" fmla="*/ 364017 w 765385"/>
              <a:gd name="connsiteY4" fmla="*/ 470776 h 499003"/>
              <a:gd name="connsiteX5" fmla="*/ 24444 w 765385"/>
              <a:gd name="connsiteY5" fmla="*/ 285018 h 499003"/>
              <a:gd name="connsiteX0" fmla="*/ 133289 w 874230"/>
              <a:gd name="connsiteY0" fmla="*/ 285018 h 499003"/>
              <a:gd name="connsiteX1" fmla="*/ 49796 w 874230"/>
              <a:gd name="connsiteY1" fmla="*/ 92332 h 499003"/>
              <a:gd name="connsiteX2" fmla="*/ 874230 w 874230"/>
              <a:gd name="connsiteY2" fmla="*/ 0 h 499003"/>
              <a:gd name="connsiteX3" fmla="*/ 778871 w 874230"/>
              <a:gd name="connsiteY3" fmla="*/ 431924 h 499003"/>
              <a:gd name="connsiteX4" fmla="*/ 472862 w 874230"/>
              <a:gd name="connsiteY4" fmla="*/ 470776 h 499003"/>
              <a:gd name="connsiteX5" fmla="*/ 133289 w 874230"/>
              <a:gd name="connsiteY5" fmla="*/ 285018 h 499003"/>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2377 w 743318"/>
              <a:gd name="connsiteY0" fmla="*/ 320642 h 534627"/>
              <a:gd name="connsiteX1" fmla="*/ 219593 w 743318"/>
              <a:gd name="connsiteY1" fmla="*/ 13525 h 534627"/>
              <a:gd name="connsiteX2" fmla="*/ 743318 w 743318"/>
              <a:gd name="connsiteY2" fmla="*/ 35624 h 534627"/>
              <a:gd name="connsiteX3" fmla="*/ 647959 w 743318"/>
              <a:gd name="connsiteY3" fmla="*/ 467548 h 534627"/>
              <a:gd name="connsiteX4" fmla="*/ 341950 w 743318"/>
              <a:gd name="connsiteY4" fmla="*/ 506400 h 534627"/>
              <a:gd name="connsiteX5" fmla="*/ 2377 w 743318"/>
              <a:gd name="connsiteY5" fmla="*/ 320642 h 534627"/>
              <a:gd name="connsiteX0" fmla="*/ 10332 w 616225"/>
              <a:gd name="connsiteY0" fmla="*/ 284169 h 534593"/>
              <a:gd name="connsiteX1" fmla="*/ 92500 w 616225"/>
              <a:gd name="connsiteY1" fmla="*/ 11329 h 534593"/>
              <a:gd name="connsiteX2" fmla="*/ 616225 w 616225"/>
              <a:gd name="connsiteY2" fmla="*/ 33428 h 534593"/>
              <a:gd name="connsiteX3" fmla="*/ 520866 w 616225"/>
              <a:gd name="connsiteY3" fmla="*/ 465352 h 534593"/>
              <a:gd name="connsiteX4" fmla="*/ 214857 w 616225"/>
              <a:gd name="connsiteY4" fmla="*/ 504204 h 534593"/>
              <a:gd name="connsiteX5" fmla="*/ 10332 w 616225"/>
              <a:gd name="connsiteY5" fmla="*/ 284169 h 534593"/>
              <a:gd name="connsiteX0" fmla="*/ 10332 w 616225"/>
              <a:gd name="connsiteY0" fmla="*/ 284169 h 565630"/>
              <a:gd name="connsiteX1" fmla="*/ 92500 w 616225"/>
              <a:gd name="connsiteY1" fmla="*/ 11329 h 565630"/>
              <a:gd name="connsiteX2" fmla="*/ 616225 w 616225"/>
              <a:gd name="connsiteY2" fmla="*/ 33428 h 565630"/>
              <a:gd name="connsiteX3" fmla="*/ 456770 w 616225"/>
              <a:gd name="connsiteY3" fmla="*/ 513376 h 565630"/>
              <a:gd name="connsiteX4" fmla="*/ 214857 w 616225"/>
              <a:gd name="connsiteY4" fmla="*/ 504204 h 565630"/>
              <a:gd name="connsiteX5" fmla="*/ 10332 w 616225"/>
              <a:gd name="connsiteY5" fmla="*/ 284169 h 565630"/>
              <a:gd name="connsiteX0" fmla="*/ 10332 w 616225"/>
              <a:gd name="connsiteY0" fmla="*/ 284169 h 585073"/>
              <a:gd name="connsiteX1" fmla="*/ 92500 w 616225"/>
              <a:gd name="connsiteY1" fmla="*/ 11329 h 585073"/>
              <a:gd name="connsiteX2" fmla="*/ 616225 w 616225"/>
              <a:gd name="connsiteY2" fmla="*/ 33428 h 585073"/>
              <a:gd name="connsiteX3" fmla="*/ 455653 w 616225"/>
              <a:gd name="connsiteY3" fmla="*/ 539063 h 585073"/>
              <a:gd name="connsiteX4" fmla="*/ 214857 w 616225"/>
              <a:gd name="connsiteY4" fmla="*/ 504204 h 585073"/>
              <a:gd name="connsiteX5" fmla="*/ 10332 w 616225"/>
              <a:gd name="connsiteY5" fmla="*/ 284169 h 585073"/>
              <a:gd name="connsiteX0" fmla="*/ 40729 w 569454"/>
              <a:gd name="connsiteY0" fmla="*/ 263355 h 584560"/>
              <a:gd name="connsiteX1" fmla="*/ 45729 w 569454"/>
              <a:gd name="connsiteY1" fmla="*/ 10102 h 584560"/>
              <a:gd name="connsiteX2" fmla="*/ 569454 w 569454"/>
              <a:gd name="connsiteY2" fmla="*/ 32201 h 584560"/>
              <a:gd name="connsiteX3" fmla="*/ 408882 w 569454"/>
              <a:gd name="connsiteY3" fmla="*/ 537836 h 584560"/>
              <a:gd name="connsiteX4" fmla="*/ 168086 w 569454"/>
              <a:gd name="connsiteY4" fmla="*/ 502977 h 584560"/>
              <a:gd name="connsiteX5" fmla="*/ 40729 w 569454"/>
              <a:gd name="connsiteY5" fmla="*/ 263355 h 584560"/>
              <a:gd name="connsiteX0" fmla="*/ 24618 w 553343"/>
              <a:gd name="connsiteY0" fmla="*/ 274851 h 596056"/>
              <a:gd name="connsiteX1" fmla="*/ 54014 w 553343"/>
              <a:gd name="connsiteY1" fmla="*/ 9055 h 596056"/>
              <a:gd name="connsiteX2" fmla="*/ 553343 w 553343"/>
              <a:gd name="connsiteY2" fmla="*/ 43697 h 596056"/>
              <a:gd name="connsiteX3" fmla="*/ 392771 w 553343"/>
              <a:gd name="connsiteY3" fmla="*/ 549332 h 596056"/>
              <a:gd name="connsiteX4" fmla="*/ 151975 w 553343"/>
              <a:gd name="connsiteY4" fmla="*/ 514473 h 596056"/>
              <a:gd name="connsiteX5" fmla="*/ 24618 w 553343"/>
              <a:gd name="connsiteY5" fmla="*/ 274851 h 596056"/>
              <a:gd name="connsiteX0" fmla="*/ 80 w 528805"/>
              <a:gd name="connsiteY0" fmla="*/ 279582 h 600787"/>
              <a:gd name="connsiteX1" fmla="*/ 143928 w 528805"/>
              <a:gd name="connsiteY1" fmla="*/ 8691 h 600787"/>
              <a:gd name="connsiteX2" fmla="*/ 528805 w 528805"/>
              <a:gd name="connsiteY2" fmla="*/ 48428 h 600787"/>
              <a:gd name="connsiteX3" fmla="*/ 368233 w 528805"/>
              <a:gd name="connsiteY3" fmla="*/ 554063 h 600787"/>
              <a:gd name="connsiteX4" fmla="*/ 127437 w 528805"/>
              <a:gd name="connsiteY4" fmla="*/ 519204 h 600787"/>
              <a:gd name="connsiteX5" fmla="*/ 80 w 528805"/>
              <a:gd name="connsiteY5" fmla="*/ 279582 h 600787"/>
              <a:gd name="connsiteX0" fmla="*/ 82 w 528807"/>
              <a:gd name="connsiteY0" fmla="*/ 279582 h 583359"/>
              <a:gd name="connsiteX1" fmla="*/ 143930 w 528807"/>
              <a:gd name="connsiteY1" fmla="*/ 8691 h 583359"/>
              <a:gd name="connsiteX2" fmla="*/ 528807 w 528807"/>
              <a:gd name="connsiteY2" fmla="*/ 48428 h 583359"/>
              <a:gd name="connsiteX3" fmla="*/ 382571 w 528807"/>
              <a:gd name="connsiteY3" fmla="*/ 530943 h 583359"/>
              <a:gd name="connsiteX4" fmla="*/ 127439 w 528807"/>
              <a:gd name="connsiteY4" fmla="*/ 519204 h 583359"/>
              <a:gd name="connsiteX5" fmla="*/ 82 w 528807"/>
              <a:gd name="connsiteY5" fmla="*/ 279582 h 583359"/>
              <a:gd name="connsiteX0" fmla="*/ 2290 w 1099812"/>
              <a:gd name="connsiteY0" fmla="*/ 272030 h 575807"/>
              <a:gd name="connsiteX1" fmla="*/ 146138 w 1099812"/>
              <a:gd name="connsiteY1" fmla="*/ 1139 h 575807"/>
              <a:gd name="connsiteX2" fmla="*/ 1099812 w 1099812"/>
              <a:gd name="connsiteY2" fmla="*/ 163087 h 575807"/>
              <a:gd name="connsiteX3" fmla="*/ 384779 w 1099812"/>
              <a:gd name="connsiteY3" fmla="*/ 523391 h 575807"/>
              <a:gd name="connsiteX4" fmla="*/ 129647 w 1099812"/>
              <a:gd name="connsiteY4" fmla="*/ 511652 h 575807"/>
              <a:gd name="connsiteX5" fmla="*/ 2290 w 1099812"/>
              <a:gd name="connsiteY5" fmla="*/ 272030 h 575807"/>
              <a:gd name="connsiteX0" fmla="*/ 4155 w 1101677"/>
              <a:gd name="connsiteY0" fmla="*/ 272030 h 511878"/>
              <a:gd name="connsiteX1" fmla="*/ 148003 w 1101677"/>
              <a:gd name="connsiteY1" fmla="*/ 1139 h 511878"/>
              <a:gd name="connsiteX2" fmla="*/ 1101677 w 1101677"/>
              <a:gd name="connsiteY2" fmla="*/ 163087 h 511878"/>
              <a:gd name="connsiteX3" fmla="*/ 970898 w 1101677"/>
              <a:gd name="connsiteY3" fmla="*/ 307062 h 511878"/>
              <a:gd name="connsiteX4" fmla="*/ 131512 w 1101677"/>
              <a:gd name="connsiteY4" fmla="*/ 511652 h 511878"/>
              <a:gd name="connsiteX5" fmla="*/ 4155 w 1101677"/>
              <a:gd name="connsiteY5" fmla="*/ 272030 h 511878"/>
              <a:gd name="connsiteX0" fmla="*/ 23172 w 1120694"/>
              <a:gd name="connsiteY0" fmla="*/ 272030 h 339849"/>
              <a:gd name="connsiteX1" fmla="*/ 167020 w 1120694"/>
              <a:gd name="connsiteY1" fmla="*/ 1139 h 339849"/>
              <a:gd name="connsiteX2" fmla="*/ 1120694 w 1120694"/>
              <a:gd name="connsiteY2" fmla="*/ 163087 h 339849"/>
              <a:gd name="connsiteX3" fmla="*/ 989915 w 1120694"/>
              <a:gd name="connsiteY3" fmla="*/ 307062 h 339849"/>
              <a:gd name="connsiteX4" fmla="*/ 433593 w 1120694"/>
              <a:gd name="connsiteY4" fmla="*/ 233411 h 339849"/>
              <a:gd name="connsiteX5" fmla="*/ 23172 w 1120694"/>
              <a:gd name="connsiteY5" fmla="*/ 272030 h 339849"/>
              <a:gd name="connsiteX0" fmla="*/ 44650 w 1142172"/>
              <a:gd name="connsiteY0" fmla="*/ 272030 h 357885"/>
              <a:gd name="connsiteX1" fmla="*/ 188498 w 1142172"/>
              <a:gd name="connsiteY1" fmla="*/ 1139 h 357885"/>
              <a:gd name="connsiteX2" fmla="*/ 1142172 w 1142172"/>
              <a:gd name="connsiteY2" fmla="*/ 163087 h 357885"/>
              <a:gd name="connsiteX3" fmla="*/ 1011393 w 1142172"/>
              <a:gd name="connsiteY3" fmla="*/ 307062 h 357885"/>
              <a:gd name="connsiteX4" fmla="*/ 745349 w 1142172"/>
              <a:gd name="connsiteY4" fmla="*/ 320336 h 357885"/>
              <a:gd name="connsiteX5" fmla="*/ 44650 w 1142172"/>
              <a:gd name="connsiteY5" fmla="*/ 272030 h 357885"/>
              <a:gd name="connsiteX0" fmla="*/ 111144 w 1037507"/>
              <a:gd name="connsiteY0" fmla="*/ 136988 h 363260"/>
              <a:gd name="connsiteX1" fmla="*/ 83833 w 1037507"/>
              <a:gd name="connsiteY1" fmla="*/ 145 h 363260"/>
              <a:gd name="connsiteX2" fmla="*/ 1037507 w 1037507"/>
              <a:gd name="connsiteY2" fmla="*/ 162093 h 363260"/>
              <a:gd name="connsiteX3" fmla="*/ 906728 w 1037507"/>
              <a:gd name="connsiteY3" fmla="*/ 306068 h 363260"/>
              <a:gd name="connsiteX4" fmla="*/ 640684 w 1037507"/>
              <a:gd name="connsiteY4" fmla="*/ 319342 h 363260"/>
              <a:gd name="connsiteX5" fmla="*/ 111144 w 1037507"/>
              <a:gd name="connsiteY5" fmla="*/ 136988 h 363260"/>
              <a:gd name="connsiteX0" fmla="*/ 98216 w 1024579"/>
              <a:gd name="connsiteY0" fmla="*/ 168881 h 395153"/>
              <a:gd name="connsiteX1" fmla="*/ 89736 w 1024579"/>
              <a:gd name="connsiteY1" fmla="*/ 111 h 395153"/>
              <a:gd name="connsiteX2" fmla="*/ 1024579 w 1024579"/>
              <a:gd name="connsiteY2" fmla="*/ 193986 h 395153"/>
              <a:gd name="connsiteX3" fmla="*/ 893800 w 1024579"/>
              <a:gd name="connsiteY3" fmla="*/ 337961 h 395153"/>
              <a:gd name="connsiteX4" fmla="*/ 627756 w 1024579"/>
              <a:gd name="connsiteY4" fmla="*/ 351235 h 395153"/>
              <a:gd name="connsiteX5" fmla="*/ 98216 w 1024579"/>
              <a:gd name="connsiteY5" fmla="*/ 168881 h 395153"/>
              <a:gd name="connsiteX0" fmla="*/ 98468 w 1024831"/>
              <a:gd name="connsiteY0" fmla="*/ 168883 h 399677"/>
              <a:gd name="connsiteX1" fmla="*/ 89988 w 1024831"/>
              <a:gd name="connsiteY1" fmla="*/ 113 h 399677"/>
              <a:gd name="connsiteX2" fmla="*/ 1024831 w 1024831"/>
              <a:gd name="connsiteY2" fmla="*/ 193988 h 399677"/>
              <a:gd name="connsiteX3" fmla="*/ 894052 w 1024831"/>
              <a:gd name="connsiteY3" fmla="*/ 337963 h 399677"/>
              <a:gd name="connsiteX4" fmla="*/ 632928 w 1024831"/>
              <a:gd name="connsiteY4" fmla="*/ 362418 h 399677"/>
              <a:gd name="connsiteX5" fmla="*/ 98468 w 1024831"/>
              <a:gd name="connsiteY5" fmla="*/ 168883 h 399677"/>
              <a:gd name="connsiteX0" fmla="*/ 128045 w 1004990"/>
              <a:gd name="connsiteY0" fmla="*/ 156824 h 400525"/>
              <a:gd name="connsiteX1" fmla="*/ 70147 w 1004990"/>
              <a:gd name="connsiteY1" fmla="*/ 270 h 400525"/>
              <a:gd name="connsiteX2" fmla="*/ 1004990 w 1004990"/>
              <a:gd name="connsiteY2" fmla="*/ 194145 h 400525"/>
              <a:gd name="connsiteX3" fmla="*/ 874211 w 1004990"/>
              <a:gd name="connsiteY3" fmla="*/ 338120 h 400525"/>
              <a:gd name="connsiteX4" fmla="*/ 613087 w 1004990"/>
              <a:gd name="connsiteY4" fmla="*/ 362575 h 400525"/>
              <a:gd name="connsiteX5" fmla="*/ 128045 w 1004990"/>
              <a:gd name="connsiteY5" fmla="*/ 156824 h 400525"/>
              <a:gd name="connsiteX0" fmla="*/ 128630 w 1013491"/>
              <a:gd name="connsiteY0" fmla="*/ 156738 h 400439"/>
              <a:gd name="connsiteX1" fmla="*/ 70732 w 1013491"/>
              <a:gd name="connsiteY1" fmla="*/ 184 h 400439"/>
              <a:gd name="connsiteX2" fmla="*/ 1013491 w 1013491"/>
              <a:gd name="connsiteY2" fmla="*/ 187143 h 400439"/>
              <a:gd name="connsiteX3" fmla="*/ 874796 w 1013491"/>
              <a:gd name="connsiteY3" fmla="*/ 338034 h 400439"/>
              <a:gd name="connsiteX4" fmla="*/ 613672 w 1013491"/>
              <a:gd name="connsiteY4" fmla="*/ 362489 h 400439"/>
              <a:gd name="connsiteX5" fmla="*/ 128630 w 1013491"/>
              <a:gd name="connsiteY5" fmla="*/ 156738 h 400439"/>
              <a:gd name="connsiteX0" fmla="*/ 148798 w 1306183"/>
              <a:gd name="connsiteY0" fmla="*/ 158270 h 401971"/>
              <a:gd name="connsiteX1" fmla="*/ 90900 w 1306183"/>
              <a:gd name="connsiteY1" fmla="*/ 1716 h 401971"/>
              <a:gd name="connsiteX2" fmla="*/ 1306183 w 1306183"/>
              <a:gd name="connsiteY2" fmla="*/ 260153 h 401971"/>
              <a:gd name="connsiteX3" fmla="*/ 894964 w 1306183"/>
              <a:gd name="connsiteY3" fmla="*/ 339566 h 401971"/>
              <a:gd name="connsiteX4" fmla="*/ 633840 w 1306183"/>
              <a:gd name="connsiteY4" fmla="*/ 364021 h 401971"/>
              <a:gd name="connsiteX5" fmla="*/ 148798 w 1306183"/>
              <a:gd name="connsiteY5" fmla="*/ 158270 h 401971"/>
              <a:gd name="connsiteX0" fmla="*/ 149970 w 1323187"/>
              <a:gd name="connsiteY0" fmla="*/ 157879 h 401580"/>
              <a:gd name="connsiteX1" fmla="*/ 92072 w 1323187"/>
              <a:gd name="connsiteY1" fmla="*/ 1325 h 401580"/>
              <a:gd name="connsiteX2" fmla="*/ 1323187 w 1323187"/>
              <a:gd name="connsiteY2" fmla="*/ 245931 h 401580"/>
              <a:gd name="connsiteX3" fmla="*/ 896136 w 1323187"/>
              <a:gd name="connsiteY3" fmla="*/ 339175 h 401580"/>
              <a:gd name="connsiteX4" fmla="*/ 635012 w 1323187"/>
              <a:gd name="connsiteY4" fmla="*/ 363630 h 401580"/>
              <a:gd name="connsiteX5" fmla="*/ 149970 w 1323187"/>
              <a:gd name="connsiteY5" fmla="*/ 157879 h 401580"/>
              <a:gd name="connsiteX0" fmla="*/ 144773 w 1317990"/>
              <a:gd name="connsiteY0" fmla="*/ 157851 h 395192"/>
              <a:gd name="connsiteX1" fmla="*/ 86875 w 1317990"/>
              <a:gd name="connsiteY1" fmla="*/ 1297 h 395192"/>
              <a:gd name="connsiteX2" fmla="*/ 1317990 w 1317990"/>
              <a:gd name="connsiteY2" fmla="*/ 245903 h 395192"/>
              <a:gd name="connsiteX3" fmla="*/ 890939 w 1317990"/>
              <a:gd name="connsiteY3" fmla="*/ 339147 h 395192"/>
              <a:gd name="connsiteX4" fmla="*/ 490323 w 1317990"/>
              <a:gd name="connsiteY4" fmla="*/ 347685 h 395192"/>
              <a:gd name="connsiteX5" fmla="*/ 144773 w 1317990"/>
              <a:gd name="connsiteY5" fmla="*/ 157851 h 395192"/>
              <a:gd name="connsiteX0" fmla="*/ 142848 w 1316065"/>
              <a:gd name="connsiteY0" fmla="*/ 157858 h 396765"/>
              <a:gd name="connsiteX1" fmla="*/ 84950 w 1316065"/>
              <a:gd name="connsiteY1" fmla="*/ 1304 h 396765"/>
              <a:gd name="connsiteX2" fmla="*/ 1316065 w 1316065"/>
              <a:gd name="connsiteY2" fmla="*/ 245910 h 396765"/>
              <a:gd name="connsiteX3" fmla="*/ 889014 w 1316065"/>
              <a:gd name="connsiteY3" fmla="*/ 339154 h 396765"/>
              <a:gd name="connsiteX4" fmla="*/ 433673 w 1316065"/>
              <a:gd name="connsiteY4" fmla="*/ 351889 h 396765"/>
              <a:gd name="connsiteX5" fmla="*/ 142848 w 1316065"/>
              <a:gd name="connsiteY5" fmla="*/ 157858 h 396765"/>
              <a:gd name="connsiteX0" fmla="*/ 142848 w 1316065"/>
              <a:gd name="connsiteY0" fmla="*/ 157858 h 364421"/>
              <a:gd name="connsiteX1" fmla="*/ 84950 w 1316065"/>
              <a:gd name="connsiteY1" fmla="*/ 1304 h 364421"/>
              <a:gd name="connsiteX2" fmla="*/ 1316065 w 1316065"/>
              <a:gd name="connsiteY2" fmla="*/ 245910 h 364421"/>
              <a:gd name="connsiteX3" fmla="*/ 797673 w 1316065"/>
              <a:gd name="connsiteY3" fmla="*/ 277889 h 364421"/>
              <a:gd name="connsiteX4" fmla="*/ 433673 w 1316065"/>
              <a:gd name="connsiteY4" fmla="*/ 351889 h 364421"/>
              <a:gd name="connsiteX5" fmla="*/ 142848 w 1316065"/>
              <a:gd name="connsiteY5" fmla="*/ 157858 h 3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6065" h="364421">
                <a:moveTo>
                  <a:pt x="142848" y="157858"/>
                </a:moveTo>
                <a:cubicBezTo>
                  <a:pt x="84728" y="99427"/>
                  <a:pt x="-110586" y="-13371"/>
                  <a:pt x="84950" y="1304"/>
                </a:cubicBezTo>
                <a:cubicBezTo>
                  <a:pt x="280486" y="15979"/>
                  <a:pt x="1179773" y="271184"/>
                  <a:pt x="1316065" y="245910"/>
                </a:cubicBezTo>
                <a:cubicBezTo>
                  <a:pt x="1269863" y="320466"/>
                  <a:pt x="797673" y="203332"/>
                  <a:pt x="797673" y="277889"/>
                </a:cubicBezTo>
                <a:cubicBezTo>
                  <a:pt x="797673" y="380480"/>
                  <a:pt x="542810" y="371894"/>
                  <a:pt x="433673" y="351889"/>
                </a:cubicBezTo>
                <a:cubicBezTo>
                  <a:pt x="324536" y="331884"/>
                  <a:pt x="200968" y="216289"/>
                  <a:pt x="142848" y="157858"/>
                </a:cubicBezTo>
                <a:close/>
              </a:path>
            </a:pathLst>
          </a:cu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24CCB8-C2BF-473E-AD1B-1643C8EC6038}"/>
              </a:ext>
            </a:extLst>
          </p:cNvPr>
          <p:cNvSpPr/>
          <p:nvPr/>
        </p:nvSpPr>
        <p:spPr>
          <a:xfrm>
            <a:off x="10532765" y="1225520"/>
            <a:ext cx="311621" cy="148106"/>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F078245-427A-4D48-A8B3-F5C421FF16A2}"/>
              </a:ext>
            </a:extLst>
          </p:cNvPr>
          <p:cNvSpPr/>
          <p:nvPr/>
        </p:nvSpPr>
        <p:spPr>
          <a:xfrm>
            <a:off x="9809356" y="1404201"/>
            <a:ext cx="321937" cy="199930"/>
          </a:xfrm>
          <a:prstGeom prst="ellipse">
            <a:avLst/>
          </a:prstGeom>
          <a:solidFill>
            <a:srgbClr val="CC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せん孔テープ 27">
            <a:extLst>
              <a:ext uri="{FF2B5EF4-FFF2-40B4-BE49-F238E27FC236}">
                <a16:creationId xmlns:a16="http://schemas.microsoft.com/office/drawing/2014/main" id="{A826884F-E0F7-4B35-8AE0-05AB44CEF9C1}"/>
              </a:ext>
            </a:extLst>
          </p:cNvPr>
          <p:cNvSpPr/>
          <p:nvPr/>
        </p:nvSpPr>
        <p:spPr>
          <a:xfrm rot="18908652">
            <a:off x="10240964" y="1522292"/>
            <a:ext cx="237570" cy="4571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せん孔テープ 27">
            <a:extLst>
              <a:ext uri="{FF2B5EF4-FFF2-40B4-BE49-F238E27FC236}">
                <a16:creationId xmlns:a16="http://schemas.microsoft.com/office/drawing/2014/main" id="{A379E579-71EC-45DC-A9F6-84F36DF3B929}"/>
              </a:ext>
            </a:extLst>
          </p:cNvPr>
          <p:cNvSpPr/>
          <p:nvPr/>
        </p:nvSpPr>
        <p:spPr>
          <a:xfrm rot="1166417">
            <a:off x="10219628" y="1184961"/>
            <a:ext cx="208774" cy="81118"/>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せん孔テープ 27">
            <a:extLst>
              <a:ext uri="{FF2B5EF4-FFF2-40B4-BE49-F238E27FC236}">
                <a16:creationId xmlns:a16="http://schemas.microsoft.com/office/drawing/2014/main" id="{E8002FC7-557F-4407-A307-20BA8DB028E7}"/>
              </a:ext>
            </a:extLst>
          </p:cNvPr>
          <p:cNvSpPr/>
          <p:nvPr/>
        </p:nvSpPr>
        <p:spPr>
          <a:xfrm>
            <a:off x="9581304" y="1659652"/>
            <a:ext cx="303505" cy="9153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せん孔テープ 27">
            <a:extLst>
              <a:ext uri="{FF2B5EF4-FFF2-40B4-BE49-F238E27FC236}">
                <a16:creationId xmlns:a16="http://schemas.microsoft.com/office/drawing/2014/main" id="{CA4B0CC0-8D07-4EC9-B0FB-3B7EFC12ADA1}"/>
              </a:ext>
            </a:extLst>
          </p:cNvPr>
          <p:cNvSpPr/>
          <p:nvPr/>
        </p:nvSpPr>
        <p:spPr>
          <a:xfrm rot="6805411">
            <a:off x="10706159" y="1848932"/>
            <a:ext cx="303505" cy="9153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せん孔テープ 27">
            <a:extLst>
              <a:ext uri="{FF2B5EF4-FFF2-40B4-BE49-F238E27FC236}">
                <a16:creationId xmlns:a16="http://schemas.microsoft.com/office/drawing/2014/main" id="{6D504CB8-E0FF-4642-9AD2-10C80F5231A9}"/>
              </a:ext>
            </a:extLst>
          </p:cNvPr>
          <p:cNvSpPr/>
          <p:nvPr/>
        </p:nvSpPr>
        <p:spPr>
          <a:xfrm>
            <a:off x="11254656" y="1548702"/>
            <a:ext cx="182888" cy="62570"/>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ローチャート: せん孔テープ 27">
            <a:extLst>
              <a:ext uri="{FF2B5EF4-FFF2-40B4-BE49-F238E27FC236}">
                <a16:creationId xmlns:a16="http://schemas.microsoft.com/office/drawing/2014/main" id="{16805756-3C4F-4669-A300-45FAAD1439EB}"/>
              </a:ext>
            </a:extLst>
          </p:cNvPr>
          <p:cNvSpPr/>
          <p:nvPr/>
        </p:nvSpPr>
        <p:spPr>
          <a:xfrm rot="12674755">
            <a:off x="9902940" y="2139633"/>
            <a:ext cx="237570" cy="45719"/>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000 h 12620"/>
              <a:gd name="connsiteX1" fmla="*/ 2500 w 10000"/>
              <a:gd name="connsiteY1" fmla="*/ 2000 h 12620"/>
              <a:gd name="connsiteX2" fmla="*/ 5000 w 10000"/>
              <a:gd name="connsiteY2" fmla="*/ 1000 h 12620"/>
              <a:gd name="connsiteX3" fmla="*/ 7500 w 10000"/>
              <a:gd name="connsiteY3" fmla="*/ 0 h 12620"/>
              <a:gd name="connsiteX4" fmla="*/ 10000 w 10000"/>
              <a:gd name="connsiteY4" fmla="*/ 1000 h 12620"/>
              <a:gd name="connsiteX5" fmla="*/ 10000 w 10000"/>
              <a:gd name="connsiteY5" fmla="*/ 9000 h 12620"/>
              <a:gd name="connsiteX6" fmla="*/ 7500 w 10000"/>
              <a:gd name="connsiteY6" fmla="*/ 8000 h 12620"/>
              <a:gd name="connsiteX7" fmla="*/ 5650 w 10000"/>
              <a:gd name="connsiteY7" fmla="*/ 12555 h 12620"/>
              <a:gd name="connsiteX8" fmla="*/ 2500 w 10000"/>
              <a:gd name="connsiteY8" fmla="*/ 10000 h 12620"/>
              <a:gd name="connsiteX9" fmla="*/ 0 w 10000"/>
              <a:gd name="connsiteY9" fmla="*/ 9000 h 12620"/>
              <a:gd name="connsiteX10" fmla="*/ 0 w 10000"/>
              <a:gd name="connsiteY10" fmla="*/ 1000 h 12620"/>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6191 w 10000"/>
              <a:gd name="connsiteY7" fmla="*/ 6234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3633 h 12633"/>
              <a:gd name="connsiteX1" fmla="*/ 2500 w 10000"/>
              <a:gd name="connsiteY1" fmla="*/ 4633 h 12633"/>
              <a:gd name="connsiteX2" fmla="*/ 5974 w 10000"/>
              <a:gd name="connsiteY2" fmla="*/ 78 h 12633"/>
              <a:gd name="connsiteX3" fmla="*/ 7500 w 10000"/>
              <a:gd name="connsiteY3" fmla="*/ 2633 h 12633"/>
              <a:gd name="connsiteX4" fmla="*/ 10000 w 10000"/>
              <a:gd name="connsiteY4" fmla="*/ 3633 h 12633"/>
              <a:gd name="connsiteX5" fmla="*/ 10000 w 10000"/>
              <a:gd name="connsiteY5" fmla="*/ 11633 h 12633"/>
              <a:gd name="connsiteX6" fmla="*/ 7500 w 10000"/>
              <a:gd name="connsiteY6" fmla="*/ 10633 h 12633"/>
              <a:gd name="connsiteX7" fmla="*/ 6191 w 10000"/>
              <a:gd name="connsiteY7" fmla="*/ 8867 h 12633"/>
              <a:gd name="connsiteX8" fmla="*/ 2500 w 10000"/>
              <a:gd name="connsiteY8" fmla="*/ 12633 h 12633"/>
              <a:gd name="connsiteX9" fmla="*/ 0 w 10000"/>
              <a:gd name="connsiteY9" fmla="*/ 11633 h 12633"/>
              <a:gd name="connsiteX10" fmla="*/ 0 w 10000"/>
              <a:gd name="connsiteY10" fmla="*/ 3633 h 1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2633">
                <a:moveTo>
                  <a:pt x="0" y="3633"/>
                </a:moveTo>
                <a:cubicBezTo>
                  <a:pt x="0" y="4185"/>
                  <a:pt x="1504" y="5225"/>
                  <a:pt x="2500" y="4633"/>
                </a:cubicBezTo>
                <a:cubicBezTo>
                  <a:pt x="3496" y="4041"/>
                  <a:pt x="5974" y="630"/>
                  <a:pt x="5974" y="78"/>
                </a:cubicBezTo>
                <a:cubicBezTo>
                  <a:pt x="5974" y="-474"/>
                  <a:pt x="6829" y="2041"/>
                  <a:pt x="7500" y="2633"/>
                </a:cubicBezTo>
                <a:cubicBezTo>
                  <a:pt x="8171" y="3225"/>
                  <a:pt x="10000" y="3081"/>
                  <a:pt x="10000" y="3633"/>
                </a:cubicBezTo>
                <a:lnTo>
                  <a:pt x="10000" y="11633"/>
                </a:lnTo>
                <a:cubicBezTo>
                  <a:pt x="10000" y="11081"/>
                  <a:pt x="8135" y="11094"/>
                  <a:pt x="7500" y="10633"/>
                </a:cubicBezTo>
                <a:cubicBezTo>
                  <a:pt x="6865" y="10172"/>
                  <a:pt x="6191" y="8315"/>
                  <a:pt x="6191" y="8867"/>
                </a:cubicBezTo>
                <a:cubicBezTo>
                  <a:pt x="6191" y="9419"/>
                  <a:pt x="3881" y="12633"/>
                  <a:pt x="2500" y="12633"/>
                </a:cubicBezTo>
                <a:cubicBezTo>
                  <a:pt x="1119" y="12633"/>
                  <a:pt x="0" y="12185"/>
                  <a:pt x="0" y="11633"/>
                </a:cubicBezTo>
                <a:lnTo>
                  <a:pt x="0" y="363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思考の吹き出し: 雲形 37">
            <a:extLst>
              <a:ext uri="{FF2B5EF4-FFF2-40B4-BE49-F238E27FC236}">
                <a16:creationId xmlns:a16="http://schemas.microsoft.com/office/drawing/2014/main" id="{4D55C2D8-2D20-4A80-ABB5-A61F2FCD00A5}"/>
              </a:ext>
            </a:extLst>
          </p:cNvPr>
          <p:cNvSpPr/>
          <p:nvPr/>
        </p:nvSpPr>
        <p:spPr>
          <a:xfrm>
            <a:off x="10279473" y="3393208"/>
            <a:ext cx="1813317" cy="1568702"/>
          </a:xfrm>
          <a:prstGeom prst="cloudCallout">
            <a:avLst>
              <a:gd name="adj1" fmla="val -46258"/>
              <a:gd name="adj2" fmla="val 50965"/>
            </a:avLst>
          </a:prstGeom>
          <a:solidFill>
            <a:schemeClr val="accent1">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BD2B1033-CE54-4482-80FD-B63102E6E26D}"/>
              </a:ext>
            </a:extLst>
          </p:cNvPr>
          <p:cNvSpPr txBox="1"/>
          <p:nvPr/>
        </p:nvSpPr>
        <p:spPr>
          <a:xfrm>
            <a:off x="10342138" y="3625833"/>
            <a:ext cx="1802096" cy="1107996"/>
          </a:xfrm>
          <a:prstGeom prst="rect">
            <a:avLst/>
          </a:prstGeom>
          <a:noFill/>
        </p:spPr>
        <p:txBody>
          <a:bodyPr wrap="none" rtlCol="0">
            <a:spAutoFit/>
          </a:bodyPr>
          <a:lstStyle/>
          <a:p>
            <a:r>
              <a:rPr lang="ja-JP" altLang="en-US" sz="1200" dirty="0">
                <a:latin typeface="UD デジタル 教科書体 NK-B" panose="02020700000000000000" pitchFamily="18" charset="-128"/>
                <a:ea typeface="UD デジタル 教科書体 NK-B" panose="02020700000000000000" pitchFamily="18" charset="-128"/>
              </a:rPr>
              <a:t>　多く</a:t>
            </a:r>
            <a:r>
              <a:rPr kumimoji="1" lang="ja-JP" altLang="en-US" sz="1200" dirty="0">
                <a:latin typeface="UD デジタル 教科書体 NK-B" panose="02020700000000000000" pitchFamily="18" charset="-128"/>
                <a:ea typeface="UD デジタル 教科書体 NK-B" panose="02020700000000000000" pitchFamily="18" charset="-128"/>
              </a:rPr>
              <a:t>食べたのは</a:t>
            </a:r>
            <a:r>
              <a:rPr kumimoji="1" lang="en-US" altLang="ja-JP" sz="1400" dirty="0">
                <a:latin typeface="UD デジタル 教科書体 NK-B" panose="02020700000000000000" pitchFamily="18" charset="-128"/>
                <a:ea typeface="UD デジタル 教科書体 NK-B" panose="02020700000000000000" pitchFamily="18" charset="-128"/>
              </a:rPr>
              <a:t>B</a:t>
            </a:r>
            <a:r>
              <a:rPr kumimoji="1" lang="ja-JP" altLang="en-US" sz="1200" dirty="0">
                <a:latin typeface="UD デジタル 教科書体 NK-B" panose="02020700000000000000" pitchFamily="18" charset="-128"/>
                <a:ea typeface="UD デジタル 教科書体 NK-B" panose="02020700000000000000" pitchFamily="18" charset="-128"/>
              </a:rPr>
              <a:t>さん。</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　一番お金を</a:t>
            </a:r>
            <a:r>
              <a:rPr lang="ja-JP" altLang="en-US" sz="1200" dirty="0">
                <a:latin typeface="UD デジタル 教科書体 NK-B" panose="02020700000000000000" pitchFamily="18" charset="-128"/>
                <a:ea typeface="UD デジタル 教科書体 NK-B" panose="02020700000000000000" pitchFamily="18" charset="-128"/>
              </a:rPr>
              <a:t>貰って</a:t>
            </a:r>
            <a:r>
              <a:rPr kumimoji="1" lang="ja-JP" altLang="en-US" sz="1200" dirty="0">
                <a:latin typeface="UD デジタル 教科書体 NK-B" panose="02020700000000000000" pitchFamily="18" charset="-128"/>
                <a:ea typeface="UD デジタル 教科書体 NK-B" panose="02020700000000000000" pitchFamily="18" charset="-128"/>
              </a:rPr>
              <a:t>いる</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err="1">
                <a:latin typeface="UD デジタル 教科書体 NK-B" panose="02020700000000000000" pitchFamily="18" charset="-128"/>
                <a:ea typeface="UD デジタル 教科書体 NK-B" panose="02020700000000000000" pitchFamily="18" charset="-128"/>
              </a:rPr>
              <a:t>の</a:t>
            </a:r>
            <a:r>
              <a:rPr lang="ja-JP" altLang="en-US" sz="1200" dirty="0" err="1">
                <a:latin typeface="UD デジタル 教科書体 NK-B" panose="02020700000000000000" pitchFamily="18" charset="-128"/>
                <a:ea typeface="UD デジタル 教科書体 NK-B" panose="02020700000000000000" pitchFamily="18" charset="-128"/>
              </a:rPr>
              <a:t>は</a:t>
            </a:r>
            <a:r>
              <a:rPr lang="en-US" altLang="ja-JP" sz="1400" dirty="0">
                <a:latin typeface="UD デジタル 教科書体 NK-B" panose="02020700000000000000" pitchFamily="18" charset="-128"/>
                <a:ea typeface="UD デジタル 教科書体 NK-B" panose="02020700000000000000" pitchFamily="18" charset="-128"/>
              </a:rPr>
              <a:t>A</a:t>
            </a:r>
            <a:r>
              <a:rPr lang="ja-JP" altLang="en-US" sz="1200" dirty="0">
                <a:latin typeface="UD デジタル 教科書体 NK-B" panose="02020700000000000000" pitchFamily="18" charset="-128"/>
                <a:ea typeface="UD デジタル 教科書体 NK-B" panose="02020700000000000000" pitchFamily="18" charset="-128"/>
              </a:rPr>
              <a:t>さん。</a:t>
            </a:r>
            <a:endParaRPr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　どう支払</a:t>
            </a:r>
            <a:r>
              <a:rPr lang="ja-JP" altLang="en-US" sz="1200" dirty="0">
                <a:latin typeface="UD デジタル 教科書体 NK-B" panose="02020700000000000000" pitchFamily="18" charset="-128"/>
                <a:ea typeface="UD デジタル 教科書体 NK-B" panose="02020700000000000000" pitchFamily="18" charset="-128"/>
              </a:rPr>
              <a:t>うのが</a:t>
            </a:r>
            <a:endParaRPr lang="en-US" altLang="ja-JP" sz="1200" dirty="0">
              <a:latin typeface="UD デジタル 教科書体 NK-B" panose="02020700000000000000" pitchFamily="18" charset="-128"/>
              <a:ea typeface="UD デジタル 教科書体 NK-B" panose="02020700000000000000" pitchFamily="18" charset="-128"/>
            </a:endParaRPr>
          </a:p>
          <a:p>
            <a:r>
              <a:rPr lang="ja-JP" altLang="en-US" sz="1200" dirty="0">
                <a:latin typeface="UD デジタル 教科書体 NK-B" panose="02020700000000000000" pitchFamily="18" charset="-128"/>
                <a:ea typeface="UD デジタル 教科書体 NK-B" panose="02020700000000000000" pitchFamily="18" charset="-128"/>
              </a:rPr>
              <a:t>　　　</a:t>
            </a:r>
            <a:r>
              <a:rPr lang="ja-JP" altLang="en-US" sz="1400" dirty="0">
                <a:latin typeface="UD デジタル 教科書体 NK-B" panose="02020700000000000000" pitchFamily="18" charset="-128"/>
                <a:ea typeface="UD デジタル 教科書体 NK-B" panose="02020700000000000000" pitchFamily="18" charset="-128"/>
              </a:rPr>
              <a:t>　公平</a:t>
            </a:r>
            <a:r>
              <a:rPr lang="ja-JP" altLang="en-US" sz="1200" dirty="0">
                <a:latin typeface="UD デジタル 教科書体 NK-B" panose="02020700000000000000" pitchFamily="18" charset="-128"/>
                <a:ea typeface="UD デジタル 教科書体 NK-B" panose="02020700000000000000" pitchFamily="18" charset="-128"/>
              </a:rPr>
              <a:t>かなぁ？？</a:t>
            </a:r>
            <a:endParaRPr kumimoji="1" lang="ja-JP" altLang="en-US" sz="120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1168D356-690B-4993-8225-533C7251F7A9}"/>
              </a:ext>
            </a:extLst>
          </p:cNvPr>
          <p:cNvCxnSpPr>
            <a:cxnSpLocks/>
          </p:cNvCxnSpPr>
          <p:nvPr/>
        </p:nvCxnSpPr>
        <p:spPr>
          <a:xfrm>
            <a:off x="10488376" y="1727094"/>
            <a:ext cx="0" cy="64233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FF67B59-B8F3-4387-B6DE-FDC8AFE46CB3}"/>
              </a:ext>
            </a:extLst>
          </p:cNvPr>
          <p:cNvCxnSpPr>
            <a:cxnSpLocks/>
          </p:cNvCxnSpPr>
          <p:nvPr/>
        </p:nvCxnSpPr>
        <p:spPr>
          <a:xfrm>
            <a:off x="10661351" y="1682550"/>
            <a:ext cx="27224" cy="68202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3CA4A0BA-FFB0-45D1-9F13-A98782F5151B}"/>
              </a:ext>
            </a:extLst>
          </p:cNvPr>
          <p:cNvSpPr txBox="1"/>
          <p:nvPr/>
        </p:nvSpPr>
        <p:spPr>
          <a:xfrm>
            <a:off x="-10997" y="958586"/>
            <a:ext cx="5074317" cy="523220"/>
          </a:xfrm>
          <a:prstGeom prst="rect">
            <a:avLst/>
          </a:prstGeom>
          <a:noFill/>
        </p:spPr>
        <p:txBody>
          <a:bodyPr wrap="square" rtlCol="0">
            <a:spAutoFit/>
          </a:bodyPr>
          <a:lstStyle/>
          <a:p>
            <a:pPr algn="ctr"/>
            <a:r>
              <a:rPr lang="en-US" altLang="ja-JP"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a:t>
            </a:r>
            <a:r>
              <a:rPr lang="ja-JP" altLang="en-US"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公平 </a:t>
            </a:r>
            <a:r>
              <a:rPr lang="ja-JP" altLang="en-US" sz="20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な負担を考えてみよう</a:t>
            </a:r>
            <a:r>
              <a:rPr lang="ja-JP" altLang="en-US" sz="2800" b="1" dirty="0">
                <a:solidFill>
                  <a:srgbClr val="FF0000"/>
                </a:solidFill>
                <a:latin typeface="UD デジタル 教科書体 NP-B" panose="02020700000000000000" pitchFamily="18" charset="-128"/>
                <a:ea typeface="UD デジタル 教科書体 NP-B" panose="02020700000000000000" pitchFamily="18" charset="-128"/>
              </a:rPr>
              <a:t>！！</a:t>
            </a:r>
            <a:r>
              <a:rPr lang="en-US" altLang="ja-JP"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rPr>
              <a:t>】</a:t>
            </a:r>
            <a:endParaRPr lang="ja-JP" altLang="en-US" sz="2800" b="1" dirty="0">
              <a:solidFill>
                <a:schemeClr val="accent1">
                  <a:lumMod val="50000"/>
                </a:schemeClr>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82721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EC1F24D-74D0-4F9D-96B2-858D8137CF1F}"/>
              </a:ext>
            </a:extLst>
          </p:cNvPr>
          <p:cNvPicPr>
            <a:picLocks noChangeAspect="1"/>
          </p:cNvPicPr>
          <p:nvPr/>
        </p:nvPicPr>
        <p:blipFill>
          <a:blip r:embed="rId3"/>
          <a:stretch>
            <a:fillRect/>
          </a:stretch>
        </p:blipFill>
        <p:spPr>
          <a:xfrm>
            <a:off x="313507" y="173635"/>
            <a:ext cx="11611593" cy="6595386"/>
          </a:xfrm>
          <a:prstGeom prst="rect">
            <a:avLst/>
          </a:prstGeom>
        </p:spPr>
      </p:pic>
      <p:sp>
        <p:nvSpPr>
          <p:cNvPr id="26" name="星: 5 pt 25">
            <a:extLst>
              <a:ext uri="{FF2B5EF4-FFF2-40B4-BE49-F238E27FC236}">
                <a16:creationId xmlns:a16="http://schemas.microsoft.com/office/drawing/2014/main" id="{82F5F47D-2961-4D24-92B2-61E77CA30E80}"/>
              </a:ext>
            </a:extLst>
          </p:cNvPr>
          <p:cNvSpPr/>
          <p:nvPr/>
        </p:nvSpPr>
        <p:spPr>
          <a:xfrm>
            <a:off x="11726995" y="6501440"/>
            <a:ext cx="250358" cy="195573"/>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
        <p:nvSpPr>
          <p:cNvPr id="3" name="テキスト ボックス 2">
            <a:extLst>
              <a:ext uri="{FF2B5EF4-FFF2-40B4-BE49-F238E27FC236}">
                <a16:creationId xmlns:a16="http://schemas.microsoft.com/office/drawing/2014/main" id="{929C815E-7D54-4089-8992-06CB7D1E74FC}"/>
              </a:ext>
            </a:extLst>
          </p:cNvPr>
          <p:cNvSpPr txBox="1"/>
          <p:nvPr/>
        </p:nvSpPr>
        <p:spPr>
          <a:xfrm>
            <a:off x="5794207" y="51958"/>
            <a:ext cx="6354625" cy="400110"/>
          </a:xfrm>
          <a:prstGeom prst="rect">
            <a:avLst/>
          </a:prstGeom>
          <a:noFill/>
        </p:spPr>
        <p:txBody>
          <a:bodyPr wrap="none" rtlCol="0">
            <a:spAutoFit/>
          </a:bodyPr>
          <a:lstStyle/>
          <a:p>
            <a:r>
              <a:rPr kumimoji="1" lang="ja-JP" altLang="en-US" sz="2000" b="1" dirty="0">
                <a:latin typeface="UD デジタル 教科書体 NK-B" panose="02020700000000000000" pitchFamily="18" charset="-128"/>
                <a:ea typeface="UD デジタル 教科書体 NK-B" panose="02020700000000000000" pitchFamily="18" charset="-128"/>
              </a:rPr>
              <a:t>〇　ワークシート（１）の裏面に表示のスライド（事前配付）</a:t>
            </a:r>
          </a:p>
        </p:txBody>
      </p:sp>
    </p:spTree>
    <p:extLst>
      <p:ext uri="{BB962C8B-B14F-4D97-AF65-F5344CB8AC3E}">
        <p14:creationId xmlns:p14="http://schemas.microsoft.com/office/powerpoint/2010/main" val="230569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92CF45C-3713-4DB4-86AD-E63133BFE542}"/>
              </a:ext>
            </a:extLst>
          </p:cNvPr>
          <p:cNvSpPr txBox="1"/>
          <p:nvPr/>
        </p:nvSpPr>
        <p:spPr>
          <a:xfrm>
            <a:off x="617577" y="80305"/>
            <a:ext cx="10956846" cy="1938992"/>
          </a:xfrm>
          <a:prstGeom prst="rect">
            <a:avLst/>
          </a:prstGeom>
          <a:noFill/>
        </p:spPr>
        <p:txBody>
          <a:bodyPr wrap="none" rtlCol="0">
            <a:spAutoFit/>
          </a:bodyPr>
          <a:lstStyle/>
          <a:p>
            <a:r>
              <a:rPr kumimoji="1" lang="ja-JP" altLang="en-US" sz="6000" dirty="0">
                <a:latin typeface="HG創英角ﾎﾟｯﾌﾟ体" panose="040B0A09000000000000" pitchFamily="49" charset="-128"/>
                <a:ea typeface="HG創英角ﾎﾟｯﾌﾟ体" panose="040B0A09000000000000" pitchFamily="49" charset="-128"/>
              </a:rPr>
              <a:t>これから、</a:t>
            </a:r>
            <a:endParaRPr kumimoji="1" lang="en-US" altLang="ja-JP" sz="6000" dirty="0">
              <a:latin typeface="HG創英角ﾎﾟｯﾌﾟ体" panose="040B0A09000000000000" pitchFamily="49" charset="-128"/>
              <a:ea typeface="HG創英角ﾎﾟｯﾌﾟ体" panose="040B0A09000000000000" pitchFamily="49" charset="-128"/>
            </a:endParaRPr>
          </a:p>
          <a:p>
            <a:r>
              <a:rPr kumimoji="1" lang="ja-JP" altLang="en-US" sz="6000" dirty="0">
                <a:latin typeface="HG創英角ﾎﾟｯﾌﾟ体" panose="040B0A09000000000000" pitchFamily="49" charset="-128"/>
                <a:ea typeface="HG創英角ﾎﾟｯﾌﾟ体" panose="040B0A09000000000000" pitchFamily="49" charset="-128"/>
              </a:rPr>
              <a:t>グループワークをはじめます</a:t>
            </a:r>
            <a:r>
              <a:rPr kumimoji="1" lang="ja-JP" altLang="en-US" sz="6000"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4" name="正方形/長方形 3">
            <a:extLst>
              <a:ext uri="{FF2B5EF4-FFF2-40B4-BE49-F238E27FC236}">
                <a16:creationId xmlns:a16="http://schemas.microsoft.com/office/drawing/2014/main" id="{B11DAEAE-FBA4-47DA-98F4-5992C5256FEE}"/>
              </a:ext>
            </a:extLst>
          </p:cNvPr>
          <p:cNvSpPr/>
          <p:nvPr/>
        </p:nvSpPr>
        <p:spPr>
          <a:xfrm>
            <a:off x="860612" y="2180661"/>
            <a:ext cx="10200850" cy="4502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E494BC7-817F-4308-B4CC-174A9489BCA5}"/>
              </a:ext>
            </a:extLst>
          </p:cNvPr>
          <p:cNvSpPr txBox="1"/>
          <p:nvPr/>
        </p:nvSpPr>
        <p:spPr>
          <a:xfrm>
            <a:off x="1130538" y="2218235"/>
            <a:ext cx="9930924" cy="5016758"/>
          </a:xfrm>
          <a:prstGeom prst="rect">
            <a:avLst/>
          </a:prstGeom>
          <a:noFill/>
        </p:spPr>
        <p:txBody>
          <a:bodyPr wrap="none" rtlCol="0">
            <a:spAutoFit/>
          </a:bodyPr>
          <a:lstStyle/>
          <a:p>
            <a:r>
              <a:rPr kumimoji="1" lang="ja-JP" altLang="en-US" sz="4000" dirty="0">
                <a:latin typeface="HG創英角ﾎﾟｯﾌﾟ体" panose="040B0A09000000000000" pitchFamily="49" charset="-128"/>
                <a:ea typeface="HG創英角ﾎﾟｯﾌﾟ体" panose="040B0A09000000000000" pitchFamily="49" charset="-128"/>
              </a:rPr>
              <a:t>　テーマは、「公平な税の集め方」です。</a:t>
            </a:r>
            <a:endParaRPr kumimoji="1"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　</a:t>
            </a:r>
            <a:r>
              <a:rPr lang="ja-JP" altLang="en-US" sz="4000" u="sng" dirty="0">
                <a:latin typeface="HG創英角ﾎﾟｯﾌﾟ体" panose="040B0A09000000000000" pitchFamily="49" charset="-128"/>
                <a:ea typeface="HG創英角ﾎﾟｯﾌﾟ体" panose="040B0A09000000000000" pitchFamily="49" charset="-128"/>
              </a:rPr>
              <a:t>正解はありません。</a:t>
            </a:r>
            <a:endParaRPr lang="en-US" altLang="ja-JP" sz="4000" u="sng"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　ワークシート（２）のパターン２・３</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について、グループに分かれて意見交換</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をし</a:t>
            </a:r>
            <a:r>
              <a:rPr kumimoji="1" lang="ja-JP" altLang="en-US" sz="4000" dirty="0">
                <a:latin typeface="HG創英角ﾎﾟｯﾌﾟ体" panose="040B0A09000000000000" pitchFamily="49" charset="-128"/>
                <a:ea typeface="HG創英角ﾎﾟｯﾌﾟ体" panose="040B0A09000000000000" pitchFamily="49" charset="-128"/>
              </a:rPr>
              <a:t>ましょう。</a:t>
            </a:r>
            <a:endParaRPr kumimoji="1"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　各グループでまとめたパターン３の討</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議結果を代表者に発表してもらいます。</a:t>
            </a:r>
            <a:endParaRPr kumimoji="1" lang="en-US" altLang="ja-JP" sz="4000" dirty="0">
              <a:latin typeface="HG創英角ﾎﾟｯﾌﾟ体" panose="040B0A09000000000000" pitchFamily="49" charset="-128"/>
              <a:ea typeface="HG創英角ﾎﾟｯﾌﾟ体" panose="040B0A09000000000000" pitchFamily="49" charset="-128"/>
            </a:endParaRPr>
          </a:p>
          <a:p>
            <a:endParaRPr kumimoji="1" lang="ja-JP" altLang="en-US" sz="40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011403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DDFF698-164E-449E-8F94-0973F5159D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0376" y="113035"/>
            <a:ext cx="11204811" cy="6629513"/>
          </a:xfrm>
          <a:prstGeom prst="rect">
            <a:avLst/>
          </a:prstGeom>
        </p:spPr>
      </p:pic>
      <p:pic>
        <p:nvPicPr>
          <p:cNvPr id="3" name="図 2">
            <a:extLst>
              <a:ext uri="{FF2B5EF4-FFF2-40B4-BE49-F238E27FC236}">
                <a16:creationId xmlns:a16="http://schemas.microsoft.com/office/drawing/2014/main" id="{238E7857-7FD9-4C76-A89D-C2CAC711B3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6178" t="4826" r="32470" b="88044"/>
          <a:stretch/>
        </p:blipFill>
        <p:spPr>
          <a:xfrm>
            <a:off x="4462817" y="0"/>
            <a:ext cx="3480179" cy="559559"/>
          </a:xfrm>
          <a:prstGeom prst="rect">
            <a:avLst/>
          </a:prstGeom>
        </p:spPr>
      </p:pic>
    </p:spTree>
    <p:extLst>
      <p:ext uri="{BB962C8B-B14F-4D97-AF65-F5344CB8AC3E}">
        <p14:creationId xmlns:p14="http://schemas.microsoft.com/office/powerpoint/2010/main" val="37595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E494BC7-817F-4308-B4CC-174A9489BCA5}"/>
              </a:ext>
            </a:extLst>
          </p:cNvPr>
          <p:cNvSpPr txBox="1"/>
          <p:nvPr/>
        </p:nvSpPr>
        <p:spPr>
          <a:xfrm>
            <a:off x="627206" y="363524"/>
            <a:ext cx="5570756" cy="1015663"/>
          </a:xfrm>
          <a:prstGeom prst="rect">
            <a:avLst/>
          </a:prstGeom>
          <a:solidFill>
            <a:schemeClr val="bg1">
              <a:lumMod val="95000"/>
            </a:schemeClr>
          </a:solidFill>
        </p:spPr>
        <p:txBody>
          <a:bodyPr wrap="none" rtlCol="0">
            <a:spAutoFit/>
          </a:bodyPr>
          <a:lstStyle/>
          <a:p>
            <a:r>
              <a:rPr kumimoji="1" lang="ja-JP" altLang="en-US" sz="6000" dirty="0">
                <a:latin typeface="HG創英角ﾎﾟｯﾌﾟ体" panose="040B0A09000000000000" pitchFamily="49" charset="-128"/>
                <a:ea typeface="HG創英角ﾎﾟｯﾌﾟ体" panose="040B0A09000000000000" pitchFamily="49" charset="-128"/>
              </a:rPr>
              <a:t>グループワーク</a:t>
            </a:r>
            <a:endParaRPr kumimoji="1" lang="ja-JP" altLang="en-US" sz="4000" dirty="0">
              <a:latin typeface="HG創英角ﾎﾟｯﾌﾟ体" panose="040B0A09000000000000" pitchFamily="49" charset="-128"/>
              <a:ea typeface="HG創英角ﾎﾟｯﾌﾟ体" panose="040B0A09000000000000" pitchFamily="49" charset="-128"/>
            </a:endParaRPr>
          </a:p>
        </p:txBody>
      </p:sp>
      <p:sp>
        <p:nvSpPr>
          <p:cNvPr id="5" name="テキスト ボックス 4">
            <a:extLst>
              <a:ext uri="{FF2B5EF4-FFF2-40B4-BE49-F238E27FC236}">
                <a16:creationId xmlns:a16="http://schemas.microsoft.com/office/drawing/2014/main" id="{A10DECD9-F4C0-461A-9AEA-1E3AF8512809}"/>
              </a:ext>
            </a:extLst>
          </p:cNvPr>
          <p:cNvSpPr txBox="1"/>
          <p:nvPr/>
        </p:nvSpPr>
        <p:spPr>
          <a:xfrm>
            <a:off x="848822" y="1353980"/>
            <a:ext cx="10868681" cy="7755969"/>
          </a:xfrm>
          <a:prstGeom prst="rect">
            <a:avLst/>
          </a:prstGeom>
          <a:noFill/>
        </p:spPr>
        <p:txBody>
          <a:bodyPr wrap="none" rtlCol="0">
            <a:spAutoFit/>
          </a:bodyPr>
          <a:lstStyle/>
          <a:p>
            <a:pPr algn="ctr"/>
            <a:r>
              <a:rPr lang="ja-JP" altLang="en-US" sz="16600" b="1" dirty="0">
                <a:latin typeface="HG創英角ﾎﾟｯﾌﾟ体" panose="040B0A09000000000000" pitchFamily="49" charset="-128"/>
                <a:ea typeface="HG創英角ﾎﾟｯﾌﾟ体" panose="040B0A09000000000000" pitchFamily="49" charset="-128"/>
              </a:rPr>
              <a:t>発表</a:t>
            </a:r>
            <a:endParaRPr lang="en-US" altLang="ja-JP" sz="16600" b="1" dirty="0">
              <a:latin typeface="HG創英角ﾎﾟｯﾌﾟ体" panose="040B0A09000000000000" pitchFamily="49" charset="-128"/>
              <a:ea typeface="HG創英角ﾎﾟｯﾌﾟ体" panose="040B0A09000000000000" pitchFamily="49" charset="-128"/>
            </a:endParaRPr>
          </a:p>
          <a:p>
            <a:r>
              <a:rPr lang="ja-JP" altLang="en-US" sz="16600" b="1" dirty="0">
                <a:latin typeface="HG創英角ﾎﾟｯﾌﾟ体" panose="040B0A09000000000000" pitchFamily="49" charset="-128"/>
                <a:ea typeface="HG創英角ﾎﾟｯﾌﾟ体" panose="040B0A09000000000000" pitchFamily="49" charset="-128"/>
              </a:rPr>
              <a:t>パターン３</a:t>
            </a:r>
            <a:endParaRPr lang="en-US" altLang="ja-JP" sz="16600" b="1" dirty="0">
              <a:latin typeface="HG創英角ﾎﾟｯﾌﾟ体" panose="040B0A09000000000000" pitchFamily="49" charset="-128"/>
              <a:ea typeface="HG創英角ﾎﾟｯﾌﾟ体" panose="040B0A09000000000000" pitchFamily="49" charset="-128"/>
            </a:endParaRPr>
          </a:p>
          <a:p>
            <a:r>
              <a:rPr lang="ja-JP" altLang="en-US" sz="16600" b="1" dirty="0">
                <a:latin typeface="HG創英角ﾎﾟｯﾌﾟ体" panose="040B0A09000000000000" pitchFamily="49" charset="-128"/>
                <a:ea typeface="HG創英角ﾎﾟｯﾌﾟ体" panose="040B0A09000000000000" pitchFamily="49" charset="-128"/>
              </a:rPr>
              <a:t>　</a:t>
            </a:r>
            <a:endParaRPr kumimoji="1" lang="ja-JP" altLang="en-US" sz="16600" b="1" dirty="0">
              <a:solidFill>
                <a:srgbClr val="FF0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71231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8DB76D-F264-4C58-920B-5C5AA2E567A7}"/>
              </a:ext>
            </a:extLst>
          </p:cNvPr>
          <p:cNvSpPr txBox="1"/>
          <p:nvPr/>
        </p:nvSpPr>
        <p:spPr>
          <a:xfrm>
            <a:off x="582602" y="341223"/>
            <a:ext cx="3262432" cy="1015663"/>
          </a:xfrm>
          <a:prstGeom prst="rect">
            <a:avLst/>
          </a:prstGeom>
          <a:solidFill>
            <a:schemeClr val="bg1">
              <a:lumMod val="95000"/>
            </a:schemeClr>
          </a:solidFill>
        </p:spPr>
        <p:txBody>
          <a:bodyPr wrap="none" rtlCol="0">
            <a:spAutoFit/>
          </a:bodyPr>
          <a:lstStyle/>
          <a:p>
            <a:r>
              <a:rPr kumimoji="1" lang="ja-JP" altLang="en-US" sz="6000" dirty="0">
                <a:latin typeface="HG創英角ﾎﾟｯﾌﾟ体" panose="040B0A09000000000000" pitchFamily="49" charset="-128"/>
                <a:ea typeface="HG創英角ﾎﾟｯﾌﾟ体" panose="040B0A09000000000000" pitchFamily="49" charset="-128"/>
              </a:rPr>
              <a:t>模擬選挙</a:t>
            </a:r>
            <a:endParaRPr kumimoji="1" lang="ja-JP" altLang="en-US" sz="4000" dirty="0">
              <a:latin typeface="HG創英角ﾎﾟｯﾌﾟ体" panose="040B0A09000000000000" pitchFamily="49" charset="-128"/>
              <a:ea typeface="HG創英角ﾎﾟｯﾌﾟ体" panose="040B0A09000000000000" pitchFamily="49" charset="-128"/>
            </a:endParaRPr>
          </a:p>
        </p:txBody>
      </p:sp>
      <p:sp>
        <p:nvSpPr>
          <p:cNvPr id="6" name="正方形/長方形 5">
            <a:extLst>
              <a:ext uri="{FF2B5EF4-FFF2-40B4-BE49-F238E27FC236}">
                <a16:creationId xmlns:a16="http://schemas.microsoft.com/office/drawing/2014/main" id="{420002CB-A17B-45B9-A993-7A2AFA5111C8}"/>
              </a:ext>
            </a:extLst>
          </p:cNvPr>
          <p:cNvSpPr/>
          <p:nvPr/>
        </p:nvSpPr>
        <p:spPr>
          <a:xfrm>
            <a:off x="442850" y="1401492"/>
            <a:ext cx="8232799" cy="2862322"/>
          </a:xfrm>
          <a:prstGeom prst="rect">
            <a:avLst/>
          </a:prstGeom>
        </p:spPr>
        <p:txBody>
          <a:bodyPr wrap="square">
            <a:spAutoFit/>
          </a:bodyPr>
          <a:lstStyle/>
          <a:p>
            <a:r>
              <a:rPr lang="ja-JP" altLang="en-US" sz="3600" dirty="0">
                <a:latin typeface="HG創英角ﾎﾟｯﾌﾟ体" panose="040B0A09000000000000" pitchFamily="49" charset="-128"/>
                <a:ea typeface="HG創英角ﾎﾟｯﾌﾟ体" panose="040B0A09000000000000" pitchFamily="49" charset="-128"/>
              </a:rPr>
              <a:t>　さぁ、各クラスの代表者（発表者）が選挙に立候補しました、各クラスが「政党」、発表内容が「政党の公約」だとした場合、あなたの１票はどの</a:t>
            </a:r>
            <a:endParaRPr lang="en-US" altLang="ja-JP" sz="3600" dirty="0">
              <a:latin typeface="HG創英角ﾎﾟｯﾌﾟ体" panose="040B0A09000000000000" pitchFamily="49" charset="-128"/>
              <a:ea typeface="HG創英角ﾎﾟｯﾌﾟ体" panose="040B0A09000000000000" pitchFamily="49" charset="-128"/>
            </a:endParaRPr>
          </a:p>
          <a:p>
            <a:r>
              <a:rPr lang="ja-JP" altLang="en-US" sz="3600" dirty="0">
                <a:latin typeface="HG創英角ﾎﾟｯﾌﾟ体" panose="040B0A09000000000000" pitchFamily="49" charset="-128"/>
                <a:ea typeface="HG創英角ﾎﾟｯﾌﾟ体" panose="040B0A09000000000000" pitchFamily="49" charset="-128"/>
              </a:rPr>
              <a:t>クラスの候補者に投票しますか？？</a:t>
            </a:r>
            <a:endParaRPr lang="en-US" altLang="ja-JP" sz="3600" dirty="0">
              <a:latin typeface="HG創英角ﾎﾟｯﾌﾟ体" panose="040B0A09000000000000" pitchFamily="49" charset="-128"/>
              <a:ea typeface="HG創英角ﾎﾟｯﾌﾟ体" panose="040B0A09000000000000" pitchFamily="49" charset="-128"/>
            </a:endParaRPr>
          </a:p>
        </p:txBody>
      </p:sp>
      <p:sp>
        <p:nvSpPr>
          <p:cNvPr id="7" name="正方形/長方形 6">
            <a:extLst>
              <a:ext uri="{FF2B5EF4-FFF2-40B4-BE49-F238E27FC236}">
                <a16:creationId xmlns:a16="http://schemas.microsoft.com/office/drawing/2014/main" id="{5C945FDE-1FE1-4257-9D30-3EF1B2AD8395}"/>
              </a:ext>
            </a:extLst>
          </p:cNvPr>
          <p:cNvSpPr/>
          <p:nvPr/>
        </p:nvSpPr>
        <p:spPr>
          <a:xfrm>
            <a:off x="442850" y="4348874"/>
            <a:ext cx="11303094" cy="2308324"/>
          </a:xfrm>
          <a:prstGeom prst="rect">
            <a:avLst/>
          </a:prstGeom>
          <a:solidFill>
            <a:schemeClr val="bg1">
              <a:lumMod val="95000"/>
            </a:schemeClr>
          </a:solidFill>
        </p:spPr>
        <p:txBody>
          <a:bodyPr wrap="none">
            <a:spAutoFit/>
          </a:bodyPr>
          <a:lstStyle/>
          <a:p>
            <a:r>
              <a:rPr lang="ja-JP" altLang="en-US" sz="7200" b="1" dirty="0">
                <a:latin typeface="HG創英角ﾎﾟｯﾌﾟ体" panose="040B0A09000000000000" pitchFamily="49" charset="-128"/>
                <a:ea typeface="HG創英角ﾎﾟｯﾌﾟ体" panose="040B0A09000000000000" pitchFamily="49" charset="-128"/>
              </a:rPr>
              <a:t>「アンケートフォーム」</a:t>
            </a:r>
            <a:endParaRPr lang="en-US" altLang="ja-JP" sz="7200" b="1" dirty="0">
              <a:latin typeface="HG創英角ﾎﾟｯﾌﾟ体" panose="040B0A09000000000000" pitchFamily="49" charset="-128"/>
              <a:ea typeface="HG創英角ﾎﾟｯﾌﾟ体" panose="040B0A09000000000000" pitchFamily="49" charset="-128"/>
            </a:endParaRPr>
          </a:p>
          <a:p>
            <a:r>
              <a:rPr lang="ja-JP" altLang="en-US" sz="7200" b="1" dirty="0">
                <a:latin typeface="HG創英角ﾎﾟｯﾌﾟ体" panose="040B0A09000000000000" pitchFamily="49" charset="-128"/>
                <a:ea typeface="HG創英角ﾎﾟｯﾌﾟ体" panose="040B0A09000000000000" pitchFamily="49" charset="-128"/>
              </a:rPr>
              <a:t>を開いて投票しましょう</a:t>
            </a:r>
            <a:r>
              <a:rPr lang="ja-JP" altLang="en-US" sz="7200" b="1" dirty="0">
                <a:solidFill>
                  <a:srgbClr val="FF0000"/>
                </a:solidFill>
                <a:latin typeface="HG創英角ﾎﾟｯﾌﾟ体" panose="040B0A09000000000000" pitchFamily="49" charset="-128"/>
                <a:ea typeface="HG創英角ﾎﾟｯﾌﾟ体" panose="040B0A09000000000000" pitchFamily="49" charset="-128"/>
              </a:rPr>
              <a:t>！</a:t>
            </a:r>
            <a:endParaRPr lang="en-US" altLang="ja-JP" sz="7200" b="1" dirty="0">
              <a:solidFill>
                <a:srgbClr val="FF0000"/>
              </a:solidFill>
              <a:latin typeface="HG創英角ﾎﾟｯﾌﾟ体" panose="040B0A09000000000000" pitchFamily="49" charset="-128"/>
              <a:ea typeface="HG創英角ﾎﾟｯﾌﾟ体" panose="040B0A09000000000000" pitchFamily="49" charset="-128"/>
            </a:endParaRPr>
          </a:p>
        </p:txBody>
      </p:sp>
      <p:pic>
        <p:nvPicPr>
          <p:cNvPr id="9" name="図 8">
            <a:extLst>
              <a:ext uri="{FF2B5EF4-FFF2-40B4-BE49-F238E27FC236}">
                <a16:creationId xmlns:a16="http://schemas.microsoft.com/office/drawing/2014/main" id="{8291233A-DD1B-4B79-B39E-93A00A20BD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2431" y="818045"/>
            <a:ext cx="2799937" cy="3382161"/>
          </a:xfrm>
          <a:prstGeom prst="rect">
            <a:avLst/>
          </a:prstGeom>
          <a:noFill/>
          <a:ln>
            <a:noFill/>
          </a:ln>
        </p:spPr>
      </p:pic>
      <p:sp>
        <p:nvSpPr>
          <p:cNvPr id="3" name="思考の吹き出し: 雲形 2">
            <a:extLst>
              <a:ext uri="{FF2B5EF4-FFF2-40B4-BE49-F238E27FC236}">
                <a16:creationId xmlns:a16="http://schemas.microsoft.com/office/drawing/2014/main" id="{078FE7C8-85A5-41B9-8FB7-1234E410C4FA}"/>
              </a:ext>
            </a:extLst>
          </p:cNvPr>
          <p:cNvSpPr/>
          <p:nvPr/>
        </p:nvSpPr>
        <p:spPr>
          <a:xfrm>
            <a:off x="7471317" y="0"/>
            <a:ext cx="2609385" cy="1605775"/>
          </a:xfrm>
          <a:prstGeom prst="cloudCallout">
            <a:avLst>
              <a:gd name="adj1" fmla="val 40705"/>
              <a:gd name="adj2" fmla="val 6807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BE7CAC6-B410-4F19-8A12-FB86B7F50D38}"/>
              </a:ext>
            </a:extLst>
          </p:cNvPr>
          <p:cNvSpPr txBox="1"/>
          <p:nvPr/>
        </p:nvSpPr>
        <p:spPr>
          <a:xfrm rot="21158675">
            <a:off x="7749014" y="412159"/>
            <a:ext cx="2295821" cy="707886"/>
          </a:xfrm>
          <a:prstGeom prst="rect">
            <a:avLst/>
          </a:prstGeom>
          <a:noFill/>
        </p:spPr>
        <p:txBody>
          <a:bodyPr wrap="none" rtlCol="0">
            <a:spAutoFi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１組、２組、３組・・・</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私はあの候補者へ！</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676025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5060</Words>
  <Application>Microsoft Office PowerPoint</Application>
  <PresentationFormat>ワイド画面</PresentationFormat>
  <Paragraphs>457</Paragraphs>
  <Slides>15</Slides>
  <Notes>15</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15</vt:i4>
      </vt:variant>
    </vt:vector>
  </HeadingPairs>
  <TitlesOfParts>
    <vt:vector size="30" baseType="lpstr">
      <vt:lpstr>Arial</vt:lpstr>
      <vt:lpstr>游ゴシック</vt:lpstr>
      <vt:lpstr>UD デジタル 教科書体 NP-B</vt:lpstr>
      <vt:lpstr>HGS創英角ﾎﾟｯﾌﾟ体</vt:lpstr>
      <vt:lpstr>BIZ UDPゴシック</vt:lpstr>
      <vt:lpstr>Calibri</vt:lpstr>
      <vt:lpstr>UD デジタル 教科書体 NK-B</vt:lpstr>
      <vt:lpstr>ＭＳ Ｐゴシック</vt:lpstr>
      <vt:lpstr>HG創英角ﾎﾟｯﾌﾟ体</vt:lpstr>
      <vt:lpstr>ＭＳ ゴシック</vt:lpstr>
      <vt:lpstr>Calibri Light</vt:lpstr>
      <vt:lpstr>HG丸ｺﾞｼｯｸM-PRO</vt:lpstr>
      <vt:lpstr>UD デジタル 教科書体 NK-R</vt:lpstr>
      <vt:lpstr>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2024-02-15T03:39:46Z</dcterms:created>
  <dcterms:modified xsi:type="dcterms:W3CDTF">2024-02-21T07:45:28Z</dcterms:modified>
</cp:coreProperties>
</file>