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 id="2147483744" r:id="rId4"/>
  </p:sldMasterIdLst>
  <p:notesMasterIdLst>
    <p:notesMasterId r:id="rId27"/>
  </p:notesMasterIdLst>
  <p:sldIdLst>
    <p:sldId id="275" r:id="rId5"/>
    <p:sldId id="276" r:id="rId6"/>
    <p:sldId id="277" r:id="rId7"/>
    <p:sldId id="278" r:id="rId8"/>
    <p:sldId id="279" r:id="rId9"/>
    <p:sldId id="280" r:id="rId10"/>
    <p:sldId id="281" r:id="rId11"/>
    <p:sldId id="282" r:id="rId12"/>
    <p:sldId id="283" r:id="rId13"/>
    <p:sldId id="284" r:id="rId14"/>
    <p:sldId id="285" r:id="rId15"/>
    <p:sldId id="290" r:id="rId16"/>
    <p:sldId id="291" r:id="rId17"/>
    <p:sldId id="292" r:id="rId18"/>
    <p:sldId id="268" r:id="rId19"/>
    <p:sldId id="269" r:id="rId20"/>
    <p:sldId id="288" r:id="rId21"/>
    <p:sldId id="270" r:id="rId22"/>
    <p:sldId id="289" r:id="rId23"/>
    <p:sldId id="272" r:id="rId24"/>
    <p:sldId id="273" r:id="rId25"/>
    <p:sldId id="286" r:id="rId26"/>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波多 恵美" initials="波多" lastIdx="1" clrIdx="0">
    <p:extLst>
      <p:ext uri="{19B8F6BF-5375-455C-9EA6-DF929625EA0E}">
        <p15:presenceInfo xmlns:p15="http://schemas.microsoft.com/office/powerpoint/2012/main" userId="波多 恵美"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33CC"/>
    <a:srgbClr val="CCFFFF"/>
    <a:srgbClr val="FF9999"/>
    <a:srgbClr val="3399FF"/>
    <a:srgbClr val="CCFF99"/>
    <a:srgbClr val="FFFF99"/>
    <a:srgbClr val="CCFFCC"/>
    <a:srgbClr val="00CC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297" autoAdjust="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621" cy="494813"/>
          </a:xfrm>
          <a:prstGeom prst="rect">
            <a:avLst/>
          </a:prstGeom>
        </p:spPr>
        <p:txBody>
          <a:bodyPr vert="horz" lIns="90644" tIns="45322" rIns="90644" bIns="4532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572" y="0"/>
            <a:ext cx="2918621" cy="494813"/>
          </a:xfrm>
          <a:prstGeom prst="rect">
            <a:avLst/>
          </a:prstGeom>
        </p:spPr>
        <p:txBody>
          <a:bodyPr vert="horz" lIns="90644" tIns="45322" rIns="90644" bIns="45322" rtlCol="0"/>
          <a:lstStyle>
            <a:lvl1pPr algn="r">
              <a:defRPr sz="1200"/>
            </a:lvl1pPr>
          </a:lstStyle>
          <a:p>
            <a:fld id="{93B622F7-6CF1-425A-8365-3EE28C602A85}" type="datetimeFigureOut">
              <a:rPr kumimoji="1" lang="ja-JP" altLang="en-US" smtClean="0"/>
              <a:t>2024/3/28</a:t>
            </a:fld>
            <a:endParaRPr kumimoji="1" lang="ja-JP" altLang="en-US"/>
          </a:p>
        </p:txBody>
      </p:sp>
      <p:sp>
        <p:nvSpPr>
          <p:cNvPr id="4" name="スライド イメージ プレースホルダー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0644" tIns="45322" rIns="90644" bIns="45322" rtlCol="0" anchor="ctr"/>
          <a:lstStyle/>
          <a:p>
            <a:endParaRPr lang="ja-JP" altLang="en-US"/>
          </a:p>
        </p:txBody>
      </p:sp>
      <p:sp>
        <p:nvSpPr>
          <p:cNvPr id="5" name="ノート プレースホルダー 4"/>
          <p:cNvSpPr>
            <a:spLocks noGrp="1"/>
          </p:cNvSpPr>
          <p:nvPr>
            <p:ph type="body" sz="quarter" idx="3"/>
          </p:nvPr>
        </p:nvSpPr>
        <p:spPr>
          <a:xfrm>
            <a:off x="673891" y="4747996"/>
            <a:ext cx="5387982" cy="3884437"/>
          </a:xfrm>
          <a:prstGeom prst="rect">
            <a:avLst/>
          </a:prstGeom>
        </p:spPr>
        <p:txBody>
          <a:bodyPr vert="horz" lIns="90644" tIns="45322" rIns="90644" bIns="4532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501"/>
            <a:ext cx="2918621" cy="494813"/>
          </a:xfrm>
          <a:prstGeom prst="rect">
            <a:avLst/>
          </a:prstGeom>
        </p:spPr>
        <p:txBody>
          <a:bodyPr vert="horz" lIns="90644" tIns="45322" rIns="90644" bIns="4532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572" y="9371501"/>
            <a:ext cx="2918621" cy="494813"/>
          </a:xfrm>
          <a:prstGeom prst="rect">
            <a:avLst/>
          </a:prstGeom>
        </p:spPr>
        <p:txBody>
          <a:bodyPr vert="horz" lIns="90644" tIns="45322" rIns="90644" bIns="45322" rtlCol="0" anchor="b"/>
          <a:lstStyle>
            <a:lvl1pPr algn="r">
              <a:defRPr sz="1200"/>
            </a:lvl1pPr>
          </a:lstStyle>
          <a:p>
            <a:fld id="{F5E16EF4-3F09-4BF2-A007-2FECD9D89FF3}" type="slidenum">
              <a:rPr kumimoji="1" lang="ja-JP" altLang="en-US" smtClean="0"/>
              <a:t>‹#›</a:t>
            </a:fld>
            <a:endParaRPr kumimoji="1" lang="ja-JP" altLang="en-US"/>
          </a:p>
        </p:txBody>
      </p:sp>
    </p:spTree>
    <p:extLst>
      <p:ext uri="{BB962C8B-B14F-4D97-AF65-F5344CB8AC3E}">
        <p14:creationId xmlns:p14="http://schemas.microsoft.com/office/powerpoint/2010/main" val="17938599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E16EF4-3F09-4BF2-A007-2FECD9D89FF3}" type="slidenum">
              <a:rPr kumimoji="1" lang="ja-JP" altLang="en-US" smtClean="0"/>
              <a:t>4</a:t>
            </a:fld>
            <a:endParaRPr kumimoji="1" lang="ja-JP" altLang="en-US"/>
          </a:p>
        </p:txBody>
      </p:sp>
    </p:spTree>
    <p:extLst>
      <p:ext uri="{BB962C8B-B14F-4D97-AF65-F5344CB8AC3E}">
        <p14:creationId xmlns:p14="http://schemas.microsoft.com/office/powerpoint/2010/main" val="298147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E16EF4-3F09-4BF2-A007-2FECD9D89FF3}" type="slidenum">
              <a:rPr kumimoji="1" lang="ja-JP" altLang="en-US" smtClean="0"/>
              <a:t>11</a:t>
            </a:fld>
            <a:endParaRPr kumimoji="1" lang="ja-JP" altLang="en-US"/>
          </a:p>
        </p:txBody>
      </p:sp>
    </p:spTree>
    <p:extLst>
      <p:ext uri="{BB962C8B-B14F-4D97-AF65-F5344CB8AC3E}">
        <p14:creationId xmlns:p14="http://schemas.microsoft.com/office/powerpoint/2010/main" val="363284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E16EF4-3F09-4BF2-A007-2FECD9D89FF3}" type="slidenum">
              <a:rPr kumimoji="1" lang="ja-JP" altLang="en-US" smtClean="0"/>
              <a:t>16</a:t>
            </a:fld>
            <a:endParaRPr kumimoji="1" lang="ja-JP" altLang="en-US"/>
          </a:p>
        </p:txBody>
      </p:sp>
    </p:spTree>
    <p:extLst>
      <p:ext uri="{BB962C8B-B14F-4D97-AF65-F5344CB8AC3E}">
        <p14:creationId xmlns:p14="http://schemas.microsoft.com/office/powerpoint/2010/main" val="3353724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E16EF4-3F09-4BF2-A007-2FECD9D89FF3}" type="slidenum">
              <a:rPr kumimoji="1" lang="ja-JP" altLang="en-US" smtClean="0"/>
              <a:t>19</a:t>
            </a:fld>
            <a:endParaRPr kumimoji="1" lang="ja-JP" altLang="en-US"/>
          </a:p>
        </p:txBody>
      </p:sp>
    </p:spTree>
    <p:extLst>
      <p:ext uri="{BB962C8B-B14F-4D97-AF65-F5344CB8AC3E}">
        <p14:creationId xmlns:p14="http://schemas.microsoft.com/office/powerpoint/2010/main" val="4125673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882485C-FF87-471B-B87D-4F177F01C8E6}"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4092531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1769345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3886481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73348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1116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07275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77856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68442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83846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8950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9086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615370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53597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81895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7FD5C98-AFA9-40C7-AEBE-FAF5FA763998}"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8919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3FB6BDB-7DB0-4804-85C0-0D93ED5F4471}" type="datetime1">
              <a:rPr lang="ja-JP" altLang="en-US" smtClean="0">
                <a:solidFill>
                  <a:prstClr val="black">
                    <a:tint val="75000"/>
                  </a:prstClr>
                </a:solidFill>
              </a:rPr>
              <a:pPr/>
              <a:t>2024/3/28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79818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74CFF57-1801-4CA5-A5CB-2DFD8B4C8E6B}" type="datetime1">
              <a:rPr lang="ja-JP" altLang="en-US" smtClean="0">
                <a:solidFill>
                  <a:prstClr val="black">
                    <a:tint val="75000"/>
                  </a:prstClr>
                </a:solidFill>
              </a:rPr>
              <a:pPr/>
              <a:t>2024/3/28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53978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031AAB0-B6B1-4F07-A002-71726E405D34}" type="datetime1">
              <a:rPr lang="ja-JP" altLang="en-US" smtClean="0">
                <a:solidFill>
                  <a:prstClr val="black">
                    <a:tint val="75000"/>
                  </a:prstClr>
                </a:solidFill>
              </a:rPr>
              <a:pPr/>
              <a:t>2024/3/28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99226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CDF6210-9800-4BAF-A222-0B65E3F91F0E}" type="datetime1">
              <a:rPr lang="ja-JP" altLang="en-US" smtClean="0">
                <a:solidFill>
                  <a:prstClr val="black">
                    <a:tint val="75000"/>
                  </a:prstClr>
                </a:solidFill>
              </a:rPr>
              <a:pPr/>
              <a:t>2024/3/28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34403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390A74C-3A89-48E0-8A98-7AC8CBDED2D5}" type="datetime1">
              <a:rPr lang="ja-JP" altLang="en-US" smtClean="0">
                <a:solidFill>
                  <a:prstClr val="black">
                    <a:tint val="75000"/>
                  </a:prstClr>
                </a:solidFill>
              </a:rPr>
              <a:pPr/>
              <a:t>2024/3/28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95928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2FE617C-A4E8-4236-AD80-FEC44BFC27F9}" type="datetime1">
              <a:rPr lang="ja-JP" altLang="en-US" smtClean="0">
                <a:solidFill>
                  <a:prstClr val="black">
                    <a:tint val="75000"/>
                  </a:prstClr>
                </a:solidFill>
              </a:rPr>
              <a:pPr/>
              <a:t>2024/3/28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7346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834AFC5-DF35-4A24-BE92-F06FB63B80C7}" type="datetime1">
              <a:rPr lang="ja-JP" altLang="en-US" smtClean="0">
                <a:solidFill>
                  <a:prstClr val="black">
                    <a:tint val="75000"/>
                  </a:prstClr>
                </a:solidFill>
              </a:rPr>
              <a:pPr/>
              <a:t>2024/3/28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a:xfrm>
            <a:off x="7467600" y="6356350"/>
            <a:ext cx="4114800" cy="365125"/>
          </a:xfrm>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a:xfrm>
            <a:off x="4038600" y="6356350"/>
            <a:ext cx="2743200" cy="365125"/>
          </a:xfrm>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04666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82485C-FF87-471B-B87D-4F177F01C8E6}" type="datetimeFigureOut">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3472397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4DA145A-E196-4AA5-B150-19B68DDE5AEF}" type="datetime1">
              <a:rPr lang="ja-JP" altLang="en-US" smtClean="0">
                <a:solidFill>
                  <a:prstClr val="black">
                    <a:tint val="75000"/>
                  </a:prstClr>
                </a:solidFill>
              </a:rPr>
              <a:pPr/>
              <a:t>2024/3/28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2939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A954638-82D1-4C9C-8212-351FE1698405}" type="datetime1">
              <a:rPr lang="ja-JP" altLang="en-US" smtClean="0">
                <a:solidFill>
                  <a:prstClr val="black">
                    <a:tint val="75000"/>
                  </a:prstClr>
                </a:solidFill>
              </a:rPr>
              <a:pPr/>
              <a:t>2024/3/28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69722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FF1E4C-B2F7-47D8-B39A-650136533732}" type="datetime1">
              <a:rPr lang="ja-JP" altLang="en-US" smtClean="0">
                <a:solidFill>
                  <a:prstClr val="black">
                    <a:tint val="75000"/>
                  </a:prstClr>
                </a:solidFill>
              </a:rPr>
              <a:pPr/>
              <a:t>2024/3/28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89028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C43CB54-A754-4D8F-BA58-EB23E52E89D4}" type="datetime1">
              <a:rPr lang="ja-JP" altLang="en-US" smtClean="0">
                <a:solidFill>
                  <a:prstClr val="black">
                    <a:tint val="75000"/>
                  </a:prstClr>
                </a:solidFill>
              </a:rPr>
              <a:pPr/>
              <a:t>2024/3/28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14732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7395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26633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6322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91001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69534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2899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882485C-FF87-471B-B87D-4F177F01C8E6}" type="datetimeFigureOut">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3630479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705883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55283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96161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11017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87849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882485C-FF87-471B-B87D-4F177F01C8E6}" type="datetimeFigureOut">
              <a:rPr kumimoji="1" lang="ja-JP" altLang="en-US" smtClean="0"/>
              <a:t>2024/3/28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374257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882485C-FF87-471B-B87D-4F177F01C8E6}" type="datetimeFigureOut">
              <a:rPr kumimoji="1" lang="ja-JP" altLang="en-US" smtClean="0"/>
              <a:t>2024/3/28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3656772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2485C-FF87-471B-B87D-4F177F01C8E6}" type="datetimeFigureOut">
              <a:rPr kumimoji="1" lang="ja-JP" altLang="en-US" smtClean="0"/>
              <a:t>2024/3/28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1312924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82485C-FF87-471B-B87D-4F177F01C8E6}" type="datetimeFigureOut">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2027087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82485C-FF87-471B-B87D-4F177F01C8E6}" type="datetimeFigureOut">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3630035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2485C-FF87-471B-B87D-4F177F01C8E6}" type="datetimeFigureOut">
              <a:rPr kumimoji="1" lang="ja-JP" altLang="en-US" smtClean="0"/>
              <a:t>2024/3/28</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9A364-6225-4320-A8D7-DA1CDB2764D4}" type="slidenum">
              <a:rPr kumimoji="1" lang="ja-JP" altLang="en-US" smtClean="0"/>
              <a:t>‹#›</a:t>
            </a:fld>
            <a:endParaRPr kumimoji="1" lang="ja-JP" altLang="en-US"/>
          </a:p>
        </p:txBody>
      </p:sp>
    </p:spTree>
    <p:extLst>
      <p:ext uri="{BB962C8B-B14F-4D97-AF65-F5344CB8AC3E}">
        <p14:creationId xmlns:p14="http://schemas.microsoft.com/office/powerpoint/2010/main" val="29439275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FD5C98-AFA9-40C7-AEBE-FAF5FA763998}"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64077-85DB-4360-A531-AF6428A14DD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832989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D4B38-2E6D-4C62-A348-5BA12ABAA6D8}" type="datetime1">
              <a:rPr lang="ja-JP" altLang="en-US" smtClean="0">
                <a:solidFill>
                  <a:prstClr val="black">
                    <a:tint val="75000"/>
                  </a:prstClr>
                </a:solidFill>
              </a:rPr>
              <a:pPr/>
              <a:t>2024/3/28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CBCB2B-E4F1-4CDF-889E-EA5D8BCF65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619338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2485C-FF87-471B-B87D-4F177F01C8E6}" type="datetimeFigureOut">
              <a:rPr lang="ja-JP" altLang="en-US" smtClean="0">
                <a:solidFill>
                  <a:prstClr val="black">
                    <a:tint val="75000"/>
                  </a:prstClr>
                </a:solidFill>
              </a:rPr>
              <a:pPr/>
              <a:t>2024/3/28</a:t>
            </a:fld>
            <a:endParaRPr lang="ja-JP"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922870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11" Type="http://schemas.microsoft.com/office/2007/relationships/hdphoto" Target="../media/hdphoto5.wdp"/><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microsoft.com/office/2007/relationships/hdphoto" Target="../media/hdphoto8.wdp"/><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nta.go.jp/about/organization/osaka/education/machigame/index.htm" TargetMode="External"/><Relationship Id="rId1" Type="http://schemas.openxmlformats.org/officeDocument/2006/relationships/slideLayout" Target="../slideLayouts/slideLayout35.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8.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www.mof.go.jp/" TargetMode="External"/><Relationship Id="rId7" Type="http://schemas.openxmlformats.org/officeDocument/2006/relationships/image" Target="../media/image65.png"/><Relationship Id="rId2" Type="http://schemas.openxmlformats.org/officeDocument/2006/relationships/hyperlink" Target="https://www.nta.go.jp/taxes/kids/index.htm" TargetMode="Externa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hyperlink" Target="https://www.pref.niigata.lg.jp/" TargetMode="External"/><Relationship Id="rId4" Type="http://schemas.openxmlformats.org/officeDocument/2006/relationships/hyperlink" Target="https://www.nta.go.j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4" name="円/楕円 13"/>
          <p:cNvSpPr/>
          <p:nvPr/>
        </p:nvSpPr>
        <p:spPr>
          <a:xfrm>
            <a:off x="1619793" y="434709"/>
            <a:ext cx="10268115" cy="5815263"/>
          </a:xfrm>
          <a:prstGeom prst="ellipse">
            <a:avLst/>
          </a:prstGeom>
          <a:solidFill>
            <a:schemeClr val="accent1">
              <a:lumMod val="75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円/楕円 1"/>
          <p:cNvSpPr/>
          <p:nvPr/>
        </p:nvSpPr>
        <p:spPr>
          <a:xfrm>
            <a:off x="1167118" y="123384"/>
            <a:ext cx="10268115" cy="5883417"/>
          </a:xfrm>
          <a:prstGeom prst="ellipse">
            <a:avLst/>
          </a:prstGeom>
          <a:solidFill>
            <a:srgbClr val="FFFF99"/>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p:cNvPicPr>
            <a:picLocks noChangeAspect="1"/>
          </p:cNvPicPr>
          <p:nvPr/>
        </p:nvPicPr>
        <p:blipFill>
          <a:blip r:embed="rId2"/>
          <a:stretch>
            <a:fillRect/>
          </a:stretch>
        </p:blipFill>
        <p:spPr>
          <a:xfrm>
            <a:off x="2036431" y="1839486"/>
            <a:ext cx="3330285" cy="1750492"/>
          </a:xfrm>
          <a:prstGeom prst="rect">
            <a:avLst/>
          </a:prstGeom>
        </p:spPr>
      </p:pic>
      <p:pic>
        <p:nvPicPr>
          <p:cNvPr id="8" name="図 7"/>
          <p:cNvPicPr>
            <a:picLocks noChangeAspect="1"/>
          </p:cNvPicPr>
          <p:nvPr/>
        </p:nvPicPr>
        <p:blipFill>
          <a:blip r:embed="rId3"/>
          <a:stretch>
            <a:fillRect/>
          </a:stretch>
        </p:blipFill>
        <p:spPr>
          <a:xfrm>
            <a:off x="7159454" y="1711942"/>
            <a:ext cx="3175001" cy="2071391"/>
          </a:xfrm>
          <a:prstGeom prst="rect">
            <a:avLst/>
          </a:prstGeom>
        </p:spPr>
      </p:pic>
      <p:sp>
        <p:nvSpPr>
          <p:cNvPr id="9" name="角丸四角形 8"/>
          <p:cNvSpPr/>
          <p:nvPr/>
        </p:nvSpPr>
        <p:spPr>
          <a:xfrm>
            <a:off x="2897575" y="663765"/>
            <a:ext cx="6807200" cy="969718"/>
          </a:xfrm>
          <a:prstGeom prst="roundRect">
            <a:avLst/>
          </a:prstGeom>
          <a:ln w="317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メイリオ" panose="020B0604030504040204" pitchFamily="50" charset="-128"/>
                <a:ea typeface="メイリオ" panose="020B0604030504040204" pitchFamily="50" charset="-128"/>
              </a:rPr>
              <a:t>税に関する資料</a:t>
            </a:r>
            <a:endParaRPr kumimoji="1" lang="en-US" altLang="ja-JP" sz="2400" dirty="0">
              <a:latin typeface="メイリオ" panose="020B0604030504040204" pitchFamily="50" charset="-128"/>
              <a:ea typeface="メイリオ" panose="020B0604030504040204" pitchFamily="50" charset="-128"/>
            </a:endParaRPr>
          </a:p>
          <a:p>
            <a:pPr algn="ctr"/>
            <a:r>
              <a:rPr lang="ja-JP" altLang="en-US" sz="3600" dirty="0">
                <a:latin typeface="メイリオ" panose="020B0604030504040204" pitchFamily="50" charset="-128"/>
                <a:ea typeface="メイリオ" panose="020B0604030504040204" pitchFamily="50" charset="-128"/>
              </a:rPr>
              <a:t>わたしたちのくらしと税</a:t>
            </a:r>
            <a:endParaRPr kumimoji="1" lang="ja-JP" altLang="en-US" sz="3600"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4240976" y="275049"/>
            <a:ext cx="4120398" cy="461665"/>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令和６年度版（小学生用）</a:t>
            </a:r>
          </a:p>
        </p:txBody>
      </p:sp>
      <p:sp>
        <p:nvSpPr>
          <p:cNvPr id="11" name="テキスト ボックス 10"/>
          <p:cNvSpPr txBox="1"/>
          <p:nvPr/>
        </p:nvSpPr>
        <p:spPr>
          <a:xfrm>
            <a:off x="3771515" y="3635476"/>
            <a:ext cx="1569660"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ドクターヘリ</a:t>
            </a:r>
          </a:p>
        </p:txBody>
      </p:sp>
      <p:sp>
        <p:nvSpPr>
          <p:cNvPr id="12" name="テキスト ボックス 11"/>
          <p:cNvSpPr txBox="1"/>
          <p:nvPr/>
        </p:nvSpPr>
        <p:spPr>
          <a:xfrm>
            <a:off x="5068929" y="5618752"/>
            <a:ext cx="2954655"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rPr>
              <a:t>はしご付消防ポンプ自動車</a:t>
            </a:r>
            <a:endParaRPr kumimoji="1" lang="ja-JP" altLang="en-US" dirty="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9009458" y="3818070"/>
            <a:ext cx="1569660"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rPr>
              <a:t>高性能救助車</a:t>
            </a:r>
            <a:endParaRPr kumimoji="1" lang="ja-JP" altLang="en-US" dirty="0">
              <a:latin typeface="メイリオ" panose="020B0604030504040204" pitchFamily="50" charset="-128"/>
              <a:ea typeface="メイリオ" panose="020B0604030504040204" pitchFamily="50" charset="-128"/>
            </a:endParaRPr>
          </a:p>
        </p:txBody>
      </p:sp>
      <p:sp>
        <p:nvSpPr>
          <p:cNvPr id="5" name="正方形/長方形 4"/>
          <p:cNvSpPr/>
          <p:nvPr/>
        </p:nvSpPr>
        <p:spPr>
          <a:xfrm>
            <a:off x="3603950" y="6273803"/>
            <a:ext cx="5394450" cy="52938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新潟県租税教育推進協議会</a:t>
            </a:r>
          </a:p>
        </p:txBody>
      </p:sp>
      <p:sp>
        <p:nvSpPr>
          <p:cNvPr id="3" name="円/楕円 2"/>
          <p:cNvSpPr/>
          <p:nvPr/>
        </p:nvSpPr>
        <p:spPr>
          <a:xfrm>
            <a:off x="991295" y="3913105"/>
            <a:ext cx="2817969" cy="2262673"/>
          </a:xfrm>
          <a:prstGeom prst="ellipse">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メイリオ" panose="020B0604030504040204" pitchFamily="50" charset="-128"/>
                <a:ea typeface="メイリオ" panose="020B0604030504040204" pitchFamily="50" charset="-128"/>
              </a:rPr>
              <a:t>暮らしを</a:t>
            </a:r>
            <a:endParaRPr kumimoji="1" lang="en-US" altLang="ja-JP" sz="3200" dirty="0">
              <a:latin typeface="メイリオ" panose="020B0604030504040204" pitchFamily="50" charset="-128"/>
              <a:ea typeface="メイリオ" panose="020B0604030504040204" pitchFamily="50" charset="-128"/>
            </a:endParaRPr>
          </a:p>
          <a:p>
            <a:pPr algn="ctr"/>
            <a:r>
              <a:rPr lang="ja-JP" altLang="en-US" sz="3200" dirty="0">
                <a:latin typeface="メイリオ" panose="020B0604030504040204" pitchFamily="50" charset="-128"/>
                <a:ea typeface="メイリオ" panose="020B0604030504040204" pitchFamily="50" charset="-128"/>
              </a:rPr>
              <a:t>支える税</a:t>
            </a:r>
            <a:endParaRPr kumimoji="1" lang="ja-JP" altLang="en-US" sz="3200" dirty="0">
              <a:latin typeface="メイリオ" panose="020B0604030504040204" pitchFamily="50" charset="-128"/>
              <a:ea typeface="メイリオ" panose="020B0604030504040204" pitchFamily="50" charset="-128"/>
            </a:endParaRPr>
          </a:p>
        </p:txBody>
      </p:sp>
      <p:pic>
        <p:nvPicPr>
          <p:cNvPr id="15" name="図 14">
            <a:extLst>
              <a:ext uri="{FF2B5EF4-FFF2-40B4-BE49-F238E27FC236}">
                <a16:creationId xmlns:a16="http://schemas.microsoft.com/office/drawing/2014/main" id="{C2F8B621-DABB-49BA-8F02-D12FEB4344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9050" y="4028639"/>
            <a:ext cx="2482959" cy="1604628"/>
          </a:xfrm>
          <a:prstGeom prst="rect">
            <a:avLst/>
          </a:prstGeom>
        </p:spPr>
      </p:pic>
    </p:spTree>
    <p:extLst>
      <p:ext uri="{BB962C8B-B14F-4D97-AF65-F5344CB8AC3E}">
        <p14:creationId xmlns:p14="http://schemas.microsoft.com/office/powerpoint/2010/main" val="3125191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 name="フローチャート: 代替処理 2"/>
          <p:cNvSpPr/>
          <p:nvPr/>
        </p:nvSpPr>
        <p:spPr>
          <a:xfrm>
            <a:off x="147848" y="340320"/>
            <a:ext cx="7478974" cy="655093"/>
          </a:xfrm>
          <a:prstGeom prst="flowChartAlternateProcess">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atin typeface="メイリオ" panose="020B0604030504040204" pitchFamily="50" charset="-128"/>
                <a:ea typeface="メイリオ" panose="020B0604030504040204" pitchFamily="50" charset="-128"/>
              </a:rPr>
              <a:t>新潟県の財政（令和５年度当初予算</a:t>
            </a:r>
            <a:r>
              <a:rPr lang="ja-JP" altLang="en-US" sz="2800" dirty="0">
                <a:latin typeface="メイリオ" panose="020B0604030504040204" pitchFamily="50" charset="-128"/>
                <a:ea typeface="メイリオ" panose="020B0604030504040204" pitchFamily="50" charset="-128"/>
              </a:rPr>
              <a:t>）</a:t>
            </a:r>
            <a:endParaRPr kumimoji="1" lang="en-US" altLang="ja-JP" sz="28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11703083" y="6417888"/>
            <a:ext cx="341760" cy="369332"/>
          </a:xfrm>
          <a:prstGeom prst="rect">
            <a:avLst/>
          </a:prstGeom>
          <a:noFill/>
        </p:spPr>
        <p:txBody>
          <a:bodyPr wrap="none" rtlCol="0">
            <a:spAutoFit/>
          </a:bodyPr>
          <a:lstStyle/>
          <a:p>
            <a:r>
              <a:rPr lang="ja-JP" altLang="en-US" dirty="0"/>
              <a:t>８</a:t>
            </a:r>
            <a:endParaRPr kumimoji="1" lang="ja-JP" altLang="en-US" dirty="0"/>
          </a:p>
        </p:txBody>
      </p:sp>
      <p:sp>
        <p:nvSpPr>
          <p:cNvPr id="2" name="角丸四角形 1"/>
          <p:cNvSpPr/>
          <p:nvPr/>
        </p:nvSpPr>
        <p:spPr>
          <a:xfrm>
            <a:off x="7812741" y="667867"/>
            <a:ext cx="4034118" cy="5750021"/>
          </a:xfrm>
          <a:prstGeom prst="roundRect">
            <a:avLst/>
          </a:prstGeom>
          <a:solidFill>
            <a:schemeClr val="bg1"/>
          </a:solidFill>
          <a:ln w="28575">
            <a:solidFill>
              <a:srgbClr val="00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33CC"/>
                </a:solidFill>
              </a:rPr>
              <a:t>●国庫支出金</a:t>
            </a:r>
            <a:endParaRPr kumimoji="1" lang="en-US" altLang="ja-JP" sz="1400" b="1" dirty="0">
              <a:solidFill>
                <a:srgbClr val="0033CC"/>
              </a:solidFill>
            </a:endParaRPr>
          </a:p>
          <a:p>
            <a:r>
              <a:rPr lang="ja-JP" altLang="en-US" sz="1400" dirty="0">
                <a:solidFill>
                  <a:schemeClr val="tx1"/>
                </a:solidFill>
              </a:rPr>
              <a:t>　 国に代わり県が仕事をするため、国から県に支払われるお金</a:t>
            </a:r>
            <a:endParaRPr lang="en-US" altLang="ja-JP" sz="1400" dirty="0">
              <a:solidFill>
                <a:schemeClr val="tx1"/>
              </a:solidFill>
            </a:endParaRPr>
          </a:p>
          <a:p>
            <a:endParaRPr lang="en-US" altLang="ja-JP" sz="1400" dirty="0">
              <a:solidFill>
                <a:schemeClr val="tx1"/>
              </a:solidFill>
            </a:endParaRPr>
          </a:p>
          <a:p>
            <a:r>
              <a:rPr kumimoji="1" lang="ja-JP" altLang="en-US" sz="1400" b="1" dirty="0">
                <a:solidFill>
                  <a:srgbClr val="0033CC"/>
                </a:solidFill>
              </a:rPr>
              <a:t>●地方交付税</a:t>
            </a:r>
            <a:endParaRPr kumimoji="1" lang="en-US" altLang="ja-JP" sz="1400" b="1" dirty="0">
              <a:solidFill>
                <a:srgbClr val="0033CC"/>
              </a:solidFill>
            </a:endParaRPr>
          </a:p>
          <a:p>
            <a:r>
              <a:rPr lang="ja-JP" altLang="en-US" sz="1400" dirty="0">
                <a:solidFill>
                  <a:schemeClr val="tx1"/>
                </a:solidFill>
              </a:rPr>
              <a:t>　 国が受取る税金のうち、県に分けられるお金</a:t>
            </a:r>
            <a:endParaRPr lang="en-US" altLang="ja-JP" sz="1400" dirty="0">
              <a:solidFill>
                <a:schemeClr val="tx1"/>
              </a:solidFill>
            </a:endParaRPr>
          </a:p>
          <a:p>
            <a:endParaRPr kumimoji="1" lang="en-US" altLang="ja-JP" sz="1400" dirty="0">
              <a:solidFill>
                <a:schemeClr val="tx1"/>
              </a:solidFill>
            </a:endParaRPr>
          </a:p>
          <a:p>
            <a:r>
              <a:rPr lang="ja-JP" altLang="en-US" sz="1400" b="1" dirty="0">
                <a:solidFill>
                  <a:srgbClr val="0033CC"/>
                </a:solidFill>
              </a:rPr>
              <a:t>●県債</a:t>
            </a:r>
            <a:endParaRPr lang="en-US" altLang="ja-JP" sz="1400" b="1" dirty="0">
              <a:solidFill>
                <a:srgbClr val="0033CC"/>
              </a:solidFill>
            </a:endParaRPr>
          </a:p>
          <a:p>
            <a:r>
              <a:rPr kumimoji="1" lang="ja-JP" altLang="en-US" sz="1400" dirty="0">
                <a:solidFill>
                  <a:schemeClr val="tx1"/>
                </a:solidFill>
              </a:rPr>
              <a:t>　</a:t>
            </a:r>
            <a:r>
              <a:rPr lang="ja-JP" altLang="en-US" sz="1400" dirty="0">
                <a:solidFill>
                  <a:schemeClr val="tx1"/>
                </a:solidFill>
              </a:rPr>
              <a:t> 県の仕事をするために足りないお金を借金したお金</a:t>
            </a:r>
            <a:endParaRPr lang="en-US" altLang="ja-JP" sz="1400" dirty="0">
              <a:solidFill>
                <a:schemeClr val="tx1"/>
              </a:solidFill>
            </a:endParaRPr>
          </a:p>
          <a:p>
            <a:endParaRPr kumimoji="1" lang="en-US" altLang="ja-JP" sz="1400" dirty="0">
              <a:solidFill>
                <a:schemeClr val="tx1"/>
              </a:solidFill>
            </a:endParaRPr>
          </a:p>
          <a:p>
            <a:r>
              <a:rPr lang="ja-JP" altLang="en-US" sz="1400" b="1" dirty="0">
                <a:solidFill>
                  <a:srgbClr val="008000"/>
                </a:solidFill>
              </a:rPr>
              <a:t>●産業費</a:t>
            </a:r>
            <a:endParaRPr lang="en-US" altLang="ja-JP" sz="1400" b="1" dirty="0">
              <a:solidFill>
                <a:srgbClr val="008000"/>
              </a:solidFill>
            </a:endParaRPr>
          </a:p>
          <a:p>
            <a:r>
              <a:rPr kumimoji="1" lang="ja-JP" altLang="en-US" sz="1400" dirty="0">
                <a:solidFill>
                  <a:schemeClr val="tx1"/>
                </a:solidFill>
              </a:rPr>
              <a:t>　 商工業や観光など経済をよくして新潟の魅力づくりをするためのお金</a:t>
            </a:r>
            <a:endParaRPr kumimoji="1" lang="en-US" altLang="ja-JP" sz="1400" dirty="0">
              <a:solidFill>
                <a:schemeClr val="tx1"/>
              </a:solidFill>
            </a:endParaRPr>
          </a:p>
          <a:p>
            <a:endParaRPr lang="en-US" altLang="ja-JP" sz="1400" dirty="0">
              <a:solidFill>
                <a:schemeClr val="tx1"/>
              </a:solidFill>
            </a:endParaRPr>
          </a:p>
          <a:p>
            <a:r>
              <a:rPr kumimoji="1" lang="ja-JP" altLang="en-US" sz="1400" b="1" dirty="0">
                <a:solidFill>
                  <a:srgbClr val="008000"/>
                </a:solidFill>
              </a:rPr>
              <a:t>●県民生活・環境費</a:t>
            </a:r>
            <a:endParaRPr kumimoji="1" lang="en-US" altLang="ja-JP" sz="1400" b="1" dirty="0">
              <a:solidFill>
                <a:srgbClr val="008000"/>
              </a:solidFill>
            </a:endParaRPr>
          </a:p>
          <a:p>
            <a:r>
              <a:rPr lang="ja-JP" altLang="en-US" sz="1400" dirty="0">
                <a:solidFill>
                  <a:schemeClr val="tx1"/>
                </a:solidFill>
              </a:rPr>
              <a:t>　 ボランティア・スポーツ・文化振興・環境保護やごみ処理のためのお金</a:t>
            </a:r>
            <a:endParaRPr lang="en-US" altLang="ja-JP" sz="1400" dirty="0">
              <a:solidFill>
                <a:schemeClr val="tx1"/>
              </a:solidFill>
            </a:endParaRPr>
          </a:p>
          <a:p>
            <a:endParaRPr kumimoji="1" lang="en-US" altLang="ja-JP" sz="1400" dirty="0">
              <a:solidFill>
                <a:schemeClr val="tx1"/>
              </a:solidFill>
            </a:endParaRPr>
          </a:p>
          <a:p>
            <a:r>
              <a:rPr lang="ja-JP" altLang="en-US" sz="1400" b="1" dirty="0">
                <a:solidFill>
                  <a:srgbClr val="008000"/>
                </a:solidFill>
              </a:rPr>
              <a:t>●福祉保健費</a:t>
            </a:r>
            <a:endParaRPr lang="en-US" altLang="ja-JP" sz="1400" b="1" dirty="0">
              <a:solidFill>
                <a:srgbClr val="008000"/>
              </a:solidFill>
            </a:endParaRPr>
          </a:p>
          <a:p>
            <a:r>
              <a:rPr lang="ja-JP" altLang="en-US" sz="1400" dirty="0">
                <a:solidFill>
                  <a:schemeClr val="tx1"/>
                </a:solidFill>
              </a:rPr>
              <a:t>　 お年寄りや障害のある人が安心して暮らせるような医療や福祉・保健のためのお金</a:t>
            </a:r>
            <a:endParaRPr lang="en-US" altLang="ja-JP" sz="1400" dirty="0">
              <a:solidFill>
                <a:schemeClr val="tx1"/>
              </a:solidFill>
            </a:endParaRPr>
          </a:p>
        </p:txBody>
      </p:sp>
      <p:sp>
        <p:nvSpPr>
          <p:cNvPr id="7" name="角丸四角形 6"/>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－身近な税の使いみち②－</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47A5BC04-9AA8-4ED8-B59F-16B31FD13208}"/>
              </a:ext>
            </a:extLst>
          </p:cNvPr>
          <p:cNvPicPr>
            <a:picLocks noChangeAspect="1"/>
          </p:cNvPicPr>
          <p:nvPr/>
        </p:nvPicPr>
        <p:blipFill>
          <a:blip r:embed="rId2"/>
          <a:stretch>
            <a:fillRect/>
          </a:stretch>
        </p:blipFill>
        <p:spPr>
          <a:xfrm>
            <a:off x="147848" y="1461505"/>
            <a:ext cx="7475041" cy="4120429"/>
          </a:xfrm>
          <a:prstGeom prst="rect">
            <a:avLst/>
          </a:prstGeom>
        </p:spPr>
      </p:pic>
    </p:spTree>
    <p:extLst>
      <p:ext uri="{BB962C8B-B14F-4D97-AF65-F5344CB8AC3E}">
        <p14:creationId xmlns:p14="http://schemas.microsoft.com/office/powerpoint/2010/main" val="559266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4" name="フローチャート: 代替処理 43"/>
          <p:cNvSpPr/>
          <p:nvPr/>
        </p:nvSpPr>
        <p:spPr>
          <a:xfrm>
            <a:off x="5586145" y="4105256"/>
            <a:ext cx="3086812" cy="2009427"/>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ローチャート: 代替処理 33"/>
          <p:cNvSpPr/>
          <p:nvPr/>
        </p:nvSpPr>
        <p:spPr>
          <a:xfrm>
            <a:off x="5576132" y="959065"/>
            <a:ext cx="3086812" cy="2899563"/>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998984" y="4081711"/>
            <a:ext cx="4289725" cy="2041406"/>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p:cNvSpPr/>
          <p:nvPr/>
        </p:nvSpPr>
        <p:spPr>
          <a:xfrm>
            <a:off x="993694" y="959066"/>
            <a:ext cx="4268062" cy="289079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p:nvPr/>
        </p:nvPicPr>
        <p:blipFill>
          <a:blip r:embed="rId3">
            <a:clrChange>
              <a:clrFrom>
                <a:srgbClr val="FFFFFF"/>
              </a:clrFrom>
              <a:clrTo>
                <a:srgbClr val="FFFFFF">
                  <a:alpha val="0"/>
                </a:srgbClr>
              </a:clrTo>
            </a:clrChange>
          </a:blip>
          <a:stretch>
            <a:fillRect/>
          </a:stretch>
        </p:blipFill>
        <p:spPr>
          <a:xfrm>
            <a:off x="1353352" y="1616416"/>
            <a:ext cx="969927" cy="1068087"/>
          </a:xfrm>
          <a:prstGeom prst="rect">
            <a:avLst/>
          </a:prstGeom>
        </p:spPr>
      </p:pic>
      <p:sp>
        <p:nvSpPr>
          <p:cNvPr id="11" name="テキスト ボックス 10"/>
          <p:cNvSpPr txBox="1"/>
          <p:nvPr/>
        </p:nvSpPr>
        <p:spPr>
          <a:xfrm>
            <a:off x="2527146" y="1082038"/>
            <a:ext cx="2571319" cy="1415772"/>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会社などで働いている人は、</a:t>
            </a:r>
            <a:r>
              <a:rPr kumimoji="1" lang="ja-JP" altLang="en-US" sz="1200" dirty="0">
                <a:latin typeface="メイリオ" panose="020B0604030504040204" pitchFamily="50" charset="-128"/>
                <a:ea typeface="メイリオ" panose="020B0604030504040204" pitchFamily="50" charset="-128"/>
              </a:rPr>
              <a:t>給料から差し引かれます。差し</a:t>
            </a:r>
            <a:r>
              <a:rPr lang="ja-JP" altLang="en-US" sz="1200" dirty="0">
                <a:latin typeface="メイリオ" panose="020B0604030504040204" pitchFamily="50" charset="-128"/>
                <a:ea typeface="メイリオ" panose="020B0604030504040204" pitchFamily="50" charset="-128"/>
              </a:rPr>
              <a:t>引かれた税金は会社などがまとめて納めます。</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農業をしている人や商売をしている人は、１年に１度自分の税金の額を計算し</a:t>
            </a:r>
            <a:r>
              <a:rPr lang="ja-JP" altLang="en-US" sz="1200" dirty="0">
                <a:latin typeface="メイリオ" panose="020B0604030504040204" pitchFamily="50" charset="-128"/>
                <a:ea typeface="メイリオ" panose="020B0604030504040204" pitchFamily="50" charset="-128"/>
              </a:rPr>
              <a:t>て納めます</a:t>
            </a:r>
            <a:r>
              <a:rPr lang="ja-JP" altLang="en-US"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1249701" y="3391930"/>
            <a:ext cx="1569660" cy="461665"/>
          </a:xfrm>
          <a:prstGeom prst="rect">
            <a:avLst/>
          </a:prstGeom>
          <a:noFill/>
        </p:spPr>
        <p:txBody>
          <a:bodyPr wrap="none" rtlCol="0">
            <a:spAutoFit/>
          </a:bodyPr>
          <a:lstStyle/>
          <a:p>
            <a:r>
              <a:rPr kumimoji="1" lang="ja-JP" altLang="en-US" sz="1200" dirty="0">
                <a:latin typeface="メイリオ" panose="020B0604030504040204" pitchFamily="50" charset="-128"/>
                <a:ea typeface="メイリオ" panose="020B0604030504040204" pitchFamily="50" charset="-128"/>
              </a:rPr>
              <a:t>会社も税金の額を</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計算して納めます。</a:t>
            </a:r>
          </a:p>
        </p:txBody>
      </p:sp>
      <p:sp>
        <p:nvSpPr>
          <p:cNvPr id="18" name="テキスト ボックス 17"/>
          <p:cNvSpPr txBox="1"/>
          <p:nvPr/>
        </p:nvSpPr>
        <p:spPr>
          <a:xfrm>
            <a:off x="1106915" y="4643319"/>
            <a:ext cx="1723549" cy="461665"/>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rPr>
              <a:t>車を所有している人が</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納めます。</a:t>
            </a:r>
            <a:endParaRPr kumimoji="1" lang="en-US" altLang="ja-JP" sz="12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3312913" y="4692466"/>
            <a:ext cx="1877437" cy="461665"/>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rPr>
              <a:t>土地や建物を買った人が</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納めます。</a:t>
            </a:r>
            <a:endParaRPr lang="en-US" altLang="ja-JP" sz="1200"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1095812" y="5640487"/>
            <a:ext cx="1723549" cy="461665"/>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rPr>
              <a:t>土地や建物を所有して</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いる人が納めます。</a:t>
            </a:r>
            <a:endParaRPr lang="en-US" altLang="ja-JP" sz="1200" dirty="0">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3295072" y="5640376"/>
            <a:ext cx="1877437" cy="461665"/>
          </a:xfrm>
          <a:prstGeom prst="rect">
            <a:avLst/>
          </a:prstGeom>
          <a:noFill/>
        </p:spPr>
        <p:txBody>
          <a:bodyPr wrap="none" rtlCol="0">
            <a:spAutoFit/>
          </a:bodyPr>
          <a:lstStyle/>
          <a:p>
            <a:r>
              <a:rPr lang="ja-JP" altLang="en-US" sz="1200" dirty="0">
                <a:latin typeface="メイリオ" panose="020B0604030504040204" pitchFamily="50" charset="-128"/>
                <a:ea typeface="メイリオ" panose="020B0604030504040204" pitchFamily="50" charset="-128"/>
              </a:rPr>
              <a:t>わたしたち住民が住んで</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いる市町村に納めます。</a:t>
            </a:r>
            <a:endParaRPr lang="en-US" altLang="ja-JP" sz="1200" dirty="0">
              <a:latin typeface="メイリオ" panose="020B0604030504040204" pitchFamily="50" charset="-128"/>
              <a:ea typeface="メイリオ" panose="020B0604030504040204" pitchFamily="50" charset="-128"/>
            </a:endParaRPr>
          </a:p>
        </p:txBody>
      </p:sp>
      <p:pic>
        <p:nvPicPr>
          <p:cNvPr id="23" name="図 22"/>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2079" y="4814017"/>
            <a:ext cx="611426" cy="282197"/>
          </a:xfrm>
          <a:prstGeom prst="rect">
            <a:avLst/>
          </a:prstGeom>
          <a:noFill/>
          <a:ln>
            <a:noFill/>
          </a:ln>
        </p:spPr>
      </p:pic>
      <p:sp>
        <p:nvSpPr>
          <p:cNvPr id="33" name="正方形/長方形 32"/>
          <p:cNvSpPr/>
          <p:nvPr/>
        </p:nvSpPr>
        <p:spPr>
          <a:xfrm>
            <a:off x="5737652" y="2321774"/>
            <a:ext cx="2818419"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買い物をしたときに支払った消費税は、お店などがまとめて納めます。</a:t>
            </a:r>
            <a:endParaRPr lang="en-US" altLang="ja-JP" sz="1200" dirty="0">
              <a:latin typeface="メイリオ" panose="020B0604030504040204" pitchFamily="50" charset="-128"/>
              <a:ea typeface="メイリオ" panose="020B0604030504040204" pitchFamily="50" charset="-128"/>
            </a:endParaRPr>
          </a:p>
        </p:txBody>
      </p:sp>
      <p:pic>
        <p:nvPicPr>
          <p:cNvPr id="41" name="図 40"/>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3495" y="5170430"/>
            <a:ext cx="795182" cy="553054"/>
          </a:xfrm>
          <a:prstGeom prst="rect">
            <a:avLst/>
          </a:prstGeom>
          <a:noFill/>
          <a:ln>
            <a:noFill/>
          </a:ln>
        </p:spPr>
      </p:pic>
      <p:sp>
        <p:nvSpPr>
          <p:cNvPr id="42" name="正方形/長方形 41"/>
          <p:cNvSpPr/>
          <p:nvPr/>
        </p:nvSpPr>
        <p:spPr>
          <a:xfrm>
            <a:off x="5710446" y="4590849"/>
            <a:ext cx="2818419"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消費税</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％のうち、</a:t>
            </a:r>
            <a:r>
              <a:rPr lang="en-US" altLang="ja-JP" sz="1200" dirty="0">
                <a:latin typeface="メイリオ" panose="020B0604030504040204" pitchFamily="50" charset="-128"/>
                <a:ea typeface="メイリオ" panose="020B0604030504040204" pitchFamily="50" charset="-128"/>
              </a:rPr>
              <a:t>7.8</a:t>
            </a:r>
            <a:r>
              <a:rPr lang="ja-JP" altLang="en-US" sz="1200" dirty="0">
                <a:latin typeface="メイリオ" panose="020B0604030504040204" pitchFamily="50" charset="-128"/>
                <a:ea typeface="メイリオ" panose="020B0604030504040204" pitchFamily="50" charset="-128"/>
              </a:rPr>
              <a:t>％分が国税、</a:t>
            </a:r>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2.2</a:t>
            </a:r>
            <a:r>
              <a:rPr lang="ja-JP" altLang="en-US" sz="1200" dirty="0">
                <a:latin typeface="メイリオ" panose="020B0604030504040204" pitchFamily="50" charset="-128"/>
                <a:ea typeface="メイリオ" panose="020B0604030504040204" pitchFamily="50" charset="-128"/>
              </a:rPr>
              <a:t>％分は地方消費税として納めます。</a:t>
            </a:r>
            <a:endParaRPr lang="en-US" altLang="ja-JP" sz="1200" dirty="0">
              <a:latin typeface="メイリオ" panose="020B0604030504040204" pitchFamily="50" charset="-128"/>
              <a:ea typeface="メイリオ" panose="020B0604030504040204" pitchFamily="50" charset="-128"/>
            </a:endParaRPr>
          </a:p>
        </p:txBody>
      </p:sp>
      <p:sp>
        <p:nvSpPr>
          <p:cNvPr id="43" name="正方形/長方形 42"/>
          <p:cNvSpPr/>
          <p:nvPr/>
        </p:nvSpPr>
        <p:spPr>
          <a:xfrm>
            <a:off x="5764420" y="5656824"/>
            <a:ext cx="2818419"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温泉に入ったときに支払った入湯税は</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施設がまとめて納めます。</a:t>
            </a:r>
            <a:endParaRPr lang="en-US" altLang="ja-JP" sz="1200" dirty="0">
              <a:latin typeface="メイリオ" panose="020B0604030504040204" pitchFamily="50" charset="-128"/>
              <a:ea typeface="メイリオ" panose="020B0604030504040204" pitchFamily="50" charset="-128"/>
            </a:endParaRPr>
          </a:p>
        </p:txBody>
      </p:sp>
      <p:sp>
        <p:nvSpPr>
          <p:cNvPr id="45" name="円/楕円 44"/>
          <p:cNvSpPr/>
          <p:nvPr/>
        </p:nvSpPr>
        <p:spPr>
          <a:xfrm>
            <a:off x="1213436" y="1018854"/>
            <a:ext cx="1152806" cy="5429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err="1"/>
              <a:t>しょ</a:t>
            </a:r>
            <a:r>
              <a:rPr kumimoji="1" lang="ja-JP" altLang="en-US" sz="900" dirty="0"/>
              <a:t>とくぜい</a:t>
            </a:r>
            <a:endParaRPr kumimoji="1" lang="en-US" altLang="ja-JP" sz="900" dirty="0"/>
          </a:p>
          <a:p>
            <a:pPr algn="ctr"/>
            <a:r>
              <a:rPr kumimoji="1" lang="ja-JP" altLang="en-US" sz="1400" b="1" dirty="0"/>
              <a:t>所得税</a:t>
            </a:r>
          </a:p>
        </p:txBody>
      </p:sp>
      <p:sp>
        <p:nvSpPr>
          <p:cNvPr id="46" name="円/楕円 45"/>
          <p:cNvSpPr/>
          <p:nvPr/>
        </p:nvSpPr>
        <p:spPr>
          <a:xfrm>
            <a:off x="1431633" y="2800462"/>
            <a:ext cx="1152806" cy="5429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t>ほうじん</a:t>
            </a:r>
            <a:r>
              <a:rPr lang="ja-JP" altLang="en-US" sz="900" dirty="0" err="1"/>
              <a:t>ぜい</a:t>
            </a:r>
            <a:endParaRPr kumimoji="1" lang="en-US" altLang="ja-JP" sz="900" dirty="0"/>
          </a:p>
          <a:p>
            <a:pPr algn="ctr"/>
            <a:r>
              <a:rPr lang="ja-JP" altLang="en-US" sz="1400" b="1" dirty="0"/>
              <a:t>法人税</a:t>
            </a:r>
            <a:endParaRPr kumimoji="1" lang="ja-JP" altLang="en-US" sz="1400" b="1" dirty="0"/>
          </a:p>
        </p:txBody>
      </p:sp>
      <p:sp>
        <p:nvSpPr>
          <p:cNvPr id="47" name="円/楕円 46"/>
          <p:cNvSpPr/>
          <p:nvPr/>
        </p:nvSpPr>
        <p:spPr>
          <a:xfrm>
            <a:off x="1267972" y="4113491"/>
            <a:ext cx="1275893" cy="5119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t>じどう</a:t>
            </a:r>
            <a:r>
              <a:rPr kumimoji="1" lang="ja-JP" altLang="en-US" sz="700" dirty="0" err="1"/>
              <a:t>しゃぜい</a:t>
            </a:r>
            <a:endParaRPr kumimoji="1" lang="en-US" altLang="ja-JP" sz="700" dirty="0"/>
          </a:p>
          <a:p>
            <a:pPr algn="ctr"/>
            <a:r>
              <a:rPr kumimoji="1" lang="ja-JP" altLang="en-US" sz="1200" b="1" dirty="0"/>
              <a:t>自動車税</a:t>
            </a:r>
            <a:endParaRPr kumimoji="1" lang="en-US" altLang="ja-JP" sz="1200" b="1" dirty="0"/>
          </a:p>
          <a:p>
            <a:pPr algn="ctr"/>
            <a:r>
              <a:rPr lang="ja-JP" altLang="en-US" sz="800" dirty="0"/>
              <a:t>（種別割）</a:t>
            </a:r>
            <a:endParaRPr kumimoji="1" lang="ja-JP" altLang="en-US" sz="800" dirty="0"/>
          </a:p>
        </p:txBody>
      </p:sp>
      <p:sp>
        <p:nvSpPr>
          <p:cNvPr id="48" name="円/楕円 47"/>
          <p:cNvSpPr/>
          <p:nvPr/>
        </p:nvSpPr>
        <p:spPr>
          <a:xfrm>
            <a:off x="3508001" y="4145933"/>
            <a:ext cx="1608500" cy="4640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err="1"/>
              <a:t>ふど</a:t>
            </a:r>
            <a:r>
              <a:rPr kumimoji="1" lang="ja-JP" altLang="en-US" sz="700" dirty="0"/>
              <a:t>うさんしゅとくぜい</a:t>
            </a:r>
            <a:endParaRPr kumimoji="1" lang="en-US" altLang="ja-JP" sz="700" dirty="0"/>
          </a:p>
          <a:p>
            <a:pPr algn="ctr"/>
            <a:r>
              <a:rPr lang="ja-JP" altLang="en-US" sz="1200" b="1" dirty="0"/>
              <a:t>不動産取得税</a:t>
            </a:r>
            <a:endParaRPr kumimoji="1" lang="ja-JP" altLang="en-US" sz="1200" b="1" dirty="0"/>
          </a:p>
        </p:txBody>
      </p:sp>
      <p:pic>
        <p:nvPicPr>
          <p:cNvPr id="22" name="図 2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6360" y="4246273"/>
            <a:ext cx="590649" cy="442988"/>
          </a:xfrm>
          <a:prstGeom prst="rect">
            <a:avLst/>
          </a:prstGeom>
          <a:noFill/>
          <a:ln>
            <a:noFill/>
          </a:ln>
        </p:spPr>
      </p:pic>
      <p:sp>
        <p:nvSpPr>
          <p:cNvPr id="49" name="円/楕円 48"/>
          <p:cNvSpPr/>
          <p:nvPr/>
        </p:nvSpPr>
        <p:spPr>
          <a:xfrm>
            <a:off x="1185066" y="5162410"/>
            <a:ext cx="1371601" cy="46736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err="1"/>
              <a:t>こて</a:t>
            </a:r>
            <a:r>
              <a:rPr kumimoji="1" lang="ja-JP" altLang="en-US" sz="700" dirty="0"/>
              <a:t>いしさんぜい</a:t>
            </a:r>
            <a:endParaRPr kumimoji="1" lang="en-US" altLang="ja-JP" sz="700" dirty="0"/>
          </a:p>
          <a:p>
            <a:pPr algn="ctr"/>
            <a:r>
              <a:rPr kumimoji="1" lang="ja-JP" altLang="en-US" sz="1200" b="1" dirty="0"/>
              <a:t>固定資産税</a:t>
            </a:r>
          </a:p>
        </p:txBody>
      </p:sp>
      <p:sp>
        <p:nvSpPr>
          <p:cNvPr id="50" name="円/楕円 49"/>
          <p:cNvSpPr/>
          <p:nvPr/>
        </p:nvSpPr>
        <p:spPr>
          <a:xfrm>
            <a:off x="3354521" y="5204676"/>
            <a:ext cx="1531087" cy="41462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t>しちょう</a:t>
            </a:r>
            <a:r>
              <a:rPr kumimoji="1" lang="ja-JP" altLang="en-US" sz="700" dirty="0" err="1"/>
              <a:t>そん</a:t>
            </a:r>
            <a:r>
              <a:rPr kumimoji="1" lang="ja-JP" altLang="en-US" sz="700" dirty="0"/>
              <a:t>みんぜい</a:t>
            </a:r>
            <a:endParaRPr kumimoji="1" lang="en-US" altLang="ja-JP" sz="700" dirty="0"/>
          </a:p>
          <a:p>
            <a:pPr algn="ctr"/>
            <a:r>
              <a:rPr kumimoji="1" lang="ja-JP" altLang="en-US" sz="1200" b="1" dirty="0"/>
              <a:t>市町村民税</a:t>
            </a:r>
          </a:p>
        </p:txBody>
      </p:sp>
      <p:sp>
        <p:nvSpPr>
          <p:cNvPr id="51" name="円/楕円 50"/>
          <p:cNvSpPr/>
          <p:nvPr/>
        </p:nvSpPr>
        <p:spPr>
          <a:xfrm>
            <a:off x="7385694" y="1016951"/>
            <a:ext cx="1112481" cy="5534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t>しょう</a:t>
            </a:r>
            <a:r>
              <a:rPr kumimoji="1" lang="ja-JP" altLang="en-US" sz="700" dirty="0" err="1"/>
              <a:t>ひぜい</a:t>
            </a:r>
            <a:endParaRPr kumimoji="1" lang="en-US" altLang="ja-JP" sz="700" dirty="0"/>
          </a:p>
          <a:p>
            <a:pPr algn="ctr"/>
            <a:r>
              <a:rPr kumimoji="1" lang="ja-JP" altLang="en-US" sz="1400" b="1" dirty="0"/>
              <a:t>消費税</a:t>
            </a:r>
          </a:p>
        </p:txBody>
      </p:sp>
      <p:sp>
        <p:nvSpPr>
          <p:cNvPr id="52" name="円/楕円 51"/>
          <p:cNvSpPr/>
          <p:nvPr/>
        </p:nvSpPr>
        <p:spPr>
          <a:xfrm>
            <a:off x="5998773" y="4133591"/>
            <a:ext cx="1379826" cy="4466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t>ちほうしょう</a:t>
            </a:r>
            <a:r>
              <a:rPr kumimoji="1" lang="ja-JP" altLang="en-US" sz="700" dirty="0" err="1"/>
              <a:t>ひぜい</a:t>
            </a:r>
            <a:endParaRPr kumimoji="1" lang="en-US" altLang="ja-JP" sz="700" dirty="0"/>
          </a:p>
          <a:p>
            <a:pPr algn="ctr"/>
            <a:r>
              <a:rPr lang="ja-JP" altLang="en-US" sz="1200" b="1" dirty="0"/>
              <a:t>地方消費税</a:t>
            </a:r>
            <a:endParaRPr kumimoji="1" lang="ja-JP" altLang="en-US" sz="1200" b="1" dirty="0"/>
          </a:p>
        </p:txBody>
      </p:sp>
      <p:sp>
        <p:nvSpPr>
          <p:cNvPr id="53" name="円/楕円 52"/>
          <p:cNvSpPr/>
          <p:nvPr/>
        </p:nvSpPr>
        <p:spPr>
          <a:xfrm>
            <a:off x="6036894" y="5221337"/>
            <a:ext cx="1190846" cy="4115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err="1"/>
              <a:t>にゅう</a:t>
            </a:r>
            <a:r>
              <a:rPr kumimoji="1" lang="ja-JP" altLang="en-US" sz="700" dirty="0"/>
              <a:t>とうぜい</a:t>
            </a:r>
            <a:endParaRPr kumimoji="1" lang="en-US" altLang="ja-JP" sz="700" dirty="0"/>
          </a:p>
          <a:p>
            <a:pPr algn="ctr"/>
            <a:r>
              <a:rPr kumimoji="1" lang="ja-JP" altLang="en-US" sz="1200" b="1" dirty="0"/>
              <a:t>入湯税</a:t>
            </a:r>
          </a:p>
        </p:txBody>
      </p:sp>
      <p:sp>
        <p:nvSpPr>
          <p:cNvPr id="55" name="角丸四角形 54"/>
          <p:cNvSpPr/>
          <p:nvPr/>
        </p:nvSpPr>
        <p:spPr>
          <a:xfrm>
            <a:off x="5892756" y="2820909"/>
            <a:ext cx="435935"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メイリオ" panose="020B0604030504040204" pitchFamily="50" charset="-128"/>
                <a:ea typeface="メイリオ" panose="020B0604030504040204" pitchFamily="50" charset="-128"/>
              </a:rPr>
              <a:t>消</a:t>
            </a:r>
            <a:endParaRPr kumimoji="1" lang="en-US" altLang="ja-JP" dirty="0">
              <a:latin typeface="メイリオ" panose="020B0604030504040204" pitchFamily="50" charset="-128"/>
              <a:ea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rPr>
              <a:t>費</a:t>
            </a:r>
            <a:endParaRPr lang="en-US" altLang="ja-JP" dirty="0">
              <a:latin typeface="メイリオ" panose="020B0604030504040204" pitchFamily="50" charset="-128"/>
              <a:ea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rPr>
              <a:t>者</a:t>
            </a:r>
            <a:endParaRPr kumimoji="1" lang="ja-JP" altLang="en-US" dirty="0">
              <a:latin typeface="メイリオ" panose="020B0604030504040204" pitchFamily="50" charset="-128"/>
              <a:ea typeface="メイリオ" panose="020B0604030504040204" pitchFamily="50" charset="-128"/>
            </a:endParaRPr>
          </a:p>
        </p:txBody>
      </p:sp>
      <p:sp>
        <p:nvSpPr>
          <p:cNvPr id="56" name="角丸四角形 55"/>
          <p:cNvSpPr/>
          <p:nvPr/>
        </p:nvSpPr>
        <p:spPr>
          <a:xfrm>
            <a:off x="6926792" y="2800462"/>
            <a:ext cx="435935"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メイリオ" panose="020B0604030504040204" pitchFamily="50" charset="-128"/>
                <a:ea typeface="メイリオ" panose="020B0604030504040204" pitchFamily="50" charset="-128"/>
              </a:rPr>
              <a:t>お</a:t>
            </a:r>
            <a:endParaRPr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店</a:t>
            </a:r>
            <a:endParaRPr kumimoji="1" lang="en-US" altLang="ja-JP" dirty="0">
              <a:latin typeface="メイリオ" panose="020B0604030504040204" pitchFamily="50" charset="-128"/>
              <a:ea typeface="メイリオ" panose="020B0604030504040204" pitchFamily="50" charset="-128"/>
            </a:endParaRPr>
          </a:p>
        </p:txBody>
      </p:sp>
      <p:sp>
        <p:nvSpPr>
          <p:cNvPr id="57" name="角丸四角形 56"/>
          <p:cNvSpPr/>
          <p:nvPr/>
        </p:nvSpPr>
        <p:spPr>
          <a:xfrm>
            <a:off x="7986437" y="2820909"/>
            <a:ext cx="435935" cy="90656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メイリオ" panose="020B0604030504040204" pitchFamily="50" charset="-128"/>
                <a:ea typeface="メイリオ" panose="020B0604030504040204" pitchFamily="50" charset="-128"/>
              </a:rPr>
              <a:t>税務署</a:t>
            </a:r>
            <a:endParaRPr kumimoji="1" lang="en-US" altLang="ja-JP" dirty="0">
              <a:latin typeface="メイリオ" panose="020B0604030504040204" pitchFamily="50" charset="-128"/>
              <a:ea typeface="メイリオ" panose="020B0604030504040204" pitchFamily="50" charset="-128"/>
            </a:endParaRPr>
          </a:p>
        </p:txBody>
      </p:sp>
      <p:sp>
        <p:nvSpPr>
          <p:cNvPr id="58" name="右矢印 57"/>
          <p:cNvSpPr/>
          <p:nvPr/>
        </p:nvSpPr>
        <p:spPr>
          <a:xfrm>
            <a:off x="7401466" y="3014314"/>
            <a:ext cx="546232" cy="4846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右矢印 58"/>
          <p:cNvSpPr/>
          <p:nvPr/>
        </p:nvSpPr>
        <p:spPr>
          <a:xfrm>
            <a:off x="6367569" y="3014314"/>
            <a:ext cx="539853" cy="4846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右矢印 59"/>
          <p:cNvSpPr/>
          <p:nvPr/>
        </p:nvSpPr>
        <p:spPr>
          <a:xfrm>
            <a:off x="8072476" y="1467757"/>
            <a:ext cx="1590046" cy="6311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右矢印 60"/>
          <p:cNvSpPr/>
          <p:nvPr/>
        </p:nvSpPr>
        <p:spPr>
          <a:xfrm>
            <a:off x="8121851" y="4119931"/>
            <a:ext cx="1523537" cy="51703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右矢印 61"/>
          <p:cNvSpPr/>
          <p:nvPr/>
        </p:nvSpPr>
        <p:spPr>
          <a:xfrm>
            <a:off x="8196422" y="5247717"/>
            <a:ext cx="1431105" cy="52116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3" name="図 62"/>
          <p:cNvPicPr/>
          <p:nvPr/>
        </p:nvPicPr>
        <p:blipFill>
          <a:blip r:embed="rId7">
            <a:clrChange>
              <a:clrFrom>
                <a:srgbClr val="FFFFFF"/>
              </a:clrFrom>
              <a:clrTo>
                <a:srgbClr val="FFFFFF">
                  <a:alpha val="0"/>
                </a:srgbClr>
              </a:clrTo>
            </a:clrChange>
          </a:blip>
          <a:stretch>
            <a:fillRect/>
          </a:stretch>
        </p:blipFill>
        <p:spPr>
          <a:xfrm>
            <a:off x="10131385" y="241298"/>
            <a:ext cx="1529715" cy="840740"/>
          </a:xfrm>
          <a:prstGeom prst="rect">
            <a:avLst/>
          </a:prstGeom>
        </p:spPr>
      </p:pic>
      <p:pic>
        <p:nvPicPr>
          <p:cNvPr id="64" name="図 63"/>
          <p:cNvPicPr/>
          <p:nvPr/>
        </p:nvPicPr>
        <p:blipFill>
          <a:blip r:embed="rId8">
            <a:clrChange>
              <a:clrFrom>
                <a:srgbClr val="FFFFFF"/>
              </a:clrFrom>
              <a:clrTo>
                <a:srgbClr val="FFFFFF">
                  <a:alpha val="0"/>
                </a:srgbClr>
              </a:clrTo>
            </a:clrChange>
          </a:blip>
          <a:stretch>
            <a:fillRect/>
          </a:stretch>
        </p:blipFill>
        <p:spPr>
          <a:xfrm>
            <a:off x="10196838" y="2337910"/>
            <a:ext cx="1297124" cy="1105615"/>
          </a:xfrm>
          <a:prstGeom prst="rect">
            <a:avLst/>
          </a:prstGeom>
        </p:spPr>
      </p:pic>
      <p:pic>
        <p:nvPicPr>
          <p:cNvPr id="65" name="図 64"/>
          <p:cNvPicPr/>
          <p:nvPr/>
        </p:nvPicPr>
        <p:blipFill>
          <a:blip r:embed="rId9">
            <a:clrChange>
              <a:clrFrom>
                <a:srgbClr val="FFFFFF"/>
              </a:clrFrom>
              <a:clrTo>
                <a:srgbClr val="FFFFFF">
                  <a:alpha val="0"/>
                </a:srgbClr>
              </a:clrTo>
            </a:clrChange>
          </a:blip>
          <a:stretch>
            <a:fillRect/>
          </a:stretch>
        </p:blipFill>
        <p:spPr>
          <a:xfrm>
            <a:off x="10196838" y="4577585"/>
            <a:ext cx="1511300" cy="895985"/>
          </a:xfrm>
          <a:prstGeom prst="rect">
            <a:avLst/>
          </a:prstGeom>
        </p:spPr>
      </p:pic>
      <p:sp>
        <p:nvSpPr>
          <p:cNvPr id="66" name="角丸四角形 65"/>
          <p:cNvSpPr/>
          <p:nvPr/>
        </p:nvSpPr>
        <p:spPr>
          <a:xfrm>
            <a:off x="554800" y="910938"/>
            <a:ext cx="8394790" cy="3005875"/>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角丸四角形 66"/>
          <p:cNvSpPr/>
          <p:nvPr/>
        </p:nvSpPr>
        <p:spPr>
          <a:xfrm>
            <a:off x="603796" y="4014761"/>
            <a:ext cx="8345794" cy="215690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角丸四角形 67"/>
          <p:cNvSpPr/>
          <p:nvPr/>
        </p:nvSpPr>
        <p:spPr>
          <a:xfrm>
            <a:off x="268813" y="1487522"/>
            <a:ext cx="560603" cy="179058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国</a:t>
            </a:r>
            <a:endParaRPr kumimoji="1" lang="en-US" altLang="ja-JP" b="1" dirty="0"/>
          </a:p>
          <a:p>
            <a:pPr algn="ctr"/>
            <a:r>
              <a:rPr lang="ja-JP" altLang="en-US" b="1" dirty="0"/>
              <a:t>税</a:t>
            </a:r>
            <a:endParaRPr kumimoji="1" lang="ja-JP" altLang="en-US" b="1" dirty="0"/>
          </a:p>
        </p:txBody>
      </p:sp>
      <p:sp>
        <p:nvSpPr>
          <p:cNvPr id="69" name="角丸四角形 68"/>
          <p:cNvSpPr/>
          <p:nvPr/>
        </p:nvSpPr>
        <p:spPr>
          <a:xfrm>
            <a:off x="259157" y="4168745"/>
            <a:ext cx="560603" cy="179058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地方税</a:t>
            </a:r>
            <a:endParaRPr kumimoji="1" lang="en-US" altLang="ja-JP" b="1" dirty="0"/>
          </a:p>
        </p:txBody>
      </p:sp>
      <p:sp>
        <p:nvSpPr>
          <p:cNvPr id="70" name="角丸四角形 69"/>
          <p:cNvSpPr/>
          <p:nvPr/>
        </p:nvSpPr>
        <p:spPr>
          <a:xfrm>
            <a:off x="918722" y="674535"/>
            <a:ext cx="4427802" cy="5747905"/>
          </a:xfrm>
          <a:prstGeom prst="roundRect">
            <a:avLst/>
          </a:prstGeom>
          <a:noFill/>
          <a:ln w="28575">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角丸四角形 70"/>
          <p:cNvSpPr/>
          <p:nvPr/>
        </p:nvSpPr>
        <p:spPr>
          <a:xfrm>
            <a:off x="5454634" y="693791"/>
            <a:ext cx="3320876" cy="5687740"/>
          </a:xfrm>
          <a:prstGeom prst="roundRect">
            <a:avLst/>
          </a:prstGeom>
          <a:noFill/>
          <a:ln w="28575">
            <a:solidFill>
              <a:srgbClr val="33C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ローチャート: 代替処理 71"/>
          <p:cNvSpPr/>
          <p:nvPr/>
        </p:nvSpPr>
        <p:spPr>
          <a:xfrm>
            <a:off x="2401713" y="6233996"/>
            <a:ext cx="1277923" cy="353342"/>
          </a:xfrm>
          <a:prstGeom prst="flowChartAlternateProcess">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66"/>
                </a:solidFill>
              </a:rPr>
              <a:t>直接税</a:t>
            </a:r>
          </a:p>
        </p:txBody>
      </p:sp>
      <p:sp>
        <p:nvSpPr>
          <p:cNvPr id="73" name="フローチャート: 代替処理 72"/>
          <p:cNvSpPr/>
          <p:nvPr/>
        </p:nvSpPr>
        <p:spPr>
          <a:xfrm>
            <a:off x="6490589" y="6221941"/>
            <a:ext cx="1277923" cy="338146"/>
          </a:xfrm>
          <a:prstGeom prst="flowChartAlternateProcess">
            <a:avLst/>
          </a:prstGeom>
          <a:solidFill>
            <a:schemeClr val="bg1"/>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33CCFF"/>
                </a:solidFill>
              </a:rPr>
              <a:t>間接税</a:t>
            </a:r>
            <a:endParaRPr kumimoji="1" lang="ja-JP" altLang="en-US" dirty="0">
              <a:solidFill>
                <a:srgbClr val="33CCFF"/>
              </a:solidFill>
            </a:endParaRPr>
          </a:p>
        </p:txBody>
      </p:sp>
      <p:sp>
        <p:nvSpPr>
          <p:cNvPr id="74" name="テキスト ボックス 73"/>
          <p:cNvSpPr txBox="1"/>
          <p:nvPr/>
        </p:nvSpPr>
        <p:spPr>
          <a:xfrm>
            <a:off x="1296346" y="6605337"/>
            <a:ext cx="3836998" cy="253916"/>
          </a:xfrm>
          <a:prstGeom prst="rect">
            <a:avLst/>
          </a:prstGeom>
          <a:noFill/>
        </p:spPr>
        <p:txBody>
          <a:bodyPr wrap="square" rtlCol="0">
            <a:spAutoFit/>
          </a:bodyPr>
          <a:lstStyle/>
          <a:p>
            <a:r>
              <a:rPr kumimoji="1" lang="ja-JP" altLang="en-US" sz="1050" dirty="0"/>
              <a:t>税金を負担する人</a:t>
            </a:r>
            <a:r>
              <a:rPr lang="ja-JP" altLang="en-US" sz="1050" dirty="0"/>
              <a:t>が直接国や地方公共団体に納める税金</a:t>
            </a:r>
            <a:endParaRPr kumimoji="1" lang="ja-JP" altLang="en-US" sz="1050" dirty="0"/>
          </a:p>
        </p:txBody>
      </p:sp>
      <p:sp>
        <p:nvSpPr>
          <p:cNvPr id="75" name="テキスト ボックス 74"/>
          <p:cNvSpPr txBox="1"/>
          <p:nvPr/>
        </p:nvSpPr>
        <p:spPr>
          <a:xfrm>
            <a:off x="5551486" y="6610645"/>
            <a:ext cx="3622482" cy="253916"/>
          </a:xfrm>
          <a:prstGeom prst="rect">
            <a:avLst/>
          </a:prstGeom>
          <a:noFill/>
        </p:spPr>
        <p:txBody>
          <a:bodyPr wrap="square" rtlCol="0">
            <a:spAutoFit/>
          </a:bodyPr>
          <a:lstStyle/>
          <a:p>
            <a:r>
              <a:rPr lang="ja-JP" altLang="en-US" sz="1050" dirty="0"/>
              <a:t>実質的に税金を負担する人とそれを納める人が異なる税金</a:t>
            </a:r>
            <a:endParaRPr kumimoji="1" lang="ja-JP" altLang="en-US" sz="1050" dirty="0"/>
          </a:p>
        </p:txBody>
      </p:sp>
      <p:sp>
        <p:nvSpPr>
          <p:cNvPr id="76" name="角丸四角形 75"/>
          <p:cNvSpPr/>
          <p:nvPr/>
        </p:nvSpPr>
        <p:spPr>
          <a:xfrm>
            <a:off x="9715100" y="1082038"/>
            <a:ext cx="2319243" cy="114043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税務署（国税）</a:t>
            </a:r>
            <a:endParaRPr kumimoji="1" lang="en-US" altLang="ja-JP" sz="1400" b="1" dirty="0"/>
          </a:p>
          <a:p>
            <a:pPr algn="ctr"/>
            <a:r>
              <a:rPr lang="ja-JP" altLang="en-US" sz="1200" dirty="0"/>
              <a:t>１年間に国に</a:t>
            </a:r>
            <a:endParaRPr lang="en-US" altLang="ja-JP" sz="1200" dirty="0"/>
          </a:p>
          <a:p>
            <a:pPr algn="ctr"/>
            <a:r>
              <a:rPr kumimoji="1" lang="ja-JP" altLang="en-US" sz="1200" dirty="0"/>
              <a:t>納められる税金</a:t>
            </a:r>
            <a:endParaRPr kumimoji="1" lang="en-US" altLang="ja-JP" sz="1200" dirty="0"/>
          </a:p>
          <a:p>
            <a:pPr algn="ctr"/>
            <a:r>
              <a:rPr lang="ja-JP" altLang="en-US" sz="1400" b="1" dirty="0"/>
              <a:t>約</a:t>
            </a:r>
            <a:r>
              <a:rPr lang="en-US" altLang="ja-JP" sz="1400" b="1" dirty="0"/>
              <a:t>69</a:t>
            </a:r>
            <a:r>
              <a:rPr lang="ja-JP" altLang="en-US" sz="1400" b="1" dirty="0"/>
              <a:t>兆</a:t>
            </a:r>
            <a:r>
              <a:rPr lang="en-US" altLang="ja-JP" sz="1400" b="1" dirty="0"/>
              <a:t>4,400</a:t>
            </a:r>
            <a:r>
              <a:rPr lang="ja-JP" altLang="en-US" sz="1400" b="1" dirty="0"/>
              <a:t>億円</a:t>
            </a:r>
            <a:endParaRPr lang="en-US" altLang="ja-JP" sz="1400" b="1" dirty="0"/>
          </a:p>
          <a:p>
            <a:pPr algn="ctr"/>
            <a:r>
              <a:rPr kumimoji="1" lang="ja-JP" altLang="en-US" sz="1100" dirty="0"/>
              <a:t>（令和５年度一般会計当初予算）</a:t>
            </a:r>
          </a:p>
        </p:txBody>
      </p:sp>
      <p:sp>
        <p:nvSpPr>
          <p:cNvPr id="77" name="角丸四角形 76"/>
          <p:cNvSpPr/>
          <p:nvPr/>
        </p:nvSpPr>
        <p:spPr>
          <a:xfrm>
            <a:off x="9658437" y="3410998"/>
            <a:ext cx="2319245" cy="114043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新潟県</a:t>
            </a:r>
            <a:r>
              <a:rPr kumimoji="1" lang="ja-JP" altLang="en-US" sz="1400" b="1" dirty="0"/>
              <a:t>（県税）</a:t>
            </a:r>
            <a:endParaRPr kumimoji="1" lang="en-US" altLang="ja-JP" sz="1400" b="1" dirty="0"/>
          </a:p>
          <a:p>
            <a:pPr algn="ctr"/>
            <a:r>
              <a:rPr lang="ja-JP" altLang="en-US" sz="1200" dirty="0"/>
              <a:t>１年間に県に</a:t>
            </a:r>
            <a:endParaRPr lang="en-US" altLang="ja-JP" sz="1200" dirty="0"/>
          </a:p>
          <a:p>
            <a:pPr algn="ctr"/>
            <a:r>
              <a:rPr kumimoji="1" lang="ja-JP" altLang="en-US" sz="1200" dirty="0"/>
              <a:t>納められる税金</a:t>
            </a:r>
            <a:endParaRPr kumimoji="1" lang="en-US" altLang="ja-JP" sz="1200" dirty="0"/>
          </a:p>
          <a:p>
            <a:pPr algn="ctr"/>
            <a:r>
              <a:rPr lang="ja-JP" altLang="en-US" sz="1400" b="1" dirty="0"/>
              <a:t>約</a:t>
            </a:r>
            <a:r>
              <a:rPr lang="en-US" altLang="ja-JP" sz="1400" b="1" dirty="0"/>
              <a:t>2,811</a:t>
            </a:r>
            <a:r>
              <a:rPr lang="ja-JP" altLang="en-US" sz="1400" b="1" dirty="0"/>
              <a:t>億円</a:t>
            </a:r>
            <a:endParaRPr lang="en-US" altLang="ja-JP" sz="1400" b="1" dirty="0"/>
          </a:p>
          <a:p>
            <a:pPr algn="ctr"/>
            <a:r>
              <a:rPr kumimoji="1" lang="ja-JP" altLang="en-US" sz="1100" dirty="0"/>
              <a:t>（令和</a:t>
            </a:r>
            <a:r>
              <a:rPr lang="ja-JP" altLang="en-US" sz="1100" dirty="0"/>
              <a:t>５</a:t>
            </a:r>
            <a:r>
              <a:rPr kumimoji="1" lang="ja-JP" altLang="en-US" sz="1100" dirty="0"/>
              <a:t>年度一般会計当初予算）</a:t>
            </a:r>
          </a:p>
        </p:txBody>
      </p:sp>
      <p:sp>
        <p:nvSpPr>
          <p:cNvPr id="78" name="角丸四角形 77"/>
          <p:cNvSpPr/>
          <p:nvPr/>
        </p:nvSpPr>
        <p:spPr>
          <a:xfrm>
            <a:off x="9673211" y="5378869"/>
            <a:ext cx="2319245" cy="114043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県内の市町村</a:t>
            </a:r>
            <a:r>
              <a:rPr kumimoji="1" lang="ja-JP" altLang="en-US" sz="1400" b="1" dirty="0"/>
              <a:t>（市町村税）</a:t>
            </a:r>
            <a:endParaRPr kumimoji="1" lang="en-US" altLang="ja-JP" sz="1400" b="1" dirty="0"/>
          </a:p>
          <a:p>
            <a:pPr algn="ctr"/>
            <a:r>
              <a:rPr lang="ja-JP" altLang="en-US" sz="1200" dirty="0"/>
              <a:t>１年間に各市町村に</a:t>
            </a:r>
            <a:endParaRPr lang="en-US" altLang="ja-JP" sz="1200" dirty="0"/>
          </a:p>
          <a:p>
            <a:pPr algn="ctr"/>
            <a:r>
              <a:rPr kumimoji="1" lang="ja-JP" altLang="en-US" sz="1200" dirty="0"/>
              <a:t>納められる税金</a:t>
            </a:r>
            <a:endParaRPr kumimoji="1" lang="en-US" altLang="ja-JP" sz="1200" dirty="0"/>
          </a:p>
          <a:p>
            <a:pPr algn="ctr"/>
            <a:r>
              <a:rPr lang="ja-JP" altLang="en-US" sz="1400" b="1" dirty="0"/>
              <a:t>約</a:t>
            </a:r>
            <a:r>
              <a:rPr lang="en-US" altLang="ja-JP" sz="1400" b="1" dirty="0"/>
              <a:t>3,373</a:t>
            </a:r>
            <a:r>
              <a:rPr lang="ja-JP" altLang="en-US" sz="1400" b="1" dirty="0"/>
              <a:t>億円</a:t>
            </a:r>
            <a:endParaRPr lang="en-US" altLang="ja-JP" sz="1400" b="1" dirty="0"/>
          </a:p>
          <a:p>
            <a:pPr algn="ctr"/>
            <a:r>
              <a:rPr kumimoji="1" lang="ja-JP" altLang="en-US" sz="1100" dirty="0"/>
              <a:t>（令和５年度一般会計当初予算）</a:t>
            </a:r>
          </a:p>
        </p:txBody>
      </p:sp>
      <p:cxnSp>
        <p:nvCxnSpPr>
          <p:cNvPr id="80" name="直線コネクタ 79"/>
          <p:cNvCxnSpPr>
            <a:stCxn id="27" idx="1"/>
          </p:cNvCxnSpPr>
          <p:nvPr/>
        </p:nvCxnSpPr>
        <p:spPr>
          <a:xfrm>
            <a:off x="998984" y="5102414"/>
            <a:ext cx="7768540" cy="4741"/>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5061030" y="4272136"/>
            <a:ext cx="800219"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県税</a:t>
            </a:r>
          </a:p>
        </p:txBody>
      </p:sp>
      <p:sp>
        <p:nvSpPr>
          <p:cNvPr id="84" name="テキスト ボックス 83"/>
          <p:cNvSpPr txBox="1"/>
          <p:nvPr/>
        </p:nvSpPr>
        <p:spPr>
          <a:xfrm>
            <a:off x="4735466" y="5190294"/>
            <a:ext cx="1415772"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市町村税</a:t>
            </a:r>
          </a:p>
        </p:txBody>
      </p:sp>
      <p:pic>
        <p:nvPicPr>
          <p:cNvPr id="79" name="図 78"/>
          <p:cNvPicPr>
            <a:picLocks noChangeAspect="1"/>
          </p:cNvPicPr>
          <p:nvPr/>
        </p:nvPicPr>
        <p:blipFill>
          <a:blip r:embed="rId10">
            <a:extLst>
              <a:ext uri="{BEBA8EAE-BF5A-486C-A8C5-ECC9F3942E4B}">
                <a14:imgProps xmlns:a14="http://schemas.microsoft.com/office/drawing/2010/main">
                  <a14:imgLayer r:embed="rId11">
                    <a14:imgEffect>
                      <a14:backgroundRemoval t="5000" b="94359" l="5282" r="93662">
                        <a14:foregroundMark x1="88204" y1="32821" x2="88204" y2="32821"/>
                        <a14:foregroundMark x1="83275" y1="34231" x2="83275" y2="34231"/>
                        <a14:foregroundMark x1="94366" y1="36795" x2="94366" y2="36795"/>
                        <a14:foregroundMark x1="93134" y1="55385" x2="93134" y2="55385"/>
                        <a14:foregroundMark x1="91901" y1="74744" x2="91901" y2="74744"/>
                        <a14:foregroundMark x1="57570" y1="8590" x2="57570" y2="8590"/>
                        <a14:foregroundMark x1="41373" y1="7949" x2="41373" y2="7949"/>
                        <a14:foregroundMark x1="34507" y1="7692" x2="34507" y2="7436"/>
                        <a14:foregroundMark x1="61268" y1="83590" x2="61268" y2="83590"/>
                        <a14:foregroundMark x1="55810" y1="86026" x2="55810" y2="86026"/>
                        <a14:foregroundMark x1="22887" y1="87436" x2="22887" y2="87436"/>
                        <a14:foregroundMark x1="12148" y1="78974" x2="13556" y2="78974"/>
                        <a14:foregroundMark x1="20070" y1="81667" x2="25880" y2="88205"/>
                        <a14:foregroundMark x1="12148" y1="87179" x2="21127" y2="91154"/>
                        <a14:foregroundMark x1="16725" y1="94359" x2="16725" y2="94359"/>
                        <a14:foregroundMark x1="77817" y1="11667" x2="77817" y2="11667"/>
                        <a14:foregroundMark x1="34859" y1="9487" x2="34859" y2="9487"/>
                        <a14:foregroundMark x1="33451" y1="8590" x2="76585" y2="10000"/>
                        <a14:foregroundMark x1="76585" y1="10000" x2="86796" y2="9359"/>
                        <a14:foregroundMark x1="41725" y1="6282" x2="41725" y2="6282"/>
                        <a14:foregroundMark x1="49648" y1="6282" x2="49648" y2="6282"/>
                        <a14:foregroundMark x1="62500" y1="6282" x2="62500" y2="6282"/>
                        <a14:foregroundMark x1="81338" y1="6026" x2="81338" y2="6026"/>
                        <a14:foregroundMark x1="81338" y1="6538" x2="81338" y2="6538"/>
                        <a14:foregroundMark x1="84859" y1="7051" x2="84859" y2="7051"/>
                        <a14:foregroundMark x1="87324" y1="10256" x2="87324" y2="10256"/>
                        <a14:foregroundMark x1="78345" y1="12564" x2="78345" y2="12564"/>
                        <a14:foregroundMark x1="66021" y1="12821" x2="66021" y2="12821"/>
                        <a14:foregroundMark x1="57570" y1="12949" x2="57570" y2="12949"/>
                        <a14:foregroundMark x1="35387" y1="12564" x2="35387" y2="12564"/>
                        <a14:foregroundMark x1="41725" y1="12564" x2="41725" y2="12564"/>
                        <a14:foregroundMark x1="45246" y1="12949" x2="45246" y2="12949"/>
                        <a14:foregroundMark x1="56514" y1="10897" x2="56514" y2="10897"/>
                        <a14:foregroundMark x1="52641" y1="6795" x2="52641" y2="6795"/>
                        <a14:foregroundMark x1="26408" y1="82436" x2="26408" y2="82436"/>
                        <a14:foregroundMark x1="6162" y1="83974" x2="6162" y2="83974"/>
                        <a14:foregroundMark x1="45775" y1="5128" x2="45775" y2="5128"/>
                        <a14:foregroundMark x1="46303" y1="5128" x2="46303" y2="5128"/>
                        <a14:foregroundMark x1="48239" y1="5385" x2="48239" y2="5385"/>
                        <a14:foregroundMark x1="31866" y1="9359" x2="31866" y2="9359"/>
                        <a14:foregroundMark x1="31514" y1="6282" x2="31514" y2="6282"/>
                        <a14:foregroundMark x1="72887" y1="5128" x2="72887" y2="5128"/>
                        <a14:foregroundMark x1="63556" y1="5128" x2="63556" y2="5128"/>
                        <a14:foregroundMark x1="22535" y1="81026" x2="22535" y2="81026"/>
                        <a14:foregroundMark x1="12500" y1="81923" x2="21655" y2="85385"/>
                        <a14:foregroundMark x1="5282" y1="79359" x2="5282" y2="79359"/>
                        <a14:foregroundMark x1="75880" y1="5128" x2="75880" y2="5128"/>
                      </a14:backgroundRemoval>
                    </a14:imgEffect>
                  </a14:imgLayer>
                </a14:imgProps>
              </a:ext>
            </a:extLst>
          </a:blip>
          <a:stretch>
            <a:fillRect/>
          </a:stretch>
        </p:blipFill>
        <p:spPr>
          <a:xfrm>
            <a:off x="3570527" y="2440297"/>
            <a:ext cx="1161481" cy="1377347"/>
          </a:xfrm>
          <a:prstGeom prst="rect">
            <a:avLst/>
          </a:prstGeom>
        </p:spPr>
      </p:pic>
      <p:pic>
        <p:nvPicPr>
          <p:cNvPr id="81" name="図 80"/>
          <p:cNvPicPr>
            <a:picLocks noChangeAspect="1"/>
          </p:cNvPicPr>
          <p:nvPr/>
        </p:nvPicPr>
        <p:blipFill>
          <a:blip r:embed="rId12">
            <a:extLst>
              <a:ext uri="{BEBA8EAE-BF5A-486C-A8C5-ECC9F3942E4B}">
                <a14:imgProps xmlns:a14="http://schemas.microsoft.com/office/drawing/2010/main">
                  <a14:imgLayer r:embed="rId13">
                    <a14:imgEffect>
                      <a14:backgroundRemoval t="4839" b="97214" l="428" r="95187">
                        <a14:foregroundMark x1="30053" y1="8065" x2="30053" y2="8065"/>
                        <a14:foregroundMark x1="8556" y1="60411" x2="8556" y2="60411"/>
                        <a14:foregroundMark x1="8235" y1="47067" x2="8235" y2="47067"/>
                        <a14:foregroundMark x1="10909" y1="62610" x2="10909" y2="62610"/>
                        <a14:foregroundMark x1="13262" y1="51613" x2="17112" y2="65543"/>
                        <a14:foregroundMark x1="22567" y1="66422" x2="22567" y2="66422"/>
                        <a14:foregroundMark x1="23422" y1="71701" x2="23422" y2="71701"/>
                        <a14:foregroundMark x1="9840" y1="65396" x2="9840" y2="65396"/>
                        <a14:foregroundMark x1="8235" y1="68768" x2="18930" y2="68475"/>
                        <a14:foregroundMark x1="9519" y1="45601" x2="16043" y2="45601"/>
                        <a14:foregroundMark x1="7380" y1="64956" x2="7380" y2="64956"/>
                        <a14:foregroundMark x1="5455" y1="58211" x2="11551" y2="59238"/>
                        <a14:foregroundMark x1="25775" y1="67449" x2="27059" y2="71701"/>
                        <a14:foregroundMark x1="33155" y1="56452" x2="33155" y2="56452"/>
                        <a14:foregroundMark x1="31658" y1="53959" x2="31658" y2="53959"/>
                        <a14:foregroundMark x1="27166" y1="48534" x2="27166" y2="48534"/>
                        <a14:foregroundMark x1="32727" y1="36217" x2="32727" y2="36217"/>
                        <a14:foregroundMark x1="32299" y1="37977" x2="32299" y2="37977"/>
                        <a14:foregroundMark x1="40107" y1="46041" x2="40107" y2="46041"/>
                        <a14:foregroundMark x1="27914" y1="43988" x2="27914" y2="43988"/>
                        <a14:foregroundMark x1="38610" y1="40762" x2="38610" y2="40762"/>
                        <a14:foregroundMark x1="79893" y1="95455" x2="79893" y2="95455"/>
                        <a14:foregroundMark x1="49305" y1="75513" x2="49305" y2="75513"/>
                        <a14:foregroundMark x1="29947" y1="75513" x2="29947" y2="75513"/>
                        <a14:foregroundMark x1="44884" y1="94349" x2="69091" y2="94575"/>
                        <a14:foregroundMark x1="6310" y1="93988" x2="18208" y2="94099"/>
                        <a14:foregroundMark x1="88556" y1="95748" x2="93369" y2="71261"/>
                        <a14:foregroundMark x1="92727" y1="74927" x2="93369" y2="94575"/>
                        <a14:foregroundMark x1="22649" y1="94884" x2="4903" y2="94520"/>
                        <a14:foregroundMark x1="93262" y1="96334" x2="51235" y2="95471"/>
                        <a14:foregroundMark x1="10841" y1="88332" x2="22032" y2="87243"/>
                        <a14:foregroundMark x1="28235" y1="96334" x2="30774" y2="96320"/>
                        <a14:foregroundMark x1="49947" y1="95243" x2="49947" y2="95015"/>
                        <a14:foregroundMark x1="54973" y1="73460" x2="54973" y2="73460"/>
                        <a14:foregroundMark x1="51444" y1="71701" x2="73904" y2="74047"/>
                        <a14:foregroundMark x1="94759" y1="71701" x2="94332" y2="95015"/>
                        <a14:foregroundMark x1="40107" y1="48827" x2="36791" y2="42815"/>
                        <a14:foregroundMark x1="24813" y1="15689" x2="24813" y2="15689"/>
                        <a14:foregroundMark x1="25027" y1="12757" x2="27487" y2="13636"/>
                        <a14:foregroundMark x1="28877" y1="8211" x2="24706" y2="27859"/>
                        <a14:foregroundMark x1="34011" y1="4839" x2="24492" y2="20968"/>
                        <a14:foregroundMark x1="57326" y1="85777" x2="57326" y2="85777"/>
                        <a14:foregroundMark x1="52406" y1="75073" x2="61711" y2="82991"/>
                        <a14:foregroundMark x1="27487" y1="46481" x2="25775" y2="51173"/>
                        <a14:foregroundMark x1="16471" y1="85337" x2="16471" y2="85337"/>
                        <a14:foregroundMark x1="10481" y1="86510" x2="10481" y2="86510"/>
                        <a14:foregroundMark x1="4385" y1="82991" x2="5134" y2="94575"/>
                        <a14:foregroundMark x1="25455" y1="80645" x2="26096" y2="96774"/>
                        <a14:foregroundMark x1="12941" y1="91056" x2="26738" y2="91056"/>
                        <a14:foregroundMark x1="29519" y1="95894" x2="95294" y2="96188"/>
                        <a14:foregroundMark x1="30588" y1="92962" x2="30588" y2="92962"/>
                        <a14:foregroundMark x1="28556" y1="93109" x2="28556" y2="93109"/>
                        <a14:foregroundMark x1="28128" y1="93988" x2="28128" y2="93988"/>
                        <a14:foregroundMark x1="28449" y1="93988" x2="28449" y2="93988"/>
                        <a14:foregroundMark x1="27166" y1="92962" x2="31765" y2="93842"/>
                        <a14:foregroundMark x1="9519" y1="91056" x2="9519" y2="91056"/>
                        <a14:foregroundMark x1="7701" y1="86950" x2="16898" y2="92962"/>
                        <a14:foregroundMark x1="50481" y1="82111" x2="47914" y2="75953"/>
                        <a14:foregroundMark x1="7059" y1="92522" x2="8235" y2="86804"/>
                        <a14:foregroundMark x1="12299" y1="88270" x2="12299" y2="88270"/>
                        <a14:foregroundMark x1="8770" y1="90323" x2="7380" y2="89589"/>
                        <a14:foregroundMark x1="6417" y1="89589" x2="8021" y2="89589"/>
                        <a14:foregroundMark x1="95401" y1="97214" x2="95401" y2="97214"/>
                        <a14:foregroundMark x1="4599" y1="97214" x2="4599" y2="97214"/>
                        <a14:foregroundMark x1="3636" y1="97214" x2="3636" y2="97214"/>
                        <a14:foregroundMark x1="3636" y1="95748" x2="3636" y2="95748"/>
                        <a14:foregroundMark x1="3316" y1="95015" x2="3316" y2="95015"/>
                        <a14:foregroundMark x1="33690" y1="37537" x2="33690" y2="37537"/>
                        <a14:backgroundMark x1="1818" y1="90176" x2="1818" y2="90176"/>
                        <a14:backgroundMark x1="2567" y1="93842" x2="2567" y2="93842"/>
                        <a14:backgroundMark x1="1818" y1="96921" x2="1818" y2="96921"/>
                        <a14:backgroundMark x1="1604" y1="92522" x2="1604" y2="92522"/>
                        <a14:backgroundMark x1="53522" y1="98108" x2="62567" y2="99707"/>
                        <a14:backgroundMark x1="1176" y1="88856" x2="2958" y2="89171"/>
                        <a14:backgroundMark x1="62567" y1="99707" x2="98289" y2="99267"/>
                        <a14:backgroundMark x1="98289" y1="99267" x2="95615" y2="98827"/>
                        <a14:backgroundMark x1="2674" y1="96188" x2="2674" y2="96188"/>
                        <a14:backgroundMark x1="2353" y1="94575" x2="2353" y2="94575"/>
                        <a14:backgroundMark x1="2353" y1="93988" x2="2353" y2="93988"/>
                        <a14:backgroundMark x1="2674" y1="94282" x2="2674" y2="94282"/>
                        <a14:backgroundMark x1="2674" y1="94282" x2="2674" y2="94282"/>
                        <a14:backgroundMark x1="2567" y1="93548" x2="749" y2="93109"/>
                        <a14:backgroundMark x1="3120" y1="95015" x2="3209" y2="95748"/>
                        <a14:backgroundMark x1="2995" y1="93988" x2="3120" y2="95015"/>
                        <a14:backgroundMark x1="1283" y1="94428" x2="214" y2="94575"/>
                        <a14:backgroundMark x1="2674" y1="99267" x2="57968" y2="99707"/>
                        <a14:backgroundMark x1="73690" y1="68182" x2="73690" y2="68182"/>
                        <a14:backgroundMark x1="41283" y1="68328" x2="41283" y2="68328"/>
                        <a14:backgroundMark x1="37861" y1="67742" x2="37861" y2="67742"/>
                      </a14:backgroundRemoval>
                    </a14:imgEffect>
                  </a14:imgLayer>
                </a14:imgProps>
              </a:ext>
            </a:extLst>
          </a:blip>
          <a:stretch>
            <a:fillRect/>
          </a:stretch>
        </p:blipFill>
        <p:spPr>
          <a:xfrm>
            <a:off x="5785247" y="1161968"/>
            <a:ext cx="1538687" cy="1122336"/>
          </a:xfrm>
          <a:prstGeom prst="rect">
            <a:avLst/>
          </a:prstGeom>
        </p:spPr>
      </p:pic>
      <p:sp>
        <p:nvSpPr>
          <p:cNvPr id="85" name="テキスト ボックス 84"/>
          <p:cNvSpPr txBox="1"/>
          <p:nvPr/>
        </p:nvSpPr>
        <p:spPr>
          <a:xfrm>
            <a:off x="11789476" y="6433816"/>
            <a:ext cx="341760" cy="369332"/>
          </a:xfrm>
          <a:prstGeom prst="rect">
            <a:avLst/>
          </a:prstGeom>
          <a:noFill/>
        </p:spPr>
        <p:txBody>
          <a:bodyPr wrap="none" rtlCol="0">
            <a:spAutoFit/>
          </a:bodyPr>
          <a:lstStyle/>
          <a:p>
            <a:r>
              <a:rPr lang="ja-JP" altLang="en-US" dirty="0"/>
              <a:t>９</a:t>
            </a:r>
            <a:endParaRPr kumimoji="1" lang="ja-JP" altLang="en-US" dirty="0"/>
          </a:p>
        </p:txBody>
      </p:sp>
      <p:grpSp>
        <p:nvGrpSpPr>
          <p:cNvPr id="82" name="グループ化 81"/>
          <p:cNvGrpSpPr/>
          <p:nvPr/>
        </p:nvGrpSpPr>
        <p:grpSpPr>
          <a:xfrm>
            <a:off x="1838315" y="9410"/>
            <a:ext cx="7763717" cy="564369"/>
            <a:chOff x="487679" y="352044"/>
            <a:chExt cx="7763717" cy="838200"/>
          </a:xfrm>
        </p:grpSpPr>
        <p:sp>
          <p:nvSpPr>
            <p:cNvPr id="86" name="角丸四角形 85"/>
            <p:cNvSpPr/>
            <p:nvPr/>
          </p:nvSpPr>
          <p:spPr>
            <a:xfrm>
              <a:off x="487679" y="620268"/>
              <a:ext cx="7763717" cy="393192"/>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487679" y="35204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200" b="1"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２　税の種類やしくみを調べてみよう！</a:t>
              </a:r>
              <a:endParaRPr kumimoji="1" lang="ja-JP" altLang="en-US" sz="3200" dirty="0">
                <a:ln w="10160">
                  <a:solidFill>
                    <a:srgbClr val="00B050"/>
                  </a:solidFill>
                  <a:prstDash val="solid"/>
                </a:ln>
                <a:latin typeface="HGS創英角ﾎﾟｯﾌﾟ体" panose="040B0A00000000000000" pitchFamily="50" charset="-128"/>
                <a:ea typeface="HGS創英角ﾎﾟｯﾌﾟ体" panose="040B0A00000000000000" pitchFamily="50" charset="-128"/>
              </a:endParaRPr>
            </a:p>
          </p:txBody>
        </p:sp>
      </p:grpSp>
    </p:spTree>
    <p:extLst>
      <p:ext uri="{BB962C8B-B14F-4D97-AF65-F5344CB8AC3E}">
        <p14:creationId xmlns:p14="http://schemas.microsoft.com/office/powerpoint/2010/main" val="322146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 name="テキスト ボックス 2"/>
          <p:cNvSpPr txBox="1"/>
          <p:nvPr/>
        </p:nvSpPr>
        <p:spPr>
          <a:xfrm>
            <a:off x="2135023" y="1284995"/>
            <a:ext cx="3518912" cy="400110"/>
          </a:xfrm>
          <a:prstGeom prst="rect">
            <a:avLst/>
          </a:prstGeom>
          <a:solidFill>
            <a:schemeClr val="bg1"/>
          </a:solidFill>
        </p:spPr>
        <p:txBody>
          <a:bodyPr wrap="none" rtlCol="0">
            <a:spAutoFit/>
          </a:bodyPr>
          <a:lstStyle/>
          <a:p>
            <a:r>
              <a:rPr lang="ja-JP" altLang="en-US" sz="2000" dirty="0">
                <a:solidFill>
                  <a:prstClr val="black"/>
                </a:solidFill>
                <a:latin typeface="BIZ UDPゴシック" panose="020B0400000000000000" pitchFamily="50" charset="-128"/>
                <a:ea typeface="BIZ UDPゴシック" panose="020B0400000000000000" pitchFamily="50" charset="-128"/>
              </a:rPr>
              <a:t>１　税は何種類くらいあるの？</a:t>
            </a:r>
          </a:p>
        </p:txBody>
      </p:sp>
      <p:sp>
        <p:nvSpPr>
          <p:cNvPr id="4" name="角丸四角形 3"/>
          <p:cNvSpPr/>
          <p:nvPr/>
        </p:nvSpPr>
        <p:spPr>
          <a:xfrm>
            <a:off x="2805573" y="1829121"/>
            <a:ext cx="6805737" cy="914400"/>
          </a:xfrm>
          <a:prstGeom prst="roundRect">
            <a:avLst/>
          </a:prstGeom>
          <a:solidFill>
            <a:schemeClr val="bg1"/>
          </a:solid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rPr>
              <a:t>　現在日本には、約</a:t>
            </a:r>
            <a:r>
              <a:rPr lang="en-US" altLang="ja-JP" dirty="0">
                <a:solidFill>
                  <a:prstClr val="black"/>
                </a:solidFill>
                <a:latin typeface="ＭＳ Ｐゴシック" panose="020B0600070205080204" pitchFamily="50" charset="-128"/>
              </a:rPr>
              <a:t>50</a:t>
            </a:r>
            <a:r>
              <a:rPr lang="ja-JP" altLang="en-US" dirty="0">
                <a:solidFill>
                  <a:prstClr val="black"/>
                </a:solidFill>
              </a:rPr>
              <a:t>種類の税があります。</a:t>
            </a:r>
          </a:p>
        </p:txBody>
      </p:sp>
      <p:sp>
        <p:nvSpPr>
          <p:cNvPr id="5" name="テキスト ボックス 4"/>
          <p:cNvSpPr txBox="1"/>
          <p:nvPr/>
        </p:nvSpPr>
        <p:spPr>
          <a:xfrm>
            <a:off x="2135023" y="3145297"/>
            <a:ext cx="3562194" cy="400110"/>
          </a:xfrm>
          <a:prstGeom prst="rect">
            <a:avLst/>
          </a:prstGeom>
          <a:solidFill>
            <a:schemeClr val="bg1"/>
          </a:solidFill>
        </p:spPr>
        <p:txBody>
          <a:bodyPr wrap="none" rtlCol="0">
            <a:spAutoFit/>
          </a:bodyPr>
          <a:lstStyle/>
          <a:p>
            <a:r>
              <a:rPr lang="ja-JP" altLang="en-US" sz="2000" dirty="0">
                <a:solidFill>
                  <a:prstClr val="black"/>
                </a:solidFill>
                <a:latin typeface="BIZ UDPゴシック" panose="020B0400000000000000" pitchFamily="50" charset="-128"/>
                <a:ea typeface="BIZ UDPゴシック" panose="020B0400000000000000" pitchFamily="50" charset="-128"/>
              </a:rPr>
              <a:t>２　税はいつごろからあるの？</a:t>
            </a:r>
          </a:p>
        </p:txBody>
      </p:sp>
      <p:sp>
        <p:nvSpPr>
          <p:cNvPr id="8" name="テキスト ボックス 7"/>
          <p:cNvSpPr txBox="1"/>
          <p:nvPr/>
        </p:nvSpPr>
        <p:spPr>
          <a:xfrm>
            <a:off x="11613676" y="6386512"/>
            <a:ext cx="415498" cy="369332"/>
          </a:xfrm>
          <a:prstGeom prst="rect">
            <a:avLst/>
          </a:prstGeom>
          <a:noFill/>
        </p:spPr>
        <p:txBody>
          <a:bodyPr wrap="none" rtlCol="0">
            <a:spAutoFit/>
          </a:bodyPr>
          <a:lstStyle/>
          <a:p>
            <a:r>
              <a:rPr lang="en-US" altLang="ja-JP" dirty="0">
                <a:solidFill>
                  <a:prstClr val="black"/>
                </a:solidFill>
                <a:latin typeface="ＭＳ Ｐゴシック" panose="020B0600070205080204" pitchFamily="50" charset="-128"/>
              </a:rPr>
              <a:t>10</a:t>
            </a:r>
          </a:p>
        </p:txBody>
      </p:sp>
      <p:grpSp>
        <p:nvGrpSpPr>
          <p:cNvPr id="2" name="グループ化 1"/>
          <p:cNvGrpSpPr/>
          <p:nvPr/>
        </p:nvGrpSpPr>
        <p:grpSpPr>
          <a:xfrm>
            <a:off x="2805573" y="3660678"/>
            <a:ext cx="7743478" cy="2686817"/>
            <a:chOff x="2518190" y="3720586"/>
            <a:chExt cx="7743478" cy="3608938"/>
          </a:xfrm>
        </p:grpSpPr>
        <p:sp>
          <p:nvSpPr>
            <p:cNvPr id="6" name="角丸四角形 5"/>
            <p:cNvSpPr/>
            <p:nvPr/>
          </p:nvSpPr>
          <p:spPr>
            <a:xfrm>
              <a:off x="2518190" y="3720586"/>
              <a:ext cx="6805737" cy="2430851"/>
            </a:xfrm>
            <a:prstGeom prst="roundRect">
              <a:avLst/>
            </a:prstGeom>
            <a:solidFill>
              <a:schemeClr val="bg1"/>
            </a:solid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dirty="0">
                <a:solidFill>
                  <a:prstClr val="black"/>
                </a:solidFill>
              </a:endParaRPr>
            </a:p>
            <a:p>
              <a:pPr>
                <a:lnSpc>
                  <a:spcPct val="150000"/>
                </a:lnSpc>
              </a:pPr>
              <a:r>
                <a:rPr lang="ja-JP" altLang="en-US" dirty="0">
                  <a:solidFill>
                    <a:prstClr val="black"/>
                  </a:solidFill>
                </a:rPr>
                <a:t>　３世紀ごろ、魏志倭人伝に日本の税に関する最初の記録があり、邪馬台国では税が納められていたと記載されています。</a:t>
              </a:r>
            </a:p>
          </p:txBody>
        </p:sp>
        <p:pic>
          <p:nvPicPr>
            <p:cNvPr id="7" name="図 6"/>
            <p:cNvPicPr>
              <a:picLocks noChangeAspect="1"/>
            </p:cNvPicPr>
            <p:nvPr/>
          </p:nvPicPr>
          <p:blipFill>
            <a:blip r:embed="rId2">
              <a:extLst>
                <a:ext uri="{BEBA8EAE-BF5A-486C-A8C5-ECC9F3942E4B}">
                  <a14:imgProps xmlns:a14="http://schemas.microsoft.com/office/drawing/2010/main">
                    <a14:imgLayer r:embed="rId3">
                      <a14:imgEffect>
                        <a14:backgroundRemoval t="3061" b="97959" l="5054" r="89892">
                          <a14:foregroundMark x1="42599" y1="11565" x2="14801" y2="72109"/>
                          <a14:foregroundMark x1="14801" y1="72109" x2="42960" y2="93537"/>
                          <a14:foregroundMark x1="42960" y1="93537" x2="48736" y2="65646"/>
                          <a14:foregroundMark x1="22744" y1="10544" x2="42238" y2="8503"/>
                          <a14:foregroundMark x1="22022" y1="52721" x2="9386" y2="88435"/>
                          <a14:foregroundMark x1="14801" y1="51020" x2="15162" y2="57143"/>
                          <a14:foregroundMark x1="17690" y1="52041" x2="13357" y2="76531"/>
                          <a14:foregroundMark x1="21661" y1="46259" x2="7942" y2="77891"/>
                          <a14:foregroundMark x1="7942" y1="77891" x2="6859" y2="92517"/>
                          <a14:foregroundMark x1="5776" y1="95578" x2="55235" y2="92857"/>
                          <a14:foregroundMark x1="55235" y1="95238" x2="50903" y2="94218"/>
                          <a14:foregroundMark x1="46931" y1="95238" x2="33935" y2="95238"/>
                          <a14:foregroundMark x1="18773" y1="86735" x2="18773" y2="86735"/>
                          <a14:foregroundMark x1="19856" y1="82653" x2="20939" y2="98299"/>
                          <a14:foregroundMark x1="52708" y1="77891" x2="53430" y2="88435"/>
                          <a14:foregroundMark x1="50542" y1="81293" x2="52708" y2="68367"/>
                          <a14:foregroundMark x1="45487" y1="48980" x2="45487" y2="48980"/>
                          <a14:foregroundMark x1="44765" y1="47279" x2="45848" y2="51701"/>
                          <a14:foregroundMark x1="81227" y1="19388" x2="76895" y2="45578"/>
                          <a14:foregroundMark x1="73285" y1="21769" x2="82310" y2="42857"/>
                          <a14:foregroundMark x1="75451" y1="21769" x2="87004" y2="38776"/>
                          <a14:foregroundMark x1="83032" y1="46599" x2="67509" y2="43197"/>
                          <a14:foregroundMark x1="70397" y1="53741" x2="84838" y2="53741"/>
                          <a14:foregroundMark x1="83755" y1="61565" x2="83755" y2="61565"/>
                          <a14:foregroundMark x1="72924" y1="59864" x2="81227" y2="63946"/>
                          <a14:foregroundMark x1="85199" y1="23129" x2="70758" y2="21429"/>
                          <a14:foregroundMark x1="68231" y1="21769" x2="88809" y2="23469"/>
                          <a14:foregroundMark x1="65343" y1="22789" x2="84116" y2="19388"/>
                          <a14:foregroundMark x1="74007" y1="17347" x2="74007" y2="17347"/>
                          <a14:foregroundMark x1="31408" y1="3061" x2="31408" y2="3061"/>
                        </a14:backgroundRemoval>
                      </a14:imgEffect>
                    </a14:imgLayer>
                  </a14:imgProps>
                </a:ext>
              </a:extLst>
            </a:blip>
            <a:stretch>
              <a:fillRect/>
            </a:stretch>
          </p:blipFill>
          <p:spPr>
            <a:xfrm>
              <a:off x="8654810" y="5024142"/>
              <a:ext cx="1606858" cy="2305382"/>
            </a:xfrm>
            <a:prstGeom prst="rect">
              <a:avLst/>
            </a:prstGeom>
          </p:spPr>
        </p:pic>
        <p:sp>
          <p:nvSpPr>
            <p:cNvPr id="9" name="テキスト ボックス 8"/>
            <p:cNvSpPr txBox="1"/>
            <p:nvPr/>
          </p:nvSpPr>
          <p:spPr>
            <a:xfrm>
              <a:off x="4040622" y="4289459"/>
              <a:ext cx="1149674" cy="276999"/>
            </a:xfrm>
            <a:prstGeom prst="rect">
              <a:avLst/>
            </a:prstGeom>
            <a:noFill/>
          </p:spPr>
          <p:txBody>
            <a:bodyPr wrap="none" rtlCol="0">
              <a:spAutoFit/>
            </a:bodyPr>
            <a:lstStyle/>
            <a:p>
              <a:r>
                <a:rPr lang="ja-JP" altLang="en-US" sz="1200" dirty="0" err="1">
                  <a:solidFill>
                    <a:prstClr val="black"/>
                  </a:solidFill>
                </a:rPr>
                <a:t>ぎしわじん</a:t>
              </a:r>
              <a:r>
                <a:rPr lang="ja-JP" altLang="en-US" sz="1200" dirty="0">
                  <a:solidFill>
                    <a:prstClr val="black"/>
                  </a:solidFill>
                </a:rPr>
                <a:t>でん</a:t>
              </a:r>
            </a:p>
          </p:txBody>
        </p:sp>
        <p:sp>
          <p:nvSpPr>
            <p:cNvPr id="10" name="テキスト ボックス 9"/>
            <p:cNvSpPr txBox="1"/>
            <p:nvPr/>
          </p:nvSpPr>
          <p:spPr>
            <a:xfrm>
              <a:off x="2654337" y="4867741"/>
              <a:ext cx="979755" cy="276999"/>
            </a:xfrm>
            <a:prstGeom prst="rect">
              <a:avLst/>
            </a:prstGeom>
            <a:noFill/>
          </p:spPr>
          <p:txBody>
            <a:bodyPr wrap="none" rtlCol="0">
              <a:spAutoFit/>
            </a:bodyPr>
            <a:lstStyle/>
            <a:p>
              <a:r>
                <a:rPr lang="ja-JP" altLang="en-US" sz="1200" dirty="0">
                  <a:solidFill>
                    <a:prstClr val="black"/>
                  </a:solidFill>
                </a:rPr>
                <a:t>やまた</a:t>
              </a:r>
              <a:r>
                <a:rPr lang="ja-JP" altLang="en-US" sz="1200" dirty="0" err="1">
                  <a:solidFill>
                    <a:prstClr val="black"/>
                  </a:solidFill>
                </a:rPr>
                <a:t>い</a:t>
              </a:r>
              <a:r>
                <a:rPr lang="ja-JP" altLang="en-US" sz="1200" dirty="0">
                  <a:solidFill>
                    <a:prstClr val="black"/>
                  </a:solidFill>
                </a:rPr>
                <a:t>こく</a:t>
              </a:r>
            </a:p>
          </p:txBody>
        </p:sp>
      </p:grpSp>
      <p:grpSp>
        <p:nvGrpSpPr>
          <p:cNvPr id="15" name="グループ化 14"/>
          <p:cNvGrpSpPr/>
          <p:nvPr/>
        </p:nvGrpSpPr>
        <p:grpSpPr>
          <a:xfrm>
            <a:off x="2087179" y="118365"/>
            <a:ext cx="7854554" cy="1061512"/>
            <a:chOff x="203618" y="350072"/>
            <a:chExt cx="7763717" cy="838200"/>
          </a:xfrm>
        </p:grpSpPr>
        <p:sp>
          <p:nvSpPr>
            <p:cNvPr id="16" name="角丸四角形 15"/>
            <p:cNvSpPr/>
            <p:nvPr/>
          </p:nvSpPr>
          <p:spPr>
            <a:xfrm>
              <a:off x="841742" y="622740"/>
              <a:ext cx="6487469" cy="393192"/>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正方形/長方形 16"/>
            <p:cNvSpPr/>
            <p:nvPr/>
          </p:nvSpPr>
          <p:spPr>
            <a:xfrm>
              <a:off x="203618" y="350072"/>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400" b="1"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税の質問コーナー</a:t>
              </a:r>
              <a:endParaRPr lang="ja-JP" altLang="en-US" sz="4400" dirty="0">
                <a:ln w="10160">
                  <a:solidFill>
                    <a:srgbClr val="00B050"/>
                  </a:solidFill>
                  <a:prstDash val="solid"/>
                </a:ln>
                <a:solidFill>
                  <a:prstClr val="black"/>
                </a:solidFill>
                <a:latin typeface="HGS創英角ﾎﾟｯﾌﾟ体" panose="040B0A00000000000000" pitchFamily="50" charset="-128"/>
                <a:ea typeface="HGS創英角ﾎﾟｯﾌﾟ体" panose="040B0A00000000000000" pitchFamily="50" charset="-128"/>
              </a:endParaRPr>
            </a:p>
          </p:txBody>
        </p:sp>
      </p:grpSp>
      <p:sp>
        <p:nvSpPr>
          <p:cNvPr id="14" name="ストライプ矢印 13"/>
          <p:cNvSpPr/>
          <p:nvPr/>
        </p:nvSpPr>
        <p:spPr>
          <a:xfrm rot="5400000">
            <a:off x="5670231" y="5272431"/>
            <a:ext cx="688451" cy="1929339"/>
          </a:xfrm>
          <a:prstGeom prst="striped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45478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12" name="図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1761" y="3731818"/>
            <a:ext cx="945546" cy="1178968"/>
          </a:xfrm>
          <a:prstGeom prst="rect">
            <a:avLst/>
          </a:prstGeom>
          <a:noFill/>
          <a:ln>
            <a:noFill/>
          </a:ln>
        </p:spPr>
      </p:pic>
      <p:cxnSp>
        <p:nvCxnSpPr>
          <p:cNvPr id="15" name="直線矢印コネクタ 14"/>
          <p:cNvCxnSpPr>
            <a:cxnSpLocks/>
          </p:cNvCxnSpPr>
          <p:nvPr/>
        </p:nvCxnSpPr>
        <p:spPr>
          <a:xfrm flipH="1" flipV="1">
            <a:off x="2147016" y="3341485"/>
            <a:ext cx="2724336" cy="2140005"/>
          </a:xfrm>
          <a:prstGeom prst="straightConnector1">
            <a:avLst/>
          </a:prstGeom>
          <a:ln w="28575">
            <a:solidFill>
              <a:srgbClr val="CC00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flipV="1">
            <a:off x="2315605" y="1704053"/>
            <a:ext cx="7876074" cy="1502"/>
          </a:xfrm>
          <a:prstGeom prst="straightConnector1">
            <a:avLst/>
          </a:prstGeom>
          <a:ln w="285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2693723" y="2871594"/>
            <a:ext cx="7708777" cy="4771"/>
          </a:xfrm>
          <a:prstGeom prst="straightConnector1">
            <a:avLst/>
          </a:prstGeom>
          <a:ln w="28575">
            <a:solidFill>
              <a:srgbClr val="CC00C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cxnSpLocks/>
          </p:cNvCxnSpPr>
          <p:nvPr/>
        </p:nvCxnSpPr>
        <p:spPr>
          <a:xfrm flipH="1">
            <a:off x="6368400" y="3128537"/>
            <a:ext cx="3927361" cy="2046324"/>
          </a:xfrm>
          <a:prstGeom prst="straightConnector1">
            <a:avLst/>
          </a:prstGeom>
          <a:ln w="28575">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円形吹き出し 30"/>
          <p:cNvSpPr/>
          <p:nvPr/>
        </p:nvSpPr>
        <p:spPr>
          <a:xfrm>
            <a:off x="110511" y="3419805"/>
            <a:ext cx="1512664" cy="732827"/>
          </a:xfrm>
          <a:prstGeom prst="wedgeEllipseCallout">
            <a:avLst>
              <a:gd name="adj1" fmla="val 44444"/>
              <a:gd name="adj2" fmla="val 62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選挙で代表を選ぶ</a:t>
            </a:r>
            <a:endParaRPr lang="en-US" altLang="ja-JP" sz="1400" dirty="0">
              <a:solidFill>
                <a:prstClr val="black"/>
              </a:solidFill>
            </a:endParaRPr>
          </a:p>
        </p:txBody>
      </p:sp>
      <p:pic>
        <p:nvPicPr>
          <p:cNvPr id="7" name="図 6"/>
          <p:cNvPicPr/>
          <p:nvPr/>
        </p:nvPicPr>
        <p:blipFill>
          <a:blip r:embed="rId3">
            <a:extLst>
              <a:ext uri="{28A0092B-C50C-407E-A947-70E740481C1C}">
                <a14:useLocalDpi xmlns:a14="http://schemas.microsoft.com/office/drawing/2010/main" val="0"/>
              </a:ext>
            </a:extLst>
          </a:blip>
          <a:srcRect/>
          <a:stretch>
            <a:fillRect/>
          </a:stretch>
        </p:blipFill>
        <p:spPr bwMode="auto">
          <a:xfrm>
            <a:off x="8741656" y="1775707"/>
            <a:ext cx="608653" cy="1035640"/>
          </a:xfrm>
          <a:prstGeom prst="rect">
            <a:avLst/>
          </a:prstGeom>
          <a:noFill/>
          <a:ln>
            <a:noFill/>
          </a:ln>
        </p:spPr>
      </p:pic>
      <p:sp>
        <p:nvSpPr>
          <p:cNvPr id="37" name="円形吹き出し 36"/>
          <p:cNvSpPr/>
          <p:nvPr/>
        </p:nvSpPr>
        <p:spPr>
          <a:xfrm>
            <a:off x="7530309" y="1459196"/>
            <a:ext cx="1182302" cy="706566"/>
          </a:xfrm>
          <a:prstGeom prst="wedgeEllipseCallout">
            <a:avLst>
              <a:gd name="adj1" fmla="val 46460"/>
              <a:gd name="adj2" fmla="val 431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rPr>
              <a:t>予算案の提出</a:t>
            </a:r>
            <a:endParaRPr lang="en-US" altLang="ja-JP" sz="1600" dirty="0">
              <a:solidFill>
                <a:prstClr val="black"/>
              </a:solidFill>
            </a:endParaRPr>
          </a:p>
        </p:txBody>
      </p:sp>
      <p:sp>
        <p:nvSpPr>
          <p:cNvPr id="40" name="円形吹き出し 39"/>
          <p:cNvSpPr/>
          <p:nvPr/>
        </p:nvSpPr>
        <p:spPr>
          <a:xfrm>
            <a:off x="9826398" y="3666195"/>
            <a:ext cx="938726" cy="514876"/>
          </a:xfrm>
          <a:prstGeom prst="wedgeEllipseCallout">
            <a:avLst>
              <a:gd name="adj1" fmla="val -45898"/>
              <a:gd name="adj2" fmla="val -566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税金</a:t>
            </a:r>
            <a:endParaRPr lang="en-US" altLang="ja-JP" sz="1400" dirty="0">
              <a:solidFill>
                <a:prstClr val="black"/>
              </a:solidFill>
            </a:endParaRPr>
          </a:p>
        </p:txBody>
      </p:sp>
      <p:sp>
        <p:nvSpPr>
          <p:cNvPr id="41" name="円形吹き出し 40"/>
          <p:cNvSpPr/>
          <p:nvPr/>
        </p:nvSpPr>
        <p:spPr>
          <a:xfrm>
            <a:off x="9105176" y="4135127"/>
            <a:ext cx="938726" cy="514876"/>
          </a:xfrm>
          <a:prstGeom prst="wedgeEllipseCallout">
            <a:avLst>
              <a:gd name="adj1" fmla="val -35430"/>
              <a:gd name="adj2" fmla="val -757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rPr>
              <a:t>意見</a:t>
            </a:r>
            <a:endParaRPr lang="en-US" altLang="ja-JP" sz="1400" dirty="0">
              <a:solidFill>
                <a:prstClr val="black"/>
              </a:solidFill>
            </a:endParaRPr>
          </a:p>
        </p:txBody>
      </p:sp>
      <p:cxnSp>
        <p:nvCxnSpPr>
          <p:cNvPr id="25" name="直線矢印コネクタ 24"/>
          <p:cNvCxnSpPr>
            <a:cxnSpLocks/>
          </p:cNvCxnSpPr>
          <p:nvPr/>
        </p:nvCxnSpPr>
        <p:spPr>
          <a:xfrm flipV="1">
            <a:off x="6355932" y="3263917"/>
            <a:ext cx="4080797" cy="2152217"/>
          </a:xfrm>
          <a:prstGeom prst="straightConnector1">
            <a:avLst/>
          </a:prstGeom>
          <a:ln w="28575">
            <a:solidFill>
              <a:srgbClr val="CC00CC"/>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4" name="図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3204" y="3935620"/>
            <a:ext cx="768278" cy="1175571"/>
          </a:xfrm>
          <a:prstGeom prst="rect">
            <a:avLst/>
          </a:prstGeom>
          <a:noFill/>
          <a:ln>
            <a:noFill/>
          </a:ln>
        </p:spPr>
      </p:pic>
      <p:pic>
        <p:nvPicPr>
          <p:cNvPr id="11" name="図 10"/>
          <p:cNvPicPr/>
          <p:nvPr/>
        </p:nvPicPr>
        <p:blipFill>
          <a:blip r:embed="rId5" cstate="print">
            <a:extLst>
              <a:ext uri="{28A0092B-C50C-407E-A947-70E740481C1C}">
                <a14:useLocalDpi xmlns:a14="http://schemas.microsoft.com/office/drawing/2010/main" val="0"/>
              </a:ext>
            </a:extLst>
          </a:blip>
          <a:stretch>
            <a:fillRect/>
          </a:stretch>
        </p:blipFill>
        <p:spPr>
          <a:xfrm>
            <a:off x="3229597" y="1779536"/>
            <a:ext cx="865662" cy="994234"/>
          </a:xfrm>
          <a:prstGeom prst="rect">
            <a:avLst/>
          </a:prstGeom>
        </p:spPr>
      </p:pic>
      <p:sp>
        <p:nvSpPr>
          <p:cNvPr id="36" name="円形吹き出し 35"/>
          <p:cNvSpPr/>
          <p:nvPr/>
        </p:nvSpPr>
        <p:spPr>
          <a:xfrm>
            <a:off x="4019197" y="2218221"/>
            <a:ext cx="852155" cy="463552"/>
          </a:xfrm>
          <a:prstGeom prst="wedgeEllipseCallout">
            <a:avLst>
              <a:gd name="adj1" fmla="val -50000"/>
              <a:gd name="adj2" fmla="val 5104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rPr>
              <a:t>議決</a:t>
            </a:r>
            <a:endParaRPr lang="en-US" altLang="ja-JP" sz="1600" dirty="0">
              <a:solidFill>
                <a:prstClr val="black"/>
              </a:solidFill>
            </a:endParaRPr>
          </a:p>
        </p:txBody>
      </p:sp>
      <p:pic>
        <p:nvPicPr>
          <p:cNvPr id="51" name="図 50"/>
          <p:cNvPicPr>
            <a:picLocks noChangeAspect="1"/>
          </p:cNvPicPr>
          <p:nvPr/>
        </p:nvPicPr>
        <p:blipFill>
          <a:blip r:embed="rId6"/>
          <a:stretch>
            <a:fillRect/>
          </a:stretch>
        </p:blipFill>
        <p:spPr>
          <a:xfrm>
            <a:off x="5527200" y="3905792"/>
            <a:ext cx="1011013" cy="946900"/>
          </a:xfrm>
          <a:prstGeom prst="rect">
            <a:avLst/>
          </a:prstGeom>
        </p:spPr>
      </p:pic>
      <p:pic>
        <p:nvPicPr>
          <p:cNvPr id="53" name="図 52"/>
          <p:cNvPicPr/>
          <p:nvPr/>
        </p:nvPicPr>
        <p:blipFill>
          <a:blip r:embed="rId7">
            <a:extLst>
              <a:ext uri="{28A0092B-C50C-407E-A947-70E740481C1C}">
                <a14:useLocalDpi xmlns:a14="http://schemas.microsoft.com/office/drawing/2010/main" val="0"/>
              </a:ext>
            </a:extLst>
          </a:blip>
          <a:srcRect/>
          <a:stretch>
            <a:fillRect/>
          </a:stretch>
        </p:blipFill>
        <p:spPr bwMode="auto">
          <a:xfrm>
            <a:off x="7935096" y="2974189"/>
            <a:ext cx="991567" cy="848121"/>
          </a:xfrm>
          <a:prstGeom prst="rect">
            <a:avLst/>
          </a:prstGeom>
          <a:noFill/>
          <a:ln>
            <a:noFill/>
          </a:ln>
        </p:spPr>
      </p:pic>
      <p:pic>
        <p:nvPicPr>
          <p:cNvPr id="54" name="図 53"/>
          <p:cNvPicPr>
            <a:picLocks noChangeAspect="1"/>
          </p:cNvPicPr>
          <p:nvPr/>
        </p:nvPicPr>
        <p:blipFill>
          <a:blip r:embed="rId8"/>
          <a:stretch>
            <a:fillRect/>
          </a:stretch>
        </p:blipFill>
        <p:spPr>
          <a:xfrm>
            <a:off x="4750662" y="4181071"/>
            <a:ext cx="664285" cy="371684"/>
          </a:xfrm>
          <a:prstGeom prst="rect">
            <a:avLst/>
          </a:prstGeom>
        </p:spPr>
      </p:pic>
      <p:sp>
        <p:nvSpPr>
          <p:cNvPr id="57" name="角丸四角形 56"/>
          <p:cNvSpPr/>
          <p:nvPr/>
        </p:nvSpPr>
        <p:spPr>
          <a:xfrm>
            <a:off x="3960618" y="2941911"/>
            <a:ext cx="3766869" cy="436201"/>
          </a:xfrm>
          <a:prstGeom prst="roundRect">
            <a:avLst/>
          </a:prstGeom>
          <a:solidFill>
            <a:schemeClr val="bg1"/>
          </a:solid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lumMod val="50000"/>
                    <a:lumOff val="50000"/>
                  </a:prstClr>
                </a:solidFill>
                <a:latin typeface="BIZ UDPゴシック" panose="020B0400000000000000" pitchFamily="50" charset="-128"/>
                <a:ea typeface="BIZ UDPゴシック" panose="020B0400000000000000" pitchFamily="50" charset="-128"/>
              </a:rPr>
              <a:t>暮らしを豊かにするための活動</a:t>
            </a:r>
          </a:p>
        </p:txBody>
      </p:sp>
      <p:sp>
        <p:nvSpPr>
          <p:cNvPr id="38" name="テキスト ボックス 37"/>
          <p:cNvSpPr txBox="1"/>
          <p:nvPr/>
        </p:nvSpPr>
        <p:spPr>
          <a:xfrm>
            <a:off x="11661962" y="6390653"/>
            <a:ext cx="415498" cy="369332"/>
          </a:xfrm>
          <a:prstGeom prst="rect">
            <a:avLst/>
          </a:prstGeom>
          <a:noFill/>
        </p:spPr>
        <p:txBody>
          <a:bodyPr wrap="none" rtlCol="0">
            <a:spAutoFit/>
          </a:bodyPr>
          <a:lstStyle/>
          <a:p>
            <a:r>
              <a:rPr lang="en-US" altLang="ja-JP" dirty="0">
                <a:solidFill>
                  <a:prstClr val="black"/>
                </a:solidFill>
                <a:latin typeface="ＭＳ Ｐゴシック" panose="020B0600070205080204" pitchFamily="50" charset="-128"/>
              </a:rPr>
              <a:t>11</a:t>
            </a:r>
            <a:endParaRPr lang="ja-JP" altLang="en-US" dirty="0">
              <a:solidFill>
                <a:prstClr val="black"/>
              </a:solidFill>
              <a:latin typeface="ＭＳ Ｐゴシック" panose="020B0600070205080204" pitchFamily="50" charset="-128"/>
            </a:endParaRPr>
          </a:p>
        </p:txBody>
      </p:sp>
      <p:sp>
        <p:nvSpPr>
          <p:cNvPr id="32" name="テキスト ボックス 31"/>
          <p:cNvSpPr txBox="1"/>
          <p:nvPr/>
        </p:nvSpPr>
        <p:spPr>
          <a:xfrm>
            <a:off x="187234" y="166736"/>
            <a:ext cx="5509842" cy="461665"/>
          </a:xfrm>
          <a:prstGeom prst="rect">
            <a:avLst/>
          </a:prstGeom>
          <a:solidFill>
            <a:schemeClr val="bg1"/>
          </a:solidFill>
        </p:spPr>
        <p:txBody>
          <a:bodyPr wrap="none" rtlCol="0">
            <a:spAutoFit/>
          </a:bodyPr>
          <a:lstStyle/>
          <a:p>
            <a:r>
              <a:rPr lang="ja-JP" altLang="en-US" sz="2400" dirty="0">
                <a:solidFill>
                  <a:prstClr val="black"/>
                </a:solidFill>
                <a:latin typeface="BIZ UDPゴシック" panose="020B0400000000000000" pitchFamily="50" charset="-128"/>
                <a:ea typeface="BIZ UDPゴシック" panose="020B0400000000000000" pitchFamily="50" charset="-128"/>
              </a:rPr>
              <a:t>３　税の使い方はだれが決めているの？</a:t>
            </a:r>
          </a:p>
        </p:txBody>
      </p:sp>
      <p:sp>
        <p:nvSpPr>
          <p:cNvPr id="33" name="角丸四角形 32"/>
          <p:cNvSpPr/>
          <p:nvPr/>
        </p:nvSpPr>
        <p:spPr>
          <a:xfrm>
            <a:off x="444414" y="680681"/>
            <a:ext cx="11573146" cy="632551"/>
          </a:xfrm>
          <a:prstGeom prst="roundRect">
            <a:avLst/>
          </a:prstGeom>
          <a:solidFill>
            <a:schemeClr val="bg1"/>
          </a:solid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rPr>
              <a:t>　税の使い方は、みなさんの意見などからつくられた予算案をもとに国会や県議会、市町村議会で話し合われ、議決されます。</a:t>
            </a:r>
          </a:p>
        </p:txBody>
      </p:sp>
      <p:pic>
        <p:nvPicPr>
          <p:cNvPr id="35" name="図 34"/>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995" y="1595811"/>
            <a:ext cx="2138502" cy="1294884"/>
          </a:xfrm>
          <a:prstGeom prst="rect">
            <a:avLst/>
          </a:prstGeom>
          <a:noFill/>
          <a:ln>
            <a:noFill/>
          </a:ln>
        </p:spPr>
      </p:pic>
      <p:pic>
        <p:nvPicPr>
          <p:cNvPr id="39" name="図 38"/>
          <p:cNvPicPr/>
          <p:nvPr/>
        </p:nvPicPr>
        <p:blipFill>
          <a:blip r:embed="rId10">
            <a:clrChange>
              <a:clrFrom>
                <a:srgbClr val="FFFFFF"/>
              </a:clrFrom>
              <a:clrTo>
                <a:srgbClr val="FFFFFF">
                  <a:alpha val="0"/>
                </a:srgbClr>
              </a:clrTo>
            </a:clrChange>
          </a:blip>
          <a:stretch>
            <a:fillRect/>
          </a:stretch>
        </p:blipFill>
        <p:spPr>
          <a:xfrm>
            <a:off x="10402500" y="1555607"/>
            <a:ext cx="1464140" cy="1584778"/>
          </a:xfrm>
          <a:prstGeom prst="rect">
            <a:avLst/>
          </a:prstGeom>
        </p:spPr>
      </p:pic>
      <p:pic>
        <p:nvPicPr>
          <p:cNvPr id="43" name="図 42"/>
          <p:cNvPicPr>
            <a:picLocks noChangeAspect="1"/>
          </p:cNvPicPr>
          <p:nvPr/>
        </p:nvPicPr>
        <p:blipFill>
          <a:blip r:embed="rId11"/>
          <a:stretch>
            <a:fillRect/>
          </a:stretch>
        </p:blipFill>
        <p:spPr>
          <a:xfrm>
            <a:off x="4902676" y="4917768"/>
            <a:ext cx="1453256" cy="1298305"/>
          </a:xfrm>
          <a:prstGeom prst="rect">
            <a:avLst/>
          </a:prstGeom>
        </p:spPr>
      </p:pic>
      <p:sp>
        <p:nvSpPr>
          <p:cNvPr id="44" name="角丸四角形 43"/>
          <p:cNvSpPr/>
          <p:nvPr/>
        </p:nvSpPr>
        <p:spPr>
          <a:xfrm>
            <a:off x="1068046" y="2941911"/>
            <a:ext cx="914400" cy="373252"/>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rPr>
              <a:t>議会</a:t>
            </a:r>
          </a:p>
        </p:txBody>
      </p:sp>
      <p:sp>
        <p:nvSpPr>
          <p:cNvPr id="45" name="角丸四角形 44"/>
          <p:cNvSpPr/>
          <p:nvPr/>
        </p:nvSpPr>
        <p:spPr>
          <a:xfrm>
            <a:off x="10493131" y="3093404"/>
            <a:ext cx="1366339" cy="624212"/>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rPr>
              <a:t>都道府県や</a:t>
            </a:r>
            <a:endParaRPr lang="en-US" altLang="ja-JP" sz="1400" dirty="0">
              <a:solidFill>
                <a:prstClr val="white"/>
              </a:solidFill>
            </a:endParaRPr>
          </a:p>
          <a:p>
            <a:pPr algn="ctr"/>
            <a:r>
              <a:rPr lang="ja-JP" altLang="en-US" sz="1400" dirty="0">
                <a:solidFill>
                  <a:prstClr val="white"/>
                </a:solidFill>
              </a:rPr>
              <a:t>市（区）町村</a:t>
            </a:r>
          </a:p>
        </p:txBody>
      </p:sp>
      <p:sp>
        <p:nvSpPr>
          <p:cNvPr id="46" name="角丸四角形 45"/>
          <p:cNvSpPr/>
          <p:nvPr/>
        </p:nvSpPr>
        <p:spPr>
          <a:xfrm>
            <a:off x="4871352" y="6242395"/>
            <a:ext cx="1651449" cy="296517"/>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rPr>
              <a:t>わたしたち</a:t>
            </a:r>
          </a:p>
        </p:txBody>
      </p:sp>
      <p:pic>
        <p:nvPicPr>
          <p:cNvPr id="49" name="図 48"/>
          <p:cNvPicPr>
            <a:picLocks noChangeAspect="1"/>
          </p:cNvPicPr>
          <p:nvPr/>
        </p:nvPicPr>
        <p:blipFill>
          <a:blip r:embed="rId12"/>
          <a:stretch>
            <a:fillRect/>
          </a:stretch>
        </p:blipFill>
        <p:spPr>
          <a:xfrm>
            <a:off x="3746392" y="3419805"/>
            <a:ext cx="428452" cy="1126670"/>
          </a:xfrm>
          <a:prstGeom prst="rect">
            <a:avLst/>
          </a:prstGeom>
        </p:spPr>
      </p:pic>
      <p:pic>
        <p:nvPicPr>
          <p:cNvPr id="52" name="図 51"/>
          <p:cNvPicPr>
            <a:picLocks noChangeAspect="1"/>
          </p:cNvPicPr>
          <p:nvPr/>
        </p:nvPicPr>
        <p:blipFill>
          <a:blip r:embed="rId13"/>
          <a:stretch>
            <a:fillRect/>
          </a:stretch>
        </p:blipFill>
        <p:spPr>
          <a:xfrm>
            <a:off x="4248519" y="3437184"/>
            <a:ext cx="417132" cy="1105400"/>
          </a:xfrm>
          <a:prstGeom prst="rect">
            <a:avLst/>
          </a:prstGeom>
        </p:spPr>
      </p:pic>
      <p:sp>
        <p:nvSpPr>
          <p:cNvPr id="58" name="円形吹き出し 57"/>
          <p:cNvSpPr/>
          <p:nvPr/>
        </p:nvSpPr>
        <p:spPr>
          <a:xfrm>
            <a:off x="6675202" y="3701335"/>
            <a:ext cx="1201859" cy="479736"/>
          </a:xfrm>
          <a:prstGeom prst="wedgeEllipseCallout">
            <a:avLst>
              <a:gd name="adj1" fmla="val 30862"/>
              <a:gd name="adj2" fmla="val 722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rPr>
              <a:t>公共</a:t>
            </a:r>
            <a:endParaRPr lang="en-US" altLang="ja-JP" sz="1200" dirty="0">
              <a:solidFill>
                <a:prstClr val="black"/>
              </a:solidFill>
            </a:endParaRPr>
          </a:p>
          <a:p>
            <a:pPr algn="ctr"/>
            <a:r>
              <a:rPr lang="ja-JP" altLang="en-US" sz="1200" dirty="0">
                <a:solidFill>
                  <a:prstClr val="black"/>
                </a:solidFill>
              </a:rPr>
              <a:t>サービス</a:t>
            </a:r>
            <a:endParaRPr lang="en-US" altLang="ja-JP" sz="1200" dirty="0">
              <a:solidFill>
                <a:prstClr val="black"/>
              </a:solidFill>
            </a:endParaRPr>
          </a:p>
        </p:txBody>
      </p:sp>
      <p:pic>
        <p:nvPicPr>
          <p:cNvPr id="4" name="図 3"/>
          <p:cNvPicPr>
            <a:picLocks noChangeAspect="1"/>
          </p:cNvPicPr>
          <p:nvPr/>
        </p:nvPicPr>
        <p:blipFill>
          <a:blip r:embed="rId14">
            <a:extLst>
              <a:ext uri="{BEBA8EAE-BF5A-486C-A8C5-ECC9F3942E4B}">
                <a14:imgProps xmlns:a14="http://schemas.microsoft.com/office/drawing/2010/main">
                  <a14:imgLayer r:embed="rId15">
                    <a14:imgEffect>
                      <a14:backgroundRemoval t="8571" b="95000" l="4321" r="94444">
                        <a14:foregroundMark x1="52469" y1="39762" x2="52469" y2="39762"/>
                        <a14:foregroundMark x1="48148" y1="36429" x2="48148" y2="36429"/>
                        <a14:foregroundMark x1="61420" y1="26429" x2="61420" y2="26429"/>
                        <a14:foregroundMark x1="70679" y1="27857" x2="70679" y2="27857"/>
                        <a14:foregroundMark x1="69136" y1="29048" x2="69136" y2="29048"/>
                        <a14:foregroundMark x1="15741" y1="39286" x2="15741" y2="39286"/>
                        <a14:foregroundMark x1="20679" y1="59286" x2="20679" y2="59286"/>
                        <a14:foregroundMark x1="4321" y1="45476" x2="4321" y2="45476"/>
                        <a14:foregroundMark x1="29321" y1="63571" x2="29321" y2="63571"/>
                        <a14:foregroundMark x1="39815" y1="56190" x2="39815" y2="56190"/>
                        <a14:foregroundMark x1="53395" y1="68810" x2="53395" y2="68810"/>
                        <a14:foregroundMark x1="54321" y1="76190" x2="54321" y2="76190"/>
                        <a14:foregroundMark x1="55247" y1="78810" x2="58642" y2="74286"/>
                        <a14:foregroundMark x1="62346" y1="66667" x2="62346" y2="66667"/>
                        <a14:foregroundMark x1="81173" y1="62381" x2="81173" y2="62381"/>
                        <a14:foregroundMark x1="78395" y1="66429" x2="78395" y2="66429"/>
                        <a14:foregroundMark x1="74383" y1="63333" x2="74383" y2="63333"/>
                        <a14:foregroundMark x1="69753" y1="53810" x2="69753" y2="53810"/>
                        <a14:foregroundMark x1="72840" y1="56667" x2="72840" y2="56667"/>
                        <a14:foregroundMark x1="55556" y1="64048" x2="55556" y2="64048"/>
                        <a14:foregroundMark x1="42593" y1="70476" x2="42593" y2="70476"/>
                        <a14:foregroundMark x1="25309" y1="64762" x2="25309" y2="64762"/>
                        <a14:foregroundMark x1="25000" y1="59048" x2="25000" y2="59048"/>
                        <a14:foregroundMark x1="45062" y1="40714" x2="45062" y2="40714"/>
                        <a14:foregroundMark x1="37037" y1="37143" x2="37037" y2="37143"/>
                        <a14:foregroundMark x1="32099" y1="39524" x2="32099" y2="39524"/>
                        <a14:foregroundMark x1="46296" y1="42381" x2="46296" y2="42381"/>
                        <a14:foregroundMark x1="59568" y1="41190" x2="59568" y2="41190"/>
                        <a14:foregroundMark x1="63889" y1="41429" x2="63889" y2="41429"/>
                        <a14:foregroundMark x1="66975" y1="44286" x2="66975" y2="44286"/>
                        <a14:foregroundMark x1="70988" y1="49286" x2="70988" y2="49286"/>
                        <a14:foregroundMark x1="67593" y1="60476" x2="67593" y2="60476"/>
                        <a14:foregroundMark x1="60185" y1="62143" x2="60185" y2="62143"/>
                        <a14:foregroundMark x1="45370" y1="68810" x2="45370" y2="68810"/>
                        <a14:foregroundMark x1="46605" y1="80714" x2="46605" y2="80714"/>
                        <a14:foregroundMark x1="54012" y1="90000" x2="54012" y2="90000"/>
                        <a14:foregroundMark x1="50000" y1="89048" x2="50000" y2="89048"/>
                        <a14:foregroundMark x1="60185" y1="88571" x2="60185" y2="88571"/>
                        <a14:foregroundMark x1="62654" y1="92143" x2="62654" y2="92143"/>
                        <a14:foregroundMark x1="29630" y1="17857" x2="29630" y2="17857"/>
                        <a14:foregroundMark x1="29012" y1="27619" x2="29012" y2="27619"/>
                        <a14:foregroundMark x1="39815" y1="52619" x2="39815" y2="52619"/>
                        <a14:foregroundMark x1="48148" y1="51190" x2="48148" y2="51190"/>
                        <a14:foregroundMark x1="57716" y1="48333" x2="57716" y2="48333"/>
                        <a14:foregroundMark x1="61728" y1="95476" x2="61728" y2="95476"/>
                        <a14:foregroundMark x1="94753" y1="70238" x2="94753" y2="70238"/>
                        <a14:foregroundMark x1="25926" y1="11905" x2="25926" y2="11905"/>
                        <a14:foregroundMark x1="26235" y1="8571" x2="26235" y2="8571"/>
                        <a14:foregroundMark x1="26235" y1="9762" x2="26235" y2="9762"/>
                      </a14:backgroundRemoval>
                    </a14:imgEffect>
                  </a14:imgLayer>
                </a14:imgProps>
              </a:ext>
            </a:extLst>
          </a:blip>
          <a:stretch>
            <a:fillRect/>
          </a:stretch>
        </p:blipFill>
        <p:spPr>
          <a:xfrm>
            <a:off x="10043902" y="5210836"/>
            <a:ext cx="1207509" cy="1565290"/>
          </a:xfrm>
          <a:prstGeom prst="rect">
            <a:avLst/>
          </a:prstGeom>
        </p:spPr>
      </p:pic>
      <p:sp>
        <p:nvSpPr>
          <p:cNvPr id="5" name="円形吹き出し 4"/>
          <p:cNvSpPr/>
          <p:nvPr/>
        </p:nvSpPr>
        <p:spPr>
          <a:xfrm>
            <a:off x="6854473" y="4953705"/>
            <a:ext cx="3071121" cy="1268574"/>
          </a:xfrm>
          <a:prstGeom prst="wedgeEllipseCallout">
            <a:avLst>
              <a:gd name="adj1" fmla="val 50450"/>
              <a:gd name="adj2" fmla="val 41911"/>
            </a:avLst>
          </a:prstGeom>
          <a:solidFill>
            <a:schemeClr val="accent4">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わたしたちの代表が</a:t>
            </a:r>
            <a:r>
              <a:rPr lang="ja-JP" altLang="en-US" dirty="0">
                <a:solidFill>
                  <a:schemeClr val="tx1"/>
                </a:solidFill>
                <a:latin typeface="BIZ UDPゴシック" panose="020B0400000000000000" pitchFamily="50" charset="-128"/>
                <a:ea typeface="BIZ UDPゴシック" panose="020B0400000000000000" pitchFamily="50" charset="-128"/>
              </a:rPr>
              <a:t>税の使い方を決定しているんだね。</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34" name="角丸四角形 33"/>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－税の質問コーナー－</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68344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23478" y="5381000"/>
            <a:ext cx="10515600" cy="1161968"/>
          </a:xfrm>
        </p:spPr>
        <p:txBody>
          <a:bodyPr>
            <a:normAutofit fontScale="85000" lnSpcReduction="20000"/>
          </a:bodyPr>
          <a:lstStyle/>
          <a:p>
            <a:pPr marL="0" indent="0">
              <a:buNone/>
            </a:pPr>
            <a:endParaRPr kumimoji="1" lang="en-US" altLang="ja-JP" dirty="0"/>
          </a:p>
          <a:p>
            <a:endParaRPr lang="en-US" altLang="ja-JP" dirty="0"/>
          </a:p>
          <a:p>
            <a:r>
              <a:rPr kumimoji="1" lang="ja-JP" altLang="en-US" dirty="0">
                <a:hlinkClick r:id="rId2"/>
              </a:rPr>
              <a:t>みんなで話し合って街をつくろう！</a:t>
            </a:r>
            <a:endParaRPr kumimoji="1" lang="ja-JP" altLang="en-US" dirty="0"/>
          </a:p>
        </p:txBody>
      </p:sp>
      <p:pic>
        <p:nvPicPr>
          <p:cNvPr id="8" name="図 7"/>
          <p:cNvPicPr/>
          <p:nvPr/>
        </p:nvPicPr>
        <p:blipFill>
          <a:blip r:embed="rId3">
            <a:clrChange>
              <a:clrFrom>
                <a:srgbClr val="FFFFFF"/>
              </a:clrFrom>
              <a:clrTo>
                <a:srgbClr val="FFFFFF">
                  <a:alpha val="0"/>
                </a:srgbClr>
              </a:clrTo>
            </a:clrChange>
          </a:blip>
          <a:stretch>
            <a:fillRect/>
          </a:stretch>
        </p:blipFill>
        <p:spPr>
          <a:xfrm>
            <a:off x="9884587" y="5477376"/>
            <a:ext cx="2031365" cy="1386768"/>
          </a:xfrm>
          <a:prstGeom prst="rect">
            <a:avLst/>
          </a:prstGeom>
        </p:spPr>
      </p:pic>
      <p:sp>
        <p:nvSpPr>
          <p:cNvPr id="7" name="左矢印 6"/>
          <p:cNvSpPr/>
          <p:nvPr/>
        </p:nvSpPr>
        <p:spPr>
          <a:xfrm>
            <a:off x="5263351" y="5976122"/>
            <a:ext cx="1174713" cy="778024"/>
          </a:xfrm>
          <a:prstGeom prst="leftArrow">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rPr>
              <a:t>クリック！</a:t>
            </a:r>
          </a:p>
        </p:txBody>
      </p:sp>
      <p:sp>
        <p:nvSpPr>
          <p:cNvPr id="10" name="テキスト ボックス 9"/>
          <p:cNvSpPr txBox="1"/>
          <p:nvPr/>
        </p:nvSpPr>
        <p:spPr>
          <a:xfrm>
            <a:off x="11639904" y="6358302"/>
            <a:ext cx="552096" cy="369332"/>
          </a:xfrm>
          <a:prstGeom prst="rect">
            <a:avLst/>
          </a:prstGeom>
          <a:noFill/>
        </p:spPr>
        <p:txBody>
          <a:bodyPr wrap="square" rtlCol="0">
            <a:spAutoFit/>
          </a:bodyPr>
          <a:lstStyle/>
          <a:p>
            <a:r>
              <a:rPr lang="en-US" altLang="ja-JP" dirty="0">
                <a:solidFill>
                  <a:prstClr val="black"/>
                </a:solidFill>
                <a:latin typeface="ＭＳ Ｐゴシック" panose="020B0600070205080204" pitchFamily="50" charset="-128"/>
              </a:rPr>
              <a:t>12</a:t>
            </a:r>
            <a:endParaRPr lang="ja-JP" altLang="en-US" dirty="0">
              <a:solidFill>
                <a:prstClr val="black"/>
              </a:solidFill>
              <a:latin typeface="ＭＳ Ｐゴシック" panose="020B0600070205080204" pitchFamily="50" charset="-128"/>
            </a:endParaRPr>
          </a:p>
        </p:txBody>
      </p:sp>
      <p:grpSp>
        <p:nvGrpSpPr>
          <p:cNvPr id="9" name="グループ化 8"/>
          <p:cNvGrpSpPr/>
          <p:nvPr/>
        </p:nvGrpSpPr>
        <p:grpSpPr>
          <a:xfrm>
            <a:off x="1923431" y="-163646"/>
            <a:ext cx="8141938" cy="835937"/>
            <a:chOff x="203619" y="352044"/>
            <a:chExt cx="8047777" cy="838200"/>
          </a:xfrm>
        </p:grpSpPr>
        <p:sp>
          <p:nvSpPr>
            <p:cNvPr id="11" name="角丸四角形 10"/>
            <p:cNvSpPr/>
            <p:nvPr/>
          </p:nvSpPr>
          <p:spPr>
            <a:xfrm>
              <a:off x="487679" y="620268"/>
              <a:ext cx="7763717" cy="39319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正方形/長方形 11"/>
            <p:cNvSpPr/>
            <p:nvPr/>
          </p:nvSpPr>
          <p:spPr>
            <a:xfrm>
              <a:off x="203619" y="35204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b="1" dirty="0">
                  <a:ln w="10160">
                    <a:solidFill>
                      <a:srgbClr val="3399FF"/>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３　みんなのまちをつくろう！</a:t>
              </a:r>
              <a:endParaRPr lang="ja-JP" altLang="en-US" sz="3600" dirty="0">
                <a:ln w="10160">
                  <a:solidFill>
                    <a:srgbClr val="3399FF"/>
                  </a:solidFill>
                  <a:prstDash val="solid"/>
                </a:ln>
                <a:solidFill>
                  <a:prstClr val="black"/>
                </a:solidFill>
                <a:latin typeface="HGS創英角ﾎﾟｯﾌﾟ体" panose="040B0A00000000000000" pitchFamily="50" charset="-128"/>
                <a:ea typeface="HGS創英角ﾎﾟｯﾌﾟ体" panose="040B0A00000000000000" pitchFamily="50" charset="-128"/>
              </a:endParaRPr>
            </a:p>
          </p:txBody>
        </p:sp>
      </p:grpSp>
      <p:sp>
        <p:nvSpPr>
          <p:cNvPr id="2" name="正方形/長方形 1"/>
          <p:cNvSpPr/>
          <p:nvPr/>
        </p:nvSpPr>
        <p:spPr>
          <a:xfrm>
            <a:off x="635000" y="556220"/>
            <a:ext cx="11004904" cy="818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ここは（　　　　　　　　　　）タウンです。みんなのまちを住みやすくするために、必要な施設をつくります。どんな施設があったらよいか考え、みんなで話し合ってみましょう。</a:t>
            </a:r>
          </a:p>
        </p:txBody>
      </p:sp>
      <p:pic>
        <p:nvPicPr>
          <p:cNvPr id="4" name="図 3"/>
          <p:cNvPicPr>
            <a:picLocks noChangeAspect="1"/>
          </p:cNvPicPr>
          <p:nvPr/>
        </p:nvPicPr>
        <p:blipFill>
          <a:blip r:embed="rId4"/>
          <a:stretch>
            <a:fillRect/>
          </a:stretch>
        </p:blipFill>
        <p:spPr>
          <a:xfrm>
            <a:off x="635000" y="1435128"/>
            <a:ext cx="6639388" cy="4526855"/>
          </a:xfrm>
          <a:prstGeom prst="rect">
            <a:avLst/>
          </a:prstGeom>
        </p:spPr>
      </p:pic>
      <p:graphicFrame>
        <p:nvGraphicFramePr>
          <p:cNvPr id="5" name="表 4"/>
          <p:cNvGraphicFramePr>
            <a:graphicFrameLocks noGrp="1"/>
          </p:cNvGraphicFramePr>
          <p:nvPr>
            <p:extLst>
              <p:ext uri="{D42A27DB-BD31-4B8C-83A1-F6EECF244321}">
                <p14:modId xmlns:p14="http://schemas.microsoft.com/office/powerpoint/2010/main" val="475963553"/>
              </p:ext>
            </p:extLst>
          </p:nvPr>
        </p:nvGraphicFramePr>
        <p:xfrm>
          <a:off x="7412680" y="1926001"/>
          <a:ext cx="4503272" cy="2194560"/>
        </p:xfrm>
        <a:graphic>
          <a:graphicData uri="http://schemas.openxmlformats.org/drawingml/2006/table">
            <a:tbl>
              <a:tblPr firstRow="1" bandRow="1">
                <a:tableStyleId>{5C22544A-7EE6-4342-B048-85BDC9FD1C3A}</a:tableStyleId>
              </a:tblPr>
              <a:tblGrid>
                <a:gridCol w="978285">
                  <a:extLst>
                    <a:ext uri="{9D8B030D-6E8A-4147-A177-3AD203B41FA5}">
                      <a16:colId xmlns:a16="http://schemas.microsoft.com/office/drawing/2014/main" val="20000"/>
                    </a:ext>
                  </a:extLst>
                </a:gridCol>
                <a:gridCol w="900953">
                  <a:extLst>
                    <a:ext uri="{9D8B030D-6E8A-4147-A177-3AD203B41FA5}">
                      <a16:colId xmlns:a16="http://schemas.microsoft.com/office/drawing/2014/main" val="20001"/>
                    </a:ext>
                  </a:extLst>
                </a:gridCol>
                <a:gridCol w="1694329">
                  <a:extLst>
                    <a:ext uri="{9D8B030D-6E8A-4147-A177-3AD203B41FA5}">
                      <a16:colId xmlns:a16="http://schemas.microsoft.com/office/drawing/2014/main" val="20002"/>
                    </a:ext>
                  </a:extLst>
                </a:gridCol>
                <a:gridCol w="929705">
                  <a:extLst>
                    <a:ext uri="{9D8B030D-6E8A-4147-A177-3AD203B41FA5}">
                      <a16:colId xmlns:a16="http://schemas.microsoft.com/office/drawing/2014/main" val="20003"/>
                    </a:ext>
                  </a:extLst>
                </a:gridCol>
              </a:tblGrid>
              <a:tr h="224169">
                <a:tc>
                  <a:txBody>
                    <a:bodyPr/>
                    <a:lstStyle/>
                    <a:p>
                      <a:r>
                        <a:rPr kumimoji="1" lang="ja-JP" altLang="en-US" b="0" dirty="0">
                          <a:solidFill>
                            <a:schemeClr val="tx1"/>
                          </a:solidFill>
                          <a:latin typeface="+mn-ea"/>
                          <a:ea typeface="+mn-ea"/>
                        </a:rPr>
                        <a:t>プール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b="0" dirty="0">
                          <a:solidFill>
                            <a:schemeClr val="tx1"/>
                          </a:solidFill>
                          <a:latin typeface="+mn-ea"/>
                          <a:ea typeface="+mn-ea"/>
                        </a:rPr>
                        <a:t>１億円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b="0" dirty="0">
                          <a:solidFill>
                            <a:schemeClr val="tx1"/>
                          </a:solidFill>
                          <a:latin typeface="+mn-ea"/>
                          <a:ea typeface="+mn-ea"/>
                        </a:rPr>
                        <a:t>体育館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b="0" dirty="0">
                          <a:solidFill>
                            <a:schemeClr val="tx1"/>
                          </a:solidFill>
                          <a:latin typeface="+mn-ea"/>
                          <a:ea typeface="+mn-ea"/>
                        </a:rPr>
                        <a:t>２億円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24169">
                <a:tc>
                  <a:txBody>
                    <a:bodyPr/>
                    <a:lstStyle/>
                    <a:p>
                      <a:r>
                        <a:rPr kumimoji="1" lang="ja-JP" altLang="en-US" dirty="0">
                          <a:solidFill>
                            <a:schemeClr val="tx1"/>
                          </a:solidFill>
                          <a:latin typeface="+mn-ea"/>
                          <a:ea typeface="+mn-ea"/>
                        </a:rPr>
                        <a:t>学校</a:t>
                      </a:r>
                      <a:endParaRPr kumimoji="1" lang="en-US" altLang="ja-JP"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en-US" altLang="ja-JP" dirty="0">
                          <a:solidFill>
                            <a:schemeClr val="tx1"/>
                          </a:solidFill>
                          <a:latin typeface="+mn-ea"/>
                          <a:ea typeface="+mn-ea"/>
                        </a:rPr>
                        <a:t>10</a:t>
                      </a:r>
                      <a:r>
                        <a:rPr kumimoji="1" lang="ja-JP" altLang="en-US" dirty="0">
                          <a:solidFill>
                            <a:schemeClr val="tx1"/>
                          </a:solidFill>
                          <a:latin typeface="+mn-ea"/>
                          <a:ea typeface="+mn-ea"/>
                        </a:rPr>
                        <a:t>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latin typeface="+mn-ea"/>
                          <a:ea typeface="+mn-ea"/>
                        </a:rPr>
                        <a:t>サッカー場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８億円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4169">
                <a:tc>
                  <a:txBody>
                    <a:bodyPr/>
                    <a:lstStyle/>
                    <a:p>
                      <a:r>
                        <a:rPr kumimoji="1" lang="ja-JP" altLang="en-US" dirty="0">
                          <a:solidFill>
                            <a:schemeClr val="tx1"/>
                          </a:solidFill>
                          <a:latin typeface="+mn-ea"/>
                          <a:ea typeface="+mn-ea"/>
                        </a:rPr>
                        <a:t>警察署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３億円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latin typeface="+mn-ea"/>
                          <a:ea typeface="+mn-ea"/>
                        </a:rPr>
                        <a:t>ゴミ処理施設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３億円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24169">
                <a:tc>
                  <a:txBody>
                    <a:bodyPr/>
                    <a:lstStyle/>
                    <a:p>
                      <a:r>
                        <a:rPr kumimoji="1" lang="ja-JP" altLang="en-US" dirty="0">
                          <a:solidFill>
                            <a:schemeClr val="tx1"/>
                          </a:solidFill>
                          <a:latin typeface="+mn-ea"/>
                          <a:ea typeface="+mn-ea"/>
                        </a:rPr>
                        <a:t>消防署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４億円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dirty="0">
                          <a:solidFill>
                            <a:schemeClr val="tx1"/>
                          </a:solidFill>
                          <a:latin typeface="+mn-ea"/>
                          <a:ea typeface="+mn-ea"/>
                        </a:rPr>
                        <a:t>病院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４億円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24169">
                <a:tc>
                  <a:txBody>
                    <a:bodyPr/>
                    <a:lstStyle/>
                    <a:p>
                      <a:r>
                        <a:rPr kumimoji="1" lang="ja-JP" altLang="en-US" dirty="0">
                          <a:solidFill>
                            <a:schemeClr val="tx1"/>
                          </a:solidFill>
                          <a:latin typeface="+mn-ea"/>
                          <a:ea typeface="+mn-ea"/>
                        </a:rPr>
                        <a:t>図書館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３億円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dirty="0">
                          <a:solidFill>
                            <a:schemeClr val="tx1"/>
                          </a:solidFill>
                          <a:latin typeface="+mn-ea"/>
                          <a:ea typeface="+mn-ea"/>
                        </a:rPr>
                        <a:t>道路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en-US" altLang="ja-JP" dirty="0">
                          <a:solidFill>
                            <a:schemeClr val="tx1"/>
                          </a:solidFill>
                          <a:latin typeface="+mn-ea"/>
                          <a:ea typeface="+mn-ea"/>
                        </a:rPr>
                        <a:t>10</a:t>
                      </a:r>
                      <a:r>
                        <a:rPr kumimoji="1" lang="ja-JP" altLang="en-US" dirty="0">
                          <a:solidFill>
                            <a:schemeClr val="tx1"/>
                          </a:solidFill>
                          <a:latin typeface="+mn-ea"/>
                          <a:ea typeface="+mn-ea"/>
                        </a:rPr>
                        <a:t>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24169">
                <a:tc>
                  <a:txBody>
                    <a:bodyPr/>
                    <a:lstStyle/>
                    <a:p>
                      <a:r>
                        <a:rPr kumimoji="1" lang="ja-JP" altLang="en-US" dirty="0">
                          <a:solidFill>
                            <a:schemeClr val="tx1"/>
                          </a:solidFill>
                          <a:latin typeface="+mn-ea"/>
                          <a:ea typeface="+mn-ea"/>
                        </a:rPr>
                        <a:t>公園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１億円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latin typeface="+mn-ea"/>
                          <a:ea typeface="+mn-ea"/>
                        </a:rPr>
                        <a:t>住民のための施設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dirty="0">
                          <a:solidFill>
                            <a:schemeClr val="tx1"/>
                          </a:solidFill>
                          <a:latin typeface="+mn-ea"/>
                          <a:ea typeface="+mn-ea"/>
                        </a:rPr>
                        <a:t>２億円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6" name="図 5"/>
          <p:cNvPicPr>
            <a:picLocks noChangeAspect="1"/>
          </p:cNvPicPr>
          <p:nvPr/>
        </p:nvPicPr>
        <p:blipFill>
          <a:blip r:embed="rId5">
            <a:extLst>
              <a:ext uri="{BEBA8EAE-BF5A-486C-A8C5-ECC9F3942E4B}">
                <a14:imgProps xmlns:a14="http://schemas.microsoft.com/office/drawing/2010/main">
                  <a14:imgLayer r:embed="rId6">
                    <a14:imgEffect>
                      <a14:backgroundRemoval t="8244" b="97133" l="6667" r="95294">
                        <a14:foregroundMark x1="42745" y1="25090" x2="42745" y2="25090"/>
                        <a14:foregroundMark x1="41961" y1="17563" x2="41961" y2="17563"/>
                        <a14:foregroundMark x1="35686" y1="8244" x2="35686" y2="8244"/>
                        <a14:foregroundMark x1="38039" y1="12545" x2="38039" y2="12545"/>
                        <a14:foregroundMark x1="50588" y1="25090" x2="50588" y2="25090"/>
                        <a14:foregroundMark x1="73725" y1="51254" x2="73725" y2="51254"/>
                        <a14:foregroundMark x1="47843" y1="68817" x2="47843" y2="68817"/>
                        <a14:foregroundMark x1="37255" y1="72043" x2="37255" y2="72043"/>
                        <a14:foregroundMark x1="56471" y1="73477" x2="56471" y2="73477"/>
                        <a14:foregroundMark x1="47451" y1="75269" x2="47451" y2="75269"/>
                        <a14:foregroundMark x1="38039" y1="63799" x2="38039" y2="63799"/>
                        <a14:foregroundMark x1="17647" y1="58781" x2="17647" y2="58781"/>
                        <a14:foregroundMark x1="11765" y1="67742" x2="11765" y2="67742"/>
                        <a14:foregroundMark x1="18824" y1="72043" x2="18824" y2="72043"/>
                        <a14:foregroundMark x1="22745" y1="69892" x2="22745" y2="69892"/>
                        <a14:foregroundMark x1="35686" y1="92832" x2="35686" y2="92832"/>
                        <a14:foregroundMark x1="56863" y1="88889" x2="56863" y2="88889"/>
                        <a14:foregroundMark x1="82745" y1="50538" x2="82745" y2="50538"/>
                        <a14:foregroundMark x1="88235" y1="45878" x2="88235" y2="45878"/>
                        <a14:foregroundMark x1="96078" y1="46237" x2="96078" y2="46237"/>
                        <a14:foregroundMark x1="6667" y1="39068" x2="6667" y2="39068"/>
                        <a14:foregroundMark x1="57647" y1="30466" x2="57647" y2="30466"/>
                        <a14:foregroundMark x1="30196" y1="38351" x2="30196" y2="38351"/>
                        <a14:foregroundMark x1="36471" y1="97133" x2="36471" y2="97133"/>
                      </a14:backgroundRemoval>
                    </a14:imgEffect>
                  </a14:imgLayer>
                </a14:imgProps>
              </a:ext>
            </a:extLst>
          </a:blip>
          <a:stretch>
            <a:fillRect/>
          </a:stretch>
        </p:blipFill>
        <p:spPr>
          <a:xfrm>
            <a:off x="7833464" y="5461127"/>
            <a:ext cx="1194242" cy="1306641"/>
          </a:xfrm>
          <a:prstGeom prst="rect">
            <a:avLst/>
          </a:prstGeom>
        </p:spPr>
      </p:pic>
      <p:sp>
        <p:nvSpPr>
          <p:cNvPr id="13" name="円形吹き出し 12"/>
          <p:cNvSpPr/>
          <p:nvPr/>
        </p:nvSpPr>
        <p:spPr>
          <a:xfrm>
            <a:off x="8760891" y="4470479"/>
            <a:ext cx="2034187" cy="958709"/>
          </a:xfrm>
          <a:prstGeom prst="wedgeEllipseCallout">
            <a:avLst>
              <a:gd name="adj1" fmla="val -48336"/>
              <a:gd name="adj2" fmla="val 80633"/>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身近な施設を</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400" dirty="0">
                <a:solidFill>
                  <a:schemeClr val="tx1"/>
                </a:solidFill>
                <a:latin typeface="BIZ UDPゴシック" panose="020B0400000000000000" pitchFamily="50" charset="-128"/>
                <a:ea typeface="BIZ UDPゴシック" panose="020B0400000000000000" pitchFamily="50" charset="-128"/>
              </a:rPr>
              <a:t>考えてみよう！</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7274388" y="1518913"/>
            <a:ext cx="3866764" cy="369332"/>
          </a:xfrm>
          <a:prstGeom prst="rect">
            <a:avLst/>
          </a:prstGeom>
          <a:noFill/>
        </p:spPr>
        <p:txBody>
          <a:bodyPr wrap="none" rtlCol="0">
            <a:spAutoFit/>
          </a:bodyPr>
          <a:lstStyle/>
          <a:p>
            <a:r>
              <a:rPr kumimoji="1" lang="en-US" altLang="ja-JP" b="1" dirty="0">
                <a:solidFill>
                  <a:srgbClr val="0033CC"/>
                </a:solidFill>
              </a:rPr>
              <a:t>【</a:t>
            </a:r>
            <a:r>
              <a:rPr kumimoji="1" lang="ja-JP" altLang="en-US" b="1" dirty="0">
                <a:solidFill>
                  <a:srgbClr val="0033CC"/>
                </a:solidFill>
              </a:rPr>
              <a:t>施設をつくるために必要なお金（例）</a:t>
            </a:r>
            <a:r>
              <a:rPr kumimoji="1" lang="en-US" altLang="ja-JP" b="1" dirty="0">
                <a:solidFill>
                  <a:srgbClr val="0033CC"/>
                </a:solidFill>
              </a:rPr>
              <a:t>】</a:t>
            </a:r>
            <a:endParaRPr kumimoji="1" lang="ja-JP" altLang="en-US" b="1" dirty="0">
              <a:solidFill>
                <a:srgbClr val="0033CC"/>
              </a:solidFill>
            </a:endParaRPr>
          </a:p>
        </p:txBody>
      </p:sp>
    </p:spTree>
    <p:extLst>
      <p:ext uri="{BB962C8B-B14F-4D97-AF65-F5344CB8AC3E}">
        <p14:creationId xmlns:p14="http://schemas.microsoft.com/office/powerpoint/2010/main" val="770546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角丸四角形 1"/>
          <p:cNvSpPr/>
          <p:nvPr/>
        </p:nvSpPr>
        <p:spPr>
          <a:xfrm>
            <a:off x="354332" y="252483"/>
            <a:ext cx="3138985" cy="633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BIZ UDPゴシック" panose="020B0400000000000000" pitchFamily="50" charset="-128"/>
                <a:ea typeface="BIZ UDPゴシック" panose="020B0400000000000000" pitchFamily="50" charset="-128"/>
              </a:rPr>
              <a:t>どんな施設が必要かな？</a:t>
            </a:r>
          </a:p>
        </p:txBody>
      </p:sp>
      <p:sp>
        <p:nvSpPr>
          <p:cNvPr id="4" name="正方形/長方形 3"/>
          <p:cNvSpPr/>
          <p:nvPr/>
        </p:nvSpPr>
        <p:spPr>
          <a:xfrm>
            <a:off x="354332" y="1425163"/>
            <a:ext cx="5132578" cy="2007848"/>
          </a:xfrm>
          <a:prstGeom prst="rect">
            <a:avLst/>
          </a:prstGeom>
          <a:solidFill>
            <a:schemeClr val="bg1"/>
          </a:solid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rgbClr val="0070C0"/>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369996" y="4195869"/>
            <a:ext cx="5116914" cy="2263733"/>
          </a:xfrm>
          <a:prstGeom prst="rect">
            <a:avLst/>
          </a:prstGeom>
          <a:solidFill>
            <a:schemeClr val="bg1"/>
          </a:solid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rgbClr val="0070C0"/>
              </a:solidFill>
              <a:latin typeface="BIZ UDPゴシック" panose="020B0400000000000000" pitchFamily="50" charset="-128"/>
              <a:ea typeface="BIZ UDPゴシック" panose="020B0400000000000000" pitchFamily="50" charset="-128"/>
            </a:endParaRPr>
          </a:p>
        </p:txBody>
      </p:sp>
      <p:sp>
        <p:nvSpPr>
          <p:cNvPr id="9" name="角丸四角形 8"/>
          <p:cNvSpPr/>
          <p:nvPr/>
        </p:nvSpPr>
        <p:spPr>
          <a:xfrm>
            <a:off x="5672026" y="294570"/>
            <a:ext cx="3448935" cy="633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BIZ UDPゴシック" panose="020B0400000000000000" pitchFamily="50" charset="-128"/>
                <a:ea typeface="BIZ UDPゴシック" panose="020B0400000000000000" pitchFamily="50" charset="-128"/>
              </a:rPr>
              <a:t>つくる施設を決めよう</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5672026" y="1910123"/>
            <a:ext cx="6254826" cy="4549479"/>
          </a:xfrm>
          <a:prstGeom prst="rect">
            <a:avLst/>
          </a:prstGeom>
          <a:solidFill>
            <a:schemeClr val="bg1"/>
          </a:solid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rgbClr val="0070C0"/>
              </a:solidFill>
              <a:latin typeface="BIZ UDPゴシック" panose="020B0400000000000000" pitchFamily="50" charset="-128"/>
              <a:ea typeface="BIZ UDPゴシック" panose="020B0400000000000000" pitchFamily="50" charset="-128"/>
            </a:endParaRPr>
          </a:p>
        </p:txBody>
      </p:sp>
      <p:sp>
        <p:nvSpPr>
          <p:cNvPr id="12" name="角丸四角形 11"/>
          <p:cNvSpPr/>
          <p:nvPr/>
        </p:nvSpPr>
        <p:spPr>
          <a:xfrm>
            <a:off x="5672026" y="1015708"/>
            <a:ext cx="4731826" cy="806978"/>
          </a:xfrm>
          <a:prstGeom prst="roundRect">
            <a:avLst/>
          </a:prstGeom>
          <a:solidFill>
            <a:schemeClr val="bg1"/>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0099"/>
                </a:solidFill>
                <a:latin typeface="BIZ UDPゴシック" panose="020B0400000000000000" pitchFamily="50" charset="-128"/>
                <a:ea typeface="BIZ UDPゴシック" panose="020B0400000000000000" pitchFamily="50" charset="-128"/>
              </a:rPr>
              <a:t>●グループで話し合い、考えてみましょう。</a:t>
            </a:r>
            <a:endParaRPr kumimoji="1" lang="en-US" altLang="ja-JP" dirty="0">
              <a:solidFill>
                <a:srgbClr val="000099"/>
              </a:solidFill>
              <a:latin typeface="BIZ UDPゴシック" panose="020B0400000000000000" pitchFamily="50" charset="-128"/>
              <a:ea typeface="BIZ UDPゴシック" panose="020B0400000000000000" pitchFamily="50" charset="-128"/>
            </a:endParaRPr>
          </a:p>
          <a:p>
            <a:pPr algn="ctr"/>
            <a:r>
              <a:rPr kumimoji="1" lang="ja-JP" altLang="en-US" dirty="0">
                <a:solidFill>
                  <a:srgbClr val="000099"/>
                </a:solidFill>
                <a:latin typeface="BIZ UDPゴシック" panose="020B0400000000000000" pitchFamily="50" charset="-128"/>
                <a:ea typeface="BIZ UDPゴシック" panose="020B0400000000000000" pitchFamily="50" charset="-128"/>
              </a:rPr>
              <a:t>＜つくりたいもの～理由も考えてみよう～＞</a:t>
            </a:r>
          </a:p>
        </p:txBody>
      </p:sp>
      <p:sp>
        <p:nvSpPr>
          <p:cNvPr id="13" name="角丸四角形 12"/>
          <p:cNvSpPr/>
          <p:nvPr/>
        </p:nvSpPr>
        <p:spPr>
          <a:xfrm>
            <a:off x="435709" y="3686624"/>
            <a:ext cx="2347415" cy="4131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rgbClr val="000099"/>
                </a:solidFill>
                <a:latin typeface="BIZ UDPゴシック" panose="020B0400000000000000" pitchFamily="50" charset="-128"/>
                <a:ea typeface="BIZ UDPゴシック" panose="020B0400000000000000" pitchFamily="50" charset="-128"/>
              </a:rPr>
              <a:t>●みんなの考え</a:t>
            </a:r>
          </a:p>
        </p:txBody>
      </p:sp>
      <p:sp>
        <p:nvSpPr>
          <p:cNvPr id="14" name="角丸四角形 13"/>
          <p:cNvSpPr/>
          <p:nvPr/>
        </p:nvSpPr>
        <p:spPr>
          <a:xfrm>
            <a:off x="354332" y="934251"/>
            <a:ext cx="2347415" cy="3764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rgbClr val="000099"/>
                </a:solidFill>
                <a:latin typeface="BIZ UDPゴシック" panose="020B0400000000000000" pitchFamily="50" charset="-128"/>
                <a:ea typeface="BIZ UDPゴシック" panose="020B0400000000000000" pitchFamily="50" charset="-128"/>
              </a:rPr>
              <a:t>●わたしの考え</a:t>
            </a:r>
          </a:p>
        </p:txBody>
      </p:sp>
      <p:pic>
        <p:nvPicPr>
          <p:cNvPr id="15" name="図 14"/>
          <p:cNvPicPr>
            <a:picLocks noChangeAspect="1"/>
          </p:cNvPicPr>
          <p:nvPr/>
        </p:nvPicPr>
        <p:blipFill>
          <a:blip r:embed="rId2">
            <a:extLst>
              <a:ext uri="{BEBA8EAE-BF5A-486C-A8C5-ECC9F3942E4B}">
                <a14:imgProps xmlns:a14="http://schemas.microsoft.com/office/drawing/2010/main">
                  <a14:imgLayer r:embed="rId3">
                    <a14:imgEffect>
                      <a14:backgroundRemoval t="2235" b="93855" l="5556" r="90947">
                        <a14:foregroundMark x1="16255" y1="41899" x2="16255" y2="41899"/>
                        <a14:foregroundMark x1="12963" y1="42458" x2="12963" y2="42458"/>
                        <a14:foregroundMark x1="10494" y1="41341" x2="10494" y2="41341"/>
                        <a14:foregroundMark x1="9877" y1="37430" x2="9877" y2="37430"/>
                        <a14:foregroundMark x1="6584" y1="38547" x2="6584" y2="38547"/>
                        <a14:foregroundMark x1="12140" y1="44693" x2="12140" y2="44693"/>
                        <a14:foregroundMark x1="15638" y1="49162" x2="15638" y2="49162"/>
                        <a14:foregroundMark x1="9877" y1="49721" x2="9877" y2="49721"/>
                        <a14:foregroundMark x1="8436" y1="54749" x2="8436" y2="54749"/>
                        <a14:foregroundMark x1="9465" y1="64804" x2="9465" y2="64804"/>
                        <a14:foregroundMark x1="10905" y1="69832" x2="10905" y2="69832"/>
                        <a14:foregroundMark x1="5761" y1="75419" x2="5761" y2="75419"/>
                        <a14:foregroundMark x1="12346" y1="74302" x2="12346" y2="74302"/>
                        <a14:foregroundMark x1="8025" y1="73743" x2="8025" y2="73743"/>
                        <a14:foregroundMark x1="9259" y1="60335" x2="9259" y2="60335"/>
                        <a14:foregroundMark x1="13580" y1="69274" x2="13580" y2="69274"/>
                        <a14:foregroundMark x1="17078" y1="74302" x2="17078" y2="74302"/>
                        <a14:foregroundMark x1="17490" y1="70391" x2="17490" y2="70391"/>
                        <a14:foregroundMark x1="19753" y1="78771" x2="19753" y2="78771"/>
                        <a14:foregroundMark x1="15226" y1="80447" x2="15226" y2="80447"/>
                        <a14:foregroundMark x1="13992" y1="85475" x2="13992" y2="85475"/>
                        <a14:foregroundMark x1="22428" y1="60894" x2="22428" y2="60894"/>
                        <a14:foregroundMark x1="26132" y1="47486" x2="26132" y2="47486"/>
                        <a14:foregroundMark x1="40947" y1="2793" x2="40947" y2="2793"/>
                        <a14:foregroundMark x1="13786" y1="94413" x2="13786" y2="94413"/>
                        <a14:foregroundMark x1="22016" y1="87151" x2="22016" y2="87151"/>
                        <a14:foregroundMark x1="36626" y1="78771" x2="36626" y2="78771"/>
                        <a14:foregroundMark x1="42181" y1="79330" x2="42181" y2="79330"/>
                        <a14:foregroundMark x1="55556" y1="78771" x2="55556" y2="78771"/>
                        <a14:foregroundMark x1="59877" y1="79888" x2="59877" y2="79888"/>
                        <a14:foregroundMark x1="57819" y1="45251" x2="57819" y2="45251"/>
                        <a14:foregroundMark x1="70370" y1="49162" x2="70370" y2="49162"/>
                        <a14:foregroundMark x1="79424" y1="46369" x2="79424" y2="46369"/>
                        <a14:foregroundMark x1="87243" y1="62011" x2="87243" y2="62011"/>
                        <a14:foregroundMark x1="86214" y1="70950" x2="86214" y2="70950"/>
                        <a14:foregroundMark x1="88683" y1="77654" x2="88683" y2="77654"/>
                        <a14:foregroundMark x1="87654" y1="79330" x2="87654" y2="79330"/>
                        <a14:foregroundMark x1="86214" y1="36872" x2="86214" y2="36872"/>
                        <a14:foregroundMark x1="82716" y1="72626" x2="82716" y2="72626"/>
                        <a14:foregroundMark x1="81687" y1="92737" x2="81687" y2="92737"/>
                        <a14:foregroundMark x1="77572" y1="78212" x2="77572" y2="78212"/>
                        <a14:foregroundMark x1="78395" y1="72626" x2="78395" y2="72626"/>
                        <a14:foregroundMark x1="76543" y1="73743" x2="76543" y2="73743"/>
                        <a14:foregroundMark x1="71811" y1="63128" x2="71811" y2="63128"/>
                        <a14:foregroundMark x1="73045" y1="71508" x2="73045" y2="71508"/>
                        <a14:foregroundMark x1="77984" y1="43575" x2="77984" y2="43575"/>
                        <a14:foregroundMark x1="90123" y1="40782" x2="90123" y2="40782"/>
                        <a14:foregroundMark x1="89918" y1="45251" x2="89918" y2="45251"/>
                        <a14:foregroundMark x1="90947" y1="40782" x2="90947" y2="40782"/>
                        <a14:foregroundMark x1="74486" y1="86592" x2="74486" y2="86592"/>
                      </a14:backgroundRemoval>
                    </a14:imgEffect>
                  </a14:imgLayer>
                </a14:imgProps>
              </a:ext>
            </a:extLst>
          </a:blip>
          <a:stretch>
            <a:fillRect/>
          </a:stretch>
        </p:blipFill>
        <p:spPr>
          <a:xfrm>
            <a:off x="3547831" y="605641"/>
            <a:ext cx="2069681" cy="762290"/>
          </a:xfrm>
          <a:prstGeom prst="rect">
            <a:avLst/>
          </a:prstGeom>
        </p:spPr>
      </p:pic>
      <p:sp>
        <p:nvSpPr>
          <p:cNvPr id="3" name="角丸四角形 2"/>
          <p:cNvSpPr/>
          <p:nvPr/>
        </p:nvSpPr>
        <p:spPr>
          <a:xfrm>
            <a:off x="10687862" y="1096832"/>
            <a:ext cx="1237387" cy="6507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n-ea"/>
              </a:rPr>
              <a:t>ワークシートへ</a:t>
            </a:r>
            <a:endParaRPr kumimoji="1" lang="en-US" altLang="ja-JP" sz="1200" dirty="0">
              <a:latin typeface="+mn-ea"/>
            </a:endParaRPr>
          </a:p>
          <a:p>
            <a:pPr algn="ctr"/>
            <a:r>
              <a:rPr lang="en-US" altLang="ja-JP" dirty="0">
                <a:latin typeface="+mn-ea"/>
              </a:rPr>
              <a:t>GO</a:t>
            </a:r>
            <a:r>
              <a:rPr lang="ja-JP" altLang="en-US" dirty="0">
                <a:latin typeface="+mn-ea"/>
              </a:rPr>
              <a:t>⇒</a:t>
            </a:r>
            <a:endParaRPr kumimoji="1" lang="ja-JP" altLang="en-US" dirty="0">
              <a:latin typeface="+mn-ea"/>
            </a:endParaRPr>
          </a:p>
        </p:txBody>
      </p:sp>
      <p:sp>
        <p:nvSpPr>
          <p:cNvPr id="16" name="テキスト ボックス 15"/>
          <p:cNvSpPr txBox="1"/>
          <p:nvPr/>
        </p:nvSpPr>
        <p:spPr>
          <a:xfrm>
            <a:off x="11717500" y="6441683"/>
            <a:ext cx="415498" cy="369332"/>
          </a:xfrm>
          <a:prstGeom prst="rect">
            <a:avLst/>
          </a:prstGeom>
          <a:noFill/>
        </p:spPr>
        <p:txBody>
          <a:bodyPr wrap="none" rtlCol="0">
            <a:spAutoFit/>
          </a:bodyPr>
          <a:lstStyle/>
          <a:p>
            <a:r>
              <a:rPr lang="en-US" altLang="ja-JP" dirty="0">
                <a:latin typeface="+mj-ea"/>
                <a:ea typeface="+mj-ea"/>
              </a:rPr>
              <a:t>13</a:t>
            </a:r>
            <a:endParaRPr kumimoji="1" lang="ja-JP" altLang="en-US" dirty="0">
              <a:latin typeface="+mj-ea"/>
              <a:ea typeface="+mj-ea"/>
            </a:endParaRPr>
          </a:p>
        </p:txBody>
      </p:sp>
      <p:sp>
        <p:nvSpPr>
          <p:cNvPr id="17" name="角丸四角形 16"/>
          <p:cNvSpPr/>
          <p:nvPr/>
        </p:nvSpPr>
        <p:spPr>
          <a:xfrm>
            <a:off x="8873544" y="-26070"/>
            <a:ext cx="3318456" cy="33485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－みんなのまちをつくろう！－</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02787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4" name="角丸四角形 3"/>
          <p:cNvSpPr/>
          <p:nvPr/>
        </p:nvSpPr>
        <p:spPr>
          <a:xfrm>
            <a:off x="545400" y="305982"/>
            <a:ext cx="4012952" cy="633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BIZ UDPゴシック" panose="020B0400000000000000" pitchFamily="50" charset="-128"/>
                <a:ea typeface="BIZ UDPゴシック" panose="020B0400000000000000" pitchFamily="50" charset="-128"/>
              </a:rPr>
              <a:t>使えるお金が決まっていたら</a:t>
            </a:r>
            <a:r>
              <a:rPr kumimoji="1" lang="ja-JP" altLang="en-US" sz="2000" dirty="0">
                <a:latin typeface="BIZ UDPゴシック" panose="020B0400000000000000" pitchFamily="50" charset="-128"/>
                <a:ea typeface="BIZ UDPゴシック" panose="020B0400000000000000" pitchFamily="50" charset="-128"/>
              </a:rPr>
              <a:t>？</a:t>
            </a:r>
          </a:p>
        </p:txBody>
      </p:sp>
      <p:sp>
        <p:nvSpPr>
          <p:cNvPr id="5" name="正方形/長方形 4"/>
          <p:cNvSpPr/>
          <p:nvPr/>
        </p:nvSpPr>
        <p:spPr>
          <a:xfrm>
            <a:off x="556125" y="1723972"/>
            <a:ext cx="11061553" cy="3298404"/>
          </a:xfrm>
          <a:prstGeom prst="rect">
            <a:avLst/>
          </a:prstGeom>
          <a:solidFill>
            <a:schemeClr val="bg1"/>
          </a:solid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rgbClr val="0070C0"/>
              </a:solidFill>
              <a:latin typeface="BIZ UDPゴシック" panose="020B0400000000000000" pitchFamily="50" charset="-128"/>
              <a:ea typeface="BIZ UDPゴシック" panose="020B0400000000000000" pitchFamily="50" charset="-128"/>
            </a:endParaRPr>
          </a:p>
        </p:txBody>
      </p:sp>
      <p:sp>
        <p:nvSpPr>
          <p:cNvPr id="6" name="角丸四角形 5"/>
          <p:cNvSpPr/>
          <p:nvPr/>
        </p:nvSpPr>
        <p:spPr>
          <a:xfrm>
            <a:off x="556125" y="1143604"/>
            <a:ext cx="6264833" cy="3764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rgbClr val="000099"/>
                </a:solidFill>
                <a:latin typeface="BIZ UDPゴシック" panose="020B0400000000000000" pitchFamily="50" charset="-128"/>
                <a:ea typeface="BIZ UDPゴシック" panose="020B0400000000000000" pitchFamily="50" charset="-128"/>
              </a:rPr>
              <a:t>●使えるお金（予算）が決まっていたら、どうだろう？</a:t>
            </a:r>
          </a:p>
        </p:txBody>
      </p:sp>
      <p:sp>
        <p:nvSpPr>
          <p:cNvPr id="7" name="正方形/長方形 6"/>
          <p:cNvSpPr/>
          <p:nvPr/>
        </p:nvSpPr>
        <p:spPr>
          <a:xfrm>
            <a:off x="7625666" y="847934"/>
            <a:ext cx="3992012" cy="598315"/>
          </a:xfrm>
          <a:prstGeom prst="rect">
            <a:avLst/>
          </a:prstGeom>
          <a:solidFill>
            <a:schemeClr val="accent1">
              <a:lumMod val="60000"/>
              <a:lumOff val="40000"/>
            </a:schemeClr>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rgbClr val="000099"/>
                </a:solidFill>
                <a:latin typeface="BIZ UDPゴシック" panose="020B0400000000000000" pitchFamily="50" charset="-128"/>
                <a:ea typeface="BIZ UDPゴシック" panose="020B0400000000000000" pitchFamily="50" charset="-128"/>
              </a:rPr>
              <a:t>予算　　　　　　億円</a:t>
            </a:r>
          </a:p>
        </p:txBody>
      </p:sp>
      <p:sp>
        <p:nvSpPr>
          <p:cNvPr id="9" name="テキスト ボックス 8"/>
          <p:cNvSpPr txBox="1"/>
          <p:nvPr/>
        </p:nvSpPr>
        <p:spPr>
          <a:xfrm>
            <a:off x="11617678" y="6354246"/>
            <a:ext cx="415498" cy="369332"/>
          </a:xfrm>
          <a:prstGeom prst="rect">
            <a:avLst/>
          </a:prstGeom>
          <a:noFill/>
        </p:spPr>
        <p:txBody>
          <a:bodyPr wrap="none" rtlCol="0">
            <a:spAutoFit/>
          </a:bodyPr>
          <a:lstStyle/>
          <a:p>
            <a:r>
              <a:rPr lang="en-US" altLang="ja-JP" dirty="0">
                <a:latin typeface="+mj-ea"/>
                <a:ea typeface="+mj-ea"/>
              </a:rPr>
              <a:t>14</a:t>
            </a:r>
            <a:endParaRPr kumimoji="1" lang="ja-JP" altLang="en-US" dirty="0">
              <a:latin typeface="+mj-ea"/>
              <a:ea typeface="+mj-ea"/>
            </a:endParaRPr>
          </a:p>
        </p:txBody>
      </p:sp>
      <p:pic>
        <p:nvPicPr>
          <p:cNvPr id="2" name="図 1"/>
          <p:cNvPicPr>
            <a:picLocks noChangeAspect="1"/>
          </p:cNvPicPr>
          <p:nvPr/>
        </p:nvPicPr>
        <p:blipFill>
          <a:blip r:embed="rId3">
            <a:extLst>
              <a:ext uri="{BEBA8EAE-BF5A-486C-A8C5-ECC9F3942E4B}">
                <a14:imgProps xmlns:a14="http://schemas.microsoft.com/office/drawing/2010/main">
                  <a14:imgLayer r:embed="rId4">
                    <a14:imgEffect>
                      <a14:backgroundRemoval t="9434" b="94340" l="9483" r="93103">
                        <a14:foregroundMark x1="50862" y1="37107" x2="72414" y2="44025"/>
                        <a14:foregroundMark x1="83621" y1="54088" x2="83621" y2="54088"/>
                        <a14:foregroundMark x1="81034" y1="50943" x2="81034" y2="50943"/>
                        <a14:foregroundMark x1="63793" y1="69182" x2="63793" y2="69182"/>
                        <a14:foregroundMark x1="58621" y1="77987" x2="58621" y2="77987"/>
                        <a14:foregroundMark x1="51724" y1="72956" x2="51724" y2="72956"/>
                        <a14:foregroundMark x1="34483" y1="68553" x2="34483" y2="68553"/>
                        <a14:foregroundMark x1="24138" y1="60377" x2="24138" y2="60377"/>
                        <a14:foregroundMark x1="26724" y1="16352" x2="26724" y2="16352"/>
                        <a14:foregroundMark x1="24138" y1="19497" x2="24138" y2="19497"/>
                        <a14:foregroundMark x1="27586" y1="12579" x2="27586" y2="12579"/>
                        <a14:foregroundMark x1="23276" y1="10692" x2="23276" y2="10692"/>
                        <a14:foregroundMark x1="19828" y1="30189" x2="19828" y2="30189"/>
                        <a14:foregroundMark x1="59483" y1="27044" x2="59483" y2="27044"/>
                        <a14:foregroundMark x1="62069" y1="34591" x2="62069" y2="34591"/>
                        <a14:foregroundMark x1="46552" y1="26415" x2="46552" y2="26415"/>
                        <a14:foregroundMark x1="51724" y1="28302" x2="51724" y2="28302"/>
                        <a14:foregroundMark x1="43103" y1="34591" x2="43103" y2="34591"/>
                        <a14:foregroundMark x1="35345" y1="37107" x2="36207" y2="37107"/>
                        <a14:foregroundMark x1="31897" y1="35849" x2="31897" y2="35849"/>
                        <a14:foregroundMark x1="26724" y1="39623" x2="26724" y2="39623"/>
                        <a14:foregroundMark x1="21552" y1="45283" x2="21552" y2="45283"/>
                        <a14:foregroundMark x1="18966" y1="51572" x2="18966" y2="51572"/>
                        <a14:foregroundMark x1="22414" y1="57862" x2="22414" y2="57862"/>
                        <a14:foregroundMark x1="58621" y1="72956" x2="58621" y2="72956"/>
                        <a14:foregroundMark x1="69828" y1="69811" x2="69828" y2="69811"/>
                        <a14:foregroundMark x1="81034" y1="66038" x2="81034" y2="66038"/>
                        <a14:foregroundMark x1="78448" y1="61006" x2="78448" y2="61006"/>
                        <a14:foregroundMark x1="74138" y1="64151" x2="74138" y2="64151"/>
                        <a14:foregroundMark x1="21552" y1="76101" x2="21552" y2="76101"/>
                        <a14:foregroundMark x1="30172" y1="70440" x2="30172" y2="70440"/>
                        <a14:foregroundMark x1="20690" y1="70440" x2="20690" y2="70440"/>
                        <a14:foregroundMark x1="43103" y1="84277" x2="43103" y2="84277"/>
                        <a14:foregroundMark x1="55172" y1="83648" x2="55172" y2="83648"/>
                        <a14:foregroundMark x1="56034" y1="91824" x2="56034" y2="91824"/>
                        <a14:foregroundMark x1="43966" y1="94340" x2="43966" y2="94340"/>
                        <a14:foregroundMark x1="93103" y1="57233" x2="93103" y2="57233"/>
                      </a14:backgroundRemoval>
                    </a14:imgEffect>
                  </a14:imgLayer>
                </a14:imgProps>
              </a:ext>
            </a:extLst>
          </a:blip>
          <a:stretch>
            <a:fillRect/>
          </a:stretch>
        </p:blipFill>
        <p:spPr>
          <a:xfrm>
            <a:off x="9621672" y="5226297"/>
            <a:ext cx="1104900" cy="1514475"/>
          </a:xfrm>
          <a:prstGeom prst="rect">
            <a:avLst/>
          </a:prstGeom>
        </p:spPr>
      </p:pic>
      <p:sp>
        <p:nvSpPr>
          <p:cNvPr id="3" name="円形吹き出し 2"/>
          <p:cNvSpPr/>
          <p:nvPr/>
        </p:nvSpPr>
        <p:spPr>
          <a:xfrm>
            <a:off x="7005919" y="5226297"/>
            <a:ext cx="2447364" cy="993775"/>
          </a:xfrm>
          <a:prstGeom prst="wedgeEllipseCallout">
            <a:avLst>
              <a:gd name="adj1" fmla="val 54167"/>
              <a:gd name="adj2" fmla="val 4933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お金の使い方は</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どうやって決めたらいいかな？</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10" name="角丸四角形 9"/>
          <p:cNvSpPr/>
          <p:nvPr/>
        </p:nvSpPr>
        <p:spPr>
          <a:xfrm>
            <a:off x="1101902" y="5397829"/>
            <a:ext cx="1237387" cy="6507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n-ea"/>
              </a:rPr>
              <a:t>ワークシートへ</a:t>
            </a:r>
            <a:endParaRPr kumimoji="1" lang="en-US" altLang="ja-JP" sz="1200" dirty="0">
              <a:latin typeface="+mn-ea"/>
            </a:endParaRPr>
          </a:p>
          <a:p>
            <a:pPr algn="ctr"/>
            <a:r>
              <a:rPr lang="en-US" altLang="ja-JP" dirty="0">
                <a:latin typeface="+mn-ea"/>
              </a:rPr>
              <a:t>GO</a:t>
            </a:r>
            <a:r>
              <a:rPr lang="ja-JP" altLang="en-US" dirty="0">
                <a:latin typeface="+mn-ea"/>
              </a:rPr>
              <a:t>⇒</a:t>
            </a:r>
            <a:endParaRPr kumimoji="1" lang="ja-JP" altLang="en-US" dirty="0">
              <a:latin typeface="+mn-ea"/>
            </a:endParaRPr>
          </a:p>
        </p:txBody>
      </p:sp>
      <p:sp>
        <p:nvSpPr>
          <p:cNvPr id="11" name="角丸四角形 10"/>
          <p:cNvSpPr/>
          <p:nvPr/>
        </p:nvSpPr>
        <p:spPr>
          <a:xfrm>
            <a:off x="8873544" y="-26070"/>
            <a:ext cx="3318456" cy="33485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－みんなのまちをつくろう！－</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52276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角丸四角形 1"/>
          <p:cNvSpPr/>
          <p:nvPr/>
        </p:nvSpPr>
        <p:spPr>
          <a:xfrm>
            <a:off x="678955" y="537994"/>
            <a:ext cx="4012952" cy="63370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BIZ UDPゴシック" panose="020B0400000000000000" pitchFamily="50" charset="-128"/>
                <a:ea typeface="BIZ UDPゴシック" panose="020B0400000000000000" pitchFamily="50" charset="-128"/>
              </a:rPr>
              <a:t>学習をふりかえろう</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3" name="正方形/長方形 2"/>
          <p:cNvSpPr/>
          <p:nvPr/>
        </p:nvSpPr>
        <p:spPr>
          <a:xfrm>
            <a:off x="556125" y="1378424"/>
            <a:ext cx="11061553" cy="4885898"/>
          </a:xfrm>
          <a:prstGeom prst="rect">
            <a:avLst/>
          </a:prstGeom>
          <a:solidFill>
            <a:schemeClr val="bg1"/>
          </a:solid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rgbClr val="0070C0"/>
              </a:solidFill>
              <a:latin typeface="BIZ UDPゴシック" panose="020B0400000000000000" pitchFamily="50" charset="-128"/>
              <a:ea typeface="BIZ UDPゴシック" panose="020B0400000000000000" pitchFamily="50" charset="-128"/>
            </a:endParaRPr>
          </a:p>
        </p:txBody>
      </p:sp>
      <p:sp>
        <p:nvSpPr>
          <p:cNvPr id="4" name="テキスト ボックス 3"/>
          <p:cNvSpPr txBox="1"/>
          <p:nvPr/>
        </p:nvSpPr>
        <p:spPr>
          <a:xfrm>
            <a:off x="11617678" y="6286385"/>
            <a:ext cx="415498" cy="369332"/>
          </a:xfrm>
          <a:prstGeom prst="rect">
            <a:avLst/>
          </a:prstGeom>
          <a:noFill/>
        </p:spPr>
        <p:txBody>
          <a:bodyPr wrap="none" rtlCol="0">
            <a:spAutoFit/>
          </a:bodyPr>
          <a:lstStyle/>
          <a:p>
            <a:r>
              <a:rPr lang="en-US" altLang="ja-JP" dirty="0">
                <a:latin typeface="+mj-ea"/>
                <a:ea typeface="+mj-ea"/>
              </a:rPr>
              <a:t>15</a:t>
            </a:r>
            <a:endParaRPr kumimoji="1" lang="ja-JP" altLang="en-US" dirty="0">
              <a:latin typeface="+mj-ea"/>
              <a:ea typeface="+mj-ea"/>
            </a:endParaRPr>
          </a:p>
        </p:txBody>
      </p:sp>
      <p:sp>
        <p:nvSpPr>
          <p:cNvPr id="5" name="角丸四角形 4"/>
          <p:cNvSpPr/>
          <p:nvPr/>
        </p:nvSpPr>
        <p:spPr>
          <a:xfrm>
            <a:off x="10278409" y="520986"/>
            <a:ext cx="1237387" cy="6507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n-ea"/>
              </a:rPr>
              <a:t>ワークシートへ</a:t>
            </a:r>
            <a:endParaRPr kumimoji="1" lang="en-US" altLang="ja-JP" sz="1200" dirty="0">
              <a:latin typeface="+mn-ea"/>
            </a:endParaRPr>
          </a:p>
          <a:p>
            <a:pPr algn="ctr"/>
            <a:r>
              <a:rPr lang="en-US" altLang="ja-JP" dirty="0">
                <a:latin typeface="+mn-ea"/>
              </a:rPr>
              <a:t>GO</a:t>
            </a:r>
            <a:r>
              <a:rPr lang="ja-JP" altLang="en-US" dirty="0">
                <a:latin typeface="+mn-ea"/>
              </a:rPr>
              <a:t>⇒</a:t>
            </a:r>
            <a:endParaRPr kumimoji="1" lang="ja-JP" altLang="en-US" dirty="0">
              <a:latin typeface="+mn-ea"/>
            </a:endParaRPr>
          </a:p>
        </p:txBody>
      </p:sp>
      <p:sp>
        <p:nvSpPr>
          <p:cNvPr id="6" name="角丸四角形 5"/>
          <p:cNvSpPr/>
          <p:nvPr/>
        </p:nvSpPr>
        <p:spPr>
          <a:xfrm>
            <a:off x="8873544" y="-26070"/>
            <a:ext cx="3318456" cy="33485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－みんなのまちをつくろう！－</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86261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6" name="角丸四角形 5"/>
          <p:cNvSpPr/>
          <p:nvPr/>
        </p:nvSpPr>
        <p:spPr>
          <a:xfrm>
            <a:off x="348527" y="1044222"/>
            <a:ext cx="6093216" cy="7877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Pゴシック" panose="020B0400000000000000" pitchFamily="50" charset="-128"/>
                <a:ea typeface="BIZ UDPゴシック" panose="020B0400000000000000" pitchFamily="50" charset="-128"/>
              </a:rPr>
              <a:t>　住みやすいまちにするためには、どのようにお金を使えばいいだろう？</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わたしたちの住むまちの予算を考え、記入してみよう。</a:t>
            </a:r>
          </a:p>
        </p:txBody>
      </p:sp>
      <p:sp>
        <p:nvSpPr>
          <p:cNvPr id="7" name="角丸四角形 6"/>
          <p:cNvSpPr/>
          <p:nvPr/>
        </p:nvSpPr>
        <p:spPr>
          <a:xfrm>
            <a:off x="348527" y="1887684"/>
            <a:ext cx="1214651" cy="405553"/>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調べ方</a:t>
            </a:r>
          </a:p>
        </p:txBody>
      </p:sp>
      <p:sp>
        <p:nvSpPr>
          <p:cNvPr id="8" name="角丸四角形 7"/>
          <p:cNvSpPr/>
          <p:nvPr/>
        </p:nvSpPr>
        <p:spPr>
          <a:xfrm>
            <a:off x="340684" y="2744981"/>
            <a:ext cx="5909990" cy="509880"/>
          </a:xfrm>
          <a:prstGeom prst="round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348527" y="2348949"/>
            <a:ext cx="1719618" cy="3214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4">
                    <a:lumMod val="50000"/>
                  </a:schemeClr>
                </a:solidFill>
                <a:latin typeface="BIZ UDPゴシック" panose="020B0400000000000000" pitchFamily="50" charset="-128"/>
                <a:ea typeface="BIZ UDPゴシック" panose="020B0400000000000000" pitchFamily="50" charset="-128"/>
              </a:rPr>
              <a:t>ホームページ</a:t>
            </a:r>
          </a:p>
        </p:txBody>
      </p:sp>
      <p:sp>
        <p:nvSpPr>
          <p:cNvPr id="10" name="角丸四角形 9"/>
          <p:cNvSpPr/>
          <p:nvPr/>
        </p:nvSpPr>
        <p:spPr>
          <a:xfrm>
            <a:off x="376841" y="3333119"/>
            <a:ext cx="1719618" cy="3214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4">
                    <a:lumMod val="50000"/>
                  </a:schemeClr>
                </a:solidFill>
                <a:latin typeface="BIZ UDPゴシック" panose="020B0400000000000000" pitchFamily="50" charset="-128"/>
                <a:ea typeface="BIZ UDPゴシック" panose="020B0400000000000000" pitchFamily="50" charset="-128"/>
              </a:rPr>
              <a:t>役所への取材</a:t>
            </a:r>
            <a:endParaRPr kumimoji="1" lang="ja-JP" altLang="en-US" dirty="0">
              <a:solidFill>
                <a:schemeClr val="accent4">
                  <a:lumMod val="50000"/>
                </a:schemeClr>
              </a:solidFill>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366605" y="3732809"/>
            <a:ext cx="5873833" cy="509880"/>
          </a:xfrm>
          <a:prstGeom prst="round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376841" y="4336482"/>
            <a:ext cx="1719618" cy="3214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4">
                    <a:lumMod val="50000"/>
                  </a:schemeClr>
                </a:solidFill>
                <a:latin typeface="BIZ UDPゴシック" panose="020B0400000000000000" pitchFamily="50" charset="-128"/>
                <a:ea typeface="BIZ UDPゴシック" panose="020B0400000000000000" pitchFamily="50" charset="-128"/>
              </a:rPr>
              <a:t>広報誌など</a:t>
            </a:r>
            <a:endParaRPr kumimoji="1" lang="ja-JP" altLang="en-US" dirty="0">
              <a:solidFill>
                <a:schemeClr val="accent4">
                  <a:lumMod val="50000"/>
                </a:schemeClr>
              </a:solidFill>
              <a:latin typeface="BIZ UDPゴシック" panose="020B0400000000000000" pitchFamily="50" charset="-128"/>
              <a:ea typeface="BIZ UDPゴシック" panose="020B0400000000000000" pitchFamily="50" charset="-128"/>
            </a:endParaRPr>
          </a:p>
        </p:txBody>
      </p:sp>
      <p:sp>
        <p:nvSpPr>
          <p:cNvPr id="13" name="角丸四角形 12"/>
          <p:cNvSpPr/>
          <p:nvPr/>
        </p:nvSpPr>
        <p:spPr>
          <a:xfrm>
            <a:off x="358762" y="4732846"/>
            <a:ext cx="5909990" cy="509881"/>
          </a:xfrm>
          <a:prstGeom prst="round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366604" y="5739532"/>
            <a:ext cx="5873833" cy="815893"/>
          </a:xfrm>
          <a:prstGeom prst="round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358762" y="5330414"/>
            <a:ext cx="1719618" cy="3214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accent4">
                    <a:lumMod val="50000"/>
                  </a:schemeClr>
                </a:solidFill>
                <a:latin typeface="BIZ UDPゴシック" panose="020B0400000000000000" pitchFamily="50" charset="-128"/>
                <a:ea typeface="BIZ UDPゴシック" panose="020B0400000000000000" pitchFamily="50" charset="-128"/>
              </a:rPr>
              <a:t>その他</a:t>
            </a:r>
            <a:endParaRPr kumimoji="1" lang="ja-JP" altLang="en-US" dirty="0">
              <a:solidFill>
                <a:schemeClr val="accent4">
                  <a:lumMod val="50000"/>
                </a:schemeClr>
              </a:solidFill>
              <a:latin typeface="BIZ UDPゴシック" panose="020B0400000000000000" pitchFamily="50" charset="-128"/>
              <a:ea typeface="BIZ UDPゴシック" panose="020B0400000000000000" pitchFamily="50" charset="-128"/>
            </a:endParaRPr>
          </a:p>
        </p:txBody>
      </p:sp>
      <p:sp>
        <p:nvSpPr>
          <p:cNvPr id="16" name="角丸四角形 15"/>
          <p:cNvSpPr/>
          <p:nvPr/>
        </p:nvSpPr>
        <p:spPr>
          <a:xfrm>
            <a:off x="6687403" y="1323832"/>
            <a:ext cx="5332443" cy="4285397"/>
          </a:xfrm>
          <a:prstGeom prst="roundRect">
            <a:avLst>
              <a:gd name="adj" fmla="val 7351"/>
            </a:avLst>
          </a:prstGeom>
          <a:solidFill>
            <a:schemeClr val="bg1"/>
          </a:solid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p:cNvPicPr>
            <a:picLocks noChangeAspect="1"/>
          </p:cNvPicPr>
          <p:nvPr/>
        </p:nvPicPr>
        <p:blipFill>
          <a:blip r:embed="rId2">
            <a:extLst>
              <a:ext uri="{BEBA8EAE-BF5A-486C-A8C5-ECC9F3942E4B}">
                <a14:imgProps xmlns:a14="http://schemas.microsoft.com/office/drawing/2010/main">
                  <a14:imgLayer r:embed="rId3">
                    <a14:imgEffect>
                      <a14:backgroundRemoval t="4348" b="94314" l="5346" r="93082">
                        <a14:foregroundMark x1="20126" y1="8696" x2="20126" y2="8696"/>
                        <a14:foregroundMark x1="23899" y1="4682" x2="23899" y2="4682"/>
                        <a14:foregroundMark x1="5346" y1="24749" x2="5346" y2="24749"/>
                        <a14:foregroundMark x1="15409" y1="37458" x2="15409" y2="37458"/>
                        <a14:foregroundMark x1="25472" y1="41472" x2="25472" y2="41472"/>
                        <a14:foregroundMark x1="40566" y1="31773" x2="40566" y2="31773"/>
                        <a14:foregroundMark x1="53145" y1="29097" x2="53145" y2="29097"/>
                        <a14:foregroundMark x1="49686" y1="91304" x2="49686" y2="91304"/>
                        <a14:foregroundMark x1="42453" y1="91639" x2="42453" y2="91639"/>
                        <a14:foregroundMark x1="63208" y1="92977" x2="63208" y2="92977"/>
                        <a14:foregroundMark x1="93082" y1="75585" x2="93082" y2="75585"/>
                        <a14:foregroundMark x1="40566" y1="31438" x2="40566" y2="31438"/>
                        <a14:foregroundMark x1="52830" y1="27090" x2="52830" y2="27090"/>
                        <a14:foregroundMark x1="54403" y1="26087" x2="54403" y2="26087"/>
                        <a14:foregroundMark x1="57233" y1="26756" x2="57233" y2="26756"/>
                        <a14:foregroundMark x1="43082" y1="29431" x2="43082" y2="29431"/>
                        <a14:foregroundMark x1="42453" y1="36120" x2="42453" y2="36120"/>
                        <a14:foregroundMark x1="12579" y1="33779" x2="12579" y2="33779"/>
                        <a14:foregroundMark x1="11635" y1="30769" x2="11635" y2="30769"/>
                        <a14:foregroundMark x1="9748" y1="34783" x2="9748" y2="34783"/>
                        <a14:foregroundMark x1="30503" y1="47826" x2="30503" y2="47826"/>
                        <a14:foregroundMark x1="39623" y1="44147" x2="39623" y2="44147"/>
                        <a14:foregroundMark x1="48428" y1="94314" x2="48428" y2="94314"/>
                      </a14:backgroundRemoval>
                    </a14:imgEffect>
                  </a14:imgLayer>
                </a14:imgProps>
              </a:ext>
            </a:extLst>
          </a:blip>
          <a:stretch>
            <a:fillRect/>
          </a:stretch>
        </p:blipFill>
        <p:spPr>
          <a:xfrm>
            <a:off x="8275450" y="209259"/>
            <a:ext cx="1078174" cy="1013755"/>
          </a:xfrm>
          <a:prstGeom prst="rect">
            <a:avLst/>
          </a:prstGeom>
        </p:spPr>
      </p:pic>
      <p:pic>
        <p:nvPicPr>
          <p:cNvPr id="18" name="図 17"/>
          <p:cNvPicPr>
            <a:picLocks noChangeAspect="1"/>
          </p:cNvPicPr>
          <p:nvPr/>
        </p:nvPicPr>
        <p:blipFill>
          <a:blip r:embed="rId4">
            <a:extLst>
              <a:ext uri="{BEBA8EAE-BF5A-486C-A8C5-ECC9F3942E4B}">
                <a14:imgProps xmlns:a14="http://schemas.microsoft.com/office/drawing/2010/main">
                  <a14:imgLayer r:embed="rId5">
                    <a14:imgEffect>
                      <a14:backgroundRemoval t="9962" b="89272" l="5882" r="93824">
                        <a14:foregroundMark x1="61176" y1="29885" x2="61176" y2="29885"/>
                        <a14:foregroundMark x1="61471" y1="32950" x2="61471" y2="32950"/>
                        <a14:foregroundMark x1="75882" y1="40613" x2="75882" y2="40613"/>
                        <a14:foregroundMark x1="78529" y1="49808" x2="78529" y2="49808"/>
                        <a14:foregroundMark x1="73529" y1="55556" x2="73529" y2="55556"/>
                        <a14:foregroundMark x1="6176" y1="35632" x2="6176" y2="35632"/>
                        <a14:foregroundMark x1="56176" y1="69349" x2="56176" y2="69349"/>
                        <a14:foregroundMark x1="84412" y1="58621" x2="84412" y2="58621"/>
                        <a14:foregroundMark x1="72647" y1="76628" x2="72647" y2="76628"/>
                        <a14:foregroundMark x1="76176" y1="88506" x2="76176" y2="88506"/>
                        <a14:foregroundMark x1="83824" y1="83142" x2="83824" y2="83142"/>
                        <a14:foregroundMark x1="93824" y1="86973" x2="93824" y2="86973"/>
                        <a14:foregroundMark x1="43235" y1="85057" x2="43235" y2="85057"/>
                        <a14:foregroundMark x1="34118" y1="34866" x2="34118" y2="34866"/>
                        <a14:foregroundMark x1="19706" y1="54023" x2="19706" y2="54023"/>
                        <a14:backgroundMark x1="76471" y1="80460" x2="76471" y2="80460"/>
                        <a14:backgroundMark x1="79412" y1="82375" x2="79412" y2="82375"/>
                        <a14:backgroundMark x1="80294" y1="83525" x2="80294" y2="83525"/>
                      </a14:backgroundRemoval>
                    </a14:imgEffect>
                  </a14:imgLayer>
                </a14:imgProps>
              </a:ext>
            </a:extLst>
          </a:blip>
          <a:stretch>
            <a:fillRect/>
          </a:stretch>
        </p:blipFill>
        <p:spPr>
          <a:xfrm>
            <a:off x="8687182" y="5768598"/>
            <a:ext cx="1332884" cy="1013755"/>
          </a:xfrm>
          <a:prstGeom prst="rect">
            <a:avLst/>
          </a:prstGeom>
        </p:spPr>
      </p:pic>
      <p:sp>
        <p:nvSpPr>
          <p:cNvPr id="19" name="角丸四角形 18"/>
          <p:cNvSpPr/>
          <p:nvPr/>
        </p:nvSpPr>
        <p:spPr>
          <a:xfrm>
            <a:off x="9975645" y="374967"/>
            <a:ext cx="1757688" cy="6507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n-ea"/>
              </a:rPr>
              <a:t>ワークシートへ</a:t>
            </a:r>
            <a:endParaRPr kumimoji="1" lang="en-US" altLang="ja-JP" sz="1400" dirty="0">
              <a:latin typeface="+mn-ea"/>
            </a:endParaRPr>
          </a:p>
          <a:p>
            <a:pPr algn="ctr"/>
            <a:r>
              <a:rPr lang="en-US" altLang="ja-JP" sz="2400" dirty="0">
                <a:latin typeface="+mn-ea"/>
              </a:rPr>
              <a:t>GO</a:t>
            </a:r>
            <a:r>
              <a:rPr lang="ja-JP" altLang="en-US" dirty="0">
                <a:latin typeface="+mn-ea"/>
              </a:rPr>
              <a:t>⇒</a:t>
            </a:r>
            <a:endParaRPr kumimoji="1" lang="ja-JP" altLang="en-US" dirty="0">
              <a:latin typeface="+mn-ea"/>
            </a:endParaRPr>
          </a:p>
        </p:txBody>
      </p:sp>
      <p:sp>
        <p:nvSpPr>
          <p:cNvPr id="20" name="テキスト ボックス 19"/>
          <p:cNvSpPr txBox="1"/>
          <p:nvPr/>
        </p:nvSpPr>
        <p:spPr>
          <a:xfrm>
            <a:off x="11603565" y="6370759"/>
            <a:ext cx="415498" cy="369332"/>
          </a:xfrm>
          <a:prstGeom prst="rect">
            <a:avLst/>
          </a:prstGeom>
          <a:noFill/>
        </p:spPr>
        <p:txBody>
          <a:bodyPr wrap="none" rtlCol="0">
            <a:spAutoFit/>
          </a:bodyPr>
          <a:lstStyle/>
          <a:p>
            <a:r>
              <a:rPr lang="en-US" altLang="ja-JP" dirty="0">
                <a:latin typeface="+mj-ea"/>
                <a:ea typeface="+mj-ea"/>
              </a:rPr>
              <a:t>16</a:t>
            </a:r>
            <a:endParaRPr kumimoji="1" lang="ja-JP" altLang="en-US" dirty="0">
              <a:latin typeface="+mj-ea"/>
              <a:ea typeface="+mj-ea"/>
            </a:endParaRPr>
          </a:p>
        </p:txBody>
      </p:sp>
      <p:grpSp>
        <p:nvGrpSpPr>
          <p:cNvPr id="21" name="グループ化 20"/>
          <p:cNvGrpSpPr/>
          <p:nvPr/>
        </p:nvGrpSpPr>
        <p:grpSpPr>
          <a:xfrm>
            <a:off x="0" y="107467"/>
            <a:ext cx="8141938" cy="835937"/>
            <a:chOff x="203619" y="352044"/>
            <a:chExt cx="8047777" cy="838200"/>
          </a:xfrm>
        </p:grpSpPr>
        <p:sp>
          <p:nvSpPr>
            <p:cNvPr id="22" name="角丸四角形 21"/>
            <p:cNvSpPr/>
            <p:nvPr/>
          </p:nvSpPr>
          <p:spPr>
            <a:xfrm>
              <a:off x="487679" y="620268"/>
              <a:ext cx="7763717" cy="39319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正方形/長方形 22"/>
            <p:cNvSpPr/>
            <p:nvPr/>
          </p:nvSpPr>
          <p:spPr>
            <a:xfrm>
              <a:off x="203619" y="35204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b="1" dirty="0">
                  <a:ln w="10160">
                    <a:solidFill>
                      <a:srgbClr val="3399FF"/>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４　わたしたちのまちの予算</a:t>
              </a:r>
              <a:endParaRPr lang="ja-JP" altLang="en-US" sz="3600" dirty="0">
                <a:ln w="10160">
                  <a:solidFill>
                    <a:srgbClr val="3399FF"/>
                  </a:solidFill>
                  <a:prstDash val="solid"/>
                </a:ln>
                <a:solidFill>
                  <a:prstClr val="black"/>
                </a:solidFill>
                <a:latin typeface="HGS創英角ﾎﾟｯﾌﾟ体" panose="040B0A00000000000000" pitchFamily="50" charset="-128"/>
                <a:ea typeface="HGS創英角ﾎﾟｯﾌﾟ体" panose="040B0A00000000000000" pitchFamily="50" charset="-128"/>
              </a:endParaRPr>
            </a:p>
          </p:txBody>
        </p:sp>
      </p:grpSp>
    </p:spTree>
    <p:extLst>
      <p:ext uri="{BB962C8B-B14F-4D97-AF65-F5344CB8AC3E}">
        <p14:creationId xmlns:p14="http://schemas.microsoft.com/office/powerpoint/2010/main" val="2701229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5FA66E8-06ED-4A1C-BD3F-6F36585D090E}"/>
              </a:ext>
            </a:extLst>
          </p:cNvPr>
          <p:cNvSpPr/>
          <p:nvPr/>
        </p:nvSpPr>
        <p:spPr>
          <a:xfrm>
            <a:off x="6096000" y="422543"/>
            <a:ext cx="5923462" cy="4047857"/>
          </a:xfrm>
          <a:prstGeom prst="rect">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6168617" y="397341"/>
            <a:ext cx="1366446" cy="5458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BIZ UDPゴシック" panose="020B0400000000000000" pitchFamily="50" charset="-128"/>
                <a:ea typeface="BIZ UDPゴシック" panose="020B0400000000000000" pitchFamily="50" charset="-128"/>
              </a:rPr>
              <a:t>記入例</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2" name="角丸四角形 1"/>
          <p:cNvSpPr/>
          <p:nvPr/>
        </p:nvSpPr>
        <p:spPr>
          <a:xfrm>
            <a:off x="291068" y="182561"/>
            <a:ext cx="5544135" cy="735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HG丸ｺﾞｼｯｸM-PRO" panose="020F0600000000000000" pitchFamily="50" charset="-128"/>
                <a:ea typeface="HG丸ｺﾞｼｯｸM-PRO" panose="020F0600000000000000" pitchFamily="50" charset="-128"/>
              </a:rPr>
              <a:t>わたしたちのまちの予算をつくってみよう！</a:t>
            </a:r>
          </a:p>
        </p:txBody>
      </p:sp>
      <p:sp>
        <p:nvSpPr>
          <p:cNvPr id="11" name="角丸四角形 10"/>
          <p:cNvSpPr/>
          <p:nvPr/>
        </p:nvSpPr>
        <p:spPr>
          <a:xfrm>
            <a:off x="4077515" y="1154663"/>
            <a:ext cx="1757688" cy="6507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n-ea"/>
              </a:rPr>
              <a:t>ワークシートへ</a:t>
            </a:r>
            <a:endParaRPr kumimoji="1" lang="en-US" altLang="ja-JP" sz="1400" dirty="0">
              <a:latin typeface="+mn-ea"/>
            </a:endParaRPr>
          </a:p>
          <a:p>
            <a:pPr algn="ctr"/>
            <a:r>
              <a:rPr lang="en-US" altLang="ja-JP" sz="2400" dirty="0">
                <a:latin typeface="+mn-ea"/>
              </a:rPr>
              <a:t>GO</a:t>
            </a:r>
            <a:r>
              <a:rPr lang="ja-JP" altLang="en-US" dirty="0">
                <a:latin typeface="+mn-ea"/>
              </a:rPr>
              <a:t>⇒</a:t>
            </a:r>
            <a:endParaRPr kumimoji="1" lang="ja-JP" altLang="en-US" dirty="0">
              <a:latin typeface="+mn-ea"/>
            </a:endParaRPr>
          </a:p>
        </p:txBody>
      </p:sp>
      <p:sp>
        <p:nvSpPr>
          <p:cNvPr id="13" name="テキスト ボックス 12"/>
          <p:cNvSpPr txBox="1"/>
          <p:nvPr/>
        </p:nvSpPr>
        <p:spPr>
          <a:xfrm>
            <a:off x="11603964" y="6487572"/>
            <a:ext cx="415498" cy="369332"/>
          </a:xfrm>
          <a:prstGeom prst="rect">
            <a:avLst/>
          </a:prstGeom>
          <a:noFill/>
        </p:spPr>
        <p:txBody>
          <a:bodyPr wrap="none" rtlCol="0">
            <a:spAutoFit/>
          </a:bodyPr>
          <a:lstStyle/>
          <a:p>
            <a:r>
              <a:rPr lang="en-US" altLang="ja-JP" dirty="0">
                <a:latin typeface="+mj-ea"/>
                <a:ea typeface="+mj-ea"/>
              </a:rPr>
              <a:t>17</a:t>
            </a:r>
            <a:endParaRPr kumimoji="1" lang="ja-JP" altLang="en-US" dirty="0">
              <a:latin typeface="+mj-ea"/>
              <a:ea typeface="+mj-ea"/>
            </a:endParaRPr>
          </a:p>
        </p:txBody>
      </p:sp>
      <p:pic>
        <p:nvPicPr>
          <p:cNvPr id="15" name="図 14"/>
          <p:cNvPicPr>
            <a:picLocks noChangeAspect="1"/>
          </p:cNvPicPr>
          <p:nvPr/>
        </p:nvPicPr>
        <p:blipFill>
          <a:blip r:embed="rId3"/>
          <a:stretch>
            <a:fillRect/>
          </a:stretch>
        </p:blipFill>
        <p:spPr>
          <a:xfrm>
            <a:off x="739313" y="1854019"/>
            <a:ext cx="4497242" cy="4497242"/>
          </a:xfrm>
          <a:prstGeom prst="rect">
            <a:avLst/>
          </a:prstGeom>
        </p:spPr>
      </p:pic>
      <p:sp>
        <p:nvSpPr>
          <p:cNvPr id="17" name="角丸四角形 16"/>
          <p:cNvSpPr/>
          <p:nvPr/>
        </p:nvSpPr>
        <p:spPr>
          <a:xfrm>
            <a:off x="5466975" y="4585293"/>
            <a:ext cx="6555693" cy="19022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200" dirty="0">
                <a:solidFill>
                  <a:srgbClr val="CC00CC"/>
                </a:solidFill>
                <a:latin typeface="BIZ UDPゴシック" panose="020B0400000000000000" pitchFamily="50" charset="-128"/>
                <a:ea typeface="BIZ UDPゴシック" panose="020B0400000000000000" pitchFamily="50" charset="-128"/>
              </a:rPr>
              <a:t>ことば</a:t>
            </a:r>
            <a:r>
              <a:rPr kumimoji="1" lang="ja-JP" altLang="en-US" sz="1200" dirty="0">
                <a:solidFill>
                  <a:srgbClr val="CC00CC"/>
                </a:solidFill>
                <a:latin typeface="BIZ UDPゴシック" panose="020B0400000000000000" pitchFamily="50" charset="-128"/>
                <a:ea typeface="BIZ UDPゴシック" panose="020B0400000000000000" pitchFamily="50" charset="-128"/>
              </a:rPr>
              <a:t>の意味</a:t>
            </a:r>
            <a:endParaRPr kumimoji="1" lang="en-US" altLang="ja-JP" sz="1200" dirty="0">
              <a:solidFill>
                <a:srgbClr val="CC00CC"/>
              </a:solidFill>
              <a:latin typeface="BIZ UDPゴシック" panose="020B0400000000000000" pitchFamily="50" charset="-128"/>
              <a:ea typeface="BIZ UDPゴシック" panose="020B0400000000000000" pitchFamily="50" charset="-128"/>
            </a:endParaRPr>
          </a:p>
          <a:p>
            <a:pPr>
              <a:lnSpc>
                <a:spcPct val="150000"/>
              </a:lnSpc>
            </a:pPr>
            <a:r>
              <a:rPr lang="en-US" altLang="ja-JP" sz="1200" dirty="0">
                <a:solidFill>
                  <a:schemeClr val="tx1"/>
                </a:solidFill>
              </a:rPr>
              <a:t>【</a:t>
            </a:r>
            <a:r>
              <a:rPr lang="ja-JP" altLang="en-US" sz="1200" dirty="0">
                <a:solidFill>
                  <a:schemeClr val="tx1"/>
                </a:solidFill>
              </a:rPr>
              <a:t>教育費</a:t>
            </a:r>
            <a:r>
              <a:rPr lang="en-US" altLang="ja-JP" sz="1200" dirty="0">
                <a:solidFill>
                  <a:schemeClr val="tx1"/>
                </a:solidFill>
              </a:rPr>
              <a:t>】</a:t>
            </a:r>
            <a:r>
              <a:rPr lang="ja-JP" altLang="en-US" sz="1200" dirty="0">
                <a:solidFill>
                  <a:schemeClr val="tx1"/>
                </a:solidFill>
              </a:rPr>
              <a:t>教育のために　　　　　　　　　　　　　　　　　  </a:t>
            </a:r>
            <a:r>
              <a:rPr lang="en-US" altLang="ja-JP" sz="1200" dirty="0">
                <a:solidFill>
                  <a:schemeClr val="tx1"/>
                </a:solidFill>
              </a:rPr>
              <a:t>【</a:t>
            </a:r>
            <a:r>
              <a:rPr lang="ja-JP" altLang="en-US" sz="1200" dirty="0">
                <a:solidFill>
                  <a:schemeClr val="tx1"/>
                </a:solidFill>
              </a:rPr>
              <a:t>消防費</a:t>
            </a:r>
            <a:r>
              <a:rPr lang="en-US" altLang="ja-JP" sz="1200" dirty="0">
                <a:solidFill>
                  <a:schemeClr val="tx1"/>
                </a:solidFill>
              </a:rPr>
              <a:t>】</a:t>
            </a:r>
            <a:r>
              <a:rPr lang="ja-JP" altLang="en-US" sz="1200" dirty="0">
                <a:solidFill>
                  <a:schemeClr val="tx1"/>
                </a:solidFill>
              </a:rPr>
              <a:t>消防など、安心して暮らせるために</a:t>
            </a:r>
            <a:endParaRPr lang="en-US" altLang="ja-JP" sz="1200" dirty="0">
              <a:solidFill>
                <a:schemeClr val="tx1"/>
              </a:solidFill>
            </a:endParaRPr>
          </a:p>
          <a:p>
            <a:pPr>
              <a:lnSpc>
                <a:spcPct val="150000"/>
              </a:lnSpc>
            </a:pPr>
            <a:r>
              <a:rPr kumimoji="1" lang="en-US" altLang="ja-JP" sz="1200" dirty="0">
                <a:solidFill>
                  <a:schemeClr val="tx1"/>
                </a:solidFill>
              </a:rPr>
              <a:t>【</a:t>
            </a:r>
            <a:r>
              <a:rPr kumimoji="1" lang="ja-JP" altLang="en-US" sz="1200" dirty="0">
                <a:solidFill>
                  <a:schemeClr val="tx1"/>
                </a:solidFill>
              </a:rPr>
              <a:t>民生費</a:t>
            </a:r>
            <a:r>
              <a:rPr kumimoji="1" lang="en-US" altLang="ja-JP" sz="1200" dirty="0">
                <a:solidFill>
                  <a:schemeClr val="tx1"/>
                </a:solidFill>
              </a:rPr>
              <a:t>】</a:t>
            </a:r>
            <a:r>
              <a:rPr lang="ja-JP" altLang="en-US" sz="1200" dirty="0">
                <a:solidFill>
                  <a:schemeClr val="tx1"/>
                </a:solidFill>
              </a:rPr>
              <a:t>福祉の充実のために　　　　　　　　　　　　    </a:t>
            </a:r>
            <a:r>
              <a:rPr lang="en-US" altLang="ja-JP" sz="1200" dirty="0">
                <a:solidFill>
                  <a:schemeClr val="tx1"/>
                </a:solidFill>
              </a:rPr>
              <a:t>【</a:t>
            </a:r>
            <a:r>
              <a:rPr lang="ja-JP" altLang="en-US" sz="1200" dirty="0">
                <a:solidFill>
                  <a:schemeClr val="tx1"/>
                </a:solidFill>
              </a:rPr>
              <a:t>総務費</a:t>
            </a:r>
            <a:r>
              <a:rPr lang="en-US" altLang="ja-JP" sz="1200" dirty="0">
                <a:solidFill>
                  <a:schemeClr val="tx1"/>
                </a:solidFill>
              </a:rPr>
              <a:t>】</a:t>
            </a:r>
            <a:r>
              <a:rPr lang="ja-JP" altLang="en-US" sz="1200" dirty="0">
                <a:solidFill>
                  <a:schemeClr val="tx1"/>
                </a:solidFill>
              </a:rPr>
              <a:t>住民手続きなどのために</a:t>
            </a:r>
            <a:endParaRPr lang="en-US" altLang="ja-JP" sz="1200" dirty="0">
              <a:solidFill>
                <a:schemeClr val="tx1"/>
              </a:solidFill>
            </a:endParaRPr>
          </a:p>
          <a:p>
            <a:pPr>
              <a:lnSpc>
                <a:spcPct val="150000"/>
              </a:lnSpc>
            </a:pPr>
            <a:r>
              <a:rPr kumimoji="1" lang="en-US" altLang="ja-JP" sz="1200" dirty="0">
                <a:solidFill>
                  <a:schemeClr val="tx1"/>
                </a:solidFill>
              </a:rPr>
              <a:t>【</a:t>
            </a:r>
            <a:r>
              <a:rPr kumimoji="1" lang="ja-JP" altLang="en-US" sz="1200" dirty="0">
                <a:solidFill>
                  <a:schemeClr val="tx1"/>
                </a:solidFill>
              </a:rPr>
              <a:t>土木費</a:t>
            </a:r>
            <a:r>
              <a:rPr kumimoji="1" lang="en-US" altLang="ja-JP" sz="1200" dirty="0">
                <a:solidFill>
                  <a:schemeClr val="tx1"/>
                </a:solidFill>
              </a:rPr>
              <a:t>】</a:t>
            </a:r>
            <a:r>
              <a:rPr kumimoji="1" lang="ja-JP" altLang="en-US" sz="1200" dirty="0">
                <a:solidFill>
                  <a:schemeClr val="tx1"/>
                </a:solidFill>
              </a:rPr>
              <a:t>道路の整備やまちづくりのために　　 　　 　</a:t>
            </a:r>
            <a:r>
              <a:rPr kumimoji="1" lang="en-US" altLang="ja-JP" sz="1200" dirty="0">
                <a:solidFill>
                  <a:schemeClr val="tx1"/>
                </a:solidFill>
              </a:rPr>
              <a:t>【</a:t>
            </a:r>
            <a:r>
              <a:rPr lang="ja-JP" altLang="en-US" sz="1200" dirty="0">
                <a:solidFill>
                  <a:schemeClr val="tx1"/>
                </a:solidFill>
              </a:rPr>
              <a:t>農林水産費</a:t>
            </a:r>
            <a:r>
              <a:rPr lang="en-US" altLang="ja-JP" sz="1200" dirty="0">
                <a:solidFill>
                  <a:schemeClr val="tx1"/>
                </a:solidFill>
              </a:rPr>
              <a:t>】</a:t>
            </a:r>
            <a:r>
              <a:rPr lang="ja-JP" altLang="en-US" sz="1200" dirty="0">
                <a:solidFill>
                  <a:schemeClr val="tx1"/>
                </a:solidFill>
              </a:rPr>
              <a:t>農林漁業を助けるために</a:t>
            </a:r>
            <a:endParaRPr kumimoji="1" lang="en-US" altLang="ja-JP" sz="1200" dirty="0">
              <a:solidFill>
                <a:schemeClr val="tx1"/>
              </a:solidFill>
            </a:endParaRPr>
          </a:p>
          <a:p>
            <a:pPr>
              <a:lnSpc>
                <a:spcPct val="150000"/>
              </a:lnSpc>
            </a:pPr>
            <a:r>
              <a:rPr lang="en-US" altLang="ja-JP" sz="1200" dirty="0">
                <a:solidFill>
                  <a:schemeClr val="tx1"/>
                </a:solidFill>
              </a:rPr>
              <a:t>【</a:t>
            </a:r>
            <a:r>
              <a:rPr lang="ja-JP" altLang="en-US" sz="1200" dirty="0">
                <a:solidFill>
                  <a:schemeClr val="tx1"/>
                </a:solidFill>
              </a:rPr>
              <a:t>商工費</a:t>
            </a:r>
            <a:r>
              <a:rPr lang="en-US" altLang="ja-JP" sz="1200" dirty="0">
                <a:solidFill>
                  <a:schemeClr val="tx1"/>
                </a:solidFill>
              </a:rPr>
              <a:t>】</a:t>
            </a:r>
            <a:r>
              <a:rPr lang="ja-JP" altLang="en-US" sz="1200" dirty="0">
                <a:solidFill>
                  <a:schemeClr val="tx1"/>
                </a:solidFill>
              </a:rPr>
              <a:t>商工業を盛んにするために 　　　　　　　　　</a:t>
            </a:r>
            <a:r>
              <a:rPr lang="en-US" altLang="ja-JP" sz="1200" dirty="0">
                <a:solidFill>
                  <a:schemeClr val="tx1"/>
                </a:solidFill>
              </a:rPr>
              <a:t>【</a:t>
            </a:r>
            <a:r>
              <a:rPr lang="ja-JP" altLang="en-US" sz="1200" dirty="0">
                <a:solidFill>
                  <a:schemeClr val="tx1"/>
                </a:solidFill>
              </a:rPr>
              <a:t>公債費</a:t>
            </a:r>
            <a:r>
              <a:rPr lang="en-US" altLang="ja-JP" sz="1200" dirty="0">
                <a:solidFill>
                  <a:schemeClr val="tx1"/>
                </a:solidFill>
              </a:rPr>
              <a:t>】</a:t>
            </a:r>
            <a:r>
              <a:rPr lang="ja-JP" altLang="en-US" sz="1200" dirty="0">
                <a:solidFill>
                  <a:schemeClr val="tx1"/>
                </a:solidFill>
              </a:rPr>
              <a:t>地方債の返済などのために</a:t>
            </a:r>
            <a:endParaRPr lang="en-US" altLang="ja-JP" sz="1200" dirty="0">
              <a:solidFill>
                <a:schemeClr val="tx1"/>
              </a:solidFill>
            </a:endParaRPr>
          </a:p>
          <a:p>
            <a:pPr>
              <a:lnSpc>
                <a:spcPct val="150000"/>
              </a:lnSpc>
            </a:pPr>
            <a:r>
              <a:rPr kumimoji="1" lang="en-US" altLang="ja-JP" sz="1200" dirty="0">
                <a:solidFill>
                  <a:schemeClr val="tx1"/>
                </a:solidFill>
              </a:rPr>
              <a:t>【</a:t>
            </a:r>
            <a:r>
              <a:rPr kumimoji="1" lang="ja-JP" altLang="en-US" sz="1200" dirty="0">
                <a:solidFill>
                  <a:schemeClr val="tx1"/>
                </a:solidFill>
              </a:rPr>
              <a:t>衛生費</a:t>
            </a:r>
            <a:r>
              <a:rPr kumimoji="1" lang="en-US" altLang="ja-JP" sz="1200" dirty="0">
                <a:solidFill>
                  <a:schemeClr val="tx1"/>
                </a:solidFill>
              </a:rPr>
              <a:t>】</a:t>
            </a:r>
            <a:r>
              <a:rPr kumimoji="1" lang="ja-JP" altLang="en-US" sz="1200" dirty="0">
                <a:solidFill>
                  <a:schemeClr val="tx1"/>
                </a:solidFill>
              </a:rPr>
              <a:t>健康</a:t>
            </a:r>
            <a:r>
              <a:rPr lang="ja-JP" altLang="en-US" sz="1200" dirty="0">
                <a:solidFill>
                  <a:schemeClr val="tx1"/>
                </a:solidFill>
              </a:rPr>
              <a:t>を守るために</a:t>
            </a:r>
            <a:endParaRPr kumimoji="1" lang="en-US" altLang="ja-JP" sz="1200" dirty="0">
              <a:solidFill>
                <a:schemeClr val="tx1"/>
              </a:solidFill>
            </a:endParaRPr>
          </a:p>
        </p:txBody>
      </p:sp>
      <p:sp>
        <p:nvSpPr>
          <p:cNvPr id="20" name="角丸四角形 19"/>
          <p:cNvSpPr/>
          <p:nvPr/>
        </p:nvSpPr>
        <p:spPr>
          <a:xfrm>
            <a:off x="8873544" y="-26070"/>
            <a:ext cx="3318456" cy="33485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－わたしたちのまちの予算－</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8383D98F-F162-438D-8D47-A3A31103CE9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1840" y="918005"/>
            <a:ext cx="4284345" cy="3552395"/>
          </a:xfrm>
          <a:prstGeom prst="rect">
            <a:avLst/>
          </a:prstGeom>
        </p:spPr>
      </p:pic>
    </p:spTree>
    <p:extLst>
      <p:ext uri="{BB962C8B-B14F-4D97-AF65-F5344CB8AC3E}">
        <p14:creationId xmlns:p14="http://schemas.microsoft.com/office/powerpoint/2010/main" val="3943784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3599222" y="699402"/>
            <a:ext cx="6317021" cy="923330"/>
          </a:xfrm>
          <a:prstGeom prst="rect">
            <a:avLst/>
          </a:prstGeom>
          <a:noFill/>
        </p:spPr>
        <p:txBody>
          <a:bodyPr wrap="square" rtlCol="0">
            <a:spAutoFit/>
          </a:bodyPr>
          <a:lstStyle/>
          <a:p>
            <a:r>
              <a:rPr kumimoji="1" lang="ja-JP" altLang="en-US" sz="4000" dirty="0">
                <a:solidFill>
                  <a:srgbClr val="CC0099"/>
                </a:solidFill>
                <a:latin typeface="メイリオ" panose="020B0604030504040204" pitchFamily="50" charset="-128"/>
                <a:ea typeface="メイリオ" panose="020B0604030504040204" pitchFamily="50" charset="-128"/>
              </a:rPr>
              <a:t>税の役割って何だろう</a:t>
            </a:r>
            <a:r>
              <a:rPr kumimoji="1" lang="ja-JP" altLang="en-US" sz="5400" dirty="0">
                <a:solidFill>
                  <a:srgbClr val="CC0099"/>
                </a:solidFill>
                <a:latin typeface="メイリオ" panose="020B0604030504040204" pitchFamily="50" charset="-128"/>
                <a:ea typeface="メイリオ" panose="020B0604030504040204" pitchFamily="50" charset="-128"/>
              </a:rPr>
              <a:t>？</a:t>
            </a:r>
          </a:p>
        </p:txBody>
      </p:sp>
      <p:sp>
        <p:nvSpPr>
          <p:cNvPr id="3" name="正方形/長方形 2"/>
          <p:cNvSpPr/>
          <p:nvPr/>
        </p:nvSpPr>
        <p:spPr>
          <a:xfrm>
            <a:off x="558800" y="1498600"/>
            <a:ext cx="10972800" cy="5067300"/>
          </a:xfrm>
          <a:prstGeom prst="rect">
            <a:avLst/>
          </a:prstGeom>
          <a:solidFill>
            <a:srgbClr val="92D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t>　</a:t>
            </a:r>
            <a:endParaRPr lang="en-US" altLang="ja-JP" sz="2000" b="1" dirty="0"/>
          </a:p>
          <a:p>
            <a:endParaRPr kumimoji="1" lang="en-US" altLang="ja-JP" sz="2000" b="1" dirty="0"/>
          </a:p>
          <a:p>
            <a:r>
              <a:rPr lang="ja-JP" altLang="en-US" sz="2400" b="1" dirty="0"/>
              <a:t>　　　　　　　　　１　</a:t>
            </a:r>
            <a:r>
              <a:rPr kumimoji="1" lang="ja-JP" altLang="en-US" sz="2400" b="1" dirty="0"/>
              <a:t>身近な税の使いみち・・・・・・・・・・・・・・・・</a:t>
            </a:r>
            <a:r>
              <a:rPr kumimoji="1" lang="ja-JP" altLang="en-US" sz="2000" b="1" dirty="0"/>
              <a:t> </a:t>
            </a:r>
            <a:r>
              <a:rPr kumimoji="1" lang="ja-JP" altLang="en-US" sz="2400" b="1" dirty="0"/>
              <a:t>１～８　　　　</a:t>
            </a:r>
            <a:endParaRPr lang="en-US" altLang="ja-JP" sz="2400" b="1" dirty="0"/>
          </a:p>
          <a:p>
            <a:r>
              <a:rPr lang="ja-JP" altLang="en-US" sz="2400" b="1" dirty="0"/>
              <a:t>　　　　　　　　　　　新潟県の財政（令和５年度当初予算）　・・・・</a:t>
            </a:r>
            <a:r>
              <a:rPr lang="ja-JP" altLang="en-US" sz="1050" b="1" dirty="0"/>
              <a:t>   </a:t>
            </a:r>
            <a:r>
              <a:rPr lang="ja-JP" altLang="en-US" sz="2400" b="1" dirty="0"/>
              <a:t>８　　　　　　　</a:t>
            </a:r>
            <a:endParaRPr lang="en-US" altLang="ja-JP" sz="2400" b="1" dirty="0"/>
          </a:p>
          <a:p>
            <a:r>
              <a:rPr lang="ja-JP" altLang="en-US" sz="2400" b="1" dirty="0"/>
              <a:t>　</a:t>
            </a:r>
            <a:endParaRPr lang="en-US" altLang="ja-JP" sz="2400" b="1" dirty="0"/>
          </a:p>
          <a:p>
            <a:r>
              <a:rPr lang="ja-JP" altLang="en-US" sz="2400" b="1" dirty="0"/>
              <a:t>　　　　　　　　　２　税の種類やしくみを調べてみよう！ ・・・・・・・ ９　　　　　　　　</a:t>
            </a:r>
            <a:endParaRPr lang="en-US" altLang="ja-JP" sz="2400" b="1" dirty="0"/>
          </a:p>
          <a:p>
            <a:r>
              <a:rPr lang="ja-JP" altLang="en-US" sz="2400" b="1" dirty="0"/>
              <a:t>　　　　　　　　　　　税の質問コーナー・・・・・・・・・・・・・・・・・ </a:t>
            </a:r>
            <a:r>
              <a:rPr lang="en-US" altLang="ja-JP" sz="2400" b="1" dirty="0">
                <a:latin typeface="+mj-ea"/>
                <a:ea typeface="+mj-ea"/>
              </a:rPr>
              <a:t>10</a:t>
            </a:r>
            <a:r>
              <a:rPr lang="ja-JP" altLang="en-US" sz="2400" b="1" dirty="0">
                <a:latin typeface="+mj-ea"/>
                <a:ea typeface="+mj-ea"/>
              </a:rPr>
              <a:t>～</a:t>
            </a:r>
            <a:r>
              <a:rPr lang="en-US" altLang="ja-JP" sz="2400" b="1" dirty="0">
                <a:latin typeface="+mj-ea"/>
                <a:ea typeface="+mj-ea"/>
              </a:rPr>
              <a:t>11</a:t>
            </a:r>
          </a:p>
          <a:p>
            <a:endParaRPr lang="en-US" altLang="ja-JP" sz="2400" b="1" dirty="0"/>
          </a:p>
          <a:p>
            <a:r>
              <a:rPr lang="ja-JP" altLang="en-US" sz="2400" b="1" dirty="0"/>
              <a:t>　　　　　　　　　３　みんなのまちをつくろう！・・・・・・・・・・・ </a:t>
            </a:r>
            <a:r>
              <a:rPr lang="en-US" altLang="ja-JP" sz="2400" b="1" dirty="0">
                <a:latin typeface="+mn-ea"/>
              </a:rPr>
              <a:t>12</a:t>
            </a:r>
            <a:r>
              <a:rPr lang="ja-JP" altLang="en-US" sz="2400" b="1" dirty="0">
                <a:latin typeface="+mn-ea"/>
              </a:rPr>
              <a:t>～</a:t>
            </a:r>
            <a:r>
              <a:rPr lang="en-US" altLang="ja-JP" sz="2400" b="1" dirty="0">
                <a:latin typeface="+mn-ea"/>
              </a:rPr>
              <a:t>15</a:t>
            </a:r>
          </a:p>
          <a:p>
            <a:endParaRPr lang="en-US" altLang="ja-JP" sz="2400" b="1" dirty="0"/>
          </a:p>
          <a:p>
            <a:r>
              <a:rPr lang="ja-JP" altLang="en-US" sz="2400" b="1" dirty="0"/>
              <a:t>　　　　　　　　　４　わたしたちのまちの予算</a:t>
            </a:r>
            <a:r>
              <a:rPr lang="en-US" altLang="ja-JP" sz="2400" b="1" dirty="0"/>
              <a:t>  </a:t>
            </a:r>
            <a:r>
              <a:rPr lang="ja-JP" altLang="en-US" sz="2400" b="1" dirty="0"/>
              <a:t>・・・・・・・・・・・</a:t>
            </a:r>
            <a:r>
              <a:rPr lang="ja-JP" altLang="en-US" b="1" dirty="0"/>
              <a:t> </a:t>
            </a:r>
            <a:r>
              <a:rPr lang="en-US" altLang="ja-JP" sz="2400" b="1" dirty="0">
                <a:latin typeface="+mj-ea"/>
                <a:ea typeface="+mj-ea"/>
              </a:rPr>
              <a:t>16</a:t>
            </a:r>
            <a:r>
              <a:rPr lang="ja-JP" altLang="en-US" sz="2400" b="1" dirty="0">
                <a:latin typeface="+mj-ea"/>
                <a:ea typeface="+mj-ea"/>
              </a:rPr>
              <a:t>～</a:t>
            </a:r>
            <a:r>
              <a:rPr lang="en-US" altLang="ja-JP" sz="2400" b="1" dirty="0">
                <a:latin typeface="+mj-ea"/>
                <a:ea typeface="+mj-ea"/>
              </a:rPr>
              <a:t>17</a:t>
            </a:r>
          </a:p>
          <a:p>
            <a:r>
              <a:rPr lang="ja-JP" altLang="en-US" sz="2800" dirty="0"/>
              <a:t>　　　　　　　　　  </a:t>
            </a:r>
            <a:r>
              <a:rPr lang="ja-JP" altLang="en-US" sz="2400" b="1" dirty="0"/>
              <a:t>新潟県内市町村の歳入・歳出状況・・・・・・・</a:t>
            </a:r>
            <a:r>
              <a:rPr lang="ja-JP" altLang="en-US" sz="2000" b="1" dirty="0"/>
              <a:t> </a:t>
            </a:r>
            <a:r>
              <a:rPr lang="en-US" altLang="ja-JP" sz="2400" b="1" dirty="0">
                <a:latin typeface="+mj-ea"/>
                <a:ea typeface="+mj-ea"/>
              </a:rPr>
              <a:t>18</a:t>
            </a:r>
          </a:p>
          <a:p>
            <a:endParaRPr lang="en-US" altLang="ja-JP" sz="2400" b="1" dirty="0">
              <a:latin typeface="+mj-ea"/>
              <a:ea typeface="+mj-ea"/>
            </a:endParaRPr>
          </a:p>
          <a:p>
            <a:r>
              <a:rPr lang="ja-JP" altLang="en-US" sz="2400" b="1" dirty="0">
                <a:latin typeface="+mj-ea"/>
                <a:ea typeface="+mj-ea"/>
              </a:rPr>
              <a:t>　　　　　　　　　　　税についてもっとくわしくしりたいときは？・・ </a:t>
            </a:r>
            <a:r>
              <a:rPr lang="en-US" altLang="ja-JP" sz="2400" b="1" dirty="0">
                <a:latin typeface="+mj-ea"/>
                <a:ea typeface="+mj-ea"/>
              </a:rPr>
              <a:t>19</a:t>
            </a:r>
          </a:p>
          <a:p>
            <a:endParaRPr lang="en-US" altLang="ja-JP" dirty="0"/>
          </a:p>
          <a:p>
            <a:r>
              <a:rPr lang="ja-JP" altLang="en-US" dirty="0"/>
              <a:t>　　</a:t>
            </a:r>
            <a:endParaRPr lang="en-US" altLang="ja-JP" dirty="0"/>
          </a:p>
        </p:txBody>
      </p:sp>
      <p:sp>
        <p:nvSpPr>
          <p:cNvPr id="4" name="円/楕円 3"/>
          <p:cNvSpPr/>
          <p:nvPr/>
        </p:nvSpPr>
        <p:spPr>
          <a:xfrm>
            <a:off x="558800" y="823533"/>
            <a:ext cx="3040422" cy="95535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メイリオ" panose="020B0604030504040204" pitchFamily="50" charset="-128"/>
                <a:ea typeface="メイリオ" panose="020B0604030504040204" pitchFamily="50" charset="-128"/>
              </a:rPr>
              <a:t>もくじ</a:t>
            </a:r>
          </a:p>
        </p:txBody>
      </p:sp>
    </p:spTree>
    <p:extLst>
      <p:ext uri="{BB962C8B-B14F-4D97-AF65-F5344CB8AC3E}">
        <p14:creationId xmlns:p14="http://schemas.microsoft.com/office/powerpoint/2010/main" val="4082312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11619825" y="6349722"/>
            <a:ext cx="572175" cy="369332"/>
          </a:xfrm>
          <a:prstGeom prst="rect">
            <a:avLst/>
          </a:prstGeom>
          <a:noFill/>
        </p:spPr>
        <p:txBody>
          <a:bodyPr wrap="square" rtlCol="0">
            <a:spAutoFit/>
          </a:bodyPr>
          <a:lstStyle/>
          <a:p>
            <a:r>
              <a:rPr lang="en-US" altLang="ja-JP" dirty="0">
                <a:latin typeface="+mj-ea"/>
                <a:ea typeface="+mj-ea"/>
              </a:rPr>
              <a:t>18</a:t>
            </a:r>
            <a:endParaRPr kumimoji="1" lang="ja-JP" altLang="en-US" dirty="0">
              <a:latin typeface="+mj-ea"/>
              <a:ea typeface="+mj-ea"/>
            </a:endParaRPr>
          </a:p>
        </p:txBody>
      </p:sp>
      <p:sp>
        <p:nvSpPr>
          <p:cNvPr id="8" name="角丸四角形 7"/>
          <p:cNvSpPr/>
          <p:nvPr/>
        </p:nvSpPr>
        <p:spPr>
          <a:xfrm>
            <a:off x="386581" y="636119"/>
            <a:ext cx="4809364" cy="13855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BIZ UDPゴシック" panose="020B0400000000000000" pitchFamily="50" charset="-128"/>
                <a:ea typeface="BIZ UDPゴシック" panose="020B0400000000000000" pitchFamily="50" charset="-128"/>
              </a:rPr>
              <a:t>新潟県内市町村の歳入・歳出状況</a:t>
            </a:r>
            <a:endParaRPr lang="en-US" altLang="ja-JP" sz="2000" dirty="0">
              <a:latin typeface="BIZ UDPゴシック" panose="020B0400000000000000" pitchFamily="50" charset="-128"/>
              <a:ea typeface="BIZ UDPゴシック" panose="020B0400000000000000" pitchFamily="50" charset="-128"/>
            </a:endParaRPr>
          </a:p>
          <a:p>
            <a:pPr algn="ctr"/>
            <a:r>
              <a:rPr kumimoji="1" lang="ja-JP" altLang="en-US" sz="2000" dirty="0">
                <a:latin typeface="BIZ UDPゴシック" panose="020B0400000000000000" pitchFamily="50" charset="-128"/>
                <a:ea typeface="BIZ UDPゴシック" panose="020B0400000000000000" pitchFamily="50" charset="-128"/>
              </a:rPr>
              <a:t>（令和４年度普通会計決算）</a:t>
            </a:r>
          </a:p>
        </p:txBody>
      </p:sp>
      <p:pic>
        <p:nvPicPr>
          <p:cNvPr id="2" name="図 1"/>
          <p:cNvPicPr>
            <a:picLocks noChangeAspect="1"/>
          </p:cNvPicPr>
          <p:nvPr/>
        </p:nvPicPr>
        <p:blipFill>
          <a:blip r:embed="rId2">
            <a:extLst>
              <a:ext uri="{BEBA8EAE-BF5A-486C-A8C5-ECC9F3942E4B}">
                <a14:imgProps xmlns:a14="http://schemas.microsoft.com/office/drawing/2010/main">
                  <a14:imgLayer r:embed="rId3">
                    <a14:imgEffect>
                      <a14:backgroundRemoval t="6195" b="95575" l="4274" r="92308">
                        <a14:foregroundMark x1="48718" y1="25664" x2="48718" y2="25664"/>
                        <a14:foregroundMark x1="49573" y1="15929" x2="49573" y2="15929"/>
                        <a14:foregroundMark x1="49573" y1="13274" x2="49573" y2="13274"/>
                        <a14:foregroundMark x1="55556" y1="6195" x2="55556" y2="6195"/>
                        <a14:foregroundMark x1="61538" y1="18584" x2="61538" y2="18584"/>
                        <a14:foregroundMark x1="56410" y1="51327" x2="56410" y2="51327"/>
                        <a14:foregroundMark x1="75214" y1="37168" x2="75214" y2="37168"/>
                        <a14:foregroundMark x1="92308" y1="43363" x2="92308" y2="43363"/>
                        <a14:foregroundMark x1="64103" y1="35398" x2="64103" y2="35398"/>
                        <a14:foregroundMark x1="54701" y1="92035" x2="54701" y2="92035"/>
                        <a14:foregroundMark x1="35043" y1="91150" x2="35043" y2="91150"/>
                        <a14:foregroundMark x1="24786" y1="76991" x2="24786" y2="76991"/>
                        <a14:foregroundMark x1="20513" y1="77876" x2="20513" y2="77876"/>
                        <a14:foregroundMark x1="12821" y1="74336" x2="12821" y2="74336"/>
                        <a14:foregroundMark x1="18803" y1="68142" x2="18803" y2="68142"/>
                        <a14:foregroundMark x1="4274" y1="81416" x2="4274" y2="81416"/>
                        <a14:foregroundMark x1="16239" y1="55752" x2="16239" y2="55752"/>
                        <a14:foregroundMark x1="55556" y1="95575" x2="55556" y2="95575"/>
                        <a14:foregroundMark x1="55556" y1="68142" x2="55556" y2="68142"/>
                      </a14:backgroundRemoval>
                    </a14:imgEffect>
                  </a14:imgLayer>
                </a14:imgProps>
              </a:ext>
            </a:extLst>
          </a:blip>
          <a:stretch>
            <a:fillRect/>
          </a:stretch>
        </p:blipFill>
        <p:spPr>
          <a:xfrm>
            <a:off x="1535212" y="3136983"/>
            <a:ext cx="2274788" cy="2197018"/>
          </a:xfrm>
          <a:prstGeom prst="rect">
            <a:avLst/>
          </a:prstGeom>
        </p:spPr>
      </p:pic>
      <p:pic>
        <p:nvPicPr>
          <p:cNvPr id="5" name="図 4">
            <a:extLst>
              <a:ext uri="{FF2B5EF4-FFF2-40B4-BE49-F238E27FC236}">
                <a16:creationId xmlns:a16="http://schemas.microsoft.com/office/drawing/2014/main" id="{9576E115-E49A-48CD-8A96-A845289E4D8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706877" y="138850"/>
            <a:ext cx="5912948" cy="6717393"/>
          </a:xfrm>
          <a:prstGeom prst="rect">
            <a:avLst/>
          </a:prstGeom>
        </p:spPr>
      </p:pic>
    </p:spTree>
    <p:extLst>
      <p:ext uri="{BB962C8B-B14F-4D97-AF65-F5344CB8AC3E}">
        <p14:creationId xmlns:p14="http://schemas.microsoft.com/office/powerpoint/2010/main" val="1264730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2552267" y="4679575"/>
            <a:ext cx="5034659" cy="23607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dirty="0"/>
          </a:p>
          <a:p>
            <a:endParaRPr lang="en-US" altLang="ja-JP" dirty="0"/>
          </a:p>
          <a:p>
            <a:pPr marL="0" indent="0">
              <a:buFont typeface="Arial" panose="020B0604020202020204" pitchFamily="34" charset="0"/>
              <a:buNone/>
            </a:pPr>
            <a:endParaRPr lang="en-US" altLang="ja-JP" dirty="0"/>
          </a:p>
          <a:p>
            <a:r>
              <a:rPr lang="ja-JP" altLang="en-US" dirty="0">
                <a:hlinkClick r:id="rId2"/>
              </a:rPr>
              <a:t>税の学習コーナー｜国税庁</a:t>
            </a:r>
            <a:endParaRPr lang="en-US" altLang="ja-JP" dirty="0"/>
          </a:p>
          <a:p>
            <a:pPr marL="0" indent="0">
              <a:buFont typeface="Arial" panose="020B0604020202020204" pitchFamily="34" charset="0"/>
              <a:buNone/>
            </a:pPr>
            <a:endParaRPr lang="en-US" altLang="ja-JP" dirty="0"/>
          </a:p>
        </p:txBody>
      </p:sp>
      <p:sp>
        <p:nvSpPr>
          <p:cNvPr id="4" name="左矢印 3"/>
          <p:cNvSpPr/>
          <p:nvPr/>
        </p:nvSpPr>
        <p:spPr>
          <a:xfrm>
            <a:off x="7122746" y="6024272"/>
            <a:ext cx="2310109" cy="723113"/>
          </a:xfrm>
          <a:prstGeom prst="leftArrow">
            <a:avLst/>
          </a:prstGeom>
          <a:solidFill>
            <a:schemeClr val="accent2">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BIZ UDPゴシック" panose="020B0400000000000000" pitchFamily="50" charset="-128"/>
                <a:ea typeface="BIZ UDPゴシック" panose="020B0400000000000000" pitchFamily="50" charset="-128"/>
              </a:rPr>
              <a:t>ここをクリック</a:t>
            </a:r>
          </a:p>
        </p:txBody>
      </p:sp>
      <p:sp>
        <p:nvSpPr>
          <p:cNvPr id="5" name="テキスト ボックス 4"/>
          <p:cNvSpPr txBox="1"/>
          <p:nvPr/>
        </p:nvSpPr>
        <p:spPr>
          <a:xfrm>
            <a:off x="11651776" y="6324275"/>
            <a:ext cx="415498" cy="369332"/>
          </a:xfrm>
          <a:prstGeom prst="rect">
            <a:avLst/>
          </a:prstGeom>
          <a:noFill/>
        </p:spPr>
        <p:txBody>
          <a:bodyPr wrap="none" rtlCol="0">
            <a:spAutoFit/>
          </a:bodyPr>
          <a:lstStyle/>
          <a:p>
            <a:r>
              <a:rPr lang="en-US" altLang="ja-JP" dirty="0">
                <a:latin typeface="+mj-ea"/>
                <a:ea typeface="+mj-ea"/>
              </a:rPr>
              <a:t>19</a:t>
            </a:r>
            <a:endParaRPr kumimoji="1" lang="ja-JP" altLang="en-US" dirty="0">
              <a:latin typeface="+mj-ea"/>
              <a:ea typeface="+mj-ea"/>
            </a:endParaRPr>
          </a:p>
        </p:txBody>
      </p:sp>
      <p:grpSp>
        <p:nvGrpSpPr>
          <p:cNvPr id="15" name="グループ化 14"/>
          <p:cNvGrpSpPr/>
          <p:nvPr/>
        </p:nvGrpSpPr>
        <p:grpSpPr>
          <a:xfrm>
            <a:off x="1116103" y="309284"/>
            <a:ext cx="10071847" cy="5661209"/>
            <a:chOff x="1116103" y="309284"/>
            <a:chExt cx="10071847" cy="5661209"/>
          </a:xfrm>
        </p:grpSpPr>
        <p:sp>
          <p:nvSpPr>
            <p:cNvPr id="6" name="角丸四角形 5"/>
            <p:cNvSpPr/>
            <p:nvPr/>
          </p:nvSpPr>
          <p:spPr>
            <a:xfrm>
              <a:off x="1116103" y="309284"/>
              <a:ext cx="10071847" cy="5661209"/>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956007" y="513373"/>
              <a:ext cx="8392041" cy="584775"/>
            </a:xfrm>
            <a:prstGeom prst="rect">
              <a:avLst/>
            </a:prstGeom>
            <a:noFill/>
          </p:spPr>
          <p:txBody>
            <a:bodyPr wrap="none" rtlCol="0">
              <a:spAutoFit/>
            </a:bodyPr>
            <a:lstStyle/>
            <a:p>
              <a:r>
                <a:rPr kumimoji="1" lang="ja-JP" altLang="en-US" sz="3200" b="1" dirty="0">
                  <a:solidFill>
                    <a:schemeClr val="bg1"/>
                  </a:solidFill>
                  <a:latin typeface="メイリオ" panose="020B0604030504040204" pitchFamily="50" charset="-128"/>
                  <a:ea typeface="メイリオ" panose="020B0604030504040204" pitchFamily="50" charset="-128"/>
                </a:rPr>
                <a:t>税についてもっとくわしくしりたいときは？</a:t>
              </a:r>
            </a:p>
          </p:txBody>
        </p:sp>
        <p:sp>
          <p:nvSpPr>
            <p:cNvPr id="8" name="正方形/長方形 7"/>
            <p:cNvSpPr/>
            <p:nvPr/>
          </p:nvSpPr>
          <p:spPr>
            <a:xfrm>
              <a:off x="1956007" y="1479176"/>
              <a:ext cx="8392041" cy="4144597"/>
            </a:xfrm>
            <a:prstGeom prst="rect">
              <a:avLst/>
            </a:prstGeom>
            <a:solidFill>
              <a:schemeClr val="bg1"/>
            </a:solidFill>
            <a:ln w="3810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メイリオ" panose="020B0604030504040204" pitchFamily="50" charset="-128"/>
                  <a:ea typeface="メイリオ" panose="020B0604030504040204" pitchFamily="50" charset="-128"/>
                </a:rPr>
                <a:t>国税に関すること</a:t>
              </a:r>
              <a:endParaRPr kumimoji="1"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rPr>
                <a:t>　</a:t>
              </a:r>
              <a:r>
                <a:rPr lang="ja-JP" altLang="en-US" b="1" dirty="0">
                  <a:solidFill>
                    <a:srgbClr val="0033CC"/>
                  </a:solidFill>
                </a:rPr>
                <a:t>◆財務省ホームページ</a:t>
              </a:r>
              <a:r>
                <a:rPr lang="ja-JP" altLang="en-US" dirty="0">
                  <a:solidFill>
                    <a:schemeClr val="tx1"/>
                  </a:solidFill>
                </a:rPr>
                <a:t>　</a:t>
              </a:r>
              <a:r>
                <a:rPr lang="en-US" altLang="ja-JP" dirty="0">
                  <a:solidFill>
                    <a:schemeClr val="tx1"/>
                  </a:solidFill>
                  <a:hlinkClick r:id="rId3"/>
                </a:rPr>
                <a:t>https://www.mof.go.jp</a:t>
              </a:r>
              <a:endParaRPr lang="en-US" altLang="ja-JP" dirty="0">
                <a:solidFill>
                  <a:schemeClr val="tx1"/>
                </a:solidFill>
              </a:endParaRPr>
            </a:p>
            <a:p>
              <a:r>
                <a:rPr kumimoji="1" lang="ja-JP" altLang="en-US" dirty="0">
                  <a:solidFill>
                    <a:schemeClr val="tx1"/>
                  </a:solidFill>
                </a:rPr>
                <a:t>　　</a:t>
              </a:r>
              <a:r>
                <a:rPr kumimoji="1" lang="en-US" altLang="ja-JP" dirty="0">
                  <a:solidFill>
                    <a:schemeClr val="tx1"/>
                  </a:solidFill>
                </a:rPr>
                <a:t>『</a:t>
              </a:r>
              <a:r>
                <a:rPr kumimoji="1" lang="ja-JP" altLang="en-US" b="1" dirty="0">
                  <a:solidFill>
                    <a:schemeClr val="tx1"/>
                  </a:solidFill>
                </a:rPr>
                <a:t>キッズコーナー</a:t>
              </a:r>
              <a:r>
                <a:rPr kumimoji="1" lang="en-US" altLang="ja-JP" dirty="0">
                  <a:solidFill>
                    <a:schemeClr val="tx1"/>
                  </a:solidFill>
                </a:rPr>
                <a:t>』</a:t>
              </a:r>
              <a:r>
                <a:rPr kumimoji="1" lang="ja-JP" altLang="en-US" dirty="0">
                  <a:solidFill>
                    <a:schemeClr val="tx1"/>
                  </a:solidFill>
                </a:rPr>
                <a:t>で財政や税金について楽しく学ぼう。</a:t>
              </a:r>
              <a:endParaRPr kumimoji="1" lang="en-US" altLang="ja-JP" dirty="0">
                <a:solidFill>
                  <a:schemeClr val="tx1"/>
                </a:solidFill>
              </a:endParaRPr>
            </a:p>
            <a:p>
              <a:r>
                <a:rPr lang="ja-JP" altLang="en-US" dirty="0">
                  <a:solidFill>
                    <a:schemeClr val="tx1"/>
                  </a:solidFill>
                </a:rPr>
                <a:t>　</a:t>
              </a:r>
              <a:r>
                <a:rPr lang="ja-JP" altLang="en-US" b="1" dirty="0">
                  <a:solidFill>
                    <a:srgbClr val="0033CC"/>
                  </a:solidFill>
                </a:rPr>
                <a:t>◆国税庁ホームページ　</a:t>
              </a:r>
              <a:r>
                <a:rPr lang="en-US" altLang="ja-JP" dirty="0">
                  <a:solidFill>
                    <a:srgbClr val="0033CC"/>
                  </a:solidFill>
                  <a:hlinkClick r:id="rId4"/>
                </a:rPr>
                <a:t>https://www.nta.go.jp</a:t>
              </a:r>
              <a:endParaRPr lang="en-US" altLang="ja-JP" b="1" dirty="0">
                <a:solidFill>
                  <a:srgbClr val="0033CC"/>
                </a:solidFill>
              </a:endParaRPr>
            </a:p>
            <a:p>
              <a:r>
                <a:rPr kumimoji="1" lang="ja-JP" altLang="en-US" dirty="0">
                  <a:solidFill>
                    <a:schemeClr val="tx1"/>
                  </a:solidFill>
                </a:rPr>
                <a:t>　　</a:t>
              </a:r>
              <a:r>
                <a:rPr kumimoji="1" lang="en-US" altLang="ja-JP" dirty="0">
                  <a:solidFill>
                    <a:schemeClr val="tx1"/>
                  </a:solidFill>
                </a:rPr>
                <a:t>『</a:t>
              </a:r>
              <a:r>
                <a:rPr kumimoji="1" lang="ja-JP" altLang="en-US" b="1" dirty="0">
                  <a:solidFill>
                    <a:schemeClr val="tx1"/>
                  </a:solidFill>
                </a:rPr>
                <a:t>税の学習コーナー</a:t>
              </a:r>
              <a:r>
                <a:rPr kumimoji="1" lang="en-US" altLang="ja-JP" dirty="0">
                  <a:solidFill>
                    <a:schemeClr val="tx1"/>
                  </a:solidFill>
                </a:rPr>
                <a:t>』</a:t>
              </a:r>
              <a:r>
                <a:rPr kumimoji="1" lang="ja-JP" altLang="en-US" dirty="0" err="1">
                  <a:solidFill>
                    <a:schemeClr val="tx1"/>
                  </a:solidFill>
                </a:rPr>
                <a:t>には</a:t>
              </a:r>
              <a:r>
                <a:rPr kumimoji="1" lang="ja-JP" altLang="en-US" dirty="0">
                  <a:solidFill>
                    <a:schemeClr val="tx1"/>
                  </a:solidFill>
                </a:rPr>
                <a:t>楽しく学べるゲームやクイズがいっぱい。</a:t>
              </a:r>
              <a:endParaRPr kumimoji="1" lang="en-US" altLang="ja-JP" dirty="0">
                <a:solidFill>
                  <a:schemeClr val="tx1"/>
                </a:solidFill>
              </a:endParaRPr>
            </a:p>
            <a:p>
              <a:r>
                <a:rPr lang="ja-JP" altLang="en-US" dirty="0">
                  <a:solidFill>
                    <a:schemeClr val="tx1"/>
                  </a:solidFill>
                </a:rPr>
                <a:t>　　みんなでチャレンジしてみよう！</a:t>
              </a:r>
              <a:endParaRPr lang="en-US" altLang="ja-JP" dirty="0">
                <a:solidFill>
                  <a:schemeClr val="tx1"/>
                </a:solidFill>
              </a:endParaRPr>
            </a:p>
            <a:p>
              <a:endParaRPr kumimoji="1" lang="en-US" altLang="ja-JP" dirty="0">
                <a:solidFill>
                  <a:schemeClr val="tx1"/>
                </a:solidFill>
              </a:endParaRPr>
            </a:p>
            <a:p>
              <a:r>
                <a:rPr lang="ja-JP" altLang="en-US" dirty="0">
                  <a:solidFill>
                    <a:schemeClr val="tx1"/>
                  </a:solidFill>
                </a:rPr>
                <a:t>地方税に関すること</a:t>
              </a:r>
              <a:endParaRPr lang="en-US" altLang="ja-JP" dirty="0">
                <a:solidFill>
                  <a:schemeClr val="tx1"/>
                </a:solidFill>
              </a:endParaRPr>
            </a:p>
            <a:p>
              <a:r>
                <a:rPr kumimoji="1" lang="ja-JP" altLang="en-US" dirty="0">
                  <a:solidFill>
                    <a:schemeClr val="tx1"/>
                  </a:solidFill>
                </a:rPr>
                <a:t>　</a:t>
              </a:r>
              <a:r>
                <a:rPr kumimoji="1" lang="ja-JP" altLang="en-US" b="1" dirty="0">
                  <a:solidFill>
                    <a:srgbClr val="0033CC"/>
                  </a:solidFill>
                </a:rPr>
                <a:t>◆新潟県ホームページ</a:t>
              </a:r>
              <a:endParaRPr kumimoji="1" lang="en-US" altLang="ja-JP" b="1" dirty="0">
                <a:solidFill>
                  <a:srgbClr val="0033CC"/>
                </a:solidFill>
              </a:endParaRPr>
            </a:p>
            <a:p>
              <a:r>
                <a:rPr lang="en-US" altLang="ja-JP" b="1" dirty="0">
                  <a:solidFill>
                    <a:srgbClr val="0033CC"/>
                  </a:solidFill>
                </a:rPr>
                <a:t> </a:t>
              </a:r>
              <a:r>
                <a:rPr lang="ja-JP" altLang="en-US" b="1" dirty="0">
                  <a:solidFill>
                    <a:srgbClr val="0033CC"/>
                  </a:solidFill>
                </a:rPr>
                <a:t>　　</a:t>
              </a:r>
              <a:r>
                <a:rPr lang="en-US" altLang="ja-JP" dirty="0">
                  <a:solidFill>
                    <a:srgbClr val="0033CC"/>
                  </a:solidFill>
                  <a:hlinkClick r:id="rId5"/>
                </a:rPr>
                <a:t>https://www.pref.niigata.lg.jp</a:t>
              </a:r>
              <a:endParaRPr kumimoji="1" lang="en-US" altLang="ja-JP" dirty="0">
                <a:solidFill>
                  <a:srgbClr val="0033CC"/>
                </a:solidFill>
              </a:endParaRPr>
            </a:p>
            <a:p>
              <a:r>
                <a:rPr lang="ja-JP" altLang="en-US" b="1" dirty="0">
                  <a:solidFill>
                    <a:srgbClr val="0033CC"/>
                  </a:solidFill>
                </a:rPr>
                <a:t>　◆各市町村のホームページ</a:t>
              </a:r>
              <a:endParaRPr kumimoji="1" lang="ja-JP" altLang="en-US" b="1" dirty="0">
                <a:solidFill>
                  <a:srgbClr val="0033CC"/>
                </a:solidFill>
              </a:endParaRPr>
            </a:p>
          </p:txBody>
        </p:sp>
        <p:sp>
          <p:nvSpPr>
            <p:cNvPr id="9" name="角丸四角形 8"/>
            <p:cNvSpPr/>
            <p:nvPr/>
          </p:nvSpPr>
          <p:spPr>
            <a:xfrm>
              <a:off x="1855694" y="1208349"/>
              <a:ext cx="3872753" cy="443753"/>
            </a:xfrm>
            <a:prstGeom prst="roundRect">
              <a:avLst/>
            </a:prstGeom>
            <a:solidFill>
              <a:srgbClr val="00B0F0"/>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インターネットで調べてみよう</a:t>
              </a:r>
            </a:p>
          </p:txBody>
        </p:sp>
        <p:pic>
          <p:nvPicPr>
            <p:cNvPr id="10" name="図 9"/>
            <p:cNvPicPr>
              <a:picLocks noChangeAspect="1"/>
            </p:cNvPicPr>
            <p:nvPr/>
          </p:nvPicPr>
          <p:blipFill>
            <a:blip r:embed="rId6"/>
            <a:stretch>
              <a:fillRect/>
            </a:stretch>
          </p:blipFill>
          <p:spPr>
            <a:xfrm>
              <a:off x="6751946" y="4352395"/>
              <a:ext cx="1109902" cy="1096530"/>
            </a:xfrm>
            <a:prstGeom prst="rect">
              <a:avLst/>
            </a:prstGeom>
          </p:spPr>
        </p:pic>
        <p:pic>
          <p:nvPicPr>
            <p:cNvPr id="11" name="図 10"/>
            <p:cNvPicPr>
              <a:picLocks noChangeAspect="1"/>
            </p:cNvPicPr>
            <p:nvPr/>
          </p:nvPicPr>
          <p:blipFill>
            <a:blip r:embed="rId7"/>
            <a:stretch>
              <a:fillRect/>
            </a:stretch>
          </p:blipFill>
          <p:spPr>
            <a:xfrm>
              <a:off x="8579335" y="4347779"/>
              <a:ext cx="1132736" cy="1101146"/>
            </a:xfrm>
            <a:prstGeom prst="rect">
              <a:avLst/>
            </a:prstGeom>
          </p:spPr>
        </p:pic>
        <p:sp>
          <p:nvSpPr>
            <p:cNvPr id="12" name="テキスト ボックス 11"/>
            <p:cNvSpPr txBox="1"/>
            <p:nvPr/>
          </p:nvSpPr>
          <p:spPr>
            <a:xfrm>
              <a:off x="6436306" y="4025147"/>
              <a:ext cx="1741182" cy="307777"/>
            </a:xfrm>
            <a:prstGeom prst="rect">
              <a:avLst/>
            </a:prstGeom>
            <a:noFill/>
          </p:spPr>
          <p:txBody>
            <a:bodyPr wrap="none" rtlCol="0">
              <a:spAutoFit/>
            </a:bodyPr>
            <a:lstStyle/>
            <a:p>
              <a:r>
                <a:rPr kumimoji="1" lang="ja-JP" altLang="en-US" sz="1400" dirty="0"/>
                <a:t>国税庁ホームページ</a:t>
              </a:r>
            </a:p>
          </p:txBody>
        </p:sp>
        <p:sp>
          <p:nvSpPr>
            <p:cNvPr id="13" name="テキスト ボックス 12"/>
            <p:cNvSpPr txBox="1"/>
            <p:nvPr/>
          </p:nvSpPr>
          <p:spPr>
            <a:xfrm>
              <a:off x="8277801" y="4040002"/>
              <a:ext cx="1781257" cy="307777"/>
            </a:xfrm>
            <a:prstGeom prst="rect">
              <a:avLst/>
            </a:prstGeom>
            <a:noFill/>
          </p:spPr>
          <p:txBody>
            <a:bodyPr wrap="none" rtlCol="0">
              <a:spAutoFit/>
            </a:bodyPr>
            <a:lstStyle/>
            <a:p>
              <a:r>
                <a:rPr lang="ja-JP" altLang="en-US" sz="1400" dirty="0"/>
                <a:t>新潟県</a:t>
              </a:r>
              <a:r>
                <a:rPr kumimoji="1" lang="ja-JP" altLang="en-US" sz="1400" dirty="0"/>
                <a:t>ホームページ</a:t>
              </a:r>
            </a:p>
          </p:txBody>
        </p:sp>
        <p:pic>
          <p:nvPicPr>
            <p:cNvPr id="14" name="図 13"/>
            <p:cNvPicPr>
              <a:picLocks noChangeAspect="1"/>
            </p:cNvPicPr>
            <p:nvPr/>
          </p:nvPicPr>
          <p:blipFill>
            <a:blip r:embed="rId8"/>
            <a:stretch>
              <a:fillRect/>
            </a:stretch>
          </p:blipFill>
          <p:spPr>
            <a:xfrm>
              <a:off x="8663261" y="1882149"/>
              <a:ext cx="1395797" cy="1395797"/>
            </a:xfrm>
            <a:prstGeom prst="rect">
              <a:avLst/>
            </a:prstGeom>
          </p:spPr>
        </p:pic>
      </p:grpSp>
    </p:spTree>
    <p:extLst>
      <p:ext uri="{BB962C8B-B14F-4D97-AF65-F5344CB8AC3E}">
        <p14:creationId xmlns:p14="http://schemas.microsoft.com/office/powerpoint/2010/main" val="858963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222499" y="558800"/>
            <a:ext cx="7853508" cy="1803400"/>
          </a:xfrm>
          <a:prstGeom prst="rect">
            <a:avLst/>
          </a:prstGeom>
          <a:noFill/>
        </p:spPr>
        <p:txBody>
          <a:bodyPr wrap="square" rtlCol="0">
            <a:spAutoFit/>
          </a:bodyPr>
          <a:lstStyle/>
          <a:p>
            <a:r>
              <a:rPr kumimoji="1" lang="ja-JP" altLang="en-US" dirty="0"/>
              <a:t>この冊子の内容などについてお聞きになりたいときは、下記にご連絡ください。</a:t>
            </a:r>
            <a:endParaRPr kumimoji="1" lang="en-US" altLang="ja-JP" dirty="0"/>
          </a:p>
          <a:p>
            <a:endParaRPr lang="en-US" altLang="ja-JP" dirty="0"/>
          </a:p>
          <a:p>
            <a:r>
              <a:rPr kumimoji="1" lang="ja-JP" altLang="en-US" dirty="0">
                <a:solidFill>
                  <a:srgbClr val="0070C0"/>
                </a:solidFill>
              </a:rPr>
              <a:t>●</a:t>
            </a:r>
            <a:r>
              <a:rPr kumimoji="1" lang="ja-JP" altLang="en-US" dirty="0"/>
              <a:t>国税について・・・・・新潟税務署　税務広報広聴官</a:t>
            </a:r>
            <a:r>
              <a:rPr lang="ja-JP" altLang="en-US" dirty="0"/>
              <a:t>　　</a:t>
            </a:r>
            <a:r>
              <a:rPr kumimoji="1" lang="ja-JP" altLang="en-US" dirty="0"/>
              <a:t>電話</a:t>
            </a:r>
            <a:r>
              <a:rPr kumimoji="1" lang="en-US" altLang="ja-JP" dirty="0"/>
              <a:t>025-229-2108</a:t>
            </a:r>
          </a:p>
          <a:p>
            <a:r>
              <a:rPr lang="ja-JP" altLang="en-US" dirty="0"/>
              <a:t>　　　　　　　　　　　　　  </a:t>
            </a:r>
            <a:r>
              <a:rPr lang="ja-JP" altLang="en-US" sz="300" dirty="0"/>
              <a:t> </a:t>
            </a:r>
            <a:r>
              <a:rPr lang="ja-JP" altLang="en-US" dirty="0"/>
              <a:t>長岡税務署　</a:t>
            </a:r>
            <a:r>
              <a:rPr lang="ja-JP" altLang="en-US" sz="900" dirty="0"/>
              <a:t> </a:t>
            </a:r>
            <a:r>
              <a:rPr lang="ja-JP" altLang="en-US" dirty="0"/>
              <a:t>税務広報広聴官　　電話</a:t>
            </a:r>
            <a:r>
              <a:rPr lang="en-US" altLang="ja-JP" dirty="0"/>
              <a:t>0258-35-2074</a:t>
            </a:r>
          </a:p>
          <a:p>
            <a:r>
              <a:rPr lang="ja-JP" altLang="en-US" dirty="0">
                <a:solidFill>
                  <a:srgbClr val="0070C0"/>
                </a:solidFill>
              </a:rPr>
              <a:t>●</a:t>
            </a:r>
            <a:r>
              <a:rPr lang="ja-JP" altLang="en-US" dirty="0"/>
              <a:t>県税について・・・・・新潟県　総務部　税務課　　  　　  </a:t>
            </a:r>
            <a:r>
              <a:rPr lang="ja-JP" altLang="en-US" sz="700" dirty="0"/>
              <a:t> </a:t>
            </a:r>
            <a:r>
              <a:rPr lang="ja-JP" altLang="en-US" dirty="0"/>
              <a:t>電話</a:t>
            </a:r>
            <a:r>
              <a:rPr lang="en-US" altLang="ja-JP" dirty="0"/>
              <a:t>025-280-5048</a:t>
            </a:r>
          </a:p>
          <a:p>
            <a:r>
              <a:rPr lang="ja-JP" altLang="en-US" dirty="0">
                <a:solidFill>
                  <a:srgbClr val="0070C0"/>
                </a:solidFill>
              </a:rPr>
              <a:t>●</a:t>
            </a:r>
            <a:r>
              <a:rPr lang="ja-JP" altLang="en-US" dirty="0"/>
              <a:t>市町村について・・・新潟県　総務部　市町村課　 　　  電話</a:t>
            </a:r>
            <a:r>
              <a:rPr lang="en-US" altLang="ja-JP" dirty="0"/>
              <a:t>025-280-5061</a:t>
            </a:r>
          </a:p>
        </p:txBody>
      </p:sp>
      <p:sp>
        <p:nvSpPr>
          <p:cNvPr id="4" name="テキスト ボックス 3"/>
          <p:cNvSpPr txBox="1"/>
          <p:nvPr/>
        </p:nvSpPr>
        <p:spPr>
          <a:xfrm>
            <a:off x="1166928" y="2876761"/>
            <a:ext cx="6016391" cy="923330"/>
          </a:xfrm>
          <a:prstGeom prst="rect">
            <a:avLst/>
          </a:prstGeom>
          <a:noFill/>
        </p:spPr>
        <p:txBody>
          <a:bodyPr wrap="none" rtlCol="0">
            <a:spAutoFit/>
          </a:bodyPr>
          <a:lstStyle/>
          <a:p>
            <a:r>
              <a:rPr kumimoji="1" lang="ja-JP" altLang="en-US" dirty="0">
                <a:solidFill>
                  <a:srgbClr val="0070C0"/>
                </a:solidFill>
                <a:latin typeface="BIZ UDPゴシック" panose="020B0400000000000000" pitchFamily="50" charset="-128"/>
                <a:ea typeface="BIZ UDPゴシック" panose="020B0400000000000000" pitchFamily="50" charset="-128"/>
              </a:rPr>
              <a:t>編集・発行　新潟県租税教育推進協議会</a:t>
            </a:r>
            <a:endParaRPr kumimoji="1" lang="en-US" altLang="ja-JP" dirty="0">
              <a:solidFill>
                <a:srgbClr val="0070C0"/>
              </a:solidFill>
              <a:latin typeface="BIZ UDPゴシック" panose="020B0400000000000000" pitchFamily="50" charset="-128"/>
              <a:ea typeface="BIZ UDPゴシック" panose="020B0400000000000000" pitchFamily="50" charset="-128"/>
            </a:endParaRPr>
          </a:p>
          <a:p>
            <a:r>
              <a:rPr lang="ja-JP" altLang="en-US" dirty="0">
                <a:solidFill>
                  <a:srgbClr val="0070C0"/>
                </a:solidFill>
                <a:latin typeface="BIZ UDPゴシック" panose="020B0400000000000000" pitchFamily="50" charset="-128"/>
                <a:ea typeface="BIZ UDPゴシック" panose="020B0400000000000000" pitchFamily="50" charset="-128"/>
              </a:rPr>
              <a:t>編集協力　　新潟県教育庁義務教育課</a:t>
            </a:r>
            <a:endParaRPr lang="en-US" altLang="ja-JP" dirty="0">
              <a:solidFill>
                <a:srgbClr val="0070C0"/>
              </a:solidFill>
              <a:latin typeface="BIZ UDPゴシック" panose="020B0400000000000000" pitchFamily="50" charset="-128"/>
              <a:ea typeface="BIZ UDPゴシック" panose="020B0400000000000000" pitchFamily="50" charset="-128"/>
            </a:endParaRPr>
          </a:p>
          <a:p>
            <a:r>
              <a:rPr kumimoji="1" lang="ja-JP" altLang="en-US" dirty="0">
                <a:solidFill>
                  <a:srgbClr val="0070C0"/>
                </a:solidFill>
                <a:latin typeface="BIZ UDPゴシック" panose="020B0400000000000000" pitchFamily="50" charset="-128"/>
                <a:ea typeface="BIZ UDPゴシック" panose="020B0400000000000000" pitchFamily="50" charset="-128"/>
              </a:rPr>
              <a:t>　　　　　　　　新潟県総務部税務課、新潟県総務部市町村課</a:t>
            </a:r>
          </a:p>
        </p:txBody>
      </p:sp>
      <p:pic>
        <p:nvPicPr>
          <p:cNvPr id="5" name="図 4"/>
          <p:cNvPicPr>
            <a:picLocks noChangeAspect="1"/>
          </p:cNvPicPr>
          <p:nvPr/>
        </p:nvPicPr>
        <p:blipFill>
          <a:blip r:embed="rId2"/>
          <a:stretch>
            <a:fillRect/>
          </a:stretch>
        </p:blipFill>
        <p:spPr>
          <a:xfrm>
            <a:off x="8854518" y="2444897"/>
            <a:ext cx="1221489" cy="1130904"/>
          </a:xfrm>
          <a:prstGeom prst="rect">
            <a:avLst/>
          </a:prstGeom>
        </p:spPr>
      </p:pic>
      <p:pic>
        <p:nvPicPr>
          <p:cNvPr id="6" name="図 5"/>
          <p:cNvPicPr>
            <a:picLocks noChangeAspect="1"/>
          </p:cNvPicPr>
          <p:nvPr/>
        </p:nvPicPr>
        <p:blipFill>
          <a:blip r:embed="rId3"/>
          <a:stretch>
            <a:fillRect/>
          </a:stretch>
        </p:blipFill>
        <p:spPr>
          <a:xfrm>
            <a:off x="10163435" y="2487055"/>
            <a:ext cx="1221489" cy="1340550"/>
          </a:xfrm>
          <a:prstGeom prst="rect">
            <a:avLst/>
          </a:prstGeom>
        </p:spPr>
      </p:pic>
      <p:pic>
        <p:nvPicPr>
          <p:cNvPr id="7" name="図 6"/>
          <p:cNvPicPr>
            <a:picLocks noChangeAspect="1"/>
          </p:cNvPicPr>
          <p:nvPr/>
        </p:nvPicPr>
        <p:blipFill>
          <a:blip r:embed="rId4"/>
          <a:stretch>
            <a:fillRect/>
          </a:stretch>
        </p:blipFill>
        <p:spPr>
          <a:xfrm>
            <a:off x="1828800" y="5877044"/>
            <a:ext cx="8788400" cy="980956"/>
          </a:xfrm>
          <a:prstGeom prst="rect">
            <a:avLst/>
          </a:prstGeom>
        </p:spPr>
      </p:pic>
      <p:sp>
        <p:nvSpPr>
          <p:cNvPr id="9" name="正方形/長方形 8"/>
          <p:cNvSpPr/>
          <p:nvPr/>
        </p:nvSpPr>
        <p:spPr>
          <a:xfrm>
            <a:off x="1166928" y="3938793"/>
            <a:ext cx="9817100" cy="1799549"/>
          </a:xfrm>
          <a:prstGeom prst="rect">
            <a:avLst/>
          </a:prstGeom>
          <a:solidFill>
            <a:schemeClr val="accent1">
              <a:lumMod val="20000"/>
              <a:lumOff val="80000"/>
            </a:schemeClr>
          </a:solid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この資料の作成にあたり、以下の方々にご協力いただきました。</a:t>
            </a:r>
            <a:r>
              <a:rPr kumimoji="1" lang="ja-JP" altLang="en-US" sz="1400" dirty="0">
                <a:solidFill>
                  <a:schemeClr val="tx1"/>
                </a:solidFill>
              </a:rPr>
              <a:t>（敬称略。学校名・職名は平成</a:t>
            </a:r>
            <a:r>
              <a:rPr kumimoji="1" lang="en-US" altLang="ja-JP" sz="1400" dirty="0">
                <a:solidFill>
                  <a:schemeClr val="tx1"/>
                </a:solidFill>
                <a:latin typeface="+mj-ea"/>
                <a:ea typeface="+mj-ea"/>
              </a:rPr>
              <a:t>28</a:t>
            </a:r>
            <a:r>
              <a:rPr kumimoji="1" lang="ja-JP" altLang="en-US" sz="1400" dirty="0">
                <a:solidFill>
                  <a:schemeClr val="tx1"/>
                </a:solidFill>
              </a:rPr>
              <a:t>年４月当時</a:t>
            </a:r>
            <a:r>
              <a:rPr lang="ja-JP" altLang="en-US" sz="1400" dirty="0">
                <a:solidFill>
                  <a:schemeClr val="tx1"/>
                </a:solidFill>
              </a:rPr>
              <a:t>。</a:t>
            </a:r>
            <a:r>
              <a:rPr kumimoji="1" lang="ja-JP" altLang="en-US" sz="1400" dirty="0">
                <a:solidFill>
                  <a:schemeClr val="tx1"/>
                </a:solidFill>
              </a:rPr>
              <a:t>）</a:t>
            </a:r>
            <a:endParaRPr kumimoji="1" lang="en-US" altLang="ja-JP" dirty="0">
              <a:solidFill>
                <a:schemeClr val="tx1"/>
              </a:solidFill>
            </a:endParaRPr>
          </a:p>
          <a:p>
            <a:endParaRPr lang="en-US" altLang="ja-JP" dirty="0">
              <a:solidFill>
                <a:schemeClr val="tx1"/>
              </a:solidFill>
            </a:endParaRPr>
          </a:p>
          <a:p>
            <a:r>
              <a:rPr lang="ja-JP" altLang="en-US" dirty="0">
                <a:solidFill>
                  <a:schemeClr val="tx1"/>
                </a:solidFill>
              </a:rPr>
              <a:t>編集委員</a:t>
            </a:r>
            <a:endParaRPr lang="en-US" altLang="ja-JP" dirty="0">
              <a:solidFill>
                <a:schemeClr val="tx1"/>
              </a:solidFill>
            </a:endParaRPr>
          </a:p>
          <a:p>
            <a:r>
              <a:rPr lang="ja-JP" altLang="en-US" dirty="0">
                <a:solidFill>
                  <a:schemeClr val="tx1"/>
                </a:solidFill>
              </a:rPr>
              <a:t>　　新潟市立紫竹山小学校　校長　政谷　英樹</a:t>
            </a:r>
            <a:endParaRPr lang="en-US" altLang="ja-JP" dirty="0">
              <a:solidFill>
                <a:schemeClr val="tx1"/>
              </a:solidFill>
            </a:endParaRPr>
          </a:p>
          <a:p>
            <a:r>
              <a:rPr kumimoji="1" lang="ja-JP" altLang="en-US" dirty="0">
                <a:solidFill>
                  <a:schemeClr val="tx1"/>
                </a:solidFill>
              </a:rPr>
              <a:t>　　新潟市立山潟小学校</a:t>
            </a:r>
            <a:r>
              <a:rPr lang="ja-JP" altLang="en-US" dirty="0">
                <a:solidFill>
                  <a:schemeClr val="tx1"/>
                </a:solidFill>
              </a:rPr>
              <a:t>　 　</a:t>
            </a:r>
            <a:r>
              <a:rPr lang="ja-JP" altLang="en-US" sz="500" dirty="0">
                <a:solidFill>
                  <a:schemeClr val="tx1"/>
                </a:solidFill>
              </a:rPr>
              <a:t> </a:t>
            </a:r>
            <a:r>
              <a:rPr lang="ja-JP" altLang="en-US" dirty="0">
                <a:solidFill>
                  <a:schemeClr val="tx1"/>
                </a:solidFill>
              </a:rPr>
              <a:t>教諭　西塚　</a:t>
            </a:r>
            <a:r>
              <a:rPr lang="ja-JP" altLang="en-US" sz="700" dirty="0">
                <a:solidFill>
                  <a:schemeClr val="tx1"/>
                </a:solidFill>
              </a:rPr>
              <a:t> </a:t>
            </a:r>
            <a:r>
              <a:rPr lang="ja-JP" altLang="en-US" dirty="0">
                <a:solidFill>
                  <a:schemeClr val="tx1"/>
                </a:solidFill>
              </a:rPr>
              <a:t>智行、長岡市立川崎東小学校　教諭　丸山　慎之輔</a:t>
            </a:r>
            <a:endParaRPr kumimoji="1" lang="en-US" altLang="ja-JP" dirty="0">
              <a:solidFill>
                <a:schemeClr val="tx1"/>
              </a:solidFill>
            </a:endParaRPr>
          </a:p>
        </p:txBody>
      </p:sp>
    </p:spTree>
    <p:extLst>
      <p:ext uri="{BB962C8B-B14F-4D97-AF65-F5344CB8AC3E}">
        <p14:creationId xmlns:p14="http://schemas.microsoft.com/office/powerpoint/2010/main" val="3186413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5" name="グループ化 4"/>
          <p:cNvGrpSpPr/>
          <p:nvPr/>
        </p:nvGrpSpPr>
        <p:grpSpPr>
          <a:xfrm>
            <a:off x="7555761" y="1309718"/>
            <a:ext cx="4279900" cy="2514663"/>
            <a:chOff x="7229642" y="1269796"/>
            <a:chExt cx="4279900" cy="2514663"/>
          </a:xfrm>
          <a:solidFill>
            <a:schemeClr val="bg1"/>
          </a:solidFill>
        </p:grpSpPr>
        <p:sp>
          <p:nvSpPr>
            <p:cNvPr id="10" name="テキスト ボックス 9"/>
            <p:cNvSpPr txBox="1"/>
            <p:nvPr/>
          </p:nvSpPr>
          <p:spPr>
            <a:xfrm>
              <a:off x="7229642" y="1269796"/>
              <a:ext cx="4279900" cy="2514663"/>
            </a:xfrm>
            <a:prstGeom prst="rect">
              <a:avLst/>
            </a:prstGeom>
            <a:grpFill/>
          </p:spPr>
          <p:txBody>
            <a:bodyPr wrap="square" rtlCol="0">
              <a:spAutoFit/>
            </a:bodyPr>
            <a:lstStyle/>
            <a:p>
              <a:pPr>
                <a:lnSpc>
                  <a:spcPct val="150000"/>
                </a:lnSpc>
              </a:pPr>
              <a:r>
                <a:rPr kumimoji="1" lang="ja-JP" altLang="en-US" dirty="0">
                  <a:latin typeface="BIZ UDPゴシック" panose="020B0400000000000000" pitchFamily="50" charset="-128"/>
                  <a:ea typeface="BIZ UDPゴシック" panose="020B0400000000000000" pitchFamily="50" charset="-128"/>
                </a:rPr>
                <a:t>　新潟県では、生まれた日</a:t>
              </a:r>
              <a:r>
                <a:rPr lang="ja-JP" altLang="en-US" dirty="0">
                  <a:latin typeface="BIZ UDPゴシック" panose="020B0400000000000000" pitchFamily="50" charset="-128"/>
                  <a:ea typeface="BIZ UDPゴシック" panose="020B0400000000000000" pitchFamily="50" charset="-128"/>
                </a:rPr>
                <a:t>（または新潟県に転入した日）から、</a:t>
              </a:r>
              <a:r>
                <a:rPr kumimoji="1" lang="ja-JP" altLang="en-US" dirty="0">
                  <a:latin typeface="BIZ UDPゴシック" panose="020B0400000000000000" pitchFamily="50" charset="-128"/>
                  <a:ea typeface="BIZ UDPゴシック" panose="020B0400000000000000" pitchFamily="50" charset="-128"/>
                </a:rPr>
                <a:t>子どもの医療費を助成しています。</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r>
                <a:rPr lang="ja-JP" altLang="en-US"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対象年齢は各市町村で異なりますが、</a:t>
              </a:r>
              <a:r>
                <a:rPr lang="ja-JP" altLang="en-US" dirty="0">
                  <a:latin typeface="BIZ UDPゴシック" panose="020B0400000000000000" pitchFamily="50" charset="-128"/>
                  <a:ea typeface="BIZ UDPゴシック" panose="020B0400000000000000" pitchFamily="50" charset="-128"/>
                </a:rPr>
                <a:t>小学生は全員が助成の対象です。</a:t>
              </a:r>
              <a:endParaRPr lang="en-US" altLang="ja-JP" dirty="0">
                <a:latin typeface="BIZ UDPゴシック" panose="020B0400000000000000" pitchFamily="50" charset="-128"/>
                <a:ea typeface="BIZ UDPゴシック" panose="020B0400000000000000" pitchFamily="50" charset="-128"/>
              </a:endParaRPr>
            </a:p>
            <a:p>
              <a:pPr>
                <a:lnSpc>
                  <a:spcPct val="150000"/>
                </a:lnSpc>
              </a:pPr>
              <a:r>
                <a:rPr kumimoji="1" lang="ja-JP" altLang="en-US" dirty="0">
                  <a:latin typeface="BIZ UDPゴシック" panose="020B0400000000000000" pitchFamily="50" charset="-128"/>
                  <a:ea typeface="BIZ UDPゴシック" panose="020B0400000000000000" pitchFamily="50" charset="-128"/>
                </a:rPr>
                <a:t>　こうした費用も税金が使われています。</a:t>
              </a:r>
            </a:p>
          </p:txBody>
        </p:sp>
        <p:sp>
          <p:nvSpPr>
            <p:cNvPr id="11" name="テキスト ボックス 10"/>
            <p:cNvSpPr txBox="1"/>
            <p:nvPr/>
          </p:nvSpPr>
          <p:spPr>
            <a:xfrm>
              <a:off x="7395192" y="2439043"/>
              <a:ext cx="1103187" cy="230832"/>
            </a:xfrm>
            <a:prstGeom prst="rect">
              <a:avLst/>
            </a:prstGeom>
            <a:noFill/>
          </p:spPr>
          <p:txBody>
            <a:bodyPr wrap="none" rtlCol="0">
              <a:spAutoFit/>
            </a:bodyPr>
            <a:lstStyle/>
            <a:p>
              <a:r>
                <a:rPr kumimoji="1" lang="ja-JP" altLang="en-US" sz="900" dirty="0" err="1"/>
                <a:t>たい</a:t>
              </a:r>
              <a:r>
                <a:rPr kumimoji="1" lang="ja-JP" altLang="en-US" sz="900" dirty="0"/>
                <a:t>しょうねんれい</a:t>
              </a:r>
            </a:p>
          </p:txBody>
        </p:sp>
      </p:grpSp>
      <p:sp>
        <p:nvSpPr>
          <p:cNvPr id="12" name="角丸四角形 11"/>
          <p:cNvSpPr/>
          <p:nvPr/>
        </p:nvSpPr>
        <p:spPr>
          <a:xfrm>
            <a:off x="1028700" y="4063859"/>
            <a:ext cx="10280984" cy="2425841"/>
          </a:xfrm>
          <a:prstGeom prst="roundRect">
            <a:avLst/>
          </a:prstGeom>
          <a:solidFill>
            <a:schemeClr val="bg1"/>
          </a:solidFill>
          <a:ln w="571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通院</a:t>
            </a:r>
            <a:r>
              <a:rPr kumimoji="1" lang="en-US" altLang="ja-JP" dirty="0">
                <a:solidFill>
                  <a:schemeClr val="tx1"/>
                </a:solidFill>
                <a:latin typeface="BIZ UDPゴシック" panose="020B0400000000000000" pitchFamily="50" charset="-128"/>
                <a:ea typeface="BIZ UDPゴシック" panose="020B0400000000000000" pitchFamily="50" charset="-128"/>
              </a:rPr>
              <a:t>】</a:t>
            </a:r>
          </a:p>
          <a:p>
            <a:r>
              <a:rPr lang="ja-JP" altLang="en-US" dirty="0">
                <a:solidFill>
                  <a:schemeClr val="tx1"/>
                </a:solidFill>
                <a:latin typeface="BIZ UDPゴシック" panose="020B0400000000000000" pitchFamily="50" charset="-128"/>
                <a:ea typeface="BIZ UDPゴシック" panose="020B0400000000000000" pitchFamily="50" charset="-128"/>
              </a:rPr>
              <a:t>一部負担金　</a:t>
            </a:r>
            <a:r>
              <a:rPr lang="ja-JP" altLang="en-US" u="sng" dirty="0">
                <a:solidFill>
                  <a:schemeClr val="tx1"/>
                </a:solidFill>
                <a:latin typeface="BIZ UDPゴシック" panose="020B0400000000000000" pitchFamily="50" charset="-128"/>
                <a:ea typeface="BIZ UDPゴシック" panose="020B0400000000000000" pitchFamily="50" charset="-128"/>
              </a:rPr>
              <a:t>１回　</a:t>
            </a:r>
            <a:r>
              <a:rPr lang="en-US" altLang="ja-JP" u="sng" dirty="0">
                <a:solidFill>
                  <a:schemeClr val="tx1"/>
                </a:solidFill>
                <a:latin typeface="BIZ UDPゴシック" panose="020B0400000000000000" pitchFamily="50" charset="-128"/>
                <a:ea typeface="BIZ UDPゴシック" panose="020B0400000000000000" pitchFamily="50" charset="-128"/>
              </a:rPr>
              <a:t>530</a:t>
            </a:r>
            <a:r>
              <a:rPr lang="ja-JP" altLang="en-US" u="sng" dirty="0">
                <a:solidFill>
                  <a:schemeClr val="tx1"/>
                </a:solidFill>
                <a:latin typeface="BIZ UDPゴシック" panose="020B0400000000000000" pitchFamily="50" charset="-128"/>
                <a:ea typeface="BIZ UDPゴシック" panose="020B0400000000000000" pitchFamily="50" charset="-128"/>
              </a:rPr>
              <a:t>円</a:t>
            </a:r>
            <a:r>
              <a:rPr lang="ja-JP" altLang="en-US" dirty="0">
                <a:solidFill>
                  <a:schemeClr val="tx1"/>
                </a:solidFill>
                <a:latin typeface="BIZ UDPゴシック" panose="020B0400000000000000" pitchFamily="50" charset="-128"/>
                <a:ea typeface="BIZ UDPゴシック" panose="020B0400000000000000" pitchFamily="50" charset="-128"/>
              </a:rPr>
              <a:t>（同じ医院、病院で月４回まで負担。５回目からは負担なし。薬局は無料。）</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en-US" altLang="ja-JP" dirty="0">
                <a:solidFill>
                  <a:schemeClr val="tx1"/>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入院</a:t>
            </a:r>
            <a:r>
              <a:rPr kumimoji="1" lang="en-US" altLang="ja-JP" dirty="0">
                <a:solidFill>
                  <a:schemeClr val="tx1"/>
                </a:solidFill>
                <a:latin typeface="BIZ UDPゴシック" panose="020B0400000000000000" pitchFamily="50" charset="-128"/>
                <a:ea typeface="BIZ UDPゴシック" panose="020B0400000000000000" pitchFamily="50" charset="-128"/>
              </a:rPr>
              <a:t>】</a:t>
            </a:r>
          </a:p>
          <a:p>
            <a:r>
              <a:rPr lang="ja-JP" altLang="en-US" dirty="0">
                <a:solidFill>
                  <a:schemeClr val="tx1"/>
                </a:solidFill>
                <a:latin typeface="BIZ UDPゴシック" panose="020B0400000000000000" pitchFamily="50" charset="-128"/>
                <a:ea typeface="BIZ UDPゴシック" panose="020B0400000000000000" pitchFamily="50" charset="-128"/>
              </a:rPr>
              <a:t>一部負担金　</a:t>
            </a:r>
            <a:r>
              <a:rPr lang="ja-JP" altLang="en-US" u="sng" dirty="0">
                <a:solidFill>
                  <a:schemeClr val="tx1"/>
                </a:solidFill>
                <a:latin typeface="BIZ UDPゴシック" panose="020B0400000000000000" pitchFamily="50" charset="-128"/>
                <a:ea typeface="BIZ UDPゴシック" panose="020B0400000000000000" pitchFamily="50" charset="-128"/>
              </a:rPr>
              <a:t>１日</a:t>
            </a:r>
            <a:r>
              <a:rPr lang="en-US" altLang="ja-JP" u="sng" dirty="0">
                <a:solidFill>
                  <a:schemeClr val="tx1"/>
                </a:solidFill>
                <a:latin typeface="BIZ UDPゴシック" panose="020B0400000000000000" pitchFamily="50" charset="-128"/>
                <a:ea typeface="BIZ UDPゴシック" panose="020B0400000000000000" pitchFamily="50" charset="-128"/>
              </a:rPr>
              <a:t>1,200</a:t>
            </a:r>
            <a:r>
              <a:rPr lang="ja-JP" altLang="en-US" u="sng" dirty="0">
                <a:solidFill>
                  <a:schemeClr val="tx1"/>
                </a:solidFill>
                <a:latin typeface="BIZ UDPゴシック" panose="020B0400000000000000" pitchFamily="50" charset="-128"/>
                <a:ea typeface="BIZ UDPゴシック" panose="020B0400000000000000" pitchFamily="50" charset="-128"/>
              </a:rPr>
              <a:t>円</a:t>
            </a:r>
            <a:endParaRPr lang="en-US" altLang="ja-JP" u="sng"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○高校卒業までの子ども・・・全員</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15" name="フローチャート: 代替処理 14"/>
          <p:cNvSpPr/>
          <p:nvPr/>
        </p:nvSpPr>
        <p:spPr>
          <a:xfrm>
            <a:off x="1169452" y="3732697"/>
            <a:ext cx="6386309" cy="612648"/>
          </a:xfrm>
          <a:prstGeom prst="flowChartAlternateProcess">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子どもの医療費助成</a:t>
            </a:r>
            <a:r>
              <a:rPr kumimoji="1" lang="ja-JP" altLang="en-US" sz="2000" b="1" dirty="0">
                <a:latin typeface="メイリオ" panose="020B0604030504040204" pitchFamily="50" charset="-128"/>
                <a:ea typeface="メイリオ" panose="020B0604030504040204" pitchFamily="50" charset="-128"/>
              </a:rPr>
              <a:t>～長岡市の例を見てみよう～</a:t>
            </a:r>
          </a:p>
        </p:txBody>
      </p:sp>
      <p:pic>
        <p:nvPicPr>
          <p:cNvPr id="16" name="図 15"/>
          <p:cNvPicPr/>
          <p:nvPr/>
        </p:nvPicPr>
        <p:blipFill>
          <a:blip r:embed="rId2">
            <a:clrChange>
              <a:clrFrom>
                <a:srgbClr val="FFFFFF"/>
              </a:clrFrom>
              <a:clrTo>
                <a:srgbClr val="FFFFFF">
                  <a:alpha val="0"/>
                </a:srgbClr>
              </a:clrTo>
            </a:clrChange>
          </a:blip>
          <a:stretch>
            <a:fillRect/>
          </a:stretch>
        </p:blipFill>
        <p:spPr>
          <a:xfrm>
            <a:off x="7374318" y="5557516"/>
            <a:ext cx="1022350" cy="1283516"/>
          </a:xfrm>
          <a:prstGeom prst="rect">
            <a:avLst/>
          </a:prstGeom>
        </p:spPr>
      </p:pic>
      <p:pic>
        <p:nvPicPr>
          <p:cNvPr id="3" name="図 2"/>
          <p:cNvPicPr>
            <a:picLocks noChangeAspect="1"/>
          </p:cNvPicPr>
          <p:nvPr/>
        </p:nvPicPr>
        <p:blipFill>
          <a:blip r:embed="rId3">
            <a:extLst>
              <a:ext uri="{BEBA8EAE-BF5A-486C-A8C5-ECC9F3942E4B}">
                <a14:imgProps xmlns:a14="http://schemas.microsoft.com/office/drawing/2010/main">
                  <a14:imgLayer r:embed="rId4">
                    <a14:imgEffect>
                      <a14:backgroundRemoval t="6269" b="94627" l="6707" r="91768">
                        <a14:foregroundMark x1="74390" y1="9851" x2="74390" y2="9851"/>
                        <a14:foregroundMark x1="82622" y1="6567" x2="82622" y2="6567"/>
                        <a14:foregroundMark x1="66463" y1="11045" x2="66463" y2="11045"/>
                        <a14:foregroundMark x1="62805" y1="12836" x2="62805" y2="12836"/>
                        <a14:foregroundMark x1="59756" y1="17015" x2="59756" y2="17015"/>
                        <a14:foregroundMark x1="55488" y1="20000" x2="55488" y2="20000"/>
                        <a14:foregroundMark x1="73171" y1="23284" x2="73171" y2="23284"/>
                        <a14:foregroundMark x1="59756" y1="31940" x2="59756" y2="31940"/>
                        <a14:foregroundMark x1="83841" y1="33731" x2="83841" y2="33731"/>
                        <a14:foregroundMark x1="86585" y1="42687" x2="86585" y2="42687"/>
                        <a14:foregroundMark x1="87805" y1="56119" x2="87805" y2="56119"/>
                        <a14:foregroundMark x1="79573" y1="60000" x2="79573" y2="60000"/>
                        <a14:foregroundMark x1="83232" y1="51045" x2="83232" y2="51045"/>
                        <a14:foregroundMark x1="70122" y1="54328" x2="70122" y2="54328"/>
                        <a14:foregroundMark x1="57012" y1="70149" x2="57012" y2="70149"/>
                        <a14:foregroundMark x1="63720" y1="73731" x2="63720" y2="73731"/>
                        <a14:foregroundMark x1="70732" y1="90149" x2="70732" y2="90149"/>
                        <a14:foregroundMark x1="72256" y1="90149" x2="72256" y2="90149"/>
                        <a14:foregroundMark x1="74085" y1="87761" x2="74085" y2="87761"/>
                        <a14:foregroundMark x1="75000" y1="91642" x2="75000" y2="91642"/>
                        <a14:foregroundMark x1="47256" y1="90149" x2="47256" y2="90149"/>
                        <a14:foregroundMark x1="38720" y1="60299" x2="38720" y2="60299"/>
                        <a14:foregroundMark x1="46646" y1="73731" x2="46646" y2="73731"/>
                        <a14:foregroundMark x1="20732" y1="42985" x2="20732" y2="42985"/>
                        <a14:foregroundMark x1="7317" y1="13731" x2="7317" y2="13731"/>
                        <a14:foregroundMark x1="38110" y1="25672" x2="38110" y2="25672"/>
                        <a14:foregroundMark x1="92073" y1="50448" x2="92073" y2="50448"/>
                        <a14:foregroundMark x1="74085" y1="94627" x2="74085" y2="94627"/>
                      </a14:backgroundRemoval>
                    </a14:imgEffect>
                  </a14:imgLayer>
                </a14:imgProps>
              </a:ext>
            </a:extLst>
          </a:blip>
          <a:stretch>
            <a:fillRect/>
          </a:stretch>
        </p:blipFill>
        <p:spPr>
          <a:xfrm>
            <a:off x="5359919" y="1906169"/>
            <a:ext cx="1522223" cy="1554709"/>
          </a:xfrm>
          <a:prstGeom prst="rect">
            <a:avLst/>
          </a:prstGeom>
        </p:spPr>
      </p:pic>
      <p:sp>
        <p:nvSpPr>
          <p:cNvPr id="13" name="テキスト ボックス 12"/>
          <p:cNvSpPr txBox="1"/>
          <p:nvPr/>
        </p:nvSpPr>
        <p:spPr>
          <a:xfrm>
            <a:off x="11713236" y="6305034"/>
            <a:ext cx="341760" cy="369332"/>
          </a:xfrm>
          <a:prstGeom prst="rect">
            <a:avLst/>
          </a:prstGeom>
          <a:noFill/>
        </p:spPr>
        <p:txBody>
          <a:bodyPr wrap="none" rtlCol="0">
            <a:spAutoFit/>
          </a:bodyPr>
          <a:lstStyle/>
          <a:p>
            <a:r>
              <a:rPr kumimoji="1" lang="ja-JP" altLang="en-US" dirty="0"/>
              <a:t>１</a:t>
            </a:r>
          </a:p>
        </p:txBody>
      </p:sp>
      <p:grpSp>
        <p:nvGrpSpPr>
          <p:cNvPr id="7" name="グループ化 6"/>
          <p:cNvGrpSpPr/>
          <p:nvPr/>
        </p:nvGrpSpPr>
        <p:grpSpPr>
          <a:xfrm>
            <a:off x="8177710" y="5009829"/>
            <a:ext cx="3333750" cy="1095375"/>
            <a:chOff x="6996351" y="5206184"/>
            <a:chExt cx="3333750" cy="1095375"/>
          </a:xfrm>
        </p:grpSpPr>
        <p:pic>
          <p:nvPicPr>
            <p:cNvPr id="14" name="図 13"/>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6351" y="5206184"/>
              <a:ext cx="3333750" cy="1095375"/>
            </a:xfrm>
            <a:prstGeom prst="rect">
              <a:avLst/>
            </a:prstGeom>
            <a:noFill/>
            <a:ln>
              <a:noFill/>
            </a:ln>
          </p:spPr>
        </p:pic>
        <p:sp>
          <p:nvSpPr>
            <p:cNvPr id="6" name="テキスト ボックス 5"/>
            <p:cNvSpPr txBox="1"/>
            <p:nvPr/>
          </p:nvSpPr>
          <p:spPr>
            <a:xfrm>
              <a:off x="7640206" y="5452256"/>
              <a:ext cx="2422458" cy="646331"/>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税金があるから少しの</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負担ですむんだね！</a:t>
              </a:r>
              <a:endParaRPr kumimoji="1" lang="ja-JP" altLang="en-US" dirty="0">
                <a:latin typeface="BIZ UDPゴシック" panose="020B0400000000000000" pitchFamily="50" charset="-128"/>
                <a:ea typeface="BIZ UDPゴシック" panose="020B0400000000000000" pitchFamily="50" charset="-128"/>
              </a:endParaRPr>
            </a:p>
          </p:txBody>
        </p:sp>
      </p:grpSp>
      <p:grpSp>
        <p:nvGrpSpPr>
          <p:cNvPr id="18" name="グループ化 17"/>
          <p:cNvGrpSpPr/>
          <p:nvPr/>
        </p:nvGrpSpPr>
        <p:grpSpPr>
          <a:xfrm>
            <a:off x="351386" y="1309718"/>
            <a:ext cx="4839903" cy="1939488"/>
            <a:chOff x="354877" y="810653"/>
            <a:chExt cx="4381108" cy="1739030"/>
          </a:xfrm>
        </p:grpSpPr>
        <p:grpSp>
          <p:nvGrpSpPr>
            <p:cNvPr id="19" name="グループ化 18"/>
            <p:cNvGrpSpPr/>
            <p:nvPr/>
          </p:nvGrpSpPr>
          <p:grpSpPr>
            <a:xfrm>
              <a:off x="354877" y="810653"/>
              <a:ext cx="4381108" cy="1739030"/>
              <a:chOff x="354877" y="810653"/>
              <a:chExt cx="4381108" cy="1739030"/>
            </a:xfrm>
          </p:grpSpPr>
          <p:sp>
            <p:nvSpPr>
              <p:cNvPr id="21" name="円/楕円 20"/>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1468909" y="1383030"/>
                <a:ext cx="744630" cy="771635"/>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3377557" y="1322598"/>
                <a:ext cx="587957" cy="616777"/>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788052" y="1177437"/>
                <a:ext cx="914400" cy="9144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2029982" y="1167631"/>
                <a:ext cx="914400" cy="9144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706746" y="1045572"/>
              <a:ext cx="3814415" cy="1446550"/>
            </a:xfrm>
            <a:prstGeom prst="rect">
              <a:avLst/>
            </a:prstGeom>
            <a:noFill/>
          </p:spPr>
          <p:txBody>
            <a:bodyPr wrap="square" rtlCol="0">
              <a:spAutoFit/>
            </a:bodyPr>
            <a:lstStyle/>
            <a:p>
              <a:r>
                <a:rPr lang="ja-JP" altLang="en-US" sz="1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rPr>
                <a:t>いり</a:t>
              </a:r>
              <a:r>
                <a:rPr lang="ja-JP" altLang="en-US" sz="1600" dirty="0" err="1">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rPr>
                <a:t>ょう</a:t>
              </a:r>
              <a:endParaRPr lang="en-US" altLang="ja-JP" sz="1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endParaRPr>
            </a:p>
            <a:p>
              <a:r>
                <a:rPr lang="ja-JP" altLang="en-US" sz="3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rPr>
                <a:t>医療や子育て</a:t>
              </a:r>
              <a:endParaRPr lang="en-US" altLang="ja-JP" sz="3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endParaRPr>
            </a:p>
            <a:p>
              <a:r>
                <a:rPr lang="ja-JP" altLang="en-US" sz="3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rPr>
                <a:t>　　　　　　のために</a:t>
              </a:r>
              <a:endParaRPr kumimoji="1" lang="ja-JP" altLang="en-US" sz="3600" dirty="0">
                <a:solidFill>
                  <a:srgbClr val="FF0066"/>
                </a:solidFill>
                <a:effectLst>
                  <a:outerShdw blurRad="50800" dist="50800" dir="5400000" algn="ctr" rotWithShape="0">
                    <a:srgbClr val="FF66FF"/>
                  </a:outerShdw>
                </a:effectLst>
                <a:latin typeface="BIZ UDPゴシック" panose="020B0400000000000000" pitchFamily="50" charset="-128"/>
                <a:ea typeface="BIZ UDPゴシック" panose="020B0400000000000000" pitchFamily="50" charset="-128"/>
              </a:endParaRPr>
            </a:p>
          </p:txBody>
        </p:sp>
      </p:grpSp>
      <p:grpSp>
        <p:nvGrpSpPr>
          <p:cNvPr id="26" name="グループ化 25"/>
          <p:cNvGrpSpPr/>
          <p:nvPr/>
        </p:nvGrpSpPr>
        <p:grpSpPr>
          <a:xfrm>
            <a:off x="2201910" y="191380"/>
            <a:ext cx="7954217" cy="838200"/>
            <a:chOff x="297179" y="327706"/>
            <a:chExt cx="7954217" cy="838200"/>
          </a:xfrm>
        </p:grpSpPr>
        <p:sp>
          <p:nvSpPr>
            <p:cNvPr id="27" name="角丸四角形 26"/>
            <p:cNvSpPr/>
            <p:nvPr/>
          </p:nvSpPr>
          <p:spPr>
            <a:xfrm>
              <a:off x="487679" y="620268"/>
              <a:ext cx="7763717" cy="393192"/>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97179" y="327706"/>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400" b="1"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１　身近な税の使いみち①</a:t>
              </a:r>
              <a:endParaRPr kumimoji="1" lang="ja-JP" altLang="en-US" sz="4400" dirty="0">
                <a:ln w="10160">
                  <a:solidFill>
                    <a:srgbClr val="00B050"/>
                  </a:solidFill>
                  <a:prstDash val="solid"/>
                </a:ln>
                <a:latin typeface="HGS創英角ﾎﾟｯﾌﾟ体" panose="040B0A00000000000000" pitchFamily="50" charset="-128"/>
                <a:ea typeface="HGS創英角ﾎﾟｯﾌﾟ体" panose="040B0A00000000000000" pitchFamily="50" charset="-128"/>
              </a:endParaRPr>
            </a:p>
          </p:txBody>
        </p:sp>
      </p:grpSp>
    </p:spTree>
    <p:extLst>
      <p:ext uri="{BB962C8B-B14F-4D97-AF65-F5344CB8AC3E}">
        <p14:creationId xmlns:p14="http://schemas.microsoft.com/office/powerpoint/2010/main" val="2742100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grpSp>
        <p:nvGrpSpPr>
          <p:cNvPr id="2" name="グループ化 1"/>
          <p:cNvGrpSpPr/>
          <p:nvPr/>
        </p:nvGrpSpPr>
        <p:grpSpPr>
          <a:xfrm>
            <a:off x="1358467" y="2004023"/>
            <a:ext cx="9728945" cy="1692200"/>
            <a:chOff x="1358467" y="2220655"/>
            <a:chExt cx="9728945" cy="2063228"/>
          </a:xfrm>
          <a:solidFill>
            <a:schemeClr val="bg1"/>
          </a:solidFill>
        </p:grpSpPr>
        <p:sp>
          <p:nvSpPr>
            <p:cNvPr id="4" name="テキスト ボックス 3"/>
            <p:cNvSpPr txBox="1"/>
            <p:nvPr/>
          </p:nvSpPr>
          <p:spPr>
            <a:xfrm>
              <a:off x="1358467" y="2238722"/>
              <a:ext cx="9728945" cy="2045161"/>
            </a:xfrm>
            <a:prstGeom prst="rect">
              <a:avLst/>
            </a:prstGeom>
            <a:grpFill/>
          </p:spPr>
          <p:txBody>
            <a:bodyPr wrap="none" rtlCol="0">
              <a:spAutoFit/>
            </a:bodyPr>
            <a:lstStyle/>
            <a:p>
              <a:pPr>
                <a:lnSpc>
                  <a:spcPts val="3400"/>
                </a:lnSpc>
              </a:pPr>
              <a:r>
                <a:rPr kumimoji="1" lang="ja-JP" altLang="en-US"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長岡市中之島地区では、</a:t>
              </a:r>
              <a:r>
                <a:rPr kumimoji="1" lang="en-US" altLang="ja-JP" sz="1600" dirty="0">
                  <a:latin typeface="BIZ UDPゴシック" panose="020B0400000000000000" pitchFamily="50" charset="-128"/>
                  <a:ea typeface="BIZ UDPゴシック" panose="020B0400000000000000" pitchFamily="50" charset="-128"/>
                </a:rPr>
                <a:t>2004</a:t>
              </a:r>
              <a:r>
                <a:rPr kumimoji="1" lang="ja-JP" altLang="en-US" sz="1600" dirty="0">
                  <a:latin typeface="BIZ UDPゴシック" panose="020B0400000000000000" pitchFamily="50" charset="-128"/>
                  <a:ea typeface="BIZ UDPゴシック" panose="020B0400000000000000" pitchFamily="50" charset="-128"/>
                </a:rPr>
                <a:t>（平成</a:t>
              </a:r>
              <a:r>
                <a:rPr kumimoji="1" lang="en-US" altLang="ja-JP" sz="1600" dirty="0">
                  <a:latin typeface="BIZ UDPゴシック" panose="020B0400000000000000" pitchFamily="50" charset="-128"/>
                  <a:ea typeface="BIZ UDPゴシック" panose="020B0400000000000000" pitchFamily="50" charset="-128"/>
                </a:rPr>
                <a:t>16</a:t>
              </a:r>
              <a:r>
                <a:rPr kumimoji="1" lang="ja-JP" altLang="en-US" sz="1600" dirty="0">
                  <a:latin typeface="BIZ UDPゴシック" panose="020B0400000000000000" pitchFamily="50" charset="-128"/>
                  <a:ea typeface="BIZ UDPゴシック" panose="020B0400000000000000" pitchFamily="50" charset="-128"/>
                </a:rPr>
                <a:t>）年に洪水の被害にあいました。そこで、洪水を防ぎ、</a:t>
              </a:r>
              <a:r>
                <a:rPr lang="ja-JP" altLang="en-US" sz="1600" dirty="0">
                  <a:latin typeface="BIZ UDPゴシック" panose="020B0400000000000000" pitchFamily="50" charset="-128"/>
                  <a:ea typeface="BIZ UDPゴシック" panose="020B0400000000000000" pitchFamily="50" charset="-128"/>
                </a:rPr>
                <a:t>地域住民が</a:t>
              </a:r>
              <a:endParaRPr lang="en-US" altLang="ja-JP" sz="1600" dirty="0">
                <a:latin typeface="BIZ UDPゴシック" panose="020B0400000000000000" pitchFamily="50" charset="-128"/>
                <a:ea typeface="BIZ UDPゴシック" panose="020B0400000000000000" pitchFamily="50" charset="-128"/>
              </a:endParaRPr>
            </a:p>
            <a:p>
              <a:pPr>
                <a:lnSpc>
                  <a:spcPts val="3400"/>
                </a:lnSpc>
              </a:pPr>
              <a:r>
                <a:rPr lang="ja-JP" altLang="en-US" sz="1600" dirty="0">
                  <a:latin typeface="BIZ UDPゴシック" panose="020B0400000000000000" pitchFamily="50" charset="-128"/>
                  <a:ea typeface="BIZ UDPゴシック" panose="020B0400000000000000" pitchFamily="50" charset="-128"/>
                </a:rPr>
                <a:t>安心・安全に生活できるよう、刈谷田川の工事を行い、災害に強い町づくりを進めています。河川の工事には</a:t>
              </a:r>
              <a:endParaRPr lang="en-US" altLang="ja-JP" sz="1600" dirty="0">
                <a:latin typeface="BIZ UDPゴシック" panose="020B0400000000000000" pitchFamily="50" charset="-128"/>
                <a:ea typeface="BIZ UDPゴシック" panose="020B0400000000000000" pitchFamily="50" charset="-128"/>
              </a:endParaRPr>
            </a:p>
            <a:p>
              <a:pPr>
                <a:lnSpc>
                  <a:spcPts val="3400"/>
                </a:lnSpc>
              </a:pPr>
              <a:r>
                <a:rPr lang="ja-JP" altLang="en-US" sz="1600" dirty="0">
                  <a:latin typeface="BIZ UDPゴシック" panose="020B0400000000000000" pitchFamily="50" charset="-128"/>
                  <a:ea typeface="BIZ UDPゴシック" panose="020B0400000000000000" pitchFamily="50" charset="-128"/>
                </a:rPr>
                <a:t>多くの費用がかかります。ここでも税金が使われています。</a:t>
              </a:r>
              <a:endParaRPr lang="en-US" altLang="ja-JP" sz="1600"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2111278" y="2220655"/>
              <a:ext cx="800219" cy="253917"/>
            </a:xfrm>
            <a:prstGeom prst="rect">
              <a:avLst/>
            </a:prstGeom>
            <a:grpFill/>
          </p:spPr>
          <p:txBody>
            <a:bodyPr wrap="none" rtlCol="0">
              <a:spAutoFit/>
            </a:bodyPr>
            <a:lstStyle/>
            <a:p>
              <a:r>
                <a:rPr lang="ja-JP" altLang="en-US" sz="1050" dirty="0">
                  <a:latin typeface="BIZ UDPゴシック" panose="020B0400000000000000" pitchFamily="50" charset="-128"/>
                  <a:ea typeface="BIZ UDPゴシック" panose="020B0400000000000000" pitchFamily="50" charset="-128"/>
                </a:rPr>
                <a:t>な</a:t>
              </a:r>
              <a:r>
                <a:rPr lang="ja-JP" altLang="en-US" sz="1000" dirty="0">
                  <a:latin typeface="BIZ UDPゴシック" panose="020B0400000000000000" pitchFamily="50" charset="-128"/>
                  <a:ea typeface="BIZ UDPゴシック" panose="020B0400000000000000" pitchFamily="50" charset="-128"/>
                </a:rPr>
                <a:t>かのしま</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6" name="テキスト ボックス 5"/>
            <p:cNvSpPr txBox="1"/>
            <p:nvPr/>
          </p:nvSpPr>
          <p:spPr>
            <a:xfrm>
              <a:off x="5533753" y="2243739"/>
              <a:ext cx="622286" cy="230832"/>
            </a:xfrm>
            <a:prstGeom prst="rect">
              <a:avLst/>
            </a:prstGeom>
            <a:grpFill/>
          </p:spPr>
          <p:txBody>
            <a:bodyPr wrap="none" rtlCol="0">
              <a:spAutoFit/>
            </a:bodyPr>
            <a:lstStyle/>
            <a:p>
              <a:r>
                <a:rPr lang="ja-JP" altLang="en-US" sz="900" dirty="0">
                  <a:latin typeface="BIZ UDPゴシック" panose="020B0400000000000000" pitchFamily="50" charset="-128"/>
                  <a:ea typeface="BIZ UDPゴシック" panose="020B0400000000000000" pitchFamily="50" charset="-128"/>
                </a:rPr>
                <a:t>こうずい</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3981577" y="2753249"/>
              <a:ext cx="947695" cy="253917"/>
            </a:xfrm>
            <a:prstGeom prst="rect">
              <a:avLst/>
            </a:prstGeom>
            <a:grpFill/>
          </p:spPr>
          <p:txBody>
            <a:bodyPr wrap="none" rtlCol="0">
              <a:spAutoFit/>
            </a:bodyPr>
            <a:lstStyle/>
            <a:p>
              <a:r>
                <a:rPr lang="ja-JP" altLang="en-US" sz="1000" dirty="0">
                  <a:latin typeface="BIZ UDPゴシック" panose="020B0400000000000000" pitchFamily="50" charset="-128"/>
                  <a:ea typeface="BIZ UDPゴシック" panose="020B0400000000000000" pitchFamily="50" charset="-128"/>
                </a:rPr>
                <a:t>かりやたがわ</a:t>
              </a:r>
              <a:endParaRPr kumimoji="1" lang="ja-JP" altLang="en-US" sz="1050" dirty="0">
                <a:latin typeface="BIZ UDPゴシック" panose="020B0400000000000000" pitchFamily="50" charset="-128"/>
                <a:ea typeface="BIZ UDPゴシック" panose="020B0400000000000000" pitchFamily="50" charset="-128"/>
              </a:endParaRPr>
            </a:p>
          </p:txBody>
        </p:sp>
      </p:grpSp>
      <p:pic>
        <p:nvPicPr>
          <p:cNvPr id="14" name="図 13"/>
          <p:cNvPicPr>
            <a:picLocks noChangeAspect="1"/>
          </p:cNvPicPr>
          <p:nvPr/>
        </p:nvPicPr>
        <p:blipFill>
          <a:blip r:embed="rId3">
            <a:extLst>
              <a:ext uri="{BEBA8EAE-BF5A-486C-A8C5-ECC9F3942E4B}">
                <a14:imgProps xmlns:a14="http://schemas.microsoft.com/office/drawing/2010/main">
                  <a14:imgLayer r:embed="rId4">
                    <a14:imgEffect>
                      <a14:backgroundRemoval t="9605" b="91243" l="4732" r="94322">
                        <a14:foregroundMark x1="32019" y1="19492" x2="32019" y2="19492"/>
                        <a14:foregroundMark x1="36751" y1="12712" x2="36751" y2="12712"/>
                        <a14:foregroundMark x1="30284" y1="13559" x2="30284" y2="13559"/>
                        <a14:foregroundMark x1="45268" y1="24859" x2="45268" y2="24859"/>
                        <a14:foregroundMark x1="42114" y1="34181" x2="42114" y2="34181"/>
                        <a14:foregroundMark x1="65300" y1="15819" x2="65300" y2="15819"/>
                        <a14:foregroundMark x1="76183" y1="19209" x2="76183" y2="19209"/>
                        <a14:foregroundMark x1="61830" y1="22881" x2="61830" y2="22881"/>
                        <a14:foregroundMark x1="76814" y1="25989" x2="76814" y2="25989"/>
                        <a14:foregroundMark x1="65615" y1="35028" x2="65615" y2="35028"/>
                        <a14:foregroundMark x1="62776" y1="50000" x2="62776" y2="50000"/>
                        <a14:foregroundMark x1="65300" y1="62994" x2="65300" y2="62994"/>
                        <a14:foregroundMark x1="74448" y1="63559" x2="74448" y2="63559"/>
                        <a14:foregroundMark x1="80915" y1="57345" x2="80915" y2="57345"/>
                        <a14:foregroundMark x1="86751" y1="46328" x2="86751" y2="46328"/>
                        <a14:foregroundMark x1="83281" y1="43220" x2="83281" y2="43220"/>
                        <a14:foregroundMark x1="84543" y1="24859" x2="84543" y2="24859"/>
                        <a14:foregroundMark x1="94637" y1="56215" x2="94637" y2="56215"/>
                        <a14:foregroundMark x1="83438" y1="66949" x2="83438" y2="66949"/>
                        <a14:foregroundMark x1="87855" y1="74576" x2="87855" y2="74576"/>
                        <a14:foregroundMark x1="55994" y1="91243" x2="55994" y2="91243"/>
                        <a14:foregroundMark x1="42902" y1="59040" x2="42902" y2="59040"/>
                        <a14:foregroundMark x1="41167" y1="24011" x2="41167" y2="24011"/>
                        <a14:foregroundMark x1="29022" y1="57627" x2="29022" y2="57627"/>
                        <a14:foregroundMark x1="23975" y1="53390" x2="23975" y2="53390"/>
                        <a14:foregroundMark x1="13407" y1="53107" x2="13407" y2="53107"/>
                        <a14:foregroundMark x1="12145" y1="53955" x2="12145" y2="53955"/>
                        <a14:foregroundMark x1="8044" y1="50282" x2="8044" y2="50282"/>
                        <a14:foregroundMark x1="13091" y1="41808" x2="13091" y2="41808"/>
                        <a14:foregroundMark x1="4732" y1="50282" x2="4732" y2="50282"/>
                        <a14:foregroundMark x1="30442" y1="80508" x2="30442" y2="80508"/>
                        <a14:foregroundMark x1="43849" y1="83898" x2="43849" y2="83898"/>
                        <a14:foregroundMark x1="50789" y1="57627" x2="50789" y2="57627"/>
                        <a14:foregroundMark x1="56309" y1="56215" x2="56309" y2="56215"/>
                        <a14:foregroundMark x1="63407" y1="77684" x2="63407" y2="77684"/>
                      </a14:backgroundRemoval>
                    </a14:imgEffect>
                  </a14:imgLayer>
                </a14:imgProps>
              </a:ext>
            </a:extLst>
          </a:blip>
          <a:stretch>
            <a:fillRect/>
          </a:stretch>
        </p:blipFill>
        <p:spPr>
          <a:xfrm>
            <a:off x="1358467" y="340243"/>
            <a:ext cx="2552857" cy="1425412"/>
          </a:xfrm>
          <a:prstGeom prst="rect">
            <a:avLst/>
          </a:prstGeom>
        </p:spPr>
      </p:pic>
      <p:grpSp>
        <p:nvGrpSpPr>
          <p:cNvPr id="10" name="グループ化 9"/>
          <p:cNvGrpSpPr/>
          <p:nvPr/>
        </p:nvGrpSpPr>
        <p:grpSpPr>
          <a:xfrm>
            <a:off x="1358467" y="3520886"/>
            <a:ext cx="9595145" cy="3289765"/>
            <a:chOff x="1475861" y="3469341"/>
            <a:chExt cx="9595145" cy="3289765"/>
          </a:xfrm>
        </p:grpSpPr>
        <p:grpSp>
          <p:nvGrpSpPr>
            <p:cNvPr id="9" name="グループ化 8"/>
            <p:cNvGrpSpPr/>
            <p:nvPr/>
          </p:nvGrpSpPr>
          <p:grpSpPr>
            <a:xfrm>
              <a:off x="1475861" y="3469341"/>
              <a:ext cx="9595145" cy="3289765"/>
              <a:chOff x="1475861" y="3730988"/>
              <a:chExt cx="9595145" cy="3028118"/>
            </a:xfrm>
          </p:grpSpPr>
          <p:sp>
            <p:nvSpPr>
              <p:cNvPr id="8" name="フローチャート: 代替処理 7"/>
              <p:cNvSpPr/>
              <p:nvPr/>
            </p:nvSpPr>
            <p:spPr>
              <a:xfrm>
                <a:off x="1475861" y="3730988"/>
                <a:ext cx="9595145" cy="2961002"/>
              </a:xfrm>
              <a:prstGeom prst="flowChartAlternateProcess">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右矢印 10"/>
              <p:cNvSpPr/>
              <p:nvPr/>
            </p:nvSpPr>
            <p:spPr>
              <a:xfrm>
                <a:off x="5630990" y="4439830"/>
                <a:ext cx="1188767" cy="8816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717672" y="5820387"/>
                <a:ext cx="9350637" cy="938719"/>
              </a:xfrm>
              <a:prstGeom prst="rect">
                <a:avLst/>
              </a:prstGeom>
              <a:noFill/>
            </p:spPr>
            <p:txBody>
              <a:bodyPr wrap="none" rtlCol="0">
                <a:spAutoFit/>
              </a:bodyPr>
              <a:lstStyle/>
              <a:p>
                <a:pPr>
                  <a:lnSpc>
                    <a:spcPts val="2200"/>
                  </a:lnSpc>
                </a:pPr>
                <a:r>
                  <a:rPr kumimoji="1" lang="ja-JP" altLang="en-US" sz="1600" dirty="0">
                    <a:latin typeface="BIZ UDPゴシック" panose="020B0400000000000000" pitchFamily="50" charset="-128"/>
                    <a:ea typeface="BIZ UDPゴシック" panose="020B0400000000000000" pitchFamily="50" charset="-128"/>
                  </a:rPr>
                  <a:t>　曲がっていた川を流れやすい形に変えて、洪水が起こりにくいようにしました。もとの川が流れていた</a:t>
                </a:r>
                <a:endParaRPr kumimoji="1" lang="en-US" altLang="ja-JP" sz="1600" dirty="0">
                  <a:latin typeface="BIZ UDPゴシック" panose="020B0400000000000000" pitchFamily="50" charset="-128"/>
                  <a:ea typeface="BIZ UDPゴシック" panose="020B0400000000000000" pitchFamily="50" charset="-128"/>
                </a:endParaRPr>
              </a:p>
              <a:p>
                <a:pPr>
                  <a:lnSpc>
                    <a:spcPts val="2200"/>
                  </a:lnSpc>
                </a:pPr>
                <a:r>
                  <a:rPr lang="ja-JP" altLang="en-US" sz="1600" dirty="0">
                    <a:latin typeface="BIZ UDPゴシック" panose="020B0400000000000000" pitchFamily="50" charset="-128"/>
                    <a:ea typeface="BIZ UDPゴシック" panose="020B0400000000000000" pitchFamily="50" charset="-128"/>
                  </a:rPr>
                  <a:t>ところは、市民のいこいの場や水害の記録を将来に残す防災公園として整備されました。この工事では、</a:t>
                </a:r>
                <a:endParaRPr lang="en-US" altLang="ja-JP" sz="1600" dirty="0">
                  <a:latin typeface="BIZ UDPゴシック" panose="020B0400000000000000" pitchFamily="50" charset="-128"/>
                  <a:ea typeface="BIZ UDPゴシック" panose="020B0400000000000000" pitchFamily="50" charset="-128"/>
                </a:endParaRPr>
              </a:p>
              <a:p>
                <a:pPr>
                  <a:lnSpc>
                    <a:spcPts val="2200"/>
                  </a:lnSpc>
                </a:pPr>
                <a:r>
                  <a:rPr lang="en-US" altLang="ja-JP" sz="1600" dirty="0">
                    <a:latin typeface="BIZ UDPゴシック" panose="020B0400000000000000" pitchFamily="50" charset="-128"/>
                    <a:ea typeface="BIZ UDPゴシック" panose="020B0400000000000000" pitchFamily="50" charset="-128"/>
                  </a:rPr>
                  <a:t>380</a:t>
                </a:r>
                <a:r>
                  <a:rPr lang="ja-JP" altLang="en-US" sz="1600" dirty="0">
                    <a:latin typeface="BIZ UDPゴシック" panose="020B0400000000000000" pitchFamily="50" charset="-128"/>
                    <a:ea typeface="BIZ UDPゴシック" panose="020B0400000000000000" pitchFamily="50" charset="-128"/>
                  </a:rPr>
                  <a:t>億円の税金が使われました。</a:t>
                </a:r>
                <a:endParaRPr lang="en-US" altLang="ja-JP" sz="1600" dirty="0">
                  <a:latin typeface="BIZ UDPゴシック" panose="020B0400000000000000" pitchFamily="50" charset="-128"/>
                  <a:ea typeface="BIZ UDPゴシック" panose="020B0400000000000000" pitchFamily="50" charset="-128"/>
                </a:endParaRPr>
              </a:p>
            </p:txBody>
          </p:sp>
          <p:pic>
            <p:nvPicPr>
              <p:cNvPr id="15" name="図 14"/>
              <p:cNvPicPr>
                <a:picLocks noChangeAspect="1"/>
              </p:cNvPicPr>
              <p:nvPr/>
            </p:nvPicPr>
            <p:blipFill>
              <a:blip r:embed="rId5"/>
              <a:stretch>
                <a:fillRect/>
              </a:stretch>
            </p:blipFill>
            <p:spPr>
              <a:xfrm>
                <a:off x="2418176" y="3874208"/>
                <a:ext cx="2599413" cy="1802960"/>
              </a:xfrm>
              <a:prstGeom prst="rect">
                <a:avLst/>
              </a:prstGeom>
            </p:spPr>
          </p:pic>
          <p:pic>
            <p:nvPicPr>
              <p:cNvPr id="16" name="図 15"/>
              <p:cNvPicPr>
                <a:picLocks noChangeAspect="1"/>
              </p:cNvPicPr>
              <p:nvPr/>
            </p:nvPicPr>
            <p:blipFill>
              <a:blip r:embed="rId6"/>
              <a:stretch>
                <a:fillRect/>
              </a:stretch>
            </p:blipFill>
            <p:spPr>
              <a:xfrm>
                <a:off x="7257453" y="3816078"/>
                <a:ext cx="2630697" cy="1759438"/>
              </a:xfrm>
              <a:prstGeom prst="rect">
                <a:avLst/>
              </a:prstGeom>
            </p:spPr>
          </p:pic>
        </p:grpSp>
        <p:sp>
          <p:nvSpPr>
            <p:cNvPr id="17" name="テキスト ボックス 16"/>
            <p:cNvSpPr txBox="1"/>
            <p:nvPr/>
          </p:nvSpPr>
          <p:spPr>
            <a:xfrm>
              <a:off x="6819757" y="5474945"/>
              <a:ext cx="3506088" cy="307777"/>
            </a:xfrm>
            <a:prstGeom prst="rect">
              <a:avLst/>
            </a:prstGeom>
            <a:noFill/>
          </p:spPr>
          <p:txBody>
            <a:bodyPr wrap="none" rtlCol="0">
              <a:spAutoFit/>
            </a:bodyPr>
            <a:lstStyle/>
            <a:p>
              <a:r>
                <a:rPr kumimoji="1" lang="ja-JP" altLang="en-US" sz="1400" dirty="0"/>
                <a:t>（提供：新潟県長岡地域振興局地域整備部）</a:t>
              </a:r>
            </a:p>
          </p:txBody>
        </p:sp>
      </p:grpSp>
      <p:sp>
        <p:nvSpPr>
          <p:cNvPr id="18" name="テキスト ボックス 17"/>
          <p:cNvSpPr txBox="1"/>
          <p:nvPr/>
        </p:nvSpPr>
        <p:spPr>
          <a:xfrm>
            <a:off x="11745906" y="6369307"/>
            <a:ext cx="341760" cy="369332"/>
          </a:xfrm>
          <a:prstGeom prst="rect">
            <a:avLst/>
          </a:prstGeom>
          <a:noFill/>
        </p:spPr>
        <p:txBody>
          <a:bodyPr wrap="none" rtlCol="0">
            <a:spAutoFit/>
          </a:bodyPr>
          <a:lstStyle/>
          <a:p>
            <a:r>
              <a:rPr lang="ja-JP" altLang="en-US" dirty="0"/>
              <a:t>２</a:t>
            </a:r>
            <a:endParaRPr kumimoji="1" lang="ja-JP" altLang="en-US" dirty="0"/>
          </a:p>
        </p:txBody>
      </p:sp>
      <p:grpSp>
        <p:nvGrpSpPr>
          <p:cNvPr id="3" name="グループ化 2"/>
          <p:cNvGrpSpPr/>
          <p:nvPr/>
        </p:nvGrpSpPr>
        <p:grpSpPr>
          <a:xfrm>
            <a:off x="6392991" y="79101"/>
            <a:ext cx="4839903" cy="1873876"/>
            <a:chOff x="319236" y="1222141"/>
            <a:chExt cx="4839903" cy="1939488"/>
          </a:xfrm>
        </p:grpSpPr>
        <p:grpSp>
          <p:nvGrpSpPr>
            <p:cNvPr id="20" name="グループ化 19"/>
            <p:cNvGrpSpPr/>
            <p:nvPr/>
          </p:nvGrpSpPr>
          <p:grpSpPr>
            <a:xfrm>
              <a:off x="319236" y="1222141"/>
              <a:ext cx="4839903" cy="1939488"/>
              <a:chOff x="354877" y="810653"/>
              <a:chExt cx="4381108" cy="1739030"/>
            </a:xfrm>
          </p:grpSpPr>
          <p:sp>
            <p:nvSpPr>
              <p:cNvPr id="22" name="円/楕円 21"/>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1468909" y="1383030"/>
                <a:ext cx="744630" cy="77163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3377557" y="1322598"/>
                <a:ext cx="587957" cy="61677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788052" y="1177437"/>
                <a:ext cx="914400" cy="9144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2029982" y="1167631"/>
                <a:ext cx="914400" cy="9144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p:cNvSpPr txBox="1"/>
            <p:nvPr/>
          </p:nvSpPr>
          <p:spPr>
            <a:xfrm>
              <a:off x="811201" y="1562085"/>
              <a:ext cx="4213865" cy="1200329"/>
            </a:xfrm>
            <a:prstGeom prst="rect">
              <a:avLst/>
            </a:prstGeom>
            <a:noFill/>
          </p:spPr>
          <p:txBody>
            <a:bodyPr wrap="square" rtlCol="0">
              <a:spAutoFit/>
            </a:bodyPr>
            <a:lstStyle/>
            <a:p>
              <a:r>
                <a:rPr kumimoji="1" lang="ja-JP" altLang="en-US" sz="3600" dirty="0">
                  <a:solidFill>
                    <a:srgbClr val="3399FF"/>
                  </a:solidFill>
                  <a:effectLst>
                    <a:outerShdw blurRad="50800" dist="50800" dir="5400000" algn="ctr" rotWithShape="0">
                      <a:srgbClr val="0033CC"/>
                    </a:outerShdw>
                  </a:effectLst>
                  <a:latin typeface="BIZ UDPゴシック" panose="020B0400000000000000" pitchFamily="50" charset="-128"/>
                  <a:ea typeface="BIZ UDPゴシック" panose="020B0400000000000000" pitchFamily="50" charset="-128"/>
                </a:rPr>
                <a:t>安心できる町づくりのために</a:t>
              </a:r>
            </a:p>
          </p:txBody>
        </p:sp>
      </p:grpSp>
      <p:sp>
        <p:nvSpPr>
          <p:cNvPr id="27" name="角丸四角形 26"/>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－身近な税の使いみち①－</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18907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1" name="円/楕円 20"/>
          <p:cNvSpPr/>
          <p:nvPr/>
        </p:nvSpPr>
        <p:spPr>
          <a:xfrm>
            <a:off x="400082" y="10019"/>
            <a:ext cx="11679936" cy="6632609"/>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 name="グループ化 1"/>
          <p:cNvGrpSpPr/>
          <p:nvPr/>
        </p:nvGrpSpPr>
        <p:grpSpPr>
          <a:xfrm>
            <a:off x="453666" y="579917"/>
            <a:ext cx="5909480" cy="2729593"/>
            <a:chOff x="453666" y="579917"/>
            <a:chExt cx="5909480" cy="2729593"/>
          </a:xfrm>
        </p:grpSpPr>
        <p:sp>
          <p:nvSpPr>
            <p:cNvPr id="3" name="テキスト ボックス 2"/>
            <p:cNvSpPr txBox="1"/>
            <p:nvPr/>
          </p:nvSpPr>
          <p:spPr>
            <a:xfrm>
              <a:off x="453666" y="579917"/>
              <a:ext cx="5909480" cy="2729593"/>
            </a:xfrm>
            <a:prstGeom prst="rect">
              <a:avLst/>
            </a:prstGeom>
            <a:solidFill>
              <a:schemeClr val="bg1"/>
            </a:solidFill>
          </p:spPr>
          <p:txBody>
            <a:bodyPr wrap="square" rtlCol="0">
              <a:spAutoFit/>
            </a:bodyPr>
            <a:lstStyle/>
            <a:p>
              <a:pPr>
                <a:lnSpc>
                  <a:spcPts val="2300"/>
                </a:lnSpc>
              </a:pPr>
              <a:r>
                <a:rPr kumimoji="1" lang="ja-JP" altLang="en-US" dirty="0">
                  <a:latin typeface="BIZ UDPゴシック" panose="020B0400000000000000" pitchFamily="50" charset="-128"/>
                  <a:ea typeface="BIZ UDPゴシック" panose="020B0400000000000000" pitchFamily="50" charset="-128"/>
                </a:rPr>
                <a:t>　</a:t>
              </a:r>
              <a:r>
                <a:rPr kumimoji="1" lang="en-US" altLang="ja-JP" dirty="0">
                  <a:latin typeface="BIZ UDPゴシック" panose="020B0400000000000000" pitchFamily="50" charset="-128"/>
                  <a:ea typeface="BIZ UDPゴシック" panose="020B0400000000000000" pitchFamily="50" charset="-128"/>
                </a:rPr>
                <a:t>2016</a:t>
              </a:r>
              <a:r>
                <a:rPr kumimoji="1" lang="ja-JP" altLang="en-US" dirty="0">
                  <a:latin typeface="BIZ UDPゴシック" panose="020B0400000000000000" pitchFamily="50" charset="-128"/>
                  <a:ea typeface="BIZ UDPゴシック" panose="020B0400000000000000" pitchFamily="50" charset="-128"/>
                </a:rPr>
                <a:t>（平成</a:t>
              </a:r>
              <a:r>
                <a:rPr kumimoji="1" lang="en-US" altLang="ja-JP" dirty="0">
                  <a:latin typeface="BIZ UDPゴシック" panose="020B0400000000000000" pitchFamily="50" charset="-128"/>
                  <a:ea typeface="BIZ UDPゴシック" panose="020B0400000000000000" pitchFamily="50" charset="-128"/>
                </a:rPr>
                <a:t>28</a:t>
              </a:r>
              <a:r>
                <a:rPr kumimoji="1" lang="ja-JP" altLang="en-US" dirty="0">
                  <a:latin typeface="BIZ UDPゴシック" panose="020B0400000000000000" pitchFamily="50" charset="-128"/>
                  <a:ea typeface="BIZ UDPゴシック" panose="020B0400000000000000" pitchFamily="50" charset="-128"/>
                </a:rPr>
                <a:t>）年</a:t>
              </a:r>
              <a:r>
                <a:rPr kumimoji="1" lang="en-US" altLang="ja-JP" dirty="0">
                  <a:latin typeface="BIZ UDPゴシック" panose="020B0400000000000000" pitchFamily="50" charset="-128"/>
                  <a:ea typeface="BIZ UDPゴシック" panose="020B0400000000000000" pitchFamily="50" charset="-128"/>
                </a:rPr>
                <a:t>12</a:t>
              </a:r>
              <a:r>
                <a:rPr kumimoji="1" lang="ja-JP" altLang="en-US" dirty="0">
                  <a:latin typeface="BIZ UDPゴシック" panose="020B0400000000000000" pitchFamily="50" charset="-128"/>
                  <a:ea typeface="BIZ UDPゴシック" panose="020B0400000000000000" pitchFamily="50" charset="-128"/>
                </a:rPr>
                <a:t>月</a:t>
              </a:r>
              <a:r>
                <a:rPr kumimoji="1" lang="en-US" altLang="ja-JP" dirty="0">
                  <a:latin typeface="BIZ UDPゴシック" panose="020B0400000000000000" pitchFamily="50" charset="-128"/>
                  <a:ea typeface="BIZ UDPゴシック" panose="020B0400000000000000" pitchFamily="50" charset="-128"/>
                </a:rPr>
                <a:t>22</a:t>
              </a:r>
              <a:r>
                <a:rPr kumimoji="1" lang="ja-JP" altLang="en-US" dirty="0">
                  <a:latin typeface="BIZ UDPゴシック" panose="020B0400000000000000" pitchFamily="50" charset="-128"/>
                  <a:ea typeface="BIZ UDPゴシック" panose="020B0400000000000000" pitchFamily="50" charset="-128"/>
                </a:rPr>
                <a:t>日に糸魚川市駅北大火が</a:t>
              </a:r>
              <a:r>
                <a:rPr lang="ja-JP" altLang="en-US" dirty="0">
                  <a:latin typeface="BIZ UDPゴシック" panose="020B0400000000000000" pitchFamily="50" charset="-128"/>
                  <a:ea typeface="BIZ UDPゴシック" panose="020B0400000000000000" pitchFamily="50" charset="-128"/>
                </a:rPr>
                <a:t>発生しました。</a:t>
              </a:r>
              <a:endParaRPr lang="en-US" altLang="ja-JP" dirty="0">
                <a:latin typeface="BIZ UDPゴシック" panose="020B0400000000000000" pitchFamily="50" charset="-128"/>
                <a:ea typeface="BIZ UDPゴシック" panose="020B0400000000000000" pitchFamily="50" charset="-128"/>
              </a:endParaRPr>
            </a:p>
            <a:p>
              <a:pPr>
                <a:lnSpc>
                  <a:spcPts val="2300"/>
                </a:lnSpc>
              </a:pPr>
              <a:r>
                <a:rPr kumimoji="1" lang="ja-JP" altLang="en-US" dirty="0">
                  <a:latin typeface="BIZ UDPゴシック" panose="020B0400000000000000" pitchFamily="50" charset="-128"/>
                  <a:ea typeface="BIZ UDPゴシック" panose="020B0400000000000000" pitchFamily="50" charset="-128"/>
                </a:rPr>
                <a:t>　当日は、台風並みの強風が一日中吹いていたために火災が広がり、</a:t>
              </a:r>
              <a:r>
                <a:rPr kumimoji="1" lang="en-US" altLang="ja-JP" dirty="0">
                  <a:latin typeface="BIZ UDPゴシック" panose="020B0400000000000000" pitchFamily="50" charset="-128"/>
                  <a:ea typeface="BIZ UDPゴシック" panose="020B0400000000000000" pitchFamily="50" charset="-128"/>
                </a:rPr>
                <a:t>147</a:t>
              </a:r>
              <a:r>
                <a:rPr kumimoji="1" lang="ja-JP" altLang="en-US" dirty="0">
                  <a:latin typeface="BIZ UDPゴシック" panose="020B0400000000000000" pitchFamily="50" charset="-128"/>
                  <a:ea typeface="BIZ UDPゴシック" panose="020B0400000000000000" pitchFamily="50" charset="-128"/>
                </a:rPr>
                <a:t>棟に及ぶ建物が全焼するなどの被害を受けました。</a:t>
              </a:r>
              <a:endParaRPr kumimoji="1" lang="en-US" altLang="ja-JP" dirty="0">
                <a:latin typeface="BIZ UDPゴシック" panose="020B0400000000000000" pitchFamily="50" charset="-128"/>
                <a:ea typeface="BIZ UDPゴシック" panose="020B0400000000000000" pitchFamily="50" charset="-128"/>
              </a:endParaRPr>
            </a:p>
            <a:p>
              <a:pPr>
                <a:lnSpc>
                  <a:spcPts val="2300"/>
                </a:lnSpc>
              </a:pPr>
              <a:r>
                <a:rPr lang="ja-JP" altLang="en-US" dirty="0">
                  <a:latin typeface="BIZ UDPゴシック" panose="020B0400000000000000" pitchFamily="50" charset="-128"/>
                  <a:ea typeface="BIZ UDPゴシック" panose="020B0400000000000000" pitchFamily="50" charset="-128"/>
                </a:rPr>
                <a:t>　復興への第一歩となるがれきの撤去や被災した人たちの住宅や店舗の再建、災害に強いまちづくりや古くから受け継がれてきた糸魚川らしいまちなみの再生に対して、多くの税金が活用されています。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4" name="テキスト ボックス 3"/>
            <p:cNvSpPr txBox="1"/>
            <p:nvPr/>
          </p:nvSpPr>
          <p:spPr>
            <a:xfrm>
              <a:off x="3734590" y="1897298"/>
              <a:ext cx="657552" cy="246221"/>
            </a:xfrm>
            <a:prstGeom prst="rect">
              <a:avLst/>
            </a:prstGeom>
            <a:noFill/>
          </p:spPr>
          <p:txBody>
            <a:bodyPr wrap="none" rtlCol="0">
              <a:spAutoFit/>
            </a:bodyPr>
            <a:lstStyle/>
            <a:p>
              <a:r>
                <a:rPr kumimoji="1" lang="ja-JP" altLang="en-US" sz="1000" dirty="0">
                  <a:latin typeface="BIZ UDPゴシック" panose="020B0400000000000000" pitchFamily="50" charset="-128"/>
                  <a:ea typeface="BIZ UDPゴシック" panose="020B0400000000000000" pitchFamily="50" charset="-128"/>
                </a:rPr>
                <a:t>てっきょ</a:t>
              </a:r>
              <a:endParaRPr kumimoji="1" lang="ja-JP" altLang="en-US" sz="1100" dirty="0">
                <a:latin typeface="BIZ UDPゴシック" panose="020B0400000000000000" pitchFamily="50" charset="-128"/>
                <a:ea typeface="BIZ UDPゴシック" panose="020B0400000000000000" pitchFamily="50" charset="-128"/>
              </a:endParaRPr>
            </a:p>
          </p:txBody>
        </p:sp>
      </p:grpSp>
      <p:pic>
        <p:nvPicPr>
          <p:cNvPr id="8" name="図 7"/>
          <p:cNvPicPr>
            <a:picLocks noChangeAspect="1"/>
          </p:cNvPicPr>
          <p:nvPr/>
        </p:nvPicPr>
        <p:blipFill>
          <a:blip r:embed="rId2"/>
          <a:stretch>
            <a:fillRect/>
          </a:stretch>
        </p:blipFill>
        <p:spPr>
          <a:xfrm>
            <a:off x="929518" y="3893579"/>
            <a:ext cx="3673887" cy="2431392"/>
          </a:xfrm>
          <a:prstGeom prst="rect">
            <a:avLst/>
          </a:prstGeom>
        </p:spPr>
      </p:pic>
      <p:pic>
        <p:nvPicPr>
          <p:cNvPr id="9" name="図 8"/>
          <p:cNvPicPr>
            <a:picLocks noChangeAspect="1"/>
          </p:cNvPicPr>
          <p:nvPr/>
        </p:nvPicPr>
        <p:blipFill>
          <a:blip r:embed="rId3"/>
          <a:stretch>
            <a:fillRect/>
          </a:stretch>
        </p:blipFill>
        <p:spPr>
          <a:xfrm>
            <a:off x="7246016" y="3828283"/>
            <a:ext cx="3927211" cy="2615567"/>
          </a:xfrm>
          <a:prstGeom prst="rect">
            <a:avLst/>
          </a:prstGeom>
        </p:spPr>
      </p:pic>
      <p:sp>
        <p:nvSpPr>
          <p:cNvPr id="10" name="テキスト ボックス 9"/>
          <p:cNvSpPr txBox="1"/>
          <p:nvPr/>
        </p:nvSpPr>
        <p:spPr>
          <a:xfrm>
            <a:off x="915609" y="3571374"/>
            <a:ext cx="1114408" cy="369332"/>
          </a:xfrm>
          <a:prstGeom prst="rect">
            <a:avLst/>
          </a:prstGeom>
          <a:noFill/>
        </p:spPr>
        <p:txBody>
          <a:bodyPr wrap="none" rtlCol="0">
            <a:spAutoFit/>
          </a:bodyPr>
          <a:lstStyle/>
          <a:p>
            <a:r>
              <a:rPr lang="ja-JP" altLang="en-US" b="1" dirty="0"/>
              <a:t>災害直後</a:t>
            </a:r>
            <a:endParaRPr kumimoji="1" lang="ja-JP" altLang="en-US" b="1" dirty="0"/>
          </a:p>
        </p:txBody>
      </p:sp>
      <p:sp>
        <p:nvSpPr>
          <p:cNvPr id="11" name="テキスト ボックス 10"/>
          <p:cNvSpPr txBox="1"/>
          <p:nvPr/>
        </p:nvSpPr>
        <p:spPr>
          <a:xfrm>
            <a:off x="3178813" y="3602151"/>
            <a:ext cx="1531188" cy="307777"/>
          </a:xfrm>
          <a:prstGeom prst="rect">
            <a:avLst/>
          </a:prstGeom>
          <a:noFill/>
        </p:spPr>
        <p:txBody>
          <a:bodyPr wrap="none" rtlCol="0">
            <a:spAutoFit/>
          </a:bodyPr>
          <a:lstStyle/>
          <a:p>
            <a:r>
              <a:rPr kumimoji="1" lang="ja-JP" altLang="en-US" sz="1400" b="1" dirty="0"/>
              <a:t>（提供：糸魚川市）</a:t>
            </a:r>
          </a:p>
        </p:txBody>
      </p:sp>
      <p:sp>
        <p:nvSpPr>
          <p:cNvPr id="12" name="テキスト ボックス 11"/>
          <p:cNvSpPr txBox="1"/>
          <p:nvPr/>
        </p:nvSpPr>
        <p:spPr>
          <a:xfrm>
            <a:off x="7177874" y="3479405"/>
            <a:ext cx="1040670" cy="369332"/>
          </a:xfrm>
          <a:prstGeom prst="rect">
            <a:avLst/>
          </a:prstGeom>
          <a:noFill/>
        </p:spPr>
        <p:txBody>
          <a:bodyPr wrap="none" rtlCol="0">
            <a:spAutoFit/>
          </a:bodyPr>
          <a:lstStyle/>
          <a:p>
            <a:r>
              <a:rPr lang="ja-JP" altLang="en-US" b="1" dirty="0"/>
              <a:t>３年半後</a:t>
            </a:r>
            <a:endParaRPr kumimoji="1" lang="ja-JP" altLang="en-US" b="1" dirty="0"/>
          </a:p>
        </p:txBody>
      </p:sp>
      <p:sp>
        <p:nvSpPr>
          <p:cNvPr id="13" name="テキスト ボックス 12"/>
          <p:cNvSpPr txBox="1"/>
          <p:nvPr/>
        </p:nvSpPr>
        <p:spPr>
          <a:xfrm>
            <a:off x="11705564" y="6397008"/>
            <a:ext cx="341760" cy="369332"/>
          </a:xfrm>
          <a:prstGeom prst="rect">
            <a:avLst/>
          </a:prstGeom>
          <a:noFill/>
        </p:spPr>
        <p:txBody>
          <a:bodyPr wrap="none" rtlCol="0">
            <a:spAutoFit/>
          </a:bodyPr>
          <a:lstStyle/>
          <a:p>
            <a:r>
              <a:rPr lang="ja-JP" altLang="en-US" dirty="0"/>
              <a:t>３</a:t>
            </a:r>
            <a:endParaRPr kumimoji="1" lang="ja-JP" altLang="en-US" dirty="0"/>
          </a:p>
        </p:txBody>
      </p:sp>
      <p:grpSp>
        <p:nvGrpSpPr>
          <p:cNvPr id="6" name="グループ化 5"/>
          <p:cNvGrpSpPr/>
          <p:nvPr/>
        </p:nvGrpSpPr>
        <p:grpSpPr>
          <a:xfrm>
            <a:off x="7345604" y="283335"/>
            <a:ext cx="4065078" cy="2227605"/>
            <a:chOff x="774043" y="391795"/>
            <a:chExt cx="3827623" cy="1860104"/>
          </a:xfrm>
        </p:grpSpPr>
        <p:grpSp>
          <p:nvGrpSpPr>
            <p:cNvPr id="14" name="グループ化 13"/>
            <p:cNvGrpSpPr/>
            <p:nvPr/>
          </p:nvGrpSpPr>
          <p:grpSpPr>
            <a:xfrm>
              <a:off x="774043" y="391795"/>
              <a:ext cx="3827623" cy="1860104"/>
              <a:chOff x="1542196" y="4117614"/>
              <a:chExt cx="3827623" cy="1860104"/>
            </a:xfrm>
          </p:grpSpPr>
          <p:sp>
            <p:nvSpPr>
              <p:cNvPr id="15" name="正方形/長方形 14"/>
              <p:cNvSpPr/>
              <p:nvPr/>
            </p:nvSpPr>
            <p:spPr>
              <a:xfrm>
                <a:off x="1542196" y="4117614"/>
                <a:ext cx="3827623" cy="186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rot="2169272">
                <a:off x="2864098" y="4372878"/>
                <a:ext cx="637677" cy="68387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rot="1055458">
                <a:off x="1790526" y="4550950"/>
                <a:ext cx="1203439" cy="118958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rot="1055458">
                <a:off x="3540885" y="4305722"/>
                <a:ext cx="518579" cy="51689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rot="2169272">
                <a:off x="4605106" y="4990498"/>
                <a:ext cx="512435" cy="51465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048248" y="4558099"/>
                <a:ext cx="3239210" cy="899503"/>
              </a:xfrm>
              <a:prstGeom prst="rect">
                <a:avLst/>
              </a:prstGeom>
              <a:noFill/>
            </p:spPr>
            <p:txBody>
              <a:bodyPr wrap="square" rtlCol="0">
                <a:spAutoFit/>
              </a:bodyPr>
              <a:lstStyle/>
              <a:p>
                <a:r>
                  <a:rPr kumimoji="1" lang="ja-JP" altLang="en-US" sz="3200" dirty="0">
                    <a:solidFill>
                      <a:srgbClr val="009900"/>
                    </a:solidFill>
                    <a:effectLst>
                      <a:outerShdw blurRad="50800" dist="50800" dir="5400000" algn="ctr" rotWithShape="0">
                        <a:srgbClr val="00FF00"/>
                      </a:outerShdw>
                    </a:effectLst>
                    <a:latin typeface="BIZ UDPゴシック" panose="020B0400000000000000" pitchFamily="50" charset="-128"/>
                    <a:ea typeface="BIZ UDPゴシック" panose="020B0400000000000000" pitchFamily="50" charset="-128"/>
                  </a:rPr>
                  <a:t>災害からの</a:t>
                </a:r>
                <a:endParaRPr kumimoji="1" lang="en-US" altLang="ja-JP" sz="3200" dirty="0">
                  <a:solidFill>
                    <a:srgbClr val="009900"/>
                  </a:solidFill>
                  <a:effectLst>
                    <a:outerShdw blurRad="50800" dist="50800" dir="5400000" algn="ctr" rotWithShape="0">
                      <a:srgbClr val="00FF00"/>
                    </a:outerShdw>
                  </a:effectLst>
                  <a:latin typeface="BIZ UDPゴシック" panose="020B0400000000000000" pitchFamily="50" charset="-128"/>
                  <a:ea typeface="BIZ UDPゴシック" panose="020B0400000000000000" pitchFamily="50" charset="-128"/>
                </a:endParaRPr>
              </a:p>
              <a:p>
                <a:r>
                  <a:rPr lang="ja-JP" altLang="en-US" sz="3200" dirty="0">
                    <a:solidFill>
                      <a:srgbClr val="009900"/>
                    </a:solidFill>
                    <a:effectLst>
                      <a:outerShdw blurRad="50800" dist="50800" dir="5400000" algn="ctr" rotWithShape="0">
                        <a:srgbClr val="00FF00"/>
                      </a:outerShdw>
                    </a:effectLst>
                    <a:latin typeface="BIZ UDPゴシック" panose="020B0400000000000000" pitchFamily="50" charset="-128"/>
                    <a:ea typeface="BIZ UDPゴシック" panose="020B0400000000000000" pitchFamily="50" charset="-128"/>
                  </a:rPr>
                  <a:t>　　　　　　　復興</a:t>
                </a:r>
                <a:endParaRPr kumimoji="1" lang="ja-JP" altLang="en-US" sz="3200" dirty="0">
                  <a:solidFill>
                    <a:srgbClr val="009900"/>
                  </a:solidFill>
                  <a:effectLst>
                    <a:outerShdw blurRad="50800" dist="50800" dir="5400000" algn="ctr" rotWithShape="0">
                      <a:srgbClr val="00FF00"/>
                    </a:outerShdw>
                  </a:effectLst>
                  <a:latin typeface="BIZ UDPゴシック" panose="020B0400000000000000" pitchFamily="50" charset="-128"/>
                  <a:ea typeface="BIZ UDPゴシック" panose="020B0400000000000000" pitchFamily="50" charset="-128"/>
                </a:endParaRPr>
              </a:p>
            </p:txBody>
          </p:sp>
        </p:grpSp>
        <p:sp>
          <p:nvSpPr>
            <p:cNvPr id="5" name="テキスト ボックス 4"/>
            <p:cNvSpPr txBox="1"/>
            <p:nvPr/>
          </p:nvSpPr>
          <p:spPr>
            <a:xfrm>
              <a:off x="3195786" y="1137679"/>
              <a:ext cx="777777" cy="307777"/>
            </a:xfrm>
            <a:prstGeom prst="rect">
              <a:avLst/>
            </a:prstGeom>
            <a:noFill/>
          </p:spPr>
          <p:txBody>
            <a:bodyPr wrap="none" rtlCol="0">
              <a:spAutoFit/>
            </a:bodyPr>
            <a:lstStyle/>
            <a:p>
              <a:r>
                <a:rPr lang="ja-JP" altLang="en-US" sz="1400" dirty="0">
                  <a:solidFill>
                    <a:srgbClr val="008000"/>
                  </a:solidFill>
                </a:rPr>
                <a:t>ふっこう</a:t>
              </a:r>
              <a:endParaRPr kumimoji="1" lang="ja-JP" altLang="en-US" sz="1400" dirty="0">
                <a:solidFill>
                  <a:srgbClr val="008000"/>
                </a:solidFill>
              </a:endParaRPr>
            </a:p>
          </p:txBody>
        </p:sp>
      </p:grpSp>
      <p:sp>
        <p:nvSpPr>
          <p:cNvPr id="22" name="ストライプ矢印 21"/>
          <p:cNvSpPr/>
          <p:nvPr/>
        </p:nvSpPr>
        <p:spPr>
          <a:xfrm>
            <a:off x="5248799" y="4605658"/>
            <a:ext cx="1489875" cy="1154578"/>
          </a:xfrm>
          <a:prstGeom prst="stripedRight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－身近な税の使いみち①－</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30503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6" name="円/楕円 35"/>
          <p:cNvSpPr/>
          <p:nvPr/>
        </p:nvSpPr>
        <p:spPr>
          <a:xfrm>
            <a:off x="219079" y="156371"/>
            <a:ext cx="11679936" cy="6632609"/>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テキスト ボックス 7"/>
          <p:cNvSpPr txBox="1"/>
          <p:nvPr/>
        </p:nvSpPr>
        <p:spPr>
          <a:xfrm>
            <a:off x="3939379" y="1206925"/>
            <a:ext cx="6664775" cy="1077218"/>
          </a:xfrm>
          <a:prstGeom prst="rect">
            <a:avLst/>
          </a:prstGeom>
          <a:solidFill>
            <a:schemeClr val="bg1"/>
          </a:solid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　</a:t>
            </a:r>
            <a:r>
              <a:rPr kumimoji="1" lang="en-US" altLang="ja-JP" sz="1600" dirty="0">
                <a:latin typeface="BIZ UDPゴシック" panose="020B0400000000000000" pitchFamily="50" charset="-128"/>
                <a:ea typeface="BIZ UDPゴシック" panose="020B0400000000000000" pitchFamily="50" charset="-128"/>
              </a:rPr>
              <a:t>2018</a:t>
            </a:r>
            <a:r>
              <a:rPr kumimoji="1" lang="ja-JP" altLang="en-US" sz="1600" dirty="0">
                <a:latin typeface="BIZ UDPゴシック" panose="020B0400000000000000" pitchFamily="50" charset="-128"/>
                <a:ea typeface="BIZ UDPゴシック" panose="020B0400000000000000" pitchFamily="50" charset="-128"/>
              </a:rPr>
              <a:t>（平成</a:t>
            </a:r>
            <a:r>
              <a:rPr kumimoji="1" lang="en-US" altLang="ja-JP" sz="1600" dirty="0">
                <a:latin typeface="BIZ UDPゴシック" panose="020B0400000000000000" pitchFamily="50" charset="-128"/>
                <a:ea typeface="BIZ UDPゴシック" panose="020B0400000000000000" pitchFamily="50" charset="-128"/>
              </a:rPr>
              <a:t>30</a:t>
            </a:r>
            <a:r>
              <a:rPr kumimoji="1" lang="ja-JP" altLang="en-US" sz="1600" dirty="0">
                <a:latin typeface="BIZ UDPゴシック" panose="020B0400000000000000" pitchFamily="50" charset="-128"/>
                <a:ea typeface="BIZ UDPゴシック" panose="020B0400000000000000" pitchFamily="50" charset="-128"/>
              </a:rPr>
              <a:t>）年６月に上越市立水族博物館　うみがたりが、</a:t>
            </a:r>
            <a:r>
              <a:rPr lang="ja-JP" altLang="en-US" sz="1600" dirty="0">
                <a:latin typeface="BIZ UDPゴシック" panose="020B0400000000000000" pitchFamily="50" charset="-128"/>
                <a:ea typeface="BIZ UDPゴシック" panose="020B0400000000000000" pitchFamily="50" charset="-128"/>
              </a:rPr>
              <a:t>色々な分野の技術を用いて建設されました。</a:t>
            </a:r>
            <a:endParaRPr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日本海や水生生物のことを楽しみながら学ぶことのできる施設に生まれ変わりました。</a:t>
            </a:r>
          </a:p>
        </p:txBody>
      </p:sp>
      <p:pic>
        <p:nvPicPr>
          <p:cNvPr id="3" name="図 2"/>
          <p:cNvPicPr>
            <a:picLocks noChangeAspect="1"/>
          </p:cNvPicPr>
          <p:nvPr/>
        </p:nvPicPr>
        <p:blipFill>
          <a:blip r:embed="rId2"/>
          <a:stretch>
            <a:fillRect/>
          </a:stretch>
        </p:blipFill>
        <p:spPr>
          <a:xfrm>
            <a:off x="893185" y="361690"/>
            <a:ext cx="3037765" cy="2021917"/>
          </a:xfrm>
          <a:prstGeom prst="rect">
            <a:avLst/>
          </a:prstGeom>
        </p:spPr>
      </p:pic>
      <p:pic>
        <p:nvPicPr>
          <p:cNvPr id="9" name="図 8"/>
          <p:cNvPicPr>
            <a:picLocks noChangeAspect="1"/>
          </p:cNvPicPr>
          <p:nvPr/>
        </p:nvPicPr>
        <p:blipFill>
          <a:blip r:embed="rId3"/>
          <a:stretch>
            <a:fillRect/>
          </a:stretch>
        </p:blipFill>
        <p:spPr>
          <a:xfrm>
            <a:off x="7420730" y="2285255"/>
            <a:ext cx="3636911" cy="2161666"/>
          </a:xfrm>
          <a:prstGeom prst="rect">
            <a:avLst/>
          </a:prstGeom>
        </p:spPr>
      </p:pic>
      <p:sp>
        <p:nvSpPr>
          <p:cNvPr id="10" name="テキスト ボックス 9"/>
          <p:cNvSpPr txBox="1"/>
          <p:nvPr/>
        </p:nvSpPr>
        <p:spPr>
          <a:xfrm>
            <a:off x="11732458" y="6377548"/>
            <a:ext cx="341760" cy="369332"/>
          </a:xfrm>
          <a:prstGeom prst="rect">
            <a:avLst/>
          </a:prstGeom>
          <a:noFill/>
        </p:spPr>
        <p:txBody>
          <a:bodyPr wrap="none" rtlCol="0">
            <a:spAutoFit/>
          </a:bodyPr>
          <a:lstStyle/>
          <a:p>
            <a:r>
              <a:rPr lang="ja-JP" altLang="en-US" dirty="0"/>
              <a:t>４</a:t>
            </a:r>
            <a:endParaRPr kumimoji="1" lang="ja-JP" altLang="en-US" dirty="0"/>
          </a:p>
        </p:txBody>
      </p:sp>
      <p:grpSp>
        <p:nvGrpSpPr>
          <p:cNvPr id="11" name="グループ化 10"/>
          <p:cNvGrpSpPr/>
          <p:nvPr/>
        </p:nvGrpSpPr>
        <p:grpSpPr>
          <a:xfrm>
            <a:off x="74804" y="2444325"/>
            <a:ext cx="4754211" cy="1962599"/>
            <a:chOff x="1008701" y="220777"/>
            <a:chExt cx="4595670" cy="1840649"/>
          </a:xfrm>
        </p:grpSpPr>
        <p:sp>
          <p:nvSpPr>
            <p:cNvPr id="12" name="正方形/長方形 11"/>
            <p:cNvSpPr/>
            <p:nvPr/>
          </p:nvSpPr>
          <p:spPr>
            <a:xfrm>
              <a:off x="1225193" y="220777"/>
              <a:ext cx="4302149" cy="1840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p:cNvSpPr/>
            <p:nvPr/>
          </p:nvSpPr>
          <p:spPr>
            <a:xfrm rot="1191320">
              <a:off x="2048129" y="260835"/>
              <a:ext cx="1013942" cy="852975"/>
            </a:xfrm>
            <a:prstGeom prst="triangle">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p:cNvSpPr/>
            <p:nvPr/>
          </p:nvSpPr>
          <p:spPr>
            <a:xfrm rot="20259512">
              <a:off x="1008701" y="374138"/>
              <a:ext cx="1440413" cy="1410300"/>
            </a:xfrm>
            <a:prstGeom prst="triangl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14"/>
            <p:cNvSpPr/>
            <p:nvPr/>
          </p:nvSpPr>
          <p:spPr>
            <a:xfrm rot="342562">
              <a:off x="3028390" y="337270"/>
              <a:ext cx="1259711" cy="1093405"/>
            </a:xfrm>
            <a:prstGeom prst="triangl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二等辺三角形 15"/>
            <p:cNvSpPr/>
            <p:nvPr/>
          </p:nvSpPr>
          <p:spPr>
            <a:xfrm rot="5123264">
              <a:off x="4651722" y="664926"/>
              <a:ext cx="776434" cy="584117"/>
            </a:xfrm>
            <a:prstGeom prst="triangle">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850732" y="602492"/>
              <a:ext cx="3753639" cy="1077218"/>
            </a:xfrm>
            <a:prstGeom prst="rect">
              <a:avLst/>
            </a:prstGeom>
            <a:noFill/>
          </p:spPr>
          <p:txBody>
            <a:bodyPr wrap="square" rtlCol="0">
              <a:spAutoFit/>
            </a:bodyPr>
            <a:lstStyle/>
            <a:p>
              <a:r>
                <a:rPr kumimoji="1" lang="ja-JP" altLang="en-US" sz="3200" dirty="0">
                  <a:solidFill>
                    <a:srgbClr val="9900CC"/>
                  </a:solidFill>
                  <a:effectLst>
                    <a:outerShdw blurRad="50800" dist="50800" dir="5400000" algn="ctr" rotWithShape="0">
                      <a:srgbClr val="CC99FF"/>
                    </a:outerShdw>
                  </a:effectLst>
                  <a:latin typeface="BIZ UDPゴシック" panose="020B0400000000000000" pitchFamily="50" charset="-128"/>
                  <a:ea typeface="BIZ UDPゴシック" panose="020B0400000000000000" pitchFamily="50" charset="-128"/>
                </a:rPr>
                <a:t>新潟県の</a:t>
              </a:r>
              <a:endParaRPr kumimoji="1" lang="en-US" altLang="ja-JP" sz="3200" dirty="0">
                <a:solidFill>
                  <a:srgbClr val="9900CC"/>
                </a:solidFill>
                <a:effectLst>
                  <a:outerShdw blurRad="50800" dist="50800" dir="5400000" algn="ctr" rotWithShape="0">
                    <a:srgbClr val="CC99FF"/>
                  </a:outerShdw>
                </a:effectLst>
                <a:latin typeface="BIZ UDPゴシック" panose="020B0400000000000000" pitchFamily="50" charset="-128"/>
                <a:ea typeface="BIZ UDPゴシック" panose="020B0400000000000000" pitchFamily="50" charset="-128"/>
              </a:endParaRPr>
            </a:p>
            <a:p>
              <a:r>
                <a:rPr lang="ja-JP" altLang="en-US" sz="3200" dirty="0">
                  <a:solidFill>
                    <a:srgbClr val="9900CC"/>
                  </a:solidFill>
                  <a:effectLst>
                    <a:outerShdw blurRad="50800" dist="50800" dir="5400000" algn="ctr" rotWithShape="0">
                      <a:srgbClr val="CC99FF"/>
                    </a:outerShdw>
                  </a:effectLst>
                  <a:latin typeface="BIZ UDPゴシック" panose="020B0400000000000000" pitchFamily="50" charset="-128"/>
                  <a:ea typeface="BIZ UDPゴシック" panose="020B0400000000000000" pitchFamily="50" charset="-128"/>
                </a:rPr>
                <a:t>　　　　公共施設</a:t>
              </a:r>
              <a:endParaRPr kumimoji="1" lang="en-US" altLang="ja-JP" sz="3200" dirty="0">
                <a:solidFill>
                  <a:srgbClr val="9900CC"/>
                </a:solidFill>
                <a:effectLst>
                  <a:outerShdw blurRad="50800" dist="50800" dir="5400000" algn="ctr" rotWithShape="0">
                    <a:srgbClr val="CC99FF"/>
                  </a:outerShdw>
                </a:effectLst>
                <a:latin typeface="BIZ UDPゴシック" panose="020B0400000000000000" pitchFamily="50" charset="-128"/>
                <a:ea typeface="BIZ UDPゴシック" panose="020B0400000000000000" pitchFamily="50" charset="-128"/>
              </a:endParaRPr>
            </a:p>
          </p:txBody>
        </p:sp>
      </p:grpSp>
      <p:sp>
        <p:nvSpPr>
          <p:cNvPr id="23" name="角丸四角形 22"/>
          <p:cNvSpPr/>
          <p:nvPr/>
        </p:nvSpPr>
        <p:spPr>
          <a:xfrm>
            <a:off x="822567" y="4509707"/>
            <a:ext cx="10472961" cy="1025219"/>
          </a:xfrm>
          <a:prstGeom prst="roundRect">
            <a:avLst/>
          </a:prstGeom>
          <a:solidFill>
            <a:schemeClr val="bg1"/>
          </a:solidFill>
          <a:ln w="57150" cmpd="dbl">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rgbClr val="FF0000"/>
                </a:solidFill>
                <a:latin typeface="BIZ UDPゴシック" panose="020B0400000000000000" pitchFamily="50" charset="-128"/>
                <a:ea typeface="BIZ UDPゴシック" panose="020B0400000000000000" pitchFamily="50" charset="-128"/>
              </a:rPr>
              <a:t>【</a:t>
            </a:r>
            <a:r>
              <a:rPr kumimoji="1" lang="ja-JP" altLang="en-US" dirty="0">
                <a:solidFill>
                  <a:srgbClr val="FF0000"/>
                </a:solidFill>
                <a:latin typeface="BIZ UDPゴシック" panose="020B0400000000000000" pitchFamily="50" charset="-128"/>
                <a:ea typeface="BIZ UDPゴシック" panose="020B0400000000000000" pitchFamily="50" charset="-128"/>
              </a:rPr>
              <a:t>公共施設ってなに？</a:t>
            </a:r>
            <a:r>
              <a:rPr kumimoji="1" lang="en-US" altLang="ja-JP" dirty="0">
                <a:solidFill>
                  <a:srgbClr val="FF0000"/>
                </a:solidFill>
                <a:latin typeface="BIZ UDPゴシック" panose="020B0400000000000000" pitchFamily="50" charset="-128"/>
                <a:ea typeface="BIZ UDPゴシック" panose="020B0400000000000000" pitchFamily="50" charset="-128"/>
              </a:rPr>
              <a:t>】</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公共とは「みんなの」、施設とは「建物や設備」のことです。</a:t>
            </a:r>
            <a:r>
              <a:rPr kumimoji="1" lang="ja-JP" altLang="en-US" sz="1400" dirty="0">
                <a:solidFill>
                  <a:schemeClr val="tx1"/>
                </a:solidFill>
                <a:latin typeface="BIZ UDPゴシック" panose="020B0400000000000000" pitchFamily="50" charset="-128"/>
                <a:ea typeface="BIZ UDPゴシック" panose="020B0400000000000000" pitchFamily="50" charset="-128"/>
              </a:rPr>
              <a:t>公立図書館や公園、学校など、わたしたちみんなのために</a:t>
            </a:r>
            <a:r>
              <a:rPr lang="ja-JP" altLang="en-US" sz="1400" dirty="0">
                <a:solidFill>
                  <a:schemeClr val="tx1"/>
                </a:solidFill>
                <a:latin typeface="BIZ UDPゴシック" panose="020B0400000000000000" pitchFamily="50" charset="-128"/>
                <a:ea typeface="BIZ UDPゴシック" panose="020B0400000000000000" pitchFamily="50" charset="-128"/>
              </a:rPr>
              <a:t>税金でつくられた建物などを公共施設といいます。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28" name="角丸四角形 27"/>
          <p:cNvSpPr/>
          <p:nvPr/>
        </p:nvSpPr>
        <p:spPr>
          <a:xfrm>
            <a:off x="822566" y="5637709"/>
            <a:ext cx="10472961" cy="958299"/>
          </a:xfrm>
          <a:prstGeom prst="roundRect">
            <a:avLst/>
          </a:prstGeom>
          <a:solidFill>
            <a:schemeClr val="bg1"/>
          </a:solidFill>
          <a:ln w="57150" cmpd="dbl">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rgbClr val="FF0000"/>
                </a:solidFill>
                <a:latin typeface="BIZ UDPゴシック" panose="020B0400000000000000" pitchFamily="50" charset="-128"/>
                <a:ea typeface="BIZ UDPゴシック" panose="020B0400000000000000" pitchFamily="50" charset="-128"/>
              </a:rPr>
              <a:t>【</a:t>
            </a:r>
            <a:r>
              <a:rPr lang="ja-JP" altLang="en-US" dirty="0">
                <a:solidFill>
                  <a:srgbClr val="FF0000"/>
                </a:solidFill>
                <a:latin typeface="BIZ UDPゴシック" panose="020B0400000000000000" pitchFamily="50" charset="-128"/>
                <a:ea typeface="BIZ UDPゴシック" panose="020B0400000000000000" pitchFamily="50" charset="-128"/>
              </a:rPr>
              <a:t>公共サービス</a:t>
            </a:r>
            <a:r>
              <a:rPr kumimoji="1" lang="ja-JP" altLang="en-US" dirty="0">
                <a:solidFill>
                  <a:srgbClr val="FF0000"/>
                </a:solidFill>
                <a:latin typeface="BIZ UDPゴシック" panose="020B0400000000000000" pitchFamily="50" charset="-128"/>
                <a:ea typeface="BIZ UDPゴシック" panose="020B0400000000000000" pitchFamily="50" charset="-128"/>
              </a:rPr>
              <a:t>ってなに？</a:t>
            </a:r>
            <a:r>
              <a:rPr kumimoji="1" lang="en-US" altLang="ja-JP" dirty="0">
                <a:solidFill>
                  <a:srgbClr val="FF0000"/>
                </a:solidFill>
                <a:latin typeface="BIZ UDPゴシック" panose="020B0400000000000000" pitchFamily="50" charset="-128"/>
                <a:ea typeface="BIZ UDPゴシック" panose="020B0400000000000000" pitchFamily="50" charset="-128"/>
              </a:rPr>
              <a:t>】</a:t>
            </a:r>
          </a:p>
          <a:p>
            <a:r>
              <a:rPr kumimoji="1" lang="ja-JP" altLang="en-US" sz="1400" dirty="0">
                <a:solidFill>
                  <a:schemeClr val="tx1"/>
                </a:solidFill>
                <a:latin typeface="BIZ UDPゴシック" panose="020B0400000000000000" pitchFamily="50" charset="-128"/>
                <a:ea typeface="BIZ UDPゴシック" panose="020B0400000000000000" pitchFamily="50" charset="-128"/>
              </a:rPr>
              <a:t>ゴミの収集や処理、安全を守る警察や消防・救急など、広く人々の生活のために公的機関（社会全体のことを取り</a:t>
            </a:r>
            <a:r>
              <a:rPr lang="ja-JP" altLang="en-US" sz="1400" dirty="0">
                <a:solidFill>
                  <a:schemeClr val="tx1"/>
                </a:solidFill>
                <a:latin typeface="BIZ UDPゴシック" panose="020B0400000000000000" pitchFamily="50" charset="-128"/>
                <a:ea typeface="BIZ UDPゴシック" panose="020B0400000000000000" pitchFamily="50" charset="-128"/>
              </a:rPr>
              <a:t>あ</a:t>
            </a:r>
            <a:r>
              <a:rPr kumimoji="1" lang="ja-JP" altLang="en-US" sz="1400" dirty="0">
                <a:solidFill>
                  <a:schemeClr val="tx1"/>
                </a:solidFill>
                <a:latin typeface="BIZ UDPゴシック" panose="020B0400000000000000" pitchFamily="50" charset="-128"/>
                <a:ea typeface="BIZ UDPゴシック" panose="020B0400000000000000" pitchFamily="50" charset="-128"/>
              </a:rPr>
              <a:t>つかうところ）が行う</a:t>
            </a:r>
            <a:r>
              <a:rPr lang="ja-JP" altLang="en-US" sz="1400" dirty="0">
                <a:solidFill>
                  <a:schemeClr val="tx1"/>
                </a:solidFill>
                <a:latin typeface="BIZ UDPゴシック" panose="020B0400000000000000" pitchFamily="50" charset="-128"/>
                <a:ea typeface="BIZ UDPゴシック" panose="020B0400000000000000" pitchFamily="50" charset="-128"/>
              </a:rPr>
              <a:t>事業</a:t>
            </a:r>
            <a:r>
              <a:rPr kumimoji="1" lang="ja-JP" altLang="en-US" sz="1400" dirty="0">
                <a:solidFill>
                  <a:schemeClr val="tx1"/>
                </a:solidFill>
                <a:latin typeface="BIZ UDPゴシック" panose="020B0400000000000000" pitchFamily="50" charset="-128"/>
                <a:ea typeface="BIZ UDPゴシック" panose="020B0400000000000000" pitchFamily="50" charset="-128"/>
              </a:rPr>
              <a:t>や事務</a:t>
            </a:r>
            <a:r>
              <a:rPr lang="ja-JP" altLang="en-US" sz="1400" dirty="0">
                <a:solidFill>
                  <a:schemeClr val="tx1"/>
                </a:solidFill>
                <a:latin typeface="BIZ UDPゴシック" panose="020B0400000000000000" pitchFamily="50" charset="-128"/>
                <a:ea typeface="BIZ UDPゴシック" panose="020B0400000000000000" pitchFamily="50" charset="-128"/>
              </a:rPr>
              <a:t>を公共サービスといいます。</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2" name="円形吹き出し 1"/>
          <p:cNvSpPr/>
          <p:nvPr/>
        </p:nvSpPr>
        <p:spPr>
          <a:xfrm>
            <a:off x="5858029" y="205325"/>
            <a:ext cx="3752761" cy="805059"/>
          </a:xfrm>
          <a:prstGeom prst="wedgeEllipseCallout">
            <a:avLst>
              <a:gd name="adj1" fmla="val 23921"/>
              <a:gd name="adj2" fmla="val 82602"/>
            </a:avLst>
          </a:prstGeom>
          <a:solidFill>
            <a:schemeClr val="tx2">
              <a:lumMod val="40000"/>
              <a:lumOff val="60000"/>
            </a:schemeClr>
          </a:solidFill>
          <a:ln w="254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BIZ UDPゴシック" panose="020B0400000000000000" pitchFamily="50" charset="-128"/>
                <a:ea typeface="BIZ UDPゴシック" panose="020B0400000000000000" pitchFamily="50" charset="-128"/>
              </a:rPr>
              <a:t>私たちの身近な施設も</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税金が支えているんだね！</a:t>
            </a:r>
          </a:p>
        </p:txBody>
      </p:sp>
      <p:sp>
        <p:nvSpPr>
          <p:cNvPr id="18" name="角丸四角形 17"/>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－身近な税の使いみち①－</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22786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 name="フローチャート: 代替処理 4"/>
          <p:cNvSpPr/>
          <p:nvPr/>
        </p:nvSpPr>
        <p:spPr>
          <a:xfrm>
            <a:off x="2055582" y="862704"/>
            <a:ext cx="9372500" cy="1142196"/>
          </a:xfrm>
          <a:prstGeom prst="flowChartAlternateProcess">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BIZ UDPゴシック" panose="020B0400000000000000" pitchFamily="50" charset="-128"/>
                <a:ea typeface="BIZ UDPゴシック" panose="020B0400000000000000" pitchFamily="50" charset="-128"/>
              </a:rPr>
              <a:t>　　　国民すべてが平等に教育を受けられるように、学校をつくったり、教科書を配布したりしています。</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教育や科学技術などのために、国では年間約５兆</a:t>
            </a:r>
            <a:r>
              <a:rPr lang="en-US" altLang="ja-JP" sz="1600" dirty="0">
                <a:solidFill>
                  <a:schemeClr val="tx1"/>
                </a:solidFill>
                <a:latin typeface="BIZ UDPゴシック" panose="020B0400000000000000" pitchFamily="50" charset="-128"/>
                <a:ea typeface="BIZ UDPゴシック" panose="020B0400000000000000" pitchFamily="50" charset="-128"/>
              </a:rPr>
              <a:t>4,158</a:t>
            </a:r>
            <a:r>
              <a:rPr kumimoji="1" lang="ja-JP" altLang="en-US" sz="1600" dirty="0">
                <a:solidFill>
                  <a:schemeClr val="tx1"/>
                </a:solidFill>
                <a:latin typeface="BIZ UDPゴシック" panose="020B0400000000000000" pitchFamily="50" charset="-128"/>
                <a:ea typeface="BIZ UDPゴシック" panose="020B0400000000000000" pitchFamily="50" charset="-128"/>
              </a:rPr>
              <a:t>億円が、新潟県では年間約</a:t>
            </a:r>
            <a:r>
              <a:rPr kumimoji="1" lang="en-US" altLang="ja-JP" sz="1600" dirty="0">
                <a:solidFill>
                  <a:schemeClr val="tx1"/>
                </a:solidFill>
                <a:latin typeface="BIZ UDPゴシック" panose="020B0400000000000000" pitchFamily="50" charset="-128"/>
                <a:ea typeface="BIZ UDPゴシック" panose="020B0400000000000000" pitchFamily="50" charset="-128"/>
              </a:rPr>
              <a:t>1,562</a:t>
            </a:r>
            <a:r>
              <a:rPr kumimoji="1" lang="ja-JP" altLang="en-US" sz="1600" dirty="0">
                <a:solidFill>
                  <a:schemeClr val="tx1"/>
                </a:solidFill>
                <a:latin typeface="BIZ UDPゴシック" panose="020B0400000000000000" pitchFamily="50" charset="-128"/>
                <a:ea typeface="BIZ UDPゴシック" panose="020B0400000000000000" pitchFamily="50" charset="-128"/>
              </a:rPr>
              <a:t>億円</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が使われています。</a:t>
            </a:r>
          </a:p>
        </p:txBody>
      </p:sp>
      <p:pic>
        <p:nvPicPr>
          <p:cNvPr id="7" name="図 6"/>
          <p:cNvPicPr/>
          <p:nvPr/>
        </p:nvPicPr>
        <p:blipFill>
          <a:blip r:embed="rId2">
            <a:clrChange>
              <a:clrFrom>
                <a:srgbClr val="FFFFFF"/>
              </a:clrFrom>
              <a:clrTo>
                <a:srgbClr val="FFFFFF">
                  <a:alpha val="0"/>
                </a:srgbClr>
              </a:clrTo>
            </a:clrChange>
          </a:blip>
          <a:stretch>
            <a:fillRect/>
          </a:stretch>
        </p:blipFill>
        <p:spPr>
          <a:xfrm>
            <a:off x="1604275" y="3441677"/>
            <a:ext cx="837651" cy="1647430"/>
          </a:xfrm>
          <a:prstGeom prst="rect">
            <a:avLst/>
          </a:prstGeom>
        </p:spPr>
      </p:pic>
      <p:pic>
        <p:nvPicPr>
          <p:cNvPr id="9" name="図 8"/>
          <p:cNvPicPr/>
          <p:nvPr/>
        </p:nvPicPr>
        <p:blipFill>
          <a:blip r:embed="rId3">
            <a:clrChange>
              <a:clrFrom>
                <a:srgbClr val="FFFFFF"/>
              </a:clrFrom>
              <a:clrTo>
                <a:srgbClr val="FFFFFF">
                  <a:alpha val="0"/>
                </a:srgbClr>
              </a:clrTo>
            </a:clrChange>
          </a:blip>
          <a:stretch>
            <a:fillRect/>
          </a:stretch>
        </p:blipFill>
        <p:spPr>
          <a:xfrm>
            <a:off x="3091926" y="3334479"/>
            <a:ext cx="848244" cy="1791970"/>
          </a:xfrm>
          <a:prstGeom prst="rect">
            <a:avLst/>
          </a:prstGeom>
        </p:spPr>
      </p:pic>
      <p:pic>
        <p:nvPicPr>
          <p:cNvPr id="10" name="図 9"/>
          <p:cNvPicPr/>
          <p:nvPr/>
        </p:nvPicPr>
        <p:blipFill>
          <a:blip r:embed="rId4">
            <a:clrChange>
              <a:clrFrom>
                <a:srgbClr val="FFFFFF"/>
              </a:clrFrom>
              <a:clrTo>
                <a:srgbClr val="FFFFFF">
                  <a:alpha val="0"/>
                </a:srgbClr>
              </a:clrTo>
            </a:clrChange>
          </a:blip>
          <a:stretch>
            <a:fillRect/>
          </a:stretch>
        </p:blipFill>
        <p:spPr>
          <a:xfrm>
            <a:off x="4786116" y="3202371"/>
            <a:ext cx="709013" cy="1964422"/>
          </a:xfrm>
          <a:prstGeom prst="rect">
            <a:avLst/>
          </a:prstGeom>
        </p:spPr>
      </p:pic>
      <p:sp>
        <p:nvSpPr>
          <p:cNvPr id="12" name="テキスト ボックス 11"/>
          <p:cNvSpPr txBox="1"/>
          <p:nvPr/>
        </p:nvSpPr>
        <p:spPr>
          <a:xfrm>
            <a:off x="1289411" y="5166793"/>
            <a:ext cx="1390124" cy="1214756"/>
          </a:xfrm>
          <a:prstGeom prst="rect">
            <a:avLst/>
          </a:prstGeom>
          <a:noFill/>
        </p:spPr>
        <p:txBody>
          <a:bodyPr wrap="none" rtlCol="0">
            <a:spAutoFit/>
          </a:bodyPr>
          <a:lstStyle/>
          <a:p>
            <a:pPr algn="ctr">
              <a:lnSpc>
                <a:spcPts val="1800"/>
              </a:lnSpc>
            </a:pPr>
            <a:r>
              <a:rPr lang="ja-JP" altLang="en-US" sz="14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FF0000"/>
                </a:solidFill>
                <a:latin typeface="HG丸ｺﾞｼｯｸM-PRO" panose="020F0600000000000000" pitchFamily="50" charset="-128"/>
                <a:ea typeface="HG丸ｺﾞｼｯｸM-PRO" panose="020F0600000000000000" pitchFamily="50" charset="-128"/>
              </a:rPr>
              <a:t>975,000</a:t>
            </a:r>
            <a:r>
              <a:rPr lang="ja-JP" altLang="en-US" sz="1400" b="1" dirty="0">
                <a:solidFill>
                  <a:srgbClr val="FF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１か月あたり</a:t>
            </a:r>
            <a:endParaRPr kumimoji="1"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約</a:t>
            </a:r>
            <a:r>
              <a:rPr kumimoji="1" lang="en-US" altLang="ja-JP" sz="1200" b="1" dirty="0">
                <a:solidFill>
                  <a:srgbClr val="FF0000"/>
                </a:solidFill>
                <a:latin typeface="HG丸ｺﾞｼｯｸM-PRO" panose="020F0600000000000000" pitchFamily="50" charset="-128"/>
                <a:ea typeface="HG丸ｺﾞｼｯｸM-PRO" panose="020F0600000000000000" pitchFamily="50" charset="-128"/>
              </a:rPr>
              <a:t>81,300</a:t>
            </a: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円</a:t>
            </a:r>
            <a:endParaRPr kumimoji="1"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200" b="1" dirty="0">
                <a:solidFill>
                  <a:srgbClr val="FF0000"/>
                </a:solidFill>
                <a:latin typeface="HG丸ｺﾞｼｯｸM-PRO" panose="020F0600000000000000" pitchFamily="50" charset="-128"/>
                <a:ea typeface="HG丸ｺﾞｼｯｸM-PRO" panose="020F0600000000000000" pitchFamily="50" charset="-128"/>
              </a:rPr>
              <a:t>１日あたり</a:t>
            </a:r>
            <a:endParaRPr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約</a:t>
            </a:r>
            <a:r>
              <a:rPr kumimoji="1" lang="en-US" altLang="ja-JP" sz="1200" b="1" dirty="0">
                <a:solidFill>
                  <a:srgbClr val="FF0000"/>
                </a:solidFill>
                <a:latin typeface="HG丸ｺﾞｼｯｸM-PRO" panose="020F0600000000000000" pitchFamily="50" charset="-128"/>
                <a:ea typeface="HG丸ｺﾞｼｯｸM-PRO" panose="020F0600000000000000" pitchFamily="50" charset="-128"/>
              </a:rPr>
              <a:t>4,880</a:t>
            </a: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円</a:t>
            </a:r>
          </a:p>
        </p:txBody>
      </p:sp>
      <p:sp>
        <p:nvSpPr>
          <p:cNvPr id="13" name="テキスト ボックス 12"/>
          <p:cNvSpPr txBox="1"/>
          <p:nvPr/>
        </p:nvSpPr>
        <p:spPr>
          <a:xfrm>
            <a:off x="2795752" y="5137375"/>
            <a:ext cx="1563248" cy="753091"/>
          </a:xfrm>
          <a:prstGeom prst="rect">
            <a:avLst/>
          </a:prstGeom>
          <a:noFill/>
        </p:spPr>
        <p:txBody>
          <a:bodyPr wrap="none" rtlCol="0">
            <a:spAutoFit/>
          </a:bodyPr>
          <a:lstStyle/>
          <a:p>
            <a:pPr algn="ctr">
              <a:lnSpc>
                <a:spcPts val="1800"/>
              </a:lnSpc>
            </a:pPr>
            <a:r>
              <a:rPr lang="ja-JP" altLang="en-US" sz="14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FF0000"/>
                </a:solidFill>
                <a:latin typeface="HG丸ｺﾞｼｯｸM-PRO" panose="020F0600000000000000" pitchFamily="50" charset="-128"/>
                <a:ea typeface="HG丸ｺﾞｼｯｸM-PRO" panose="020F0600000000000000" pitchFamily="50" charset="-128"/>
              </a:rPr>
              <a:t>1,122,000</a:t>
            </a:r>
            <a:r>
              <a:rPr lang="ja-JP" altLang="en-US" sz="1400" b="1" dirty="0">
                <a:solidFill>
                  <a:srgbClr val="FF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１か月あたり</a:t>
            </a:r>
            <a:endParaRPr kumimoji="1"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lang="ja-JP" altLang="en-US" sz="12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FF0000"/>
                </a:solidFill>
                <a:latin typeface="HG丸ｺﾞｼｯｸM-PRO" panose="020F0600000000000000" pitchFamily="50" charset="-128"/>
                <a:ea typeface="HG丸ｺﾞｼｯｸM-PRO" panose="020F0600000000000000" pitchFamily="50" charset="-128"/>
              </a:rPr>
              <a:t>93,500</a:t>
            </a:r>
            <a:r>
              <a:rPr lang="ja-JP" altLang="en-US" sz="1200" b="1" dirty="0">
                <a:solidFill>
                  <a:srgbClr val="FF0000"/>
                </a:solidFill>
                <a:latin typeface="HG丸ｺﾞｼｯｸM-PRO" panose="020F0600000000000000" pitchFamily="50" charset="-128"/>
                <a:ea typeface="HG丸ｺﾞｼｯｸM-PRO" panose="020F0600000000000000" pitchFamily="50" charset="-128"/>
              </a:rPr>
              <a:t>円</a:t>
            </a:r>
            <a:endParaRPr kumimoji="1" lang="en-US" altLang="ja-JP" sz="12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4" name="テキスト ボックス 13"/>
          <p:cNvSpPr txBox="1"/>
          <p:nvPr/>
        </p:nvSpPr>
        <p:spPr>
          <a:xfrm>
            <a:off x="4358999" y="5166793"/>
            <a:ext cx="1563248" cy="753091"/>
          </a:xfrm>
          <a:prstGeom prst="rect">
            <a:avLst/>
          </a:prstGeom>
          <a:noFill/>
        </p:spPr>
        <p:txBody>
          <a:bodyPr wrap="none" rtlCol="0">
            <a:spAutoFit/>
          </a:bodyPr>
          <a:lstStyle/>
          <a:p>
            <a:pPr algn="ctr">
              <a:lnSpc>
                <a:spcPts val="1800"/>
              </a:lnSpc>
            </a:pPr>
            <a:r>
              <a:rPr lang="ja-JP" altLang="en-US" sz="1400" b="1" dirty="0">
                <a:solidFill>
                  <a:srgbClr val="FF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FF0000"/>
                </a:solidFill>
                <a:latin typeface="HG丸ｺﾞｼｯｸM-PRO" panose="020F0600000000000000" pitchFamily="50" charset="-128"/>
                <a:ea typeface="HG丸ｺﾞｼｯｸM-PRO" panose="020F0600000000000000" pitchFamily="50" charset="-128"/>
              </a:rPr>
              <a:t>1,063,000</a:t>
            </a:r>
            <a:r>
              <a:rPr lang="ja-JP" altLang="en-US" sz="1400" b="1" dirty="0">
                <a:solidFill>
                  <a:srgbClr val="FF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１か月あたり</a:t>
            </a:r>
            <a:endParaRPr kumimoji="1" lang="en-US" altLang="ja-JP" sz="1200" b="1"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800"/>
              </a:lnSpc>
            </a:pP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約</a:t>
            </a:r>
            <a:r>
              <a:rPr kumimoji="1" lang="en-US" altLang="ja-JP" sz="1200" b="1" dirty="0">
                <a:solidFill>
                  <a:srgbClr val="FF0000"/>
                </a:solidFill>
                <a:latin typeface="HG丸ｺﾞｼｯｸM-PRO" panose="020F0600000000000000" pitchFamily="50" charset="-128"/>
                <a:ea typeface="HG丸ｺﾞｼｯｸM-PRO" panose="020F0600000000000000" pitchFamily="50" charset="-128"/>
              </a:rPr>
              <a:t>88,600</a:t>
            </a:r>
            <a:r>
              <a:rPr kumimoji="1" lang="ja-JP" altLang="en-US" sz="1200" b="1" dirty="0">
                <a:solidFill>
                  <a:srgbClr val="FF0000"/>
                </a:solidFill>
                <a:latin typeface="HG丸ｺﾞｼｯｸM-PRO" panose="020F0600000000000000" pitchFamily="50" charset="-128"/>
                <a:ea typeface="HG丸ｺﾞｼｯｸM-PRO" panose="020F0600000000000000" pitchFamily="50" charset="-128"/>
              </a:rPr>
              <a:t>円</a:t>
            </a:r>
          </a:p>
        </p:txBody>
      </p:sp>
      <p:sp>
        <p:nvSpPr>
          <p:cNvPr id="15" name="大かっこ 14"/>
          <p:cNvSpPr/>
          <p:nvPr/>
        </p:nvSpPr>
        <p:spPr>
          <a:xfrm>
            <a:off x="2999859" y="5409022"/>
            <a:ext cx="1155032" cy="446274"/>
          </a:xfrm>
          <a:prstGeom prst="bracketPair">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大かっこ 16"/>
          <p:cNvSpPr/>
          <p:nvPr/>
        </p:nvSpPr>
        <p:spPr>
          <a:xfrm>
            <a:off x="1403896" y="5471149"/>
            <a:ext cx="1161150" cy="418179"/>
          </a:xfrm>
          <a:prstGeom prst="bracketPair">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大かっこ 17"/>
          <p:cNvSpPr/>
          <p:nvPr/>
        </p:nvSpPr>
        <p:spPr>
          <a:xfrm>
            <a:off x="1403896" y="5917423"/>
            <a:ext cx="1161150" cy="418179"/>
          </a:xfrm>
          <a:prstGeom prst="bracketPair">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大かっこ 18"/>
          <p:cNvSpPr/>
          <p:nvPr/>
        </p:nvSpPr>
        <p:spPr>
          <a:xfrm>
            <a:off x="4563107" y="5420233"/>
            <a:ext cx="1155032" cy="446274"/>
          </a:xfrm>
          <a:prstGeom prst="bracketPair">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p:cNvSpPr txBox="1"/>
          <p:nvPr/>
        </p:nvSpPr>
        <p:spPr>
          <a:xfrm>
            <a:off x="7952874" y="3838074"/>
            <a:ext cx="184731" cy="369332"/>
          </a:xfrm>
          <a:prstGeom prst="rect">
            <a:avLst/>
          </a:prstGeom>
          <a:noFill/>
        </p:spPr>
        <p:txBody>
          <a:bodyPr wrap="none" rtlCol="0">
            <a:spAutoFit/>
          </a:bodyPr>
          <a:lstStyle/>
          <a:p>
            <a:endParaRPr kumimoji="1" lang="ja-JP" altLang="en-US" dirty="0"/>
          </a:p>
        </p:txBody>
      </p:sp>
      <p:sp>
        <p:nvSpPr>
          <p:cNvPr id="21" name="テキスト ボックス 20"/>
          <p:cNvSpPr txBox="1"/>
          <p:nvPr/>
        </p:nvSpPr>
        <p:spPr>
          <a:xfrm>
            <a:off x="6712057" y="3061822"/>
            <a:ext cx="4703532" cy="1077218"/>
          </a:xfrm>
          <a:prstGeom prst="rect">
            <a:avLst/>
          </a:prstGeom>
          <a:solidFill>
            <a:schemeClr val="bg1"/>
          </a:solidFill>
        </p:spPr>
        <p:txBody>
          <a:bodyPr wrap="none" rtlCol="0">
            <a:spAutoFit/>
          </a:bodyPr>
          <a:lstStyle/>
          <a:p>
            <a:r>
              <a:rPr kumimoji="1" lang="ja-JP" altLang="en-US" sz="1600" dirty="0"/>
              <a:t>　</a:t>
            </a:r>
            <a:r>
              <a:rPr kumimoji="1" lang="en-US" altLang="ja-JP" sz="1600" dirty="0"/>
              <a:t>2022</a:t>
            </a:r>
            <a:r>
              <a:rPr kumimoji="1" lang="ja-JP" altLang="en-US" sz="1600" dirty="0"/>
              <a:t>（令和４）年</a:t>
            </a:r>
            <a:r>
              <a:rPr lang="ja-JP" altLang="en-US" sz="1600" dirty="0"/>
              <a:t>４月に開校した県立特別支援学校</a:t>
            </a:r>
            <a:endParaRPr lang="en-US" altLang="ja-JP" sz="1600" dirty="0"/>
          </a:p>
          <a:p>
            <a:r>
              <a:rPr kumimoji="1" lang="ja-JP" altLang="en-US" sz="1600" dirty="0"/>
              <a:t>です。</a:t>
            </a:r>
            <a:endParaRPr kumimoji="1" lang="en-US" altLang="ja-JP" sz="1600" dirty="0"/>
          </a:p>
          <a:p>
            <a:r>
              <a:rPr kumimoji="1" lang="ja-JP" altLang="en-US" sz="1600" dirty="0"/>
              <a:t>　校舎内には、３障害種の子どもたちが集えるスペー</a:t>
            </a:r>
            <a:endParaRPr kumimoji="1" lang="en-US" altLang="ja-JP" sz="1600" dirty="0"/>
          </a:p>
          <a:p>
            <a:r>
              <a:rPr kumimoji="1" lang="ja-JP" altLang="en-US" sz="1600" dirty="0"/>
              <a:t>スがあります</a:t>
            </a:r>
            <a:r>
              <a:rPr lang="ja-JP" altLang="en-US" sz="1600" dirty="0"/>
              <a:t>。</a:t>
            </a:r>
            <a:endParaRPr kumimoji="1" lang="ja-JP" altLang="en-US" sz="1600" dirty="0"/>
          </a:p>
        </p:txBody>
      </p:sp>
      <p:sp>
        <p:nvSpPr>
          <p:cNvPr id="22" name="角丸四角形 21"/>
          <p:cNvSpPr/>
          <p:nvPr/>
        </p:nvSpPr>
        <p:spPr>
          <a:xfrm>
            <a:off x="1159549" y="3385811"/>
            <a:ext cx="1626752" cy="3120816"/>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2856841" y="6097075"/>
            <a:ext cx="3509350" cy="451149"/>
          </a:xfrm>
          <a:prstGeom prst="rect">
            <a:avLst/>
          </a:prstGeom>
          <a:solidFill>
            <a:schemeClr val="bg1"/>
          </a:solidFill>
        </p:spPr>
        <p:txBody>
          <a:bodyPr wrap="square" rtlCol="0">
            <a:spAutoFit/>
          </a:bodyPr>
          <a:lstStyle/>
          <a:p>
            <a:pPr>
              <a:lnSpc>
                <a:spcPts val="1500"/>
              </a:lnSpc>
            </a:pPr>
            <a:r>
              <a:rPr lang="en-US" altLang="ja-JP" sz="1200" dirty="0">
                <a:solidFill>
                  <a:prstClr val="black"/>
                </a:solidFill>
                <a:latin typeface="BIZ UDPゴシック" panose="020B0400000000000000" pitchFamily="50" charset="-128"/>
                <a:ea typeface="BIZ UDPゴシック" panose="020B0400000000000000" pitchFamily="50" charset="-128"/>
              </a:rPr>
              <a:t>※</a:t>
            </a:r>
            <a:r>
              <a:rPr lang="ja-JP" altLang="en-US" sz="1200" dirty="0">
                <a:solidFill>
                  <a:prstClr val="black"/>
                </a:solidFill>
                <a:latin typeface="BIZ UDPゴシック" panose="020B0400000000000000" pitchFamily="50" charset="-128"/>
                <a:ea typeface="BIZ UDPゴシック" panose="020B0400000000000000" pitchFamily="50" charset="-128"/>
              </a:rPr>
              <a:t>　１日あたりの金額は年間登校日数を</a:t>
            </a:r>
            <a:r>
              <a:rPr lang="en-US" altLang="ja-JP" sz="1200" dirty="0">
                <a:solidFill>
                  <a:prstClr val="black"/>
                </a:solidFill>
                <a:latin typeface="BIZ UDPゴシック" panose="020B0400000000000000" pitchFamily="50" charset="-128"/>
                <a:ea typeface="BIZ UDPゴシック" panose="020B0400000000000000" pitchFamily="50" charset="-128"/>
              </a:rPr>
              <a:t>200</a:t>
            </a:r>
            <a:r>
              <a:rPr lang="ja-JP" altLang="en-US" sz="1200" dirty="0">
                <a:solidFill>
                  <a:prstClr val="black"/>
                </a:solidFill>
                <a:latin typeface="BIZ UDPゴシック" panose="020B0400000000000000" pitchFamily="50" charset="-128"/>
                <a:ea typeface="BIZ UDPゴシック" panose="020B0400000000000000" pitchFamily="50" charset="-128"/>
              </a:rPr>
              <a:t>日</a:t>
            </a:r>
            <a:endParaRPr lang="en-US" altLang="ja-JP" sz="1200" dirty="0">
              <a:solidFill>
                <a:prstClr val="black"/>
              </a:solidFill>
              <a:latin typeface="BIZ UDPゴシック" panose="020B0400000000000000" pitchFamily="50" charset="-128"/>
              <a:ea typeface="BIZ UDPゴシック" panose="020B0400000000000000" pitchFamily="50" charset="-128"/>
            </a:endParaRPr>
          </a:p>
          <a:p>
            <a:pPr>
              <a:lnSpc>
                <a:spcPts val="1500"/>
              </a:lnSpc>
            </a:pPr>
            <a:r>
              <a:rPr lang="ja-JP" altLang="en-US" sz="1200" dirty="0">
                <a:solidFill>
                  <a:prstClr val="black"/>
                </a:solidFill>
                <a:latin typeface="BIZ UDPゴシック" panose="020B0400000000000000" pitchFamily="50" charset="-128"/>
                <a:ea typeface="BIZ UDPゴシック" panose="020B0400000000000000" pitchFamily="50" charset="-128"/>
              </a:rPr>
              <a:t>として計算しています。</a:t>
            </a:r>
          </a:p>
        </p:txBody>
      </p:sp>
      <p:sp>
        <p:nvSpPr>
          <p:cNvPr id="25" name="円/楕円 24"/>
          <p:cNvSpPr/>
          <p:nvPr/>
        </p:nvSpPr>
        <p:spPr>
          <a:xfrm>
            <a:off x="660027" y="596867"/>
            <a:ext cx="1755494" cy="1568399"/>
          </a:xfrm>
          <a:prstGeom prst="ellipse">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BIZ UDPゴシック" panose="020B0400000000000000" pitchFamily="50" charset="-128"/>
                <a:ea typeface="BIZ UDPゴシック" panose="020B0400000000000000" pitchFamily="50" charset="-128"/>
              </a:rPr>
              <a:t>教育</a:t>
            </a:r>
          </a:p>
        </p:txBody>
      </p:sp>
      <p:sp>
        <p:nvSpPr>
          <p:cNvPr id="23" name="テキスト ボックス 22"/>
          <p:cNvSpPr txBox="1"/>
          <p:nvPr/>
        </p:nvSpPr>
        <p:spPr>
          <a:xfrm>
            <a:off x="11664472" y="6389463"/>
            <a:ext cx="341760" cy="369332"/>
          </a:xfrm>
          <a:prstGeom prst="rect">
            <a:avLst/>
          </a:prstGeom>
          <a:noFill/>
        </p:spPr>
        <p:txBody>
          <a:bodyPr wrap="none" rtlCol="0">
            <a:spAutoFit/>
          </a:bodyPr>
          <a:lstStyle/>
          <a:p>
            <a:r>
              <a:rPr lang="ja-JP" altLang="en-US" dirty="0"/>
              <a:t>５</a:t>
            </a:r>
            <a:endParaRPr kumimoji="1" lang="ja-JP" altLang="en-US" dirty="0"/>
          </a:p>
        </p:txBody>
      </p:sp>
      <p:grpSp>
        <p:nvGrpSpPr>
          <p:cNvPr id="26" name="グループ化 25"/>
          <p:cNvGrpSpPr/>
          <p:nvPr/>
        </p:nvGrpSpPr>
        <p:grpSpPr>
          <a:xfrm>
            <a:off x="2225797" y="3854"/>
            <a:ext cx="7763717" cy="838200"/>
            <a:chOff x="487679" y="352044"/>
            <a:chExt cx="7763717" cy="838200"/>
          </a:xfrm>
        </p:grpSpPr>
        <p:sp>
          <p:nvSpPr>
            <p:cNvPr id="27" name="角丸四角形 26"/>
            <p:cNvSpPr/>
            <p:nvPr/>
          </p:nvSpPr>
          <p:spPr>
            <a:xfrm>
              <a:off x="487679" y="620268"/>
              <a:ext cx="7763717" cy="393192"/>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487679" y="352044"/>
              <a:ext cx="7763717"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400" b="1"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HGS創英角ﾎﾟｯﾌﾟ体" panose="040B0A00000000000000" pitchFamily="50" charset="-128"/>
                  <a:ea typeface="HGS創英角ﾎﾟｯﾌﾟ体" panose="040B0A00000000000000" pitchFamily="50" charset="-128"/>
                </a:rPr>
                <a:t>１　身近な税の使いみち②</a:t>
              </a:r>
              <a:endParaRPr kumimoji="1" lang="ja-JP" altLang="en-US" sz="4400" dirty="0">
                <a:ln w="10160">
                  <a:solidFill>
                    <a:srgbClr val="00B050"/>
                  </a:solidFill>
                  <a:prstDash val="solid"/>
                </a:ln>
                <a:latin typeface="HGS創英角ﾎﾟｯﾌﾟ体" panose="040B0A00000000000000" pitchFamily="50" charset="-128"/>
                <a:ea typeface="HGS創英角ﾎﾟｯﾌﾟ体" panose="040B0A00000000000000" pitchFamily="50" charset="-128"/>
              </a:endParaRPr>
            </a:p>
          </p:txBody>
        </p:sp>
      </p:grpSp>
      <p:sp>
        <p:nvSpPr>
          <p:cNvPr id="4" name="テキスト ボックス 3"/>
          <p:cNvSpPr txBox="1"/>
          <p:nvPr/>
        </p:nvSpPr>
        <p:spPr>
          <a:xfrm>
            <a:off x="2856841" y="3061822"/>
            <a:ext cx="1146468" cy="338554"/>
          </a:xfrm>
          <a:prstGeom prst="rect">
            <a:avLst/>
          </a:prstGeom>
          <a:noFill/>
        </p:spPr>
        <p:txBody>
          <a:bodyPr wrap="none" rtlCol="0">
            <a:spAutoFit/>
          </a:bodyPr>
          <a:lstStyle/>
          <a:p>
            <a:r>
              <a:rPr lang="ja-JP" altLang="en-US" sz="1600" dirty="0"/>
              <a:t>令和２年</a:t>
            </a:r>
            <a:r>
              <a:rPr kumimoji="1" lang="ja-JP" altLang="en-US" sz="1600" dirty="0"/>
              <a:t>度</a:t>
            </a:r>
          </a:p>
        </p:txBody>
      </p:sp>
      <p:sp>
        <p:nvSpPr>
          <p:cNvPr id="8" name="角丸四角形 7"/>
          <p:cNvSpPr/>
          <p:nvPr/>
        </p:nvSpPr>
        <p:spPr>
          <a:xfrm>
            <a:off x="1689511" y="2336366"/>
            <a:ext cx="3630705" cy="70724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BIZ UDPゴシック" panose="020B0400000000000000" pitchFamily="50" charset="-128"/>
                <a:ea typeface="BIZ UDPゴシック" panose="020B0400000000000000" pitchFamily="50" charset="-128"/>
              </a:rPr>
              <a:t>公立学校の児童・生徒</a:t>
            </a:r>
            <a:endParaRPr lang="en-US" altLang="ja-JP" sz="1600" b="1" dirty="0">
              <a:latin typeface="BIZ UDPゴシック" panose="020B0400000000000000" pitchFamily="50" charset="-128"/>
              <a:ea typeface="BIZ UDPゴシック" panose="020B0400000000000000" pitchFamily="50" charset="-128"/>
            </a:endParaRPr>
          </a:p>
          <a:p>
            <a:pPr algn="ctr"/>
            <a:r>
              <a:rPr lang="ja-JP" altLang="en-US" sz="1600" b="1" dirty="0">
                <a:latin typeface="BIZ UDPゴシック" panose="020B0400000000000000" pitchFamily="50" charset="-128"/>
                <a:ea typeface="BIZ UDPゴシック" panose="020B0400000000000000" pitchFamily="50" charset="-128"/>
              </a:rPr>
              <a:t>１人あたりの年間（月）教育費</a:t>
            </a:r>
          </a:p>
        </p:txBody>
      </p:sp>
      <p:sp>
        <p:nvSpPr>
          <p:cNvPr id="16" name="角丸四角形 15"/>
          <p:cNvSpPr/>
          <p:nvPr/>
        </p:nvSpPr>
        <p:spPr>
          <a:xfrm>
            <a:off x="6712057" y="2336366"/>
            <a:ext cx="3160059" cy="66416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BIZ UDPゴシック" panose="020B0400000000000000" pitchFamily="50" charset="-128"/>
                <a:ea typeface="BIZ UDPゴシック" panose="020B0400000000000000" pitchFamily="50" charset="-128"/>
              </a:rPr>
              <a:t>新潟</a:t>
            </a:r>
            <a:r>
              <a:rPr kumimoji="1" lang="ja-JP" altLang="en-US" dirty="0" err="1">
                <a:latin typeface="BIZ UDPゴシック" panose="020B0400000000000000" pitchFamily="50" charset="-128"/>
                <a:ea typeface="BIZ UDPゴシック" panose="020B0400000000000000" pitchFamily="50" charset="-128"/>
              </a:rPr>
              <a:t>よつば</a:t>
            </a:r>
            <a:r>
              <a:rPr kumimoji="1" lang="ja-JP" altLang="en-US" dirty="0">
                <a:latin typeface="BIZ UDPゴシック" panose="020B0400000000000000" pitchFamily="50" charset="-128"/>
                <a:ea typeface="BIZ UDPゴシック" panose="020B0400000000000000" pitchFamily="50" charset="-128"/>
              </a:rPr>
              <a:t>学園　開校</a:t>
            </a:r>
          </a:p>
        </p:txBody>
      </p:sp>
      <p:pic>
        <p:nvPicPr>
          <p:cNvPr id="2" name="図 1">
            <a:extLst>
              <a:ext uri="{FF2B5EF4-FFF2-40B4-BE49-F238E27FC236}">
                <a16:creationId xmlns:a16="http://schemas.microsoft.com/office/drawing/2014/main" id="{E1A4AC4E-44BD-4FEB-A14B-7C5CA8932DCA}"/>
              </a:ext>
            </a:extLst>
          </p:cNvPr>
          <p:cNvPicPr>
            <a:picLocks noChangeAspect="1"/>
          </p:cNvPicPr>
          <p:nvPr/>
        </p:nvPicPr>
        <p:blipFill>
          <a:blip r:embed="rId5"/>
          <a:stretch>
            <a:fillRect/>
          </a:stretch>
        </p:blipFill>
        <p:spPr>
          <a:xfrm>
            <a:off x="6754597" y="4426474"/>
            <a:ext cx="2293438" cy="1710679"/>
          </a:xfrm>
          <a:prstGeom prst="rect">
            <a:avLst/>
          </a:prstGeom>
        </p:spPr>
      </p:pic>
      <p:pic>
        <p:nvPicPr>
          <p:cNvPr id="6" name="図 5">
            <a:extLst>
              <a:ext uri="{FF2B5EF4-FFF2-40B4-BE49-F238E27FC236}">
                <a16:creationId xmlns:a16="http://schemas.microsoft.com/office/drawing/2014/main" id="{AC00E024-7FA1-4C67-A583-5FCE77486797}"/>
              </a:ext>
            </a:extLst>
          </p:cNvPr>
          <p:cNvPicPr>
            <a:picLocks noChangeAspect="1"/>
          </p:cNvPicPr>
          <p:nvPr/>
        </p:nvPicPr>
        <p:blipFill>
          <a:blip r:embed="rId6"/>
          <a:stretch>
            <a:fillRect/>
          </a:stretch>
        </p:blipFill>
        <p:spPr>
          <a:xfrm>
            <a:off x="9048035" y="4426474"/>
            <a:ext cx="2293438" cy="1720078"/>
          </a:xfrm>
          <a:prstGeom prst="rect">
            <a:avLst/>
          </a:prstGeom>
        </p:spPr>
      </p:pic>
    </p:spTree>
    <p:extLst>
      <p:ext uri="{BB962C8B-B14F-4D97-AF65-F5344CB8AC3E}">
        <p14:creationId xmlns:p14="http://schemas.microsoft.com/office/powerpoint/2010/main" val="154852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1" name="角丸四角形 20"/>
          <p:cNvSpPr/>
          <p:nvPr/>
        </p:nvSpPr>
        <p:spPr>
          <a:xfrm>
            <a:off x="6179951" y="489397"/>
            <a:ext cx="4680268" cy="6148576"/>
          </a:xfrm>
          <a:prstGeom prst="roundRect">
            <a:avLst/>
          </a:prstGeom>
          <a:solidFill>
            <a:schemeClr val="bg1"/>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824418" y="489397"/>
            <a:ext cx="4680268" cy="6148576"/>
          </a:xfrm>
          <a:prstGeom prst="roundRect">
            <a:avLst/>
          </a:prstGeom>
          <a:solidFill>
            <a:schemeClr val="bg1"/>
          </a:solid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p:nvPr/>
        </p:nvPicPr>
        <p:blipFill>
          <a:blip r:embed="rId2">
            <a:clrChange>
              <a:clrFrom>
                <a:srgbClr val="FFFFFF"/>
              </a:clrFrom>
              <a:clrTo>
                <a:srgbClr val="FFFFFF">
                  <a:alpha val="0"/>
                </a:srgbClr>
              </a:clrTo>
            </a:clrChange>
          </a:blip>
          <a:stretch>
            <a:fillRect/>
          </a:stretch>
        </p:blipFill>
        <p:spPr>
          <a:xfrm>
            <a:off x="920259" y="3179179"/>
            <a:ext cx="1783498" cy="1491014"/>
          </a:xfrm>
          <a:prstGeom prst="rect">
            <a:avLst/>
          </a:prstGeom>
        </p:spPr>
      </p:pic>
      <p:pic>
        <p:nvPicPr>
          <p:cNvPr id="4" name="図 3"/>
          <p:cNvPicPr/>
          <p:nvPr/>
        </p:nvPicPr>
        <p:blipFill>
          <a:blip r:embed="rId3">
            <a:clrChange>
              <a:clrFrom>
                <a:srgbClr val="FFFFFF"/>
              </a:clrFrom>
              <a:clrTo>
                <a:srgbClr val="FFFFFF">
                  <a:alpha val="0"/>
                </a:srgbClr>
              </a:clrTo>
            </a:clrChange>
          </a:blip>
          <a:stretch>
            <a:fillRect/>
          </a:stretch>
        </p:blipFill>
        <p:spPr>
          <a:xfrm>
            <a:off x="3361030" y="3495729"/>
            <a:ext cx="1866165" cy="1443790"/>
          </a:xfrm>
          <a:prstGeom prst="rect">
            <a:avLst/>
          </a:prstGeom>
        </p:spPr>
      </p:pic>
      <p:pic>
        <p:nvPicPr>
          <p:cNvPr id="5" name="図 4"/>
          <p:cNvPicPr/>
          <p:nvPr/>
        </p:nvPicPr>
        <p:blipFill>
          <a:blip r:embed="rId4"/>
          <a:stretch>
            <a:fillRect/>
          </a:stretch>
        </p:blipFill>
        <p:spPr>
          <a:xfrm>
            <a:off x="1815567" y="5208845"/>
            <a:ext cx="1954593" cy="975136"/>
          </a:xfrm>
          <a:prstGeom prst="rect">
            <a:avLst/>
          </a:prstGeom>
        </p:spPr>
      </p:pic>
      <p:pic>
        <p:nvPicPr>
          <p:cNvPr id="8" name="図 7"/>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215" y="3513526"/>
            <a:ext cx="1419892" cy="1670656"/>
          </a:xfrm>
          <a:prstGeom prst="rect">
            <a:avLst/>
          </a:prstGeom>
          <a:noFill/>
          <a:ln>
            <a:noFill/>
          </a:ln>
        </p:spPr>
      </p:pic>
      <p:pic>
        <p:nvPicPr>
          <p:cNvPr id="9" name="図 8"/>
          <p:cNvPicPr/>
          <p:nvPr/>
        </p:nvPicPr>
        <p:blipFill>
          <a:blip r:embed="rId6">
            <a:clrChange>
              <a:clrFrom>
                <a:srgbClr val="FFFFFF"/>
              </a:clrFrom>
              <a:clrTo>
                <a:srgbClr val="FFFFFF">
                  <a:alpha val="0"/>
                </a:srgbClr>
              </a:clrTo>
            </a:clrChange>
          </a:blip>
          <a:stretch>
            <a:fillRect/>
          </a:stretch>
        </p:blipFill>
        <p:spPr>
          <a:xfrm>
            <a:off x="7498140" y="4954554"/>
            <a:ext cx="1916484" cy="1483718"/>
          </a:xfrm>
          <a:prstGeom prst="rect">
            <a:avLst/>
          </a:prstGeom>
        </p:spPr>
      </p:pic>
      <p:sp>
        <p:nvSpPr>
          <p:cNvPr id="10" name="テキスト ボックス 9"/>
          <p:cNvSpPr txBox="1"/>
          <p:nvPr/>
        </p:nvSpPr>
        <p:spPr>
          <a:xfrm>
            <a:off x="1177035" y="2020269"/>
            <a:ext cx="4108817" cy="923330"/>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校舎や体育施設の建設のための費用</a:t>
            </a:r>
            <a:r>
              <a:rPr lang="ja-JP" altLang="en-US" dirty="0">
                <a:latin typeface="メイリオ" panose="020B0604030504040204" pitchFamily="50" charset="-128"/>
                <a:ea typeface="メイリオ" panose="020B0604030504040204" pitchFamily="50" charset="-128"/>
              </a:rPr>
              <a:t>と</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して１年間に</a:t>
            </a:r>
            <a:r>
              <a:rPr lang="en-US" altLang="ja-JP" dirty="0">
                <a:latin typeface="メイリオ" panose="020B0604030504040204" pitchFamily="50" charset="-128"/>
                <a:ea typeface="メイリオ" panose="020B0604030504040204" pitchFamily="50" charset="-128"/>
              </a:rPr>
              <a:t>743</a:t>
            </a:r>
            <a:r>
              <a:rPr lang="ja-JP" altLang="en-US" dirty="0">
                <a:latin typeface="メイリオ" panose="020B0604030504040204" pitchFamily="50" charset="-128"/>
                <a:ea typeface="メイリオ" panose="020B0604030504040204" pitchFamily="50" charset="-128"/>
              </a:rPr>
              <a:t>億円が使われます。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（令和５年度予算）</a:t>
            </a:r>
            <a:endParaRPr lang="en-US" altLang="ja-JP"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6533495" y="2037635"/>
            <a:ext cx="4108817" cy="1200329"/>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義務教育諸学校の児童生徒が使用する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教科書を無償配布するための費用とし</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て</a:t>
            </a:r>
            <a:r>
              <a:rPr lang="ja-JP" altLang="en-US" dirty="0">
                <a:latin typeface="メイリオ" panose="020B0604030504040204" pitchFamily="50" charset="-128"/>
                <a:ea typeface="メイリオ" panose="020B0604030504040204" pitchFamily="50" charset="-128"/>
              </a:rPr>
              <a:t>１年間に</a:t>
            </a:r>
            <a:r>
              <a:rPr lang="en-US" altLang="ja-JP" dirty="0">
                <a:latin typeface="メイリオ" panose="020B0604030504040204" pitchFamily="50" charset="-128"/>
                <a:ea typeface="メイリオ" panose="020B0604030504040204" pitchFamily="50" charset="-128"/>
              </a:rPr>
              <a:t>464</a:t>
            </a:r>
            <a:r>
              <a:rPr lang="ja-JP" altLang="en-US" dirty="0">
                <a:latin typeface="メイリオ" panose="020B0604030504040204" pitchFamily="50" charset="-128"/>
                <a:ea typeface="メイリオ" panose="020B0604030504040204" pitchFamily="50" charset="-128"/>
              </a:rPr>
              <a:t>億円が使われます。</a:t>
            </a:r>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（令和</a:t>
            </a:r>
            <a:r>
              <a:rPr lang="ja-JP" altLang="en-US" dirty="0">
                <a:latin typeface="メイリオ" panose="020B0604030504040204" pitchFamily="50" charset="-128"/>
                <a:ea typeface="メイリオ" panose="020B0604030504040204" pitchFamily="50" charset="-128"/>
              </a:rPr>
              <a:t>５</a:t>
            </a:r>
            <a:r>
              <a:rPr kumimoji="1" lang="ja-JP" altLang="en-US" dirty="0">
                <a:latin typeface="メイリオ" panose="020B0604030504040204" pitchFamily="50" charset="-128"/>
                <a:ea typeface="メイリオ" panose="020B0604030504040204" pitchFamily="50" charset="-128"/>
              </a:rPr>
              <a:t>年度予算）</a:t>
            </a:r>
          </a:p>
        </p:txBody>
      </p:sp>
      <p:pic>
        <p:nvPicPr>
          <p:cNvPr id="12" name="図 11"/>
          <p:cNvPicPr/>
          <p:nvPr/>
        </p:nvPicPr>
        <p:blipFill>
          <a:blip r:embed="rId7">
            <a:clrChange>
              <a:clrFrom>
                <a:srgbClr val="FFFFFF"/>
              </a:clrFrom>
              <a:clrTo>
                <a:srgbClr val="FFFFFF">
                  <a:alpha val="0"/>
                </a:srgbClr>
              </a:clrTo>
            </a:clrChange>
          </a:blip>
          <a:stretch>
            <a:fillRect/>
          </a:stretch>
        </p:blipFill>
        <p:spPr>
          <a:xfrm>
            <a:off x="6147424" y="3778460"/>
            <a:ext cx="1957466" cy="1410868"/>
          </a:xfrm>
          <a:prstGeom prst="rect">
            <a:avLst/>
          </a:prstGeom>
        </p:spPr>
      </p:pic>
      <p:sp>
        <p:nvSpPr>
          <p:cNvPr id="14" name="テキスト ボックス 13"/>
          <p:cNvSpPr txBox="1"/>
          <p:nvPr/>
        </p:nvSpPr>
        <p:spPr>
          <a:xfrm>
            <a:off x="1488842" y="4639591"/>
            <a:ext cx="595035"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校舎</a:t>
            </a:r>
          </a:p>
        </p:txBody>
      </p:sp>
      <p:sp>
        <p:nvSpPr>
          <p:cNvPr id="15" name="テキスト ボックス 14"/>
          <p:cNvSpPr txBox="1"/>
          <p:nvPr/>
        </p:nvSpPr>
        <p:spPr>
          <a:xfrm>
            <a:off x="2364333" y="6195795"/>
            <a:ext cx="800219"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プール</a:t>
            </a:r>
          </a:p>
        </p:txBody>
      </p:sp>
      <p:sp>
        <p:nvSpPr>
          <p:cNvPr id="16" name="テキスト ボックス 15"/>
          <p:cNvSpPr txBox="1"/>
          <p:nvPr/>
        </p:nvSpPr>
        <p:spPr>
          <a:xfrm>
            <a:off x="4117308" y="5025176"/>
            <a:ext cx="800219"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体育館</a:t>
            </a:r>
          </a:p>
        </p:txBody>
      </p:sp>
      <p:sp>
        <p:nvSpPr>
          <p:cNvPr id="17" name="テキスト ボックス 16"/>
          <p:cNvSpPr txBox="1"/>
          <p:nvPr/>
        </p:nvSpPr>
        <p:spPr>
          <a:xfrm>
            <a:off x="6367654" y="3569795"/>
            <a:ext cx="1005403" cy="338554"/>
          </a:xfrm>
          <a:prstGeom prst="rect">
            <a:avLst/>
          </a:prstGeom>
          <a:noFill/>
        </p:spPr>
        <p:txBody>
          <a:bodyPr wrap="none" rtlCol="0">
            <a:spAutoFit/>
          </a:bodyPr>
          <a:lstStyle/>
          <a:p>
            <a:r>
              <a:rPr lang="ja-JP" altLang="en-US" sz="1600" dirty="0">
                <a:latin typeface="メイリオ" panose="020B0604030504040204" pitchFamily="50" charset="-128"/>
                <a:ea typeface="メイリオ" panose="020B0604030504040204" pitchFamily="50" charset="-128"/>
              </a:rPr>
              <a:t>机・いす</a:t>
            </a:r>
            <a:endParaRPr kumimoji="1" lang="ja-JP" altLang="en-US" sz="1600"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9277312" y="3258599"/>
            <a:ext cx="1005403" cy="338554"/>
          </a:xfrm>
          <a:prstGeom prst="rect">
            <a:avLst/>
          </a:prstGeom>
          <a:noFill/>
        </p:spPr>
        <p:txBody>
          <a:bodyPr wrap="none" rtlCol="0">
            <a:spAutoFit/>
          </a:bodyPr>
          <a:lstStyle/>
          <a:p>
            <a:r>
              <a:rPr lang="ja-JP" altLang="en-US" sz="1600" dirty="0">
                <a:latin typeface="メイリオ" panose="020B0604030504040204" pitchFamily="50" charset="-128"/>
                <a:ea typeface="メイリオ" panose="020B0604030504040204" pitchFamily="50" charset="-128"/>
              </a:rPr>
              <a:t>実験器具</a:t>
            </a:r>
            <a:endParaRPr kumimoji="1" lang="ja-JP" altLang="en-US" sz="16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6857757" y="6047974"/>
            <a:ext cx="800219" cy="338554"/>
          </a:xfrm>
          <a:prstGeom prst="rect">
            <a:avLst/>
          </a:prstGeom>
          <a:noFill/>
        </p:spPr>
        <p:txBody>
          <a:bodyPr wrap="none" rtlCol="0">
            <a:spAutoFit/>
          </a:bodyPr>
          <a:lstStyle/>
          <a:p>
            <a:r>
              <a:rPr lang="ja-JP" altLang="en-US" sz="1600" dirty="0">
                <a:latin typeface="メイリオ" panose="020B0604030504040204" pitchFamily="50" charset="-128"/>
                <a:ea typeface="メイリオ" panose="020B0604030504040204" pitchFamily="50" charset="-128"/>
              </a:rPr>
              <a:t>教科書</a:t>
            </a:r>
            <a:endParaRPr kumimoji="1" lang="ja-JP" altLang="en-US" sz="1600" dirty="0">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11724243" y="6404492"/>
            <a:ext cx="341760" cy="369332"/>
          </a:xfrm>
          <a:prstGeom prst="rect">
            <a:avLst/>
          </a:prstGeom>
          <a:noFill/>
        </p:spPr>
        <p:txBody>
          <a:bodyPr wrap="none" rtlCol="0">
            <a:spAutoFit/>
          </a:bodyPr>
          <a:lstStyle/>
          <a:p>
            <a:r>
              <a:rPr lang="ja-JP" altLang="en-US" dirty="0"/>
              <a:t>６</a:t>
            </a:r>
            <a:endParaRPr kumimoji="1" lang="ja-JP" altLang="en-US" dirty="0"/>
          </a:p>
        </p:txBody>
      </p:sp>
      <p:grpSp>
        <p:nvGrpSpPr>
          <p:cNvPr id="23" name="グループ化 22"/>
          <p:cNvGrpSpPr/>
          <p:nvPr/>
        </p:nvGrpSpPr>
        <p:grpSpPr>
          <a:xfrm>
            <a:off x="1173230" y="807990"/>
            <a:ext cx="3982643" cy="1145454"/>
            <a:chOff x="1011828" y="667984"/>
            <a:chExt cx="3982643" cy="1145454"/>
          </a:xfrm>
        </p:grpSpPr>
        <p:pic>
          <p:nvPicPr>
            <p:cNvPr id="24" name="図 23"/>
            <p:cNvPicPr/>
            <p:nvPr/>
          </p:nvPicPr>
          <p:blipFill>
            <a:blip r:embed="rId8">
              <a:clrChange>
                <a:clrFrom>
                  <a:srgbClr val="FFFFFF"/>
                </a:clrFrom>
                <a:clrTo>
                  <a:srgbClr val="FFFFFF">
                    <a:alpha val="0"/>
                  </a:srgbClr>
                </a:clrTo>
              </a:clrChange>
            </a:blip>
            <a:stretch>
              <a:fillRect/>
            </a:stretch>
          </p:blipFill>
          <p:spPr>
            <a:xfrm>
              <a:off x="1011828" y="667984"/>
              <a:ext cx="905872" cy="1145454"/>
            </a:xfrm>
            <a:prstGeom prst="rect">
              <a:avLst/>
            </a:prstGeom>
          </p:spPr>
        </p:pic>
        <p:sp>
          <p:nvSpPr>
            <p:cNvPr id="25" name="角丸四角形吹き出し 24"/>
            <p:cNvSpPr/>
            <p:nvPr/>
          </p:nvSpPr>
          <p:spPr>
            <a:xfrm>
              <a:off x="2239753" y="720387"/>
              <a:ext cx="2754718" cy="1022466"/>
            </a:xfrm>
            <a:prstGeom prst="wedgeRoundRectCallout">
              <a:avLst>
                <a:gd name="adj1" fmla="val -57901"/>
                <a:gd name="adj2" fmla="val 12045"/>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8000"/>
                  </a:solidFill>
                  <a:latin typeface="BIZ UDPゴシック" panose="020B0400000000000000" pitchFamily="50" charset="-128"/>
                  <a:ea typeface="BIZ UDPゴシック" panose="020B0400000000000000" pitchFamily="50" charset="-128"/>
                </a:rPr>
                <a:t>学校をつくるには</a:t>
              </a:r>
              <a:endParaRPr kumimoji="1" lang="en-US" altLang="ja-JP" b="1" dirty="0">
                <a:solidFill>
                  <a:srgbClr val="008000"/>
                </a:solidFill>
                <a:latin typeface="BIZ UDPゴシック" panose="020B0400000000000000" pitchFamily="50" charset="-128"/>
                <a:ea typeface="BIZ UDPゴシック" panose="020B0400000000000000" pitchFamily="50" charset="-128"/>
              </a:endParaRPr>
            </a:p>
            <a:p>
              <a:pPr algn="ctr"/>
              <a:r>
                <a:rPr lang="ja-JP" altLang="en-US" b="1" dirty="0">
                  <a:solidFill>
                    <a:srgbClr val="008000"/>
                  </a:solidFill>
                  <a:latin typeface="BIZ UDPゴシック" panose="020B0400000000000000" pitchFamily="50" charset="-128"/>
                  <a:ea typeface="BIZ UDPゴシック" panose="020B0400000000000000" pitchFamily="50" charset="-128"/>
                </a:rPr>
                <a:t>いくらぐらいかかるの？</a:t>
              </a:r>
              <a:endParaRPr kumimoji="1" lang="ja-JP" altLang="en-US" b="1" dirty="0">
                <a:solidFill>
                  <a:srgbClr val="008000"/>
                </a:solidFill>
                <a:latin typeface="BIZ UDPゴシック" panose="020B0400000000000000" pitchFamily="50" charset="-128"/>
                <a:ea typeface="BIZ UDPゴシック" panose="020B0400000000000000" pitchFamily="50" charset="-128"/>
              </a:endParaRPr>
            </a:p>
          </p:txBody>
        </p:sp>
      </p:grpSp>
      <p:grpSp>
        <p:nvGrpSpPr>
          <p:cNvPr id="26" name="グループ化 25"/>
          <p:cNvGrpSpPr/>
          <p:nvPr/>
        </p:nvGrpSpPr>
        <p:grpSpPr>
          <a:xfrm>
            <a:off x="6528727" y="756656"/>
            <a:ext cx="3982643" cy="1145454"/>
            <a:chOff x="1011828" y="667984"/>
            <a:chExt cx="3982643" cy="1145454"/>
          </a:xfrm>
        </p:grpSpPr>
        <p:pic>
          <p:nvPicPr>
            <p:cNvPr id="27" name="図 26"/>
            <p:cNvPicPr/>
            <p:nvPr/>
          </p:nvPicPr>
          <p:blipFill>
            <a:blip r:embed="rId8">
              <a:clrChange>
                <a:clrFrom>
                  <a:srgbClr val="FFFFFF"/>
                </a:clrFrom>
                <a:clrTo>
                  <a:srgbClr val="FFFFFF">
                    <a:alpha val="0"/>
                  </a:srgbClr>
                </a:clrTo>
              </a:clrChange>
            </a:blip>
            <a:stretch>
              <a:fillRect/>
            </a:stretch>
          </p:blipFill>
          <p:spPr>
            <a:xfrm>
              <a:off x="1011828" y="667984"/>
              <a:ext cx="905872" cy="1145454"/>
            </a:xfrm>
            <a:prstGeom prst="rect">
              <a:avLst/>
            </a:prstGeom>
          </p:spPr>
        </p:pic>
        <p:sp>
          <p:nvSpPr>
            <p:cNvPr id="28" name="角丸四角形吹き出し 27"/>
            <p:cNvSpPr/>
            <p:nvPr/>
          </p:nvSpPr>
          <p:spPr>
            <a:xfrm>
              <a:off x="2239753" y="720387"/>
              <a:ext cx="2754718" cy="1022466"/>
            </a:xfrm>
            <a:prstGeom prst="wedgeRoundRectCallout">
              <a:avLst>
                <a:gd name="adj1" fmla="val -57901"/>
                <a:gd name="adj2" fmla="val 12045"/>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008000"/>
                  </a:solidFill>
                  <a:latin typeface="BIZ UDPゴシック" panose="020B0400000000000000" pitchFamily="50" charset="-128"/>
                  <a:ea typeface="BIZ UDPゴシック" panose="020B0400000000000000" pitchFamily="50" charset="-128"/>
                </a:rPr>
                <a:t>どんなものに税金が</a:t>
              </a:r>
              <a:endParaRPr kumimoji="1" lang="en-US" altLang="ja-JP" b="1" dirty="0">
                <a:solidFill>
                  <a:srgbClr val="008000"/>
                </a:solidFill>
                <a:latin typeface="BIZ UDPゴシック" panose="020B0400000000000000" pitchFamily="50" charset="-128"/>
                <a:ea typeface="BIZ UDPゴシック" panose="020B0400000000000000" pitchFamily="50" charset="-128"/>
              </a:endParaRPr>
            </a:p>
            <a:p>
              <a:pPr algn="ctr"/>
              <a:r>
                <a:rPr lang="ja-JP" altLang="en-US" b="1" dirty="0">
                  <a:solidFill>
                    <a:srgbClr val="008000"/>
                  </a:solidFill>
                  <a:latin typeface="BIZ UDPゴシック" panose="020B0400000000000000" pitchFamily="50" charset="-128"/>
                  <a:ea typeface="BIZ UDPゴシック" panose="020B0400000000000000" pitchFamily="50" charset="-128"/>
                </a:rPr>
                <a:t>使われているの？</a:t>
              </a:r>
              <a:endParaRPr kumimoji="1" lang="ja-JP" altLang="en-US" b="1" dirty="0">
                <a:solidFill>
                  <a:srgbClr val="008000"/>
                </a:solidFill>
                <a:latin typeface="BIZ UDPゴシック" panose="020B0400000000000000" pitchFamily="50" charset="-128"/>
                <a:ea typeface="BIZ UDPゴシック" panose="020B0400000000000000" pitchFamily="50" charset="-128"/>
              </a:endParaRPr>
            </a:p>
          </p:txBody>
        </p:sp>
      </p:grpSp>
      <p:sp>
        <p:nvSpPr>
          <p:cNvPr id="29" name="角丸四角形 28"/>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－身近な税の使いみち②－</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51AEC9CF-2A7C-4C23-B987-84E4036B022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54" b="91983" l="9966" r="92784">
                        <a14:foregroundMark x1="48110" y1="26582" x2="48110" y2="26582"/>
                        <a14:foregroundMark x1="52577" y1="23207" x2="52577" y2="23207"/>
                        <a14:foregroundMark x1="61168" y1="24051" x2="61168" y2="24051"/>
                        <a14:foregroundMark x1="61168" y1="2954" x2="61168" y2="2954"/>
                        <a14:foregroundMark x1="23024" y1="46414" x2="23024" y2="46414"/>
                        <a14:foregroundMark x1="29553" y1="53165" x2="29553" y2="53165"/>
                        <a14:foregroundMark x1="41581" y1="64557" x2="41581" y2="64557"/>
                        <a14:foregroundMark x1="52234" y1="64135" x2="52234" y2="64135"/>
                        <a14:foregroundMark x1="47423" y1="54852" x2="47423" y2="54852"/>
                        <a14:foregroundMark x1="54296" y1="91561" x2="54296" y2="91561"/>
                        <a14:foregroundMark x1="70103" y1="92405" x2="70103" y2="92405"/>
                        <a14:foregroundMark x1="92784" y1="66245" x2="92784" y2="66245"/>
                      </a14:backgroundRemoval>
                    </a14:imgEffect>
                  </a14:imgLayer>
                </a14:imgProps>
              </a:ext>
            </a:extLst>
          </a:blip>
          <a:stretch>
            <a:fillRect/>
          </a:stretch>
        </p:blipFill>
        <p:spPr>
          <a:xfrm>
            <a:off x="9545800" y="5257309"/>
            <a:ext cx="1821782" cy="1483719"/>
          </a:xfrm>
          <a:prstGeom prst="rect">
            <a:avLst/>
          </a:prstGeom>
        </p:spPr>
      </p:pic>
    </p:spTree>
    <p:extLst>
      <p:ext uri="{BB962C8B-B14F-4D97-AF65-F5344CB8AC3E}">
        <p14:creationId xmlns:p14="http://schemas.microsoft.com/office/powerpoint/2010/main" val="3152657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5" name="フローチャート: 代替処理 4"/>
          <p:cNvSpPr/>
          <p:nvPr/>
        </p:nvSpPr>
        <p:spPr>
          <a:xfrm>
            <a:off x="1373873" y="614150"/>
            <a:ext cx="7811070" cy="1473958"/>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　新潟県内は豪雪地帯が多く、新潟県が管理する道路の除雪に使われる</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税金は、１年間で約</a:t>
            </a:r>
            <a:r>
              <a:rPr lang="en-US" altLang="ja-JP" dirty="0">
                <a:solidFill>
                  <a:schemeClr val="tx1"/>
                </a:solidFill>
                <a:latin typeface="BIZ UDPゴシック" panose="020B0400000000000000" pitchFamily="50" charset="-128"/>
                <a:ea typeface="BIZ UDPゴシック" panose="020B0400000000000000" pitchFamily="50" charset="-128"/>
              </a:rPr>
              <a:t>122.9</a:t>
            </a:r>
            <a:r>
              <a:rPr lang="ja-JP" altLang="en-US" dirty="0">
                <a:solidFill>
                  <a:schemeClr val="tx1"/>
                </a:solidFill>
                <a:latin typeface="BIZ UDPゴシック" panose="020B0400000000000000" pitchFamily="50" charset="-128"/>
                <a:ea typeface="BIZ UDPゴシック" panose="020B0400000000000000" pitchFamily="50" charset="-128"/>
              </a:rPr>
              <a:t>億円</a:t>
            </a:r>
            <a:r>
              <a:rPr lang="en-US" altLang="ja-JP" dirty="0">
                <a:solidFill>
                  <a:schemeClr val="tx1"/>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令和５年度当初予算）です。　こうした費</a:t>
            </a:r>
            <a:endParaRPr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用は雪国ならではの支出と言えます。</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7" name="円/楕円 6"/>
          <p:cNvSpPr/>
          <p:nvPr/>
        </p:nvSpPr>
        <p:spPr>
          <a:xfrm>
            <a:off x="8861775" y="393681"/>
            <a:ext cx="2124672" cy="191489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latin typeface="BIZ UDPゴシック" panose="020B0400000000000000" pitchFamily="50" charset="-128"/>
                <a:ea typeface="BIZ UDPゴシック" panose="020B0400000000000000" pitchFamily="50" charset="-128"/>
              </a:rPr>
              <a:t>除雪</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9499155" y="887103"/>
            <a:ext cx="849913" cy="307777"/>
          </a:xfrm>
          <a:prstGeom prst="rect">
            <a:avLst/>
          </a:prstGeom>
          <a:noFill/>
        </p:spPr>
        <p:txBody>
          <a:bodyPr wrap="none" rtlCol="0">
            <a:spAutoFit/>
          </a:bodyPr>
          <a:lstStyle/>
          <a:p>
            <a:r>
              <a:rPr kumimoji="1" lang="ja-JP" altLang="en-US" sz="1400" dirty="0">
                <a:solidFill>
                  <a:schemeClr val="bg1"/>
                </a:solidFill>
                <a:latin typeface="BIZ UDPゴシック" panose="020B0400000000000000" pitchFamily="50" charset="-128"/>
                <a:ea typeface="BIZ UDPゴシック" panose="020B0400000000000000" pitchFamily="50" charset="-128"/>
              </a:rPr>
              <a:t>じょせつ</a:t>
            </a:r>
          </a:p>
        </p:txBody>
      </p:sp>
      <p:pic>
        <p:nvPicPr>
          <p:cNvPr id="9" name="図 8"/>
          <p:cNvPicPr>
            <a:picLocks noChangeAspect="1"/>
          </p:cNvPicPr>
          <p:nvPr/>
        </p:nvPicPr>
        <p:blipFill>
          <a:blip r:embed="rId2">
            <a:extLst>
              <a:ext uri="{BEBA8EAE-BF5A-486C-A8C5-ECC9F3942E4B}">
                <a14:imgProps xmlns:a14="http://schemas.microsoft.com/office/drawing/2010/main">
                  <a14:imgLayer r:embed="rId3">
                    <a14:imgEffect>
                      <a14:backgroundRemoval t="9231" b="97846" l="9856" r="94712">
                        <a14:foregroundMark x1="25962" y1="36615" x2="25962" y2="36615"/>
                        <a14:foregroundMark x1="25962" y1="31385" x2="25962" y2="31385"/>
                        <a14:foregroundMark x1="24279" y1="27385" x2="24279" y2="27385"/>
                        <a14:foregroundMark x1="9856" y1="40308" x2="9856" y2="40308"/>
                        <a14:foregroundMark x1="14423" y1="43385" x2="14423" y2="43385"/>
                        <a14:foregroundMark x1="13221" y1="52615" x2="13221" y2="52615"/>
                        <a14:foregroundMark x1="17067" y1="58462" x2="17067" y2="58462"/>
                        <a14:foregroundMark x1="16106" y1="65538" x2="16106" y2="65538"/>
                        <a14:foregroundMark x1="12019" y1="74769" x2="12019" y2="74769"/>
                        <a14:foregroundMark x1="38221" y1="55692" x2="38221" y2="55692"/>
                        <a14:foregroundMark x1="44952" y1="56000" x2="44952" y2="56000"/>
                        <a14:foregroundMark x1="30288" y1="68000" x2="30288" y2="68000"/>
                        <a14:foregroundMark x1="33413" y1="72923" x2="33413" y2="72923"/>
                        <a14:foregroundMark x1="56731" y1="78154" x2="56731" y2="78154"/>
                        <a14:foregroundMark x1="57452" y1="84308" x2="57452" y2="84308"/>
                        <a14:foregroundMark x1="50721" y1="87077" x2="50721" y2="87077"/>
                        <a14:foregroundMark x1="50240" y1="93846" x2="50240" y2="93846"/>
                        <a14:foregroundMark x1="58413" y1="86462" x2="58413" y2="86462"/>
                        <a14:foregroundMark x1="62740" y1="88308" x2="62740" y2="88308"/>
                        <a14:foregroundMark x1="64663" y1="79077" x2="64663" y2="79077"/>
                        <a14:foregroundMark x1="64663" y1="87077" x2="64663" y2="87077"/>
                        <a14:foregroundMark x1="59856" y1="71385" x2="60577" y2="77538"/>
                        <a14:foregroundMark x1="15144" y1="57231" x2="15144" y2="57231"/>
                        <a14:foregroundMark x1="19471" y1="66462" x2="19471" y2="66462"/>
                        <a14:foregroundMark x1="51202" y1="42154" x2="51202" y2="42154"/>
                        <a14:foregroundMark x1="50000" y1="41231" x2="50000" y2="41231"/>
                        <a14:foregroundMark x1="88462" y1="61231" x2="88462" y2="61231"/>
                        <a14:foregroundMark x1="92067" y1="67077" x2="92067" y2="67077"/>
                        <a14:foregroundMark x1="84615" y1="64923" x2="84615" y2="64923"/>
                        <a14:foregroundMark x1="94712" y1="66462" x2="94712" y2="66462"/>
                        <a14:foregroundMark x1="94712" y1="61231" x2="94712" y2="61231"/>
                        <a14:foregroundMark x1="81731" y1="44000" x2="81731" y2="44000"/>
                        <a14:foregroundMark x1="78125" y1="25538" x2="78125" y2="25538"/>
                        <a14:foregroundMark x1="70673" y1="27077" x2="70673" y2="27077"/>
                        <a14:foregroundMark x1="64423" y1="24000" x2="64423" y2="24000"/>
                        <a14:foregroundMark x1="81010" y1="12923" x2="81010" y2="12923"/>
                        <a14:foregroundMark x1="69471" y1="50462" x2="69471" y2="50462"/>
                        <a14:foregroundMark x1="68029" y1="57538" x2="68029" y2="57538"/>
                        <a14:foregroundMark x1="61298" y1="53538" x2="61298" y2="53538"/>
                        <a14:foregroundMark x1="60337" y1="64923" x2="60337" y2="64923"/>
                        <a14:foregroundMark x1="46635" y1="97846" x2="46635" y2="97846"/>
                      </a14:backgroundRemoval>
                    </a14:imgEffect>
                  </a14:imgLayer>
                </a14:imgProps>
              </a:ext>
            </a:extLst>
          </a:blip>
          <a:stretch>
            <a:fillRect/>
          </a:stretch>
        </p:blipFill>
        <p:spPr>
          <a:xfrm>
            <a:off x="1355369" y="4124511"/>
            <a:ext cx="2802342" cy="2189329"/>
          </a:xfrm>
          <a:prstGeom prst="rect">
            <a:avLst/>
          </a:prstGeom>
        </p:spPr>
      </p:pic>
      <p:sp>
        <p:nvSpPr>
          <p:cNvPr id="11" name="テキスト ボックス 10"/>
          <p:cNvSpPr txBox="1"/>
          <p:nvPr/>
        </p:nvSpPr>
        <p:spPr>
          <a:xfrm>
            <a:off x="2756540" y="763992"/>
            <a:ext cx="676788" cy="246221"/>
          </a:xfrm>
          <a:prstGeom prst="rect">
            <a:avLst/>
          </a:prstGeom>
          <a:noFill/>
        </p:spPr>
        <p:txBody>
          <a:bodyPr wrap="none" rtlCol="0">
            <a:spAutoFit/>
          </a:bodyPr>
          <a:lstStyle/>
          <a:p>
            <a:r>
              <a:rPr lang="ja-JP" altLang="en-US" sz="1000" dirty="0">
                <a:latin typeface="BIZ UDPゴシック" panose="020B0400000000000000" pitchFamily="50" charset="-128"/>
                <a:ea typeface="BIZ UDPゴシック" panose="020B0400000000000000" pitchFamily="50" charset="-128"/>
              </a:rPr>
              <a:t>ごうせつ</a:t>
            </a:r>
            <a:endParaRPr kumimoji="1" lang="ja-JP" altLang="en-US" sz="1100" dirty="0">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4"/>
          <a:stretch>
            <a:fillRect/>
          </a:stretch>
        </p:blipFill>
        <p:spPr>
          <a:xfrm>
            <a:off x="6607367" y="2569987"/>
            <a:ext cx="4508817" cy="3374521"/>
          </a:xfrm>
          <a:prstGeom prst="rect">
            <a:avLst/>
          </a:prstGeom>
        </p:spPr>
      </p:pic>
      <p:sp>
        <p:nvSpPr>
          <p:cNvPr id="12" name="テキスト ボックス 11"/>
          <p:cNvSpPr txBox="1"/>
          <p:nvPr/>
        </p:nvSpPr>
        <p:spPr>
          <a:xfrm>
            <a:off x="6520615" y="5944508"/>
            <a:ext cx="3403496" cy="553998"/>
          </a:xfrm>
          <a:prstGeom prst="rect">
            <a:avLst/>
          </a:prstGeom>
          <a:noFill/>
        </p:spPr>
        <p:txBody>
          <a:bodyPr wrap="none" rtlCol="0">
            <a:spAutoFit/>
          </a:bodyPr>
          <a:lstStyle/>
          <a:p>
            <a:r>
              <a:rPr kumimoji="1" lang="ja-JP" altLang="en-US" sz="1600" b="1" dirty="0"/>
              <a:t>南魚沼市内の通学路を除雪する様子</a:t>
            </a:r>
            <a:endParaRPr kumimoji="1" lang="en-US" altLang="ja-JP" sz="1600" b="1" dirty="0"/>
          </a:p>
          <a:p>
            <a:r>
              <a:rPr lang="ja-JP" altLang="en-US" sz="1400" b="1" dirty="0"/>
              <a:t>（提供：新潟県南魚沼地域振興局）</a:t>
            </a:r>
            <a:endParaRPr kumimoji="1" lang="ja-JP" altLang="en-US" sz="1400" b="1" dirty="0"/>
          </a:p>
        </p:txBody>
      </p:sp>
      <p:sp>
        <p:nvSpPr>
          <p:cNvPr id="13" name="テキスト ボックス 12"/>
          <p:cNvSpPr txBox="1"/>
          <p:nvPr/>
        </p:nvSpPr>
        <p:spPr>
          <a:xfrm>
            <a:off x="11731463" y="6313840"/>
            <a:ext cx="341760" cy="369332"/>
          </a:xfrm>
          <a:prstGeom prst="rect">
            <a:avLst/>
          </a:prstGeom>
          <a:noFill/>
        </p:spPr>
        <p:txBody>
          <a:bodyPr wrap="none" rtlCol="0">
            <a:spAutoFit/>
          </a:bodyPr>
          <a:lstStyle/>
          <a:p>
            <a:r>
              <a:rPr lang="ja-JP" altLang="en-US" dirty="0"/>
              <a:t>７</a:t>
            </a:r>
            <a:endParaRPr kumimoji="1" lang="ja-JP" altLang="en-US" dirty="0"/>
          </a:p>
        </p:txBody>
      </p:sp>
      <p:sp>
        <p:nvSpPr>
          <p:cNvPr id="3" name="円形吹き出し 2"/>
          <p:cNvSpPr/>
          <p:nvPr/>
        </p:nvSpPr>
        <p:spPr>
          <a:xfrm>
            <a:off x="2805447" y="2356337"/>
            <a:ext cx="3720699" cy="1560553"/>
          </a:xfrm>
          <a:prstGeom prst="wedgeEllipseCallout">
            <a:avLst>
              <a:gd name="adj1" fmla="val -48443"/>
              <a:gd name="adj2" fmla="val 87030"/>
            </a:avLst>
          </a:prstGeom>
          <a:solidFill>
            <a:schemeClr val="bg1"/>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通学路もきれいに</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dirty="0">
                <a:solidFill>
                  <a:schemeClr val="tx1"/>
                </a:solidFill>
                <a:latin typeface="メイリオ" panose="020B0604030504040204" pitchFamily="50" charset="-128"/>
                <a:ea typeface="メイリオ" panose="020B0604030504040204" pitchFamily="50" charset="-128"/>
              </a:rPr>
              <a:t>除雪されているね！</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4" name="角丸四角形 13"/>
          <p:cNvSpPr/>
          <p:nvPr/>
        </p:nvSpPr>
        <p:spPr>
          <a:xfrm>
            <a:off x="9105363" y="0"/>
            <a:ext cx="3086637" cy="358821"/>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2">
                    <a:lumMod val="50000"/>
                  </a:schemeClr>
                </a:solidFill>
                <a:latin typeface="BIZ UDPゴシック" panose="020B0400000000000000" pitchFamily="50" charset="-128"/>
                <a:ea typeface="BIZ UDPゴシック" panose="020B0400000000000000" pitchFamily="50" charset="-128"/>
              </a:rPr>
              <a:t>－身近な税の使いみち②－</a:t>
            </a:r>
            <a:endParaRPr kumimoji="1" lang="ja-JP" altLang="en-US"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86001319"/>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1685</TotalTime>
  <Words>2716</Words>
  <Application>Microsoft Office PowerPoint</Application>
  <PresentationFormat>ワイド画面</PresentationFormat>
  <Paragraphs>377</Paragraphs>
  <Slides>22</Slides>
  <Notes>4</Notes>
  <HiddenSlides>0</HiddenSlides>
  <MMClips>0</MMClips>
  <ScaleCrop>false</ScaleCrop>
  <HeadingPairs>
    <vt:vector size="6" baseType="variant">
      <vt:variant>
        <vt:lpstr>使用されているフォント</vt:lpstr>
      </vt:variant>
      <vt:variant>
        <vt:i4>8</vt:i4>
      </vt:variant>
      <vt:variant>
        <vt:lpstr>テーマ</vt:lpstr>
      </vt:variant>
      <vt:variant>
        <vt:i4>4</vt:i4>
      </vt:variant>
      <vt:variant>
        <vt:lpstr>スライド タイトル</vt:lpstr>
      </vt:variant>
      <vt:variant>
        <vt:i4>22</vt:i4>
      </vt:variant>
    </vt:vector>
  </HeadingPairs>
  <TitlesOfParts>
    <vt:vector size="34" baseType="lpstr">
      <vt:lpstr>BIZ UDPゴシック</vt:lpstr>
      <vt:lpstr>HGS創英角ﾎﾟｯﾌﾟ体</vt:lpstr>
      <vt:lpstr>HG丸ｺﾞｼｯｸM-PRO</vt:lpstr>
      <vt:lpstr>ＭＳ Ｐゴシック</vt:lpstr>
      <vt:lpstr>メイリオ</vt:lpstr>
      <vt:lpstr>Arial</vt:lpstr>
      <vt:lpstr>Calibri</vt:lpstr>
      <vt:lpstr>Calibri Light</vt:lpstr>
      <vt:lpstr>Office Theme</vt:lpstr>
      <vt:lpstr>1_Office テーマ</vt:lpstr>
      <vt:lpstr>3_Office テーマ</vt:lpstr>
      <vt:lpstr>1_Office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広報係波多</dc:creator>
  <cp:lastModifiedBy>杉村 暢介</cp:lastModifiedBy>
  <cp:revision>140</cp:revision>
  <cp:lastPrinted>2022-04-06T05:11:06Z</cp:lastPrinted>
  <dcterms:created xsi:type="dcterms:W3CDTF">2021-09-21T00:05:16Z</dcterms:created>
  <dcterms:modified xsi:type="dcterms:W3CDTF">2024-03-28T04:06:41Z</dcterms:modified>
</cp:coreProperties>
</file>