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9" r:id="rId1"/>
    <p:sldMasterId id="2147483701" r:id="rId2"/>
    <p:sldMasterId id="2147483713" r:id="rId3"/>
  </p:sldMasterIdLst>
  <p:notesMasterIdLst>
    <p:notesMasterId r:id="rId26"/>
  </p:notesMasterIdLst>
  <p:sldIdLst>
    <p:sldId id="278" r:id="rId4"/>
    <p:sldId id="279" r:id="rId5"/>
    <p:sldId id="257" r:id="rId6"/>
    <p:sldId id="258" r:id="rId7"/>
    <p:sldId id="271" r:id="rId8"/>
    <p:sldId id="288" r:id="rId9"/>
    <p:sldId id="297" r:id="rId10"/>
    <p:sldId id="280" r:id="rId11"/>
    <p:sldId id="281" r:id="rId12"/>
    <p:sldId id="282" r:id="rId13"/>
    <p:sldId id="283" r:id="rId14"/>
    <p:sldId id="284" r:id="rId15"/>
    <p:sldId id="285" r:id="rId16"/>
    <p:sldId id="286" r:id="rId17"/>
    <p:sldId id="287" r:id="rId18"/>
    <p:sldId id="267" r:id="rId19"/>
    <p:sldId id="292" r:id="rId20"/>
    <p:sldId id="293" r:id="rId21"/>
    <p:sldId id="268" r:id="rId22"/>
    <p:sldId id="291" r:id="rId23"/>
    <p:sldId id="294" r:id="rId24"/>
    <p:sldId id="269" r:id="rId25"/>
  </p:sldIdLst>
  <p:sldSz cx="12192000" cy="6858000"/>
  <p:notesSz cx="9866313" cy="67357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田中 瑞穂" initials="田中" lastIdx="1" clrIdx="0">
    <p:extLst>
      <p:ext uri="{19B8F6BF-5375-455C-9EA6-DF929625EA0E}">
        <p15:presenceInfo xmlns:p15="http://schemas.microsoft.com/office/powerpoint/2012/main" userId="田中 瑞穂"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CCFFCC"/>
    <a:srgbClr val="99FF33"/>
    <a:srgbClr val="CCECFF"/>
    <a:srgbClr val="FF9999"/>
    <a:srgbClr val="FFCCCC"/>
    <a:srgbClr val="FF9933"/>
    <a:srgbClr val="009900"/>
    <a:srgbClr val="FF66CC"/>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8" autoAdjust="0"/>
    <p:restoredTop sz="55072" autoAdjust="0"/>
  </p:normalViewPr>
  <p:slideViewPr>
    <p:cSldViewPr snapToGrid="0">
      <p:cViewPr varScale="1">
        <p:scale>
          <a:sx n="40" d="100"/>
          <a:sy n="40" d="100"/>
        </p:scale>
        <p:origin x="1884" y="60"/>
      </p:cViewPr>
      <p:guideLst/>
    </p:cSldViewPr>
  </p:slideViewPr>
  <p:notesTextViewPr>
    <p:cViewPr>
      <p:scale>
        <a:sx n="1" d="1"/>
        <a:sy n="1" d="1"/>
      </p:scale>
      <p:origin x="0" y="0"/>
    </p:cViewPr>
  </p:notesTextViewPr>
  <p:notesViewPr>
    <p:cSldViewPr snapToGrid="0">
      <p:cViewPr varScale="1">
        <p:scale>
          <a:sx n="76" d="100"/>
          <a:sy n="76" d="100"/>
        </p:scale>
        <p:origin x="1716"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402" cy="33795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588628" y="0"/>
            <a:ext cx="4275402" cy="337958"/>
          </a:xfrm>
          <a:prstGeom prst="rect">
            <a:avLst/>
          </a:prstGeom>
        </p:spPr>
        <p:txBody>
          <a:bodyPr vert="horz" lIns="91440" tIns="45720" rIns="91440" bIns="45720" rtlCol="0"/>
          <a:lstStyle>
            <a:lvl1pPr algn="r">
              <a:defRPr sz="1200"/>
            </a:lvl1pPr>
          </a:lstStyle>
          <a:p>
            <a:fld id="{F2CCCB7D-0F9D-4B8A-9D4B-29480B6301B1}" type="datetimeFigureOut">
              <a:rPr kumimoji="1" lang="ja-JP" altLang="en-US" smtClean="0"/>
              <a:t>2024/4/2</a:t>
            </a:fld>
            <a:endParaRPr kumimoji="1" lang="ja-JP" altLang="en-US"/>
          </a:p>
        </p:txBody>
      </p:sp>
      <p:sp>
        <p:nvSpPr>
          <p:cNvPr id="4" name="スライド イメージ プレースホルダー 3"/>
          <p:cNvSpPr>
            <a:spLocks noGrp="1" noRot="1" noChangeAspect="1"/>
          </p:cNvSpPr>
          <p:nvPr>
            <p:ph type="sldImg" idx="2"/>
          </p:nvPr>
        </p:nvSpPr>
        <p:spPr>
          <a:xfrm>
            <a:off x="2913063" y="841375"/>
            <a:ext cx="4040187" cy="22733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86632" y="3241586"/>
            <a:ext cx="7893050" cy="265220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397806"/>
            <a:ext cx="4275402" cy="33795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88628" y="6397806"/>
            <a:ext cx="4275402" cy="337957"/>
          </a:xfrm>
          <a:prstGeom prst="rect">
            <a:avLst/>
          </a:prstGeom>
        </p:spPr>
        <p:txBody>
          <a:bodyPr vert="horz" lIns="91440" tIns="45720" rIns="91440" bIns="45720" rtlCol="0" anchor="b"/>
          <a:lstStyle>
            <a:lvl1pPr algn="r">
              <a:defRPr sz="1200"/>
            </a:lvl1pPr>
          </a:lstStyle>
          <a:p>
            <a:fld id="{D98B9BEB-1A4A-4FAC-AD62-1C513B3420B9}" type="slidenum">
              <a:rPr kumimoji="1" lang="ja-JP" altLang="en-US" smtClean="0"/>
              <a:t>‹#›</a:t>
            </a:fld>
            <a:endParaRPr kumimoji="1" lang="ja-JP" altLang="en-US"/>
          </a:p>
        </p:txBody>
      </p:sp>
    </p:spTree>
    <p:extLst>
      <p:ext uri="{BB962C8B-B14F-4D97-AF65-F5344CB8AC3E}">
        <p14:creationId xmlns:p14="http://schemas.microsoft.com/office/powerpoint/2010/main" val="169985988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latin typeface="HGP創英角ﾎﾟｯﾌﾟ体" panose="040B0A00000000000000" pitchFamily="50" charset="-128"/>
                <a:ea typeface="HGP創英角ﾎﾟｯﾌﾟ体" panose="040B0A00000000000000" pitchFamily="50" charset="-128"/>
              </a:rPr>
              <a:t>【</a:t>
            </a:r>
            <a:r>
              <a:rPr lang="ja-JP" altLang="en-US" dirty="0">
                <a:latin typeface="HGP創英角ﾎﾟｯﾌﾟ体" panose="040B0A00000000000000" pitchFamily="50" charset="-128"/>
                <a:ea typeface="HGP創英角ﾎﾟｯﾌﾟ体" panose="040B0A00000000000000" pitchFamily="50" charset="-128"/>
              </a:rPr>
              <a:t>導入　副教材</a:t>
            </a:r>
            <a:r>
              <a:rPr lang="en-US" altLang="ja-JP" dirty="0">
                <a:latin typeface="HGP創英角ﾎﾟｯﾌﾟ体" panose="040B0A00000000000000" pitchFamily="50" charset="-128"/>
                <a:ea typeface="HGP創英角ﾎﾟｯﾌﾟ体" panose="040B0A00000000000000" pitchFamily="50" charset="-128"/>
              </a:rPr>
              <a:t>P.</a:t>
            </a:r>
            <a:r>
              <a:rPr lang="ja-JP" altLang="en-US" dirty="0">
                <a:latin typeface="HGP創英角ﾎﾟｯﾌﾟ体" panose="040B0A00000000000000" pitchFamily="50" charset="-128"/>
                <a:ea typeface="HGP創英角ﾎﾟｯﾌﾟ体" panose="040B0A00000000000000" pitchFamily="50" charset="-128"/>
              </a:rPr>
              <a:t>２まで　４分程度</a:t>
            </a:r>
            <a:r>
              <a:rPr lang="en-US" altLang="ja-JP" dirty="0">
                <a:latin typeface="HGP創英角ﾎﾟｯﾌﾟ体" panose="040B0A00000000000000" pitchFamily="50" charset="-128"/>
                <a:ea typeface="HGP創英角ﾎﾟｯﾌﾟ体" panose="040B0A00000000000000" pitchFamily="50" charset="-128"/>
              </a:rPr>
              <a:t>】</a:t>
            </a:r>
          </a:p>
          <a:p>
            <a:r>
              <a:rPr lang="ja-JP" altLang="en-US" dirty="0"/>
              <a:t>　みなさん、こんにちは。</a:t>
            </a:r>
            <a:endParaRPr lang="en-US" altLang="ja-JP" dirty="0"/>
          </a:p>
          <a:p>
            <a:r>
              <a:rPr lang="ja-JP" altLang="en-US" dirty="0"/>
              <a:t>　〇〇先生から紹介いただきました●●</a:t>
            </a:r>
            <a:r>
              <a:rPr lang="en-US" altLang="ja-JP" dirty="0"/>
              <a:t>(</a:t>
            </a:r>
            <a:r>
              <a:rPr lang="ja-JP" altLang="en-US" dirty="0"/>
              <a:t>所属）の〇〇〇と言います。今日は、みなさんと一緒に「税金」について勉強するために来ました。</a:t>
            </a:r>
            <a:endParaRPr lang="en-US" altLang="ja-JP" dirty="0"/>
          </a:p>
          <a:p>
            <a:r>
              <a:rPr lang="ja-JP" altLang="en-US" dirty="0"/>
              <a:t>　　</a:t>
            </a:r>
            <a:endParaRPr lang="en-US" altLang="ja-JP" dirty="0"/>
          </a:p>
          <a:p>
            <a:r>
              <a:rPr lang="ja-JP" altLang="en-US" dirty="0"/>
              <a:t>　今日は、みなさんの手元にある「租税教育用副教材　わたしたちのくらしと税」という冊子と、</a:t>
            </a:r>
            <a:r>
              <a:rPr lang="en-US" altLang="ja-JP" dirty="0"/>
              <a:t>17</a:t>
            </a:r>
            <a:r>
              <a:rPr lang="ja-JP" altLang="en-US" dirty="0"/>
              <a:t>分くらいの</a:t>
            </a:r>
            <a:r>
              <a:rPr lang="en-US" altLang="ja-JP" dirty="0"/>
              <a:t>DVD</a:t>
            </a:r>
            <a:r>
              <a:rPr lang="ja-JP" altLang="en-US" dirty="0"/>
              <a:t>を使って勉強を進めます。</a:t>
            </a:r>
            <a:endParaRPr lang="en-US" altLang="ja-JP" dirty="0"/>
          </a:p>
          <a:p>
            <a:endParaRPr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D98B9BEB-1A4A-4FAC-AD62-1C513B3420B9}" type="slidenum">
              <a:rPr kumimoji="1" lang="ja-JP" altLang="en-US" smtClean="0"/>
              <a:t>0</a:t>
            </a:fld>
            <a:endParaRPr kumimoji="1" lang="ja-JP" altLang="en-US"/>
          </a:p>
        </p:txBody>
      </p:sp>
    </p:spTree>
    <p:extLst>
      <p:ext uri="{BB962C8B-B14F-4D97-AF65-F5344CB8AC3E}">
        <p14:creationId xmlns:p14="http://schemas.microsoft.com/office/powerpoint/2010/main" val="7969240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HGP創英角ﾎﾟｯﾌﾟ体" panose="040B0A00000000000000" pitchFamily="50" charset="-128"/>
                <a:ea typeface="HGP創英角ﾎﾟｯﾌﾟ体" panose="040B0A00000000000000" pitchFamily="50" charset="-128"/>
              </a:rPr>
              <a:t>（各機関の国民１人あたりの年間に使われる税金を話す。）</a:t>
            </a:r>
            <a:endParaRPr lang="en-US" altLang="ja-JP" dirty="0">
              <a:latin typeface="HGP創英角ﾎﾟｯﾌﾟ体" panose="040B0A00000000000000" pitchFamily="50" charset="-128"/>
              <a:ea typeface="HGP創英角ﾎﾟｯﾌﾟ体" panose="040B0A00000000000000" pitchFamily="50" charset="-128"/>
            </a:endParaRPr>
          </a:p>
          <a:p>
            <a:r>
              <a:rPr lang="ja-JP" altLang="en-US" dirty="0">
                <a:latin typeface="HGP創英角ﾎﾟｯﾌﾟ体" panose="040B0A00000000000000" pitchFamily="50" charset="-128"/>
                <a:ea typeface="HGP創英角ﾎﾟｯﾌﾟ体" panose="040B0A00000000000000" pitchFamily="50" charset="-128"/>
              </a:rPr>
              <a:t>　</a:t>
            </a:r>
            <a:r>
              <a:rPr lang="ja-JP" altLang="en-US" dirty="0">
                <a:latin typeface="+mn-ea"/>
              </a:rPr>
              <a:t>税金は、ゴミの収集や自然環境の保護など、清潔で気持ちよく暮らせるように、わたしたちの住んでいる街の生活を守るためにも使われています。</a:t>
            </a:r>
            <a:endParaRPr lang="en-US" altLang="ja-JP" dirty="0">
              <a:latin typeface="+mn-ea"/>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D98B9BEB-1A4A-4FAC-AD62-1C513B3420B9}" type="slidenum">
              <a:rPr kumimoji="1" lang="ja-JP" altLang="en-US" smtClean="0"/>
              <a:t>10</a:t>
            </a:fld>
            <a:endParaRPr kumimoji="1" lang="ja-JP" altLang="en-US"/>
          </a:p>
        </p:txBody>
      </p:sp>
    </p:spTree>
    <p:extLst>
      <p:ext uri="{BB962C8B-B14F-4D97-AF65-F5344CB8AC3E}">
        <p14:creationId xmlns:p14="http://schemas.microsoft.com/office/powerpoint/2010/main" val="24221809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　ここで、みなさんの一番身近な学校での税金の使い道を見てみましょう。</a:t>
            </a:r>
            <a:endParaRPr lang="en-US" altLang="ja-JP" dirty="0"/>
          </a:p>
          <a:p>
            <a:r>
              <a:rPr lang="ja-JP" altLang="en-US" dirty="0"/>
              <a:t>　どんなところで、いくらくらい税金が使われているか、イラストで描かれています。</a:t>
            </a:r>
            <a:endParaRPr lang="en-US" altLang="ja-JP" dirty="0"/>
          </a:p>
          <a:p>
            <a:r>
              <a:rPr lang="ja-JP" altLang="en-US" dirty="0"/>
              <a:t>　税金がないと、ここに書いてある一年間の小学生の費用</a:t>
            </a:r>
            <a:r>
              <a:rPr lang="en-US" altLang="ja-JP" dirty="0"/>
              <a:t>975,000</a:t>
            </a:r>
            <a:r>
              <a:rPr lang="ja-JP" altLang="en-US" dirty="0"/>
              <a:t>円をおうちの人が全部支払わないといけません。</a:t>
            </a:r>
            <a:endParaRPr lang="en-US" altLang="ja-JP" dirty="0"/>
          </a:p>
          <a:p>
            <a:endParaRPr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D98B9BEB-1A4A-4FAC-AD62-1C513B3420B9}" type="slidenum">
              <a:rPr kumimoji="1" lang="ja-JP" altLang="en-US" smtClean="0"/>
              <a:t>11</a:t>
            </a:fld>
            <a:endParaRPr kumimoji="1" lang="ja-JP" altLang="en-US"/>
          </a:p>
        </p:txBody>
      </p:sp>
    </p:spTree>
    <p:extLst>
      <p:ext uri="{BB962C8B-B14F-4D97-AF65-F5344CB8AC3E}">
        <p14:creationId xmlns:p14="http://schemas.microsoft.com/office/powerpoint/2010/main" val="38503220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　そして、みなさんが勉強している校舎、体育館、机、椅子などいろいろなところで税金が使われています。</a:t>
            </a:r>
            <a:endParaRPr lang="en-US" altLang="ja-JP" dirty="0"/>
          </a:p>
          <a:p>
            <a:r>
              <a:rPr lang="ja-JP" altLang="en-US" dirty="0"/>
              <a:t>　それから教科書です。教科書の裏表紙を見たことがあるかな？</a:t>
            </a:r>
            <a:r>
              <a:rPr lang="ja-JP" altLang="en-US" dirty="0">
                <a:latin typeface="HGP創英角ﾎﾟｯﾌﾟ体" panose="040B0A00000000000000" pitchFamily="50" charset="-128"/>
                <a:ea typeface="HGP創英角ﾎﾟｯﾌﾟ体" panose="040B0A00000000000000" pitchFamily="50" charset="-128"/>
              </a:rPr>
              <a:t>「この教科書は、これからの日本を担う皆さんへの期待をこめ、国民の税金によって無償で支給されます。大切に使いましょう。」</a:t>
            </a:r>
            <a:r>
              <a:rPr lang="ja-JP" altLang="en-US" dirty="0"/>
              <a:t>と印刷されています。</a:t>
            </a:r>
            <a:endParaRPr lang="en-US" altLang="ja-JP" dirty="0"/>
          </a:p>
          <a:p>
            <a:r>
              <a:rPr lang="ja-JP" altLang="en-US" dirty="0"/>
              <a:t>　教科書も税金で作られて配られていますよね。</a:t>
            </a:r>
          </a:p>
          <a:p>
            <a:endParaRPr kumimoji="1" lang="ja-JP" altLang="en-US" dirty="0"/>
          </a:p>
        </p:txBody>
      </p:sp>
      <p:sp>
        <p:nvSpPr>
          <p:cNvPr id="4" name="スライド番号プレースホルダー 3"/>
          <p:cNvSpPr>
            <a:spLocks noGrp="1"/>
          </p:cNvSpPr>
          <p:nvPr>
            <p:ph type="sldNum" sz="quarter" idx="5"/>
          </p:nvPr>
        </p:nvSpPr>
        <p:spPr/>
        <p:txBody>
          <a:bodyPr/>
          <a:lstStyle/>
          <a:p>
            <a:fld id="{D98B9BEB-1A4A-4FAC-AD62-1C513B3420B9}" type="slidenum">
              <a:rPr kumimoji="1" lang="ja-JP" altLang="en-US" smtClean="0"/>
              <a:t>12</a:t>
            </a:fld>
            <a:endParaRPr kumimoji="1" lang="ja-JP" altLang="en-US"/>
          </a:p>
        </p:txBody>
      </p:sp>
    </p:spTree>
    <p:extLst>
      <p:ext uri="{BB962C8B-B14F-4D97-AF65-F5344CB8AC3E}">
        <p14:creationId xmlns:p14="http://schemas.microsoft.com/office/powerpoint/2010/main" val="5041905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　年金や介護サービスなどの公的サービスや、病院で手当てしてもらうのにも税金は、使われています。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D98B9BEB-1A4A-4FAC-AD62-1C513B3420B9}" type="slidenum">
              <a:rPr kumimoji="1" lang="ja-JP" altLang="en-US" smtClean="0"/>
              <a:t>13</a:t>
            </a:fld>
            <a:endParaRPr kumimoji="1" lang="ja-JP" altLang="en-US"/>
          </a:p>
        </p:txBody>
      </p:sp>
    </p:spTree>
    <p:extLst>
      <p:ext uri="{BB962C8B-B14F-4D97-AF65-F5344CB8AC3E}">
        <p14:creationId xmlns:p14="http://schemas.microsoft.com/office/powerpoint/2010/main" val="24584519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　</a:t>
            </a:r>
            <a:r>
              <a:rPr lang="en-US" altLang="ja-JP" dirty="0"/>
              <a:t>11</a:t>
            </a:r>
            <a:r>
              <a:rPr lang="ja-JP" altLang="en-US" dirty="0"/>
              <a:t>年前の東日本大震災、令和元年の台風などの災害復旧や復興のためにも税金は使われています。</a:t>
            </a:r>
            <a:endParaRPr lang="en-US" altLang="ja-JP" dirty="0"/>
          </a:p>
          <a:p>
            <a:r>
              <a:rPr lang="ja-JP" altLang="en-US" dirty="0"/>
              <a:t>　税金がなかったら、こんなに早く今までどおりには復旧工事は進んでいきません。</a:t>
            </a:r>
            <a:endParaRPr lang="en-US" altLang="ja-JP" dirty="0"/>
          </a:p>
          <a:p>
            <a:endParaRPr lang="en-US" altLang="ja-JP" dirty="0"/>
          </a:p>
          <a:p>
            <a:r>
              <a:rPr lang="ja-JP" altLang="en-US" dirty="0"/>
              <a:t>　わたしたちが健康で安全・快適な生活ができるように、税金はいろいろなものに使われています。税金は、みなさんのために使われてるお金なので、</a:t>
            </a:r>
            <a:r>
              <a:rPr lang="ja-JP" altLang="en-US" dirty="0">
                <a:latin typeface="HGP創英角ﾎﾟｯﾌﾟ体" panose="040B0A00000000000000" pitchFamily="50" charset="-128"/>
                <a:ea typeface="HGP創英角ﾎﾟｯﾌﾟ体" panose="040B0A00000000000000" pitchFamily="50" charset="-128"/>
              </a:rPr>
              <a:t>みなさんの社会を支えるための「会費」</a:t>
            </a:r>
            <a:r>
              <a:rPr lang="ja-JP" altLang="en-US" dirty="0"/>
              <a:t>ということが言えますね。</a:t>
            </a:r>
            <a:endParaRPr lang="en-US" altLang="ja-JP" dirty="0"/>
          </a:p>
          <a:p>
            <a:r>
              <a:rPr lang="ja-JP" altLang="en-US" dirty="0"/>
              <a:t>　最初に、「税金を払うのは嫌だな」って、思った人も「税金は大切なんだ」って思ったのではないですか。</a:t>
            </a:r>
            <a:endParaRPr lang="en-US" altLang="ja-JP" dirty="0"/>
          </a:p>
          <a:p>
            <a:endParaRPr lang="en-US" altLang="ja-JP" dirty="0"/>
          </a:p>
          <a:p>
            <a:r>
              <a:rPr lang="ja-JP" altLang="en-US" dirty="0"/>
              <a:t>　それでは、最初に話した</a:t>
            </a:r>
            <a:r>
              <a:rPr lang="en-US" altLang="ja-JP" dirty="0"/>
              <a:t>DVD</a:t>
            </a:r>
            <a:r>
              <a:rPr lang="ja-JP" altLang="en-US" dirty="0"/>
              <a:t>を上映します。この</a:t>
            </a:r>
            <a:r>
              <a:rPr lang="en-US" altLang="ja-JP" dirty="0"/>
              <a:t>DVD</a:t>
            </a:r>
            <a:r>
              <a:rPr lang="ja-JP" altLang="en-US" dirty="0"/>
              <a:t>は、税金のない世界が出できますので、税金のある世界のみなさんとの暮らしの違いについて、しっかり考えながら観てくださいね。</a:t>
            </a:r>
            <a:endParaRPr lang="en-US" altLang="ja-JP" dirty="0"/>
          </a:p>
          <a:p>
            <a:endParaRPr lang="en-US" altLang="ja-JP" dirty="0"/>
          </a:p>
          <a:p>
            <a:r>
              <a:rPr lang="ja-JP" altLang="en-US" dirty="0"/>
              <a:t>　</a:t>
            </a:r>
            <a:endParaRPr lang="en-US" altLang="ja-JP" dirty="0"/>
          </a:p>
          <a:p>
            <a:pPr algn="ctr"/>
            <a:r>
              <a:rPr lang="ja-JP" altLang="en-US" b="1">
                <a:latin typeface="HGP創英角ﾎﾟｯﾌﾟ体" panose="040B0A00000000000000" pitchFamily="50" charset="-128"/>
                <a:ea typeface="HGP創英角ﾎﾟｯﾌﾟ体" panose="040B0A00000000000000" pitchFamily="50" charset="-128"/>
              </a:rPr>
              <a:t>～</a:t>
            </a:r>
            <a:r>
              <a:rPr lang="ja-JP" altLang="en-US" b="1" dirty="0">
                <a:latin typeface="HGP創英角ﾎﾟｯﾌﾟ体" panose="040B0A00000000000000" pitchFamily="50" charset="-128"/>
                <a:ea typeface="HGP創英角ﾎﾟｯﾌﾟ体" panose="040B0A00000000000000" pitchFamily="50" charset="-128"/>
              </a:rPr>
              <a:t>マリンとヤマト　不思議な日曜日　上映～</a:t>
            </a:r>
            <a:endParaRPr lang="en-US" altLang="ja-JP" b="1" dirty="0">
              <a:latin typeface="HGP創英角ﾎﾟｯﾌﾟ体" panose="040B0A00000000000000" pitchFamily="50" charset="-128"/>
              <a:ea typeface="HGP創英角ﾎﾟｯﾌﾟ体" panose="040B0A00000000000000" pitchFamily="50" charset="-128"/>
            </a:endParaRPr>
          </a:p>
          <a:p>
            <a:pPr algn="l"/>
            <a:r>
              <a:rPr lang="ja-JP" altLang="en-US" b="0" dirty="0">
                <a:latin typeface="+mn-ea"/>
                <a:ea typeface="+mn-ea"/>
              </a:rPr>
              <a:t>　</a:t>
            </a:r>
            <a:r>
              <a:rPr lang="en-US" altLang="ja-JP" b="0" dirty="0">
                <a:latin typeface="+mn-ea"/>
                <a:ea typeface="+mn-ea"/>
              </a:rPr>
              <a:t>DVD</a:t>
            </a:r>
            <a:r>
              <a:rPr lang="ja-JP" altLang="en-US" b="0" dirty="0">
                <a:latin typeface="+mn-ea"/>
                <a:ea typeface="+mn-ea"/>
              </a:rPr>
              <a:t>を観て、わたしたちの生活に税が深く関わっていること、それから税金がなくなると何が問題になるのかが分かったと思います。</a:t>
            </a:r>
            <a:endParaRPr lang="en-US" altLang="ja-JP" b="0" dirty="0">
              <a:latin typeface="+mn-ea"/>
              <a:ea typeface="+mn-ea"/>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D98B9BEB-1A4A-4FAC-AD62-1C513B3420B9}" type="slidenum">
              <a:rPr kumimoji="1" lang="ja-JP" altLang="en-US" smtClean="0"/>
              <a:t>14</a:t>
            </a:fld>
            <a:endParaRPr kumimoji="1" lang="ja-JP" altLang="en-US"/>
          </a:p>
        </p:txBody>
      </p:sp>
    </p:spTree>
    <p:extLst>
      <p:ext uri="{BB962C8B-B14F-4D97-AF65-F5344CB8AC3E}">
        <p14:creationId xmlns:p14="http://schemas.microsoft.com/office/powerpoint/2010/main" val="26632996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98B9BEB-1A4A-4FAC-AD62-1C513B3420B9}" type="slidenum">
              <a:rPr kumimoji="1" lang="ja-JP" altLang="en-US" smtClean="0"/>
              <a:t>15</a:t>
            </a:fld>
            <a:endParaRPr kumimoji="1" lang="ja-JP" altLang="en-US"/>
          </a:p>
        </p:txBody>
      </p:sp>
    </p:spTree>
    <p:extLst>
      <p:ext uri="{BB962C8B-B14F-4D97-AF65-F5344CB8AC3E}">
        <p14:creationId xmlns:p14="http://schemas.microsoft.com/office/powerpoint/2010/main" val="20000315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98B9BEB-1A4A-4FAC-AD62-1C513B3420B9}" type="slidenum">
              <a:rPr kumimoji="1" lang="ja-JP" altLang="en-US" smtClean="0"/>
              <a:t>16</a:t>
            </a:fld>
            <a:endParaRPr kumimoji="1" lang="ja-JP" altLang="en-US"/>
          </a:p>
        </p:txBody>
      </p:sp>
    </p:spTree>
    <p:extLst>
      <p:ext uri="{BB962C8B-B14F-4D97-AF65-F5344CB8AC3E}">
        <p14:creationId xmlns:p14="http://schemas.microsoft.com/office/powerpoint/2010/main" val="14328431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3063" y="244475"/>
            <a:ext cx="4040187" cy="2273300"/>
          </a:xfrm>
        </p:spPr>
      </p:sp>
      <p:sp>
        <p:nvSpPr>
          <p:cNvPr id="3" name="ノート プレースホルダー 2"/>
          <p:cNvSpPr>
            <a:spLocks noGrp="1"/>
          </p:cNvSpPr>
          <p:nvPr>
            <p:ph type="body" idx="1"/>
          </p:nvPr>
        </p:nvSpPr>
        <p:spPr>
          <a:xfrm>
            <a:off x="986631" y="2517775"/>
            <a:ext cx="7893050" cy="4098925"/>
          </a:xfrm>
        </p:spPr>
        <p:txBody>
          <a:bodyPr/>
          <a:lstStyle/>
          <a:p>
            <a:r>
              <a:rPr lang="en-US" altLang="ja-JP" dirty="0">
                <a:latin typeface="HGP創英角ﾎﾟｯﾌﾟ体" panose="040B0A00000000000000" pitchFamily="50" charset="-128"/>
                <a:ea typeface="HGP創英角ﾎﾟｯﾌﾟ体" panose="040B0A00000000000000" pitchFamily="50" charset="-128"/>
              </a:rPr>
              <a:t>【</a:t>
            </a:r>
            <a:r>
              <a:rPr lang="ja-JP" altLang="en-US" dirty="0">
                <a:latin typeface="HGP創英角ﾎﾟｯﾌﾟ体" panose="040B0A00000000000000" pitchFamily="50" charset="-128"/>
                <a:ea typeface="HGP創英角ﾎﾟｯﾌﾟ体" panose="040B0A00000000000000" pitchFamily="50" charset="-128"/>
              </a:rPr>
              <a:t>必ず質問時間を設ける。質問が多く予定時間を過ぎそうな時には、質問を聞き、後ほど先生を通じて答えるようにする。</a:t>
            </a:r>
            <a:r>
              <a:rPr lang="en-US" altLang="ja-JP" dirty="0">
                <a:latin typeface="HGP創英角ﾎﾟｯﾌﾟ体" panose="040B0A00000000000000" pitchFamily="50" charset="-128"/>
                <a:ea typeface="HGP創英角ﾎﾟｯﾌﾟ体" panose="040B0A00000000000000" pitchFamily="50" charset="-128"/>
              </a:rPr>
              <a:t>】</a:t>
            </a:r>
          </a:p>
          <a:p>
            <a:r>
              <a:rPr lang="en-US" altLang="ja-JP" dirty="0">
                <a:latin typeface="HGP創英角ﾎﾟｯﾌﾟ体" panose="040B0A00000000000000" pitchFamily="50" charset="-128"/>
                <a:ea typeface="HGP創英角ﾎﾟｯﾌﾟ体" panose="040B0A00000000000000" pitchFamily="50" charset="-128"/>
              </a:rPr>
              <a:t>【</a:t>
            </a:r>
            <a:r>
              <a:rPr lang="ja-JP" altLang="en-US" dirty="0">
                <a:latin typeface="HGP創英角ﾎﾟｯﾌﾟ体" panose="040B0A00000000000000" pitchFamily="50" charset="-128"/>
                <a:ea typeface="HGP創英角ﾎﾟｯﾌﾟ体" panose="040B0A00000000000000" pitchFamily="50" charset="-128"/>
              </a:rPr>
              <a:t>授業時間をオーバーしないように時間を確認する！！時間があれば、クイズで時間調整。</a:t>
            </a:r>
            <a:r>
              <a:rPr lang="en-US" altLang="ja-JP" dirty="0">
                <a:latin typeface="HGP創英角ﾎﾟｯﾌﾟ体" panose="040B0A00000000000000" pitchFamily="50" charset="-128"/>
                <a:ea typeface="HGP創英角ﾎﾟｯﾌﾟ体" panose="040B0A00000000000000" pitchFamily="50" charset="-128"/>
              </a:rPr>
              <a:t>】</a:t>
            </a:r>
          </a:p>
          <a:p>
            <a:endParaRPr lang="en-US" altLang="ja-JP" dirty="0">
              <a:latin typeface="HGP創英角ﾎﾟｯﾌﾟ体" panose="040B0A00000000000000" pitchFamily="50" charset="-128"/>
              <a:ea typeface="HGP創英角ﾎﾟｯﾌﾟ体" panose="040B0A00000000000000" pitchFamily="50" charset="-128"/>
            </a:endParaRPr>
          </a:p>
          <a:p>
            <a:r>
              <a:rPr lang="ja-JP" altLang="en-US" dirty="0">
                <a:latin typeface="HGP創英角ﾎﾟｯﾌﾟ体" panose="040B0A00000000000000" pitchFamily="50" charset="-128"/>
                <a:ea typeface="HGP創英角ﾎﾟｯﾌﾟ体" panose="040B0A00000000000000" pitchFamily="50" charset="-128"/>
              </a:rPr>
              <a:t>　</a:t>
            </a:r>
            <a:r>
              <a:rPr lang="en-US" altLang="ja-JP" dirty="0">
                <a:latin typeface="HGP創英角ﾎﾟｯﾌﾟ体" panose="040B0A00000000000000" pitchFamily="50" charset="-128"/>
                <a:ea typeface="HGP創英角ﾎﾟｯﾌﾟ体" panose="040B0A00000000000000" pitchFamily="50" charset="-128"/>
              </a:rPr>
              <a:t>【</a:t>
            </a:r>
            <a:r>
              <a:rPr lang="ja-JP" altLang="en-US" dirty="0">
                <a:latin typeface="HGP創英角ﾎﾟｯﾌﾟ体" panose="040B0A00000000000000" pitchFamily="50" charset="-128"/>
                <a:ea typeface="HGP創英角ﾎﾟｯﾌﾟ体" panose="040B0A00000000000000" pitchFamily="50" charset="-128"/>
              </a:rPr>
              <a:t>まとめ　副教材</a:t>
            </a:r>
            <a:r>
              <a:rPr lang="en-US" altLang="ja-JP" dirty="0">
                <a:latin typeface="HGP創英角ﾎﾟｯﾌﾟ体" panose="040B0A00000000000000" pitchFamily="50" charset="-128"/>
                <a:ea typeface="HGP創英角ﾎﾟｯﾌﾟ体" panose="040B0A00000000000000" pitchFamily="50" charset="-128"/>
              </a:rPr>
              <a:t>P.10</a:t>
            </a:r>
            <a:r>
              <a:rPr lang="ja-JP" altLang="en-US" dirty="0">
                <a:latin typeface="HGP創英角ﾎﾟｯﾌﾟ体" panose="040B0A00000000000000" pitchFamily="50" charset="-128"/>
                <a:ea typeface="HGP創英角ﾎﾟｯﾌﾟ体" panose="040B0A00000000000000" pitchFamily="50" charset="-128"/>
              </a:rPr>
              <a:t>　４分</a:t>
            </a:r>
            <a:r>
              <a:rPr lang="en-US" altLang="ja-JP" dirty="0">
                <a:latin typeface="HGP創英角ﾎﾟｯﾌﾟ体" panose="040B0A00000000000000" pitchFamily="50" charset="-128"/>
                <a:ea typeface="HGP創英角ﾎﾟｯﾌﾟ体" panose="040B0A00000000000000" pitchFamily="50" charset="-128"/>
              </a:rPr>
              <a:t>】</a:t>
            </a:r>
          </a:p>
          <a:p>
            <a:r>
              <a:rPr lang="ja-JP" altLang="en-US" dirty="0"/>
              <a:t>　「財務省」という言葉は聞いたことがありますか？日本の国全体のお金に関する仕事をするところです。財務省に消費税やそれ以外のほとんどの税金が集められ、国の預金先である「日本銀行」に預けられます。</a:t>
            </a:r>
            <a:endParaRPr lang="en-US" altLang="ja-JP" dirty="0"/>
          </a:p>
          <a:p>
            <a:endParaRPr lang="en-US" altLang="ja-JP" dirty="0"/>
          </a:p>
          <a:p>
            <a:r>
              <a:rPr lang="ja-JP" altLang="en-US" dirty="0"/>
              <a:t>　では、税金が集まったので使い方を決めなくてはいけません。その使い方を決めるのは「国会」です。選挙で選ばれた「国会議員」が話し合って決めます。</a:t>
            </a:r>
            <a:endParaRPr lang="en-US" altLang="ja-JP" dirty="0"/>
          </a:p>
          <a:p>
            <a:endParaRPr lang="en-US" altLang="ja-JP" dirty="0"/>
          </a:p>
          <a:p>
            <a:r>
              <a:rPr lang="ja-JP" altLang="en-US" dirty="0"/>
              <a:t>　国会で話し合った結果、財務省に集められた税金は、国・県・市町村に分配されます。もちろん、みなさんの住んでいる茨城県や〇〇市（町・村）にも分配されます。分配されたお金は、国会と同じように、茨城県や〇〇市（町・村）にも選挙で選ばれた議員がいますので、話し合って何に使うか決めていきます。</a:t>
            </a:r>
            <a:endParaRPr lang="en-US" altLang="ja-JP" dirty="0"/>
          </a:p>
          <a:p>
            <a:endParaRPr lang="en-US" altLang="ja-JP" dirty="0"/>
          </a:p>
          <a:p>
            <a:r>
              <a:rPr lang="ja-JP" altLang="en-US" dirty="0"/>
              <a:t>　国、県や市町村では税金を何に使っているか知っていますか？</a:t>
            </a:r>
            <a:endParaRPr lang="en-US" altLang="ja-JP" dirty="0"/>
          </a:p>
          <a:p>
            <a:r>
              <a:rPr lang="ja-JP" altLang="en-US" dirty="0"/>
              <a:t>　</a:t>
            </a:r>
            <a:r>
              <a:rPr lang="en-US" altLang="ja-JP" dirty="0"/>
              <a:t>※</a:t>
            </a:r>
            <a:r>
              <a:rPr lang="ja-JP" altLang="en-US" dirty="0"/>
              <a:t>副教材：</a:t>
            </a:r>
            <a:r>
              <a:rPr lang="en-US" altLang="ja-JP" dirty="0"/>
              <a:t>P.9</a:t>
            </a:r>
            <a:r>
              <a:rPr lang="ja-JP" altLang="en-US" dirty="0"/>
              <a:t>から選ばせてもよい</a:t>
            </a:r>
            <a:endParaRPr lang="en-US" altLang="ja-JP" dirty="0"/>
          </a:p>
          <a:p>
            <a:endParaRPr lang="en-US" altLang="ja-JP" dirty="0"/>
          </a:p>
          <a:p>
            <a:r>
              <a:rPr lang="ja-JP" altLang="en-US" dirty="0"/>
              <a:t>　茨城県では支出予算の５分の１（</a:t>
            </a:r>
            <a:r>
              <a:rPr lang="en-US" altLang="ja-JP" dirty="0"/>
              <a:t>2,625</a:t>
            </a:r>
            <a:r>
              <a:rPr lang="ja-JP" altLang="en-US" dirty="0"/>
              <a:t>億円）が教育費として使われています。</a:t>
            </a:r>
            <a:endParaRPr lang="en-US" altLang="ja-JP" dirty="0"/>
          </a:p>
          <a:p>
            <a:r>
              <a:rPr lang="ja-JP" altLang="en-US" dirty="0"/>
              <a:t>　その他には、道路や住宅の整備、健康診断や病気の予防、農林水産業の振興、交通安全や犯罪の取り締まりなどにも使われています。</a:t>
            </a:r>
            <a:endParaRPr lang="en-US" altLang="ja-JP" dirty="0"/>
          </a:p>
          <a:p>
            <a:r>
              <a:rPr lang="ja-JP" altLang="en-US" dirty="0"/>
              <a:t>　みなさんの周りの、いろいろなところに税金が使われています。</a:t>
            </a:r>
            <a:endParaRPr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D98B9BEB-1A4A-4FAC-AD62-1C513B3420B9}" type="slidenum">
              <a:rPr kumimoji="1" lang="ja-JP" altLang="en-US" smtClean="0"/>
              <a:t>17</a:t>
            </a:fld>
            <a:endParaRPr kumimoji="1" lang="ja-JP" altLang="en-US"/>
          </a:p>
        </p:txBody>
      </p:sp>
    </p:spTree>
    <p:extLst>
      <p:ext uri="{BB962C8B-B14F-4D97-AF65-F5344CB8AC3E}">
        <p14:creationId xmlns:p14="http://schemas.microsoft.com/office/powerpoint/2010/main" val="34881434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3063" y="463550"/>
            <a:ext cx="4040187" cy="2273300"/>
          </a:xfrm>
        </p:spPr>
      </p:sp>
      <p:sp>
        <p:nvSpPr>
          <p:cNvPr id="3" name="ノート プレースホルダー 2"/>
          <p:cNvSpPr>
            <a:spLocks noGrp="1"/>
          </p:cNvSpPr>
          <p:nvPr>
            <p:ph type="body" idx="1"/>
          </p:nvPr>
        </p:nvSpPr>
        <p:spPr>
          <a:xfrm>
            <a:off x="986631" y="2949486"/>
            <a:ext cx="7893050" cy="3603714"/>
          </a:xfrm>
        </p:spPr>
        <p:txBody>
          <a:bodyPr/>
          <a:lstStyle/>
          <a:p>
            <a:r>
              <a:rPr lang="ja-JP" altLang="en-US" dirty="0"/>
              <a:t>　</a:t>
            </a:r>
            <a:r>
              <a:rPr lang="ja-JP" altLang="en-US" dirty="0">
                <a:latin typeface="HGP創英角ﾎﾟｯﾌﾟ体" panose="040B0A00000000000000" pitchFamily="50" charset="-128"/>
                <a:ea typeface="HGP創英角ﾎﾟｯﾌﾟ体" panose="040B0A00000000000000" pitchFamily="50" charset="-128"/>
              </a:rPr>
              <a:t>（最初と同じ質問を行い挙手を求め、人数の増減によりコメントする。）</a:t>
            </a:r>
            <a:endParaRPr lang="en-US" altLang="ja-JP" dirty="0">
              <a:latin typeface="HGP創英角ﾎﾟｯﾌﾟ体" panose="040B0A00000000000000" pitchFamily="50" charset="-128"/>
              <a:ea typeface="HGP創英角ﾎﾟｯﾌﾟ体" panose="040B0A00000000000000" pitchFamily="50" charset="-128"/>
            </a:endParaRPr>
          </a:p>
          <a:p>
            <a:r>
              <a:rPr lang="ja-JP" altLang="en-US" dirty="0"/>
              <a:t>　では、最後の質問です。税金はあったほうがいいと思う人？税金は無いほうがいいと思う人？正直に手を挙げてください。　　</a:t>
            </a:r>
            <a:endParaRPr lang="en-US" altLang="ja-JP" dirty="0"/>
          </a:p>
          <a:p>
            <a:r>
              <a:rPr lang="ja-JP" altLang="en-US" dirty="0"/>
              <a:t>　はい、ありがとうございます。</a:t>
            </a:r>
            <a:endParaRPr lang="en-US" altLang="ja-JP" dirty="0"/>
          </a:p>
          <a:p>
            <a:r>
              <a:rPr lang="ja-JP" altLang="en-US" dirty="0">
                <a:latin typeface="HGP創英角ﾎﾟｯﾌﾟ体" panose="040B0A00000000000000" pitchFamily="50" charset="-128"/>
                <a:ea typeface="HGP創英角ﾎﾟｯﾌﾟ体" panose="040B0A00000000000000" pitchFamily="50" charset="-128"/>
              </a:rPr>
              <a:t>　</a:t>
            </a:r>
            <a:endParaRPr lang="en-US" altLang="ja-JP" dirty="0">
              <a:latin typeface="HGP創英角ﾎﾟｯﾌﾟ体" panose="040B0A00000000000000" pitchFamily="50" charset="-128"/>
              <a:ea typeface="HGP創英角ﾎﾟｯﾌﾟ体" panose="040B0A00000000000000" pitchFamily="50" charset="-128"/>
            </a:endParaRPr>
          </a:p>
          <a:p>
            <a:r>
              <a:rPr lang="ja-JP" altLang="en-US" dirty="0"/>
              <a:t>　今までお話してきたように、国や県や市町村が色々な建物を建てたりするのには、たくさんのお金が必要になります。そのためのお金を「税金」という形で、みんなが出し合っています。みなさんがお店に払った消費税も、いろいろものに形を変えて、またみなさんのところに戻ってきているのです。</a:t>
            </a:r>
            <a:endParaRPr lang="en-US" altLang="ja-JP" dirty="0"/>
          </a:p>
          <a:p>
            <a:r>
              <a:rPr lang="ja-JP" altLang="en-US" dirty="0"/>
              <a:t>　言い換えると、私たちが納めた税金は、みんなの安全を守る警察・消防や道路・水道の整備といった「みんなの役に立つ活動」や福祉や教育など「社会での助け合いのための活動」に使われています。みなさんの学校の机や椅子、教科書などは税金が使われていましたよね。大切に使ってくださいね。そして、一生懸命勉強してください。</a:t>
            </a:r>
            <a:endParaRPr lang="en-US" altLang="ja-JP" dirty="0"/>
          </a:p>
          <a:p>
            <a:endParaRPr lang="en-US" altLang="ja-JP" dirty="0"/>
          </a:p>
          <a:p>
            <a:r>
              <a:rPr lang="ja-JP" altLang="en-US" dirty="0"/>
              <a:t>　それでは、今までの税金のお話について、何か質問はありますか？</a:t>
            </a:r>
            <a:endParaRPr lang="en-US" altLang="ja-JP" dirty="0"/>
          </a:p>
          <a:p>
            <a:endParaRPr lang="en-US" altLang="ja-JP" dirty="0"/>
          </a:p>
          <a:p>
            <a:r>
              <a:rPr lang="ja-JP" altLang="en-US" dirty="0"/>
              <a:t>　最後に、みなさんにお願いがあります。今日、家に帰ったら「学校で税金の話があったよ。」と言って、おうちの人に今日勉強したことを話して、税金について一緒に考えてみてください。</a:t>
            </a:r>
            <a:endParaRPr lang="en-US" altLang="ja-JP" dirty="0"/>
          </a:p>
          <a:p>
            <a:endParaRPr lang="en-US" altLang="ja-JP" dirty="0"/>
          </a:p>
          <a:p>
            <a:r>
              <a:rPr lang="ja-JP" altLang="en-US" dirty="0"/>
              <a:t>　では、これで税金についてのお話を終わりにしたいと思います。</a:t>
            </a:r>
            <a:endParaRPr lang="en-US" altLang="ja-JP" dirty="0"/>
          </a:p>
          <a:p>
            <a:r>
              <a:rPr lang="ja-JP" altLang="en-US" dirty="0"/>
              <a:t>　今日はみなさんの大切な時間を、一緒に勉強できて良かったです。</a:t>
            </a:r>
            <a:endParaRPr lang="en-US" altLang="ja-JP" dirty="0"/>
          </a:p>
          <a:p>
            <a:r>
              <a:rPr lang="ja-JP" altLang="en-US" dirty="0"/>
              <a:t>　ありがとうございました。</a:t>
            </a:r>
            <a:endParaRPr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D98B9BEB-1A4A-4FAC-AD62-1C513B3420B9}" type="slidenum">
              <a:rPr kumimoji="1" lang="ja-JP" altLang="en-US" smtClean="0"/>
              <a:t>18</a:t>
            </a:fld>
            <a:endParaRPr kumimoji="1" lang="ja-JP" altLang="en-US"/>
          </a:p>
        </p:txBody>
      </p:sp>
    </p:spTree>
    <p:extLst>
      <p:ext uri="{BB962C8B-B14F-4D97-AF65-F5344CB8AC3E}">
        <p14:creationId xmlns:p14="http://schemas.microsoft.com/office/powerpoint/2010/main" val="24426885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HGP創英角ﾎﾟｯﾌﾟ体" panose="040B0A00000000000000" pitchFamily="50" charset="-128"/>
                <a:ea typeface="HGP創英角ﾎﾟｯﾌﾟ体" panose="040B0A00000000000000" pitchFamily="50" charset="-128"/>
              </a:rPr>
              <a:t>　</a:t>
            </a:r>
            <a:r>
              <a:rPr lang="en-US" altLang="ja-JP" dirty="0">
                <a:latin typeface="HGP創英角ﾎﾟｯﾌﾟ体" panose="040B0A00000000000000" pitchFamily="50" charset="-128"/>
                <a:ea typeface="HGP創英角ﾎﾟｯﾌﾟ体" panose="040B0A00000000000000" pitchFamily="50" charset="-128"/>
              </a:rPr>
              <a:t>【</a:t>
            </a:r>
            <a:r>
              <a:rPr lang="ja-JP" altLang="en-US" dirty="0">
                <a:latin typeface="HGP創英角ﾎﾟｯﾌﾟ体" panose="040B0A00000000000000" pitchFamily="50" charset="-128"/>
                <a:ea typeface="HGP創英角ﾎﾟｯﾌﾟ体" panose="040B0A00000000000000" pitchFamily="50" charset="-128"/>
              </a:rPr>
              <a:t>時間に余裕があるなら最後の挨拶前に紹介する。</a:t>
            </a:r>
            <a:r>
              <a:rPr lang="en-US" altLang="ja-JP" dirty="0">
                <a:latin typeface="HGP創英角ﾎﾟｯﾌﾟ体" panose="040B0A00000000000000" pitchFamily="50" charset="-128"/>
                <a:ea typeface="HGP創英角ﾎﾟｯﾌﾟ体" panose="040B0A00000000000000" pitchFamily="50" charset="-128"/>
              </a:rPr>
              <a:t>】</a:t>
            </a:r>
            <a:endParaRPr lang="ja-JP" altLang="en-US" dirty="0">
              <a:latin typeface="HGP創英角ﾎﾟｯﾌﾟ体" panose="040B0A00000000000000" pitchFamily="50" charset="-128"/>
              <a:ea typeface="HGP創英角ﾎﾟｯﾌﾟ体" panose="040B0A00000000000000" pitchFamily="50"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D98B9BEB-1A4A-4FAC-AD62-1C513B3420B9}" type="slidenum">
              <a:rPr kumimoji="1" lang="ja-JP" altLang="en-US" smtClean="0"/>
              <a:t>19</a:t>
            </a:fld>
            <a:endParaRPr kumimoji="1" lang="ja-JP" altLang="en-US"/>
          </a:p>
        </p:txBody>
      </p:sp>
    </p:spTree>
    <p:extLst>
      <p:ext uri="{BB962C8B-B14F-4D97-AF65-F5344CB8AC3E}">
        <p14:creationId xmlns:p14="http://schemas.microsoft.com/office/powerpoint/2010/main" val="1694409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98B9BEB-1A4A-4FAC-AD62-1C513B3420B9}" type="slidenum">
              <a:rPr kumimoji="1" lang="ja-JP" altLang="en-US" smtClean="0"/>
              <a:t>1</a:t>
            </a:fld>
            <a:endParaRPr kumimoji="1" lang="ja-JP" altLang="en-US"/>
          </a:p>
        </p:txBody>
      </p:sp>
    </p:spTree>
    <p:extLst>
      <p:ext uri="{BB962C8B-B14F-4D97-AF65-F5344CB8AC3E}">
        <p14:creationId xmlns:p14="http://schemas.microsoft.com/office/powerpoint/2010/main" val="1522674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latin typeface="HGP創英角ﾎﾟｯﾌﾟ体" panose="040B0A00000000000000" pitchFamily="50" charset="-128"/>
                <a:ea typeface="HGP創英角ﾎﾟｯﾌﾟ体" panose="040B0A00000000000000" pitchFamily="50" charset="-128"/>
              </a:rPr>
              <a:t>【</a:t>
            </a:r>
            <a:r>
              <a:rPr lang="ja-JP" altLang="en-US" dirty="0">
                <a:latin typeface="HGP創英角ﾎﾟｯﾌﾟ体" panose="040B0A00000000000000" pitchFamily="50" charset="-128"/>
                <a:ea typeface="HGP創英角ﾎﾟｯﾌﾟ体" panose="040B0A00000000000000" pitchFamily="50" charset="-128"/>
              </a:rPr>
              <a:t>時間に余裕があるなら最後の挨拶前に紹介する。</a:t>
            </a:r>
            <a:r>
              <a:rPr lang="en-US" altLang="ja-JP" dirty="0">
                <a:latin typeface="HGP創英角ﾎﾟｯﾌﾟ体" panose="040B0A00000000000000" pitchFamily="50" charset="-128"/>
                <a:ea typeface="HGP創英角ﾎﾟｯﾌﾟ体" panose="040B0A00000000000000" pitchFamily="50" charset="-128"/>
              </a:rPr>
              <a:t>】</a:t>
            </a:r>
            <a:endParaRPr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D98B9BEB-1A4A-4FAC-AD62-1C513B3420B9}" type="slidenum">
              <a:rPr kumimoji="1" lang="ja-JP" altLang="en-US" smtClean="0"/>
              <a:t>20</a:t>
            </a:fld>
            <a:endParaRPr kumimoji="1" lang="ja-JP" altLang="en-US"/>
          </a:p>
        </p:txBody>
      </p:sp>
    </p:spTree>
    <p:extLst>
      <p:ext uri="{BB962C8B-B14F-4D97-AF65-F5344CB8AC3E}">
        <p14:creationId xmlns:p14="http://schemas.microsoft.com/office/powerpoint/2010/main" val="17808714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98B9BEB-1A4A-4FAC-AD62-1C513B3420B9}" type="slidenum">
              <a:rPr kumimoji="1" lang="ja-JP" altLang="en-US" smtClean="0"/>
              <a:t>21</a:t>
            </a:fld>
            <a:endParaRPr kumimoji="1" lang="ja-JP" altLang="en-US"/>
          </a:p>
        </p:txBody>
      </p:sp>
    </p:spTree>
    <p:extLst>
      <p:ext uri="{BB962C8B-B14F-4D97-AF65-F5344CB8AC3E}">
        <p14:creationId xmlns:p14="http://schemas.microsoft.com/office/powerpoint/2010/main" val="695643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税金は、みなさんの身近なところで使われています。</a:t>
            </a:r>
            <a:endParaRPr lang="en-US" altLang="ja-JP" dirty="0"/>
          </a:p>
          <a:p>
            <a:endParaRPr lang="en-US" altLang="ja-JP" dirty="0"/>
          </a:p>
          <a:p>
            <a:r>
              <a:rPr lang="ja-JP" altLang="en-US" dirty="0"/>
              <a:t>　私からいくつか質問をしていきます。間違えても構わないので、手を挙げてどんどん発表してくださいね！</a:t>
            </a:r>
            <a:endParaRPr lang="en-US" altLang="ja-JP" dirty="0"/>
          </a:p>
          <a:p>
            <a:endParaRPr lang="en-US" altLang="ja-JP" dirty="0"/>
          </a:p>
          <a:p>
            <a:r>
              <a:rPr lang="ja-JP" altLang="en-US" dirty="0"/>
              <a:t>　まずは、最初の質問です。みなさんは、税金はあったほうがいいと思う人？税金は無いほうがいいと思う人？</a:t>
            </a:r>
            <a:endParaRPr lang="en-US" altLang="ja-JP" dirty="0"/>
          </a:p>
          <a:p>
            <a:r>
              <a:rPr lang="ja-JP" altLang="en-US" b="1" dirty="0">
                <a:latin typeface="HGP創英角ﾎﾟｯﾌﾟ体" panose="040B0A00000000000000" pitchFamily="50" charset="-128"/>
                <a:ea typeface="HGP創英角ﾎﾟｯﾌﾟ体" panose="040B0A00000000000000" pitchFamily="50" charset="-128"/>
              </a:rPr>
              <a:t>（挙手を求め、最後に同じ質問を投げかけて人数の増減を確認する。）</a:t>
            </a:r>
            <a:endParaRPr lang="en-US" altLang="ja-JP" dirty="0"/>
          </a:p>
          <a:p>
            <a:r>
              <a:rPr lang="ja-JP" altLang="en-US" dirty="0"/>
              <a:t>　はい、ありがとうございました。</a:t>
            </a:r>
            <a:endParaRPr lang="en-US" altLang="ja-JP" dirty="0"/>
          </a:p>
          <a:p>
            <a:endParaRPr lang="en-US" altLang="ja-JP" dirty="0"/>
          </a:p>
          <a:p>
            <a:r>
              <a:rPr lang="ja-JP" altLang="en-US" dirty="0"/>
              <a:t>　朝起きてから夜寝るまで、一日を通してどのような場面で税金と関わりあいがあるのか、考えてみてください。</a:t>
            </a:r>
            <a:endParaRPr lang="en-US" altLang="ja-JP" dirty="0"/>
          </a:p>
          <a:p>
            <a:r>
              <a:rPr lang="ja-JP" altLang="en-US" dirty="0"/>
              <a:t>　（児童にいくつかあげさせる⇒その後、ページを開いて</a:t>
            </a:r>
            <a:r>
              <a:rPr lang="en-US" altLang="ja-JP" dirty="0"/>
              <a:t>P.2</a:t>
            </a:r>
            <a:r>
              <a:rPr lang="ja-JP" altLang="en-US" dirty="0"/>
              <a:t>のイラストを話す。）</a:t>
            </a:r>
          </a:p>
          <a:p>
            <a:endParaRPr kumimoji="1" lang="ja-JP" altLang="en-US" dirty="0"/>
          </a:p>
        </p:txBody>
      </p:sp>
      <p:sp>
        <p:nvSpPr>
          <p:cNvPr id="4" name="スライド番号プレースホルダー 3"/>
          <p:cNvSpPr>
            <a:spLocks noGrp="1"/>
          </p:cNvSpPr>
          <p:nvPr>
            <p:ph type="sldNum" sz="quarter" idx="10"/>
          </p:nvPr>
        </p:nvSpPr>
        <p:spPr/>
        <p:txBody>
          <a:bodyPr/>
          <a:lstStyle/>
          <a:p>
            <a:fld id="{D98B9BEB-1A4A-4FAC-AD62-1C513B3420B9}" type="slidenum">
              <a:rPr kumimoji="1" lang="ja-JP" altLang="en-US" smtClean="0"/>
              <a:t>2</a:t>
            </a:fld>
            <a:endParaRPr kumimoji="1" lang="ja-JP" altLang="en-US"/>
          </a:p>
        </p:txBody>
      </p:sp>
    </p:spTree>
    <p:extLst>
      <p:ext uri="{BB962C8B-B14F-4D97-AF65-F5344CB8AC3E}">
        <p14:creationId xmlns:p14="http://schemas.microsoft.com/office/powerpoint/2010/main" val="4119832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　みなさんが生活をする中で、税金が関係しているものが書かれています。</a:t>
            </a:r>
            <a:endParaRPr lang="en-US" altLang="ja-JP" dirty="0"/>
          </a:p>
          <a:p>
            <a:r>
              <a:rPr lang="ja-JP" altLang="en-US" dirty="0"/>
              <a:t>　こうしてみると、朝起きてから夜寝るまでには、いろいろな場面で税金が使われていることが分かりますね。</a:t>
            </a:r>
            <a:endParaRPr lang="en-US" altLang="ja-JP" dirty="0"/>
          </a:p>
          <a:p>
            <a:r>
              <a:rPr lang="ja-JP" altLang="en-US" dirty="0"/>
              <a:t>　</a:t>
            </a:r>
            <a:endParaRPr lang="en-US" altLang="ja-JP" dirty="0"/>
          </a:p>
          <a:p>
            <a:r>
              <a:rPr lang="ja-JP" altLang="en-US" dirty="0"/>
              <a:t>　みなさんが安全に登校できるように道路や信号機などが整備されています。</a:t>
            </a:r>
            <a:endParaRPr lang="en-US" altLang="ja-JP" dirty="0"/>
          </a:p>
          <a:p>
            <a:r>
              <a:rPr lang="ja-JP" altLang="en-US" dirty="0"/>
              <a:t>　学校やみなさんの机や教科書のお金が誰が払っているのでしょうか。みんな税金が使われています。</a:t>
            </a:r>
            <a:endParaRPr lang="en-US" altLang="ja-JP" dirty="0"/>
          </a:p>
          <a:p>
            <a:r>
              <a:rPr lang="ja-JP" altLang="en-US" dirty="0"/>
              <a:t>　住んでいる町がゴミで汚れてしまったら嫌ですよね。衛生的な生活をおくれるように、ゴミ収集にも税金が使われています。</a:t>
            </a:r>
            <a:endParaRPr lang="en-US" altLang="ja-JP" dirty="0"/>
          </a:p>
          <a:p>
            <a:r>
              <a:rPr lang="ja-JP" altLang="en-US" dirty="0"/>
              <a:t>　　</a:t>
            </a:r>
            <a:endParaRPr lang="en-US" altLang="ja-JP" dirty="0"/>
          </a:p>
          <a:p>
            <a:r>
              <a:rPr lang="ja-JP" altLang="en-US" dirty="0"/>
              <a:t>　</a:t>
            </a:r>
            <a:endParaRPr lang="en-US" altLang="ja-JP" dirty="0"/>
          </a:p>
          <a:p>
            <a:r>
              <a:rPr lang="ja-JP" altLang="en-US" dirty="0"/>
              <a:t>　</a:t>
            </a:r>
            <a:endParaRPr lang="en-US" altLang="ja-JP" dirty="0">
              <a:latin typeface="HGP創英角ﾎﾟｯﾌﾟ体" panose="040B0A00000000000000" pitchFamily="50" charset="-128"/>
              <a:ea typeface="HGP創英角ﾎﾟｯﾌﾟ体" panose="040B0A00000000000000" pitchFamily="50" charset="-128"/>
            </a:endParaRPr>
          </a:p>
          <a:p>
            <a:r>
              <a:rPr lang="ja-JP" altLang="en-US" dirty="0"/>
              <a:t>　</a:t>
            </a:r>
            <a:endParaRPr kumimoji="1" lang="ja-JP" altLang="en-US" dirty="0"/>
          </a:p>
        </p:txBody>
      </p:sp>
      <p:sp>
        <p:nvSpPr>
          <p:cNvPr id="4" name="スライド番号プレースホルダー 3"/>
          <p:cNvSpPr>
            <a:spLocks noGrp="1"/>
          </p:cNvSpPr>
          <p:nvPr>
            <p:ph type="sldNum" sz="quarter" idx="5"/>
          </p:nvPr>
        </p:nvSpPr>
        <p:spPr/>
        <p:txBody>
          <a:bodyPr/>
          <a:lstStyle/>
          <a:p>
            <a:fld id="{D98B9BEB-1A4A-4FAC-AD62-1C513B3420B9}" type="slidenum">
              <a:rPr kumimoji="1" lang="ja-JP" altLang="en-US" smtClean="0"/>
              <a:t>3</a:t>
            </a:fld>
            <a:endParaRPr kumimoji="1" lang="ja-JP" altLang="en-US"/>
          </a:p>
        </p:txBody>
      </p:sp>
    </p:spTree>
    <p:extLst>
      <p:ext uri="{BB962C8B-B14F-4D97-AF65-F5344CB8AC3E}">
        <p14:creationId xmlns:p14="http://schemas.microsoft.com/office/powerpoint/2010/main" val="3182019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　公園の整備や安心して暮らせるように救急車や、警察、消防などにも税金が使われています。</a:t>
            </a:r>
            <a:endParaRPr lang="en-US" altLang="ja-JP" dirty="0"/>
          </a:p>
          <a:p>
            <a:r>
              <a:rPr lang="ja-JP" altLang="en-US" dirty="0"/>
              <a:t>　また、お風呂の絵がありますが、朝起きて顔を洗ったり、洗濯したり、食事に使ったりと水道を使えるのは、上下水道が税金で整備されているからです。</a:t>
            </a:r>
            <a:endParaRPr lang="en-US" altLang="ja-JP" dirty="0"/>
          </a:p>
          <a:p>
            <a:endParaRPr lang="en-US" altLang="ja-JP" dirty="0"/>
          </a:p>
          <a:p>
            <a:r>
              <a:rPr lang="ja-JP" altLang="en-US" dirty="0"/>
              <a:t>　</a:t>
            </a:r>
          </a:p>
          <a:p>
            <a:endParaRPr kumimoji="1" lang="ja-JP" altLang="en-US" dirty="0"/>
          </a:p>
        </p:txBody>
      </p:sp>
      <p:sp>
        <p:nvSpPr>
          <p:cNvPr id="4" name="スライド番号プレースホルダー 3"/>
          <p:cNvSpPr>
            <a:spLocks noGrp="1"/>
          </p:cNvSpPr>
          <p:nvPr>
            <p:ph type="sldNum" sz="quarter" idx="5"/>
          </p:nvPr>
        </p:nvSpPr>
        <p:spPr/>
        <p:txBody>
          <a:bodyPr/>
          <a:lstStyle/>
          <a:p>
            <a:fld id="{D98B9BEB-1A4A-4FAC-AD62-1C513B3420B9}" type="slidenum">
              <a:rPr kumimoji="1" lang="ja-JP" altLang="en-US" smtClean="0"/>
              <a:t>4</a:t>
            </a:fld>
            <a:endParaRPr kumimoji="1" lang="ja-JP" altLang="en-US"/>
          </a:p>
        </p:txBody>
      </p:sp>
    </p:spTree>
    <p:extLst>
      <p:ext uri="{BB962C8B-B14F-4D97-AF65-F5344CB8AC3E}">
        <p14:creationId xmlns:p14="http://schemas.microsoft.com/office/powerpoint/2010/main" val="3507412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13063" y="463550"/>
            <a:ext cx="4040187" cy="2273300"/>
          </a:xfrm>
        </p:spPr>
      </p:sp>
      <p:sp>
        <p:nvSpPr>
          <p:cNvPr id="3" name="ノート プレースホルダー 2"/>
          <p:cNvSpPr>
            <a:spLocks noGrp="1"/>
          </p:cNvSpPr>
          <p:nvPr>
            <p:ph type="body" idx="1"/>
          </p:nvPr>
        </p:nvSpPr>
        <p:spPr>
          <a:xfrm>
            <a:off x="986631" y="2911386"/>
            <a:ext cx="7893050" cy="3824377"/>
          </a:xfrm>
        </p:spPr>
        <p:txBody>
          <a:bodyPr/>
          <a:lstStyle/>
          <a:p>
            <a:r>
              <a:rPr lang="ja-JP" altLang="en-US" dirty="0"/>
              <a:t>　</a:t>
            </a:r>
            <a:r>
              <a:rPr lang="en-US" altLang="ja-JP" dirty="0">
                <a:latin typeface="HGP創英角ﾎﾟｯﾌﾟ体" panose="040B0A00000000000000" pitchFamily="50" charset="-128"/>
                <a:ea typeface="HGP創英角ﾎﾟｯﾌﾟ体" panose="040B0A00000000000000" pitchFamily="50" charset="-128"/>
              </a:rPr>
              <a:t>【</a:t>
            </a:r>
            <a:r>
              <a:rPr lang="ja-JP" altLang="en-US" dirty="0">
                <a:latin typeface="HGP創英角ﾎﾟｯﾌﾟ体" panose="040B0A00000000000000" pitchFamily="50" charset="-128"/>
                <a:ea typeface="HGP創英角ﾎﾟｯﾌﾟ体" panose="040B0A00000000000000" pitchFamily="50" charset="-128"/>
              </a:rPr>
              <a:t>対面であればマグネットシートを使用したりする</a:t>
            </a:r>
            <a:r>
              <a:rPr lang="en-US" altLang="ja-JP" dirty="0">
                <a:latin typeface="HGP創英角ﾎﾟｯﾌﾟ体" panose="040B0A00000000000000" pitchFamily="50" charset="-128"/>
                <a:ea typeface="HGP創英角ﾎﾟｯﾌﾟ体" panose="040B0A00000000000000" pitchFamily="50" charset="-128"/>
              </a:rPr>
              <a:t>】</a:t>
            </a:r>
          </a:p>
          <a:p>
            <a:r>
              <a:rPr lang="ja-JP" altLang="en-US" dirty="0">
                <a:latin typeface="HGP創英角ﾎﾟｯﾌﾟ体" panose="040B0A00000000000000" pitchFamily="50" charset="-128"/>
                <a:ea typeface="HGP創英角ﾎﾟｯﾌﾟ体" panose="040B0A00000000000000" pitchFamily="50" charset="-128"/>
              </a:rPr>
              <a:t>　</a:t>
            </a:r>
            <a:r>
              <a:rPr lang="en-US" altLang="ja-JP" dirty="0">
                <a:latin typeface="HGP創英角ﾎﾟｯﾌﾟ体" panose="040B0A00000000000000" pitchFamily="50" charset="-128"/>
                <a:ea typeface="HGP創英角ﾎﾟｯﾌﾟ体" panose="040B0A00000000000000" pitchFamily="50" charset="-128"/>
              </a:rPr>
              <a:t>【</a:t>
            </a:r>
            <a:r>
              <a:rPr lang="ja-JP" altLang="en-US" dirty="0">
                <a:latin typeface="HGP創英角ﾎﾟｯﾌﾟ体" panose="040B0A00000000000000" pitchFamily="50" charset="-128"/>
                <a:ea typeface="HGP創英角ﾎﾟｯﾌﾟ体" panose="040B0A00000000000000" pitchFamily="50" charset="-128"/>
              </a:rPr>
              <a:t>国税・県税・市町民税の図を簡単に説明する</a:t>
            </a:r>
            <a:r>
              <a:rPr lang="en-US" altLang="ja-JP" dirty="0">
                <a:latin typeface="HGP創英角ﾎﾟｯﾌﾟ体" panose="040B0A00000000000000" pitchFamily="50" charset="-128"/>
                <a:ea typeface="HGP創英角ﾎﾟｯﾌﾟ体" panose="040B0A00000000000000" pitchFamily="50" charset="-128"/>
              </a:rPr>
              <a:t>】</a:t>
            </a:r>
          </a:p>
          <a:p>
            <a:endParaRPr lang="en-US" altLang="ja-JP" dirty="0">
              <a:latin typeface="HGP創英角ﾎﾟｯﾌﾟ体" panose="040B0A00000000000000" pitchFamily="50" charset="-128"/>
              <a:ea typeface="HGP創英角ﾎﾟｯﾌﾟ体" panose="040B0A00000000000000" pitchFamily="50" charset="-128"/>
            </a:endParaRPr>
          </a:p>
          <a:p>
            <a:r>
              <a:rPr lang="ja-JP" altLang="en-US" dirty="0">
                <a:latin typeface="HGP創英角ﾎﾟｯﾌﾟ体" panose="040B0A00000000000000" pitchFamily="50" charset="-128"/>
                <a:ea typeface="HGP創英角ﾎﾟｯﾌﾟ体" panose="040B0A00000000000000" pitchFamily="50" charset="-128"/>
              </a:rPr>
              <a:t>　</a:t>
            </a:r>
            <a:r>
              <a:rPr lang="en-US" altLang="ja-JP" dirty="0">
                <a:latin typeface="HGP創英角ﾎﾟｯﾌﾟ体" panose="040B0A00000000000000" pitchFamily="50" charset="-128"/>
                <a:ea typeface="HGP創英角ﾎﾟｯﾌﾟ体" panose="040B0A00000000000000" pitchFamily="50" charset="-128"/>
              </a:rPr>
              <a:t>【</a:t>
            </a:r>
            <a:r>
              <a:rPr lang="ja-JP" altLang="en-US" dirty="0">
                <a:latin typeface="HGP創英角ﾎﾟｯﾌﾟ体" panose="040B0A00000000000000" pitchFamily="50" charset="-128"/>
                <a:ea typeface="HGP創英角ﾎﾟｯﾌﾟ体" panose="040B0A00000000000000" pitchFamily="50" charset="-128"/>
              </a:rPr>
              <a:t>税の種類、消費税　副教材</a:t>
            </a:r>
            <a:r>
              <a:rPr lang="en-US" altLang="ja-JP" dirty="0">
                <a:latin typeface="HGP創英角ﾎﾟｯﾌﾟ体" panose="040B0A00000000000000" pitchFamily="50" charset="-128"/>
                <a:ea typeface="HGP創英角ﾎﾟｯﾌﾟ体" panose="040B0A00000000000000" pitchFamily="50" charset="-128"/>
              </a:rPr>
              <a:t>P.3</a:t>
            </a:r>
            <a:r>
              <a:rPr lang="ja-JP" altLang="en-US" dirty="0">
                <a:latin typeface="HGP創英角ﾎﾟｯﾌﾟ体" panose="040B0A00000000000000" pitchFamily="50" charset="-128"/>
                <a:ea typeface="HGP創英角ﾎﾟｯﾌﾟ体" panose="040B0A00000000000000" pitchFamily="50" charset="-128"/>
              </a:rPr>
              <a:t>～</a:t>
            </a:r>
            <a:r>
              <a:rPr lang="en-US" altLang="ja-JP" dirty="0">
                <a:latin typeface="HGP創英角ﾎﾟｯﾌﾟ体" panose="040B0A00000000000000" pitchFamily="50" charset="-128"/>
                <a:ea typeface="HGP創英角ﾎﾟｯﾌﾟ体" panose="040B0A00000000000000" pitchFamily="50" charset="-128"/>
              </a:rPr>
              <a:t>4</a:t>
            </a:r>
            <a:r>
              <a:rPr lang="ja-JP" altLang="en-US" dirty="0">
                <a:latin typeface="HGP創英角ﾎﾟｯﾌﾟ体" panose="040B0A00000000000000" pitchFamily="50" charset="-128"/>
                <a:ea typeface="HGP創英角ﾎﾟｯﾌﾟ体" panose="040B0A00000000000000" pitchFamily="50" charset="-128"/>
              </a:rPr>
              <a:t>　 ５分程度</a:t>
            </a:r>
            <a:r>
              <a:rPr lang="en-US" altLang="ja-JP" dirty="0">
                <a:latin typeface="HGP創英角ﾎﾟｯﾌﾟ体" panose="040B0A00000000000000" pitchFamily="50" charset="-128"/>
                <a:ea typeface="HGP創英角ﾎﾟｯﾌﾟ体" panose="040B0A00000000000000" pitchFamily="50" charset="-128"/>
              </a:rPr>
              <a:t>】</a:t>
            </a:r>
          </a:p>
          <a:p>
            <a:endParaRPr lang="en-US" altLang="ja-JP">
              <a:latin typeface="+mn-ea"/>
            </a:endParaRPr>
          </a:p>
          <a:p>
            <a:r>
              <a:rPr lang="ja-JP" altLang="en-US" dirty="0"/>
              <a:t>　では、税金といってもいろいろな種類があります。みなさんは税金というと、何か知っていますか？</a:t>
            </a:r>
            <a:endParaRPr lang="en-US" altLang="ja-JP" dirty="0"/>
          </a:p>
          <a:p>
            <a:r>
              <a:rPr lang="ja-JP" altLang="en-US" dirty="0">
                <a:latin typeface="HGP創英角ﾎﾟｯﾌﾟ体" panose="040B0A00000000000000" pitchFamily="50" charset="-128"/>
                <a:ea typeface="HGP創英角ﾎﾟｯﾌﾟ体" panose="040B0A00000000000000" pitchFamily="50" charset="-128"/>
              </a:rPr>
              <a:t>（いくつか答えさせる。税金の種類は国・地方あわせて約</a:t>
            </a:r>
            <a:r>
              <a:rPr lang="en-US" altLang="ja-JP" dirty="0">
                <a:latin typeface="HGP創英角ﾎﾟｯﾌﾟ体" panose="040B0A00000000000000" pitchFamily="50" charset="-128"/>
                <a:ea typeface="HGP創英角ﾎﾟｯﾌﾟ体" panose="040B0A00000000000000" pitchFamily="50" charset="-128"/>
              </a:rPr>
              <a:t>50</a:t>
            </a:r>
            <a:r>
              <a:rPr lang="ja-JP" altLang="en-US" dirty="0">
                <a:latin typeface="HGP創英角ﾎﾟｯﾌﾟ体" panose="040B0A00000000000000" pitchFamily="50" charset="-128"/>
                <a:ea typeface="HGP創英角ﾎﾟｯﾌﾟ体" panose="040B0A00000000000000" pitchFamily="50" charset="-128"/>
              </a:rPr>
              <a:t>種類。副教材</a:t>
            </a:r>
            <a:r>
              <a:rPr lang="en-US" altLang="ja-JP" dirty="0">
                <a:latin typeface="HGP創英角ﾎﾟｯﾌﾟ体" panose="040B0A00000000000000" pitchFamily="50" charset="-128"/>
                <a:ea typeface="HGP創英角ﾎﾟｯﾌﾟ体" panose="040B0A00000000000000" pitchFamily="50" charset="-128"/>
              </a:rPr>
              <a:t>P.10</a:t>
            </a:r>
            <a:r>
              <a:rPr lang="ja-JP" altLang="en-US" dirty="0">
                <a:latin typeface="HGP創英角ﾎﾟｯﾌﾟ体" panose="040B0A00000000000000" pitchFamily="50" charset="-128"/>
                <a:ea typeface="HGP創英角ﾎﾟｯﾌﾟ体" panose="040B0A00000000000000" pitchFamily="50" charset="-128"/>
              </a:rPr>
              <a:t>参照）</a:t>
            </a:r>
            <a:endParaRPr lang="en-US" altLang="ja-JP" dirty="0">
              <a:latin typeface="HGP創英角ﾎﾟｯﾌﾟ体" panose="040B0A00000000000000" pitchFamily="50" charset="-128"/>
              <a:ea typeface="HGP創英角ﾎﾟｯﾌﾟ体" panose="040B0A00000000000000" pitchFamily="50" charset="-128"/>
            </a:endParaRPr>
          </a:p>
          <a:p>
            <a:r>
              <a:rPr lang="ja-JP" altLang="en-US" dirty="0"/>
              <a:t>　初めてきいた税金もあると思いますが、実はみなさんの周りには、たくさんの税金がありますね。</a:t>
            </a:r>
            <a:endParaRPr lang="en-US" altLang="ja-JP" dirty="0"/>
          </a:p>
          <a:p>
            <a:endParaRPr lang="en-US" altLang="ja-JP" dirty="0"/>
          </a:p>
          <a:p>
            <a:r>
              <a:rPr lang="ja-JP" altLang="en-US" dirty="0"/>
              <a:t>　自分で商売をしている人は、一年間の収入から税金を自分で計算して税務署に申告して納めます。これを「確定申告」といいます。国税の所得税や消費税に関係してきます。</a:t>
            </a:r>
            <a:endParaRPr lang="en-US" altLang="ja-JP" dirty="0"/>
          </a:p>
          <a:p>
            <a:endParaRPr lang="en-US" altLang="ja-JP" dirty="0"/>
          </a:p>
          <a:p>
            <a:r>
              <a:rPr lang="ja-JP" altLang="en-US" dirty="0"/>
              <a:t>　みなさんの住んでいる茨城県の予算について、簡単に説明します。</a:t>
            </a:r>
            <a:endParaRPr lang="en-US" altLang="ja-JP" dirty="0"/>
          </a:p>
          <a:p>
            <a:r>
              <a:rPr lang="ja-JP" altLang="en-US" dirty="0"/>
              <a:t>　茨城県では年間どのくらいのお金を使うか知っていますか？令和４年度の予算は１兆</a:t>
            </a:r>
            <a:r>
              <a:rPr lang="en-US" altLang="ja-JP" dirty="0"/>
              <a:t>2,817</a:t>
            </a:r>
            <a:r>
              <a:rPr lang="ja-JP" altLang="en-US" dirty="0"/>
              <a:t>億円です。</a:t>
            </a:r>
            <a:endParaRPr lang="en-US" altLang="ja-JP" dirty="0"/>
          </a:p>
          <a:p>
            <a:r>
              <a:rPr lang="ja-JP" altLang="en-US" dirty="0"/>
              <a:t>　まず、県に一年間に入ってくるお金の約</a:t>
            </a:r>
            <a:r>
              <a:rPr lang="en-US" altLang="ja-JP" dirty="0"/>
              <a:t>10</a:t>
            </a:r>
            <a:r>
              <a:rPr lang="ja-JP" altLang="en-US" dirty="0"/>
              <a:t>分の３（</a:t>
            </a:r>
            <a:r>
              <a:rPr lang="en-US" altLang="ja-JP" dirty="0"/>
              <a:t>3,981</a:t>
            </a:r>
            <a:r>
              <a:rPr lang="ja-JP" altLang="en-US" dirty="0"/>
              <a:t>億円）は県の税金です。このほかに国の税金から県に支払われるお金が７分の１ほど（</a:t>
            </a:r>
            <a:r>
              <a:rPr lang="en-US" altLang="ja-JP" dirty="0"/>
              <a:t>1,967</a:t>
            </a:r>
            <a:r>
              <a:rPr lang="ja-JP" altLang="en-US" dirty="0"/>
              <a:t>億円）あります。</a:t>
            </a:r>
            <a:endParaRPr lang="en-US" altLang="ja-JP" dirty="0"/>
          </a:p>
          <a:p>
            <a:r>
              <a:rPr lang="ja-JP" altLang="en-US" dirty="0"/>
              <a:t>　しかし、健康で安心して暮らしていくことに使うお金を補うためには税金だけでは足りないので、足りない分の約</a:t>
            </a:r>
            <a:r>
              <a:rPr lang="en-US" altLang="ja-JP" dirty="0"/>
              <a:t>10</a:t>
            </a:r>
            <a:r>
              <a:rPr lang="ja-JP" altLang="en-US" dirty="0"/>
              <a:t>分の１（</a:t>
            </a:r>
            <a:r>
              <a:rPr lang="en-US" altLang="ja-JP" dirty="0"/>
              <a:t>949</a:t>
            </a:r>
            <a:r>
              <a:rPr lang="ja-JP" altLang="en-US" dirty="0"/>
              <a:t>億円）借金をしています。これは、借りたお金なので、いずれ返さなければなりません。　</a:t>
            </a:r>
            <a:endParaRPr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D98B9BEB-1A4A-4FAC-AD62-1C513B3420B9}" type="slidenum">
              <a:rPr kumimoji="1" lang="ja-JP" altLang="en-US" smtClean="0"/>
              <a:t>5</a:t>
            </a:fld>
            <a:endParaRPr kumimoji="1" lang="ja-JP" altLang="en-US"/>
          </a:p>
        </p:txBody>
      </p:sp>
    </p:spTree>
    <p:extLst>
      <p:ext uri="{BB962C8B-B14F-4D97-AF65-F5344CB8AC3E}">
        <p14:creationId xmlns:p14="http://schemas.microsoft.com/office/powerpoint/2010/main" val="369979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　</a:t>
            </a:r>
            <a:r>
              <a:rPr lang="en-US" altLang="ja-JP" b="1" dirty="0">
                <a:latin typeface="HGP創英角ﾎﾟｯﾌﾟ体" panose="040B0A00000000000000" pitchFamily="50" charset="-128"/>
                <a:ea typeface="HGP創英角ﾎﾟｯﾌﾟ体" panose="040B0A00000000000000" pitchFamily="50" charset="-128"/>
              </a:rPr>
              <a:t>【</a:t>
            </a:r>
            <a:r>
              <a:rPr lang="ja-JP" altLang="en-US" b="1" dirty="0">
                <a:latin typeface="HGP創英角ﾎﾟｯﾌﾟ体" panose="040B0A00000000000000" pitchFamily="50" charset="-128"/>
                <a:ea typeface="HGP創英角ﾎﾟｯﾌﾟ体" panose="040B0A00000000000000" pitchFamily="50" charset="-128"/>
              </a:rPr>
              <a:t>説明　副教材</a:t>
            </a:r>
            <a:r>
              <a:rPr lang="en-US" altLang="ja-JP" b="1" dirty="0">
                <a:latin typeface="HGP創英角ﾎﾟｯﾌﾟ体" panose="040B0A00000000000000" pitchFamily="50" charset="-128"/>
                <a:ea typeface="HGP創英角ﾎﾟｯﾌﾟ体" panose="040B0A00000000000000" pitchFamily="50" charset="-128"/>
              </a:rPr>
              <a:t>P.5</a:t>
            </a:r>
            <a:r>
              <a:rPr lang="ja-JP" altLang="en-US" b="1" dirty="0">
                <a:latin typeface="HGP創英角ﾎﾟｯﾌﾟ体" panose="040B0A00000000000000" pitchFamily="50" charset="-128"/>
                <a:ea typeface="HGP創英角ﾎﾟｯﾌﾟ体" panose="040B0A00000000000000" pitchFamily="50" charset="-128"/>
              </a:rPr>
              <a:t>～</a:t>
            </a:r>
            <a:r>
              <a:rPr lang="en-US" altLang="ja-JP" b="1" dirty="0">
                <a:latin typeface="HGP創英角ﾎﾟｯﾌﾟ体" panose="040B0A00000000000000" pitchFamily="50" charset="-128"/>
                <a:ea typeface="HGP創英角ﾎﾟｯﾌﾟ体" panose="040B0A00000000000000" pitchFamily="50" charset="-128"/>
              </a:rPr>
              <a:t>8</a:t>
            </a:r>
            <a:r>
              <a:rPr lang="ja-JP" altLang="en-US" b="1" dirty="0">
                <a:latin typeface="HGP創英角ﾎﾟｯﾌﾟ体" panose="040B0A00000000000000" pitchFamily="50" charset="-128"/>
                <a:ea typeface="HGP創英角ﾎﾟｯﾌﾟ体" panose="040B0A00000000000000" pitchFamily="50" charset="-128"/>
              </a:rPr>
              <a:t>　５分程度</a:t>
            </a:r>
            <a:r>
              <a:rPr lang="en-US" altLang="ja-JP" b="1" dirty="0">
                <a:latin typeface="HGP創英角ﾎﾟｯﾌﾟ体" panose="040B0A00000000000000" pitchFamily="50" charset="-128"/>
                <a:ea typeface="HGP創英角ﾎﾟｯﾌﾟ体" panose="040B0A00000000000000" pitchFamily="50" charset="-128"/>
              </a:rPr>
              <a:t>】</a:t>
            </a:r>
          </a:p>
          <a:p>
            <a:r>
              <a:rPr lang="ja-JP" altLang="en-US" dirty="0">
                <a:latin typeface="HGP創英角ﾎﾟｯﾌﾟ体" panose="040B0A00000000000000" pitchFamily="50" charset="-128"/>
                <a:ea typeface="HGP創英角ﾎﾟｯﾌﾟ体" panose="040B0A00000000000000" pitchFamily="50" charset="-128"/>
              </a:rPr>
              <a:t>（各機関の国民１人あたりの年間に使われる税金を話す。）</a:t>
            </a:r>
            <a:endParaRPr lang="en-US" altLang="ja-JP" dirty="0">
              <a:latin typeface="HGP創英角ﾎﾟｯﾌﾟ体" panose="040B0A00000000000000" pitchFamily="50" charset="-128"/>
              <a:ea typeface="HGP創英角ﾎﾟｯﾌﾟ体" panose="040B0A00000000000000" pitchFamily="50" charset="-128"/>
            </a:endParaRPr>
          </a:p>
          <a:p>
            <a:endParaRPr lang="en-US" altLang="ja-JP" b="1" dirty="0">
              <a:latin typeface="HGP創英角ﾎﾟｯﾌﾟ体" panose="040B0A00000000000000" pitchFamily="50" charset="-128"/>
              <a:ea typeface="HGP創英角ﾎﾟｯﾌﾟ体" panose="040B0A00000000000000" pitchFamily="50" charset="-128"/>
            </a:endParaRPr>
          </a:p>
          <a:p>
            <a:r>
              <a:rPr lang="ja-JP" altLang="en-US" dirty="0"/>
              <a:t>　もう少し詳しく見てみましょう。</a:t>
            </a:r>
            <a:endParaRPr lang="en-US" altLang="ja-JP" dirty="0"/>
          </a:p>
          <a:p>
            <a:r>
              <a:rPr lang="ja-JP" altLang="en-US" dirty="0"/>
              <a:t>　火事が起こったら、どうしますか？</a:t>
            </a:r>
            <a:endParaRPr lang="en-US" altLang="ja-JP" dirty="0"/>
          </a:p>
          <a:p>
            <a:endParaRPr lang="en-US" altLang="ja-JP" dirty="0"/>
          </a:p>
          <a:p>
            <a:r>
              <a:rPr lang="ja-JP" altLang="en-US" dirty="0"/>
              <a:t>　そうですよね、１１９番に電話して消火してもらいますね。</a:t>
            </a:r>
            <a:endParaRPr lang="en-US" altLang="ja-JP" dirty="0"/>
          </a:p>
          <a:p>
            <a:r>
              <a:rPr lang="ja-JP" altLang="en-US" dirty="0"/>
              <a:t>　警察、消防などわたしたちの安全を守るために税金は使われています。　</a:t>
            </a:r>
            <a:endParaRPr lang="en-US" altLang="ja-JP" dirty="0"/>
          </a:p>
        </p:txBody>
      </p:sp>
      <p:sp>
        <p:nvSpPr>
          <p:cNvPr id="4" name="スライド番号プレースホルダー 3"/>
          <p:cNvSpPr>
            <a:spLocks noGrp="1"/>
          </p:cNvSpPr>
          <p:nvPr>
            <p:ph type="sldNum" sz="quarter" idx="5"/>
          </p:nvPr>
        </p:nvSpPr>
        <p:spPr/>
        <p:txBody>
          <a:bodyPr/>
          <a:lstStyle/>
          <a:p>
            <a:fld id="{D98B9BEB-1A4A-4FAC-AD62-1C513B3420B9}" type="slidenum">
              <a:rPr kumimoji="1" lang="ja-JP" altLang="en-US" smtClean="0"/>
              <a:t>7</a:t>
            </a:fld>
            <a:endParaRPr kumimoji="1" lang="ja-JP" altLang="en-US"/>
          </a:p>
        </p:txBody>
      </p:sp>
    </p:spTree>
    <p:extLst>
      <p:ext uri="{BB962C8B-B14F-4D97-AF65-F5344CB8AC3E}">
        <p14:creationId xmlns:p14="http://schemas.microsoft.com/office/powerpoint/2010/main" val="941094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HGP創英角ﾎﾟｯﾌﾟ体" panose="040B0A00000000000000" pitchFamily="50" charset="-128"/>
                <a:ea typeface="HGP創英角ﾎﾟｯﾌﾟ体" panose="040B0A00000000000000" pitchFamily="50" charset="-128"/>
              </a:rPr>
              <a:t>（各機関の国民１人あたりの年間に使われる税金を話す。）</a:t>
            </a:r>
            <a:endParaRPr lang="en-US" altLang="ja-JP" dirty="0">
              <a:latin typeface="HGP創英角ﾎﾟｯﾌﾟ体" panose="040B0A00000000000000" pitchFamily="50" charset="-128"/>
              <a:ea typeface="HGP創英角ﾎﾟｯﾌﾟ体" panose="040B0A00000000000000" pitchFamily="50" charset="-128"/>
            </a:endParaRPr>
          </a:p>
          <a:p>
            <a:r>
              <a:rPr lang="ja-JP" altLang="en-US" dirty="0"/>
              <a:t>　ここ数年で、「新型コロナウイルス感染症」という病気が世界中で流行しています。</a:t>
            </a:r>
            <a:endParaRPr lang="en-US" altLang="ja-JP" dirty="0"/>
          </a:p>
          <a:p>
            <a:r>
              <a:rPr lang="ja-JP" altLang="en-US" dirty="0"/>
              <a:t>　病気、けがで入院や治療したり、感染や重症化を防ぐためのワクチン接種に係る費用も税金から支払われています。</a:t>
            </a:r>
            <a:endParaRPr lang="en-US" altLang="ja-JP" dirty="0"/>
          </a:p>
          <a:p>
            <a:r>
              <a:rPr lang="ja-JP" altLang="en-US" dirty="0"/>
              <a:t>　また、急病やケガで救急車を呼ぶときもありますが、日本では無料です。</a:t>
            </a:r>
            <a:endParaRPr lang="en-US" altLang="ja-JP" dirty="0"/>
          </a:p>
          <a:p>
            <a:r>
              <a:rPr lang="ja-JP" altLang="en-US" dirty="0"/>
              <a:t>　しかし、アメリカなど世界では有料の国もあります。税金は、わたしたちの健康を守るためにも使われています。</a:t>
            </a:r>
            <a:endParaRPr lang="en-US" altLang="ja-JP" dirty="0"/>
          </a:p>
          <a:p>
            <a:r>
              <a:rPr lang="ja-JP" altLang="en-US" dirty="0"/>
              <a:t>　　</a:t>
            </a:r>
          </a:p>
          <a:p>
            <a:endParaRPr kumimoji="1" lang="ja-JP" altLang="en-US" dirty="0"/>
          </a:p>
        </p:txBody>
      </p:sp>
      <p:sp>
        <p:nvSpPr>
          <p:cNvPr id="4" name="スライド番号プレースホルダー 3"/>
          <p:cNvSpPr>
            <a:spLocks noGrp="1"/>
          </p:cNvSpPr>
          <p:nvPr>
            <p:ph type="sldNum" sz="quarter" idx="5"/>
          </p:nvPr>
        </p:nvSpPr>
        <p:spPr/>
        <p:txBody>
          <a:bodyPr/>
          <a:lstStyle/>
          <a:p>
            <a:fld id="{D98B9BEB-1A4A-4FAC-AD62-1C513B3420B9}" type="slidenum">
              <a:rPr kumimoji="1" lang="ja-JP" altLang="en-US" smtClean="0"/>
              <a:t>8</a:t>
            </a:fld>
            <a:endParaRPr kumimoji="1" lang="ja-JP" altLang="en-US"/>
          </a:p>
        </p:txBody>
      </p:sp>
    </p:spTree>
    <p:extLst>
      <p:ext uri="{BB962C8B-B14F-4D97-AF65-F5344CB8AC3E}">
        <p14:creationId xmlns:p14="http://schemas.microsoft.com/office/powerpoint/2010/main" val="2935287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　登下校時や、遊びに行く時に道路を通りますよね。税金は、便利な交通のためにも使われています。</a:t>
            </a:r>
            <a:endParaRPr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D98B9BEB-1A4A-4FAC-AD62-1C513B3420B9}" type="slidenum">
              <a:rPr kumimoji="1" lang="ja-JP" altLang="en-US" smtClean="0"/>
              <a:t>9</a:t>
            </a:fld>
            <a:endParaRPr kumimoji="1" lang="ja-JP" altLang="en-US"/>
          </a:p>
        </p:txBody>
      </p:sp>
    </p:spTree>
    <p:extLst>
      <p:ext uri="{BB962C8B-B14F-4D97-AF65-F5344CB8AC3E}">
        <p14:creationId xmlns:p14="http://schemas.microsoft.com/office/powerpoint/2010/main" val="1604041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B0A22F6F-1FE6-4863-816E-EB2A7EB4E0F2}" type="datetime1">
              <a:rPr kumimoji="1" lang="ja-JP" altLang="en-US" smtClean="0"/>
              <a:t>2024/4/2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E451F062-5DBE-4DC2-B3F5-FE2247BACC03}" type="slidenum">
              <a:rPr kumimoji="1" lang="ja-JP" altLang="en-US" smtClean="0"/>
              <a:t>‹#›</a:t>
            </a:fld>
            <a:endParaRPr kumimoji="1" lang="ja-JP" altLang="en-US" dirty="0"/>
          </a:p>
        </p:txBody>
      </p:sp>
    </p:spTree>
    <p:extLst>
      <p:ext uri="{BB962C8B-B14F-4D97-AF65-F5344CB8AC3E}">
        <p14:creationId xmlns:p14="http://schemas.microsoft.com/office/powerpoint/2010/main" val="2295260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49A6163-92DB-4FDD-856C-B27BB49DD822}" type="datetime1">
              <a:rPr kumimoji="1" lang="ja-JP" altLang="en-US" smtClean="0"/>
              <a:t>2024/4/2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451F062-5DBE-4DC2-B3F5-FE2247BACC03}" type="slidenum">
              <a:rPr kumimoji="1" lang="ja-JP" altLang="en-US" smtClean="0"/>
              <a:t>‹#›</a:t>
            </a:fld>
            <a:endParaRPr kumimoji="1" lang="ja-JP" altLang="en-US"/>
          </a:p>
        </p:txBody>
      </p:sp>
    </p:spTree>
    <p:extLst>
      <p:ext uri="{BB962C8B-B14F-4D97-AF65-F5344CB8AC3E}">
        <p14:creationId xmlns:p14="http://schemas.microsoft.com/office/powerpoint/2010/main" val="3141174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08FB528-2781-43A3-99C8-17DA96F68340}" type="datetime1">
              <a:rPr kumimoji="1" lang="ja-JP" altLang="en-US" smtClean="0"/>
              <a:t>2024/4/2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451F062-5DBE-4DC2-B3F5-FE2247BACC03}" type="slidenum">
              <a:rPr kumimoji="1" lang="ja-JP" altLang="en-US" smtClean="0"/>
              <a:t>‹#›</a:t>
            </a:fld>
            <a:endParaRPr kumimoji="1" lang="ja-JP" altLang="en-US"/>
          </a:p>
        </p:txBody>
      </p:sp>
    </p:spTree>
    <p:extLst>
      <p:ext uri="{BB962C8B-B14F-4D97-AF65-F5344CB8AC3E}">
        <p14:creationId xmlns:p14="http://schemas.microsoft.com/office/powerpoint/2010/main" val="20945231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7FD5C98-AFA9-40C7-AEBE-FAF5FA763998}" type="datetimeFigureOut">
              <a:rPr lang="ja-JP" altLang="en-US" smtClean="0">
                <a:solidFill>
                  <a:prstClr val="black">
                    <a:tint val="75000"/>
                  </a:prstClr>
                </a:solidFill>
              </a:rPr>
              <a:pPr/>
              <a:t>2024/4/2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39D64077-85DB-4360-A531-AF6428A14DD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2724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7FD5C98-AFA9-40C7-AEBE-FAF5FA763998}" type="datetimeFigureOut">
              <a:rPr lang="ja-JP" altLang="en-US" smtClean="0">
                <a:solidFill>
                  <a:prstClr val="black">
                    <a:tint val="75000"/>
                  </a:prstClr>
                </a:solidFill>
              </a:rPr>
              <a:pPr/>
              <a:t>2024/4/2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39D64077-85DB-4360-A531-AF6428A14DD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854566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7FD5C98-AFA9-40C7-AEBE-FAF5FA763998}" type="datetimeFigureOut">
              <a:rPr lang="ja-JP" altLang="en-US" smtClean="0">
                <a:solidFill>
                  <a:prstClr val="black">
                    <a:tint val="75000"/>
                  </a:prstClr>
                </a:solidFill>
              </a:rPr>
              <a:pPr/>
              <a:t>2024/4/2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39D64077-85DB-4360-A531-AF6428A14DD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738827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7FD5C98-AFA9-40C7-AEBE-FAF5FA763998}" type="datetimeFigureOut">
              <a:rPr lang="ja-JP" altLang="en-US" smtClean="0">
                <a:solidFill>
                  <a:prstClr val="black">
                    <a:tint val="75000"/>
                  </a:prstClr>
                </a:solidFill>
              </a:rPr>
              <a:pPr/>
              <a:t>2024/4/2</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39D64077-85DB-4360-A531-AF6428A14DD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19976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7FD5C98-AFA9-40C7-AEBE-FAF5FA763998}" type="datetimeFigureOut">
              <a:rPr lang="ja-JP" altLang="en-US" smtClean="0">
                <a:solidFill>
                  <a:prstClr val="black">
                    <a:tint val="75000"/>
                  </a:prstClr>
                </a:solidFill>
              </a:rPr>
              <a:pPr/>
              <a:t>2024/4/2</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39D64077-85DB-4360-A531-AF6428A14DD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380586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7FD5C98-AFA9-40C7-AEBE-FAF5FA763998}" type="datetimeFigureOut">
              <a:rPr lang="ja-JP" altLang="en-US" smtClean="0">
                <a:solidFill>
                  <a:prstClr val="black">
                    <a:tint val="75000"/>
                  </a:prstClr>
                </a:solidFill>
              </a:rPr>
              <a:pPr/>
              <a:t>2024/4/2</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39D64077-85DB-4360-A531-AF6428A14DD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327338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7FD5C98-AFA9-40C7-AEBE-FAF5FA763998}" type="datetimeFigureOut">
              <a:rPr lang="ja-JP" altLang="en-US" smtClean="0">
                <a:solidFill>
                  <a:prstClr val="black">
                    <a:tint val="75000"/>
                  </a:prstClr>
                </a:solidFill>
              </a:rPr>
              <a:pPr/>
              <a:t>2024/4/2</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39D64077-85DB-4360-A531-AF6428A14DD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675807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7FD5C98-AFA9-40C7-AEBE-FAF5FA763998}" type="datetimeFigureOut">
              <a:rPr lang="ja-JP" altLang="en-US" smtClean="0">
                <a:solidFill>
                  <a:prstClr val="black">
                    <a:tint val="75000"/>
                  </a:prstClr>
                </a:solidFill>
              </a:rPr>
              <a:pPr/>
              <a:t>2024/4/2</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39D64077-85DB-4360-A531-AF6428A14DD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74947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ED3173F-F630-4C7C-9097-7B7304DFD2E2}" type="datetime1">
              <a:rPr kumimoji="1" lang="ja-JP" altLang="en-US" smtClean="0"/>
              <a:t>2024/4/2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451F062-5DBE-4DC2-B3F5-FE2247BACC03}" type="slidenum">
              <a:rPr kumimoji="1" lang="ja-JP" altLang="en-US" smtClean="0"/>
              <a:t>‹#›</a:t>
            </a:fld>
            <a:endParaRPr kumimoji="1" lang="ja-JP" altLang="en-US"/>
          </a:p>
        </p:txBody>
      </p:sp>
    </p:spTree>
    <p:extLst>
      <p:ext uri="{BB962C8B-B14F-4D97-AF65-F5344CB8AC3E}">
        <p14:creationId xmlns:p14="http://schemas.microsoft.com/office/powerpoint/2010/main" val="40111053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7FD5C98-AFA9-40C7-AEBE-FAF5FA763998}" type="datetimeFigureOut">
              <a:rPr lang="ja-JP" altLang="en-US" smtClean="0">
                <a:solidFill>
                  <a:prstClr val="black">
                    <a:tint val="75000"/>
                  </a:prstClr>
                </a:solidFill>
              </a:rPr>
              <a:pPr/>
              <a:t>2024/4/2</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39D64077-85DB-4360-A531-AF6428A14DD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012943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7FD5C98-AFA9-40C7-AEBE-FAF5FA763998}" type="datetimeFigureOut">
              <a:rPr lang="ja-JP" altLang="en-US" smtClean="0">
                <a:solidFill>
                  <a:prstClr val="black">
                    <a:tint val="75000"/>
                  </a:prstClr>
                </a:solidFill>
              </a:rPr>
              <a:pPr/>
              <a:t>2024/4/2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39D64077-85DB-4360-A531-AF6428A14DD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302659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7FD5C98-AFA9-40C7-AEBE-FAF5FA763998}" type="datetimeFigureOut">
              <a:rPr lang="ja-JP" altLang="en-US" smtClean="0">
                <a:solidFill>
                  <a:prstClr val="black">
                    <a:tint val="75000"/>
                  </a:prstClr>
                </a:solidFill>
              </a:rPr>
              <a:pPr/>
              <a:t>2024/4/2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39D64077-85DB-4360-A531-AF6428A14DD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886084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23FB6BDB-7DB0-4804-85C0-0D93ED5F4471}" type="datetime1">
              <a:rPr lang="ja-JP" altLang="en-US" smtClean="0">
                <a:solidFill>
                  <a:prstClr val="black">
                    <a:tint val="75000"/>
                  </a:prstClr>
                </a:solidFill>
              </a:rPr>
              <a:pPr/>
              <a:t>2024/4/2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6CBCB2B-E4F1-4CDF-889E-EA5D8BCF65C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290387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74CFF57-1801-4CA5-A5CB-2DFD8B4C8E6B}" type="datetime1">
              <a:rPr lang="ja-JP" altLang="en-US" smtClean="0">
                <a:solidFill>
                  <a:prstClr val="black">
                    <a:tint val="75000"/>
                  </a:prstClr>
                </a:solidFill>
              </a:rPr>
              <a:pPr/>
              <a:t>2024/4/2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6CBCB2B-E4F1-4CDF-889E-EA5D8BCF65C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846120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C031AAB0-B6B1-4F07-A002-71726E405D34}" type="datetime1">
              <a:rPr lang="ja-JP" altLang="en-US" smtClean="0">
                <a:solidFill>
                  <a:prstClr val="black">
                    <a:tint val="75000"/>
                  </a:prstClr>
                </a:solidFill>
              </a:rPr>
              <a:pPr/>
              <a:t>2024/4/2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6CBCB2B-E4F1-4CDF-889E-EA5D8BCF65C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748724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CDF6210-9800-4BAF-A222-0B65E3F91F0E}" type="datetime1">
              <a:rPr lang="ja-JP" altLang="en-US" smtClean="0">
                <a:solidFill>
                  <a:prstClr val="black">
                    <a:tint val="75000"/>
                  </a:prstClr>
                </a:solidFill>
              </a:rPr>
              <a:pPr/>
              <a:t>2024/4/2</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E6CBCB2B-E4F1-4CDF-889E-EA5D8BCF65C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651691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8390A74C-3A89-48E0-8A98-7AC8CBDED2D5}" type="datetime1">
              <a:rPr lang="ja-JP" altLang="en-US" smtClean="0">
                <a:solidFill>
                  <a:prstClr val="black">
                    <a:tint val="75000"/>
                  </a:prstClr>
                </a:solidFill>
              </a:rPr>
              <a:pPr/>
              <a:t>2024/4/2</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E6CBCB2B-E4F1-4CDF-889E-EA5D8BCF65C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763952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72FE617C-A4E8-4236-AD80-FEC44BFC27F9}" type="datetime1">
              <a:rPr lang="ja-JP" altLang="en-US" smtClean="0">
                <a:solidFill>
                  <a:prstClr val="black">
                    <a:tint val="75000"/>
                  </a:prstClr>
                </a:solidFill>
              </a:rPr>
              <a:pPr/>
              <a:t>2024/4/2</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E6CBCB2B-E4F1-4CDF-889E-EA5D8BCF65C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368368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834AFC5-DF35-4A24-BE92-F06FB63B80C7}" type="datetime1">
              <a:rPr lang="ja-JP" altLang="en-US" smtClean="0">
                <a:solidFill>
                  <a:prstClr val="black">
                    <a:tint val="75000"/>
                  </a:prstClr>
                </a:solidFill>
              </a:rPr>
              <a:pPr/>
              <a:t>2024/4/2</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a:xfrm>
            <a:off x="7467600" y="6356350"/>
            <a:ext cx="4114800" cy="365125"/>
          </a:xfrm>
        </p:spPr>
        <p:txBody>
          <a:bodyPr/>
          <a:lstStyle/>
          <a:p>
            <a:endParaRPr lang="ja-JP" altLang="en-US" dirty="0">
              <a:solidFill>
                <a:prstClr val="black">
                  <a:tint val="75000"/>
                </a:prstClr>
              </a:solidFill>
            </a:endParaRPr>
          </a:p>
        </p:txBody>
      </p:sp>
      <p:sp>
        <p:nvSpPr>
          <p:cNvPr id="4" name="スライド番号プレースホルダー 3"/>
          <p:cNvSpPr>
            <a:spLocks noGrp="1"/>
          </p:cNvSpPr>
          <p:nvPr>
            <p:ph type="sldNum" sz="quarter" idx="12"/>
          </p:nvPr>
        </p:nvSpPr>
        <p:spPr>
          <a:xfrm>
            <a:off x="4038600" y="6356350"/>
            <a:ext cx="2743200" cy="365125"/>
          </a:xfrm>
        </p:spPr>
        <p:txBody>
          <a:bodyPr/>
          <a:lstStyle/>
          <a:p>
            <a:fld id="{E6CBCB2B-E4F1-4CDF-889E-EA5D8BCF65C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99113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94843BC7-FE44-4EAC-8BB4-315BF1A245EB}" type="datetime1">
              <a:rPr kumimoji="1" lang="ja-JP" altLang="en-US" smtClean="0"/>
              <a:t>2024/4/2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451F062-5DBE-4DC2-B3F5-FE2247BACC03}" type="slidenum">
              <a:rPr kumimoji="1" lang="ja-JP" altLang="en-US" smtClean="0"/>
              <a:t>‹#›</a:t>
            </a:fld>
            <a:endParaRPr kumimoji="1" lang="ja-JP" altLang="en-US"/>
          </a:p>
        </p:txBody>
      </p:sp>
    </p:spTree>
    <p:extLst>
      <p:ext uri="{BB962C8B-B14F-4D97-AF65-F5344CB8AC3E}">
        <p14:creationId xmlns:p14="http://schemas.microsoft.com/office/powerpoint/2010/main" val="25529326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4DA145A-E196-4AA5-B150-19B68DDE5AEF}" type="datetime1">
              <a:rPr lang="ja-JP" altLang="en-US" smtClean="0">
                <a:solidFill>
                  <a:prstClr val="black">
                    <a:tint val="75000"/>
                  </a:prstClr>
                </a:solidFill>
              </a:rPr>
              <a:pPr/>
              <a:t>2024/4/2</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E6CBCB2B-E4F1-4CDF-889E-EA5D8BCF65C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178647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A954638-82D1-4C9C-8212-351FE1698405}" type="datetime1">
              <a:rPr lang="ja-JP" altLang="en-US" smtClean="0">
                <a:solidFill>
                  <a:prstClr val="black">
                    <a:tint val="75000"/>
                  </a:prstClr>
                </a:solidFill>
              </a:rPr>
              <a:pPr/>
              <a:t>2024/4/2</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E6CBCB2B-E4F1-4CDF-889E-EA5D8BCF65C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550243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5FF1E4C-B2F7-47D8-B39A-650136533732}" type="datetime1">
              <a:rPr lang="ja-JP" altLang="en-US" smtClean="0">
                <a:solidFill>
                  <a:prstClr val="black">
                    <a:tint val="75000"/>
                  </a:prstClr>
                </a:solidFill>
              </a:rPr>
              <a:pPr/>
              <a:t>2024/4/2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6CBCB2B-E4F1-4CDF-889E-EA5D8BCF65C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961803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C43CB54-A754-4D8F-BA58-EB23E52E89D4}" type="datetime1">
              <a:rPr lang="ja-JP" altLang="en-US" smtClean="0">
                <a:solidFill>
                  <a:prstClr val="black">
                    <a:tint val="75000"/>
                  </a:prstClr>
                </a:solidFill>
              </a:rPr>
              <a:pPr/>
              <a:t>2024/4/2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6CBCB2B-E4F1-4CDF-889E-EA5D8BCF65C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8415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B5425E9-102C-40D1-8E4E-D7AEE68C0DA5}" type="datetime1">
              <a:rPr kumimoji="1" lang="ja-JP" altLang="en-US" smtClean="0"/>
              <a:t>2024/4/2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451F062-5DBE-4DC2-B3F5-FE2247BACC03}" type="slidenum">
              <a:rPr kumimoji="1" lang="ja-JP" altLang="en-US" smtClean="0"/>
              <a:t>‹#›</a:t>
            </a:fld>
            <a:endParaRPr kumimoji="1" lang="ja-JP" altLang="en-US"/>
          </a:p>
        </p:txBody>
      </p:sp>
    </p:spTree>
    <p:extLst>
      <p:ext uri="{BB962C8B-B14F-4D97-AF65-F5344CB8AC3E}">
        <p14:creationId xmlns:p14="http://schemas.microsoft.com/office/powerpoint/2010/main" val="227216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C71BCE25-9173-4DD1-8D4A-9E71BFD05021}" type="datetime1">
              <a:rPr kumimoji="1" lang="ja-JP" altLang="en-US" smtClean="0"/>
              <a:t>2024/4/2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451F062-5DBE-4DC2-B3F5-FE2247BACC03}" type="slidenum">
              <a:rPr kumimoji="1" lang="ja-JP" altLang="en-US" smtClean="0"/>
              <a:t>‹#›</a:t>
            </a:fld>
            <a:endParaRPr kumimoji="1" lang="ja-JP" altLang="en-US"/>
          </a:p>
        </p:txBody>
      </p:sp>
    </p:spTree>
    <p:extLst>
      <p:ext uri="{BB962C8B-B14F-4D97-AF65-F5344CB8AC3E}">
        <p14:creationId xmlns:p14="http://schemas.microsoft.com/office/powerpoint/2010/main" val="3076025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D31B360-0D57-4583-ADFF-269951616DF6}" type="datetime1">
              <a:rPr kumimoji="1" lang="ja-JP" altLang="en-US" smtClean="0"/>
              <a:t>2024/4/2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451F062-5DBE-4DC2-B3F5-FE2247BACC03}" type="slidenum">
              <a:rPr kumimoji="1" lang="ja-JP" altLang="en-US" smtClean="0"/>
              <a:t>‹#›</a:t>
            </a:fld>
            <a:endParaRPr kumimoji="1" lang="ja-JP" altLang="en-US"/>
          </a:p>
        </p:txBody>
      </p:sp>
    </p:spTree>
    <p:extLst>
      <p:ext uri="{BB962C8B-B14F-4D97-AF65-F5344CB8AC3E}">
        <p14:creationId xmlns:p14="http://schemas.microsoft.com/office/powerpoint/2010/main" val="2214430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C875EE9-1A87-4059-B195-894BBD576AA2}" type="datetime1">
              <a:rPr kumimoji="1" lang="ja-JP" altLang="en-US" smtClean="0"/>
              <a:t>2024/4/2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E451F062-5DBE-4DC2-B3F5-FE2247BACC03}" type="slidenum">
              <a:rPr kumimoji="1" lang="ja-JP" altLang="en-US" smtClean="0"/>
              <a:t>‹#›</a:t>
            </a:fld>
            <a:endParaRPr kumimoji="1" lang="ja-JP" altLang="en-US"/>
          </a:p>
        </p:txBody>
      </p:sp>
    </p:spTree>
    <p:extLst>
      <p:ext uri="{BB962C8B-B14F-4D97-AF65-F5344CB8AC3E}">
        <p14:creationId xmlns:p14="http://schemas.microsoft.com/office/powerpoint/2010/main" val="1479162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B2A074B-6CA7-41EB-A163-08AFEAE1682C}" type="datetime1">
              <a:rPr kumimoji="1" lang="ja-JP" altLang="en-US" smtClean="0"/>
              <a:t>2024/4/2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451F062-5DBE-4DC2-B3F5-FE2247BACC03}" type="slidenum">
              <a:rPr kumimoji="1" lang="ja-JP" altLang="en-US" smtClean="0"/>
              <a:t>‹#›</a:t>
            </a:fld>
            <a:endParaRPr kumimoji="1" lang="ja-JP" altLang="en-US"/>
          </a:p>
        </p:txBody>
      </p:sp>
    </p:spTree>
    <p:extLst>
      <p:ext uri="{BB962C8B-B14F-4D97-AF65-F5344CB8AC3E}">
        <p14:creationId xmlns:p14="http://schemas.microsoft.com/office/powerpoint/2010/main" val="728090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1C63C44-CF20-45DE-875B-C3C207113F0B}" type="datetime1">
              <a:rPr kumimoji="1" lang="ja-JP" altLang="en-US" smtClean="0"/>
              <a:t>2024/4/2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451F062-5DBE-4DC2-B3F5-FE2247BACC03}" type="slidenum">
              <a:rPr kumimoji="1" lang="ja-JP" altLang="en-US" smtClean="0"/>
              <a:t>‹#›</a:t>
            </a:fld>
            <a:endParaRPr kumimoji="1" lang="ja-JP" altLang="en-US"/>
          </a:p>
        </p:txBody>
      </p:sp>
    </p:spTree>
    <p:extLst>
      <p:ext uri="{BB962C8B-B14F-4D97-AF65-F5344CB8AC3E}">
        <p14:creationId xmlns:p14="http://schemas.microsoft.com/office/powerpoint/2010/main" val="3617953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CD035B-A5B8-436B-87DC-1125AFAD8EC0}" type="datetime1">
              <a:rPr kumimoji="1" lang="ja-JP" altLang="en-US" smtClean="0"/>
              <a:t>2024/4/2</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51F062-5DBE-4DC2-B3F5-FE2247BACC03}" type="slidenum">
              <a:rPr kumimoji="1" lang="ja-JP" altLang="en-US" smtClean="0"/>
              <a:t>‹#›</a:t>
            </a:fld>
            <a:endParaRPr kumimoji="1" lang="ja-JP" altLang="en-US"/>
          </a:p>
        </p:txBody>
      </p:sp>
    </p:spTree>
    <p:extLst>
      <p:ext uri="{BB962C8B-B14F-4D97-AF65-F5344CB8AC3E}">
        <p14:creationId xmlns:p14="http://schemas.microsoft.com/office/powerpoint/2010/main" val="208205331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FD5C98-AFA9-40C7-AEBE-FAF5FA763998}" type="datetimeFigureOut">
              <a:rPr lang="ja-JP" altLang="en-US" smtClean="0">
                <a:solidFill>
                  <a:prstClr val="black">
                    <a:tint val="75000"/>
                  </a:prstClr>
                </a:solidFill>
              </a:rPr>
              <a:pPr/>
              <a:t>2024/4/2</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D64077-85DB-4360-A531-AF6428A14DD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28200586"/>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5D4B38-2E6D-4C62-A348-5BA12ABAA6D8}" type="datetime1">
              <a:rPr lang="ja-JP" altLang="en-US" smtClean="0">
                <a:solidFill>
                  <a:prstClr val="black">
                    <a:tint val="75000"/>
                  </a:prstClr>
                </a:solidFill>
              </a:rPr>
              <a:pPr/>
              <a:t>2024/4/2</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CBCB2B-E4F1-4CDF-889E-EA5D8BCF65C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1419280"/>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2.emf"/><Relationship Id="rId5" Type="http://schemas.openxmlformats.org/officeDocument/2006/relationships/image" Target="../media/image41.emf"/><Relationship Id="rId4" Type="http://schemas.openxmlformats.org/officeDocument/2006/relationships/image" Target="../media/image40.emf"/></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5.emf"/><Relationship Id="rId5" Type="http://schemas.openxmlformats.org/officeDocument/2006/relationships/image" Target="../media/image44.emf"/><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emf"/><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9.emf"/><Relationship Id="rId5" Type="http://schemas.openxmlformats.org/officeDocument/2006/relationships/image" Target="../media/image48.png"/><Relationship Id="rId4" Type="http://schemas.openxmlformats.org/officeDocument/2006/relationships/image" Target="../media/image47.png"/></Relationships>
</file>

<file path=ppt/slides/_rels/slide13.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59.png"/><Relationship Id="rId4" Type="http://schemas.openxmlformats.org/officeDocument/2006/relationships/image" Target="../media/image53.png"/><Relationship Id="rId9" Type="http://schemas.openxmlformats.org/officeDocument/2006/relationships/image" Target="../media/image58.png"/></Relationships>
</file>

<file path=ppt/slides/_rels/slide1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15.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67.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66.emf"/><Relationship Id="rId5" Type="http://schemas.openxmlformats.org/officeDocument/2006/relationships/image" Target="../media/image65.emf"/><Relationship Id="rId4" Type="http://schemas.microsoft.com/office/2007/relationships/hdphoto" Target="../media/hdphoto5.wdp"/></Relationships>
</file>

<file path=ppt/slides/_rels/slide16.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68.png"/><Relationship Id="rId7" Type="http://schemas.openxmlformats.org/officeDocument/2006/relationships/image" Target="../media/image70.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microsoft.com/office/2007/relationships/hdphoto" Target="../media/hdphoto7.wdp"/><Relationship Id="rId5" Type="http://schemas.openxmlformats.org/officeDocument/2006/relationships/image" Target="../media/image69.png"/><Relationship Id="rId4" Type="http://schemas.microsoft.com/office/2007/relationships/hdphoto" Target="../media/hdphoto6.wdp"/></Relationships>
</file>

<file path=ppt/slides/_rels/slide1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microsoft.com/office/2007/relationships/hdphoto" Target="../media/hdphoto9.wdp"/></Relationships>
</file>

<file path=ppt/slides/_rels/slide18.xml.rels><?xml version="1.0" encoding="UTF-8" standalone="yes"?>
<Relationships xmlns="http://schemas.openxmlformats.org/package/2006/relationships"><Relationship Id="rId8" Type="http://schemas.openxmlformats.org/officeDocument/2006/relationships/image" Target="../media/image77.png"/><Relationship Id="rId13" Type="http://schemas.openxmlformats.org/officeDocument/2006/relationships/image" Target="../media/image82.png"/><Relationship Id="rId3" Type="http://schemas.openxmlformats.org/officeDocument/2006/relationships/image" Target="../media/image72.png"/><Relationship Id="rId7" Type="http://schemas.openxmlformats.org/officeDocument/2006/relationships/image" Target="../media/image76.png"/><Relationship Id="rId12" Type="http://schemas.openxmlformats.org/officeDocument/2006/relationships/image" Target="../media/image81.png"/><Relationship Id="rId2" Type="http://schemas.openxmlformats.org/officeDocument/2006/relationships/notesSlide" Target="../notesSlides/notesSlide17.xml"/><Relationship Id="rId1" Type="http://schemas.openxmlformats.org/officeDocument/2006/relationships/slideLayout" Target="../slideLayouts/slideLayout29.xml"/><Relationship Id="rId6" Type="http://schemas.openxmlformats.org/officeDocument/2006/relationships/image" Target="../media/image75.png"/><Relationship Id="rId11" Type="http://schemas.openxmlformats.org/officeDocument/2006/relationships/image" Target="../media/image80.png"/><Relationship Id="rId5" Type="http://schemas.openxmlformats.org/officeDocument/2006/relationships/image" Target="../media/image74.png"/><Relationship Id="rId15" Type="http://schemas.openxmlformats.org/officeDocument/2006/relationships/image" Target="../media/image84.emf"/><Relationship Id="rId10" Type="http://schemas.openxmlformats.org/officeDocument/2006/relationships/image" Target="../media/image79.png"/><Relationship Id="rId4" Type="http://schemas.openxmlformats.org/officeDocument/2006/relationships/image" Target="../media/image73.png"/><Relationship Id="rId9" Type="http://schemas.openxmlformats.org/officeDocument/2006/relationships/image" Target="../media/image78.png"/><Relationship Id="rId14" Type="http://schemas.openxmlformats.org/officeDocument/2006/relationships/image" Target="../media/image8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hyperlink" Target="https://www.nta.go.jp/taxes/kids/index.htm" TargetMode="External"/><Relationship Id="rId7" Type="http://schemas.openxmlformats.org/officeDocument/2006/relationships/image" Target="../media/image85.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hyperlink" Target="https://www.pref.ibaraki.jp/" TargetMode="External"/><Relationship Id="rId5" Type="http://schemas.openxmlformats.org/officeDocument/2006/relationships/hyperlink" Target="https://www.nta.go.jp/" TargetMode="External"/><Relationship Id="rId4" Type="http://schemas.openxmlformats.org/officeDocument/2006/relationships/hyperlink" Target="https://www.mof.go.jp/" TargetMode="External"/><Relationship Id="rId9" Type="http://schemas.openxmlformats.org/officeDocument/2006/relationships/image" Target="../media/image87.png"/></Relationships>
</file>

<file path=ppt/slides/_rels/slide21.xml.rels><?xml version="1.0" encoding="UTF-8" standalone="yes"?>
<Relationships xmlns="http://schemas.openxmlformats.org/package/2006/relationships"><Relationship Id="rId3" Type="http://schemas.openxmlformats.org/officeDocument/2006/relationships/image" Target="../media/image88.emf"/><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90.png"/><Relationship Id="rId4" Type="http://schemas.openxmlformats.org/officeDocument/2006/relationships/image" Target="../media/image8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13" Type="http://schemas.microsoft.com/office/2007/relationships/hdphoto" Target="../media/hdphoto2.wdp"/><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6.png"/><Relationship Id="rId11" Type="http://schemas.microsoft.com/office/2007/relationships/hdphoto" Target="../media/hdphoto1.wdp"/><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8.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31.png"/><Relationship Id="rId7" Type="http://schemas.openxmlformats.org/officeDocument/2006/relationships/image" Target="../media/image34.em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33.pn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8.em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7.emf"/><Relationship Id="rId5" Type="http://schemas.microsoft.com/office/2007/relationships/hdphoto" Target="../media/hdphoto4.wdp"/><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90">
          <a:fgClr>
            <a:srgbClr val="CCFF66"/>
          </a:fgClr>
          <a:bgClr>
            <a:schemeClr val="bg1"/>
          </a:bgClr>
        </a:pattFill>
        <a:effectLst/>
      </p:bgPr>
    </p:bg>
    <p:spTree>
      <p:nvGrpSpPr>
        <p:cNvPr id="1" name=""/>
        <p:cNvGrpSpPr/>
        <p:nvPr/>
      </p:nvGrpSpPr>
      <p:grpSpPr>
        <a:xfrm>
          <a:off x="0" y="0"/>
          <a:ext cx="0" cy="0"/>
          <a:chOff x="0" y="0"/>
          <a:chExt cx="0" cy="0"/>
        </a:xfrm>
      </p:grpSpPr>
      <p:sp>
        <p:nvSpPr>
          <p:cNvPr id="3" name="角丸四角形 2"/>
          <p:cNvSpPr/>
          <p:nvPr/>
        </p:nvSpPr>
        <p:spPr>
          <a:xfrm>
            <a:off x="2905431" y="825908"/>
            <a:ext cx="6577781" cy="1076633"/>
          </a:xfrm>
          <a:prstGeom prst="roundRect">
            <a:avLst/>
          </a:prstGeom>
          <a:solidFill>
            <a:srgbClr val="00FF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t>租税教育用副教材</a:t>
            </a:r>
            <a:endParaRPr kumimoji="1" lang="en-US" altLang="ja-JP" sz="2400" dirty="0"/>
          </a:p>
          <a:p>
            <a:pPr algn="ctr"/>
            <a:r>
              <a:rPr kumimoji="1" lang="ja-JP" altLang="en-US" sz="4400" dirty="0"/>
              <a:t>わたしたちのくらしと税</a:t>
            </a:r>
          </a:p>
        </p:txBody>
      </p:sp>
      <p:sp>
        <p:nvSpPr>
          <p:cNvPr id="4" name="テキスト ボックス 3"/>
          <p:cNvSpPr txBox="1"/>
          <p:nvPr/>
        </p:nvSpPr>
        <p:spPr>
          <a:xfrm>
            <a:off x="4622742" y="325650"/>
            <a:ext cx="3472425" cy="461665"/>
          </a:xfrm>
          <a:prstGeom prst="rect">
            <a:avLst/>
          </a:prstGeom>
          <a:noFill/>
        </p:spPr>
        <p:txBody>
          <a:bodyPr wrap="none" rtlCol="0">
            <a:spAutoFit/>
          </a:bodyPr>
          <a:lstStyle/>
          <a:p>
            <a:r>
              <a:rPr kumimoji="1" lang="ja-JP" altLang="en-US" sz="2400" dirty="0"/>
              <a:t>令和６年度版（小学生用）</a:t>
            </a:r>
          </a:p>
        </p:txBody>
      </p:sp>
      <p:sp>
        <p:nvSpPr>
          <p:cNvPr id="5" name="円/楕円 4"/>
          <p:cNvSpPr/>
          <p:nvPr/>
        </p:nvSpPr>
        <p:spPr>
          <a:xfrm>
            <a:off x="2168013" y="2026979"/>
            <a:ext cx="8286586" cy="3910229"/>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p:nvSpPr>
        <p:spPr>
          <a:xfrm>
            <a:off x="1857650" y="2197168"/>
            <a:ext cx="7728155" cy="400371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円/楕円 12"/>
          <p:cNvSpPr/>
          <p:nvPr/>
        </p:nvSpPr>
        <p:spPr>
          <a:xfrm>
            <a:off x="2168013" y="2041704"/>
            <a:ext cx="7728155" cy="400371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a:off x="637700" y="3947940"/>
            <a:ext cx="2661882" cy="2423135"/>
          </a:xfrm>
          <a:prstGeom prst="ellipse">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latin typeface="HG丸ｺﾞｼｯｸM-PRO" panose="020F0600000000000000" pitchFamily="50" charset="-128"/>
                <a:ea typeface="HG丸ｺﾞｼｯｸM-PRO" panose="020F0600000000000000" pitchFamily="50" charset="-128"/>
              </a:rPr>
              <a:t>暮らしを</a:t>
            </a:r>
            <a:endParaRPr kumimoji="1" lang="en-US" altLang="ja-JP" sz="3200" dirty="0">
              <a:latin typeface="HG丸ｺﾞｼｯｸM-PRO" panose="020F0600000000000000" pitchFamily="50" charset="-128"/>
              <a:ea typeface="HG丸ｺﾞｼｯｸM-PRO" panose="020F0600000000000000" pitchFamily="50" charset="-128"/>
            </a:endParaRPr>
          </a:p>
          <a:p>
            <a:pPr algn="ctr"/>
            <a:r>
              <a:rPr lang="ja-JP" altLang="en-US" sz="3200" dirty="0">
                <a:latin typeface="HG丸ｺﾞｼｯｸM-PRO" panose="020F0600000000000000" pitchFamily="50" charset="-128"/>
                <a:ea typeface="HG丸ｺﾞｼｯｸM-PRO" panose="020F0600000000000000" pitchFamily="50" charset="-128"/>
              </a:rPr>
              <a:t>支える税</a:t>
            </a:r>
            <a:endParaRPr kumimoji="1" lang="ja-JP" altLang="en-US" sz="3200" dirty="0">
              <a:latin typeface="HG丸ｺﾞｼｯｸM-PRO" panose="020F0600000000000000" pitchFamily="50" charset="-128"/>
              <a:ea typeface="HG丸ｺﾞｼｯｸM-PRO" panose="020F0600000000000000" pitchFamily="50" charset="-128"/>
            </a:endParaRPr>
          </a:p>
        </p:txBody>
      </p:sp>
      <p:pic>
        <p:nvPicPr>
          <p:cNvPr id="7" name="図 6"/>
          <p:cNvPicPr>
            <a:picLocks noChangeAspect="1"/>
          </p:cNvPicPr>
          <p:nvPr/>
        </p:nvPicPr>
        <p:blipFill>
          <a:blip r:embed="rId3"/>
          <a:stretch>
            <a:fillRect/>
          </a:stretch>
        </p:blipFill>
        <p:spPr>
          <a:xfrm>
            <a:off x="3429467" y="2072730"/>
            <a:ext cx="2005588" cy="3029718"/>
          </a:xfrm>
          <a:prstGeom prst="rect">
            <a:avLst/>
          </a:prstGeom>
        </p:spPr>
      </p:pic>
      <p:pic>
        <p:nvPicPr>
          <p:cNvPr id="8" name="図 7"/>
          <p:cNvPicPr>
            <a:picLocks noChangeAspect="1"/>
          </p:cNvPicPr>
          <p:nvPr/>
        </p:nvPicPr>
        <p:blipFill>
          <a:blip r:embed="rId4"/>
          <a:stretch>
            <a:fillRect/>
          </a:stretch>
        </p:blipFill>
        <p:spPr>
          <a:xfrm>
            <a:off x="5730441" y="3506736"/>
            <a:ext cx="3020574" cy="2014732"/>
          </a:xfrm>
          <a:prstGeom prst="rect">
            <a:avLst/>
          </a:prstGeom>
        </p:spPr>
      </p:pic>
      <p:pic>
        <p:nvPicPr>
          <p:cNvPr id="6" name="図 5"/>
          <p:cNvPicPr>
            <a:picLocks noChangeAspect="1"/>
          </p:cNvPicPr>
          <p:nvPr/>
        </p:nvPicPr>
        <p:blipFill>
          <a:blip r:embed="rId5"/>
          <a:stretch>
            <a:fillRect/>
          </a:stretch>
        </p:blipFill>
        <p:spPr>
          <a:xfrm>
            <a:off x="8880900" y="2023195"/>
            <a:ext cx="2020828" cy="3020574"/>
          </a:xfrm>
          <a:prstGeom prst="rect">
            <a:avLst/>
          </a:prstGeom>
        </p:spPr>
      </p:pic>
      <p:sp>
        <p:nvSpPr>
          <p:cNvPr id="14" name="テキスト ボックス 13"/>
          <p:cNvSpPr txBox="1"/>
          <p:nvPr/>
        </p:nvSpPr>
        <p:spPr>
          <a:xfrm>
            <a:off x="3789785" y="5063066"/>
            <a:ext cx="1005403" cy="338554"/>
          </a:xfrm>
          <a:prstGeom prst="rect">
            <a:avLst/>
          </a:prstGeom>
          <a:noFill/>
        </p:spPr>
        <p:txBody>
          <a:bodyPr wrap="none" rtlCol="0">
            <a:spAutoFit/>
          </a:bodyPr>
          <a:lstStyle/>
          <a:p>
            <a:r>
              <a:rPr lang="ja-JP" altLang="en-US" sz="1600" dirty="0">
                <a:latin typeface="BIZ UDPゴシック" panose="020B0400000000000000" pitchFamily="50" charset="-128"/>
                <a:ea typeface="BIZ UDPゴシック" panose="020B0400000000000000" pitchFamily="50" charset="-128"/>
              </a:rPr>
              <a:t>茨城県庁</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15" name="テキスト ボックス 14"/>
          <p:cNvSpPr txBox="1"/>
          <p:nvPr/>
        </p:nvSpPr>
        <p:spPr>
          <a:xfrm>
            <a:off x="9160042" y="5044681"/>
            <a:ext cx="2307042" cy="338554"/>
          </a:xfrm>
          <a:prstGeom prst="rect">
            <a:avLst/>
          </a:prstGeom>
          <a:noFill/>
        </p:spPr>
        <p:txBody>
          <a:bodyPr wrap="none" rtlCol="0">
            <a:spAutoFit/>
          </a:bodyPr>
          <a:lstStyle/>
          <a:p>
            <a:r>
              <a:rPr lang="ja-JP" altLang="en-US" sz="1600" dirty="0">
                <a:latin typeface="BIZ UDPゴシック" panose="020B0400000000000000" pitchFamily="50" charset="-128"/>
                <a:ea typeface="BIZ UDPゴシック" panose="020B0400000000000000" pitchFamily="50" charset="-128"/>
              </a:rPr>
              <a:t>宇宙開発（提供：</a:t>
            </a:r>
            <a:r>
              <a:rPr lang="en-US" altLang="ja-JP" sz="1600" dirty="0">
                <a:latin typeface="BIZ UDPゴシック" panose="020B0400000000000000" pitchFamily="50" charset="-128"/>
                <a:ea typeface="BIZ UDPゴシック" panose="020B0400000000000000" pitchFamily="50" charset="-128"/>
              </a:rPr>
              <a:t>JAXA)</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16" name="テキスト ボックス 15"/>
          <p:cNvSpPr txBox="1"/>
          <p:nvPr/>
        </p:nvSpPr>
        <p:spPr>
          <a:xfrm>
            <a:off x="6032090" y="5529824"/>
            <a:ext cx="2544286" cy="338554"/>
          </a:xfrm>
          <a:prstGeom prst="rect">
            <a:avLst/>
          </a:prstGeom>
          <a:noFill/>
        </p:spPr>
        <p:txBody>
          <a:bodyPr wrap="none" rtlCol="0">
            <a:spAutoFit/>
          </a:bodyPr>
          <a:lstStyle/>
          <a:p>
            <a:r>
              <a:rPr kumimoji="1" lang="ja-JP" altLang="en-US" sz="1600" dirty="0">
                <a:latin typeface="BIZ UDPゴシック" panose="020B0400000000000000" pitchFamily="50" charset="-128"/>
                <a:ea typeface="BIZ UDPゴシック" panose="020B0400000000000000" pitchFamily="50" charset="-128"/>
              </a:rPr>
              <a:t>国会議事堂（提供：東京都）</a:t>
            </a:r>
          </a:p>
        </p:txBody>
      </p:sp>
      <p:sp>
        <p:nvSpPr>
          <p:cNvPr id="17" name="角丸四角形 16"/>
          <p:cNvSpPr/>
          <p:nvPr/>
        </p:nvSpPr>
        <p:spPr>
          <a:xfrm>
            <a:off x="3673067" y="6107736"/>
            <a:ext cx="5230174" cy="633657"/>
          </a:xfrm>
          <a:prstGeom prst="roundRect">
            <a:avLst/>
          </a:prstGeom>
          <a:solidFill>
            <a:srgbClr val="00FF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t>茨城県租税教育推進協議会</a:t>
            </a:r>
          </a:p>
        </p:txBody>
      </p:sp>
    </p:spTree>
    <p:extLst>
      <p:ext uri="{BB962C8B-B14F-4D97-AF65-F5344CB8AC3E}">
        <p14:creationId xmlns:p14="http://schemas.microsoft.com/office/powerpoint/2010/main" val="3767856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19" name="円/楕円 18"/>
          <p:cNvSpPr/>
          <p:nvPr/>
        </p:nvSpPr>
        <p:spPr>
          <a:xfrm>
            <a:off x="279485" y="72284"/>
            <a:ext cx="11679936" cy="6632609"/>
          </a:xfrm>
          <a:prstGeom prst="ellipse">
            <a:avLst/>
          </a:prstGeom>
          <a:solidFill>
            <a:srgbClr val="99F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 name="テキスト ボックス 3"/>
          <p:cNvSpPr txBox="1"/>
          <p:nvPr/>
        </p:nvSpPr>
        <p:spPr>
          <a:xfrm>
            <a:off x="600368" y="2096837"/>
            <a:ext cx="6084726" cy="1254061"/>
          </a:xfrm>
          <a:prstGeom prst="rect">
            <a:avLst/>
          </a:prstGeom>
          <a:solidFill>
            <a:schemeClr val="bg1"/>
          </a:solidFill>
        </p:spPr>
        <p:txBody>
          <a:bodyPr wrap="square" rtlCol="0">
            <a:spAutoFit/>
          </a:bodyPr>
          <a:lstStyle/>
          <a:p>
            <a:pPr>
              <a:lnSpc>
                <a:spcPts val="3200"/>
              </a:lnSpc>
            </a:pPr>
            <a:r>
              <a:rPr kumimoji="1" lang="ja-JP" altLang="en-US" dirty="0">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道路や空港など、生活を便利にしてくれるものをつくるには、たくさんのお金がかかりますが、ここにも税金が生かされています。</a:t>
            </a:r>
            <a:endParaRPr lang="en-US" altLang="ja-JP" dirty="0">
              <a:latin typeface="BIZ UDPゴシック" panose="020B0400000000000000" pitchFamily="50" charset="-128"/>
              <a:ea typeface="BIZ UDPゴシック" panose="020B0400000000000000" pitchFamily="50" charset="-128"/>
            </a:endParaRPr>
          </a:p>
        </p:txBody>
      </p:sp>
      <p:pic>
        <p:nvPicPr>
          <p:cNvPr id="8" name="図 7"/>
          <p:cNvPicPr/>
          <p:nvPr/>
        </p:nvPicPr>
        <p:blipFill>
          <a:blip r:embed="rId3">
            <a:clrChange>
              <a:clrFrom>
                <a:srgbClr val="FFFFFF"/>
              </a:clrFrom>
              <a:clrTo>
                <a:srgbClr val="FFFFFF">
                  <a:alpha val="0"/>
                </a:srgbClr>
              </a:clrTo>
            </a:clrChange>
          </a:blip>
          <a:stretch>
            <a:fillRect/>
          </a:stretch>
        </p:blipFill>
        <p:spPr>
          <a:xfrm>
            <a:off x="5127813" y="4648200"/>
            <a:ext cx="3085883" cy="1840468"/>
          </a:xfrm>
          <a:prstGeom prst="rect">
            <a:avLst/>
          </a:prstGeom>
        </p:spPr>
      </p:pic>
      <p:pic>
        <p:nvPicPr>
          <p:cNvPr id="3" name="図 2"/>
          <p:cNvPicPr>
            <a:picLocks noChangeAspect="1"/>
          </p:cNvPicPr>
          <p:nvPr/>
        </p:nvPicPr>
        <p:blipFill>
          <a:blip r:embed="rId4"/>
          <a:stretch>
            <a:fillRect/>
          </a:stretch>
        </p:blipFill>
        <p:spPr>
          <a:xfrm>
            <a:off x="820742" y="3418317"/>
            <a:ext cx="3973844" cy="2731797"/>
          </a:xfrm>
          <a:prstGeom prst="rect">
            <a:avLst/>
          </a:prstGeom>
        </p:spPr>
      </p:pic>
      <p:sp>
        <p:nvSpPr>
          <p:cNvPr id="10" name="テキスト ボックス 9"/>
          <p:cNvSpPr txBox="1"/>
          <p:nvPr/>
        </p:nvSpPr>
        <p:spPr>
          <a:xfrm>
            <a:off x="746042" y="6150114"/>
            <a:ext cx="4123245" cy="523220"/>
          </a:xfrm>
          <a:prstGeom prst="rect">
            <a:avLst/>
          </a:prstGeom>
          <a:noFill/>
        </p:spPr>
        <p:txBody>
          <a:bodyPr wrap="none" rtlCol="0">
            <a:spAutoFit/>
          </a:bodyPr>
          <a:lstStyle/>
          <a:p>
            <a:pPr algn="r"/>
            <a:r>
              <a:rPr lang="ja-JP" altLang="en-US" sz="1400" b="1" dirty="0"/>
              <a:t>国道</a:t>
            </a:r>
            <a:r>
              <a:rPr lang="en-US" altLang="ja-JP" sz="1400" b="1" dirty="0"/>
              <a:t>355</a:t>
            </a:r>
            <a:r>
              <a:rPr lang="ja-JP" altLang="en-US" sz="1400" b="1" dirty="0"/>
              <a:t>号笠間バイパス（笠間市）令和元年６月開通</a:t>
            </a:r>
            <a:endParaRPr lang="en-US" altLang="ja-JP" sz="1400" b="1" dirty="0"/>
          </a:p>
          <a:p>
            <a:pPr algn="r"/>
            <a:r>
              <a:rPr lang="ja-JP" altLang="en-US" sz="1400" b="1" dirty="0"/>
              <a:t>（提供：茨城県土木事務所）</a:t>
            </a:r>
            <a:endParaRPr kumimoji="1" lang="ja-JP" altLang="en-US" sz="1400" b="1" dirty="0"/>
          </a:p>
        </p:txBody>
      </p:sp>
      <p:pic>
        <p:nvPicPr>
          <p:cNvPr id="11" name="図 10"/>
          <p:cNvPicPr>
            <a:picLocks noChangeAspect="1"/>
          </p:cNvPicPr>
          <p:nvPr/>
        </p:nvPicPr>
        <p:blipFill>
          <a:blip r:embed="rId5"/>
          <a:stretch>
            <a:fillRect/>
          </a:stretch>
        </p:blipFill>
        <p:spPr>
          <a:xfrm>
            <a:off x="7005976" y="620922"/>
            <a:ext cx="4750525" cy="2732156"/>
          </a:xfrm>
          <a:prstGeom prst="rect">
            <a:avLst/>
          </a:prstGeom>
        </p:spPr>
      </p:pic>
      <p:sp>
        <p:nvSpPr>
          <p:cNvPr id="13" name="テキスト ボックス 12"/>
          <p:cNvSpPr txBox="1"/>
          <p:nvPr/>
        </p:nvSpPr>
        <p:spPr>
          <a:xfrm>
            <a:off x="8789022" y="3379080"/>
            <a:ext cx="2967479" cy="523220"/>
          </a:xfrm>
          <a:prstGeom prst="rect">
            <a:avLst/>
          </a:prstGeom>
          <a:noFill/>
        </p:spPr>
        <p:txBody>
          <a:bodyPr wrap="none" rtlCol="0">
            <a:spAutoFit/>
          </a:bodyPr>
          <a:lstStyle/>
          <a:p>
            <a:pPr algn="r"/>
            <a:r>
              <a:rPr lang="ja-JP" altLang="en-US" sz="1400" b="1" dirty="0"/>
              <a:t>茨城空港（小美玉市）</a:t>
            </a:r>
            <a:endParaRPr lang="en-US" altLang="ja-JP" sz="1400" b="1" dirty="0"/>
          </a:p>
          <a:p>
            <a:pPr algn="r"/>
            <a:r>
              <a:rPr kumimoji="1" lang="ja-JP" altLang="en-US" sz="1400" b="1" dirty="0"/>
              <a:t>（提供：茨城空港利用促進等協議会）</a:t>
            </a:r>
          </a:p>
        </p:txBody>
      </p:sp>
      <p:pic>
        <p:nvPicPr>
          <p:cNvPr id="14" name="図 13"/>
          <p:cNvPicPr>
            <a:picLocks noChangeAspect="1"/>
          </p:cNvPicPr>
          <p:nvPr/>
        </p:nvPicPr>
        <p:blipFill>
          <a:blip r:embed="rId6"/>
          <a:stretch>
            <a:fillRect/>
          </a:stretch>
        </p:blipFill>
        <p:spPr>
          <a:xfrm>
            <a:off x="8352536" y="4055359"/>
            <a:ext cx="2937347" cy="2162203"/>
          </a:xfrm>
          <a:prstGeom prst="rect">
            <a:avLst/>
          </a:prstGeom>
        </p:spPr>
      </p:pic>
      <p:sp>
        <p:nvSpPr>
          <p:cNvPr id="15" name="テキスト ボックス 14"/>
          <p:cNvSpPr txBox="1"/>
          <p:nvPr/>
        </p:nvSpPr>
        <p:spPr>
          <a:xfrm>
            <a:off x="11756501" y="6488668"/>
            <a:ext cx="341760" cy="369332"/>
          </a:xfrm>
          <a:prstGeom prst="rect">
            <a:avLst/>
          </a:prstGeom>
          <a:noFill/>
        </p:spPr>
        <p:txBody>
          <a:bodyPr wrap="none" rtlCol="0">
            <a:spAutoFit/>
          </a:bodyPr>
          <a:lstStyle/>
          <a:p>
            <a:r>
              <a:rPr lang="ja-JP" altLang="en-US" dirty="0"/>
              <a:t>８</a:t>
            </a:r>
            <a:endParaRPr kumimoji="1" lang="ja-JP" altLang="en-US" dirty="0"/>
          </a:p>
        </p:txBody>
      </p:sp>
      <p:grpSp>
        <p:nvGrpSpPr>
          <p:cNvPr id="6" name="グループ化 5"/>
          <p:cNvGrpSpPr/>
          <p:nvPr/>
        </p:nvGrpSpPr>
        <p:grpSpPr>
          <a:xfrm>
            <a:off x="600368" y="153107"/>
            <a:ext cx="3827623" cy="1860104"/>
            <a:chOff x="1542196" y="4117614"/>
            <a:chExt cx="3827623" cy="1860104"/>
          </a:xfrm>
        </p:grpSpPr>
        <p:sp>
          <p:nvSpPr>
            <p:cNvPr id="2" name="正方形/長方形 1"/>
            <p:cNvSpPr/>
            <p:nvPr/>
          </p:nvSpPr>
          <p:spPr>
            <a:xfrm>
              <a:off x="1542196" y="4117614"/>
              <a:ext cx="3827623" cy="1860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rot="2169272">
              <a:off x="2864098" y="4372878"/>
              <a:ext cx="637677" cy="68387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rot="1055458">
              <a:off x="1790526" y="4550950"/>
              <a:ext cx="1203439" cy="1189581"/>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rot="1055458">
              <a:off x="3540885" y="4305722"/>
              <a:ext cx="518579" cy="51689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rot="2169272">
              <a:off x="4605106" y="4990498"/>
              <a:ext cx="512435" cy="51465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2364145" y="4640403"/>
              <a:ext cx="2713348" cy="1077218"/>
            </a:xfrm>
            <a:prstGeom prst="rect">
              <a:avLst/>
            </a:prstGeom>
            <a:noFill/>
          </p:spPr>
          <p:txBody>
            <a:bodyPr wrap="square" rtlCol="0">
              <a:spAutoFit/>
            </a:bodyPr>
            <a:lstStyle/>
            <a:p>
              <a:r>
                <a:rPr lang="ja-JP" altLang="en-US" sz="3200" dirty="0">
                  <a:solidFill>
                    <a:srgbClr val="009900"/>
                  </a:solidFill>
                  <a:effectLst>
                    <a:outerShdw blurRad="50800" dist="50800" dir="5400000" algn="ctr" rotWithShape="0">
                      <a:srgbClr val="00FF00"/>
                    </a:outerShdw>
                  </a:effectLst>
                  <a:latin typeface="BIZ UDPゴシック" panose="020B0400000000000000" pitchFamily="50" charset="-128"/>
                  <a:ea typeface="BIZ UDPゴシック" panose="020B0400000000000000" pitchFamily="50" charset="-128"/>
                </a:rPr>
                <a:t>便利な</a:t>
              </a:r>
              <a:endParaRPr kumimoji="1" lang="en-US" altLang="ja-JP" sz="3200" dirty="0">
                <a:solidFill>
                  <a:srgbClr val="009900"/>
                </a:solidFill>
                <a:effectLst>
                  <a:outerShdw blurRad="50800" dist="50800" dir="5400000" algn="ctr" rotWithShape="0">
                    <a:srgbClr val="00FF00"/>
                  </a:outerShdw>
                </a:effectLst>
                <a:latin typeface="BIZ UDPゴシック" panose="020B0400000000000000" pitchFamily="50" charset="-128"/>
                <a:ea typeface="BIZ UDPゴシック" panose="020B0400000000000000" pitchFamily="50" charset="-128"/>
              </a:endParaRPr>
            </a:p>
            <a:p>
              <a:r>
                <a:rPr lang="ja-JP" altLang="en-US" sz="3200" dirty="0">
                  <a:solidFill>
                    <a:srgbClr val="009900"/>
                  </a:solidFill>
                  <a:effectLst>
                    <a:outerShdw blurRad="50800" dist="50800" dir="5400000" algn="ctr" rotWithShape="0">
                      <a:srgbClr val="00FF00"/>
                    </a:outerShdw>
                  </a:effectLst>
                  <a:latin typeface="BIZ UDPゴシック" panose="020B0400000000000000" pitchFamily="50" charset="-128"/>
                  <a:ea typeface="BIZ UDPゴシック" panose="020B0400000000000000" pitchFamily="50" charset="-128"/>
                </a:rPr>
                <a:t>交通のために</a:t>
              </a:r>
              <a:endParaRPr kumimoji="1" lang="ja-JP" altLang="en-US" sz="3200" dirty="0">
                <a:solidFill>
                  <a:srgbClr val="009900"/>
                </a:solidFill>
                <a:effectLst>
                  <a:outerShdw blurRad="50800" dist="50800" dir="5400000" algn="ctr" rotWithShape="0">
                    <a:srgbClr val="00FF00"/>
                  </a:outerShdw>
                </a:effectLst>
                <a:latin typeface="BIZ UDPゴシック" panose="020B0400000000000000" pitchFamily="50" charset="-128"/>
                <a:ea typeface="BIZ UDPゴシック" panose="020B0400000000000000" pitchFamily="50" charset="-128"/>
              </a:endParaRPr>
            </a:p>
          </p:txBody>
        </p:sp>
      </p:grpSp>
      <p:sp>
        <p:nvSpPr>
          <p:cNvPr id="20" name="角丸四角形 19"/>
          <p:cNvSpPr/>
          <p:nvPr/>
        </p:nvSpPr>
        <p:spPr>
          <a:xfrm>
            <a:off x="8656320" y="20280"/>
            <a:ext cx="3535680" cy="447535"/>
          </a:xfrm>
          <a:prstGeom prst="roundRect">
            <a:avLst/>
          </a:prstGeom>
          <a:solidFill>
            <a:schemeClr val="bg1">
              <a:lumMod val="6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bg2">
                    <a:lumMod val="50000"/>
                  </a:schemeClr>
                </a:solidFill>
                <a:latin typeface="BIZ UDPゴシック" panose="020B0400000000000000" pitchFamily="50" charset="-128"/>
                <a:ea typeface="BIZ UDPゴシック" panose="020B0400000000000000" pitchFamily="50" charset="-128"/>
              </a:rPr>
              <a:t>－身近な税の使いみち①－</a:t>
            </a:r>
            <a:endParaRPr kumimoji="1" lang="ja-JP" altLang="en-US" sz="2000" dirty="0">
              <a:solidFill>
                <a:schemeClr val="bg2">
                  <a:lumMod val="50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213937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20" name="円/楕円 19"/>
          <p:cNvSpPr/>
          <p:nvPr/>
        </p:nvSpPr>
        <p:spPr>
          <a:xfrm>
            <a:off x="276424" y="75907"/>
            <a:ext cx="11679936" cy="6632609"/>
          </a:xfrm>
          <a:prstGeom prst="ellipse">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4" name="図 3"/>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40276" y="1500569"/>
            <a:ext cx="2240525" cy="1932413"/>
          </a:xfrm>
          <a:prstGeom prst="rect">
            <a:avLst/>
          </a:prstGeom>
          <a:noFill/>
          <a:ln>
            <a:noFill/>
          </a:ln>
        </p:spPr>
      </p:pic>
      <p:sp>
        <p:nvSpPr>
          <p:cNvPr id="5" name="テキスト ボックス 4"/>
          <p:cNvSpPr txBox="1"/>
          <p:nvPr/>
        </p:nvSpPr>
        <p:spPr>
          <a:xfrm>
            <a:off x="6384240" y="2405080"/>
            <a:ext cx="5256567" cy="843693"/>
          </a:xfrm>
          <a:prstGeom prst="rect">
            <a:avLst/>
          </a:prstGeom>
          <a:solidFill>
            <a:schemeClr val="bg1"/>
          </a:solidFill>
        </p:spPr>
        <p:txBody>
          <a:bodyPr wrap="none" rtlCol="0">
            <a:spAutoFit/>
          </a:bodyPr>
          <a:lstStyle/>
          <a:p>
            <a:pPr>
              <a:lnSpc>
                <a:spcPts val="3200"/>
              </a:lnSpc>
            </a:pPr>
            <a:r>
              <a:rPr kumimoji="1" lang="ja-JP" altLang="en-US" dirty="0">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ゴミの収集や自然環境の保護など、清潔で気持ち</a:t>
            </a:r>
            <a:endParaRPr lang="en-US" altLang="ja-JP" dirty="0">
              <a:latin typeface="BIZ UDPゴシック" panose="020B0400000000000000" pitchFamily="50" charset="-128"/>
              <a:ea typeface="BIZ UDPゴシック" panose="020B0400000000000000" pitchFamily="50" charset="-128"/>
            </a:endParaRPr>
          </a:p>
          <a:p>
            <a:pPr>
              <a:lnSpc>
                <a:spcPts val="3200"/>
              </a:lnSpc>
            </a:pPr>
            <a:r>
              <a:rPr lang="ja-JP" altLang="en-US" dirty="0">
                <a:latin typeface="BIZ UDPゴシック" panose="020B0400000000000000" pitchFamily="50" charset="-128"/>
                <a:ea typeface="BIZ UDPゴシック" panose="020B0400000000000000" pitchFamily="50" charset="-128"/>
              </a:rPr>
              <a:t>よく暮らせるための取り組みをしています。</a:t>
            </a:r>
            <a:endParaRPr lang="en-US" altLang="ja-JP" dirty="0">
              <a:latin typeface="BIZ UDPゴシック" panose="020B0400000000000000" pitchFamily="50" charset="-128"/>
              <a:ea typeface="BIZ UDPゴシック" panose="020B0400000000000000" pitchFamily="50" charset="-128"/>
            </a:endParaRPr>
          </a:p>
        </p:txBody>
      </p:sp>
      <p:grpSp>
        <p:nvGrpSpPr>
          <p:cNvPr id="11" name="グループ化 10"/>
          <p:cNvGrpSpPr/>
          <p:nvPr/>
        </p:nvGrpSpPr>
        <p:grpSpPr>
          <a:xfrm>
            <a:off x="1457268" y="4497704"/>
            <a:ext cx="3965565" cy="2360296"/>
            <a:chOff x="1052265" y="3996054"/>
            <a:chExt cx="3965565" cy="2360296"/>
          </a:xfrm>
        </p:grpSpPr>
        <p:pic>
          <p:nvPicPr>
            <p:cNvPr id="8" name="図 7"/>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2265" y="3996054"/>
              <a:ext cx="3965565" cy="2360296"/>
            </a:xfrm>
            <a:prstGeom prst="rect">
              <a:avLst/>
            </a:prstGeom>
            <a:noFill/>
            <a:ln>
              <a:noFill/>
            </a:ln>
          </p:spPr>
        </p:pic>
        <p:sp>
          <p:nvSpPr>
            <p:cNvPr id="9" name="テキスト ボックス 8"/>
            <p:cNvSpPr txBox="1"/>
            <p:nvPr/>
          </p:nvSpPr>
          <p:spPr>
            <a:xfrm>
              <a:off x="1585432" y="4605448"/>
              <a:ext cx="2899230" cy="1426031"/>
            </a:xfrm>
            <a:prstGeom prst="rect">
              <a:avLst/>
            </a:prstGeom>
            <a:noFill/>
          </p:spPr>
          <p:txBody>
            <a:bodyPr wrap="square" rtlCol="0">
              <a:spAutoFit/>
            </a:bodyPr>
            <a:lstStyle/>
            <a:p>
              <a:pPr algn="ctr">
                <a:lnSpc>
                  <a:spcPts val="2600"/>
                </a:lnSpc>
              </a:pPr>
              <a:r>
                <a:rPr lang="ja-JP" altLang="en-US" dirty="0"/>
                <a:t>ごみ処理費用にかかる税金</a:t>
              </a:r>
              <a:endParaRPr lang="en-US" altLang="ja-JP" dirty="0"/>
            </a:p>
            <a:p>
              <a:pPr algn="ctr">
                <a:lnSpc>
                  <a:spcPts val="2600"/>
                </a:lnSpc>
              </a:pPr>
              <a:r>
                <a:rPr lang="ja-JP" altLang="en-US" sz="1600" dirty="0"/>
                <a:t>国民一人あたり（１年間）</a:t>
              </a:r>
              <a:endParaRPr lang="en-US" altLang="ja-JP" sz="1600" dirty="0"/>
            </a:p>
            <a:p>
              <a:pPr algn="ctr">
                <a:lnSpc>
                  <a:spcPts val="2600"/>
                </a:lnSpc>
              </a:pPr>
              <a:r>
                <a:rPr kumimoji="1" lang="ja-JP" altLang="en-US" sz="2400" b="1" dirty="0">
                  <a:solidFill>
                    <a:srgbClr val="FF0000"/>
                  </a:solidFill>
                </a:rPr>
                <a:t>約</a:t>
              </a:r>
              <a:r>
                <a:rPr lang="en-US" altLang="ja-JP" sz="2400" b="1" dirty="0">
                  <a:solidFill>
                    <a:srgbClr val="FF0000"/>
                  </a:solidFill>
                  <a:latin typeface="+mn-ea"/>
                </a:rPr>
                <a:t>19,400</a:t>
              </a:r>
              <a:r>
                <a:rPr kumimoji="1" lang="ja-JP" altLang="en-US" sz="2400" b="1" dirty="0">
                  <a:solidFill>
                    <a:srgbClr val="FF0000"/>
                  </a:solidFill>
                </a:rPr>
                <a:t>円</a:t>
              </a:r>
              <a:endParaRPr kumimoji="1" lang="en-US" altLang="ja-JP" sz="2400" b="1" dirty="0">
                <a:solidFill>
                  <a:srgbClr val="FF0000"/>
                </a:solidFill>
              </a:endParaRPr>
            </a:p>
            <a:p>
              <a:pPr algn="ctr">
                <a:lnSpc>
                  <a:spcPts val="2600"/>
                </a:lnSpc>
              </a:pPr>
              <a:r>
                <a:rPr lang="ja-JP" altLang="en-US" dirty="0"/>
                <a:t>（令和３年度）</a:t>
              </a:r>
              <a:endParaRPr kumimoji="1" lang="ja-JP" altLang="en-US" dirty="0"/>
            </a:p>
          </p:txBody>
        </p:sp>
      </p:grpSp>
      <p:pic>
        <p:nvPicPr>
          <p:cNvPr id="3" name="図 2"/>
          <p:cNvPicPr>
            <a:picLocks noChangeAspect="1"/>
          </p:cNvPicPr>
          <p:nvPr/>
        </p:nvPicPr>
        <p:blipFill>
          <a:blip r:embed="rId5"/>
          <a:stretch>
            <a:fillRect/>
          </a:stretch>
        </p:blipFill>
        <p:spPr>
          <a:xfrm>
            <a:off x="717311" y="229364"/>
            <a:ext cx="2828557" cy="4242985"/>
          </a:xfrm>
          <a:prstGeom prst="rect">
            <a:avLst/>
          </a:prstGeom>
        </p:spPr>
      </p:pic>
      <p:sp>
        <p:nvSpPr>
          <p:cNvPr id="12" name="テキスト ボックス 11"/>
          <p:cNvSpPr txBox="1"/>
          <p:nvPr/>
        </p:nvSpPr>
        <p:spPr>
          <a:xfrm>
            <a:off x="3516800" y="4250454"/>
            <a:ext cx="1351652" cy="307777"/>
          </a:xfrm>
          <a:prstGeom prst="rect">
            <a:avLst/>
          </a:prstGeom>
          <a:noFill/>
        </p:spPr>
        <p:txBody>
          <a:bodyPr wrap="none" rtlCol="0">
            <a:spAutoFit/>
          </a:bodyPr>
          <a:lstStyle/>
          <a:p>
            <a:r>
              <a:rPr lang="ja-JP" altLang="en-US" sz="1400" b="1" dirty="0"/>
              <a:t>（提供：東京都）</a:t>
            </a:r>
            <a:endParaRPr kumimoji="1" lang="ja-JP" altLang="en-US" sz="1400" b="1" dirty="0"/>
          </a:p>
        </p:txBody>
      </p:sp>
      <p:pic>
        <p:nvPicPr>
          <p:cNvPr id="13" name="図 12"/>
          <p:cNvPicPr>
            <a:picLocks noChangeAspect="1"/>
          </p:cNvPicPr>
          <p:nvPr/>
        </p:nvPicPr>
        <p:blipFill>
          <a:blip r:embed="rId6"/>
          <a:stretch>
            <a:fillRect/>
          </a:stretch>
        </p:blipFill>
        <p:spPr>
          <a:xfrm>
            <a:off x="6067396" y="3432982"/>
            <a:ext cx="5113160" cy="2931188"/>
          </a:xfrm>
          <a:prstGeom prst="rect">
            <a:avLst/>
          </a:prstGeom>
        </p:spPr>
      </p:pic>
      <p:sp>
        <p:nvSpPr>
          <p:cNvPr id="14" name="テキスト ボックス 13"/>
          <p:cNvSpPr txBox="1"/>
          <p:nvPr/>
        </p:nvSpPr>
        <p:spPr>
          <a:xfrm>
            <a:off x="8759626" y="6364170"/>
            <a:ext cx="2563522" cy="307777"/>
          </a:xfrm>
          <a:prstGeom prst="rect">
            <a:avLst/>
          </a:prstGeom>
          <a:noFill/>
        </p:spPr>
        <p:txBody>
          <a:bodyPr wrap="none" rtlCol="0">
            <a:spAutoFit/>
          </a:bodyPr>
          <a:lstStyle/>
          <a:p>
            <a:r>
              <a:rPr lang="ja-JP" altLang="en-US" sz="1400" b="1" dirty="0"/>
              <a:t>エコフロンティアかさま（笠間市）</a:t>
            </a:r>
            <a:endParaRPr kumimoji="1" lang="ja-JP" altLang="en-US" sz="1400" b="1" dirty="0"/>
          </a:p>
        </p:txBody>
      </p:sp>
      <p:sp>
        <p:nvSpPr>
          <p:cNvPr id="16" name="テキスト ボックス 15"/>
          <p:cNvSpPr txBox="1"/>
          <p:nvPr/>
        </p:nvSpPr>
        <p:spPr>
          <a:xfrm>
            <a:off x="11785480" y="6474958"/>
            <a:ext cx="341760" cy="369332"/>
          </a:xfrm>
          <a:prstGeom prst="rect">
            <a:avLst/>
          </a:prstGeom>
          <a:noFill/>
        </p:spPr>
        <p:txBody>
          <a:bodyPr wrap="none" rtlCol="0">
            <a:spAutoFit/>
          </a:bodyPr>
          <a:lstStyle/>
          <a:p>
            <a:r>
              <a:rPr lang="ja-JP" altLang="en-US" dirty="0"/>
              <a:t>９</a:t>
            </a:r>
            <a:endParaRPr kumimoji="1" lang="ja-JP" altLang="en-US" dirty="0"/>
          </a:p>
        </p:txBody>
      </p:sp>
      <p:grpSp>
        <p:nvGrpSpPr>
          <p:cNvPr id="7" name="グループ化 6"/>
          <p:cNvGrpSpPr/>
          <p:nvPr/>
        </p:nvGrpSpPr>
        <p:grpSpPr>
          <a:xfrm>
            <a:off x="6767332" y="472326"/>
            <a:ext cx="4518641" cy="1840649"/>
            <a:chOff x="1008701" y="220777"/>
            <a:chExt cx="4518641" cy="1840649"/>
          </a:xfrm>
        </p:grpSpPr>
        <p:sp>
          <p:nvSpPr>
            <p:cNvPr id="2" name="正方形/長方形 1"/>
            <p:cNvSpPr/>
            <p:nvPr/>
          </p:nvSpPr>
          <p:spPr>
            <a:xfrm>
              <a:off x="1225193" y="220777"/>
              <a:ext cx="4302149" cy="18406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二等辺三角形 14"/>
            <p:cNvSpPr/>
            <p:nvPr/>
          </p:nvSpPr>
          <p:spPr>
            <a:xfrm rot="1191320">
              <a:off x="2048129" y="260835"/>
              <a:ext cx="1013942" cy="852975"/>
            </a:xfrm>
            <a:prstGeom prst="triangle">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二等辺三角形 5"/>
            <p:cNvSpPr/>
            <p:nvPr/>
          </p:nvSpPr>
          <p:spPr>
            <a:xfrm rot="20259512">
              <a:off x="1008701" y="374138"/>
              <a:ext cx="1440413" cy="1410300"/>
            </a:xfrm>
            <a:prstGeom prst="triangle">
              <a:avLst/>
            </a:prstGeom>
            <a:solidFill>
              <a:srgbClr val="CC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二等辺三角形 16"/>
            <p:cNvSpPr/>
            <p:nvPr/>
          </p:nvSpPr>
          <p:spPr>
            <a:xfrm rot="342562">
              <a:off x="3028390" y="337270"/>
              <a:ext cx="1259711" cy="1093405"/>
            </a:xfrm>
            <a:prstGeom prst="triangle">
              <a:avLst/>
            </a:prstGeom>
            <a:solidFill>
              <a:srgbClr val="CC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二等辺三角形 17"/>
            <p:cNvSpPr/>
            <p:nvPr/>
          </p:nvSpPr>
          <p:spPr>
            <a:xfrm rot="5123264">
              <a:off x="4651722" y="664926"/>
              <a:ext cx="776434" cy="584117"/>
            </a:xfrm>
            <a:prstGeom prst="triangle">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1499447" y="610951"/>
              <a:ext cx="3753639" cy="1077218"/>
            </a:xfrm>
            <a:prstGeom prst="rect">
              <a:avLst/>
            </a:prstGeom>
            <a:noFill/>
          </p:spPr>
          <p:txBody>
            <a:bodyPr wrap="square" rtlCol="0">
              <a:spAutoFit/>
            </a:bodyPr>
            <a:lstStyle/>
            <a:p>
              <a:r>
                <a:rPr lang="ja-JP" altLang="en-US" sz="3200" dirty="0">
                  <a:solidFill>
                    <a:srgbClr val="9900CC"/>
                  </a:solidFill>
                  <a:effectLst>
                    <a:outerShdw blurRad="50800" dist="50800" dir="5400000" algn="ctr" rotWithShape="0">
                      <a:srgbClr val="CC99FF"/>
                    </a:outerShdw>
                  </a:effectLst>
                  <a:latin typeface="BIZ UDPゴシック" panose="020B0400000000000000" pitchFamily="50" charset="-128"/>
                  <a:ea typeface="BIZ UDPゴシック" panose="020B0400000000000000" pitchFamily="50" charset="-128"/>
                </a:rPr>
                <a:t>わたしたちの</a:t>
              </a:r>
              <a:endParaRPr lang="en-US" altLang="ja-JP" sz="3200" dirty="0">
                <a:solidFill>
                  <a:srgbClr val="9900CC"/>
                </a:solidFill>
                <a:effectLst>
                  <a:outerShdw blurRad="50800" dist="50800" dir="5400000" algn="ctr" rotWithShape="0">
                    <a:srgbClr val="CC99FF"/>
                  </a:outerShdw>
                </a:effectLst>
                <a:latin typeface="BIZ UDPゴシック" panose="020B0400000000000000" pitchFamily="50" charset="-128"/>
                <a:ea typeface="BIZ UDPゴシック" panose="020B0400000000000000" pitchFamily="50" charset="-128"/>
              </a:endParaRPr>
            </a:p>
            <a:p>
              <a:r>
                <a:rPr kumimoji="1" lang="ja-JP" altLang="en-US" sz="3200" dirty="0">
                  <a:solidFill>
                    <a:srgbClr val="9900CC"/>
                  </a:solidFill>
                  <a:effectLst>
                    <a:outerShdw blurRad="50800" dist="50800" dir="5400000" algn="ctr" rotWithShape="0">
                      <a:srgbClr val="CC99FF"/>
                    </a:outerShdw>
                  </a:effectLst>
                  <a:latin typeface="BIZ UDPゴシック" panose="020B0400000000000000" pitchFamily="50" charset="-128"/>
                  <a:ea typeface="BIZ UDPゴシック" panose="020B0400000000000000" pitchFamily="50" charset="-128"/>
                </a:rPr>
                <a:t>生活を守るために</a:t>
              </a:r>
              <a:endParaRPr kumimoji="1" lang="en-US" altLang="ja-JP" sz="3200" dirty="0">
                <a:solidFill>
                  <a:srgbClr val="9900CC"/>
                </a:solidFill>
                <a:effectLst>
                  <a:outerShdw blurRad="50800" dist="50800" dir="5400000" algn="ctr" rotWithShape="0">
                    <a:srgbClr val="CC99FF"/>
                  </a:outerShdw>
                </a:effectLst>
                <a:latin typeface="BIZ UDPゴシック" panose="020B0400000000000000" pitchFamily="50" charset="-128"/>
                <a:ea typeface="BIZ UDPゴシック" panose="020B0400000000000000" pitchFamily="50" charset="-128"/>
              </a:endParaRPr>
            </a:p>
          </p:txBody>
        </p:sp>
      </p:grpSp>
      <p:sp>
        <p:nvSpPr>
          <p:cNvPr id="22" name="角丸四角形 21"/>
          <p:cNvSpPr/>
          <p:nvPr/>
        </p:nvSpPr>
        <p:spPr>
          <a:xfrm>
            <a:off x="8656320" y="20280"/>
            <a:ext cx="3535680" cy="447535"/>
          </a:xfrm>
          <a:prstGeom prst="roundRect">
            <a:avLst/>
          </a:prstGeom>
          <a:solidFill>
            <a:schemeClr val="bg1">
              <a:lumMod val="6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bg2">
                    <a:lumMod val="50000"/>
                  </a:schemeClr>
                </a:solidFill>
                <a:latin typeface="BIZ UDPゴシック" panose="020B0400000000000000" pitchFamily="50" charset="-128"/>
                <a:ea typeface="BIZ UDPゴシック" panose="020B0400000000000000" pitchFamily="50" charset="-128"/>
              </a:rPr>
              <a:t>－身近な税の使いみち①－</a:t>
            </a:r>
            <a:endParaRPr kumimoji="1" lang="ja-JP" altLang="en-US" sz="2000" dirty="0">
              <a:solidFill>
                <a:schemeClr val="bg2">
                  <a:lumMod val="50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022025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6" name="角丸四角形吹き出し 5"/>
          <p:cNvSpPr/>
          <p:nvPr/>
        </p:nvSpPr>
        <p:spPr>
          <a:xfrm>
            <a:off x="3753851" y="971261"/>
            <a:ext cx="7599948" cy="1556085"/>
          </a:xfrm>
          <a:prstGeom prst="wedgeRoundRectCallout">
            <a:avLst>
              <a:gd name="adj1" fmla="val -60236"/>
              <a:gd name="adj2" fmla="val 14048"/>
              <a:gd name="adj3" fmla="val 16667"/>
            </a:avLst>
          </a:prstGeom>
          <a:solidFill>
            <a:srgbClr val="FFCCFF"/>
          </a:solidFill>
          <a:ln w="57150">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accent4">
                    <a:lumMod val="50000"/>
                  </a:schemeClr>
                </a:solidFill>
              </a:rPr>
              <a:t>　</a:t>
            </a:r>
            <a:r>
              <a:rPr kumimoji="1" lang="ja-JP" altLang="en-US" dirty="0">
                <a:solidFill>
                  <a:schemeClr val="accent4">
                    <a:lumMod val="50000"/>
                  </a:schemeClr>
                </a:solidFill>
                <a:latin typeface="BIZ UDPゴシック" panose="020B0400000000000000" pitchFamily="50" charset="-128"/>
                <a:ea typeface="BIZ UDPゴシック" panose="020B0400000000000000" pitchFamily="50" charset="-128"/>
              </a:rPr>
              <a:t>国民すべてが平等に教育を受けられるように、学校</a:t>
            </a:r>
            <a:r>
              <a:rPr lang="ja-JP" altLang="en-US" dirty="0">
                <a:solidFill>
                  <a:schemeClr val="accent4">
                    <a:lumMod val="50000"/>
                  </a:schemeClr>
                </a:solidFill>
                <a:latin typeface="BIZ UDPゴシック" panose="020B0400000000000000" pitchFamily="50" charset="-128"/>
                <a:ea typeface="BIZ UDPゴシック" panose="020B0400000000000000" pitchFamily="50" charset="-128"/>
              </a:rPr>
              <a:t>をつくったり、教科書を配付したりします。</a:t>
            </a:r>
            <a:endParaRPr lang="en-US" altLang="ja-JP" dirty="0">
              <a:solidFill>
                <a:schemeClr val="accent4">
                  <a:lumMod val="50000"/>
                </a:schemeClr>
              </a:solidFill>
              <a:latin typeface="BIZ UDPゴシック" panose="020B0400000000000000" pitchFamily="50" charset="-128"/>
              <a:ea typeface="BIZ UDPゴシック" panose="020B0400000000000000" pitchFamily="50" charset="-128"/>
            </a:endParaRPr>
          </a:p>
          <a:p>
            <a:r>
              <a:rPr kumimoji="1" lang="ja-JP" altLang="en-US" dirty="0">
                <a:solidFill>
                  <a:schemeClr val="accent4">
                    <a:lumMod val="50000"/>
                  </a:schemeClr>
                </a:solidFill>
                <a:latin typeface="BIZ UDPゴシック" panose="020B0400000000000000" pitchFamily="50" charset="-128"/>
                <a:ea typeface="BIZ UDPゴシック" panose="020B0400000000000000" pitchFamily="50" charset="-128"/>
              </a:rPr>
              <a:t>　教育や科学技術などのために、国の予算のうち年間約５兆</a:t>
            </a:r>
            <a:r>
              <a:rPr lang="en-US" altLang="ja-JP" dirty="0">
                <a:solidFill>
                  <a:schemeClr val="accent4">
                    <a:lumMod val="50000"/>
                  </a:schemeClr>
                </a:solidFill>
                <a:latin typeface="BIZ UDPゴシック" panose="020B0400000000000000" pitchFamily="50" charset="-128"/>
                <a:ea typeface="BIZ UDPゴシック" panose="020B0400000000000000" pitchFamily="50" charset="-128"/>
              </a:rPr>
              <a:t>4,158</a:t>
            </a:r>
            <a:r>
              <a:rPr kumimoji="1" lang="ja-JP" altLang="en-US" dirty="0">
                <a:solidFill>
                  <a:schemeClr val="accent4">
                    <a:lumMod val="50000"/>
                  </a:schemeClr>
                </a:solidFill>
                <a:latin typeface="BIZ UDPゴシック" panose="020B0400000000000000" pitchFamily="50" charset="-128"/>
                <a:ea typeface="BIZ UDPゴシック" panose="020B0400000000000000" pitchFamily="50" charset="-128"/>
              </a:rPr>
              <a:t>億円（令和５年度）が使われています。</a:t>
            </a:r>
          </a:p>
        </p:txBody>
      </p:sp>
      <p:pic>
        <p:nvPicPr>
          <p:cNvPr id="10" name="図 9"/>
          <p:cNvPicPr/>
          <p:nvPr/>
        </p:nvPicPr>
        <p:blipFill>
          <a:blip r:embed="rId3">
            <a:clrChange>
              <a:clrFrom>
                <a:srgbClr val="FFFFFF"/>
              </a:clrFrom>
              <a:clrTo>
                <a:srgbClr val="FFFFFF">
                  <a:alpha val="0"/>
                </a:srgbClr>
              </a:clrTo>
            </a:clrChange>
          </a:blip>
          <a:stretch>
            <a:fillRect/>
          </a:stretch>
        </p:blipFill>
        <p:spPr>
          <a:xfrm>
            <a:off x="4814298" y="3446739"/>
            <a:ext cx="709013" cy="1964422"/>
          </a:xfrm>
          <a:prstGeom prst="rect">
            <a:avLst/>
          </a:prstGeom>
        </p:spPr>
      </p:pic>
      <p:grpSp>
        <p:nvGrpSpPr>
          <p:cNvPr id="24" name="グループ化 23"/>
          <p:cNvGrpSpPr/>
          <p:nvPr/>
        </p:nvGrpSpPr>
        <p:grpSpPr>
          <a:xfrm>
            <a:off x="1233873" y="5292417"/>
            <a:ext cx="1390124" cy="753091"/>
            <a:chOff x="1233873" y="5292417"/>
            <a:chExt cx="1390124" cy="753091"/>
          </a:xfrm>
        </p:grpSpPr>
        <p:sp>
          <p:nvSpPr>
            <p:cNvPr id="11" name="テキスト ボックス 10"/>
            <p:cNvSpPr txBox="1"/>
            <p:nvPr/>
          </p:nvSpPr>
          <p:spPr>
            <a:xfrm>
              <a:off x="1233873" y="5292417"/>
              <a:ext cx="1390124" cy="753091"/>
            </a:xfrm>
            <a:prstGeom prst="rect">
              <a:avLst/>
            </a:prstGeom>
            <a:noFill/>
          </p:spPr>
          <p:txBody>
            <a:bodyPr wrap="none" rtlCol="0">
              <a:spAutoFit/>
            </a:bodyPr>
            <a:lstStyle/>
            <a:p>
              <a:pPr algn="ctr">
                <a:lnSpc>
                  <a:spcPts val="1800"/>
                </a:lnSpc>
              </a:pPr>
              <a:r>
                <a:rPr lang="ja-JP" altLang="en-US" sz="1400" b="1" dirty="0">
                  <a:solidFill>
                    <a:srgbClr val="FF0000"/>
                  </a:solidFill>
                  <a:latin typeface="HG丸ｺﾞｼｯｸM-PRO" panose="020F0600000000000000" pitchFamily="50" charset="-128"/>
                  <a:ea typeface="HG丸ｺﾞｼｯｸM-PRO" panose="020F0600000000000000" pitchFamily="50" charset="-128"/>
                </a:rPr>
                <a:t>約</a:t>
              </a:r>
              <a:r>
                <a:rPr lang="en-US" altLang="ja-JP" sz="1400" b="1" dirty="0">
                  <a:solidFill>
                    <a:srgbClr val="FF0000"/>
                  </a:solidFill>
                  <a:latin typeface="HG丸ｺﾞｼｯｸM-PRO" panose="020F0600000000000000" pitchFamily="50" charset="-128"/>
                  <a:ea typeface="HG丸ｺﾞｼｯｸM-PRO" panose="020F0600000000000000" pitchFamily="50" charset="-128"/>
                </a:rPr>
                <a:t>975,000</a:t>
              </a:r>
              <a:r>
                <a:rPr lang="ja-JP" altLang="en-US" sz="1400" b="1" dirty="0">
                  <a:solidFill>
                    <a:srgbClr val="FF0000"/>
                  </a:solidFill>
                  <a:latin typeface="HG丸ｺﾞｼｯｸM-PRO" panose="020F0600000000000000" pitchFamily="50" charset="-128"/>
                  <a:ea typeface="HG丸ｺﾞｼｯｸM-PRO" panose="020F0600000000000000" pitchFamily="50" charset="-128"/>
                </a:rPr>
                <a:t>円</a:t>
              </a:r>
              <a:endParaRPr lang="en-US" altLang="ja-JP" sz="1400" b="1" dirty="0">
                <a:solidFill>
                  <a:srgbClr val="FF0000"/>
                </a:solidFill>
                <a:latin typeface="HG丸ｺﾞｼｯｸM-PRO" panose="020F0600000000000000" pitchFamily="50" charset="-128"/>
                <a:ea typeface="HG丸ｺﾞｼｯｸM-PRO" panose="020F0600000000000000" pitchFamily="50" charset="-128"/>
              </a:endParaRPr>
            </a:p>
            <a:p>
              <a:pPr algn="ctr">
                <a:lnSpc>
                  <a:spcPts val="1800"/>
                </a:lnSpc>
              </a:pPr>
              <a:r>
                <a:rPr kumimoji="1" lang="ja-JP" altLang="en-US" sz="1200" b="1" dirty="0">
                  <a:solidFill>
                    <a:srgbClr val="FF0000"/>
                  </a:solidFill>
                  <a:latin typeface="HG丸ｺﾞｼｯｸM-PRO" panose="020F0600000000000000" pitchFamily="50" charset="-128"/>
                  <a:ea typeface="HG丸ｺﾞｼｯｸM-PRO" panose="020F0600000000000000" pitchFamily="50" charset="-128"/>
                </a:rPr>
                <a:t>１か月あたり</a:t>
              </a:r>
              <a:endParaRPr kumimoji="1" lang="en-US" altLang="ja-JP" sz="1200" b="1" dirty="0">
                <a:solidFill>
                  <a:srgbClr val="FF0000"/>
                </a:solidFill>
                <a:latin typeface="HG丸ｺﾞｼｯｸM-PRO" panose="020F0600000000000000" pitchFamily="50" charset="-128"/>
                <a:ea typeface="HG丸ｺﾞｼｯｸM-PRO" panose="020F0600000000000000" pitchFamily="50" charset="-128"/>
              </a:endParaRPr>
            </a:p>
            <a:p>
              <a:pPr algn="ctr">
                <a:lnSpc>
                  <a:spcPts val="1800"/>
                </a:lnSpc>
              </a:pPr>
              <a:r>
                <a:rPr kumimoji="1" lang="ja-JP" altLang="en-US" sz="1200" b="1" dirty="0">
                  <a:solidFill>
                    <a:srgbClr val="FF0000"/>
                  </a:solidFill>
                  <a:latin typeface="HG丸ｺﾞｼｯｸM-PRO" panose="020F0600000000000000" pitchFamily="50" charset="-128"/>
                  <a:ea typeface="HG丸ｺﾞｼｯｸM-PRO" panose="020F0600000000000000" pitchFamily="50" charset="-128"/>
                </a:rPr>
                <a:t>約</a:t>
              </a:r>
              <a:r>
                <a:rPr kumimoji="1" lang="en-US" altLang="ja-JP" sz="1200" b="1" dirty="0">
                  <a:solidFill>
                    <a:srgbClr val="FF0000"/>
                  </a:solidFill>
                  <a:latin typeface="HG丸ｺﾞｼｯｸM-PRO" panose="020F0600000000000000" pitchFamily="50" charset="-128"/>
                  <a:ea typeface="HG丸ｺﾞｼｯｸM-PRO" panose="020F0600000000000000" pitchFamily="50" charset="-128"/>
                </a:rPr>
                <a:t>81,300</a:t>
              </a:r>
              <a:r>
                <a:rPr kumimoji="1" lang="ja-JP" altLang="en-US" sz="1200" b="1" dirty="0">
                  <a:solidFill>
                    <a:srgbClr val="FF0000"/>
                  </a:solidFill>
                  <a:latin typeface="HG丸ｺﾞｼｯｸM-PRO" panose="020F0600000000000000" pitchFamily="50" charset="-128"/>
                  <a:ea typeface="HG丸ｺﾞｼｯｸM-PRO" panose="020F0600000000000000" pitchFamily="50" charset="-128"/>
                </a:rPr>
                <a:t>円</a:t>
              </a:r>
              <a:endParaRPr kumimoji="1" lang="en-US" altLang="ja-JP" sz="12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17" name="大かっこ 16"/>
            <p:cNvSpPr/>
            <p:nvPr/>
          </p:nvSpPr>
          <p:spPr>
            <a:xfrm>
              <a:off x="1356890" y="5599723"/>
              <a:ext cx="1161150" cy="418179"/>
            </a:xfrm>
            <a:prstGeom prst="bracketPair">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8" name="グループ化 7"/>
          <p:cNvGrpSpPr/>
          <p:nvPr/>
        </p:nvGrpSpPr>
        <p:grpSpPr>
          <a:xfrm>
            <a:off x="2784713" y="5305989"/>
            <a:ext cx="1563248" cy="753091"/>
            <a:chOff x="2784713" y="5305989"/>
            <a:chExt cx="1563248" cy="753091"/>
          </a:xfrm>
        </p:grpSpPr>
        <p:sp>
          <p:nvSpPr>
            <p:cNvPr id="12" name="テキスト ボックス 11"/>
            <p:cNvSpPr txBox="1"/>
            <p:nvPr/>
          </p:nvSpPr>
          <p:spPr>
            <a:xfrm>
              <a:off x="2784713" y="5305989"/>
              <a:ext cx="1563248" cy="753091"/>
            </a:xfrm>
            <a:prstGeom prst="rect">
              <a:avLst/>
            </a:prstGeom>
            <a:noFill/>
          </p:spPr>
          <p:txBody>
            <a:bodyPr wrap="none" rtlCol="0">
              <a:spAutoFit/>
            </a:bodyPr>
            <a:lstStyle/>
            <a:p>
              <a:pPr algn="ctr">
                <a:lnSpc>
                  <a:spcPts val="1800"/>
                </a:lnSpc>
              </a:pPr>
              <a:r>
                <a:rPr lang="ja-JP" altLang="en-US" sz="1400" b="1" dirty="0">
                  <a:solidFill>
                    <a:srgbClr val="FF0000"/>
                  </a:solidFill>
                  <a:latin typeface="HG丸ｺﾞｼｯｸM-PRO" panose="020F0600000000000000" pitchFamily="50" charset="-128"/>
                  <a:ea typeface="HG丸ｺﾞｼｯｸM-PRO" panose="020F0600000000000000" pitchFamily="50" charset="-128"/>
                </a:rPr>
                <a:t>約</a:t>
              </a:r>
              <a:r>
                <a:rPr lang="en-US" altLang="ja-JP" sz="1400" b="1" dirty="0">
                  <a:solidFill>
                    <a:srgbClr val="FF0000"/>
                  </a:solidFill>
                  <a:latin typeface="HG丸ｺﾞｼｯｸM-PRO" panose="020F0600000000000000" pitchFamily="50" charset="-128"/>
                  <a:ea typeface="HG丸ｺﾞｼｯｸM-PRO" panose="020F0600000000000000" pitchFamily="50" charset="-128"/>
                </a:rPr>
                <a:t>1,122,000</a:t>
              </a:r>
              <a:r>
                <a:rPr lang="ja-JP" altLang="en-US" sz="1400" b="1" dirty="0">
                  <a:solidFill>
                    <a:srgbClr val="FF0000"/>
                  </a:solidFill>
                  <a:latin typeface="HG丸ｺﾞｼｯｸM-PRO" panose="020F0600000000000000" pitchFamily="50" charset="-128"/>
                  <a:ea typeface="HG丸ｺﾞｼｯｸM-PRO" panose="020F0600000000000000" pitchFamily="50" charset="-128"/>
                </a:rPr>
                <a:t>円</a:t>
              </a:r>
              <a:endParaRPr lang="en-US" altLang="ja-JP" sz="1400" b="1" dirty="0">
                <a:solidFill>
                  <a:srgbClr val="FF0000"/>
                </a:solidFill>
                <a:latin typeface="HG丸ｺﾞｼｯｸM-PRO" panose="020F0600000000000000" pitchFamily="50" charset="-128"/>
                <a:ea typeface="HG丸ｺﾞｼｯｸM-PRO" panose="020F0600000000000000" pitchFamily="50" charset="-128"/>
              </a:endParaRPr>
            </a:p>
            <a:p>
              <a:pPr algn="ctr">
                <a:lnSpc>
                  <a:spcPts val="1800"/>
                </a:lnSpc>
              </a:pPr>
              <a:r>
                <a:rPr kumimoji="1" lang="ja-JP" altLang="en-US" sz="1200" b="1" dirty="0">
                  <a:solidFill>
                    <a:srgbClr val="FF0000"/>
                  </a:solidFill>
                  <a:latin typeface="HG丸ｺﾞｼｯｸM-PRO" panose="020F0600000000000000" pitchFamily="50" charset="-128"/>
                  <a:ea typeface="HG丸ｺﾞｼｯｸM-PRO" panose="020F0600000000000000" pitchFamily="50" charset="-128"/>
                </a:rPr>
                <a:t>１か月あたり</a:t>
              </a:r>
              <a:endParaRPr kumimoji="1" lang="en-US" altLang="ja-JP" sz="1200" b="1" dirty="0">
                <a:solidFill>
                  <a:srgbClr val="FF0000"/>
                </a:solidFill>
                <a:latin typeface="HG丸ｺﾞｼｯｸM-PRO" panose="020F0600000000000000" pitchFamily="50" charset="-128"/>
                <a:ea typeface="HG丸ｺﾞｼｯｸM-PRO" panose="020F0600000000000000" pitchFamily="50" charset="-128"/>
              </a:endParaRPr>
            </a:p>
            <a:p>
              <a:pPr algn="ctr">
                <a:lnSpc>
                  <a:spcPts val="1800"/>
                </a:lnSpc>
              </a:pPr>
              <a:r>
                <a:rPr lang="ja-JP" altLang="en-US" sz="1200" b="1" dirty="0">
                  <a:solidFill>
                    <a:srgbClr val="FF0000"/>
                  </a:solidFill>
                  <a:latin typeface="HG丸ｺﾞｼｯｸM-PRO" panose="020F0600000000000000" pitchFamily="50" charset="-128"/>
                  <a:ea typeface="HG丸ｺﾞｼｯｸM-PRO" panose="020F0600000000000000" pitchFamily="50" charset="-128"/>
                </a:rPr>
                <a:t>約</a:t>
              </a:r>
              <a:r>
                <a:rPr lang="en-US" altLang="ja-JP" sz="1200" b="1" dirty="0">
                  <a:solidFill>
                    <a:srgbClr val="FF0000"/>
                  </a:solidFill>
                  <a:latin typeface="HG丸ｺﾞｼｯｸM-PRO" panose="020F0600000000000000" pitchFamily="50" charset="-128"/>
                  <a:ea typeface="HG丸ｺﾞｼｯｸM-PRO" panose="020F0600000000000000" pitchFamily="50" charset="-128"/>
                </a:rPr>
                <a:t>93,500</a:t>
              </a:r>
              <a:r>
                <a:rPr lang="ja-JP" altLang="en-US" sz="1200" b="1" dirty="0">
                  <a:solidFill>
                    <a:srgbClr val="FF0000"/>
                  </a:solidFill>
                  <a:latin typeface="HG丸ｺﾞｼｯｸM-PRO" panose="020F0600000000000000" pitchFamily="50" charset="-128"/>
                  <a:ea typeface="HG丸ｺﾞｼｯｸM-PRO" panose="020F0600000000000000" pitchFamily="50" charset="-128"/>
                </a:rPr>
                <a:t>円</a:t>
              </a:r>
              <a:endParaRPr kumimoji="1" lang="en-US" altLang="ja-JP" sz="12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19" name="大かっこ 18"/>
            <p:cNvSpPr/>
            <p:nvPr/>
          </p:nvSpPr>
          <p:spPr>
            <a:xfrm>
              <a:off x="2985761" y="5609070"/>
              <a:ext cx="1161150" cy="418179"/>
            </a:xfrm>
            <a:prstGeom prst="bracketPair">
              <a:avLst/>
            </a:prstGeom>
            <a:noFill/>
            <a:ln w="63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grpSp>
      <p:grpSp>
        <p:nvGrpSpPr>
          <p:cNvPr id="9" name="グループ化 8"/>
          <p:cNvGrpSpPr/>
          <p:nvPr/>
        </p:nvGrpSpPr>
        <p:grpSpPr>
          <a:xfrm>
            <a:off x="4338546" y="5319822"/>
            <a:ext cx="1563248" cy="753091"/>
            <a:chOff x="4338546" y="5319822"/>
            <a:chExt cx="1563248" cy="753091"/>
          </a:xfrm>
        </p:grpSpPr>
        <p:sp>
          <p:nvSpPr>
            <p:cNvPr id="13" name="テキスト ボックス 12"/>
            <p:cNvSpPr txBox="1"/>
            <p:nvPr/>
          </p:nvSpPr>
          <p:spPr>
            <a:xfrm>
              <a:off x="4338546" y="5319822"/>
              <a:ext cx="1563248" cy="753091"/>
            </a:xfrm>
            <a:prstGeom prst="rect">
              <a:avLst/>
            </a:prstGeom>
            <a:noFill/>
          </p:spPr>
          <p:txBody>
            <a:bodyPr wrap="none" rtlCol="0">
              <a:spAutoFit/>
            </a:bodyPr>
            <a:lstStyle/>
            <a:p>
              <a:pPr algn="ctr">
                <a:lnSpc>
                  <a:spcPts val="1800"/>
                </a:lnSpc>
              </a:pPr>
              <a:r>
                <a:rPr lang="ja-JP" altLang="en-US" sz="1400" b="1" dirty="0">
                  <a:solidFill>
                    <a:srgbClr val="FF0000"/>
                  </a:solidFill>
                  <a:latin typeface="HG丸ｺﾞｼｯｸM-PRO" panose="020F0600000000000000" pitchFamily="50" charset="-128"/>
                  <a:ea typeface="HG丸ｺﾞｼｯｸM-PRO" panose="020F0600000000000000" pitchFamily="50" charset="-128"/>
                </a:rPr>
                <a:t>約</a:t>
              </a:r>
              <a:r>
                <a:rPr lang="en-US" altLang="ja-JP" sz="1400" b="1" dirty="0">
                  <a:solidFill>
                    <a:srgbClr val="FF0000"/>
                  </a:solidFill>
                  <a:latin typeface="HG丸ｺﾞｼｯｸM-PRO" panose="020F0600000000000000" pitchFamily="50" charset="-128"/>
                  <a:ea typeface="HG丸ｺﾞｼｯｸM-PRO" panose="020F0600000000000000" pitchFamily="50" charset="-128"/>
                </a:rPr>
                <a:t>1,063,000</a:t>
              </a:r>
              <a:r>
                <a:rPr lang="ja-JP" altLang="en-US" sz="1400" b="1" dirty="0">
                  <a:solidFill>
                    <a:srgbClr val="FF0000"/>
                  </a:solidFill>
                  <a:latin typeface="HG丸ｺﾞｼｯｸM-PRO" panose="020F0600000000000000" pitchFamily="50" charset="-128"/>
                  <a:ea typeface="HG丸ｺﾞｼｯｸM-PRO" panose="020F0600000000000000" pitchFamily="50" charset="-128"/>
                </a:rPr>
                <a:t>円</a:t>
              </a:r>
              <a:endParaRPr lang="en-US" altLang="ja-JP" sz="1400" b="1" dirty="0">
                <a:solidFill>
                  <a:srgbClr val="FF0000"/>
                </a:solidFill>
                <a:latin typeface="HG丸ｺﾞｼｯｸM-PRO" panose="020F0600000000000000" pitchFamily="50" charset="-128"/>
                <a:ea typeface="HG丸ｺﾞｼｯｸM-PRO" panose="020F0600000000000000" pitchFamily="50" charset="-128"/>
              </a:endParaRPr>
            </a:p>
            <a:p>
              <a:pPr algn="ctr">
                <a:lnSpc>
                  <a:spcPts val="1800"/>
                </a:lnSpc>
              </a:pPr>
              <a:r>
                <a:rPr kumimoji="1" lang="ja-JP" altLang="en-US" sz="1200" b="1" dirty="0">
                  <a:solidFill>
                    <a:srgbClr val="FF0000"/>
                  </a:solidFill>
                  <a:latin typeface="HG丸ｺﾞｼｯｸM-PRO" panose="020F0600000000000000" pitchFamily="50" charset="-128"/>
                  <a:ea typeface="HG丸ｺﾞｼｯｸM-PRO" panose="020F0600000000000000" pitchFamily="50" charset="-128"/>
                </a:rPr>
                <a:t>１か月あたり</a:t>
              </a:r>
              <a:endParaRPr kumimoji="1" lang="en-US" altLang="ja-JP" sz="1200" b="1" dirty="0">
                <a:solidFill>
                  <a:srgbClr val="FF0000"/>
                </a:solidFill>
                <a:latin typeface="HG丸ｺﾞｼｯｸM-PRO" panose="020F0600000000000000" pitchFamily="50" charset="-128"/>
                <a:ea typeface="HG丸ｺﾞｼｯｸM-PRO" panose="020F0600000000000000" pitchFamily="50" charset="-128"/>
              </a:endParaRPr>
            </a:p>
            <a:p>
              <a:pPr algn="ctr">
                <a:lnSpc>
                  <a:spcPts val="1800"/>
                </a:lnSpc>
              </a:pPr>
              <a:r>
                <a:rPr kumimoji="1" lang="ja-JP" altLang="en-US" sz="1200" b="1" dirty="0">
                  <a:solidFill>
                    <a:srgbClr val="FF0000"/>
                  </a:solidFill>
                  <a:latin typeface="HG丸ｺﾞｼｯｸM-PRO" panose="020F0600000000000000" pitchFamily="50" charset="-128"/>
                  <a:ea typeface="HG丸ｺﾞｼｯｸM-PRO" panose="020F0600000000000000" pitchFamily="50" charset="-128"/>
                </a:rPr>
                <a:t>約</a:t>
              </a:r>
              <a:r>
                <a:rPr kumimoji="1" lang="en-US" altLang="ja-JP" sz="1200" b="1" dirty="0">
                  <a:solidFill>
                    <a:srgbClr val="FF0000"/>
                  </a:solidFill>
                  <a:latin typeface="HG丸ｺﾞｼｯｸM-PRO" panose="020F0600000000000000" pitchFamily="50" charset="-128"/>
                  <a:ea typeface="HG丸ｺﾞｼｯｸM-PRO" panose="020F0600000000000000" pitchFamily="50" charset="-128"/>
                </a:rPr>
                <a:t>88,600</a:t>
              </a:r>
              <a:r>
                <a:rPr kumimoji="1" lang="ja-JP" altLang="en-US" sz="1200" b="1" dirty="0">
                  <a:solidFill>
                    <a:srgbClr val="FF0000"/>
                  </a:solidFill>
                  <a:latin typeface="HG丸ｺﾞｼｯｸM-PRO" panose="020F0600000000000000" pitchFamily="50" charset="-128"/>
                  <a:ea typeface="HG丸ｺﾞｼｯｸM-PRO" panose="020F0600000000000000" pitchFamily="50" charset="-128"/>
                </a:rPr>
                <a:t>円</a:t>
              </a:r>
            </a:p>
          </p:txBody>
        </p:sp>
        <p:sp>
          <p:nvSpPr>
            <p:cNvPr id="20" name="大かっこ 19"/>
            <p:cNvSpPr/>
            <p:nvPr/>
          </p:nvSpPr>
          <p:spPr>
            <a:xfrm>
              <a:off x="4549632" y="5609070"/>
              <a:ext cx="1161150" cy="418179"/>
            </a:xfrm>
            <a:prstGeom prst="bracketPair">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22" name="テキスト ボックス 21"/>
          <p:cNvSpPr txBox="1"/>
          <p:nvPr/>
        </p:nvSpPr>
        <p:spPr>
          <a:xfrm>
            <a:off x="667774" y="6234229"/>
            <a:ext cx="6028246" cy="477054"/>
          </a:xfrm>
          <a:prstGeom prst="rect">
            <a:avLst/>
          </a:prstGeom>
          <a:solidFill>
            <a:schemeClr val="bg1"/>
          </a:solidFill>
        </p:spPr>
        <p:txBody>
          <a:bodyPr wrap="square" rtlCol="0">
            <a:spAutoFit/>
          </a:bodyPr>
          <a:lstStyle/>
          <a:p>
            <a:pPr>
              <a:lnSpc>
                <a:spcPts val="1500"/>
              </a:lnSpc>
            </a:pPr>
            <a:r>
              <a:rPr kumimoji="1" lang="ja-JP" altLang="en-US" sz="1200" dirty="0"/>
              <a:t>　</a:t>
            </a:r>
            <a:r>
              <a:rPr kumimoji="1" lang="ja-JP" altLang="en-US" sz="1200" dirty="0">
                <a:latin typeface="BIZ UDPゴシック" panose="020B0400000000000000" pitchFamily="50" charset="-128"/>
                <a:ea typeface="BIZ UDPゴシック" panose="020B0400000000000000" pitchFamily="50" charset="-128"/>
              </a:rPr>
              <a:t>小学校入学から高校卒業までには、１人当たり</a:t>
            </a:r>
            <a:r>
              <a:rPr lang="ja-JP" altLang="en-US" sz="1200" dirty="0">
                <a:latin typeface="BIZ UDPゴシック" panose="020B0400000000000000" pitchFamily="50" charset="-128"/>
                <a:ea typeface="BIZ UDPゴシック" panose="020B0400000000000000" pitchFamily="50" charset="-128"/>
              </a:rPr>
              <a:t>いくら税金が使われているのだろう？</a:t>
            </a:r>
            <a:endParaRPr lang="en-US" altLang="ja-JP" sz="1200" dirty="0">
              <a:latin typeface="BIZ UDPゴシック" panose="020B0400000000000000" pitchFamily="50" charset="-128"/>
              <a:ea typeface="BIZ UDPゴシック" panose="020B0400000000000000" pitchFamily="50" charset="-128"/>
            </a:endParaRPr>
          </a:p>
          <a:p>
            <a:pPr>
              <a:lnSpc>
                <a:spcPts val="1500"/>
              </a:lnSpc>
            </a:pPr>
            <a:r>
              <a:rPr kumimoji="1" lang="ja-JP" altLang="en-US" sz="1200" dirty="0">
                <a:latin typeface="BIZ UDPゴシック" panose="020B0400000000000000" pitchFamily="50" charset="-128"/>
                <a:ea typeface="BIZ UDPゴシック" panose="020B0400000000000000" pitchFamily="50" charset="-128"/>
              </a:rPr>
              <a:t>　わたしたちの学校全体では・・・？</a:t>
            </a:r>
          </a:p>
        </p:txBody>
      </p:sp>
      <p:pic>
        <p:nvPicPr>
          <p:cNvPr id="21" name="図 20"/>
          <p:cNvPicPr/>
          <p:nvPr/>
        </p:nvPicPr>
        <p:blipFill>
          <a:blip r:embed="rId4">
            <a:clrChange>
              <a:clrFrom>
                <a:srgbClr val="FFFFFF"/>
              </a:clrFrom>
              <a:clrTo>
                <a:srgbClr val="FFFFFF">
                  <a:alpha val="0"/>
                </a:srgbClr>
              </a:clrTo>
            </a:clrChange>
          </a:blip>
          <a:stretch>
            <a:fillRect/>
          </a:stretch>
        </p:blipFill>
        <p:spPr>
          <a:xfrm>
            <a:off x="1514107" y="3794310"/>
            <a:ext cx="846715" cy="1586880"/>
          </a:xfrm>
          <a:prstGeom prst="rect">
            <a:avLst/>
          </a:prstGeom>
        </p:spPr>
      </p:pic>
      <p:pic>
        <p:nvPicPr>
          <p:cNvPr id="23" name="図 22"/>
          <p:cNvPicPr/>
          <p:nvPr/>
        </p:nvPicPr>
        <p:blipFill>
          <a:blip r:embed="rId5">
            <a:clrChange>
              <a:clrFrom>
                <a:srgbClr val="FFFFFF"/>
              </a:clrFrom>
              <a:clrTo>
                <a:srgbClr val="FFFFFF">
                  <a:alpha val="0"/>
                </a:srgbClr>
              </a:clrTo>
            </a:clrChange>
          </a:blip>
          <a:stretch>
            <a:fillRect/>
          </a:stretch>
        </p:blipFill>
        <p:spPr>
          <a:xfrm>
            <a:off x="3173656" y="3537626"/>
            <a:ext cx="855345" cy="1889760"/>
          </a:xfrm>
          <a:prstGeom prst="rect">
            <a:avLst/>
          </a:prstGeom>
        </p:spPr>
      </p:pic>
      <p:sp>
        <p:nvSpPr>
          <p:cNvPr id="5" name="角丸四角形 4"/>
          <p:cNvSpPr/>
          <p:nvPr/>
        </p:nvSpPr>
        <p:spPr>
          <a:xfrm>
            <a:off x="1119387" y="3545774"/>
            <a:ext cx="1626752" cy="2569249"/>
          </a:xfrm>
          <a:prstGeom prst="roundRect">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5" name="図 24"/>
          <p:cNvPicPr>
            <a:picLocks noChangeAspect="1"/>
          </p:cNvPicPr>
          <p:nvPr/>
        </p:nvPicPr>
        <p:blipFill>
          <a:blip r:embed="rId6"/>
          <a:stretch>
            <a:fillRect/>
          </a:stretch>
        </p:blipFill>
        <p:spPr>
          <a:xfrm>
            <a:off x="6801436" y="3983579"/>
            <a:ext cx="2393394" cy="2279813"/>
          </a:xfrm>
          <a:prstGeom prst="rect">
            <a:avLst/>
          </a:prstGeom>
        </p:spPr>
      </p:pic>
      <p:pic>
        <p:nvPicPr>
          <p:cNvPr id="26" name="図 25"/>
          <p:cNvPicPr>
            <a:picLocks noChangeAspect="1"/>
          </p:cNvPicPr>
          <p:nvPr/>
        </p:nvPicPr>
        <p:blipFill>
          <a:blip r:embed="rId7"/>
          <a:stretch>
            <a:fillRect/>
          </a:stretch>
        </p:blipFill>
        <p:spPr>
          <a:xfrm>
            <a:off x="9194830" y="3986125"/>
            <a:ext cx="2393394" cy="2261719"/>
          </a:xfrm>
          <a:prstGeom prst="rect">
            <a:avLst/>
          </a:prstGeom>
        </p:spPr>
      </p:pic>
      <p:sp>
        <p:nvSpPr>
          <p:cNvPr id="27" name="テキスト ボックス 26"/>
          <p:cNvSpPr txBox="1"/>
          <p:nvPr/>
        </p:nvSpPr>
        <p:spPr>
          <a:xfrm>
            <a:off x="9300247" y="6249958"/>
            <a:ext cx="2339102" cy="307777"/>
          </a:xfrm>
          <a:prstGeom prst="rect">
            <a:avLst/>
          </a:prstGeom>
          <a:noFill/>
        </p:spPr>
        <p:txBody>
          <a:bodyPr wrap="none" rtlCol="0">
            <a:spAutoFit/>
          </a:bodyPr>
          <a:lstStyle/>
          <a:p>
            <a:r>
              <a:rPr lang="ja-JP" altLang="en-US" sz="1400" b="1" dirty="0"/>
              <a:t>大洗町立南小学校（大洗町）</a:t>
            </a:r>
            <a:endParaRPr kumimoji="1" lang="ja-JP" altLang="en-US" sz="1400" b="1" dirty="0"/>
          </a:p>
        </p:txBody>
      </p:sp>
      <p:sp>
        <p:nvSpPr>
          <p:cNvPr id="29" name="テキスト ボックス 28"/>
          <p:cNvSpPr txBox="1"/>
          <p:nvPr/>
        </p:nvSpPr>
        <p:spPr>
          <a:xfrm>
            <a:off x="11639349" y="6433171"/>
            <a:ext cx="415498" cy="369332"/>
          </a:xfrm>
          <a:prstGeom prst="rect">
            <a:avLst/>
          </a:prstGeom>
          <a:noFill/>
        </p:spPr>
        <p:txBody>
          <a:bodyPr wrap="none" rtlCol="0">
            <a:spAutoFit/>
          </a:bodyPr>
          <a:lstStyle/>
          <a:p>
            <a:r>
              <a:rPr lang="en-US" altLang="ja-JP" dirty="0">
                <a:latin typeface="+mj-ea"/>
              </a:rPr>
              <a:t>10</a:t>
            </a:r>
            <a:endParaRPr lang="ja-JP" altLang="en-US" dirty="0">
              <a:latin typeface="+mj-ea"/>
            </a:endParaRPr>
          </a:p>
        </p:txBody>
      </p:sp>
      <p:sp>
        <p:nvSpPr>
          <p:cNvPr id="2" name="正方形/長方形 1"/>
          <p:cNvSpPr/>
          <p:nvPr/>
        </p:nvSpPr>
        <p:spPr>
          <a:xfrm>
            <a:off x="1822513" y="2631689"/>
            <a:ext cx="3487645" cy="718725"/>
          </a:xfrm>
          <a:prstGeom prst="rect">
            <a:avLst/>
          </a:prstGeom>
          <a:ln>
            <a:noFill/>
          </a:ln>
          <a:effectLst>
            <a:outerShdw blurRad="50800" dist="38100" dir="2700000" algn="tl" rotWithShape="0">
              <a:srgbClr val="00B0F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BIZ UDPゴシック" panose="020B0400000000000000" pitchFamily="50" charset="-128"/>
                <a:ea typeface="BIZ UDPゴシック" panose="020B0400000000000000" pitchFamily="50" charset="-128"/>
              </a:rPr>
              <a:t>公立学校の児童・生徒</a:t>
            </a:r>
            <a:endParaRPr kumimoji="1" lang="en-US" altLang="ja-JP" sz="1600" b="1" dirty="0">
              <a:latin typeface="BIZ UDPゴシック" panose="020B0400000000000000" pitchFamily="50" charset="-128"/>
              <a:ea typeface="BIZ UDPゴシック" panose="020B0400000000000000" pitchFamily="50" charset="-128"/>
            </a:endParaRPr>
          </a:p>
          <a:p>
            <a:pPr algn="ctr"/>
            <a:r>
              <a:rPr lang="ja-JP" altLang="en-US" sz="1600" b="1" dirty="0">
                <a:latin typeface="BIZ UDPゴシック" panose="020B0400000000000000" pitchFamily="50" charset="-128"/>
                <a:ea typeface="BIZ UDPゴシック" panose="020B0400000000000000" pitchFamily="50" charset="-128"/>
              </a:rPr>
              <a:t>一人当たりの年間（月）教育費</a:t>
            </a:r>
            <a:endParaRPr kumimoji="1" lang="ja-JP" altLang="en-US" sz="1600" b="1" dirty="0">
              <a:latin typeface="BIZ UDPゴシック" panose="020B0400000000000000" pitchFamily="50" charset="-128"/>
              <a:ea typeface="BIZ UDPゴシック" panose="020B0400000000000000" pitchFamily="50" charset="-128"/>
            </a:endParaRPr>
          </a:p>
        </p:txBody>
      </p:sp>
      <p:sp>
        <p:nvSpPr>
          <p:cNvPr id="32" name="正方形/長方形 31"/>
          <p:cNvSpPr/>
          <p:nvPr/>
        </p:nvSpPr>
        <p:spPr>
          <a:xfrm>
            <a:off x="7451008" y="2603913"/>
            <a:ext cx="3487645" cy="634587"/>
          </a:xfrm>
          <a:prstGeom prst="rect">
            <a:avLst/>
          </a:prstGeom>
          <a:ln>
            <a:noFill/>
          </a:ln>
          <a:effectLst>
            <a:outerShdw blurRad="50800" dist="38100" dir="2700000" algn="tl" rotWithShape="0">
              <a:srgbClr val="00B0F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latin typeface="BIZ UDPゴシック" panose="020B0400000000000000" pitchFamily="50" charset="-128"/>
                <a:ea typeface="BIZ UDPゴシック" panose="020B0400000000000000" pitchFamily="50" charset="-128"/>
              </a:rPr>
              <a:t>わたしたちが</a:t>
            </a:r>
            <a:endParaRPr lang="en-US" altLang="ja-JP" sz="1600" b="1" dirty="0">
              <a:latin typeface="BIZ UDPゴシック" panose="020B0400000000000000" pitchFamily="50" charset="-128"/>
              <a:ea typeface="BIZ UDPゴシック" panose="020B0400000000000000" pitchFamily="50" charset="-128"/>
            </a:endParaRPr>
          </a:p>
          <a:p>
            <a:pPr algn="ctr"/>
            <a:r>
              <a:rPr kumimoji="1" lang="ja-JP" altLang="en-US" sz="1600" b="1" dirty="0">
                <a:latin typeface="BIZ UDPゴシック" panose="020B0400000000000000" pitchFamily="50" charset="-128"/>
                <a:ea typeface="BIZ UDPゴシック" panose="020B0400000000000000" pitchFamily="50" charset="-128"/>
              </a:rPr>
              <a:t>平等に教育を受けられるために</a:t>
            </a:r>
            <a:endParaRPr kumimoji="1" lang="en-US" altLang="ja-JP" sz="1600" b="1" dirty="0">
              <a:latin typeface="BIZ UDPゴシック" panose="020B0400000000000000" pitchFamily="50" charset="-128"/>
              <a:ea typeface="BIZ UDPゴシック" panose="020B0400000000000000" pitchFamily="50" charset="-128"/>
            </a:endParaRPr>
          </a:p>
        </p:txBody>
      </p:sp>
      <p:sp>
        <p:nvSpPr>
          <p:cNvPr id="16" name="円/楕円 15"/>
          <p:cNvSpPr/>
          <p:nvPr/>
        </p:nvSpPr>
        <p:spPr>
          <a:xfrm>
            <a:off x="8038364" y="3438340"/>
            <a:ext cx="2418349" cy="598766"/>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1"/>
                </a:solidFill>
                <a:latin typeface="BIZ UDPゴシック" panose="020B0400000000000000" pitchFamily="50" charset="-128"/>
                <a:ea typeface="BIZ UDPゴシック" panose="020B0400000000000000" pitchFamily="50" charset="-128"/>
              </a:rPr>
              <a:t>租税教室風景</a:t>
            </a:r>
          </a:p>
        </p:txBody>
      </p:sp>
      <p:grpSp>
        <p:nvGrpSpPr>
          <p:cNvPr id="3" name="グループ化 2"/>
          <p:cNvGrpSpPr/>
          <p:nvPr/>
        </p:nvGrpSpPr>
        <p:grpSpPr>
          <a:xfrm>
            <a:off x="888994" y="801526"/>
            <a:ext cx="1782796" cy="1707289"/>
            <a:chOff x="888994" y="801526"/>
            <a:chExt cx="1782796" cy="1707289"/>
          </a:xfrm>
        </p:grpSpPr>
        <p:sp>
          <p:nvSpPr>
            <p:cNvPr id="33" name="角丸四角形 32"/>
            <p:cNvSpPr/>
            <p:nvPr/>
          </p:nvSpPr>
          <p:spPr>
            <a:xfrm>
              <a:off x="888994" y="1834028"/>
              <a:ext cx="1782796" cy="674787"/>
            </a:xfrm>
            <a:prstGeom prst="roundRect">
              <a:avLst/>
            </a:prstGeom>
            <a:solidFill>
              <a:srgbClr val="FF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latin typeface="BIZ UDPゴシック" panose="020B0400000000000000" pitchFamily="50" charset="-128"/>
                  <a:ea typeface="BIZ UDPゴシック" panose="020B0400000000000000" pitchFamily="50" charset="-128"/>
                </a:rPr>
                <a:t>教育</a:t>
              </a:r>
              <a:endParaRPr kumimoji="1" lang="ja-JP" altLang="en-US" sz="3200" b="1" dirty="0">
                <a:latin typeface="BIZ UDPゴシック" panose="020B0400000000000000" pitchFamily="50" charset="-128"/>
                <a:ea typeface="BIZ UDPゴシック" panose="020B0400000000000000" pitchFamily="50" charset="-128"/>
              </a:endParaRPr>
            </a:p>
          </p:txBody>
        </p:sp>
        <p:pic>
          <p:nvPicPr>
            <p:cNvPr id="18" name="図 17"/>
            <p:cNvPicPr>
              <a:picLocks noChangeAspect="1"/>
            </p:cNvPicPr>
            <p:nvPr/>
          </p:nvPicPr>
          <p:blipFill>
            <a:blip r:embed="rId8"/>
            <a:stretch>
              <a:fillRect/>
            </a:stretch>
          </p:blipFill>
          <p:spPr>
            <a:xfrm>
              <a:off x="1228328" y="801526"/>
              <a:ext cx="1132494" cy="1001821"/>
            </a:xfrm>
            <a:prstGeom prst="rect">
              <a:avLst/>
            </a:prstGeom>
          </p:spPr>
        </p:pic>
      </p:grpSp>
      <p:grpSp>
        <p:nvGrpSpPr>
          <p:cNvPr id="34" name="グループ化 33"/>
          <p:cNvGrpSpPr/>
          <p:nvPr/>
        </p:nvGrpSpPr>
        <p:grpSpPr>
          <a:xfrm>
            <a:off x="667773" y="-74958"/>
            <a:ext cx="7763717" cy="838200"/>
            <a:chOff x="487679" y="352044"/>
            <a:chExt cx="7763717" cy="838200"/>
          </a:xfrm>
        </p:grpSpPr>
        <p:sp>
          <p:nvSpPr>
            <p:cNvPr id="35" name="角丸四角形 34"/>
            <p:cNvSpPr/>
            <p:nvPr/>
          </p:nvSpPr>
          <p:spPr>
            <a:xfrm>
              <a:off x="487679" y="620268"/>
              <a:ext cx="7763717" cy="393192"/>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p:cNvSpPr/>
            <p:nvPr/>
          </p:nvSpPr>
          <p:spPr>
            <a:xfrm>
              <a:off x="487679" y="352044"/>
              <a:ext cx="7763717" cy="8382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4400" b="1" dirty="0">
                  <a:ln w="10160">
                    <a:solidFill>
                      <a:srgbClr val="00B050"/>
                    </a:solidFill>
                    <a:prstDash val="solid"/>
                  </a:ln>
                  <a:solidFill>
                    <a:srgbClr val="FFFFFF"/>
                  </a:solidFill>
                  <a:effectLst>
                    <a:outerShdw blurRad="38100" dist="22860" dir="5400000" algn="tl" rotWithShape="0">
                      <a:srgbClr val="000000">
                        <a:alpha val="30000"/>
                      </a:srgbClr>
                    </a:outerShdw>
                  </a:effectLst>
                  <a:latin typeface="HGS創英角ﾎﾟｯﾌﾟ体" panose="040B0A00000000000000" pitchFamily="50" charset="-128"/>
                  <a:ea typeface="HGS創英角ﾎﾟｯﾌﾟ体" panose="040B0A00000000000000" pitchFamily="50" charset="-128"/>
                </a:rPr>
                <a:t>身近な税の使いみち②</a:t>
              </a:r>
              <a:endParaRPr kumimoji="1" lang="ja-JP" altLang="en-US" sz="4400" dirty="0">
                <a:ln w="10160">
                  <a:solidFill>
                    <a:srgbClr val="00B050"/>
                  </a:solidFill>
                  <a:prstDash val="solid"/>
                </a:ln>
                <a:latin typeface="HGS創英角ﾎﾟｯﾌﾟ体" panose="040B0A00000000000000" pitchFamily="50" charset="-128"/>
                <a:ea typeface="HGS創英角ﾎﾟｯﾌﾟ体" panose="040B0A00000000000000" pitchFamily="50" charset="-128"/>
              </a:endParaRPr>
            </a:p>
          </p:txBody>
        </p:sp>
      </p:grpSp>
      <p:sp>
        <p:nvSpPr>
          <p:cNvPr id="4" name="テキスト ボックス 3"/>
          <p:cNvSpPr txBox="1"/>
          <p:nvPr/>
        </p:nvSpPr>
        <p:spPr>
          <a:xfrm>
            <a:off x="3010335" y="3351245"/>
            <a:ext cx="1026243" cy="307777"/>
          </a:xfrm>
          <a:prstGeom prst="rect">
            <a:avLst/>
          </a:prstGeom>
          <a:noFill/>
        </p:spPr>
        <p:txBody>
          <a:bodyPr wrap="none" rtlCol="0">
            <a:spAutoFit/>
          </a:bodyPr>
          <a:lstStyle/>
          <a:p>
            <a:r>
              <a:rPr lang="ja-JP" altLang="en-US" sz="1400" dirty="0"/>
              <a:t>令和２</a:t>
            </a:r>
            <a:r>
              <a:rPr kumimoji="1" lang="ja-JP" altLang="en-US" sz="1400" dirty="0"/>
              <a:t>年度</a:t>
            </a:r>
          </a:p>
        </p:txBody>
      </p:sp>
    </p:spTree>
    <p:extLst>
      <p:ext uri="{BB962C8B-B14F-4D97-AF65-F5344CB8AC3E}">
        <p14:creationId xmlns:p14="http://schemas.microsoft.com/office/powerpoint/2010/main" val="38387102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2" name="角丸四角形 21"/>
          <p:cNvSpPr/>
          <p:nvPr/>
        </p:nvSpPr>
        <p:spPr>
          <a:xfrm>
            <a:off x="6137521" y="406964"/>
            <a:ext cx="4680268" cy="6296779"/>
          </a:xfrm>
          <a:prstGeom prst="roundRect">
            <a:avLst/>
          </a:prstGeom>
          <a:solidFill>
            <a:schemeClr val="bg1"/>
          </a:solidFill>
          <a:ln w="28575">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角丸四角形 20"/>
          <p:cNvSpPr/>
          <p:nvPr/>
        </p:nvSpPr>
        <p:spPr>
          <a:xfrm>
            <a:off x="824418" y="341194"/>
            <a:ext cx="4680268" cy="6296779"/>
          </a:xfrm>
          <a:prstGeom prst="roundRect">
            <a:avLst/>
          </a:prstGeom>
          <a:solidFill>
            <a:schemeClr val="bg1"/>
          </a:solidFill>
          <a:ln w="28575">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p:nvPr/>
        </p:nvPicPr>
        <p:blipFill>
          <a:blip r:embed="rId3">
            <a:clrChange>
              <a:clrFrom>
                <a:srgbClr val="FFFFFF"/>
              </a:clrFrom>
              <a:clrTo>
                <a:srgbClr val="FFFFFF">
                  <a:alpha val="0"/>
                </a:srgbClr>
              </a:clrTo>
            </a:clrChange>
          </a:blip>
          <a:stretch>
            <a:fillRect/>
          </a:stretch>
        </p:blipFill>
        <p:spPr>
          <a:xfrm>
            <a:off x="3361030" y="3495729"/>
            <a:ext cx="1866165" cy="1443790"/>
          </a:xfrm>
          <a:prstGeom prst="rect">
            <a:avLst/>
          </a:prstGeom>
        </p:spPr>
      </p:pic>
      <p:pic>
        <p:nvPicPr>
          <p:cNvPr id="5" name="図 4"/>
          <p:cNvPicPr/>
          <p:nvPr/>
        </p:nvPicPr>
        <p:blipFill>
          <a:blip r:embed="rId4"/>
          <a:stretch>
            <a:fillRect/>
          </a:stretch>
        </p:blipFill>
        <p:spPr>
          <a:xfrm>
            <a:off x="1815567" y="5208845"/>
            <a:ext cx="1954593" cy="975136"/>
          </a:xfrm>
          <a:prstGeom prst="rect">
            <a:avLst/>
          </a:prstGeom>
        </p:spPr>
      </p:pic>
      <p:pic>
        <p:nvPicPr>
          <p:cNvPr id="8" name="図 7"/>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22604" y="3648566"/>
            <a:ext cx="1419892" cy="1670656"/>
          </a:xfrm>
          <a:prstGeom prst="rect">
            <a:avLst/>
          </a:prstGeom>
          <a:noFill/>
          <a:ln>
            <a:noFill/>
          </a:ln>
        </p:spPr>
      </p:pic>
      <p:sp>
        <p:nvSpPr>
          <p:cNvPr id="10" name="テキスト ボックス 9"/>
          <p:cNvSpPr txBox="1"/>
          <p:nvPr/>
        </p:nvSpPr>
        <p:spPr>
          <a:xfrm>
            <a:off x="1118378" y="1971652"/>
            <a:ext cx="4108817" cy="923330"/>
          </a:xfrm>
          <a:prstGeom prst="rect">
            <a:avLst/>
          </a:prstGeom>
          <a:solidFill>
            <a:schemeClr val="bg1"/>
          </a:solidFill>
        </p:spPr>
        <p:txBody>
          <a:bodyPr wrap="none" rtlCol="0">
            <a:spAutoFit/>
          </a:bodyPr>
          <a:lstStyle/>
          <a:p>
            <a:r>
              <a:rPr kumimoji="1" lang="ja-JP" altLang="en-US" dirty="0">
                <a:latin typeface="メイリオ" panose="020B0604030504040204" pitchFamily="50" charset="-128"/>
                <a:ea typeface="メイリオ" panose="020B0604030504040204" pitchFamily="50" charset="-128"/>
              </a:rPr>
              <a:t>校舎や体育施設の建設のための費用</a:t>
            </a:r>
            <a:r>
              <a:rPr lang="ja-JP" altLang="en-US" dirty="0">
                <a:latin typeface="メイリオ" panose="020B0604030504040204" pitchFamily="50" charset="-128"/>
                <a:ea typeface="メイリオ" panose="020B0604030504040204" pitchFamily="50" charset="-128"/>
              </a:rPr>
              <a:t>と</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して１年間に</a:t>
            </a:r>
            <a:r>
              <a:rPr lang="en-US" altLang="ja-JP" dirty="0">
                <a:solidFill>
                  <a:srgbClr val="FF0000"/>
                </a:solidFill>
                <a:latin typeface="メイリオ" panose="020B0604030504040204" pitchFamily="50" charset="-128"/>
                <a:ea typeface="メイリオ" panose="020B0604030504040204" pitchFamily="50" charset="-128"/>
              </a:rPr>
              <a:t>743</a:t>
            </a:r>
            <a:r>
              <a:rPr lang="ja-JP" altLang="en-US" dirty="0">
                <a:solidFill>
                  <a:srgbClr val="FF0000"/>
                </a:solidFill>
                <a:latin typeface="メイリオ" panose="020B0604030504040204" pitchFamily="50" charset="-128"/>
                <a:ea typeface="メイリオ" panose="020B0604030504040204" pitchFamily="50" charset="-128"/>
              </a:rPr>
              <a:t>億円</a:t>
            </a:r>
            <a:r>
              <a:rPr lang="ja-JP" altLang="en-US" dirty="0">
                <a:latin typeface="メイリオ" panose="020B0604030504040204" pitchFamily="50" charset="-128"/>
                <a:ea typeface="メイリオ" panose="020B0604030504040204" pitchFamily="50" charset="-128"/>
              </a:rPr>
              <a:t>が使われます。</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（令和５年度予算）</a:t>
            </a:r>
            <a:endParaRPr lang="en-US" altLang="ja-JP" dirty="0">
              <a:latin typeface="メイリオ" panose="020B0604030504040204" pitchFamily="50" charset="-128"/>
              <a:ea typeface="メイリオ" panose="020B0604030504040204" pitchFamily="50" charset="-128"/>
            </a:endParaRPr>
          </a:p>
        </p:txBody>
      </p:sp>
      <p:sp>
        <p:nvSpPr>
          <p:cNvPr id="11" name="テキスト ボックス 10"/>
          <p:cNvSpPr txBox="1"/>
          <p:nvPr/>
        </p:nvSpPr>
        <p:spPr>
          <a:xfrm>
            <a:off x="6416513" y="1949324"/>
            <a:ext cx="4108817" cy="1200329"/>
          </a:xfrm>
          <a:prstGeom prst="rect">
            <a:avLst/>
          </a:prstGeom>
          <a:solidFill>
            <a:schemeClr val="bg1"/>
          </a:solidFill>
        </p:spPr>
        <p:txBody>
          <a:bodyPr wrap="none" rtlCol="0">
            <a:spAutoFit/>
          </a:bodyPr>
          <a:lstStyle/>
          <a:p>
            <a:r>
              <a:rPr kumimoji="1" lang="ja-JP" altLang="en-US" dirty="0">
                <a:latin typeface="メイリオ" panose="020B0604030504040204" pitchFamily="50" charset="-128"/>
                <a:ea typeface="メイリオ" panose="020B0604030504040204" pitchFamily="50" charset="-128"/>
              </a:rPr>
              <a:t>義務教育諸学校の児童生徒が使用する</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教科書を無償</a:t>
            </a:r>
            <a:r>
              <a:rPr lang="ja-JP" altLang="en-US" dirty="0">
                <a:latin typeface="メイリオ" panose="020B0604030504040204" pitchFamily="50" charset="-128"/>
                <a:ea typeface="メイリオ" panose="020B0604030504040204" pitchFamily="50" charset="-128"/>
              </a:rPr>
              <a:t>配付</a:t>
            </a:r>
            <a:r>
              <a:rPr kumimoji="1" lang="ja-JP" altLang="en-US" dirty="0">
                <a:latin typeface="メイリオ" panose="020B0604030504040204" pitchFamily="50" charset="-128"/>
                <a:ea typeface="メイリオ" panose="020B0604030504040204" pitchFamily="50" charset="-128"/>
              </a:rPr>
              <a:t>するための費用とし</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て</a:t>
            </a:r>
            <a:r>
              <a:rPr lang="ja-JP" altLang="en-US" dirty="0">
                <a:latin typeface="メイリオ" panose="020B0604030504040204" pitchFamily="50" charset="-128"/>
                <a:ea typeface="メイリオ" panose="020B0604030504040204" pitchFamily="50" charset="-128"/>
              </a:rPr>
              <a:t>１年間に</a:t>
            </a:r>
            <a:r>
              <a:rPr lang="en-US" altLang="ja-JP" dirty="0">
                <a:solidFill>
                  <a:srgbClr val="FF0000"/>
                </a:solidFill>
                <a:latin typeface="メイリオ" panose="020B0604030504040204" pitchFamily="50" charset="-128"/>
                <a:ea typeface="メイリオ" panose="020B0604030504040204" pitchFamily="50" charset="-128"/>
              </a:rPr>
              <a:t>464</a:t>
            </a:r>
            <a:r>
              <a:rPr lang="ja-JP" altLang="en-US" dirty="0">
                <a:solidFill>
                  <a:srgbClr val="FF0000"/>
                </a:solidFill>
                <a:latin typeface="メイリオ" panose="020B0604030504040204" pitchFamily="50" charset="-128"/>
                <a:ea typeface="メイリオ" panose="020B0604030504040204" pitchFamily="50" charset="-128"/>
              </a:rPr>
              <a:t>億円</a:t>
            </a:r>
            <a:r>
              <a:rPr lang="ja-JP" altLang="en-US" dirty="0">
                <a:latin typeface="メイリオ" panose="020B0604030504040204" pitchFamily="50" charset="-128"/>
                <a:ea typeface="メイリオ" panose="020B0604030504040204" pitchFamily="50" charset="-128"/>
              </a:rPr>
              <a:t>が使われます。</a:t>
            </a:r>
            <a:endParaRPr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（令和</a:t>
            </a:r>
            <a:r>
              <a:rPr lang="ja-JP" altLang="en-US" dirty="0">
                <a:latin typeface="メイリオ" panose="020B0604030504040204" pitchFamily="50" charset="-128"/>
                <a:ea typeface="メイリオ" panose="020B0604030504040204" pitchFamily="50" charset="-128"/>
              </a:rPr>
              <a:t>５</a:t>
            </a:r>
            <a:r>
              <a:rPr kumimoji="1" lang="ja-JP" altLang="en-US" dirty="0">
                <a:latin typeface="メイリオ" panose="020B0604030504040204" pitchFamily="50" charset="-128"/>
                <a:ea typeface="メイリオ" panose="020B0604030504040204" pitchFamily="50" charset="-128"/>
              </a:rPr>
              <a:t>年度予算）</a:t>
            </a:r>
          </a:p>
        </p:txBody>
      </p:sp>
      <p:pic>
        <p:nvPicPr>
          <p:cNvPr id="12" name="図 11"/>
          <p:cNvPicPr/>
          <p:nvPr/>
        </p:nvPicPr>
        <p:blipFill>
          <a:blip r:embed="rId6">
            <a:clrChange>
              <a:clrFrom>
                <a:srgbClr val="FFFFFF"/>
              </a:clrFrom>
              <a:clrTo>
                <a:srgbClr val="FFFFFF">
                  <a:alpha val="0"/>
                </a:srgbClr>
              </a:clrTo>
            </a:clrChange>
          </a:blip>
          <a:stretch>
            <a:fillRect/>
          </a:stretch>
        </p:blipFill>
        <p:spPr>
          <a:xfrm>
            <a:off x="6147424" y="3778460"/>
            <a:ext cx="1957466" cy="1410868"/>
          </a:xfrm>
          <a:prstGeom prst="rect">
            <a:avLst/>
          </a:prstGeom>
        </p:spPr>
      </p:pic>
      <p:pic>
        <p:nvPicPr>
          <p:cNvPr id="13" name="図 12"/>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78924" y="4379875"/>
            <a:ext cx="1603495" cy="2185495"/>
          </a:xfrm>
          <a:prstGeom prst="rect">
            <a:avLst/>
          </a:prstGeom>
          <a:noFill/>
          <a:ln>
            <a:noFill/>
          </a:ln>
        </p:spPr>
      </p:pic>
      <p:sp>
        <p:nvSpPr>
          <p:cNvPr id="14" name="テキスト ボックス 13"/>
          <p:cNvSpPr txBox="1"/>
          <p:nvPr/>
        </p:nvSpPr>
        <p:spPr>
          <a:xfrm>
            <a:off x="1624746" y="4681299"/>
            <a:ext cx="646331" cy="369332"/>
          </a:xfrm>
          <a:prstGeom prst="rect">
            <a:avLst/>
          </a:prstGeom>
          <a:noFill/>
        </p:spPr>
        <p:txBody>
          <a:bodyPr wrap="none" rtlCol="0">
            <a:spAutoFit/>
          </a:bodyPr>
          <a:lstStyle/>
          <a:p>
            <a:r>
              <a:rPr kumimoji="1" lang="ja-JP" altLang="en-US" dirty="0">
                <a:latin typeface="メイリオ" panose="020B0604030504040204" pitchFamily="50" charset="-128"/>
                <a:ea typeface="メイリオ" panose="020B0604030504040204" pitchFamily="50" charset="-128"/>
              </a:rPr>
              <a:t>校舎</a:t>
            </a:r>
          </a:p>
        </p:txBody>
      </p:sp>
      <p:sp>
        <p:nvSpPr>
          <p:cNvPr id="15" name="テキスト ボックス 14"/>
          <p:cNvSpPr txBox="1"/>
          <p:nvPr/>
        </p:nvSpPr>
        <p:spPr>
          <a:xfrm>
            <a:off x="2354281" y="6268641"/>
            <a:ext cx="877163" cy="369332"/>
          </a:xfrm>
          <a:prstGeom prst="rect">
            <a:avLst/>
          </a:prstGeom>
          <a:noFill/>
        </p:spPr>
        <p:txBody>
          <a:bodyPr wrap="none" rtlCol="0">
            <a:spAutoFit/>
          </a:bodyPr>
          <a:lstStyle/>
          <a:p>
            <a:r>
              <a:rPr kumimoji="1" lang="ja-JP" altLang="en-US" dirty="0">
                <a:latin typeface="メイリオ" panose="020B0604030504040204" pitchFamily="50" charset="-128"/>
                <a:ea typeface="メイリオ" panose="020B0604030504040204" pitchFamily="50" charset="-128"/>
              </a:rPr>
              <a:t>プール</a:t>
            </a:r>
          </a:p>
        </p:txBody>
      </p:sp>
      <p:sp>
        <p:nvSpPr>
          <p:cNvPr id="16" name="テキスト ボックス 15"/>
          <p:cNvSpPr txBox="1"/>
          <p:nvPr/>
        </p:nvSpPr>
        <p:spPr>
          <a:xfrm>
            <a:off x="4117308" y="5025176"/>
            <a:ext cx="877163" cy="369332"/>
          </a:xfrm>
          <a:prstGeom prst="rect">
            <a:avLst/>
          </a:prstGeom>
          <a:noFill/>
        </p:spPr>
        <p:txBody>
          <a:bodyPr wrap="none" rtlCol="0">
            <a:spAutoFit/>
          </a:bodyPr>
          <a:lstStyle/>
          <a:p>
            <a:r>
              <a:rPr kumimoji="1" lang="ja-JP" altLang="en-US" dirty="0">
                <a:latin typeface="メイリオ" panose="020B0604030504040204" pitchFamily="50" charset="-128"/>
                <a:ea typeface="メイリオ" panose="020B0604030504040204" pitchFamily="50" charset="-128"/>
              </a:rPr>
              <a:t>体育館</a:t>
            </a:r>
          </a:p>
        </p:txBody>
      </p:sp>
      <p:sp>
        <p:nvSpPr>
          <p:cNvPr id="17" name="テキスト ボックス 16"/>
          <p:cNvSpPr txBox="1"/>
          <p:nvPr/>
        </p:nvSpPr>
        <p:spPr>
          <a:xfrm>
            <a:off x="6162010" y="3555354"/>
            <a:ext cx="1107996" cy="369332"/>
          </a:xfrm>
          <a:prstGeom prst="rect">
            <a:avLst/>
          </a:prstGeom>
          <a:noFill/>
        </p:spPr>
        <p:txBody>
          <a:bodyPr wrap="none" rtlCol="0">
            <a:spAutoFit/>
          </a:bodyPr>
          <a:lstStyle/>
          <a:p>
            <a:r>
              <a:rPr lang="ja-JP" altLang="en-US" dirty="0">
                <a:latin typeface="メイリオ" panose="020B0604030504040204" pitchFamily="50" charset="-128"/>
                <a:ea typeface="メイリオ" panose="020B0604030504040204" pitchFamily="50" charset="-128"/>
              </a:rPr>
              <a:t>机・いす</a:t>
            </a:r>
            <a:endParaRPr kumimoji="1" lang="ja-JP" altLang="en-US" dirty="0">
              <a:latin typeface="メイリオ" panose="020B0604030504040204" pitchFamily="50" charset="-128"/>
              <a:ea typeface="メイリオ" panose="020B0604030504040204" pitchFamily="50" charset="-128"/>
            </a:endParaRPr>
          </a:p>
        </p:txBody>
      </p:sp>
      <p:sp>
        <p:nvSpPr>
          <p:cNvPr id="18" name="テキスト ボックス 17"/>
          <p:cNvSpPr txBox="1"/>
          <p:nvPr/>
        </p:nvSpPr>
        <p:spPr>
          <a:xfrm>
            <a:off x="9277312" y="3258599"/>
            <a:ext cx="1107996" cy="369332"/>
          </a:xfrm>
          <a:prstGeom prst="rect">
            <a:avLst/>
          </a:prstGeom>
          <a:noFill/>
        </p:spPr>
        <p:txBody>
          <a:bodyPr wrap="none" rtlCol="0">
            <a:spAutoFit/>
          </a:bodyPr>
          <a:lstStyle/>
          <a:p>
            <a:r>
              <a:rPr lang="ja-JP" altLang="en-US" dirty="0">
                <a:latin typeface="メイリオ" panose="020B0604030504040204" pitchFamily="50" charset="-128"/>
                <a:ea typeface="メイリオ" panose="020B0604030504040204" pitchFamily="50" charset="-128"/>
              </a:rPr>
              <a:t>実験器具</a:t>
            </a:r>
            <a:endParaRPr kumimoji="1" lang="ja-JP" altLang="en-US" dirty="0">
              <a:latin typeface="メイリオ" panose="020B0604030504040204" pitchFamily="50" charset="-128"/>
              <a:ea typeface="メイリオ" panose="020B0604030504040204" pitchFamily="50" charset="-128"/>
            </a:endParaRPr>
          </a:p>
        </p:txBody>
      </p:sp>
      <p:sp>
        <p:nvSpPr>
          <p:cNvPr id="19" name="テキスト ボックス 18"/>
          <p:cNvSpPr txBox="1"/>
          <p:nvPr/>
        </p:nvSpPr>
        <p:spPr>
          <a:xfrm>
            <a:off x="6595967" y="6155307"/>
            <a:ext cx="877163" cy="369332"/>
          </a:xfrm>
          <a:prstGeom prst="rect">
            <a:avLst/>
          </a:prstGeom>
          <a:noFill/>
        </p:spPr>
        <p:txBody>
          <a:bodyPr wrap="none" rtlCol="0">
            <a:spAutoFit/>
          </a:bodyPr>
          <a:lstStyle/>
          <a:p>
            <a:r>
              <a:rPr lang="ja-JP" altLang="en-US" dirty="0">
                <a:latin typeface="メイリオ" panose="020B0604030504040204" pitchFamily="50" charset="-128"/>
                <a:ea typeface="メイリオ" panose="020B0604030504040204" pitchFamily="50" charset="-128"/>
              </a:rPr>
              <a:t>教科書</a:t>
            </a:r>
            <a:endParaRPr kumimoji="1" lang="ja-JP" altLang="en-US" dirty="0">
              <a:latin typeface="メイリオ" panose="020B0604030504040204" pitchFamily="50" charset="-128"/>
              <a:ea typeface="メイリオ" panose="020B0604030504040204" pitchFamily="50" charset="-128"/>
            </a:endParaRPr>
          </a:p>
        </p:txBody>
      </p:sp>
      <p:pic>
        <p:nvPicPr>
          <p:cNvPr id="7" name="図 6"/>
          <p:cNvPicPr>
            <a:picLocks noChangeAspect="1"/>
          </p:cNvPicPr>
          <p:nvPr/>
        </p:nvPicPr>
        <p:blipFill>
          <a:blip r:embed="rId8"/>
          <a:stretch>
            <a:fillRect/>
          </a:stretch>
        </p:blipFill>
        <p:spPr>
          <a:xfrm>
            <a:off x="945499" y="3330195"/>
            <a:ext cx="1985677" cy="1309396"/>
          </a:xfrm>
          <a:prstGeom prst="rect">
            <a:avLst/>
          </a:prstGeom>
        </p:spPr>
      </p:pic>
      <p:pic>
        <p:nvPicPr>
          <p:cNvPr id="20" name="図 19"/>
          <p:cNvPicPr>
            <a:picLocks noChangeAspect="1"/>
          </p:cNvPicPr>
          <p:nvPr/>
        </p:nvPicPr>
        <p:blipFill>
          <a:blip r:embed="rId9"/>
          <a:stretch>
            <a:fillRect/>
          </a:stretch>
        </p:blipFill>
        <p:spPr>
          <a:xfrm>
            <a:off x="7432512" y="5132322"/>
            <a:ext cx="1690382" cy="1371625"/>
          </a:xfrm>
          <a:prstGeom prst="rect">
            <a:avLst/>
          </a:prstGeom>
        </p:spPr>
      </p:pic>
      <p:sp>
        <p:nvSpPr>
          <p:cNvPr id="23" name="テキスト ボックス 22"/>
          <p:cNvSpPr txBox="1"/>
          <p:nvPr/>
        </p:nvSpPr>
        <p:spPr>
          <a:xfrm>
            <a:off x="11669717" y="6417720"/>
            <a:ext cx="415498" cy="369332"/>
          </a:xfrm>
          <a:prstGeom prst="rect">
            <a:avLst/>
          </a:prstGeom>
          <a:noFill/>
        </p:spPr>
        <p:txBody>
          <a:bodyPr wrap="none" rtlCol="0">
            <a:spAutoFit/>
          </a:bodyPr>
          <a:lstStyle/>
          <a:p>
            <a:r>
              <a:rPr lang="en-US" altLang="ja-JP" dirty="0">
                <a:latin typeface="+mj-ea"/>
              </a:rPr>
              <a:t>11</a:t>
            </a:r>
            <a:endParaRPr lang="ja-JP" altLang="en-US" dirty="0">
              <a:latin typeface="+mj-ea"/>
            </a:endParaRPr>
          </a:p>
        </p:txBody>
      </p:sp>
      <p:grpSp>
        <p:nvGrpSpPr>
          <p:cNvPr id="9" name="グループ化 8"/>
          <p:cNvGrpSpPr/>
          <p:nvPr/>
        </p:nvGrpSpPr>
        <p:grpSpPr>
          <a:xfrm>
            <a:off x="1173230" y="715829"/>
            <a:ext cx="3982643" cy="1145454"/>
            <a:chOff x="1011828" y="667984"/>
            <a:chExt cx="3982643" cy="1145454"/>
          </a:xfrm>
        </p:grpSpPr>
        <p:pic>
          <p:nvPicPr>
            <p:cNvPr id="24" name="図 23"/>
            <p:cNvPicPr/>
            <p:nvPr/>
          </p:nvPicPr>
          <p:blipFill>
            <a:blip r:embed="rId10">
              <a:clrChange>
                <a:clrFrom>
                  <a:srgbClr val="FFFFFF"/>
                </a:clrFrom>
                <a:clrTo>
                  <a:srgbClr val="FFFFFF">
                    <a:alpha val="0"/>
                  </a:srgbClr>
                </a:clrTo>
              </a:clrChange>
            </a:blip>
            <a:stretch>
              <a:fillRect/>
            </a:stretch>
          </p:blipFill>
          <p:spPr>
            <a:xfrm>
              <a:off x="1011828" y="667984"/>
              <a:ext cx="905872" cy="1145454"/>
            </a:xfrm>
            <a:prstGeom prst="rect">
              <a:avLst/>
            </a:prstGeom>
          </p:spPr>
        </p:pic>
        <p:sp>
          <p:nvSpPr>
            <p:cNvPr id="3" name="角丸四角形吹き出し 2"/>
            <p:cNvSpPr/>
            <p:nvPr/>
          </p:nvSpPr>
          <p:spPr>
            <a:xfrm>
              <a:off x="2239753" y="720387"/>
              <a:ext cx="2754718" cy="1022466"/>
            </a:xfrm>
            <a:prstGeom prst="wedgeRoundRectCallout">
              <a:avLst>
                <a:gd name="adj1" fmla="val -57901"/>
                <a:gd name="adj2" fmla="val 12045"/>
                <a:gd name="adj3" fmla="val 1666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008000"/>
                  </a:solidFill>
                  <a:latin typeface="BIZ UDPゴシック" panose="020B0400000000000000" pitchFamily="50" charset="-128"/>
                  <a:ea typeface="BIZ UDPゴシック" panose="020B0400000000000000" pitchFamily="50" charset="-128"/>
                </a:rPr>
                <a:t>学校をつくるには</a:t>
              </a:r>
              <a:endParaRPr kumimoji="1" lang="en-US" altLang="ja-JP" b="1" dirty="0">
                <a:solidFill>
                  <a:srgbClr val="008000"/>
                </a:solidFill>
                <a:latin typeface="BIZ UDPゴシック" panose="020B0400000000000000" pitchFamily="50" charset="-128"/>
                <a:ea typeface="BIZ UDPゴシック" panose="020B0400000000000000" pitchFamily="50" charset="-128"/>
              </a:endParaRPr>
            </a:p>
            <a:p>
              <a:pPr algn="ctr"/>
              <a:r>
                <a:rPr lang="ja-JP" altLang="en-US" b="1" dirty="0">
                  <a:solidFill>
                    <a:srgbClr val="008000"/>
                  </a:solidFill>
                  <a:latin typeface="BIZ UDPゴシック" panose="020B0400000000000000" pitchFamily="50" charset="-128"/>
                  <a:ea typeface="BIZ UDPゴシック" panose="020B0400000000000000" pitchFamily="50" charset="-128"/>
                </a:rPr>
                <a:t>いくらぐらいかかるの？</a:t>
              </a:r>
              <a:endParaRPr kumimoji="1" lang="ja-JP" altLang="en-US" b="1" dirty="0">
                <a:solidFill>
                  <a:srgbClr val="008000"/>
                </a:solidFill>
                <a:latin typeface="BIZ UDPゴシック" panose="020B0400000000000000" pitchFamily="50" charset="-128"/>
                <a:ea typeface="BIZ UDPゴシック" panose="020B0400000000000000" pitchFamily="50" charset="-128"/>
              </a:endParaRPr>
            </a:p>
          </p:txBody>
        </p:sp>
      </p:grpSp>
      <p:grpSp>
        <p:nvGrpSpPr>
          <p:cNvPr id="25" name="グループ化 24"/>
          <p:cNvGrpSpPr/>
          <p:nvPr/>
        </p:nvGrpSpPr>
        <p:grpSpPr>
          <a:xfrm>
            <a:off x="6394933" y="690536"/>
            <a:ext cx="3982643" cy="1145454"/>
            <a:chOff x="1011828" y="667984"/>
            <a:chExt cx="3982643" cy="1145454"/>
          </a:xfrm>
        </p:grpSpPr>
        <p:pic>
          <p:nvPicPr>
            <p:cNvPr id="26" name="図 25"/>
            <p:cNvPicPr/>
            <p:nvPr/>
          </p:nvPicPr>
          <p:blipFill>
            <a:blip r:embed="rId10">
              <a:clrChange>
                <a:clrFrom>
                  <a:srgbClr val="FFFFFF"/>
                </a:clrFrom>
                <a:clrTo>
                  <a:srgbClr val="FFFFFF">
                    <a:alpha val="0"/>
                  </a:srgbClr>
                </a:clrTo>
              </a:clrChange>
            </a:blip>
            <a:stretch>
              <a:fillRect/>
            </a:stretch>
          </p:blipFill>
          <p:spPr>
            <a:xfrm>
              <a:off x="1011828" y="667984"/>
              <a:ext cx="905872" cy="1145454"/>
            </a:xfrm>
            <a:prstGeom prst="rect">
              <a:avLst/>
            </a:prstGeom>
          </p:spPr>
        </p:pic>
        <p:sp>
          <p:nvSpPr>
            <p:cNvPr id="27" name="角丸四角形吹き出し 26"/>
            <p:cNvSpPr/>
            <p:nvPr/>
          </p:nvSpPr>
          <p:spPr>
            <a:xfrm>
              <a:off x="2239753" y="720387"/>
              <a:ext cx="2754718" cy="1022466"/>
            </a:xfrm>
            <a:prstGeom prst="wedgeRoundRectCallout">
              <a:avLst>
                <a:gd name="adj1" fmla="val -57901"/>
                <a:gd name="adj2" fmla="val 12045"/>
                <a:gd name="adj3" fmla="val 1666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008000"/>
                  </a:solidFill>
                  <a:latin typeface="BIZ UDPゴシック" panose="020B0400000000000000" pitchFamily="50" charset="-128"/>
                  <a:ea typeface="BIZ UDPゴシック" panose="020B0400000000000000" pitchFamily="50" charset="-128"/>
                </a:rPr>
                <a:t>どんなものに税金が</a:t>
              </a:r>
              <a:endParaRPr kumimoji="1" lang="en-US" altLang="ja-JP" b="1" dirty="0">
                <a:solidFill>
                  <a:srgbClr val="008000"/>
                </a:solidFill>
                <a:latin typeface="BIZ UDPゴシック" panose="020B0400000000000000" pitchFamily="50" charset="-128"/>
                <a:ea typeface="BIZ UDPゴシック" panose="020B0400000000000000" pitchFamily="50" charset="-128"/>
              </a:endParaRPr>
            </a:p>
            <a:p>
              <a:pPr algn="ctr"/>
              <a:r>
                <a:rPr lang="ja-JP" altLang="en-US" b="1" dirty="0">
                  <a:solidFill>
                    <a:srgbClr val="008000"/>
                  </a:solidFill>
                  <a:latin typeface="BIZ UDPゴシック" panose="020B0400000000000000" pitchFamily="50" charset="-128"/>
                  <a:ea typeface="BIZ UDPゴシック" panose="020B0400000000000000" pitchFamily="50" charset="-128"/>
                </a:rPr>
                <a:t>使われているの？</a:t>
              </a:r>
              <a:endParaRPr kumimoji="1" lang="ja-JP" altLang="en-US" b="1" dirty="0">
                <a:solidFill>
                  <a:srgbClr val="008000"/>
                </a:solidFill>
                <a:latin typeface="BIZ UDPゴシック" panose="020B0400000000000000" pitchFamily="50" charset="-128"/>
                <a:ea typeface="BIZ UDPゴシック" panose="020B0400000000000000" pitchFamily="50" charset="-128"/>
              </a:endParaRPr>
            </a:p>
          </p:txBody>
        </p:sp>
      </p:grpSp>
      <p:sp>
        <p:nvSpPr>
          <p:cNvPr id="29" name="角丸四角形 28"/>
          <p:cNvSpPr/>
          <p:nvPr/>
        </p:nvSpPr>
        <p:spPr>
          <a:xfrm>
            <a:off x="8651204" y="-16318"/>
            <a:ext cx="3535680" cy="447535"/>
          </a:xfrm>
          <a:prstGeom prst="roundRect">
            <a:avLst/>
          </a:prstGeom>
          <a:solidFill>
            <a:schemeClr val="bg1">
              <a:lumMod val="6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bg2">
                    <a:lumMod val="50000"/>
                  </a:schemeClr>
                </a:solidFill>
                <a:latin typeface="BIZ UDPゴシック" panose="020B0400000000000000" pitchFamily="50" charset="-128"/>
                <a:ea typeface="BIZ UDPゴシック" panose="020B0400000000000000" pitchFamily="50" charset="-128"/>
              </a:rPr>
              <a:t>－身近な税金の使いみち②－</a:t>
            </a:r>
            <a:endParaRPr kumimoji="1" lang="ja-JP" altLang="en-US" sz="2000" dirty="0">
              <a:solidFill>
                <a:schemeClr val="bg2">
                  <a:lumMod val="50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6711582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4" name="角丸四角形吹き出し 3"/>
          <p:cNvSpPr/>
          <p:nvPr/>
        </p:nvSpPr>
        <p:spPr>
          <a:xfrm>
            <a:off x="3956705" y="456119"/>
            <a:ext cx="7341778" cy="2041503"/>
          </a:xfrm>
          <a:prstGeom prst="wedgeRoundRectCallout">
            <a:avLst>
              <a:gd name="adj1" fmla="val -60236"/>
              <a:gd name="adj2" fmla="val 14048"/>
              <a:gd name="adj3" fmla="val 16667"/>
            </a:avLst>
          </a:prstGeom>
          <a:solidFill>
            <a:schemeClr val="accent4">
              <a:lumMod val="20000"/>
              <a:lumOff val="80000"/>
            </a:schemeClr>
          </a:solidFill>
          <a:ln w="571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800"/>
              </a:lnSpc>
            </a:pPr>
            <a:r>
              <a:rPr kumimoji="1" lang="ja-JP" altLang="en-US" dirty="0">
                <a:solidFill>
                  <a:schemeClr val="accent4">
                    <a:lumMod val="50000"/>
                  </a:schemeClr>
                </a:solidFill>
              </a:rPr>
              <a:t>　</a:t>
            </a:r>
            <a:r>
              <a:rPr lang="ja-JP" altLang="en-US" dirty="0">
                <a:solidFill>
                  <a:schemeClr val="accent4">
                    <a:lumMod val="50000"/>
                  </a:schemeClr>
                </a:solidFill>
                <a:latin typeface="BIZ UDPゴシック" panose="020B0400000000000000" pitchFamily="50" charset="-128"/>
                <a:ea typeface="BIZ UDPゴシック" panose="020B0400000000000000" pitchFamily="50" charset="-128"/>
              </a:rPr>
              <a:t>わたしたちが納めた税金は、身近なところで使われています。一番多く使われているのは「社会保障」にかかるものです。「社会保障」とは、わたしたちが安心して生活していくために必要な「医療」「年金」「介護」「福祉」などの公的サービス（国や地方がする仕事）のことをいいます。</a:t>
            </a:r>
            <a:endParaRPr lang="en-US" altLang="ja-JP" dirty="0">
              <a:solidFill>
                <a:schemeClr val="accent4">
                  <a:lumMod val="50000"/>
                </a:schemeClr>
              </a:solidFill>
              <a:latin typeface="BIZ UDPゴシック" panose="020B0400000000000000" pitchFamily="50" charset="-128"/>
              <a:ea typeface="BIZ UDPゴシック" panose="020B0400000000000000" pitchFamily="50" charset="-128"/>
            </a:endParaRPr>
          </a:p>
        </p:txBody>
      </p:sp>
      <p:pic>
        <p:nvPicPr>
          <p:cNvPr id="5" name="図 4"/>
          <p:cNvPicPr/>
          <p:nvPr/>
        </p:nvPicPr>
        <p:blipFill>
          <a:blip r:embed="rId3">
            <a:clrChange>
              <a:clrFrom>
                <a:srgbClr val="FFFFFF"/>
              </a:clrFrom>
              <a:clrTo>
                <a:srgbClr val="FFFFFF">
                  <a:alpha val="0"/>
                </a:srgbClr>
              </a:clrTo>
            </a:clrChange>
          </a:blip>
          <a:stretch>
            <a:fillRect/>
          </a:stretch>
        </p:blipFill>
        <p:spPr>
          <a:xfrm>
            <a:off x="3828587" y="2618404"/>
            <a:ext cx="2064679" cy="1906256"/>
          </a:xfrm>
          <a:prstGeom prst="rect">
            <a:avLst/>
          </a:prstGeom>
        </p:spPr>
      </p:pic>
      <p:pic>
        <p:nvPicPr>
          <p:cNvPr id="7" name="図 6"/>
          <p:cNvPicPr/>
          <p:nvPr/>
        </p:nvPicPr>
        <p:blipFill>
          <a:blip r:embed="rId4">
            <a:clrChange>
              <a:clrFrom>
                <a:srgbClr val="FFFFFF"/>
              </a:clrFrom>
              <a:clrTo>
                <a:srgbClr val="FFFFFF">
                  <a:alpha val="0"/>
                </a:srgbClr>
              </a:clrTo>
            </a:clrChange>
          </a:blip>
          <a:stretch>
            <a:fillRect/>
          </a:stretch>
        </p:blipFill>
        <p:spPr>
          <a:xfrm>
            <a:off x="1035918" y="4790412"/>
            <a:ext cx="2010092" cy="2067588"/>
          </a:xfrm>
          <a:prstGeom prst="rect">
            <a:avLst/>
          </a:prstGeom>
        </p:spPr>
      </p:pic>
      <p:pic>
        <p:nvPicPr>
          <p:cNvPr id="9" name="図 8"/>
          <p:cNvPicPr/>
          <p:nvPr/>
        </p:nvPicPr>
        <p:blipFill>
          <a:blip r:embed="rId5">
            <a:clrChange>
              <a:clrFrom>
                <a:srgbClr val="FFFFFF"/>
              </a:clrFrom>
              <a:clrTo>
                <a:srgbClr val="FFFFFF">
                  <a:alpha val="0"/>
                </a:srgbClr>
              </a:clrTo>
            </a:clrChange>
          </a:blip>
          <a:stretch>
            <a:fillRect/>
          </a:stretch>
        </p:blipFill>
        <p:spPr>
          <a:xfrm>
            <a:off x="7116595" y="4741872"/>
            <a:ext cx="2018610" cy="2052908"/>
          </a:xfrm>
          <a:prstGeom prst="rect">
            <a:avLst/>
          </a:prstGeom>
        </p:spPr>
      </p:pic>
      <p:sp>
        <p:nvSpPr>
          <p:cNvPr id="11" name="テキスト ボックス 10"/>
          <p:cNvSpPr txBox="1"/>
          <p:nvPr/>
        </p:nvSpPr>
        <p:spPr>
          <a:xfrm>
            <a:off x="11675119" y="6425448"/>
            <a:ext cx="415498" cy="369332"/>
          </a:xfrm>
          <a:prstGeom prst="rect">
            <a:avLst/>
          </a:prstGeom>
          <a:noFill/>
        </p:spPr>
        <p:txBody>
          <a:bodyPr wrap="none" rtlCol="0">
            <a:spAutoFit/>
          </a:bodyPr>
          <a:lstStyle/>
          <a:p>
            <a:r>
              <a:rPr lang="en-US" altLang="ja-JP" dirty="0">
                <a:latin typeface="+mj-ea"/>
                <a:ea typeface="+mj-ea"/>
              </a:rPr>
              <a:t>12</a:t>
            </a:r>
            <a:endParaRPr kumimoji="1" lang="ja-JP" altLang="en-US" dirty="0">
              <a:latin typeface="+mj-ea"/>
              <a:ea typeface="+mj-ea"/>
            </a:endParaRPr>
          </a:p>
        </p:txBody>
      </p:sp>
      <p:grpSp>
        <p:nvGrpSpPr>
          <p:cNvPr id="12" name="グループ化 11"/>
          <p:cNvGrpSpPr/>
          <p:nvPr/>
        </p:nvGrpSpPr>
        <p:grpSpPr>
          <a:xfrm>
            <a:off x="3071275" y="4610736"/>
            <a:ext cx="2411436" cy="1999378"/>
            <a:chOff x="698932" y="2646016"/>
            <a:chExt cx="2411436" cy="1999378"/>
          </a:xfrm>
        </p:grpSpPr>
        <p:sp>
          <p:nvSpPr>
            <p:cNvPr id="2" name="正方形/長方形 1"/>
            <p:cNvSpPr/>
            <p:nvPr/>
          </p:nvSpPr>
          <p:spPr>
            <a:xfrm>
              <a:off x="698932" y="3156034"/>
              <a:ext cx="2411436" cy="1489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rPr>
                <a:t>　老後も安心して暮らしていくために国から受けとるお金（年金）の一部には、税金が使われています。</a:t>
              </a:r>
            </a:p>
          </p:txBody>
        </p:sp>
        <p:sp>
          <p:nvSpPr>
            <p:cNvPr id="3" name="角丸四角形 2"/>
            <p:cNvSpPr/>
            <p:nvPr/>
          </p:nvSpPr>
          <p:spPr>
            <a:xfrm>
              <a:off x="698932" y="2646016"/>
              <a:ext cx="1364382" cy="621044"/>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ねん </a:t>
              </a:r>
              <a:r>
                <a:rPr lang="ja-JP" altLang="en-US" sz="1200" dirty="0" err="1">
                  <a:solidFill>
                    <a:schemeClr val="tx1"/>
                  </a:solidFill>
                </a:rPr>
                <a:t>きん</a:t>
              </a:r>
              <a:endParaRPr lang="en-US" altLang="ja-JP" sz="1200" dirty="0">
                <a:solidFill>
                  <a:schemeClr val="tx1"/>
                </a:solidFill>
              </a:endParaRPr>
            </a:p>
            <a:p>
              <a:pPr algn="ctr"/>
              <a:r>
                <a:rPr kumimoji="1" lang="ja-JP" altLang="en-US" sz="2400" b="1" dirty="0">
                  <a:solidFill>
                    <a:schemeClr val="tx1"/>
                  </a:solidFill>
                </a:rPr>
                <a:t>年金</a:t>
              </a:r>
              <a:endParaRPr kumimoji="1" lang="en-US" altLang="ja-JP" sz="2400" b="1" dirty="0">
                <a:solidFill>
                  <a:schemeClr val="tx1"/>
                </a:solidFill>
              </a:endParaRPr>
            </a:p>
          </p:txBody>
        </p:sp>
      </p:grpSp>
      <p:grpSp>
        <p:nvGrpSpPr>
          <p:cNvPr id="14" name="グループ化 13"/>
          <p:cNvGrpSpPr/>
          <p:nvPr/>
        </p:nvGrpSpPr>
        <p:grpSpPr>
          <a:xfrm>
            <a:off x="5893266" y="2646064"/>
            <a:ext cx="2885655" cy="1999378"/>
            <a:chOff x="698931" y="2646016"/>
            <a:chExt cx="2885655" cy="1999378"/>
          </a:xfrm>
        </p:grpSpPr>
        <p:sp>
          <p:nvSpPr>
            <p:cNvPr id="15" name="正方形/長方形 14"/>
            <p:cNvSpPr/>
            <p:nvPr/>
          </p:nvSpPr>
          <p:spPr>
            <a:xfrm>
              <a:off x="698931" y="3156034"/>
              <a:ext cx="2885655" cy="1489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rPr>
                <a:t>　かぜを引いたり、けがをしたりして病院で手当てをしてもらうと、お金がかかります。</a:t>
              </a:r>
              <a:endParaRPr kumimoji="1" lang="en-US" altLang="ja-JP" sz="1600" dirty="0">
                <a:solidFill>
                  <a:schemeClr val="tx1"/>
                </a:solidFill>
              </a:endParaRPr>
            </a:p>
            <a:p>
              <a:r>
                <a:rPr lang="ja-JP" altLang="en-US" sz="1600" dirty="0">
                  <a:solidFill>
                    <a:schemeClr val="tx1"/>
                  </a:solidFill>
                </a:rPr>
                <a:t>　かかったお金の一部には、税金が使われています。</a:t>
              </a:r>
              <a:endParaRPr kumimoji="1" lang="ja-JP" altLang="en-US" sz="1600" dirty="0">
                <a:solidFill>
                  <a:schemeClr val="tx1"/>
                </a:solidFill>
              </a:endParaRPr>
            </a:p>
          </p:txBody>
        </p:sp>
        <p:sp>
          <p:nvSpPr>
            <p:cNvPr id="16" name="角丸四角形 15"/>
            <p:cNvSpPr/>
            <p:nvPr/>
          </p:nvSpPr>
          <p:spPr>
            <a:xfrm>
              <a:off x="698932" y="2646016"/>
              <a:ext cx="1364382" cy="621044"/>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い　りょう</a:t>
              </a:r>
              <a:endParaRPr lang="en-US" altLang="ja-JP" sz="1200" dirty="0">
                <a:solidFill>
                  <a:schemeClr val="tx1"/>
                </a:solidFill>
              </a:endParaRPr>
            </a:p>
            <a:p>
              <a:pPr algn="ctr"/>
              <a:r>
                <a:rPr lang="ja-JP" altLang="en-US" sz="2400" b="1" dirty="0">
                  <a:solidFill>
                    <a:schemeClr val="tx1"/>
                  </a:solidFill>
                </a:rPr>
                <a:t>医療</a:t>
              </a:r>
              <a:endParaRPr lang="en-US" altLang="ja-JP" sz="2400" b="1" dirty="0">
                <a:solidFill>
                  <a:schemeClr val="tx1"/>
                </a:solidFill>
              </a:endParaRPr>
            </a:p>
          </p:txBody>
        </p:sp>
      </p:grpSp>
      <p:grpSp>
        <p:nvGrpSpPr>
          <p:cNvPr id="17" name="グループ化 16"/>
          <p:cNvGrpSpPr/>
          <p:nvPr/>
        </p:nvGrpSpPr>
        <p:grpSpPr>
          <a:xfrm>
            <a:off x="9135205" y="4524660"/>
            <a:ext cx="2411436" cy="1999378"/>
            <a:chOff x="698932" y="2646016"/>
            <a:chExt cx="2411436" cy="1999378"/>
          </a:xfrm>
        </p:grpSpPr>
        <p:sp>
          <p:nvSpPr>
            <p:cNvPr id="18" name="正方形/長方形 17"/>
            <p:cNvSpPr/>
            <p:nvPr/>
          </p:nvSpPr>
          <p:spPr>
            <a:xfrm>
              <a:off x="698932" y="3156034"/>
              <a:ext cx="2411436" cy="1489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rPr>
                <a:t>　介護サービスを利用したときにかかるお金の一部には、税金が使われています。</a:t>
              </a:r>
            </a:p>
          </p:txBody>
        </p:sp>
        <p:sp>
          <p:nvSpPr>
            <p:cNvPr id="19" name="角丸四角形 18"/>
            <p:cNvSpPr/>
            <p:nvPr/>
          </p:nvSpPr>
          <p:spPr>
            <a:xfrm>
              <a:off x="698932" y="2646016"/>
              <a:ext cx="1364382" cy="621044"/>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かい　</a:t>
              </a:r>
              <a:r>
                <a:rPr lang="ja-JP" altLang="en-US" sz="1200" dirty="0" err="1">
                  <a:solidFill>
                    <a:schemeClr val="tx1"/>
                  </a:solidFill>
                </a:rPr>
                <a:t>ご</a:t>
              </a:r>
              <a:endParaRPr lang="en-US" altLang="ja-JP" sz="1200" dirty="0">
                <a:solidFill>
                  <a:schemeClr val="tx1"/>
                </a:solidFill>
              </a:endParaRPr>
            </a:p>
            <a:p>
              <a:pPr algn="ctr"/>
              <a:r>
                <a:rPr lang="ja-JP" altLang="en-US" sz="2400" b="1" dirty="0">
                  <a:solidFill>
                    <a:schemeClr val="tx1"/>
                  </a:solidFill>
                </a:rPr>
                <a:t>介護</a:t>
              </a:r>
              <a:endParaRPr kumimoji="1" lang="en-US" altLang="ja-JP" sz="2400" b="1" dirty="0">
                <a:solidFill>
                  <a:schemeClr val="tx1"/>
                </a:solidFill>
              </a:endParaRPr>
            </a:p>
          </p:txBody>
        </p:sp>
      </p:grpSp>
      <p:grpSp>
        <p:nvGrpSpPr>
          <p:cNvPr id="6" name="グループ化 5"/>
          <p:cNvGrpSpPr/>
          <p:nvPr/>
        </p:nvGrpSpPr>
        <p:grpSpPr>
          <a:xfrm>
            <a:off x="747196" y="406821"/>
            <a:ext cx="2272894" cy="2090801"/>
            <a:chOff x="747196" y="406821"/>
            <a:chExt cx="2272894" cy="2090801"/>
          </a:xfrm>
        </p:grpSpPr>
        <p:sp>
          <p:nvSpPr>
            <p:cNvPr id="20" name="角丸四角形 19"/>
            <p:cNvSpPr/>
            <p:nvPr/>
          </p:nvSpPr>
          <p:spPr>
            <a:xfrm>
              <a:off x="747196" y="1643309"/>
              <a:ext cx="2272894" cy="854313"/>
            </a:xfrm>
            <a:prstGeom prst="round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latin typeface="BIZ UDPゴシック" panose="020B0400000000000000" pitchFamily="50" charset="-128"/>
                  <a:ea typeface="BIZ UDPゴシック" panose="020B0400000000000000" pitchFamily="50" charset="-128"/>
                </a:rPr>
                <a:t>社会保障</a:t>
              </a:r>
            </a:p>
          </p:txBody>
        </p:sp>
        <p:pic>
          <p:nvPicPr>
            <p:cNvPr id="21" name="図 20"/>
            <p:cNvPicPr>
              <a:picLocks noChangeAspect="1"/>
            </p:cNvPicPr>
            <p:nvPr/>
          </p:nvPicPr>
          <p:blipFill>
            <a:blip r:embed="rId6"/>
            <a:stretch>
              <a:fillRect/>
            </a:stretch>
          </p:blipFill>
          <p:spPr>
            <a:xfrm>
              <a:off x="1035918" y="406821"/>
              <a:ext cx="1695450" cy="1162050"/>
            </a:xfrm>
            <a:prstGeom prst="rect">
              <a:avLst/>
            </a:prstGeom>
          </p:spPr>
        </p:pic>
      </p:grpSp>
      <p:sp>
        <p:nvSpPr>
          <p:cNvPr id="22" name="角丸四角形 21"/>
          <p:cNvSpPr/>
          <p:nvPr/>
        </p:nvSpPr>
        <p:spPr>
          <a:xfrm>
            <a:off x="8651204" y="20258"/>
            <a:ext cx="3535680" cy="447535"/>
          </a:xfrm>
          <a:prstGeom prst="roundRect">
            <a:avLst/>
          </a:prstGeom>
          <a:solidFill>
            <a:schemeClr val="bg1">
              <a:lumMod val="6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bg2">
                    <a:lumMod val="50000"/>
                  </a:schemeClr>
                </a:solidFill>
                <a:latin typeface="BIZ UDPゴシック" panose="020B0400000000000000" pitchFamily="50" charset="-128"/>
                <a:ea typeface="BIZ UDPゴシック" panose="020B0400000000000000" pitchFamily="50" charset="-128"/>
              </a:rPr>
              <a:t>－身近な税金の使いみち②－</a:t>
            </a:r>
            <a:endParaRPr kumimoji="1" lang="ja-JP" altLang="en-US" sz="2000" dirty="0">
              <a:solidFill>
                <a:schemeClr val="bg2">
                  <a:lumMod val="50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338923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15" name="円/楕円 14"/>
          <p:cNvSpPr/>
          <p:nvPr/>
        </p:nvSpPr>
        <p:spPr>
          <a:xfrm>
            <a:off x="302712" y="149146"/>
            <a:ext cx="11679936" cy="6632609"/>
          </a:xfrm>
          <a:prstGeom prst="ellipse">
            <a:avLst/>
          </a:prstGeom>
          <a:solidFill>
            <a:srgbClr val="CC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 name="角丸四角形吹き出し 3"/>
          <p:cNvSpPr/>
          <p:nvPr/>
        </p:nvSpPr>
        <p:spPr>
          <a:xfrm>
            <a:off x="723331" y="429663"/>
            <a:ext cx="7491482" cy="1556085"/>
          </a:xfrm>
          <a:prstGeom prst="wedgeRoundRectCallout">
            <a:avLst>
              <a:gd name="adj1" fmla="val 56848"/>
              <a:gd name="adj2" fmla="val 21064"/>
              <a:gd name="adj3" fmla="val 16667"/>
            </a:avLst>
          </a:prstGeom>
          <a:solidFill>
            <a:srgbClr val="FFCCFF"/>
          </a:solidFill>
          <a:ln w="57150">
            <a:solidFill>
              <a:srgbClr val="CC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accent4">
                    <a:lumMod val="50000"/>
                  </a:schemeClr>
                </a:solidFill>
              </a:rPr>
              <a:t>　</a:t>
            </a:r>
            <a:r>
              <a:rPr lang="ja-JP" altLang="en-US" dirty="0">
                <a:solidFill>
                  <a:schemeClr val="accent4">
                    <a:lumMod val="50000"/>
                  </a:schemeClr>
                </a:solidFill>
                <a:latin typeface="BIZ UDPゴシック" panose="020B0400000000000000" pitchFamily="50" charset="-128"/>
                <a:ea typeface="BIZ UDPゴシック" panose="020B0400000000000000" pitchFamily="50" charset="-128"/>
              </a:rPr>
              <a:t>平成</a:t>
            </a:r>
            <a:r>
              <a:rPr lang="en-US" altLang="ja-JP" dirty="0">
                <a:solidFill>
                  <a:schemeClr val="accent4">
                    <a:lumMod val="50000"/>
                  </a:schemeClr>
                </a:solidFill>
                <a:latin typeface="BIZ UDPゴシック" panose="020B0400000000000000" pitchFamily="50" charset="-128"/>
                <a:ea typeface="BIZ UDPゴシック" panose="020B0400000000000000" pitchFamily="50" charset="-128"/>
              </a:rPr>
              <a:t>23</a:t>
            </a:r>
            <a:r>
              <a:rPr lang="ja-JP" altLang="en-US" dirty="0">
                <a:solidFill>
                  <a:schemeClr val="accent4">
                    <a:lumMod val="50000"/>
                  </a:schemeClr>
                </a:solidFill>
                <a:latin typeface="BIZ UDPゴシック" panose="020B0400000000000000" pitchFamily="50" charset="-128"/>
                <a:ea typeface="BIZ UDPゴシック" panose="020B0400000000000000" pitchFamily="50" charset="-128"/>
              </a:rPr>
              <a:t>年３月の宮城県沖を震源とした東日本大震災、令和元年の台風</a:t>
            </a:r>
            <a:r>
              <a:rPr lang="en-US" altLang="ja-JP" dirty="0">
                <a:solidFill>
                  <a:schemeClr val="accent4">
                    <a:lumMod val="50000"/>
                  </a:schemeClr>
                </a:solidFill>
                <a:latin typeface="BIZ UDPゴシック" panose="020B0400000000000000" pitchFamily="50" charset="-128"/>
                <a:ea typeface="BIZ UDPゴシック" panose="020B0400000000000000" pitchFamily="50" charset="-128"/>
              </a:rPr>
              <a:t>15</a:t>
            </a:r>
            <a:r>
              <a:rPr lang="ja-JP" altLang="en-US" dirty="0">
                <a:solidFill>
                  <a:schemeClr val="accent4">
                    <a:lumMod val="50000"/>
                  </a:schemeClr>
                </a:solidFill>
                <a:latin typeface="BIZ UDPゴシック" panose="020B0400000000000000" pitchFamily="50" charset="-128"/>
                <a:ea typeface="BIZ UDPゴシック" panose="020B0400000000000000" pitchFamily="50" charset="-128"/>
              </a:rPr>
              <a:t>号、</a:t>
            </a:r>
            <a:r>
              <a:rPr lang="en-US" altLang="ja-JP" dirty="0">
                <a:solidFill>
                  <a:schemeClr val="accent4">
                    <a:lumMod val="50000"/>
                  </a:schemeClr>
                </a:solidFill>
                <a:latin typeface="BIZ UDPゴシック" panose="020B0400000000000000" pitchFamily="50" charset="-128"/>
                <a:ea typeface="BIZ UDPゴシック" panose="020B0400000000000000" pitchFamily="50" charset="-128"/>
              </a:rPr>
              <a:t>19</a:t>
            </a:r>
            <a:r>
              <a:rPr lang="ja-JP" altLang="en-US" dirty="0">
                <a:solidFill>
                  <a:schemeClr val="accent4">
                    <a:lumMod val="50000"/>
                  </a:schemeClr>
                </a:solidFill>
                <a:latin typeface="BIZ UDPゴシック" panose="020B0400000000000000" pitchFamily="50" charset="-128"/>
                <a:ea typeface="BIZ UDPゴシック" panose="020B0400000000000000" pitchFamily="50" charset="-128"/>
              </a:rPr>
              <a:t>号などの災害復旧や復興のためにも、税金は使われています。</a:t>
            </a:r>
            <a:endParaRPr lang="en-US" altLang="ja-JP" dirty="0">
              <a:solidFill>
                <a:schemeClr val="accent4">
                  <a:lumMod val="50000"/>
                </a:schemeClr>
              </a:solidFill>
              <a:latin typeface="BIZ UDPゴシック" panose="020B0400000000000000" pitchFamily="50" charset="-128"/>
              <a:ea typeface="BIZ UDPゴシック" panose="020B0400000000000000" pitchFamily="50" charset="-128"/>
            </a:endParaRPr>
          </a:p>
        </p:txBody>
      </p:sp>
      <p:pic>
        <p:nvPicPr>
          <p:cNvPr id="5" name="図 4"/>
          <p:cNvPicPr>
            <a:picLocks noChangeAspect="1"/>
          </p:cNvPicPr>
          <p:nvPr/>
        </p:nvPicPr>
        <p:blipFill>
          <a:blip r:embed="rId3">
            <a:extLst>
              <a:ext uri="{BEBA8EAE-BF5A-486C-A8C5-ECC9F3942E4B}">
                <a14:imgProps xmlns:a14="http://schemas.microsoft.com/office/drawing/2010/main">
                  <a14:imgLayer r:embed="rId4">
                    <a14:imgEffect>
                      <a14:backgroundRemoval t="7605" b="93156" l="3132" r="90397">
                        <a14:foregroundMark x1="42589" y1="8745" x2="42589" y2="8745"/>
                        <a14:foregroundMark x1="46138" y1="7605" x2="46138" y2="7605"/>
                        <a14:foregroundMark x1="7307" y1="66160" x2="7307" y2="66160"/>
                        <a14:foregroundMark x1="3132" y1="65019" x2="3132" y2="65019"/>
                        <a14:foregroundMark x1="37370" y1="93156" x2="37370" y2="93156"/>
                        <a14:foregroundMark x1="79123" y1="63118" x2="79123" y2="63118"/>
                        <a14:foregroundMark x1="82046" y1="53232" x2="82046" y2="53232"/>
                        <a14:foregroundMark x1="82046" y1="39924" x2="82046" y2="39924"/>
                        <a14:foregroundMark x1="82672" y1="15970" x2="82672" y2="15970"/>
                        <a14:foregroundMark x1="83090" y1="17871" x2="83090" y2="17871"/>
                        <a14:foregroundMark x1="85804" y1="35741" x2="85804" y2="35741"/>
                        <a14:foregroundMark x1="79541" y1="54373" x2="79541" y2="54373"/>
                        <a14:foregroundMark x1="76827" y1="59316" x2="76827" y2="59316"/>
                        <a14:foregroundMark x1="90397" y1="59696" x2="90397" y2="59696"/>
                        <a14:foregroundMark x1="88100" y1="49430" x2="88100" y2="49430"/>
                        <a14:foregroundMark x1="87265" y1="68061" x2="87265" y2="68061"/>
                        <a14:foregroundMark x1="88518" y1="87833" x2="88518" y2="87833"/>
                        <a14:foregroundMark x1="79749" y1="82890" x2="79749" y2="82890"/>
                        <a14:foregroundMark x1="80793" y1="53612" x2="80793" y2="53612"/>
                        <a14:foregroundMark x1="34447" y1="93156" x2="34447" y2="93156"/>
                        <a14:foregroundMark x1="7933" y1="82510" x2="7933" y2="82510"/>
                        <a14:foregroundMark x1="8559" y1="82890" x2="8559" y2="82890"/>
                        <a14:foregroundMark x1="9395" y1="83270" x2="9395" y2="83270"/>
                        <a14:foregroundMark x1="8977" y1="83650" x2="8977" y2="83650"/>
                        <a14:foregroundMark x1="9603" y1="83650" x2="10021" y2="84030"/>
                        <a14:foregroundMark x1="11273" y1="84411" x2="11273" y2="84411"/>
                        <a14:foregroundMark x1="12317" y1="84411" x2="12317" y2="84411"/>
                        <a14:foregroundMark x1="85177" y1="38783" x2="85177" y2="38783"/>
                        <a14:backgroundMark x1="78079" y1="55894" x2="78079" y2="55894"/>
                        <a14:backgroundMark x1="78079" y1="58555" x2="78079" y2="58555"/>
                        <a14:backgroundMark x1="78288" y1="50570" x2="78288" y2="50570"/>
                        <a14:backgroundMark x1="78288" y1="51331" x2="78288" y2="51331"/>
                        <a14:backgroundMark x1="78288" y1="52471" x2="78288" y2="52471"/>
                        <a14:backgroundMark x1="78288" y1="49430" x2="78288" y2="49430"/>
                        <a14:backgroundMark x1="78497" y1="48669" x2="78497" y2="48669"/>
                        <a14:backgroundMark x1="84134" y1="68061" x2="84134" y2="68061"/>
                        <a14:backgroundMark x1="84134" y1="66540" x2="84134" y2="66540"/>
                        <a14:backgroundMark x1="84134" y1="64259" x2="84134" y2="64259"/>
                        <a14:backgroundMark x1="84134" y1="62357" x2="84134" y2="62357"/>
                        <a14:backgroundMark x1="31315" y1="36122" x2="31315" y2="36122"/>
                        <a14:backgroundMark x1="89562" y1="56274" x2="89562" y2="56274"/>
                        <a14:backgroundMark x1="88727" y1="49430" x2="88727" y2="49430"/>
                        <a14:backgroundMark x1="89562" y1="59316" x2="89562" y2="59316"/>
                      </a14:backgroundRemoval>
                    </a14:imgEffect>
                  </a14:imgLayer>
                </a14:imgProps>
              </a:ext>
            </a:extLst>
          </a:blip>
          <a:stretch>
            <a:fillRect/>
          </a:stretch>
        </p:blipFill>
        <p:spPr>
          <a:xfrm>
            <a:off x="4983836" y="2131257"/>
            <a:ext cx="2317688" cy="1272552"/>
          </a:xfrm>
          <a:prstGeom prst="rect">
            <a:avLst/>
          </a:prstGeom>
        </p:spPr>
      </p:pic>
      <p:sp>
        <p:nvSpPr>
          <p:cNvPr id="8" name="右矢印 7"/>
          <p:cNvSpPr/>
          <p:nvPr/>
        </p:nvSpPr>
        <p:spPr>
          <a:xfrm>
            <a:off x="5540996" y="4434840"/>
            <a:ext cx="1088404" cy="961712"/>
          </a:xfrm>
          <a:prstGeom prst="rightArrow">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p:nvPicPr>
        <p:blipFill>
          <a:blip r:embed="rId5"/>
          <a:stretch>
            <a:fillRect/>
          </a:stretch>
        </p:blipFill>
        <p:spPr>
          <a:xfrm>
            <a:off x="1035537" y="3443487"/>
            <a:ext cx="4170308" cy="2732156"/>
          </a:xfrm>
          <a:prstGeom prst="rect">
            <a:avLst/>
          </a:prstGeom>
        </p:spPr>
      </p:pic>
      <p:pic>
        <p:nvPicPr>
          <p:cNvPr id="10" name="図 9"/>
          <p:cNvPicPr>
            <a:picLocks noChangeAspect="1"/>
          </p:cNvPicPr>
          <p:nvPr/>
        </p:nvPicPr>
        <p:blipFill>
          <a:blip r:embed="rId6"/>
          <a:stretch>
            <a:fillRect/>
          </a:stretch>
        </p:blipFill>
        <p:spPr>
          <a:xfrm>
            <a:off x="6964551" y="3498979"/>
            <a:ext cx="4170308" cy="2732156"/>
          </a:xfrm>
          <a:prstGeom prst="rect">
            <a:avLst/>
          </a:prstGeom>
        </p:spPr>
      </p:pic>
      <p:sp>
        <p:nvSpPr>
          <p:cNvPr id="11" name="テキスト ボックス 10"/>
          <p:cNvSpPr txBox="1"/>
          <p:nvPr/>
        </p:nvSpPr>
        <p:spPr>
          <a:xfrm>
            <a:off x="1648186" y="6231135"/>
            <a:ext cx="3661580" cy="523220"/>
          </a:xfrm>
          <a:prstGeom prst="rect">
            <a:avLst/>
          </a:prstGeom>
          <a:noFill/>
        </p:spPr>
        <p:txBody>
          <a:bodyPr wrap="none" rtlCol="0">
            <a:spAutoFit/>
          </a:bodyPr>
          <a:lstStyle/>
          <a:p>
            <a:pPr algn="r"/>
            <a:r>
              <a:rPr lang="ja-JP" altLang="en-US" sz="1400" b="1" dirty="0"/>
              <a:t>平成</a:t>
            </a:r>
            <a:r>
              <a:rPr lang="en-US" altLang="ja-JP" sz="1400" b="1" dirty="0"/>
              <a:t>23</a:t>
            </a:r>
            <a:r>
              <a:rPr lang="ja-JP" altLang="en-US" sz="1400" b="1" dirty="0"/>
              <a:t>年３月東日本大震災の様子　震災直後</a:t>
            </a:r>
            <a:endParaRPr lang="en-US" altLang="ja-JP" sz="1400" b="1" dirty="0"/>
          </a:p>
          <a:p>
            <a:pPr algn="r"/>
            <a:r>
              <a:rPr kumimoji="1" lang="ja-JP" altLang="en-US" sz="1400" b="1" dirty="0"/>
              <a:t>（提供：潮来市役所）</a:t>
            </a:r>
          </a:p>
        </p:txBody>
      </p:sp>
      <p:sp>
        <p:nvSpPr>
          <p:cNvPr id="12" name="テキスト ボックス 11"/>
          <p:cNvSpPr txBox="1"/>
          <p:nvPr/>
        </p:nvSpPr>
        <p:spPr>
          <a:xfrm>
            <a:off x="10171763" y="6231135"/>
            <a:ext cx="1082348" cy="307777"/>
          </a:xfrm>
          <a:prstGeom prst="rect">
            <a:avLst/>
          </a:prstGeom>
          <a:noFill/>
        </p:spPr>
        <p:txBody>
          <a:bodyPr wrap="none" rtlCol="0">
            <a:spAutoFit/>
          </a:bodyPr>
          <a:lstStyle/>
          <a:p>
            <a:r>
              <a:rPr lang="ja-JP" altLang="en-US" sz="1400" b="1" dirty="0"/>
              <a:t>復興工事後</a:t>
            </a:r>
            <a:endParaRPr kumimoji="1" lang="ja-JP" altLang="en-US" sz="1400" b="1" dirty="0"/>
          </a:p>
        </p:txBody>
      </p:sp>
      <p:sp>
        <p:nvSpPr>
          <p:cNvPr id="13" name="テキスト ボックス 12"/>
          <p:cNvSpPr txBox="1"/>
          <p:nvPr/>
        </p:nvSpPr>
        <p:spPr>
          <a:xfrm>
            <a:off x="11637019" y="6392862"/>
            <a:ext cx="415498" cy="369332"/>
          </a:xfrm>
          <a:prstGeom prst="rect">
            <a:avLst/>
          </a:prstGeom>
          <a:noFill/>
        </p:spPr>
        <p:txBody>
          <a:bodyPr wrap="none" rtlCol="0">
            <a:spAutoFit/>
          </a:bodyPr>
          <a:lstStyle/>
          <a:p>
            <a:r>
              <a:rPr lang="en-US" altLang="ja-JP" dirty="0">
                <a:latin typeface="+mj-ea"/>
                <a:ea typeface="+mj-ea"/>
              </a:rPr>
              <a:t>13</a:t>
            </a:r>
          </a:p>
        </p:txBody>
      </p:sp>
      <p:sp>
        <p:nvSpPr>
          <p:cNvPr id="14" name="角丸四角形 13"/>
          <p:cNvSpPr/>
          <p:nvPr/>
        </p:nvSpPr>
        <p:spPr>
          <a:xfrm>
            <a:off x="9016681" y="1486152"/>
            <a:ext cx="2453330" cy="854313"/>
          </a:xfrm>
          <a:prstGeom prst="roundRect">
            <a:avLst/>
          </a:prstGeom>
          <a:solidFill>
            <a:srgbClr val="CC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latin typeface="BIZ UDPゴシック" panose="020B0400000000000000" pitchFamily="50" charset="-128"/>
                <a:ea typeface="BIZ UDPゴシック" panose="020B0400000000000000" pitchFamily="50" charset="-128"/>
              </a:rPr>
              <a:t>災害復旧</a:t>
            </a:r>
            <a:endParaRPr kumimoji="1" lang="ja-JP" altLang="en-US" sz="3600" b="1" dirty="0">
              <a:latin typeface="BIZ UDPゴシック" panose="020B0400000000000000" pitchFamily="50" charset="-128"/>
              <a:ea typeface="BIZ UDPゴシック" panose="020B0400000000000000" pitchFamily="50" charset="-128"/>
            </a:endParaRPr>
          </a:p>
        </p:txBody>
      </p:sp>
      <p:pic>
        <p:nvPicPr>
          <p:cNvPr id="6" name="図 5"/>
          <p:cNvPicPr>
            <a:picLocks noChangeAspect="1"/>
          </p:cNvPicPr>
          <p:nvPr/>
        </p:nvPicPr>
        <p:blipFill>
          <a:blip r:embed="rId7"/>
          <a:stretch>
            <a:fillRect/>
          </a:stretch>
        </p:blipFill>
        <p:spPr>
          <a:xfrm>
            <a:off x="9178153" y="427461"/>
            <a:ext cx="2111422" cy="1026386"/>
          </a:xfrm>
          <a:prstGeom prst="rect">
            <a:avLst/>
          </a:prstGeom>
        </p:spPr>
      </p:pic>
      <p:sp>
        <p:nvSpPr>
          <p:cNvPr id="16" name="角丸四角形 15"/>
          <p:cNvSpPr/>
          <p:nvPr/>
        </p:nvSpPr>
        <p:spPr>
          <a:xfrm>
            <a:off x="8651204" y="20258"/>
            <a:ext cx="3535680" cy="447535"/>
          </a:xfrm>
          <a:prstGeom prst="roundRect">
            <a:avLst/>
          </a:prstGeom>
          <a:solidFill>
            <a:schemeClr val="bg1">
              <a:lumMod val="6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bg2">
                    <a:lumMod val="50000"/>
                  </a:schemeClr>
                </a:solidFill>
                <a:latin typeface="BIZ UDPゴシック" panose="020B0400000000000000" pitchFamily="50" charset="-128"/>
                <a:ea typeface="BIZ UDPゴシック" panose="020B0400000000000000" pitchFamily="50" charset="-128"/>
              </a:rPr>
              <a:t>－身近な税金の使いみち②－</a:t>
            </a:r>
            <a:endParaRPr kumimoji="1" lang="ja-JP" altLang="en-US" sz="2000" dirty="0">
              <a:solidFill>
                <a:schemeClr val="bg2">
                  <a:lumMod val="50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3663453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3" name="角丸四角形 2"/>
          <p:cNvSpPr/>
          <p:nvPr/>
        </p:nvSpPr>
        <p:spPr>
          <a:xfrm>
            <a:off x="7366000" y="645972"/>
            <a:ext cx="4114800" cy="69103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002060"/>
                </a:solidFill>
              </a:rPr>
              <a:t>ワークシートへ</a:t>
            </a:r>
            <a:r>
              <a:rPr kumimoji="1" lang="en-US" altLang="ja-JP" dirty="0">
                <a:solidFill>
                  <a:srgbClr val="002060"/>
                </a:solidFill>
              </a:rPr>
              <a:t>GO</a:t>
            </a:r>
            <a:r>
              <a:rPr kumimoji="1" lang="ja-JP" altLang="en-US" dirty="0">
                <a:solidFill>
                  <a:srgbClr val="002060"/>
                </a:solidFill>
              </a:rPr>
              <a:t>！→</a:t>
            </a:r>
          </a:p>
        </p:txBody>
      </p:sp>
      <p:sp>
        <p:nvSpPr>
          <p:cNvPr id="8" name="テキスト ボックス 7"/>
          <p:cNvSpPr txBox="1"/>
          <p:nvPr/>
        </p:nvSpPr>
        <p:spPr>
          <a:xfrm>
            <a:off x="11659416" y="6365019"/>
            <a:ext cx="418704" cy="369332"/>
          </a:xfrm>
          <a:prstGeom prst="rect">
            <a:avLst/>
          </a:prstGeom>
          <a:noFill/>
        </p:spPr>
        <p:txBody>
          <a:bodyPr wrap="none" rtlCol="0">
            <a:spAutoFit/>
          </a:bodyPr>
          <a:lstStyle/>
          <a:p>
            <a:r>
              <a:rPr lang="en-US" altLang="ja-JP" dirty="0">
                <a:latin typeface="+mj-ea"/>
                <a:ea typeface="+mj-ea"/>
              </a:rPr>
              <a:t>14</a:t>
            </a:r>
            <a:endParaRPr kumimoji="1" lang="ja-JP" altLang="en-US" dirty="0">
              <a:latin typeface="+mj-ea"/>
              <a:ea typeface="+mj-ea"/>
            </a:endParaRPr>
          </a:p>
        </p:txBody>
      </p:sp>
      <p:grpSp>
        <p:nvGrpSpPr>
          <p:cNvPr id="37" name="グループ化 36"/>
          <p:cNvGrpSpPr/>
          <p:nvPr/>
        </p:nvGrpSpPr>
        <p:grpSpPr>
          <a:xfrm>
            <a:off x="0" y="-222456"/>
            <a:ext cx="7854554" cy="1061512"/>
            <a:chOff x="203619" y="372097"/>
            <a:chExt cx="7763717" cy="838200"/>
          </a:xfrm>
        </p:grpSpPr>
        <p:sp>
          <p:nvSpPr>
            <p:cNvPr id="38" name="角丸四角形 37"/>
            <p:cNvSpPr/>
            <p:nvPr/>
          </p:nvSpPr>
          <p:spPr>
            <a:xfrm>
              <a:off x="487679" y="620268"/>
              <a:ext cx="7290248" cy="393192"/>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p:nvSpPr>
          <p:spPr>
            <a:xfrm>
              <a:off x="203619" y="372097"/>
              <a:ext cx="7763717" cy="8382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3200" b="1" dirty="0">
                  <a:ln w="10160">
                    <a:solidFill>
                      <a:srgbClr val="00B050"/>
                    </a:solidFill>
                    <a:prstDash val="solid"/>
                  </a:ln>
                  <a:solidFill>
                    <a:srgbClr val="FFFFFF"/>
                  </a:solidFill>
                  <a:effectLst>
                    <a:outerShdw blurRad="38100" dist="22860" dir="5400000" algn="tl" rotWithShape="0">
                      <a:srgbClr val="000000">
                        <a:alpha val="30000"/>
                      </a:srgbClr>
                    </a:outerShdw>
                  </a:effectLst>
                  <a:latin typeface="HGS創英角ﾎﾟｯﾌﾟ体" panose="040B0A00000000000000" pitchFamily="50" charset="-128"/>
                  <a:ea typeface="HGS創英角ﾎﾟｯﾌﾟ体" panose="040B0A00000000000000" pitchFamily="50" charset="-128"/>
                </a:rPr>
                <a:t>公平な負担を考えてみよう</a:t>
              </a:r>
              <a:endParaRPr kumimoji="1" lang="ja-JP" altLang="en-US" sz="3200" dirty="0">
                <a:ln w="10160">
                  <a:solidFill>
                    <a:srgbClr val="00B050"/>
                  </a:solidFill>
                  <a:prstDash val="solid"/>
                </a:ln>
                <a:latin typeface="HGS創英角ﾎﾟｯﾌﾟ体" panose="040B0A00000000000000" pitchFamily="50" charset="-128"/>
                <a:ea typeface="HGS創英角ﾎﾟｯﾌﾟ体" panose="040B0A00000000000000" pitchFamily="50" charset="-128"/>
              </a:endParaRPr>
            </a:p>
          </p:txBody>
        </p:sp>
      </p:grpSp>
      <p:grpSp>
        <p:nvGrpSpPr>
          <p:cNvPr id="14" name="グループ化 13">
            <a:extLst>
              <a:ext uri="{FF2B5EF4-FFF2-40B4-BE49-F238E27FC236}">
                <a16:creationId xmlns:a16="http://schemas.microsoft.com/office/drawing/2014/main" id="{F5BBA11F-1ED5-4157-98A2-1716A12EDE05}"/>
              </a:ext>
            </a:extLst>
          </p:cNvPr>
          <p:cNvGrpSpPr/>
          <p:nvPr/>
        </p:nvGrpSpPr>
        <p:grpSpPr>
          <a:xfrm>
            <a:off x="287384" y="911853"/>
            <a:ext cx="5353563" cy="3009746"/>
            <a:chOff x="287384" y="911853"/>
            <a:chExt cx="5353563" cy="3009746"/>
          </a:xfrm>
        </p:grpSpPr>
        <p:sp>
          <p:nvSpPr>
            <p:cNvPr id="2" name="四角形: 角を丸くする 1">
              <a:extLst>
                <a:ext uri="{FF2B5EF4-FFF2-40B4-BE49-F238E27FC236}">
                  <a16:creationId xmlns:a16="http://schemas.microsoft.com/office/drawing/2014/main" id="{C8D4BFE0-96E1-49AA-A47F-65C2E83AD752}"/>
                </a:ext>
              </a:extLst>
            </p:cNvPr>
            <p:cNvSpPr/>
            <p:nvPr/>
          </p:nvSpPr>
          <p:spPr>
            <a:xfrm>
              <a:off x="287384" y="911853"/>
              <a:ext cx="1973216" cy="1393465"/>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2000" b="1" dirty="0">
                <a:solidFill>
                  <a:schemeClr val="tx1"/>
                </a:solidFill>
              </a:endParaRPr>
            </a:p>
            <a:p>
              <a:r>
                <a:rPr kumimoji="1" lang="ja-JP" altLang="en-US" sz="2000" b="1" dirty="0">
                  <a:solidFill>
                    <a:schemeClr val="tx1"/>
                  </a:solidFill>
                </a:rPr>
                <a:t>考えてみよう</a:t>
              </a:r>
              <a:endParaRPr kumimoji="1" lang="en-US" altLang="ja-JP" sz="2000" b="1" dirty="0">
                <a:solidFill>
                  <a:schemeClr val="tx1"/>
                </a:solidFill>
              </a:endParaRPr>
            </a:p>
            <a:p>
              <a:pPr algn="ctr"/>
              <a:endParaRPr lang="en-US" altLang="ja-JP" dirty="0"/>
            </a:p>
            <a:p>
              <a:pPr algn="ctr"/>
              <a:endParaRPr kumimoji="1" lang="en-US" altLang="ja-JP" dirty="0"/>
            </a:p>
            <a:p>
              <a:pPr algn="ctr"/>
              <a:endParaRPr lang="en-US" altLang="ja-JP" dirty="0"/>
            </a:p>
            <a:p>
              <a:pPr algn="ctr"/>
              <a:endParaRPr kumimoji="1" lang="ja-JP" altLang="en-US" dirty="0"/>
            </a:p>
          </p:txBody>
        </p:sp>
        <p:sp>
          <p:nvSpPr>
            <p:cNvPr id="4" name="四角形: 角を丸くする 3">
              <a:extLst>
                <a:ext uri="{FF2B5EF4-FFF2-40B4-BE49-F238E27FC236}">
                  <a16:creationId xmlns:a16="http://schemas.microsoft.com/office/drawing/2014/main" id="{28DC6518-6E07-4E1D-86B9-BD51AB718A7C}"/>
                </a:ext>
              </a:extLst>
            </p:cNvPr>
            <p:cNvSpPr/>
            <p:nvPr/>
          </p:nvSpPr>
          <p:spPr>
            <a:xfrm>
              <a:off x="287385" y="1337002"/>
              <a:ext cx="5353562" cy="2584597"/>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t>　</a:t>
              </a:r>
              <a:r>
                <a:rPr kumimoji="1" lang="ja-JP" altLang="en-US" dirty="0">
                  <a:solidFill>
                    <a:schemeClr val="tx1"/>
                  </a:solidFill>
                </a:rPr>
                <a:t>友だち３人で食事に行きました。みんなでいろいろな料理を分け合って食べたとき、食事代の支払いはどのように負担しますか。</a:t>
              </a:r>
              <a:endParaRPr kumimoji="1" lang="en-US" altLang="ja-JP" dirty="0">
                <a:solidFill>
                  <a:schemeClr val="tx1"/>
                </a:solidFill>
              </a:endParaRPr>
            </a:p>
            <a:p>
              <a:r>
                <a:rPr lang="ja-JP" altLang="en-US" dirty="0">
                  <a:solidFill>
                    <a:schemeClr val="tx1"/>
                  </a:solidFill>
                </a:rPr>
                <a:t>　なお、食事代金の合計は</a:t>
              </a:r>
              <a:r>
                <a:rPr lang="en-US" altLang="ja-JP" dirty="0">
                  <a:solidFill>
                    <a:schemeClr val="tx1"/>
                  </a:solidFill>
                </a:rPr>
                <a:t>4,500</a:t>
              </a:r>
              <a:r>
                <a:rPr lang="ja-JP" altLang="en-US" dirty="0">
                  <a:solidFill>
                    <a:schemeClr val="tx1"/>
                  </a:solidFill>
                </a:rPr>
                <a:t>円で、</a:t>
              </a:r>
              <a:endParaRPr lang="en-US" altLang="ja-JP" dirty="0">
                <a:solidFill>
                  <a:schemeClr val="tx1"/>
                </a:solidFill>
              </a:endParaRPr>
            </a:p>
            <a:p>
              <a:r>
                <a:rPr lang="ja-JP" altLang="en-US" dirty="0">
                  <a:solidFill>
                    <a:schemeClr val="tx1"/>
                  </a:solidFill>
                </a:rPr>
                <a:t>３人はそれぞれ違う金額の</a:t>
              </a:r>
              <a:endParaRPr lang="en-US" altLang="ja-JP" dirty="0">
                <a:solidFill>
                  <a:schemeClr val="tx1"/>
                </a:solidFill>
              </a:endParaRPr>
            </a:p>
            <a:p>
              <a:r>
                <a:rPr lang="ja-JP" altLang="en-US" dirty="0">
                  <a:solidFill>
                    <a:schemeClr val="tx1"/>
                  </a:solidFill>
                </a:rPr>
                <a:t>お小遣いを持っています。</a:t>
              </a:r>
              <a:endParaRPr lang="en-US" altLang="ja-JP" dirty="0">
                <a:solidFill>
                  <a:schemeClr val="tx1"/>
                </a:solidFill>
              </a:endParaRPr>
            </a:p>
            <a:p>
              <a:endParaRPr kumimoji="1" lang="en-US" altLang="ja-JP" dirty="0">
                <a:solidFill>
                  <a:schemeClr val="tx1"/>
                </a:solidFill>
              </a:endParaRPr>
            </a:p>
          </p:txBody>
        </p:sp>
        <p:pic>
          <p:nvPicPr>
            <p:cNvPr id="6" name="図 5">
              <a:extLst>
                <a:ext uri="{FF2B5EF4-FFF2-40B4-BE49-F238E27FC236}">
                  <a16:creationId xmlns:a16="http://schemas.microsoft.com/office/drawing/2014/main" id="{524CA71E-04D8-4F99-BB16-7323303BCE7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384" b="89241" l="7895" r="95014">
                          <a14:foregroundMark x1="14820" y1="16878" x2="14820" y2="16878"/>
                          <a14:foregroundMark x1="47368" y1="12025" x2="47368" y2="12025"/>
                          <a14:foregroundMark x1="38089" y1="35021" x2="38089" y2="35021"/>
                          <a14:foregroundMark x1="38366" y1="38608" x2="38366" y2="38608"/>
                          <a14:foregroundMark x1="9280" y1="51477" x2="9280" y2="51477"/>
                          <a14:foregroundMark x1="7895" y1="47046" x2="7895" y2="47046"/>
                          <a14:foregroundMark x1="44875" y1="87975" x2="44875" y2="87975"/>
                          <a14:foregroundMark x1="37950" y1="89241" x2="37950" y2="89241"/>
                          <a14:foregroundMark x1="72299" y1="89030" x2="72299" y2="89030"/>
                          <a14:foregroundMark x1="29640" y1="49789" x2="29640" y2="49789"/>
                          <a14:foregroundMark x1="28947" y1="48945" x2="28947" y2="48945"/>
                          <a14:foregroundMark x1="26593" y1="37764" x2="26593" y2="37764"/>
                          <a14:foregroundMark x1="28116" y1="40084" x2="28116" y2="40084"/>
                          <a14:foregroundMark x1="37812" y1="43460" x2="37812" y2="43460"/>
                          <a14:foregroundMark x1="89335" y1="64979" x2="89335" y2="64979"/>
                          <a14:foregroundMark x1="88781" y1="59705" x2="88781" y2="59705"/>
                          <a14:foregroundMark x1="86981" y1="20042" x2="86981" y2="20042"/>
                          <a14:foregroundMark x1="88227" y1="25949" x2="88227" y2="25949"/>
                          <a14:foregroundMark x1="91828" y1="31435" x2="91828" y2="31435"/>
                          <a14:foregroundMark x1="95014" y1="36920" x2="95014" y2="36920"/>
                          <a14:foregroundMark x1="48615" y1="9494" x2="48615" y2="9494"/>
                          <a14:foregroundMark x1="17036" y1="8017" x2="17036" y2="8017"/>
                          <a14:foregroundMark x1="23546" y1="16878" x2="22992" y2="17089"/>
                          <a14:foregroundMark x1="47922" y1="7384" x2="47922" y2="7384"/>
                        </a14:backgroundRemoval>
                      </a14:imgEffect>
                    </a14:imgLayer>
                  </a14:imgProps>
                </a:ext>
              </a:extLst>
            </a:blip>
            <a:stretch>
              <a:fillRect/>
            </a:stretch>
          </p:blipFill>
          <p:spPr>
            <a:xfrm>
              <a:off x="3565090" y="2658287"/>
              <a:ext cx="1924286" cy="1263312"/>
            </a:xfrm>
            <a:prstGeom prst="rect">
              <a:avLst/>
            </a:prstGeom>
          </p:spPr>
        </p:pic>
      </p:grpSp>
      <p:graphicFrame>
        <p:nvGraphicFramePr>
          <p:cNvPr id="7" name="表 6">
            <a:extLst>
              <a:ext uri="{FF2B5EF4-FFF2-40B4-BE49-F238E27FC236}">
                <a16:creationId xmlns:a16="http://schemas.microsoft.com/office/drawing/2014/main" id="{FAE8D1AF-EA6D-4ACB-A298-1EB1ADAC74CB}"/>
              </a:ext>
            </a:extLst>
          </p:cNvPr>
          <p:cNvGraphicFramePr>
            <a:graphicFrameLocks noGrp="1"/>
          </p:cNvGraphicFramePr>
          <p:nvPr>
            <p:extLst>
              <p:ext uri="{D42A27DB-BD31-4B8C-83A1-F6EECF244321}">
                <p14:modId xmlns:p14="http://schemas.microsoft.com/office/powerpoint/2010/main" val="1570743409"/>
              </p:ext>
            </p:extLst>
          </p:nvPr>
        </p:nvGraphicFramePr>
        <p:xfrm>
          <a:off x="5941453" y="1393196"/>
          <a:ext cx="5717963" cy="1607580"/>
        </p:xfrm>
        <a:graphic>
          <a:graphicData uri="http://schemas.openxmlformats.org/drawingml/2006/table">
            <a:tbl>
              <a:tblPr firstRow="1" bandRow="1">
                <a:tableStyleId>{5C22544A-7EE6-4342-B048-85BDC9FD1C3A}</a:tableStyleId>
              </a:tblPr>
              <a:tblGrid>
                <a:gridCol w="956740">
                  <a:extLst>
                    <a:ext uri="{9D8B030D-6E8A-4147-A177-3AD203B41FA5}">
                      <a16:colId xmlns:a16="http://schemas.microsoft.com/office/drawing/2014/main" val="141268537"/>
                    </a:ext>
                  </a:extLst>
                </a:gridCol>
                <a:gridCol w="1350851">
                  <a:extLst>
                    <a:ext uri="{9D8B030D-6E8A-4147-A177-3AD203B41FA5}">
                      <a16:colId xmlns:a16="http://schemas.microsoft.com/office/drawing/2014/main" val="2522610243"/>
                    </a:ext>
                  </a:extLst>
                </a:gridCol>
                <a:gridCol w="1350851">
                  <a:extLst>
                    <a:ext uri="{9D8B030D-6E8A-4147-A177-3AD203B41FA5}">
                      <a16:colId xmlns:a16="http://schemas.microsoft.com/office/drawing/2014/main" val="3063341487"/>
                    </a:ext>
                  </a:extLst>
                </a:gridCol>
                <a:gridCol w="2059521">
                  <a:extLst>
                    <a:ext uri="{9D8B030D-6E8A-4147-A177-3AD203B41FA5}">
                      <a16:colId xmlns:a16="http://schemas.microsoft.com/office/drawing/2014/main" val="1861318131"/>
                    </a:ext>
                  </a:extLst>
                </a:gridCol>
              </a:tblGrid>
              <a:tr h="401895">
                <a:tc>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kumimoji="1" lang="ja-JP" altLang="en-US" dirty="0">
                          <a:solidFill>
                            <a:schemeClr val="tx1"/>
                          </a:solidFill>
                        </a:rPr>
                        <a:t>お小遣い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kumimoji="1" lang="ja-JP" altLang="en-US" dirty="0">
                          <a:solidFill>
                            <a:schemeClr val="tx1"/>
                          </a:solidFill>
                        </a:rPr>
                        <a:t>食べた量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kumimoji="1" lang="ja-JP" altLang="en-US" dirty="0">
                          <a:solidFill>
                            <a:schemeClr val="tx1"/>
                          </a:solidFill>
                        </a:rPr>
                        <a:t>負担する金額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969516761"/>
                  </a:ext>
                </a:extLst>
              </a:tr>
              <a:tr h="401895">
                <a:tc>
                  <a:txBody>
                    <a:bodyPr/>
                    <a:lstStyle/>
                    <a:p>
                      <a:pPr algn="ctr"/>
                      <a:r>
                        <a:rPr kumimoji="1" lang="en-US" altLang="ja-JP" dirty="0"/>
                        <a:t>A</a:t>
                      </a:r>
                      <a:r>
                        <a:rPr kumimoji="1" lang="ja-JP" altLang="en-US" dirty="0"/>
                        <a:t>さん</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dirty="0"/>
                        <a:t>10,000</a:t>
                      </a:r>
                      <a:r>
                        <a:rPr kumimoji="1" lang="ja-JP" altLang="en-US" dirty="0"/>
                        <a:t>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dirty="0"/>
                        <a:t>少ない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05935984"/>
                  </a:ext>
                </a:extLst>
              </a:tr>
              <a:tr h="401895">
                <a:tc>
                  <a:txBody>
                    <a:bodyPr/>
                    <a:lstStyle/>
                    <a:p>
                      <a:pPr algn="ctr"/>
                      <a:r>
                        <a:rPr kumimoji="1" lang="en-US" altLang="ja-JP" dirty="0"/>
                        <a:t>B</a:t>
                      </a:r>
                      <a:r>
                        <a:rPr kumimoji="1" lang="ja-JP" altLang="en-US" dirty="0"/>
                        <a:t>さん</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dirty="0"/>
                        <a:t>5,000</a:t>
                      </a:r>
                      <a:r>
                        <a:rPr kumimoji="1" lang="ja-JP" altLang="en-US" dirty="0"/>
                        <a:t>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dirty="0"/>
                        <a:t>たくさん</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54691038"/>
                  </a:ext>
                </a:extLst>
              </a:tr>
              <a:tr h="401895">
                <a:tc>
                  <a:txBody>
                    <a:bodyPr/>
                    <a:lstStyle/>
                    <a:p>
                      <a:pPr algn="ctr"/>
                      <a:r>
                        <a:rPr kumimoji="1" lang="en-US" altLang="ja-JP" dirty="0"/>
                        <a:t>C</a:t>
                      </a:r>
                      <a:r>
                        <a:rPr kumimoji="1" lang="ja-JP" altLang="en-US" dirty="0"/>
                        <a:t>さん</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dirty="0"/>
                        <a:t>1,500</a:t>
                      </a:r>
                      <a:r>
                        <a:rPr kumimoji="1" lang="ja-JP" altLang="en-US" dirty="0"/>
                        <a:t>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dirty="0"/>
                        <a:t>中くらい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89858044"/>
                  </a:ext>
                </a:extLst>
              </a:tr>
            </a:tbl>
          </a:graphicData>
        </a:graphic>
      </p:graphicFrame>
      <p:sp>
        <p:nvSpPr>
          <p:cNvPr id="9" name="テキスト ボックス 8">
            <a:extLst>
              <a:ext uri="{FF2B5EF4-FFF2-40B4-BE49-F238E27FC236}">
                <a16:creationId xmlns:a16="http://schemas.microsoft.com/office/drawing/2014/main" id="{0DBDE1DF-DB2F-4E3C-9D88-48933C1C1EB8}"/>
              </a:ext>
            </a:extLst>
          </p:cNvPr>
          <p:cNvSpPr txBox="1"/>
          <p:nvPr/>
        </p:nvSpPr>
        <p:spPr>
          <a:xfrm>
            <a:off x="5808371" y="3067045"/>
            <a:ext cx="6166717" cy="954107"/>
          </a:xfrm>
          <a:prstGeom prst="rect">
            <a:avLst/>
          </a:prstGeom>
          <a:noFill/>
        </p:spPr>
        <p:txBody>
          <a:bodyPr wrap="square" rtlCol="0">
            <a:spAutoFit/>
          </a:bodyPr>
          <a:lstStyle/>
          <a:p>
            <a:r>
              <a:rPr kumimoji="1" lang="ja-JP" altLang="en-US" sz="1400" dirty="0"/>
              <a:t>（考え方①）　３人で均等に割って支払う。</a:t>
            </a:r>
            <a:endParaRPr kumimoji="1" lang="en-US" altLang="ja-JP" sz="1400" dirty="0"/>
          </a:p>
          <a:p>
            <a:r>
              <a:rPr lang="ja-JP" altLang="en-US" sz="1400" dirty="0"/>
              <a:t>（考え方②）　たくさん食べた人は多く、少ししか食べていない人は少なく支払う。</a:t>
            </a:r>
            <a:endParaRPr lang="en-US" altLang="ja-JP" sz="1400" dirty="0"/>
          </a:p>
          <a:p>
            <a:r>
              <a:rPr kumimoji="1" lang="ja-JP" altLang="en-US" sz="1400" dirty="0"/>
              <a:t>（考え方③）　お小遣いをたくさん持っている人は多く、あまり持っていない人は</a:t>
            </a:r>
            <a:endParaRPr kumimoji="1" lang="en-US" altLang="ja-JP" sz="1400" dirty="0"/>
          </a:p>
          <a:p>
            <a:r>
              <a:rPr lang="ja-JP" altLang="en-US" sz="1400" dirty="0"/>
              <a:t>　　　　　　　　 </a:t>
            </a:r>
            <a:r>
              <a:rPr kumimoji="1" lang="ja-JP" altLang="en-US" sz="1400" dirty="0"/>
              <a:t>少なく支払う。</a:t>
            </a:r>
          </a:p>
        </p:txBody>
      </p:sp>
      <p:sp>
        <p:nvSpPr>
          <p:cNvPr id="56" name="角丸四角形 6">
            <a:extLst>
              <a:ext uri="{FF2B5EF4-FFF2-40B4-BE49-F238E27FC236}">
                <a16:creationId xmlns:a16="http://schemas.microsoft.com/office/drawing/2014/main" id="{317C1678-F9E7-4D57-AFCC-178B191CBE68}"/>
              </a:ext>
            </a:extLst>
          </p:cNvPr>
          <p:cNvSpPr/>
          <p:nvPr/>
        </p:nvSpPr>
        <p:spPr>
          <a:xfrm>
            <a:off x="287384" y="4472859"/>
            <a:ext cx="11193416" cy="1892160"/>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dirty="0">
              <a:solidFill>
                <a:schemeClr val="tx1"/>
              </a:solidFill>
            </a:endParaRPr>
          </a:p>
          <a:p>
            <a:pPr algn="ctr"/>
            <a:endParaRPr kumimoji="1" lang="ja-JP" altLang="en-US" sz="2000" dirty="0">
              <a:solidFill>
                <a:schemeClr val="tx1"/>
              </a:solidFill>
            </a:endParaRPr>
          </a:p>
        </p:txBody>
      </p:sp>
      <p:sp>
        <p:nvSpPr>
          <p:cNvPr id="10" name="テキスト ボックス 9">
            <a:extLst>
              <a:ext uri="{FF2B5EF4-FFF2-40B4-BE49-F238E27FC236}">
                <a16:creationId xmlns:a16="http://schemas.microsoft.com/office/drawing/2014/main" id="{D67D5A50-031F-49FB-82A4-D0800349388C}"/>
              </a:ext>
            </a:extLst>
          </p:cNvPr>
          <p:cNvSpPr txBox="1"/>
          <p:nvPr/>
        </p:nvSpPr>
        <p:spPr>
          <a:xfrm>
            <a:off x="1369011" y="4537695"/>
            <a:ext cx="2375971" cy="369332"/>
          </a:xfrm>
          <a:prstGeom prst="rect">
            <a:avLst/>
          </a:prstGeom>
          <a:noFill/>
        </p:spPr>
        <p:txBody>
          <a:bodyPr wrap="none" rtlCol="0">
            <a:spAutoFit/>
          </a:bodyPr>
          <a:lstStyle/>
          <a:p>
            <a:r>
              <a:rPr lang="ja-JP" altLang="en-US" b="1" dirty="0"/>
              <a:t>考え方をメモしておこう</a:t>
            </a:r>
            <a:endParaRPr kumimoji="1" lang="ja-JP" altLang="en-US" b="1" dirty="0"/>
          </a:p>
        </p:txBody>
      </p:sp>
      <p:pic>
        <p:nvPicPr>
          <p:cNvPr id="11" name="図 10">
            <a:extLst>
              <a:ext uri="{FF2B5EF4-FFF2-40B4-BE49-F238E27FC236}">
                <a16:creationId xmlns:a16="http://schemas.microsoft.com/office/drawing/2014/main" id="{BC703C86-ACF7-48BB-AA1E-22919E80299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796" b="92245" l="1768" r="94192">
                        <a14:foregroundMark x1="9848" y1="29796" x2="9848" y2="29796"/>
                        <a14:foregroundMark x1="8838" y1="51020" x2="8838" y2="51020"/>
                        <a14:foregroundMark x1="5303" y1="57959" x2="5303" y2="57959"/>
                        <a14:foregroundMark x1="90152" y1="75918" x2="90152" y2="75918"/>
                        <a14:foregroundMark x1="90404" y1="56735" x2="90404" y2="56735"/>
                        <a14:foregroundMark x1="93687" y1="51020" x2="93687" y2="51020"/>
                        <a14:foregroundMark x1="56061" y1="92245" x2="56061" y2="92245"/>
                        <a14:foregroundMark x1="89141" y1="37143" x2="89141" y2="37143"/>
                        <a14:foregroundMark x1="88636" y1="35918" x2="88636" y2="35918"/>
                        <a14:foregroundMark x1="1768" y1="56735" x2="1768" y2="56735"/>
                        <a14:foregroundMark x1="18182" y1="84898" x2="18182" y2="84898"/>
                        <a14:foregroundMark x1="17677" y1="85306" x2="17677" y2="85306"/>
                        <a14:foregroundMark x1="17172" y1="84490" x2="17172" y2="84490"/>
                        <a14:foregroundMark x1="16919" y1="84082" x2="16919" y2="84082"/>
                        <a14:foregroundMark x1="15657" y1="84082" x2="15657" y2="84082"/>
                        <a14:foregroundMark x1="15152" y1="83673" x2="15152" y2="83673"/>
                        <a14:backgroundMark x1="15657" y1="22857" x2="15657" y2="22857"/>
                        <a14:backgroundMark x1="13889" y1="25714" x2="13889" y2="25714"/>
                        <a14:backgroundMark x1="94697" y1="48163" x2="94697" y2="48163"/>
                        <a14:backgroundMark x1="94444" y1="48980" x2="94444" y2="48980"/>
                        <a14:backgroundMark x1="94444" y1="47755" x2="94444" y2="47755"/>
                        <a14:backgroundMark x1="93939" y1="47755" x2="94697" y2="49388"/>
                        <a14:backgroundMark x1="94192" y1="51020" x2="94192" y2="51020"/>
                        <a14:backgroundMark x1="5303" y1="56735" x2="5303" y2="56735"/>
                        <a14:backgroundMark x1="5051" y1="57551" x2="5051" y2="57551"/>
                        <a14:backgroundMark x1="5051" y1="57959" x2="5051" y2="57959"/>
                        <a14:backgroundMark x1="15404" y1="84898" x2="15404" y2="84898"/>
                        <a14:backgroundMark x1="15152" y1="84082" x2="15152" y2="84082"/>
                        <a14:backgroundMark x1="15909" y1="85714" x2="15909" y2="85714"/>
                        <a14:backgroundMark x1="15657" y1="85714" x2="15657" y2="85714"/>
                        <a14:backgroundMark x1="15657" y1="84898" x2="15657" y2="84898"/>
                        <a14:backgroundMark x1="15657" y1="84490" x2="15657" y2="84490"/>
                      </a14:backgroundRemoval>
                    </a14:imgEffect>
                  </a14:imgLayer>
                </a14:imgProps>
              </a:ext>
            </a:extLst>
          </a:blip>
          <a:stretch>
            <a:fillRect/>
          </a:stretch>
        </p:blipFill>
        <p:spPr>
          <a:xfrm>
            <a:off x="287384" y="4126542"/>
            <a:ext cx="1261519" cy="780485"/>
          </a:xfrm>
          <a:prstGeom prst="rect">
            <a:avLst/>
          </a:prstGeom>
        </p:spPr>
      </p:pic>
      <p:pic>
        <p:nvPicPr>
          <p:cNvPr id="13" name="図 12">
            <a:extLst>
              <a:ext uri="{FF2B5EF4-FFF2-40B4-BE49-F238E27FC236}">
                <a16:creationId xmlns:a16="http://schemas.microsoft.com/office/drawing/2014/main" id="{46818968-6ADB-4F23-ACD9-CA7AFC8CD481}"/>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2547" b="99491" l="2926" r="96041">
                        <a14:foregroundMark x1="61962" y1="6621" x2="61962" y2="6621"/>
                        <a14:foregroundMark x1="65404" y1="2547" x2="65404" y2="2547"/>
                        <a14:foregroundMark x1="50602" y1="39049" x2="50602" y2="39049"/>
                        <a14:foregroundMark x1="49398" y1="45331" x2="49398" y2="45331"/>
                        <a14:foregroundMark x1="48537" y1="50085" x2="48537" y2="50085"/>
                        <a14:foregroundMark x1="6713" y1="82513" x2="6713" y2="82513"/>
                        <a14:foregroundMark x1="5680" y1="82343" x2="5680" y2="82343"/>
                        <a14:foregroundMark x1="6368" y1="83701" x2="6368" y2="83701"/>
                        <a14:foregroundMark x1="6368" y1="84890" x2="6368" y2="84890"/>
                        <a14:foregroundMark x1="3098" y1="85908" x2="3098" y2="85908"/>
                        <a14:foregroundMark x1="7573" y1="86418" x2="7573" y2="86418"/>
                        <a14:foregroundMark x1="13081" y1="84890" x2="13081" y2="84890"/>
                        <a14:foregroundMark x1="16351" y1="86248" x2="16351" y2="86248"/>
                        <a14:foregroundMark x1="15491" y1="82683" x2="15491" y2="82683"/>
                        <a14:foregroundMark x1="21343" y1="83362" x2="21343" y2="83362"/>
                        <a14:foregroundMark x1="25129" y1="85739" x2="25129" y2="85739"/>
                        <a14:foregroundMark x1="29088" y1="86248" x2="29088" y2="86248"/>
                        <a14:foregroundMark x1="35112" y1="86418" x2="35112" y2="86418"/>
                        <a14:foregroundMark x1="38726" y1="83192" x2="38726" y2="83192"/>
                        <a14:foregroundMark x1="41997" y1="87097" x2="41997" y2="87097"/>
                        <a14:foregroundMark x1="48021" y1="86587" x2="48021" y2="86587"/>
                        <a14:foregroundMark x1="53873" y1="83871" x2="53873" y2="83871"/>
                        <a14:foregroundMark x1="61446" y1="85739" x2="61446" y2="85739"/>
                        <a14:foregroundMark x1="67986" y1="84380" x2="67986" y2="84380"/>
                        <a14:foregroundMark x1="70396" y1="82513" x2="70396" y2="82513"/>
                        <a14:foregroundMark x1="77281" y1="83362" x2="77281" y2="83362"/>
                        <a14:foregroundMark x1="32530" y1="92020" x2="32530" y2="92020"/>
                        <a14:foregroundMark x1="37866" y1="94567" x2="37866" y2="94567"/>
                        <a14:foregroundMark x1="44578" y1="95756" x2="44578" y2="95756"/>
                        <a14:foregroundMark x1="51979" y1="93888" x2="51979" y2="93888"/>
                        <a14:foregroundMark x1="60585" y1="94058" x2="60585" y2="94058"/>
                        <a14:foregroundMark x1="68158" y1="93718" x2="68158" y2="93718"/>
                        <a14:foregroundMark x1="87091" y1="86587" x2="87091" y2="86587"/>
                        <a14:foregroundMark x1="92427" y1="85739" x2="92427" y2="85739"/>
                        <a14:foregroundMark x1="96213" y1="85739" x2="96213" y2="85739"/>
                        <a14:foregroundMark x1="67470" y1="99491" x2="67470" y2="99491"/>
                        <a14:foregroundMark x1="17728" y1="82852" x2="17728" y2="82852"/>
                        <a14:foregroundMark x1="44234" y1="86418" x2="44234" y2="86418"/>
                        <a14:foregroundMark x1="7917" y1="85229" x2="7917" y2="85229"/>
                        <a14:foregroundMark x1="48021" y1="51104" x2="48021" y2="51104"/>
                        <a14:foregroundMark x1="49570" y1="40407" x2="49570" y2="40407"/>
                        <a14:backgroundMark x1="7057" y1="86757" x2="7057" y2="86757"/>
                        <a14:backgroundMark x1="6885" y1="85908" x2="6885" y2="85908"/>
                        <a14:backgroundMark x1="16695" y1="85229" x2="16695" y2="85229"/>
                        <a14:backgroundMark x1="30809" y1="85569" x2="30809" y2="85569"/>
                        <a14:backgroundMark x1="43029" y1="87267" x2="43029" y2="87267"/>
                        <a14:backgroundMark x1="42341" y1="87267" x2="42341" y2="87267"/>
                        <a14:backgroundMark x1="42169" y1="87267" x2="42169" y2="87267"/>
                        <a14:backgroundMark x1="32186" y1="91681" x2="32186" y2="91681"/>
                        <a14:backgroundMark x1="61962" y1="97793" x2="61962" y2="97793"/>
                        <a14:backgroundMark x1="62651" y1="94397" x2="62651" y2="94397"/>
                        <a14:backgroundMark x1="62134" y1="93379" x2="62134" y2="93379"/>
                        <a14:backgroundMark x1="33046" y1="21392" x2="33046" y2="21392"/>
                        <a14:backgroundMark x1="61446" y1="42105" x2="61446" y2="42105"/>
                      </a14:backgroundRemoval>
                    </a14:imgEffect>
                  </a14:imgLayer>
                </a14:imgProps>
              </a:ext>
            </a:extLst>
          </a:blip>
          <a:stretch>
            <a:fillRect/>
          </a:stretch>
        </p:blipFill>
        <p:spPr>
          <a:xfrm>
            <a:off x="10429205" y="5128754"/>
            <a:ext cx="1140903" cy="1156612"/>
          </a:xfrm>
          <a:prstGeom prst="rect">
            <a:avLst/>
          </a:prstGeom>
        </p:spPr>
      </p:pic>
    </p:spTree>
    <p:extLst>
      <p:ext uri="{BB962C8B-B14F-4D97-AF65-F5344CB8AC3E}">
        <p14:creationId xmlns:p14="http://schemas.microsoft.com/office/powerpoint/2010/main" val="10158335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3" name="テキスト ボックス 2"/>
          <p:cNvSpPr txBox="1"/>
          <p:nvPr/>
        </p:nvSpPr>
        <p:spPr>
          <a:xfrm>
            <a:off x="2168792" y="1372457"/>
            <a:ext cx="4184159" cy="461665"/>
          </a:xfrm>
          <a:prstGeom prst="rect">
            <a:avLst/>
          </a:prstGeom>
          <a:solidFill>
            <a:schemeClr val="bg1"/>
          </a:solidFill>
        </p:spPr>
        <p:txBody>
          <a:bodyPr wrap="none" rtlCol="0">
            <a:spAutoFit/>
          </a:bodyPr>
          <a:lstStyle/>
          <a:p>
            <a:r>
              <a:rPr lang="ja-JP" altLang="en-US" sz="2400" dirty="0">
                <a:solidFill>
                  <a:prstClr val="black"/>
                </a:solidFill>
                <a:latin typeface="BIZ UDPゴシック" panose="020B0400000000000000" pitchFamily="50" charset="-128"/>
                <a:ea typeface="BIZ UDPゴシック" panose="020B0400000000000000" pitchFamily="50" charset="-128"/>
              </a:rPr>
              <a:t>１　税は何種類くらいあるの？</a:t>
            </a:r>
          </a:p>
        </p:txBody>
      </p:sp>
      <p:sp>
        <p:nvSpPr>
          <p:cNvPr id="4" name="角丸四角形 3"/>
          <p:cNvSpPr/>
          <p:nvPr/>
        </p:nvSpPr>
        <p:spPr>
          <a:xfrm>
            <a:off x="2805574" y="1946312"/>
            <a:ext cx="6805737" cy="914400"/>
          </a:xfrm>
          <a:prstGeom prst="roundRect">
            <a:avLst/>
          </a:prstGeom>
          <a:solidFill>
            <a:schemeClr val="bg1"/>
          </a:solidFill>
          <a:ln w="190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prstClr val="black"/>
                </a:solidFill>
              </a:rPr>
              <a:t>　現在日本には、約</a:t>
            </a:r>
            <a:r>
              <a:rPr lang="en-US" altLang="ja-JP" dirty="0">
                <a:solidFill>
                  <a:prstClr val="black"/>
                </a:solidFill>
                <a:latin typeface="ＭＳ Ｐゴシック" panose="020B0600070205080204" pitchFamily="50" charset="-128"/>
              </a:rPr>
              <a:t>50</a:t>
            </a:r>
            <a:r>
              <a:rPr lang="ja-JP" altLang="en-US" dirty="0">
                <a:solidFill>
                  <a:prstClr val="black"/>
                </a:solidFill>
              </a:rPr>
              <a:t>種類の税があります。</a:t>
            </a:r>
          </a:p>
        </p:txBody>
      </p:sp>
      <p:sp>
        <p:nvSpPr>
          <p:cNvPr id="5" name="テキスト ボックス 4"/>
          <p:cNvSpPr txBox="1"/>
          <p:nvPr/>
        </p:nvSpPr>
        <p:spPr>
          <a:xfrm>
            <a:off x="2168792" y="3229801"/>
            <a:ext cx="4235455" cy="461665"/>
          </a:xfrm>
          <a:prstGeom prst="rect">
            <a:avLst/>
          </a:prstGeom>
          <a:solidFill>
            <a:schemeClr val="bg1"/>
          </a:solidFill>
        </p:spPr>
        <p:txBody>
          <a:bodyPr wrap="none" rtlCol="0">
            <a:spAutoFit/>
          </a:bodyPr>
          <a:lstStyle/>
          <a:p>
            <a:r>
              <a:rPr lang="ja-JP" altLang="en-US" sz="2400" dirty="0">
                <a:solidFill>
                  <a:prstClr val="black"/>
                </a:solidFill>
                <a:latin typeface="BIZ UDPゴシック" panose="020B0400000000000000" pitchFamily="50" charset="-128"/>
                <a:ea typeface="BIZ UDPゴシック" panose="020B0400000000000000" pitchFamily="50" charset="-128"/>
              </a:rPr>
              <a:t>２　税はいつごろからあるの？</a:t>
            </a:r>
          </a:p>
        </p:txBody>
      </p:sp>
      <p:sp>
        <p:nvSpPr>
          <p:cNvPr id="6" name="角丸四角形 5"/>
          <p:cNvSpPr/>
          <p:nvPr/>
        </p:nvSpPr>
        <p:spPr>
          <a:xfrm>
            <a:off x="2686955" y="3760765"/>
            <a:ext cx="6805737" cy="2197193"/>
          </a:xfrm>
          <a:prstGeom prst="roundRect">
            <a:avLst/>
          </a:prstGeom>
          <a:solidFill>
            <a:schemeClr val="bg1"/>
          </a:solidFill>
          <a:ln w="190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dirty="0">
                <a:solidFill>
                  <a:prstClr val="black"/>
                </a:solidFill>
              </a:rPr>
              <a:t>　３世紀ごろ、魏志倭人伝に日本の税に関する最初の記録があり、邪馬台国では税が納められていたと記載されています。</a:t>
            </a:r>
          </a:p>
        </p:txBody>
      </p:sp>
      <p:pic>
        <p:nvPicPr>
          <p:cNvPr id="7" name="図 6"/>
          <p:cNvPicPr>
            <a:picLocks noChangeAspect="1"/>
          </p:cNvPicPr>
          <p:nvPr/>
        </p:nvPicPr>
        <p:blipFill>
          <a:blip r:embed="rId3">
            <a:extLst>
              <a:ext uri="{BEBA8EAE-BF5A-486C-A8C5-ECC9F3942E4B}">
                <a14:imgProps xmlns:a14="http://schemas.microsoft.com/office/drawing/2010/main">
                  <a14:imgLayer r:embed="rId4">
                    <a14:imgEffect>
                      <a14:backgroundRemoval t="5782" b="94898" l="4693" r="90253">
                        <a14:foregroundMark x1="75451" y1="20748" x2="80144" y2="51020"/>
                        <a14:foregroundMark x1="72202" y1="21088" x2="82671" y2="20748"/>
                        <a14:foregroundMark x1="73285" y1="18027" x2="81227" y2="18027"/>
                        <a14:foregroundMark x1="71480" y1="20068" x2="67870" y2="25850"/>
                        <a14:foregroundMark x1="83032" y1="18707" x2="79061" y2="25850"/>
                        <a14:foregroundMark x1="23827" y1="8844" x2="42238" y2="7823"/>
                        <a14:foregroundMark x1="20578" y1="50340" x2="12274" y2="84694"/>
                        <a14:foregroundMark x1="12274" y1="84694" x2="49458" y2="89116"/>
                        <a14:foregroundMark x1="49458" y1="89116" x2="48375" y2="53741"/>
                        <a14:foregroundMark x1="48375" y1="53741" x2="44765" y2="47959"/>
                        <a14:foregroundMark x1="20939" y1="47619" x2="7942" y2="80952"/>
                        <a14:foregroundMark x1="7942" y1="80952" x2="42960" y2="92517"/>
                        <a14:foregroundMark x1="42960" y1="92517" x2="51625" y2="77551"/>
                        <a14:foregroundMark x1="16968" y1="49320" x2="12274" y2="59184"/>
                        <a14:foregroundMark x1="9386" y1="89796" x2="9386" y2="89796"/>
                        <a14:foregroundMark x1="7220" y1="83673" x2="42960" y2="94558"/>
                        <a14:foregroundMark x1="42960" y1="94558" x2="53791" y2="95238"/>
                        <a14:foregroundMark x1="54513" y1="91156" x2="49097" y2="67007"/>
                        <a14:foregroundMark x1="46209" y1="77891" x2="46209" y2="77891"/>
                        <a14:foregroundMark x1="6859" y1="87755" x2="6859" y2="87755"/>
                        <a14:foregroundMark x1="10108" y1="95578" x2="10108" y2="95578"/>
                        <a14:foregroundMark x1="7220" y1="93537" x2="7220" y2="93537"/>
                        <a14:foregroundMark x1="20217" y1="92517" x2="20217" y2="92517"/>
                        <a14:foregroundMark x1="20217" y1="94558" x2="20217" y2="94558"/>
                        <a14:foregroundMark x1="6137" y1="92177" x2="10108" y2="93537"/>
                        <a14:foregroundMark x1="5776" y1="95238" x2="8303" y2="95578"/>
                        <a14:foregroundMark x1="55957" y1="94898" x2="55235" y2="95578"/>
                        <a14:foregroundMark x1="70758" y1="38776" x2="72202" y2="46939"/>
                        <a14:foregroundMark x1="86282" y1="35374" x2="85921" y2="47619"/>
                        <a14:foregroundMark x1="84838" y1="21769" x2="85199" y2="24150"/>
                        <a14:foregroundMark x1="90253" y1="21429" x2="90253" y2="21429"/>
                        <a14:foregroundMark x1="32852" y1="5782" x2="32852" y2="5782"/>
                      </a14:backgroundRemoval>
                    </a14:imgEffect>
                  </a14:imgLayer>
                </a14:imgProps>
              </a:ext>
            </a:extLst>
          </a:blip>
          <a:stretch>
            <a:fillRect/>
          </a:stretch>
        </p:blipFill>
        <p:spPr>
          <a:xfrm>
            <a:off x="8972657" y="4855406"/>
            <a:ext cx="1516815" cy="1609905"/>
          </a:xfrm>
          <a:prstGeom prst="rect">
            <a:avLst/>
          </a:prstGeom>
        </p:spPr>
      </p:pic>
      <p:sp>
        <p:nvSpPr>
          <p:cNvPr id="8" name="テキスト ボックス 7"/>
          <p:cNvSpPr txBox="1"/>
          <p:nvPr/>
        </p:nvSpPr>
        <p:spPr>
          <a:xfrm>
            <a:off x="11613676" y="6386512"/>
            <a:ext cx="415498" cy="369332"/>
          </a:xfrm>
          <a:prstGeom prst="rect">
            <a:avLst/>
          </a:prstGeom>
          <a:noFill/>
        </p:spPr>
        <p:txBody>
          <a:bodyPr wrap="none" rtlCol="0">
            <a:spAutoFit/>
          </a:bodyPr>
          <a:lstStyle/>
          <a:p>
            <a:r>
              <a:rPr lang="en-US" altLang="ja-JP" dirty="0">
                <a:solidFill>
                  <a:prstClr val="black"/>
                </a:solidFill>
                <a:latin typeface="ＭＳ Ｐゴシック" panose="020B0600070205080204" pitchFamily="50" charset="-128"/>
              </a:rPr>
              <a:t>15</a:t>
            </a:r>
          </a:p>
        </p:txBody>
      </p:sp>
      <p:sp>
        <p:nvSpPr>
          <p:cNvPr id="9" name="テキスト ボックス 8"/>
          <p:cNvSpPr txBox="1"/>
          <p:nvPr/>
        </p:nvSpPr>
        <p:spPr>
          <a:xfrm>
            <a:off x="4221680" y="4336655"/>
            <a:ext cx="1149674" cy="276999"/>
          </a:xfrm>
          <a:prstGeom prst="rect">
            <a:avLst/>
          </a:prstGeom>
          <a:noFill/>
        </p:spPr>
        <p:txBody>
          <a:bodyPr wrap="none" rtlCol="0">
            <a:spAutoFit/>
          </a:bodyPr>
          <a:lstStyle/>
          <a:p>
            <a:r>
              <a:rPr lang="ja-JP" altLang="en-US" sz="1200" dirty="0" err="1">
                <a:solidFill>
                  <a:prstClr val="black"/>
                </a:solidFill>
              </a:rPr>
              <a:t>ぎしわじん</a:t>
            </a:r>
            <a:r>
              <a:rPr lang="ja-JP" altLang="en-US" sz="1200" dirty="0">
                <a:solidFill>
                  <a:prstClr val="black"/>
                </a:solidFill>
              </a:rPr>
              <a:t>でん</a:t>
            </a:r>
          </a:p>
        </p:txBody>
      </p:sp>
      <p:sp>
        <p:nvSpPr>
          <p:cNvPr id="10" name="テキスト ボックス 9"/>
          <p:cNvSpPr txBox="1"/>
          <p:nvPr/>
        </p:nvSpPr>
        <p:spPr>
          <a:xfrm>
            <a:off x="2914931" y="4786350"/>
            <a:ext cx="979755" cy="276999"/>
          </a:xfrm>
          <a:prstGeom prst="rect">
            <a:avLst/>
          </a:prstGeom>
          <a:noFill/>
        </p:spPr>
        <p:txBody>
          <a:bodyPr wrap="none" rtlCol="0">
            <a:spAutoFit/>
          </a:bodyPr>
          <a:lstStyle/>
          <a:p>
            <a:r>
              <a:rPr lang="ja-JP" altLang="en-US" sz="1200" dirty="0">
                <a:solidFill>
                  <a:prstClr val="black"/>
                </a:solidFill>
              </a:rPr>
              <a:t>やまた</a:t>
            </a:r>
            <a:r>
              <a:rPr lang="ja-JP" altLang="en-US" sz="1200" dirty="0" err="1">
                <a:solidFill>
                  <a:prstClr val="black"/>
                </a:solidFill>
              </a:rPr>
              <a:t>い</a:t>
            </a:r>
            <a:r>
              <a:rPr lang="ja-JP" altLang="en-US" sz="1200" dirty="0">
                <a:solidFill>
                  <a:prstClr val="black"/>
                </a:solidFill>
              </a:rPr>
              <a:t>こく</a:t>
            </a:r>
          </a:p>
        </p:txBody>
      </p:sp>
      <p:grpSp>
        <p:nvGrpSpPr>
          <p:cNvPr id="15" name="グループ化 14"/>
          <p:cNvGrpSpPr/>
          <p:nvPr/>
        </p:nvGrpSpPr>
        <p:grpSpPr>
          <a:xfrm>
            <a:off x="1993782" y="-28739"/>
            <a:ext cx="8141938" cy="1061512"/>
            <a:chOff x="203619" y="352044"/>
            <a:chExt cx="8047777" cy="838200"/>
          </a:xfrm>
        </p:grpSpPr>
        <p:sp>
          <p:nvSpPr>
            <p:cNvPr id="16" name="角丸四角形 15"/>
            <p:cNvSpPr/>
            <p:nvPr/>
          </p:nvSpPr>
          <p:spPr>
            <a:xfrm>
              <a:off x="487679" y="620268"/>
              <a:ext cx="7763717" cy="393192"/>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203619" y="352044"/>
              <a:ext cx="7763717" cy="8382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4400" b="1" dirty="0">
                  <a:ln w="10160">
                    <a:solidFill>
                      <a:srgbClr val="00B050"/>
                    </a:solidFill>
                    <a:prstDash val="solid"/>
                  </a:ln>
                  <a:solidFill>
                    <a:srgbClr val="FFFFFF"/>
                  </a:solidFill>
                  <a:effectLst>
                    <a:outerShdw blurRad="38100" dist="22860" dir="5400000" algn="tl" rotWithShape="0">
                      <a:srgbClr val="000000">
                        <a:alpha val="30000"/>
                      </a:srgbClr>
                    </a:outerShdw>
                  </a:effectLst>
                  <a:latin typeface="HGS創英角ﾎﾟｯﾌﾟ体" panose="040B0A00000000000000" pitchFamily="50" charset="-128"/>
                  <a:ea typeface="HGS創英角ﾎﾟｯﾌﾟ体" panose="040B0A00000000000000" pitchFamily="50" charset="-128"/>
                </a:rPr>
                <a:t>税の質問コーナー</a:t>
              </a:r>
              <a:endParaRPr kumimoji="1" lang="ja-JP" altLang="en-US" sz="4400" dirty="0">
                <a:ln w="10160">
                  <a:solidFill>
                    <a:srgbClr val="00B050"/>
                  </a:solidFill>
                  <a:prstDash val="solid"/>
                </a:ln>
                <a:latin typeface="HGS創英角ﾎﾟｯﾌﾟ体" panose="040B0A00000000000000" pitchFamily="50" charset="-128"/>
                <a:ea typeface="HGS創英角ﾎﾟｯﾌﾟ体" panose="040B0A00000000000000" pitchFamily="50" charset="-128"/>
              </a:endParaRPr>
            </a:p>
          </p:txBody>
        </p:sp>
      </p:grpSp>
      <p:sp>
        <p:nvSpPr>
          <p:cNvPr id="13" name="ストライプ矢印 12"/>
          <p:cNvSpPr/>
          <p:nvPr/>
        </p:nvSpPr>
        <p:spPr>
          <a:xfrm rot="5400000">
            <a:off x="5864216" y="5446949"/>
            <a:ext cx="688451" cy="1929339"/>
          </a:xfrm>
          <a:prstGeom prst="stripedRightArrow">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096954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pic>
        <p:nvPicPr>
          <p:cNvPr id="12" name="図 1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1761" y="3731818"/>
            <a:ext cx="945546" cy="1178968"/>
          </a:xfrm>
          <a:prstGeom prst="rect">
            <a:avLst/>
          </a:prstGeom>
          <a:noFill/>
          <a:ln>
            <a:noFill/>
          </a:ln>
        </p:spPr>
      </p:pic>
      <p:cxnSp>
        <p:nvCxnSpPr>
          <p:cNvPr id="15" name="直線矢印コネクタ 14"/>
          <p:cNvCxnSpPr/>
          <p:nvPr/>
        </p:nvCxnSpPr>
        <p:spPr>
          <a:xfrm flipH="1" flipV="1">
            <a:off x="1809608" y="3000200"/>
            <a:ext cx="3061744" cy="2481289"/>
          </a:xfrm>
          <a:prstGeom prst="straightConnector1">
            <a:avLst/>
          </a:prstGeom>
          <a:ln w="28575">
            <a:solidFill>
              <a:srgbClr val="CC00CC"/>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flipH="1" flipV="1">
            <a:off x="2315605" y="1704053"/>
            <a:ext cx="7876074" cy="1502"/>
          </a:xfrm>
          <a:prstGeom prst="straightConnector1">
            <a:avLst/>
          </a:prstGeom>
          <a:ln w="28575">
            <a:solidFill>
              <a:srgbClr val="0070C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a:off x="2693723" y="2871594"/>
            <a:ext cx="7708777" cy="4771"/>
          </a:xfrm>
          <a:prstGeom prst="straightConnector1">
            <a:avLst/>
          </a:prstGeom>
          <a:ln w="28575">
            <a:solidFill>
              <a:srgbClr val="CC00CC"/>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flipH="1">
            <a:off x="6368399" y="3069977"/>
            <a:ext cx="4080293" cy="2104884"/>
          </a:xfrm>
          <a:prstGeom prst="straightConnector1">
            <a:avLst/>
          </a:prstGeom>
          <a:ln w="28575">
            <a:solidFill>
              <a:srgbClr val="0070C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1" name="円形吹き出し 30"/>
          <p:cNvSpPr/>
          <p:nvPr/>
        </p:nvSpPr>
        <p:spPr>
          <a:xfrm>
            <a:off x="110511" y="3419805"/>
            <a:ext cx="1512664" cy="732827"/>
          </a:xfrm>
          <a:prstGeom prst="wedgeEllipseCallout">
            <a:avLst>
              <a:gd name="adj1" fmla="val 44444"/>
              <a:gd name="adj2" fmla="val 625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prstClr val="black"/>
                </a:solidFill>
              </a:rPr>
              <a:t>選挙で代表を選ぶ</a:t>
            </a:r>
            <a:endParaRPr lang="en-US" altLang="ja-JP" sz="1400" dirty="0">
              <a:solidFill>
                <a:prstClr val="black"/>
              </a:solidFill>
            </a:endParaRPr>
          </a:p>
        </p:txBody>
      </p:sp>
      <p:pic>
        <p:nvPicPr>
          <p:cNvPr id="7" name="図 6"/>
          <p:cNvPicPr/>
          <p:nvPr/>
        </p:nvPicPr>
        <p:blipFill>
          <a:blip r:embed="rId4">
            <a:extLst>
              <a:ext uri="{28A0092B-C50C-407E-A947-70E740481C1C}">
                <a14:useLocalDpi xmlns:a14="http://schemas.microsoft.com/office/drawing/2010/main" val="0"/>
              </a:ext>
            </a:extLst>
          </a:blip>
          <a:srcRect/>
          <a:stretch>
            <a:fillRect/>
          </a:stretch>
        </p:blipFill>
        <p:spPr bwMode="auto">
          <a:xfrm>
            <a:off x="8741656" y="1775707"/>
            <a:ext cx="608653" cy="1035640"/>
          </a:xfrm>
          <a:prstGeom prst="rect">
            <a:avLst/>
          </a:prstGeom>
          <a:noFill/>
          <a:ln>
            <a:noFill/>
          </a:ln>
        </p:spPr>
      </p:pic>
      <p:sp>
        <p:nvSpPr>
          <p:cNvPr id="37" name="円形吹き出し 36"/>
          <p:cNvSpPr/>
          <p:nvPr/>
        </p:nvSpPr>
        <p:spPr>
          <a:xfrm>
            <a:off x="7530309" y="1459196"/>
            <a:ext cx="1182302" cy="706566"/>
          </a:xfrm>
          <a:prstGeom prst="wedgeEllipseCallout">
            <a:avLst>
              <a:gd name="adj1" fmla="val 46460"/>
              <a:gd name="adj2" fmla="val 4314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rPr>
              <a:t>予算案の提出</a:t>
            </a:r>
            <a:endParaRPr lang="en-US" altLang="ja-JP" sz="1600" dirty="0">
              <a:solidFill>
                <a:prstClr val="black"/>
              </a:solidFill>
            </a:endParaRPr>
          </a:p>
        </p:txBody>
      </p:sp>
      <p:sp>
        <p:nvSpPr>
          <p:cNvPr id="40" name="円形吹き出し 39"/>
          <p:cNvSpPr/>
          <p:nvPr/>
        </p:nvSpPr>
        <p:spPr>
          <a:xfrm>
            <a:off x="9826398" y="3666195"/>
            <a:ext cx="938726" cy="514876"/>
          </a:xfrm>
          <a:prstGeom prst="wedgeEllipseCallout">
            <a:avLst>
              <a:gd name="adj1" fmla="val -45898"/>
              <a:gd name="adj2" fmla="val -5668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prstClr val="black"/>
                </a:solidFill>
              </a:rPr>
              <a:t>税金</a:t>
            </a:r>
            <a:endParaRPr lang="en-US" altLang="ja-JP" sz="1400" dirty="0">
              <a:solidFill>
                <a:prstClr val="black"/>
              </a:solidFill>
            </a:endParaRPr>
          </a:p>
        </p:txBody>
      </p:sp>
      <p:sp>
        <p:nvSpPr>
          <p:cNvPr id="41" name="円形吹き出し 40"/>
          <p:cNvSpPr/>
          <p:nvPr/>
        </p:nvSpPr>
        <p:spPr>
          <a:xfrm>
            <a:off x="9105176" y="4135127"/>
            <a:ext cx="938726" cy="514876"/>
          </a:xfrm>
          <a:prstGeom prst="wedgeEllipseCallout">
            <a:avLst>
              <a:gd name="adj1" fmla="val -35430"/>
              <a:gd name="adj2" fmla="val -7576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prstClr val="black"/>
                </a:solidFill>
              </a:rPr>
              <a:t>意見</a:t>
            </a:r>
            <a:endParaRPr lang="en-US" altLang="ja-JP" sz="1400" dirty="0">
              <a:solidFill>
                <a:prstClr val="black"/>
              </a:solidFill>
            </a:endParaRPr>
          </a:p>
        </p:txBody>
      </p:sp>
      <p:cxnSp>
        <p:nvCxnSpPr>
          <p:cNvPr id="25" name="直線矢印コネクタ 24"/>
          <p:cNvCxnSpPr/>
          <p:nvPr/>
        </p:nvCxnSpPr>
        <p:spPr>
          <a:xfrm flipV="1">
            <a:off x="6355932" y="3176360"/>
            <a:ext cx="4240189" cy="2239774"/>
          </a:xfrm>
          <a:prstGeom prst="straightConnector1">
            <a:avLst/>
          </a:prstGeom>
          <a:ln w="28575">
            <a:solidFill>
              <a:srgbClr val="CC00CC"/>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14" name="図 13"/>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33204" y="3935620"/>
            <a:ext cx="768278" cy="1175571"/>
          </a:xfrm>
          <a:prstGeom prst="rect">
            <a:avLst/>
          </a:prstGeom>
          <a:noFill/>
          <a:ln>
            <a:noFill/>
          </a:ln>
        </p:spPr>
      </p:pic>
      <p:pic>
        <p:nvPicPr>
          <p:cNvPr id="11" name="図 10"/>
          <p:cNvPicPr/>
          <p:nvPr/>
        </p:nvPicPr>
        <p:blipFill>
          <a:blip r:embed="rId6" cstate="print">
            <a:extLst>
              <a:ext uri="{28A0092B-C50C-407E-A947-70E740481C1C}">
                <a14:useLocalDpi xmlns:a14="http://schemas.microsoft.com/office/drawing/2010/main" val="0"/>
              </a:ext>
            </a:extLst>
          </a:blip>
          <a:stretch>
            <a:fillRect/>
          </a:stretch>
        </p:blipFill>
        <p:spPr>
          <a:xfrm>
            <a:off x="3229597" y="1779536"/>
            <a:ext cx="865662" cy="994234"/>
          </a:xfrm>
          <a:prstGeom prst="rect">
            <a:avLst/>
          </a:prstGeom>
        </p:spPr>
      </p:pic>
      <p:sp>
        <p:nvSpPr>
          <p:cNvPr id="36" name="円形吹き出し 35"/>
          <p:cNvSpPr/>
          <p:nvPr/>
        </p:nvSpPr>
        <p:spPr>
          <a:xfrm>
            <a:off x="4019197" y="2218221"/>
            <a:ext cx="852155" cy="463552"/>
          </a:xfrm>
          <a:prstGeom prst="wedgeEllipseCallout">
            <a:avLst>
              <a:gd name="adj1" fmla="val -50000"/>
              <a:gd name="adj2" fmla="val 5104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rPr>
              <a:t>議決</a:t>
            </a:r>
            <a:endParaRPr lang="en-US" altLang="ja-JP" sz="1600" dirty="0">
              <a:solidFill>
                <a:prstClr val="black"/>
              </a:solidFill>
            </a:endParaRPr>
          </a:p>
        </p:txBody>
      </p:sp>
      <p:pic>
        <p:nvPicPr>
          <p:cNvPr id="51" name="図 50"/>
          <p:cNvPicPr>
            <a:picLocks noChangeAspect="1"/>
          </p:cNvPicPr>
          <p:nvPr/>
        </p:nvPicPr>
        <p:blipFill>
          <a:blip r:embed="rId7"/>
          <a:stretch>
            <a:fillRect/>
          </a:stretch>
        </p:blipFill>
        <p:spPr>
          <a:xfrm>
            <a:off x="5527200" y="3905792"/>
            <a:ext cx="1011013" cy="946900"/>
          </a:xfrm>
          <a:prstGeom prst="rect">
            <a:avLst/>
          </a:prstGeom>
        </p:spPr>
      </p:pic>
      <p:pic>
        <p:nvPicPr>
          <p:cNvPr id="53" name="図 52"/>
          <p:cNvPicPr/>
          <p:nvPr/>
        </p:nvPicPr>
        <p:blipFill>
          <a:blip r:embed="rId8">
            <a:extLst>
              <a:ext uri="{28A0092B-C50C-407E-A947-70E740481C1C}">
                <a14:useLocalDpi xmlns:a14="http://schemas.microsoft.com/office/drawing/2010/main" val="0"/>
              </a:ext>
            </a:extLst>
          </a:blip>
          <a:srcRect/>
          <a:stretch>
            <a:fillRect/>
          </a:stretch>
        </p:blipFill>
        <p:spPr bwMode="auto">
          <a:xfrm>
            <a:off x="7935096" y="2974189"/>
            <a:ext cx="991567" cy="848121"/>
          </a:xfrm>
          <a:prstGeom prst="rect">
            <a:avLst/>
          </a:prstGeom>
          <a:noFill/>
          <a:ln>
            <a:noFill/>
          </a:ln>
        </p:spPr>
      </p:pic>
      <p:pic>
        <p:nvPicPr>
          <p:cNvPr id="54" name="図 53"/>
          <p:cNvPicPr>
            <a:picLocks noChangeAspect="1"/>
          </p:cNvPicPr>
          <p:nvPr/>
        </p:nvPicPr>
        <p:blipFill>
          <a:blip r:embed="rId9"/>
          <a:stretch>
            <a:fillRect/>
          </a:stretch>
        </p:blipFill>
        <p:spPr>
          <a:xfrm>
            <a:off x="4750662" y="4181071"/>
            <a:ext cx="664285" cy="371684"/>
          </a:xfrm>
          <a:prstGeom prst="rect">
            <a:avLst/>
          </a:prstGeom>
        </p:spPr>
      </p:pic>
      <p:sp>
        <p:nvSpPr>
          <p:cNvPr id="57" name="角丸四角形 56"/>
          <p:cNvSpPr/>
          <p:nvPr/>
        </p:nvSpPr>
        <p:spPr>
          <a:xfrm>
            <a:off x="3960618" y="2941911"/>
            <a:ext cx="3766869" cy="436201"/>
          </a:xfrm>
          <a:prstGeom prst="roundRect">
            <a:avLst/>
          </a:prstGeom>
          <a:solidFill>
            <a:schemeClr val="bg1"/>
          </a:solidFill>
          <a:ln w="28575">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prstClr val="black">
                    <a:lumMod val="50000"/>
                    <a:lumOff val="50000"/>
                  </a:prstClr>
                </a:solidFill>
                <a:latin typeface="BIZ UDPゴシック" panose="020B0400000000000000" pitchFamily="50" charset="-128"/>
                <a:ea typeface="BIZ UDPゴシック" panose="020B0400000000000000" pitchFamily="50" charset="-128"/>
              </a:rPr>
              <a:t>暮らしを豊かにするための活動</a:t>
            </a:r>
          </a:p>
        </p:txBody>
      </p:sp>
      <p:sp>
        <p:nvSpPr>
          <p:cNvPr id="38" name="テキスト ボックス 37"/>
          <p:cNvSpPr txBox="1"/>
          <p:nvPr/>
        </p:nvSpPr>
        <p:spPr>
          <a:xfrm>
            <a:off x="11683696" y="6468875"/>
            <a:ext cx="415498" cy="369332"/>
          </a:xfrm>
          <a:prstGeom prst="rect">
            <a:avLst/>
          </a:prstGeom>
          <a:noFill/>
        </p:spPr>
        <p:txBody>
          <a:bodyPr wrap="none" rtlCol="0">
            <a:spAutoFit/>
          </a:bodyPr>
          <a:lstStyle/>
          <a:p>
            <a:r>
              <a:rPr lang="en-US" altLang="ja-JP" dirty="0">
                <a:solidFill>
                  <a:prstClr val="black"/>
                </a:solidFill>
                <a:latin typeface="ＭＳ Ｐゴシック" panose="020B0600070205080204" pitchFamily="50" charset="-128"/>
              </a:rPr>
              <a:t>16</a:t>
            </a:r>
            <a:endParaRPr lang="ja-JP" altLang="en-US" dirty="0">
              <a:solidFill>
                <a:prstClr val="black"/>
              </a:solidFill>
              <a:latin typeface="ＭＳ Ｐゴシック" panose="020B0600070205080204" pitchFamily="50" charset="-128"/>
            </a:endParaRPr>
          </a:p>
        </p:txBody>
      </p:sp>
      <p:sp>
        <p:nvSpPr>
          <p:cNvPr id="32" name="テキスト ボックス 31"/>
          <p:cNvSpPr txBox="1"/>
          <p:nvPr/>
        </p:nvSpPr>
        <p:spPr>
          <a:xfrm>
            <a:off x="187234" y="133486"/>
            <a:ext cx="5509842" cy="461665"/>
          </a:xfrm>
          <a:prstGeom prst="rect">
            <a:avLst/>
          </a:prstGeom>
          <a:solidFill>
            <a:schemeClr val="bg1"/>
          </a:solidFill>
        </p:spPr>
        <p:txBody>
          <a:bodyPr wrap="none" rtlCol="0">
            <a:spAutoFit/>
          </a:bodyPr>
          <a:lstStyle/>
          <a:p>
            <a:r>
              <a:rPr lang="ja-JP" altLang="en-US" sz="2400" dirty="0">
                <a:solidFill>
                  <a:prstClr val="black"/>
                </a:solidFill>
                <a:latin typeface="BIZ UDPゴシック" panose="020B0400000000000000" pitchFamily="50" charset="-128"/>
                <a:ea typeface="BIZ UDPゴシック" panose="020B0400000000000000" pitchFamily="50" charset="-128"/>
              </a:rPr>
              <a:t>３　税の使い方はだれが決めているの？</a:t>
            </a:r>
          </a:p>
        </p:txBody>
      </p:sp>
      <p:sp>
        <p:nvSpPr>
          <p:cNvPr id="33" name="角丸四角形 32"/>
          <p:cNvSpPr/>
          <p:nvPr/>
        </p:nvSpPr>
        <p:spPr>
          <a:xfrm>
            <a:off x="444414" y="680681"/>
            <a:ext cx="11573146" cy="632551"/>
          </a:xfrm>
          <a:prstGeom prst="roundRect">
            <a:avLst/>
          </a:prstGeom>
          <a:solidFill>
            <a:schemeClr val="bg1"/>
          </a:solidFill>
          <a:ln w="190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prstClr val="black"/>
                </a:solidFill>
              </a:rPr>
              <a:t>　税の使い方は、みなさんの意見などからつくられた予算案をもとに国会や県議会、市町村議会で話し合われ、議決（決定）されます。</a:t>
            </a:r>
          </a:p>
        </p:txBody>
      </p:sp>
      <p:pic>
        <p:nvPicPr>
          <p:cNvPr id="35" name="図 34"/>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5995" y="1595811"/>
            <a:ext cx="2138502" cy="1294884"/>
          </a:xfrm>
          <a:prstGeom prst="rect">
            <a:avLst/>
          </a:prstGeom>
          <a:noFill/>
          <a:ln>
            <a:noFill/>
          </a:ln>
        </p:spPr>
      </p:pic>
      <p:pic>
        <p:nvPicPr>
          <p:cNvPr id="39" name="図 38"/>
          <p:cNvPicPr/>
          <p:nvPr/>
        </p:nvPicPr>
        <p:blipFill>
          <a:blip r:embed="rId11">
            <a:clrChange>
              <a:clrFrom>
                <a:srgbClr val="FFFFFF"/>
              </a:clrFrom>
              <a:clrTo>
                <a:srgbClr val="FFFFFF">
                  <a:alpha val="0"/>
                </a:srgbClr>
              </a:clrTo>
            </a:clrChange>
          </a:blip>
          <a:stretch>
            <a:fillRect/>
          </a:stretch>
        </p:blipFill>
        <p:spPr>
          <a:xfrm>
            <a:off x="10402500" y="1555607"/>
            <a:ext cx="1464140" cy="1584778"/>
          </a:xfrm>
          <a:prstGeom prst="rect">
            <a:avLst/>
          </a:prstGeom>
        </p:spPr>
      </p:pic>
      <p:pic>
        <p:nvPicPr>
          <p:cNvPr id="43" name="図 42"/>
          <p:cNvPicPr>
            <a:picLocks noChangeAspect="1"/>
          </p:cNvPicPr>
          <p:nvPr/>
        </p:nvPicPr>
        <p:blipFill>
          <a:blip r:embed="rId12"/>
          <a:stretch>
            <a:fillRect/>
          </a:stretch>
        </p:blipFill>
        <p:spPr>
          <a:xfrm>
            <a:off x="4902676" y="4917768"/>
            <a:ext cx="1453256" cy="1298305"/>
          </a:xfrm>
          <a:prstGeom prst="rect">
            <a:avLst/>
          </a:prstGeom>
        </p:spPr>
      </p:pic>
      <p:sp>
        <p:nvSpPr>
          <p:cNvPr id="44" name="角丸四角形 43"/>
          <p:cNvSpPr/>
          <p:nvPr/>
        </p:nvSpPr>
        <p:spPr>
          <a:xfrm>
            <a:off x="802558" y="2941871"/>
            <a:ext cx="914400" cy="373252"/>
          </a:xfrm>
          <a:prstGeom prst="roundRect">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white"/>
                </a:solidFill>
              </a:rPr>
              <a:t>議会</a:t>
            </a:r>
          </a:p>
        </p:txBody>
      </p:sp>
      <p:sp>
        <p:nvSpPr>
          <p:cNvPr id="45" name="角丸四角形 44"/>
          <p:cNvSpPr/>
          <p:nvPr/>
        </p:nvSpPr>
        <p:spPr>
          <a:xfrm>
            <a:off x="10711121" y="3107606"/>
            <a:ext cx="1366339" cy="624212"/>
          </a:xfrm>
          <a:prstGeom prst="roundRect">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prstClr val="white"/>
                </a:solidFill>
              </a:rPr>
              <a:t>都道府県や</a:t>
            </a:r>
            <a:endParaRPr lang="en-US" altLang="ja-JP" sz="1400" dirty="0">
              <a:solidFill>
                <a:prstClr val="white"/>
              </a:solidFill>
            </a:endParaRPr>
          </a:p>
          <a:p>
            <a:pPr algn="ctr"/>
            <a:r>
              <a:rPr lang="ja-JP" altLang="en-US" sz="1400" dirty="0">
                <a:solidFill>
                  <a:prstClr val="white"/>
                </a:solidFill>
              </a:rPr>
              <a:t>市（区）町村）</a:t>
            </a:r>
          </a:p>
        </p:txBody>
      </p:sp>
      <p:sp>
        <p:nvSpPr>
          <p:cNvPr id="46" name="角丸四角形 45"/>
          <p:cNvSpPr/>
          <p:nvPr/>
        </p:nvSpPr>
        <p:spPr>
          <a:xfrm>
            <a:off x="4871352" y="6242395"/>
            <a:ext cx="1651449" cy="296517"/>
          </a:xfrm>
          <a:prstGeom prst="roundRect">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white"/>
                </a:solidFill>
              </a:rPr>
              <a:t>わたしたち</a:t>
            </a:r>
          </a:p>
        </p:txBody>
      </p:sp>
      <p:sp>
        <p:nvSpPr>
          <p:cNvPr id="47" name="円/楕円 46"/>
          <p:cNvSpPr/>
          <p:nvPr/>
        </p:nvSpPr>
        <p:spPr>
          <a:xfrm>
            <a:off x="122520" y="5523182"/>
            <a:ext cx="4639965" cy="1100354"/>
          </a:xfrm>
          <a:prstGeom prst="ellipse">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prstClr val="white"/>
                </a:solidFill>
                <a:latin typeface="BIZ UDPゴシック" panose="020B0400000000000000" pitchFamily="50" charset="-128"/>
                <a:ea typeface="BIZ UDPゴシック" panose="020B0400000000000000" pitchFamily="50" charset="-128"/>
              </a:rPr>
              <a:t>わたしたちの</a:t>
            </a:r>
            <a:endParaRPr lang="en-US" altLang="ja-JP" sz="2000" b="1" dirty="0">
              <a:solidFill>
                <a:prstClr val="white"/>
              </a:solidFill>
              <a:latin typeface="BIZ UDPゴシック" panose="020B0400000000000000" pitchFamily="50" charset="-128"/>
              <a:ea typeface="BIZ UDPゴシック" panose="020B0400000000000000" pitchFamily="50" charset="-128"/>
            </a:endParaRPr>
          </a:p>
          <a:p>
            <a:pPr algn="ctr"/>
            <a:r>
              <a:rPr lang="ja-JP" altLang="en-US" sz="2000" b="1" dirty="0">
                <a:solidFill>
                  <a:prstClr val="white"/>
                </a:solidFill>
                <a:latin typeface="BIZ UDPゴシック" panose="020B0400000000000000" pitchFamily="50" charset="-128"/>
                <a:ea typeface="BIZ UDPゴシック" panose="020B0400000000000000" pitchFamily="50" charset="-128"/>
              </a:rPr>
              <a:t>代表が決定しているんだね。</a:t>
            </a:r>
          </a:p>
        </p:txBody>
      </p:sp>
      <p:pic>
        <p:nvPicPr>
          <p:cNvPr id="49" name="図 48"/>
          <p:cNvPicPr>
            <a:picLocks noChangeAspect="1"/>
          </p:cNvPicPr>
          <p:nvPr/>
        </p:nvPicPr>
        <p:blipFill>
          <a:blip r:embed="rId13"/>
          <a:stretch>
            <a:fillRect/>
          </a:stretch>
        </p:blipFill>
        <p:spPr>
          <a:xfrm>
            <a:off x="3746392" y="3419805"/>
            <a:ext cx="428452" cy="1126670"/>
          </a:xfrm>
          <a:prstGeom prst="rect">
            <a:avLst/>
          </a:prstGeom>
        </p:spPr>
      </p:pic>
      <p:pic>
        <p:nvPicPr>
          <p:cNvPr id="52" name="図 51"/>
          <p:cNvPicPr>
            <a:picLocks noChangeAspect="1"/>
          </p:cNvPicPr>
          <p:nvPr/>
        </p:nvPicPr>
        <p:blipFill>
          <a:blip r:embed="rId14"/>
          <a:stretch>
            <a:fillRect/>
          </a:stretch>
        </p:blipFill>
        <p:spPr>
          <a:xfrm>
            <a:off x="4248519" y="3437184"/>
            <a:ext cx="417132" cy="1105400"/>
          </a:xfrm>
          <a:prstGeom prst="rect">
            <a:avLst/>
          </a:prstGeom>
        </p:spPr>
      </p:pic>
      <p:sp>
        <p:nvSpPr>
          <p:cNvPr id="58" name="円形吹き出し 57"/>
          <p:cNvSpPr/>
          <p:nvPr/>
        </p:nvSpPr>
        <p:spPr>
          <a:xfrm>
            <a:off x="6675202" y="3701335"/>
            <a:ext cx="1201859" cy="479736"/>
          </a:xfrm>
          <a:prstGeom prst="wedgeEllipseCallout">
            <a:avLst>
              <a:gd name="adj1" fmla="val 30862"/>
              <a:gd name="adj2" fmla="val 7222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prstClr val="black"/>
                </a:solidFill>
              </a:rPr>
              <a:t>公共</a:t>
            </a:r>
            <a:endParaRPr lang="en-US" altLang="ja-JP" sz="1200" dirty="0">
              <a:solidFill>
                <a:prstClr val="black"/>
              </a:solidFill>
            </a:endParaRPr>
          </a:p>
          <a:p>
            <a:pPr algn="ctr"/>
            <a:r>
              <a:rPr lang="ja-JP" altLang="en-US" sz="1200" dirty="0">
                <a:solidFill>
                  <a:prstClr val="black"/>
                </a:solidFill>
              </a:rPr>
              <a:t>サービス</a:t>
            </a:r>
            <a:endParaRPr lang="en-US" altLang="ja-JP" sz="1200" dirty="0">
              <a:solidFill>
                <a:prstClr val="black"/>
              </a:solidFill>
            </a:endParaRPr>
          </a:p>
        </p:txBody>
      </p:sp>
      <p:pic>
        <p:nvPicPr>
          <p:cNvPr id="2" name="図 1"/>
          <p:cNvPicPr>
            <a:picLocks noChangeAspect="1"/>
          </p:cNvPicPr>
          <p:nvPr/>
        </p:nvPicPr>
        <p:blipFill>
          <a:blip r:embed="rId15"/>
          <a:stretch>
            <a:fillRect/>
          </a:stretch>
        </p:blipFill>
        <p:spPr>
          <a:xfrm>
            <a:off x="7588441" y="4821227"/>
            <a:ext cx="2248340" cy="1854609"/>
          </a:xfrm>
          <a:prstGeom prst="rect">
            <a:avLst/>
          </a:prstGeom>
        </p:spPr>
      </p:pic>
      <p:sp>
        <p:nvSpPr>
          <p:cNvPr id="3" name="テキスト ボックス 2"/>
          <p:cNvSpPr txBox="1"/>
          <p:nvPr/>
        </p:nvSpPr>
        <p:spPr>
          <a:xfrm>
            <a:off x="9845005" y="6419083"/>
            <a:ext cx="1620957" cy="307777"/>
          </a:xfrm>
          <a:prstGeom prst="rect">
            <a:avLst/>
          </a:prstGeom>
          <a:noFill/>
        </p:spPr>
        <p:txBody>
          <a:bodyPr wrap="none" rtlCol="0">
            <a:spAutoFit/>
          </a:bodyPr>
          <a:lstStyle/>
          <a:p>
            <a:r>
              <a:rPr kumimoji="1" lang="ja-JP" altLang="en-US" sz="1400" dirty="0"/>
              <a:t>茨城県議会の様子</a:t>
            </a:r>
          </a:p>
        </p:txBody>
      </p:sp>
      <p:sp>
        <p:nvSpPr>
          <p:cNvPr id="42" name="角丸四角形 41"/>
          <p:cNvSpPr/>
          <p:nvPr/>
        </p:nvSpPr>
        <p:spPr>
          <a:xfrm>
            <a:off x="9350308" y="20258"/>
            <a:ext cx="2836575" cy="375903"/>
          </a:xfrm>
          <a:prstGeom prst="roundRect">
            <a:avLst/>
          </a:prstGeom>
          <a:solidFill>
            <a:schemeClr val="bg1">
              <a:lumMod val="6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bg2">
                    <a:lumMod val="50000"/>
                  </a:schemeClr>
                </a:solidFill>
                <a:latin typeface="BIZ UDPゴシック" panose="020B0400000000000000" pitchFamily="50" charset="-128"/>
                <a:ea typeface="BIZ UDPゴシック" panose="020B0400000000000000" pitchFamily="50" charset="-128"/>
              </a:rPr>
              <a:t>－税の質問コーナー－</a:t>
            </a:r>
            <a:endParaRPr kumimoji="1" lang="ja-JP" altLang="en-US" sz="2000" dirty="0">
              <a:solidFill>
                <a:schemeClr val="bg2">
                  <a:lumMod val="50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411207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6" name="角丸四角形 5"/>
          <p:cNvSpPr/>
          <p:nvPr/>
        </p:nvSpPr>
        <p:spPr>
          <a:xfrm>
            <a:off x="8957260" y="335211"/>
            <a:ext cx="2692459" cy="651378"/>
          </a:xfrm>
          <a:prstGeom prst="roundRect">
            <a:avLst/>
          </a:prstGeom>
          <a:solidFill>
            <a:srgbClr val="CCECFF"/>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rPr>
              <a:t>ワークシートへ</a:t>
            </a:r>
            <a:r>
              <a:rPr kumimoji="1" lang="en-US" altLang="ja-JP" sz="2000" dirty="0">
                <a:solidFill>
                  <a:schemeClr val="tx1"/>
                </a:solidFill>
              </a:rPr>
              <a:t>GO!</a:t>
            </a:r>
            <a:endParaRPr kumimoji="1" lang="ja-JP" altLang="en-US" sz="2000" dirty="0">
              <a:solidFill>
                <a:schemeClr val="tx1"/>
              </a:solidFill>
            </a:endParaRPr>
          </a:p>
        </p:txBody>
      </p:sp>
      <p:sp>
        <p:nvSpPr>
          <p:cNvPr id="4" name="テキスト ボックス 3"/>
          <p:cNvSpPr txBox="1"/>
          <p:nvPr/>
        </p:nvSpPr>
        <p:spPr>
          <a:xfrm>
            <a:off x="11649719" y="6356350"/>
            <a:ext cx="418704" cy="369332"/>
          </a:xfrm>
          <a:prstGeom prst="rect">
            <a:avLst/>
          </a:prstGeom>
          <a:noFill/>
        </p:spPr>
        <p:txBody>
          <a:bodyPr wrap="none" rtlCol="0">
            <a:spAutoFit/>
          </a:bodyPr>
          <a:lstStyle/>
          <a:p>
            <a:r>
              <a:rPr lang="en-US" altLang="ja-JP" dirty="0">
                <a:latin typeface="+mj-ea"/>
                <a:ea typeface="+mj-ea"/>
              </a:rPr>
              <a:t>17</a:t>
            </a:r>
            <a:endParaRPr kumimoji="1" lang="ja-JP" altLang="en-US" dirty="0">
              <a:latin typeface="+mj-ea"/>
              <a:ea typeface="+mj-ea"/>
            </a:endParaRPr>
          </a:p>
        </p:txBody>
      </p:sp>
      <p:sp>
        <p:nvSpPr>
          <p:cNvPr id="7" name="角丸四角形 6"/>
          <p:cNvSpPr/>
          <p:nvPr/>
        </p:nvSpPr>
        <p:spPr>
          <a:xfrm>
            <a:off x="905042" y="1062454"/>
            <a:ext cx="10455442" cy="5293896"/>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000" dirty="0">
              <a:solidFill>
                <a:schemeClr val="tx1"/>
              </a:solidFill>
            </a:endParaRPr>
          </a:p>
          <a:p>
            <a:pPr algn="ctr"/>
            <a:endParaRPr kumimoji="1" lang="ja-JP" altLang="en-US" sz="2000" dirty="0">
              <a:solidFill>
                <a:schemeClr val="tx1"/>
              </a:solidFill>
            </a:endParaRPr>
          </a:p>
        </p:txBody>
      </p:sp>
      <p:sp>
        <p:nvSpPr>
          <p:cNvPr id="5" name="横巻き 4"/>
          <p:cNvSpPr/>
          <p:nvPr/>
        </p:nvSpPr>
        <p:spPr>
          <a:xfrm>
            <a:off x="3674310" y="335211"/>
            <a:ext cx="4916906" cy="1227221"/>
          </a:xfrm>
          <a:prstGeom prst="horizontalScroll">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ln>
                  <a:solidFill>
                    <a:srgbClr val="00B050"/>
                  </a:solidFill>
                </a:ln>
                <a:latin typeface="BIZ UDPゴシック" panose="020B0400000000000000" pitchFamily="50" charset="-128"/>
                <a:ea typeface="BIZ UDPゴシック" panose="020B0400000000000000" pitchFamily="50" charset="-128"/>
              </a:rPr>
              <a:t>学習をふりかえろう</a:t>
            </a:r>
          </a:p>
        </p:txBody>
      </p:sp>
    </p:spTree>
    <p:extLst>
      <p:ext uri="{BB962C8B-B14F-4D97-AF65-F5344CB8AC3E}">
        <p14:creationId xmlns:p14="http://schemas.microsoft.com/office/powerpoint/2010/main" val="3997022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451F062-5DBE-4DC2-B3F5-FE2247BACC03}" type="slidenum">
              <a:rPr kumimoji="1" lang="ja-JP" altLang="en-US" smtClean="0"/>
              <a:t>1</a:t>
            </a:fld>
            <a:endParaRPr kumimoji="1" lang="ja-JP" altLang="en-US"/>
          </a:p>
        </p:txBody>
      </p:sp>
      <p:sp>
        <p:nvSpPr>
          <p:cNvPr id="3" name="正方形/長方形 2"/>
          <p:cNvSpPr/>
          <p:nvPr/>
        </p:nvSpPr>
        <p:spPr>
          <a:xfrm>
            <a:off x="457198" y="734716"/>
            <a:ext cx="11194025" cy="6010275"/>
          </a:xfrm>
          <a:prstGeom prst="rect">
            <a:avLst/>
          </a:prstGeom>
          <a:solidFill>
            <a:schemeClr val="accent4">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dirty="0">
              <a:solidFill>
                <a:schemeClr val="accent4">
                  <a:lumMod val="50000"/>
                </a:schemeClr>
              </a:solidFill>
              <a:latin typeface="BIZ UDゴシック" panose="020B0400000000000000" pitchFamily="49" charset="-128"/>
              <a:ea typeface="BIZ UDゴシック" panose="020B0400000000000000" pitchFamily="49" charset="-128"/>
            </a:endParaRPr>
          </a:p>
        </p:txBody>
      </p:sp>
      <p:sp>
        <p:nvSpPr>
          <p:cNvPr id="4" name="円/楕円 3"/>
          <p:cNvSpPr/>
          <p:nvPr/>
        </p:nvSpPr>
        <p:spPr>
          <a:xfrm>
            <a:off x="279398" y="295624"/>
            <a:ext cx="2359742" cy="878184"/>
          </a:xfrm>
          <a:prstGeom prst="ellipse">
            <a:avLst/>
          </a:prstGeom>
          <a:solidFill>
            <a:schemeClr val="accent4">
              <a:lumMod val="20000"/>
              <a:lumOff val="8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accent4">
                    <a:lumMod val="50000"/>
                  </a:schemeClr>
                </a:solidFill>
                <a:latin typeface="BIZ UDPゴシック" panose="020B0400000000000000" pitchFamily="50" charset="-128"/>
                <a:ea typeface="BIZ UDPゴシック" panose="020B0400000000000000" pitchFamily="50" charset="-128"/>
              </a:rPr>
              <a:t>もくじ</a:t>
            </a:r>
            <a:endParaRPr kumimoji="1" lang="en-US" altLang="ja-JP" sz="2800" dirty="0">
              <a:solidFill>
                <a:schemeClr val="accent4">
                  <a:lumMod val="50000"/>
                </a:schemeClr>
              </a:solidFill>
              <a:latin typeface="BIZ UDPゴシック" panose="020B0400000000000000" pitchFamily="50" charset="-128"/>
              <a:ea typeface="BIZ UDPゴシック" panose="020B0400000000000000" pitchFamily="50" charset="-128"/>
            </a:endParaRPr>
          </a:p>
        </p:txBody>
      </p:sp>
      <p:sp>
        <p:nvSpPr>
          <p:cNvPr id="6" name="テキスト ボックス 5"/>
          <p:cNvSpPr txBox="1"/>
          <p:nvPr/>
        </p:nvSpPr>
        <p:spPr>
          <a:xfrm>
            <a:off x="2816940" y="927518"/>
            <a:ext cx="6352460" cy="5734903"/>
          </a:xfrm>
          <a:prstGeom prst="rect">
            <a:avLst/>
          </a:prstGeom>
          <a:noFill/>
        </p:spPr>
        <p:txBody>
          <a:bodyPr wrap="square" rtlCol="0">
            <a:spAutoFit/>
          </a:bodyPr>
          <a:lstStyle/>
          <a:p>
            <a:pPr>
              <a:lnSpc>
                <a:spcPts val="2200"/>
              </a:lnSpc>
            </a:pPr>
            <a:r>
              <a:rPr lang="ja-JP" altLang="en-US" sz="2000" dirty="0">
                <a:solidFill>
                  <a:schemeClr val="accent4">
                    <a:lumMod val="50000"/>
                  </a:schemeClr>
                </a:solidFill>
                <a:latin typeface="HGPｺﾞｼｯｸE" panose="020B0900000000000000" pitchFamily="50" charset="-128"/>
                <a:ea typeface="HGPｺﾞｼｯｸE" panose="020B0900000000000000" pitchFamily="50" charset="-128"/>
              </a:rPr>
              <a:t>税金ってなぁーに？・・・・・・・・・・・・・・・・・・・・・・・１</a:t>
            </a:r>
            <a:endParaRPr lang="en-US" altLang="ja-JP" sz="2000" dirty="0">
              <a:solidFill>
                <a:schemeClr val="accent4">
                  <a:lumMod val="50000"/>
                </a:schemeClr>
              </a:solidFill>
              <a:latin typeface="HGPｺﾞｼｯｸE" panose="020B0900000000000000" pitchFamily="50" charset="-128"/>
              <a:ea typeface="HGPｺﾞｼｯｸE" panose="020B0900000000000000" pitchFamily="50" charset="-128"/>
            </a:endParaRPr>
          </a:p>
          <a:p>
            <a:pPr algn="ctr">
              <a:lnSpc>
                <a:spcPts val="2200"/>
              </a:lnSpc>
            </a:pPr>
            <a:endParaRPr lang="en-US" altLang="ja-JP" sz="2000" dirty="0">
              <a:solidFill>
                <a:schemeClr val="accent4">
                  <a:lumMod val="50000"/>
                </a:schemeClr>
              </a:solidFill>
              <a:latin typeface="HGPｺﾞｼｯｸE" panose="020B0900000000000000" pitchFamily="50" charset="-128"/>
              <a:ea typeface="HGPｺﾞｼｯｸE" panose="020B0900000000000000" pitchFamily="50" charset="-128"/>
            </a:endParaRPr>
          </a:p>
          <a:p>
            <a:pPr>
              <a:lnSpc>
                <a:spcPts val="2200"/>
              </a:lnSpc>
            </a:pPr>
            <a:r>
              <a:rPr lang="ja-JP" altLang="en-US" sz="2000" dirty="0">
                <a:solidFill>
                  <a:schemeClr val="accent4">
                    <a:lumMod val="50000"/>
                  </a:schemeClr>
                </a:solidFill>
                <a:latin typeface="HGPｺﾞｼｯｸE" panose="020B0900000000000000" pitchFamily="50" charset="-128"/>
                <a:ea typeface="HGPｺﾞｼｯｸE" panose="020B0900000000000000" pitchFamily="50" charset="-128"/>
              </a:rPr>
              <a:t>税金の使われかた ・・・・・・・・・・・・・・・・・・・・・・・２</a:t>
            </a:r>
            <a:endParaRPr lang="en-US" altLang="ja-JP" sz="2000" dirty="0">
              <a:solidFill>
                <a:schemeClr val="accent4">
                  <a:lumMod val="50000"/>
                </a:schemeClr>
              </a:solidFill>
              <a:latin typeface="HGPｺﾞｼｯｸE" panose="020B0900000000000000" pitchFamily="50" charset="-128"/>
              <a:ea typeface="HGPｺﾞｼｯｸE" panose="020B0900000000000000" pitchFamily="50" charset="-128"/>
            </a:endParaRPr>
          </a:p>
          <a:p>
            <a:pPr>
              <a:lnSpc>
                <a:spcPts val="2200"/>
              </a:lnSpc>
            </a:pPr>
            <a:endParaRPr lang="en-US" altLang="ja-JP" sz="2000" dirty="0">
              <a:solidFill>
                <a:schemeClr val="accent4">
                  <a:lumMod val="50000"/>
                </a:schemeClr>
              </a:solidFill>
              <a:latin typeface="HGPｺﾞｼｯｸE" panose="020B0900000000000000" pitchFamily="50" charset="-128"/>
              <a:ea typeface="HGPｺﾞｼｯｸE" panose="020B0900000000000000" pitchFamily="50" charset="-128"/>
            </a:endParaRPr>
          </a:p>
          <a:p>
            <a:pPr>
              <a:lnSpc>
                <a:spcPts val="2200"/>
              </a:lnSpc>
            </a:pPr>
            <a:r>
              <a:rPr lang="ja-JP" altLang="en-US" sz="2000" dirty="0">
                <a:solidFill>
                  <a:schemeClr val="accent4">
                    <a:lumMod val="50000"/>
                  </a:schemeClr>
                </a:solidFill>
                <a:latin typeface="HGPｺﾞｼｯｸE" panose="020B0900000000000000" pitchFamily="50" charset="-128"/>
                <a:ea typeface="HGPｺﾞｼｯｸE" panose="020B0900000000000000" pitchFamily="50" charset="-128"/>
              </a:rPr>
              <a:t>税の種類やしくみを調べてみよう！・・・・・・・・・・４　　</a:t>
            </a:r>
            <a:endParaRPr lang="en-US" altLang="ja-JP" sz="2000" dirty="0">
              <a:solidFill>
                <a:schemeClr val="accent4">
                  <a:lumMod val="50000"/>
                </a:schemeClr>
              </a:solidFill>
              <a:latin typeface="HGPｺﾞｼｯｸE" panose="020B0900000000000000" pitchFamily="50" charset="-128"/>
              <a:ea typeface="HGPｺﾞｼｯｸE" panose="020B0900000000000000" pitchFamily="50" charset="-128"/>
            </a:endParaRPr>
          </a:p>
          <a:p>
            <a:pPr>
              <a:lnSpc>
                <a:spcPts val="2200"/>
              </a:lnSpc>
            </a:pPr>
            <a:endParaRPr lang="en-US" altLang="ja-JP" sz="2000" dirty="0">
              <a:solidFill>
                <a:schemeClr val="accent4">
                  <a:lumMod val="50000"/>
                </a:schemeClr>
              </a:solidFill>
              <a:latin typeface="HGPｺﾞｼｯｸE" panose="020B0900000000000000" pitchFamily="50" charset="-128"/>
              <a:ea typeface="HGPｺﾞｼｯｸE" panose="020B0900000000000000" pitchFamily="50" charset="-128"/>
            </a:endParaRPr>
          </a:p>
          <a:p>
            <a:pPr>
              <a:lnSpc>
                <a:spcPts val="2200"/>
              </a:lnSpc>
            </a:pPr>
            <a:r>
              <a:rPr lang="ja-JP" altLang="en-US" sz="2000" dirty="0">
                <a:solidFill>
                  <a:schemeClr val="accent4">
                    <a:lumMod val="50000"/>
                  </a:schemeClr>
                </a:solidFill>
                <a:latin typeface="HGPｺﾞｼｯｸE" panose="020B0900000000000000" pitchFamily="50" charset="-128"/>
                <a:ea typeface="HGPｺﾞｼｯｸE" panose="020B0900000000000000" pitchFamily="50" charset="-128"/>
              </a:rPr>
              <a:t>消費税の旅 ・・・・・・・・・・・・・・・・・・・・・・・・・・・・・５</a:t>
            </a:r>
            <a:endParaRPr lang="en-US" altLang="ja-JP" sz="2000" dirty="0">
              <a:solidFill>
                <a:schemeClr val="accent4">
                  <a:lumMod val="50000"/>
                </a:schemeClr>
              </a:solidFill>
              <a:latin typeface="HGPｺﾞｼｯｸE" panose="020B0900000000000000" pitchFamily="50" charset="-128"/>
              <a:ea typeface="HGPｺﾞｼｯｸE" panose="020B0900000000000000" pitchFamily="50" charset="-128"/>
            </a:endParaRPr>
          </a:p>
          <a:p>
            <a:pPr>
              <a:lnSpc>
                <a:spcPts val="2200"/>
              </a:lnSpc>
            </a:pPr>
            <a:endParaRPr lang="en-US" altLang="ja-JP" sz="2000" dirty="0">
              <a:solidFill>
                <a:schemeClr val="accent4">
                  <a:lumMod val="50000"/>
                </a:schemeClr>
              </a:solidFill>
              <a:latin typeface="HGPｺﾞｼｯｸE" panose="020B0900000000000000" pitchFamily="50" charset="-128"/>
              <a:ea typeface="HGPｺﾞｼｯｸE" panose="020B0900000000000000" pitchFamily="50" charset="-128"/>
            </a:endParaRPr>
          </a:p>
          <a:p>
            <a:pPr>
              <a:lnSpc>
                <a:spcPts val="2200"/>
              </a:lnSpc>
            </a:pPr>
            <a:r>
              <a:rPr lang="ja-JP" altLang="en-US" sz="2000" dirty="0">
                <a:solidFill>
                  <a:schemeClr val="accent4">
                    <a:lumMod val="50000"/>
                  </a:schemeClr>
                </a:solidFill>
                <a:latin typeface="HGPｺﾞｼｯｸE" panose="020B0900000000000000" pitchFamily="50" charset="-128"/>
                <a:ea typeface="HGPｺﾞｼｯｸE" panose="020B0900000000000000" pitchFamily="50" charset="-128"/>
              </a:rPr>
              <a:t>身近な税の使いみち①・・・・・・・・・・・・・・・・・・・・６</a:t>
            </a:r>
            <a:endParaRPr lang="en-US" altLang="ja-JP" sz="2000" dirty="0">
              <a:solidFill>
                <a:schemeClr val="accent4">
                  <a:lumMod val="50000"/>
                </a:schemeClr>
              </a:solidFill>
              <a:latin typeface="HGPｺﾞｼｯｸE" panose="020B0900000000000000" pitchFamily="50" charset="-128"/>
              <a:ea typeface="HGPｺﾞｼｯｸE" panose="020B0900000000000000" pitchFamily="50" charset="-128"/>
            </a:endParaRPr>
          </a:p>
          <a:p>
            <a:pPr>
              <a:lnSpc>
                <a:spcPts val="2200"/>
              </a:lnSpc>
            </a:pPr>
            <a:endParaRPr lang="en-US" altLang="ja-JP" sz="2000" dirty="0">
              <a:solidFill>
                <a:schemeClr val="accent4">
                  <a:lumMod val="50000"/>
                </a:schemeClr>
              </a:solidFill>
              <a:latin typeface="HGPｺﾞｼｯｸE" panose="020B0900000000000000" pitchFamily="50" charset="-128"/>
              <a:ea typeface="HGPｺﾞｼｯｸE" panose="020B0900000000000000" pitchFamily="50" charset="-128"/>
            </a:endParaRPr>
          </a:p>
          <a:p>
            <a:pPr>
              <a:lnSpc>
                <a:spcPts val="2200"/>
              </a:lnSpc>
            </a:pPr>
            <a:r>
              <a:rPr lang="ja-JP" altLang="en-US" sz="2000" dirty="0">
                <a:solidFill>
                  <a:schemeClr val="accent4">
                    <a:lumMod val="50000"/>
                  </a:schemeClr>
                </a:solidFill>
                <a:latin typeface="HGPｺﾞｼｯｸE" panose="020B0900000000000000" pitchFamily="50" charset="-128"/>
                <a:ea typeface="HGPｺﾞｼｯｸE" panose="020B0900000000000000" pitchFamily="50" charset="-128"/>
              </a:rPr>
              <a:t>身近な税の使いみち②・・・・・・・・・・・・・・・・・・・・</a:t>
            </a:r>
            <a:r>
              <a:rPr lang="en-US" altLang="ja-JP" sz="2000" dirty="0">
                <a:solidFill>
                  <a:schemeClr val="accent4">
                    <a:lumMod val="50000"/>
                  </a:schemeClr>
                </a:solidFill>
                <a:latin typeface="HGPｺﾞｼｯｸE" panose="020B0900000000000000" pitchFamily="50" charset="-128"/>
                <a:ea typeface="HGPｺﾞｼｯｸE" panose="020B0900000000000000" pitchFamily="50" charset="-128"/>
              </a:rPr>
              <a:t>10</a:t>
            </a:r>
          </a:p>
          <a:p>
            <a:pPr>
              <a:lnSpc>
                <a:spcPts val="2200"/>
              </a:lnSpc>
            </a:pPr>
            <a:endParaRPr lang="en-US" altLang="ja-JP" sz="2000" dirty="0">
              <a:solidFill>
                <a:schemeClr val="accent4">
                  <a:lumMod val="50000"/>
                </a:schemeClr>
              </a:solidFill>
              <a:latin typeface="HGPｺﾞｼｯｸE" panose="020B0900000000000000" pitchFamily="50" charset="-128"/>
              <a:ea typeface="HGPｺﾞｼｯｸE" panose="020B0900000000000000" pitchFamily="50" charset="-128"/>
            </a:endParaRPr>
          </a:p>
          <a:p>
            <a:pPr>
              <a:lnSpc>
                <a:spcPts val="2200"/>
              </a:lnSpc>
            </a:pPr>
            <a:r>
              <a:rPr lang="ja-JP" altLang="en-US" sz="2000" dirty="0">
                <a:solidFill>
                  <a:schemeClr val="accent4">
                    <a:lumMod val="50000"/>
                  </a:schemeClr>
                </a:solidFill>
                <a:latin typeface="HGPｺﾞｼｯｸE" panose="020B0900000000000000" pitchFamily="50" charset="-128"/>
                <a:ea typeface="HGPｺﾞｼｯｸE" panose="020B0900000000000000" pitchFamily="50" charset="-128"/>
              </a:rPr>
              <a:t>公平な負担を考えてみよう・・・・・・・・・・・・・・・・・</a:t>
            </a:r>
            <a:r>
              <a:rPr lang="en-US" altLang="ja-JP" sz="2000" dirty="0">
                <a:solidFill>
                  <a:schemeClr val="accent4">
                    <a:lumMod val="50000"/>
                  </a:schemeClr>
                </a:solidFill>
                <a:latin typeface="HGPｺﾞｼｯｸE" panose="020B0900000000000000" pitchFamily="50" charset="-128"/>
                <a:ea typeface="HGPｺﾞｼｯｸE" panose="020B0900000000000000" pitchFamily="50" charset="-128"/>
              </a:rPr>
              <a:t>14</a:t>
            </a:r>
          </a:p>
          <a:p>
            <a:pPr>
              <a:lnSpc>
                <a:spcPts val="2200"/>
              </a:lnSpc>
            </a:pPr>
            <a:endParaRPr lang="en-US" altLang="ja-JP" sz="2000" dirty="0">
              <a:solidFill>
                <a:schemeClr val="accent4">
                  <a:lumMod val="50000"/>
                </a:schemeClr>
              </a:solidFill>
              <a:latin typeface="HGPｺﾞｼｯｸE" panose="020B0900000000000000" pitchFamily="50" charset="-128"/>
              <a:ea typeface="HGPｺﾞｼｯｸE" panose="020B0900000000000000" pitchFamily="50" charset="-128"/>
            </a:endParaRPr>
          </a:p>
          <a:p>
            <a:pPr>
              <a:lnSpc>
                <a:spcPts val="2200"/>
              </a:lnSpc>
            </a:pPr>
            <a:r>
              <a:rPr lang="ja-JP" altLang="en-US" sz="2000" dirty="0">
                <a:solidFill>
                  <a:schemeClr val="accent4">
                    <a:lumMod val="50000"/>
                  </a:schemeClr>
                </a:solidFill>
                <a:latin typeface="HGPｺﾞｼｯｸE" panose="020B0900000000000000" pitchFamily="50" charset="-128"/>
                <a:ea typeface="HGPｺﾞｼｯｸE" panose="020B0900000000000000" pitchFamily="50" charset="-128"/>
              </a:rPr>
              <a:t>税の質問コーナー・・・・・・・・・・・・・・・・・・・・・・・・</a:t>
            </a:r>
            <a:r>
              <a:rPr lang="en-US" altLang="ja-JP" sz="2000" dirty="0">
                <a:solidFill>
                  <a:schemeClr val="accent4">
                    <a:lumMod val="50000"/>
                  </a:schemeClr>
                </a:solidFill>
                <a:latin typeface="HGPｺﾞｼｯｸE" panose="020B0900000000000000" pitchFamily="50" charset="-128"/>
                <a:ea typeface="HGPｺﾞｼｯｸE" panose="020B0900000000000000" pitchFamily="50" charset="-128"/>
              </a:rPr>
              <a:t>15</a:t>
            </a:r>
            <a:endParaRPr lang="ja-JP" altLang="en-US" sz="2000" dirty="0">
              <a:solidFill>
                <a:schemeClr val="accent4">
                  <a:lumMod val="50000"/>
                </a:schemeClr>
              </a:solidFill>
              <a:latin typeface="HGPｺﾞｼｯｸE" panose="020B0900000000000000" pitchFamily="50" charset="-128"/>
              <a:ea typeface="HGPｺﾞｼｯｸE" panose="020B0900000000000000" pitchFamily="50" charset="-128"/>
            </a:endParaRPr>
          </a:p>
          <a:p>
            <a:pPr>
              <a:lnSpc>
                <a:spcPts val="2200"/>
              </a:lnSpc>
            </a:pPr>
            <a:endParaRPr lang="en-US" altLang="ja-JP" sz="2000" dirty="0">
              <a:solidFill>
                <a:schemeClr val="accent4">
                  <a:lumMod val="50000"/>
                </a:schemeClr>
              </a:solidFill>
              <a:latin typeface="HGPｺﾞｼｯｸE" panose="020B0900000000000000" pitchFamily="50" charset="-128"/>
              <a:ea typeface="HGPｺﾞｼｯｸE" panose="020B0900000000000000" pitchFamily="50" charset="-128"/>
            </a:endParaRPr>
          </a:p>
          <a:p>
            <a:pPr>
              <a:lnSpc>
                <a:spcPts val="2200"/>
              </a:lnSpc>
            </a:pPr>
            <a:r>
              <a:rPr lang="ja-JP" altLang="en-US" sz="2000" dirty="0">
                <a:solidFill>
                  <a:schemeClr val="accent4">
                    <a:lumMod val="50000"/>
                  </a:schemeClr>
                </a:solidFill>
                <a:latin typeface="HGPｺﾞｼｯｸE" panose="020B0900000000000000" pitchFamily="50" charset="-128"/>
                <a:ea typeface="HGPｺﾞｼｯｸE" panose="020B0900000000000000" pitchFamily="50" charset="-128"/>
              </a:rPr>
              <a:t>学習をふりかえろう ・・・・・・・・・・・・・・・・・・・・・・・</a:t>
            </a:r>
            <a:r>
              <a:rPr lang="en-US" altLang="ja-JP" sz="2000" dirty="0">
                <a:solidFill>
                  <a:schemeClr val="accent4">
                    <a:lumMod val="50000"/>
                  </a:schemeClr>
                </a:solidFill>
                <a:latin typeface="HGPｺﾞｼｯｸE" panose="020B0900000000000000" pitchFamily="50" charset="-128"/>
                <a:ea typeface="HGPｺﾞｼｯｸE" panose="020B0900000000000000" pitchFamily="50" charset="-128"/>
              </a:rPr>
              <a:t>17</a:t>
            </a:r>
            <a:endParaRPr lang="ja-JP" altLang="en-US" sz="2000" dirty="0">
              <a:solidFill>
                <a:schemeClr val="accent4">
                  <a:lumMod val="50000"/>
                </a:schemeClr>
              </a:solidFill>
              <a:latin typeface="HGPｺﾞｼｯｸE" panose="020B0900000000000000" pitchFamily="50" charset="-128"/>
              <a:ea typeface="HGPｺﾞｼｯｸE" panose="020B0900000000000000" pitchFamily="50" charset="-128"/>
            </a:endParaRPr>
          </a:p>
          <a:p>
            <a:pPr>
              <a:lnSpc>
                <a:spcPts val="2200"/>
              </a:lnSpc>
            </a:pPr>
            <a:endParaRPr lang="en-US" altLang="ja-JP" sz="2000" dirty="0">
              <a:solidFill>
                <a:schemeClr val="accent4">
                  <a:lumMod val="50000"/>
                </a:schemeClr>
              </a:solidFill>
              <a:latin typeface="HGPｺﾞｼｯｸE" panose="020B0900000000000000" pitchFamily="50" charset="-128"/>
              <a:ea typeface="HGPｺﾞｼｯｸE" panose="020B0900000000000000" pitchFamily="50" charset="-128"/>
            </a:endParaRPr>
          </a:p>
          <a:p>
            <a:pPr>
              <a:lnSpc>
                <a:spcPts val="2200"/>
              </a:lnSpc>
            </a:pPr>
            <a:r>
              <a:rPr lang="ja-JP" altLang="en-US" sz="2000" dirty="0">
                <a:solidFill>
                  <a:schemeClr val="accent4">
                    <a:lumMod val="50000"/>
                  </a:schemeClr>
                </a:solidFill>
                <a:latin typeface="HGPｺﾞｼｯｸE" panose="020B0900000000000000" pitchFamily="50" charset="-128"/>
                <a:ea typeface="HGPｺﾞｼｯｸE" panose="020B0900000000000000" pitchFamily="50" charset="-128"/>
              </a:rPr>
              <a:t>税についてもっとくわしく知りたいたときは？・・・</a:t>
            </a:r>
            <a:r>
              <a:rPr lang="en-US" altLang="ja-JP" sz="2000" dirty="0">
                <a:solidFill>
                  <a:schemeClr val="accent4">
                    <a:lumMod val="50000"/>
                  </a:schemeClr>
                </a:solidFill>
                <a:latin typeface="HGPｺﾞｼｯｸE" panose="020B0900000000000000" pitchFamily="50" charset="-128"/>
                <a:ea typeface="HGPｺﾞｼｯｸE" panose="020B0900000000000000" pitchFamily="50" charset="-128"/>
              </a:rPr>
              <a:t>18</a:t>
            </a:r>
            <a:endParaRPr lang="ja-JP" altLang="en-US" sz="2000" dirty="0">
              <a:solidFill>
                <a:schemeClr val="accent4">
                  <a:lumMod val="50000"/>
                </a:schemeClr>
              </a:solidFill>
              <a:latin typeface="HGPｺﾞｼｯｸE" panose="020B0900000000000000" pitchFamily="50" charset="-128"/>
              <a:ea typeface="HGPｺﾞｼｯｸE" panose="020B0900000000000000" pitchFamily="50" charset="-128"/>
            </a:endParaRPr>
          </a:p>
          <a:p>
            <a:pPr>
              <a:lnSpc>
                <a:spcPts val="2200"/>
              </a:lnSpc>
            </a:pPr>
            <a:endParaRPr lang="en-US" altLang="ja-JP" sz="2000" dirty="0">
              <a:solidFill>
                <a:schemeClr val="accent4">
                  <a:lumMod val="50000"/>
                </a:schemeClr>
              </a:solidFill>
              <a:latin typeface="HGPｺﾞｼｯｸE" panose="020B0900000000000000" pitchFamily="50" charset="-128"/>
              <a:ea typeface="HGPｺﾞｼｯｸE" panose="020B0900000000000000" pitchFamily="50" charset="-128"/>
            </a:endParaRPr>
          </a:p>
        </p:txBody>
      </p:sp>
      <p:sp>
        <p:nvSpPr>
          <p:cNvPr id="9" name="角丸四角形 8"/>
          <p:cNvSpPr/>
          <p:nvPr/>
        </p:nvSpPr>
        <p:spPr>
          <a:xfrm>
            <a:off x="6481192" y="203225"/>
            <a:ext cx="5202278" cy="641723"/>
          </a:xfrm>
          <a:prstGeom prst="roundRect">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latin typeface="BIZ UDPゴシック" panose="020B0400000000000000" pitchFamily="50" charset="-128"/>
                <a:ea typeface="BIZ UDPゴシック" panose="020B0400000000000000" pitchFamily="50" charset="-128"/>
              </a:rPr>
              <a:t>税の役割って何だろう？</a:t>
            </a:r>
          </a:p>
        </p:txBody>
      </p:sp>
    </p:spTree>
    <p:extLst>
      <p:ext uri="{BB962C8B-B14F-4D97-AF65-F5344CB8AC3E}">
        <p14:creationId xmlns:p14="http://schemas.microsoft.com/office/powerpoint/2010/main" val="38427678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7" name="コンテンツ プレースホルダー 2"/>
          <p:cNvSpPr txBox="1">
            <a:spLocks/>
          </p:cNvSpPr>
          <p:nvPr/>
        </p:nvSpPr>
        <p:spPr>
          <a:xfrm>
            <a:off x="715298" y="-289271"/>
            <a:ext cx="10515600" cy="6880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endParaRPr lang="en-US" altLang="ja-JP" dirty="0"/>
          </a:p>
          <a:p>
            <a:endParaRPr lang="en-US" altLang="ja-JP" dirty="0"/>
          </a:p>
          <a:p>
            <a:pPr marL="0" indent="0">
              <a:buFont typeface="Arial" panose="020B0604020202020204" pitchFamily="34" charset="0"/>
              <a:buNone/>
            </a:pPr>
            <a:endParaRPr lang="en-US" altLang="ja-JP" dirty="0"/>
          </a:p>
          <a:p>
            <a:r>
              <a:rPr lang="ja-JP" altLang="en-US" dirty="0">
                <a:hlinkClick r:id="rId3"/>
              </a:rPr>
              <a:t>税の学習コーナー｜国税庁</a:t>
            </a:r>
            <a:endParaRPr lang="en-US" altLang="ja-JP" dirty="0"/>
          </a:p>
          <a:p>
            <a:pPr marL="0" indent="0">
              <a:buFont typeface="Arial" panose="020B0604020202020204" pitchFamily="34" charset="0"/>
              <a:buNone/>
            </a:pPr>
            <a:endParaRPr lang="en-US" altLang="ja-JP" dirty="0"/>
          </a:p>
        </p:txBody>
      </p:sp>
      <p:sp>
        <p:nvSpPr>
          <p:cNvPr id="8" name="左矢印 7"/>
          <p:cNvSpPr/>
          <p:nvPr/>
        </p:nvSpPr>
        <p:spPr>
          <a:xfrm>
            <a:off x="5516268" y="950978"/>
            <a:ext cx="1664373" cy="831097"/>
          </a:xfrm>
          <a:prstGeom prst="leftArrow">
            <a:avLst/>
          </a:prstGeom>
          <a:solidFill>
            <a:schemeClr val="accent2">
              <a:lumMod val="75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prstClr val="white"/>
                </a:solidFill>
              </a:rPr>
              <a:t>ここをクリック</a:t>
            </a:r>
          </a:p>
        </p:txBody>
      </p:sp>
      <p:sp>
        <p:nvSpPr>
          <p:cNvPr id="10" name="テキスト ボックス 9"/>
          <p:cNvSpPr txBox="1"/>
          <p:nvPr/>
        </p:nvSpPr>
        <p:spPr>
          <a:xfrm>
            <a:off x="11614612" y="6366769"/>
            <a:ext cx="415498" cy="369332"/>
          </a:xfrm>
          <a:prstGeom prst="rect">
            <a:avLst/>
          </a:prstGeom>
          <a:noFill/>
        </p:spPr>
        <p:txBody>
          <a:bodyPr wrap="none" rtlCol="0">
            <a:spAutoFit/>
          </a:bodyPr>
          <a:lstStyle/>
          <a:p>
            <a:r>
              <a:rPr lang="en-US" altLang="ja-JP" dirty="0">
                <a:latin typeface="+mj-ea"/>
                <a:ea typeface="+mj-ea"/>
              </a:rPr>
              <a:t>18</a:t>
            </a:r>
            <a:endParaRPr kumimoji="1" lang="ja-JP" altLang="en-US" dirty="0">
              <a:latin typeface="+mj-ea"/>
              <a:ea typeface="+mj-ea"/>
            </a:endParaRPr>
          </a:p>
        </p:txBody>
      </p:sp>
      <p:sp>
        <p:nvSpPr>
          <p:cNvPr id="2" name="角丸四角形 1"/>
          <p:cNvSpPr/>
          <p:nvPr/>
        </p:nvSpPr>
        <p:spPr>
          <a:xfrm>
            <a:off x="498414" y="2112515"/>
            <a:ext cx="11116197" cy="359149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メイリオ" panose="020B0604030504040204" pitchFamily="50" charset="-128"/>
                <a:ea typeface="メイリオ" panose="020B0604030504040204" pitchFamily="50" charset="-128"/>
              </a:rPr>
              <a:t>国税に関すること</a:t>
            </a:r>
            <a:endParaRPr kumimoji="1" lang="en-US" altLang="ja-JP" sz="1600" dirty="0">
              <a:solidFill>
                <a:schemeClr val="tx1"/>
              </a:solidFill>
              <a:latin typeface="メイリオ" panose="020B0604030504040204" pitchFamily="50" charset="-128"/>
              <a:ea typeface="メイリオ" panose="020B0604030504040204" pitchFamily="50" charset="-128"/>
            </a:endParaRPr>
          </a:p>
          <a:p>
            <a:r>
              <a:rPr lang="ja-JP" altLang="en-US" sz="1600" dirty="0">
                <a:solidFill>
                  <a:schemeClr val="tx1"/>
                </a:solidFill>
                <a:latin typeface="メイリオ" panose="020B0604030504040204" pitchFamily="50" charset="-128"/>
                <a:ea typeface="メイリオ" panose="020B0604030504040204" pitchFamily="50" charset="-128"/>
              </a:rPr>
              <a:t>●　財務省ホームページ</a:t>
            </a:r>
            <a:r>
              <a:rPr lang="ja-JP" altLang="en-US" sz="1600" dirty="0">
                <a:solidFill>
                  <a:schemeClr val="tx1"/>
                </a:solidFill>
              </a:rPr>
              <a:t>　</a:t>
            </a:r>
            <a:r>
              <a:rPr lang="en-US" altLang="ja-JP" sz="1600" dirty="0">
                <a:solidFill>
                  <a:schemeClr val="tx1"/>
                </a:solidFill>
                <a:hlinkClick r:id="rId4"/>
              </a:rPr>
              <a:t>https://www.mof.go.jp</a:t>
            </a:r>
            <a:endParaRPr lang="en-US" altLang="ja-JP" sz="1600" dirty="0">
              <a:solidFill>
                <a:schemeClr val="tx1"/>
              </a:solidFill>
            </a:endParaRPr>
          </a:p>
          <a:p>
            <a:r>
              <a:rPr lang="ja-JP" altLang="en-US" sz="1600" dirty="0">
                <a:solidFill>
                  <a:schemeClr val="tx1"/>
                </a:solidFill>
              </a:rPr>
              <a:t>　　　「キッズコーナー」で財政や税金を楽しく学ぼう。</a:t>
            </a:r>
            <a:endParaRPr lang="en-US" altLang="ja-JP" sz="1600" dirty="0">
              <a:solidFill>
                <a:schemeClr val="tx1"/>
              </a:solidFill>
            </a:endParaRPr>
          </a:p>
          <a:p>
            <a:r>
              <a:rPr lang="ja-JP" altLang="en-US" sz="1600" dirty="0">
                <a:solidFill>
                  <a:schemeClr val="tx1"/>
                </a:solidFill>
                <a:latin typeface="メイリオ" panose="020B0604030504040204" pitchFamily="50" charset="-128"/>
                <a:ea typeface="メイリオ" panose="020B0604030504040204" pitchFamily="50" charset="-128"/>
              </a:rPr>
              <a:t>●　国税庁ホームページ</a:t>
            </a:r>
            <a:r>
              <a:rPr lang="ja-JP" altLang="en-US" sz="1600" dirty="0">
                <a:solidFill>
                  <a:schemeClr val="tx1"/>
                </a:solidFill>
              </a:rPr>
              <a:t>　</a:t>
            </a:r>
            <a:r>
              <a:rPr lang="en-US" altLang="ja-JP" sz="1600" dirty="0">
                <a:solidFill>
                  <a:schemeClr val="tx1"/>
                </a:solidFill>
                <a:hlinkClick r:id="rId5"/>
              </a:rPr>
              <a:t>https://www.nta.go.jp</a:t>
            </a:r>
            <a:endParaRPr lang="en-US" altLang="ja-JP" sz="1600" dirty="0">
              <a:solidFill>
                <a:schemeClr val="tx1"/>
              </a:solidFill>
            </a:endParaRPr>
          </a:p>
          <a:p>
            <a:r>
              <a:rPr lang="ja-JP" altLang="en-US" sz="1600" dirty="0">
                <a:solidFill>
                  <a:schemeClr val="tx1"/>
                </a:solidFill>
              </a:rPr>
              <a:t>　　　「税の学習コーナー」には楽しく学べるゲームやクイズがいっぱい。みんなでチャレンジしてみよう！</a:t>
            </a:r>
            <a:endParaRPr lang="en-US" altLang="ja-JP" sz="1600" dirty="0">
              <a:solidFill>
                <a:schemeClr val="tx1"/>
              </a:solidFill>
            </a:endParaRPr>
          </a:p>
          <a:p>
            <a:endParaRPr lang="en-US" altLang="ja-JP" sz="1600" dirty="0">
              <a:solidFill>
                <a:schemeClr val="tx1"/>
              </a:solidFill>
            </a:endParaRPr>
          </a:p>
          <a:p>
            <a:r>
              <a:rPr lang="ja-JP" altLang="en-US" sz="1600" dirty="0">
                <a:solidFill>
                  <a:schemeClr val="tx1"/>
                </a:solidFill>
                <a:latin typeface="メイリオ" panose="020B0604030504040204" pitchFamily="50" charset="-128"/>
                <a:ea typeface="メイリオ" panose="020B0604030504040204" pitchFamily="50" charset="-128"/>
              </a:rPr>
              <a:t>地方税に関すること</a:t>
            </a:r>
            <a:endParaRPr lang="en-US" altLang="ja-JP" sz="1600" dirty="0">
              <a:solidFill>
                <a:schemeClr val="tx1"/>
              </a:solidFill>
              <a:latin typeface="メイリオ" panose="020B0604030504040204" pitchFamily="50" charset="-128"/>
              <a:ea typeface="メイリオ" panose="020B0604030504040204" pitchFamily="50" charset="-128"/>
            </a:endParaRPr>
          </a:p>
          <a:p>
            <a:r>
              <a:rPr lang="ja-JP" altLang="en-US" sz="1600" dirty="0">
                <a:solidFill>
                  <a:schemeClr val="tx1"/>
                </a:solidFill>
                <a:latin typeface="メイリオ" panose="020B0604030504040204" pitchFamily="50" charset="-128"/>
                <a:ea typeface="メイリオ" panose="020B0604030504040204" pitchFamily="50" charset="-128"/>
              </a:rPr>
              <a:t>●　茨城県ホームページ</a:t>
            </a:r>
            <a:r>
              <a:rPr lang="ja-JP" altLang="en-US" sz="1600" dirty="0">
                <a:solidFill>
                  <a:schemeClr val="tx1"/>
                </a:solidFill>
              </a:rPr>
              <a:t>　</a:t>
            </a:r>
            <a:r>
              <a:rPr lang="en-US" altLang="ja-JP" sz="1600" dirty="0">
                <a:solidFill>
                  <a:schemeClr val="tx1"/>
                </a:solidFill>
                <a:hlinkClick r:id="rId6"/>
              </a:rPr>
              <a:t>https://www.pref.ibaraki.jp</a:t>
            </a:r>
            <a:endParaRPr lang="en-US" altLang="ja-JP" sz="1600" dirty="0">
              <a:solidFill>
                <a:schemeClr val="tx1"/>
              </a:solidFill>
            </a:endParaRPr>
          </a:p>
          <a:p>
            <a:r>
              <a:rPr lang="ja-JP" altLang="en-US" sz="1600" dirty="0">
                <a:solidFill>
                  <a:schemeClr val="tx1"/>
                </a:solidFill>
              </a:rPr>
              <a:t>　　 県税について・・・・・・・ 「本庁各課・出先機関」－「総務部」－「税務課」</a:t>
            </a:r>
            <a:endParaRPr lang="en-US" altLang="ja-JP" sz="1600" dirty="0">
              <a:solidFill>
                <a:schemeClr val="tx1"/>
              </a:solidFill>
            </a:endParaRPr>
          </a:p>
          <a:p>
            <a:r>
              <a:rPr lang="ja-JP" altLang="en-US" sz="1600" dirty="0">
                <a:solidFill>
                  <a:schemeClr val="tx1"/>
                </a:solidFill>
              </a:rPr>
              <a:t>　　 市町村税について・・・ 「本庁各課・出先機関」－「総務部」－「市町村課」</a:t>
            </a:r>
            <a:endParaRPr lang="en-US" altLang="ja-JP" sz="1600" dirty="0">
              <a:solidFill>
                <a:schemeClr val="tx1"/>
              </a:solidFill>
            </a:endParaRPr>
          </a:p>
          <a:p>
            <a:r>
              <a:rPr lang="ja-JP" altLang="en-US" sz="1600" dirty="0">
                <a:solidFill>
                  <a:schemeClr val="tx1"/>
                </a:solidFill>
                <a:latin typeface="メイリオ" panose="020B0604030504040204" pitchFamily="50" charset="-128"/>
                <a:ea typeface="メイリオ" panose="020B0604030504040204" pitchFamily="50" charset="-128"/>
              </a:rPr>
              <a:t>●各市町村のホームページ</a:t>
            </a:r>
            <a:endParaRPr lang="en-US" altLang="ja-JP" sz="1600" dirty="0">
              <a:solidFill>
                <a:schemeClr val="tx1"/>
              </a:solidFill>
              <a:latin typeface="メイリオ" panose="020B0604030504040204" pitchFamily="50" charset="-128"/>
              <a:ea typeface="メイリオ" panose="020B0604030504040204" pitchFamily="50" charset="-128"/>
            </a:endParaRPr>
          </a:p>
        </p:txBody>
      </p:sp>
      <p:pic>
        <p:nvPicPr>
          <p:cNvPr id="11" name="図 10"/>
          <p:cNvPicPr>
            <a:picLocks noChangeAspect="1"/>
          </p:cNvPicPr>
          <p:nvPr/>
        </p:nvPicPr>
        <p:blipFill>
          <a:blip r:embed="rId7"/>
          <a:stretch>
            <a:fillRect/>
          </a:stretch>
        </p:blipFill>
        <p:spPr>
          <a:xfrm>
            <a:off x="9040101" y="2325351"/>
            <a:ext cx="789684" cy="745069"/>
          </a:xfrm>
          <a:prstGeom prst="rect">
            <a:avLst/>
          </a:prstGeom>
        </p:spPr>
      </p:pic>
      <p:pic>
        <p:nvPicPr>
          <p:cNvPr id="12" name="図 11"/>
          <p:cNvPicPr>
            <a:picLocks noChangeAspect="1"/>
          </p:cNvPicPr>
          <p:nvPr/>
        </p:nvPicPr>
        <p:blipFill>
          <a:blip r:embed="rId8"/>
          <a:stretch>
            <a:fillRect/>
          </a:stretch>
        </p:blipFill>
        <p:spPr>
          <a:xfrm>
            <a:off x="10204642" y="2330634"/>
            <a:ext cx="757193" cy="739786"/>
          </a:xfrm>
          <a:prstGeom prst="rect">
            <a:avLst/>
          </a:prstGeom>
        </p:spPr>
      </p:pic>
      <p:sp>
        <p:nvSpPr>
          <p:cNvPr id="13" name="テキスト ボックス 12"/>
          <p:cNvSpPr txBox="1"/>
          <p:nvPr/>
        </p:nvSpPr>
        <p:spPr>
          <a:xfrm>
            <a:off x="8942138" y="3070420"/>
            <a:ext cx="928459" cy="307777"/>
          </a:xfrm>
          <a:prstGeom prst="rect">
            <a:avLst/>
          </a:prstGeom>
          <a:noFill/>
        </p:spPr>
        <p:txBody>
          <a:bodyPr wrap="none" rtlCol="0">
            <a:spAutoFit/>
          </a:bodyPr>
          <a:lstStyle/>
          <a:p>
            <a:r>
              <a:rPr kumimoji="1" lang="ja-JP" altLang="en-US" sz="1400" dirty="0"/>
              <a:t>国税庁</a:t>
            </a:r>
            <a:r>
              <a:rPr kumimoji="1" lang="en-US" altLang="ja-JP" sz="1400" dirty="0"/>
              <a:t>HP</a:t>
            </a:r>
            <a:endParaRPr kumimoji="1" lang="ja-JP" altLang="en-US" sz="1400" dirty="0"/>
          </a:p>
        </p:txBody>
      </p:sp>
      <p:sp>
        <p:nvSpPr>
          <p:cNvPr id="14" name="テキスト ボックス 13"/>
          <p:cNvSpPr txBox="1"/>
          <p:nvPr/>
        </p:nvSpPr>
        <p:spPr>
          <a:xfrm>
            <a:off x="9870597" y="3070419"/>
            <a:ext cx="1560042" cy="307777"/>
          </a:xfrm>
          <a:prstGeom prst="rect">
            <a:avLst/>
          </a:prstGeom>
          <a:noFill/>
        </p:spPr>
        <p:txBody>
          <a:bodyPr wrap="none" rtlCol="0">
            <a:spAutoFit/>
          </a:bodyPr>
          <a:lstStyle/>
          <a:p>
            <a:r>
              <a:rPr lang="ja-JP" altLang="en-US" sz="1400" dirty="0"/>
              <a:t>税の学習コーナー</a:t>
            </a:r>
            <a:endParaRPr kumimoji="1" lang="ja-JP" altLang="en-US" sz="1400" dirty="0"/>
          </a:p>
        </p:txBody>
      </p:sp>
      <p:sp>
        <p:nvSpPr>
          <p:cNvPr id="15" name="角丸四角形 14"/>
          <p:cNvSpPr/>
          <p:nvPr/>
        </p:nvSpPr>
        <p:spPr>
          <a:xfrm>
            <a:off x="586854" y="1815076"/>
            <a:ext cx="5662125" cy="4736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BIZ UDPゴシック" panose="020B0400000000000000" pitchFamily="50" charset="-128"/>
                <a:ea typeface="BIZ UDPゴシック" panose="020B0400000000000000" pitchFamily="50" charset="-128"/>
              </a:rPr>
              <a:t>インターネットで調べてみましょう。</a:t>
            </a:r>
          </a:p>
        </p:txBody>
      </p:sp>
      <p:pic>
        <p:nvPicPr>
          <p:cNvPr id="9" name="図 8" descr="zaimu_Illust-02.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999412" y="5188787"/>
            <a:ext cx="2231486" cy="1505829"/>
          </a:xfrm>
          <a:prstGeom prst="rect">
            <a:avLst/>
          </a:prstGeom>
        </p:spPr>
      </p:pic>
      <p:grpSp>
        <p:nvGrpSpPr>
          <p:cNvPr id="16" name="グループ化 15"/>
          <p:cNvGrpSpPr/>
          <p:nvPr/>
        </p:nvGrpSpPr>
        <p:grpSpPr>
          <a:xfrm>
            <a:off x="923706" y="288223"/>
            <a:ext cx="7900495" cy="670006"/>
            <a:chOff x="1198245" y="246604"/>
            <a:chExt cx="9601200" cy="746760"/>
          </a:xfrm>
        </p:grpSpPr>
        <p:sp>
          <p:nvSpPr>
            <p:cNvPr id="17" name="角丸四角形 16"/>
            <p:cNvSpPr/>
            <p:nvPr/>
          </p:nvSpPr>
          <p:spPr>
            <a:xfrm>
              <a:off x="1198245" y="246604"/>
              <a:ext cx="9601200" cy="74676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18" name="正方形/長方形 17"/>
            <p:cNvSpPr/>
            <p:nvPr/>
          </p:nvSpPr>
          <p:spPr>
            <a:xfrm>
              <a:off x="2686477" y="274458"/>
              <a:ext cx="6954997" cy="584775"/>
            </a:xfrm>
            <a:prstGeom prst="rect">
              <a:avLst/>
            </a:prstGeom>
            <a:noFill/>
          </p:spPr>
          <p:txBody>
            <a:bodyPr wrap="none" lIns="91440" tIns="45720" rIns="91440" bIns="45720">
              <a:spAutoFit/>
            </a:bodyPr>
            <a:lstStyle/>
            <a:p>
              <a:pPr algn="ctr"/>
              <a:r>
                <a:rPr lang="ja-JP" altLang="en-US" sz="32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税についてもっとくわしく知りたいときは？</a:t>
              </a:r>
            </a:p>
          </p:txBody>
        </p:sp>
      </p:grpSp>
      <p:sp>
        <p:nvSpPr>
          <p:cNvPr id="4" name="スマイル 3"/>
          <p:cNvSpPr/>
          <p:nvPr/>
        </p:nvSpPr>
        <p:spPr>
          <a:xfrm>
            <a:off x="263885" y="92955"/>
            <a:ext cx="1102360" cy="1028958"/>
          </a:xfrm>
          <a:prstGeom prst="smileyFac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15864292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5" name="角丸四角形 4"/>
          <p:cNvSpPr/>
          <p:nvPr/>
        </p:nvSpPr>
        <p:spPr>
          <a:xfrm>
            <a:off x="558142" y="1024150"/>
            <a:ext cx="11192580" cy="102359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BIZ UDPゴシック" panose="020B0400000000000000" pitchFamily="50" charset="-128"/>
                <a:ea typeface="BIZ UDPゴシック" panose="020B0400000000000000" pitchFamily="50" charset="-128"/>
              </a:rPr>
              <a:t>税務署では、税に関するＤＶＤ を無料で貸し出しています。</a:t>
            </a:r>
            <a:r>
              <a:rPr lang="ja-JP" altLang="en-US" sz="1600" dirty="0">
                <a:solidFill>
                  <a:schemeClr val="tx1"/>
                </a:solidFill>
                <a:latin typeface="BIZ UDPゴシック" panose="020B0400000000000000" pitchFamily="50" charset="-128"/>
                <a:ea typeface="BIZ UDPゴシック" panose="020B0400000000000000" pitchFamily="50" charset="-128"/>
              </a:rPr>
              <a:t>次のＤＶＤは、国税庁ホームページでもご覧になれます。</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r>
              <a:rPr lang="ja-JP" altLang="en-US" sz="1600" dirty="0">
                <a:solidFill>
                  <a:schemeClr val="tx1"/>
                </a:solidFill>
                <a:latin typeface="BIZ UDPゴシック" panose="020B0400000000000000" pitchFamily="50" charset="-128"/>
                <a:ea typeface="BIZ UDPゴシック" panose="020B0400000000000000" pitchFamily="50" charset="-128"/>
              </a:rPr>
              <a:t>●「マリンとヤマト　不思議な日曜日」　　</a:t>
            </a:r>
            <a:r>
              <a:rPr kumimoji="1" lang="ja-JP" altLang="en-US" sz="1600" dirty="0">
                <a:solidFill>
                  <a:schemeClr val="tx1"/>
                </a:solidFill>
                <a:latin typeface="BIZ UDPゴシック" panose="020B0400000000000000" pitchFamily="50" charset="-128"/>
                <a:ea typeface="BIZ UDPゴシック" panose="020B0400000000000000" pitchFamily="50" charset="-128"/>
              </a:rPr>
              <a:t>●「千年の約束」</a:t>
            </a:r>
            <a:r>
              <a:rPr lang="ja-JP" altLang="en-US" sz="1600" dirty="0">
                <a:solidFill>
                  <a:schemeClr val="tx1"/>
                </a:solidFill>
                <a:latin typeface="BIZ UDPゴシック" panose="020B0400000000000000" pitchFamily="50" charset="-128"/>
                <a:ea typeface="BIZ UDPゴシック" panose="020B0400000000000000" pitchFamily="50" charset="-128"/>
              </a:rPr>
              <a:t>　　●「税のはたらきから社会のしくみを学ぼう」</a:t>
            </a:r>
            <a:endParaRPr kumimoji="1" lang="ja-JP" altLang="en-US" sz="1600" dirty="0">
              <a:solidFill>
                <a:schemeClr val="tx1"/>
              </a:solidFill>
              <a:latin typeface="BIZ UDPゴシック" panose="020B0400000000000000" pitchFamily="50" charset="-128"/>
              <a:ea typeface="BIZ UDPゴシック" panose="020B0400000000000000" pitchFamily="50" charset="-128"/>
            </a:endParaRPr>
          </a:p>
        </p:txBody>
      </p:sp>
      <p:sp>
        <p:nvSpPr>
          <p:cNvPr id="4" name="角丸四角形 3"/>
          <p:cNvSpPr/>
          <p:nvPr/>
        </p:nvSpPr>
        <p:spPr>
          <a:xfrm>
            <a:off x="558142" y="523835"/>
            <a:ext cx="5801715" cy="4736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latin typeface="BIZ UDPゴシック" panose="020B0400000000000000" pitchFamily="50" charset="-128"/>
                <a:ea typeface="BIZ UDPゴシック" panose="020B0400000000000000" pitchFamily="50" charset="-128"/>
              </a:rPr>
              <a:t>ビデオライブラリー</a:t>
            </a:r>
            <a:endParaRPr kumimoji="1" lang="ja-JP" altLang="en-US" b="1" dirty="0">
              <a:latin typeface="BIZ UDPゴシック" panose="020B0400000000000000" pitchFamily="50" charset="-128"/>
              <a:ea typeface="BIZ UDPゴシック" panose="020B0400000000000000" pitchFamily="50" charset="-128"/>
            </a:endParaRPr>
          </a:p>
        </p:txBody>
      </p:sp>
      <p:sp>
        <p:nvSpPr>
          <p:cNvPr id="7" name="角丸四角形 6"/>
          <p:cNvSpPr/>
          <p:nvPr/>
        </p:nvSpPr>
        <p:spPr>
          <a:xfrm>
            <a:off x="2257419" y="2975212"/>
            <a:ext cx="4204902" cy="3391557"/>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メイリオ" panose="020B0604030504040204" pitchFamily="50" charset="-128"/>
                <a:ea typeface="メイリオ" panose="020B0604030504040204" pitchFamily="50" charset="-128"/>
              </a:rPr>
              <a:t>「マリンとヤマト　不思議な日曜日」</a:t>
            </a:r>
            <a:endParaRPr lang="en-US" altLang="ja-JP" sz="1600" dirty="0">
              <a:solidFill>
                <a:schemeClr val="tx1"/>
              </a:solidFill>
              <a:latin typeface="メイリオ" panose="020B0604030504040204" pitchFamily="50" charset="-128"/>
              <a:ea typeface="メイリオ" panose="020B0604030504040204" pitchFamily="50" charset="-128"/>
            </a:endParaRPr>
          </a:p>
          <a:p>
            <a:r>
              <a:rPr kumimoji="1" lang="ja-JP" altLang="en-US" sz="1600" dirty="0">
                <a:solidFill>
                  <a:schemeClr val="tx1"/>
                </a:solidFill>
              </a:rPr>
              <a:t>　公園で不思議な妖精を助けた小学生の姉弟、マリンとヤマト。「何でも願いをかなえよう！」大地の妖精コッピとクッピの言葉に２人が考えたことは・・・？</a:t>
            </a:r>
            <a:endParaRPr kumimoji="1" lang="en-US" altLang="ja-JP" sz="1600" dirty="0">
              <a:solidFill>
                <a:schemeClr val="tx1"/>
              </a:solidFill>
            </a:endParaRPr>
          </a:p>
          <a:p>
            <a:r>
              <a:rPr lang="ja-JP" altLang="en-US" sz="1600" dirty="0">
                <a:solidFill>
                  <a:schemeClr val="tx1"/>
                </a:solidFill>
              </a:rPr>
              <a:t>　毎日の暮らしのなかで税がどのようなところに</a:t>
            </a:r>
            <a:r>
              <a:rPr lang="ja-JP" altLang="en-US" sz="1600">
                <a:solidFill>
                  <a:schemeClr val="tx1"/>
                </a:solidFill>
              </a:rPr>
              <a:t>使われているか</a:t>
            </a:r>
            <a:r>
              <a:rPr lang="ja-JP" altLang="en-US" sz="1600" dirty="0">
                <a:solidFill>
                  <a:schemeClr val="tx1"/>
                </a:solidFill>
              </a:rPr>
              <a:t>を学んでいきます。</a:t>
            </a:r>
            <a:endParaRPr lang="en-US" altLang="ja-JP" sz="1600" dirty="0">
              <a:solidFill>
                <a:schemeClr val="tx1"/>
              </a:solidFill>
            </a:endParaRPr>
          </a:p>
          <a:p>
            <a:r>
              <a:rPr lang="ja-JP" altLang="en-US" sz="1600" dirty="0">
                <a:solidFill>
                  <a:schemeClr val="tx1"/>
                </a:solidFill>
              </a:rPr>
              <a:t>　　　　　　　　　　　　　　　　　　　　　（１７分）</a:t>
            </a:r>
            <a:endParaRPr kumimoji="1" lang="ja-JP" altLang="en-US" sz="1600" dirty="0">
              <a:solidFill>
                <a:schemeClr val="tx1"/>
              </a:solidFill>
            </a:endParaRPr>
          </a:p>
        </p:txBody>
      </p:sp>
      <p:pic>
        <p:nvPicPr>
          <p:cNvPr id="8" name="図 7"/>
          <p:cNvPicPr>
            <a:picLocks noChangeAspect="1"/>
          </p:cNvPicPr>
          <p:nvPr/>
        </p:nvPicPr>
        <p:blipFill>
          <a:blip r:embed="rId3"/>
          <a:stretch>
            <a:fillRect/>
          </a:stretch>
        </p:blipFill>
        <p:spPr>
          <a:xfrm>
            <a:off x="558142" y="2194189"/>
            <a:ext cx="1835755" cy="3022644"/>
          </a:xfrm>
          <a:prstGeom prst="rect">
            <a:avLst/>
          </a:prstGeom>
        </p:spPr>
      </p:pic>
      <p:sp>
        <p:nvSpPr>
          <p:cNvPr id="10" name="角丸四角形 9"/>
          <p:cNvSpPr/>
          <p:nvPr/>
        </p:nvSpPr>
        <p:spPr>
          <a:xfrm>
            <a:off x="7242048" y="2975212"/>
            <a:ext cx="4622405" cy="3391557"/>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メイリオ" panose="020B0604030504040204" pitchFamily="50" charset="-128"/>
                <a:ea typeface="メイリオ" panose="020B0604030504040204" pitchFamily="50" charset="-128"/>
              </a:rPr>
              <a:t>「税のはたらきから社会のしくみを学ぼう」</a:t>
            </a:r>
            <a:endParaRPr kumimoji="1" lang="en-US" altLang="ja-JP" sz="1600" dirty="0">
              <a:solidFill>
                <a:schemeClr val="tx1"/>
              </a:solidFill>
              <a:latin typeface="メイリオ" panose="020B0604030504040204" pitchFamily="50" charset="-128"/>
              <a:ea typeface="メイリオ" panose="020B0604030504040204" pitchFamily="50" charset="-128"/>
            </a:endParaRPr>
          </a:p>
          <a:p>
            <a:r>
              <a:rPr lang="ja-JP" altLang="en-US" sz="1600" dirty="0">
                <a:solidFill>
                  <a:schemeClr val="tx1"/>
                </a:solidFill>
              </a:rPr>
              <a:t>　税の勉強をすることになった、小学生のゆうきくんとはるかさん。街を調査したり、身の回りの仕組みを考えるうちに、税の大切さに気がついていきます。</a:t>
            </a:r>
            <a:endParaRPr lang="en-US" altLang="ja-JP" sz="1600" dirty="0">
              <a:solidFill>
                <a:schemeClr val="tx1"/>
              </a:solidFill>
            </a:endParaRPr>
          </a:p>
          <a:p>
            <a:r>
              <a:rPr kumimoji="1" lang="ja-JP" altLang="en-US" sz="1600" dirty="0">
                <a:solidFill>
                  <a:schemeClr val="tx1"/>
                </a:solidFill>
              </a:rPr>
              <a:t>　こどもたちが税の意義や役割を主体的に考えるきっかけを与えるような内容になっています。</a:t>
            </a:r>
            <a:endParaRPr kumimoji="1" lang="en-US" altLang="ja-JP" sz="1600" dirty="0">
              <a:solidFill>
                <a:schemeClr val="tx1"/>
              </a:solidFill>
            </a:endParaRPr>
          </a:p>
          <a:p>
            <a:r>
              <a:rPr lang="ja-JP" altLang="en-US" sz="1600" dirty="0">
                <a:solidFill>
                  <a:schemeClr val="tx1"/>
                </a:solidFill>
              </a:rPr>
              <a:t>　　　　　　　　　　　　　　　　　　　　　　　　　</a:t>
            </a:r>
            <a:r>
              <a:rPr kumimoji="1" lang="ja-JP" altLang="en-US" sz="1600" dirty="0">
                <a:solidFill>
                  <a:schemeClr val="tx1"/>
                </a:solidFill>
              </a:rPr>
              <a:t>（</a:t>
            </a:r>
            <a:r>
              <a:rPr lang="ja-JP" altLang="en-US" sz="1600" dirty="0">
                <a:solidFill>
                  <a:schemeClr val="tx1"/>
                </a:solidFill>
              </a:rPr>
              <a:t>１２</a:t>
            </a:r>
            <a:r>
              <a:rPr kumimoji="1" lang="ja-JP" altLang="en-US" sz="1600" dirty="0">
                <a:solidFill>
                  <a:schemeClr val="tx1"/>
                </a:solidFill>
              </a:rPr>
              <a:t>分）</a:t>
            </a:r>
          </a:p>
        </p:txBody>
      </p:sp>
      <p:pic>
        <p:nvPicPr>
          <p:cNvPr id="9" name="図 8"/>
          <p:cNvPicPr>
            <a:picLocks noChangeAspect="1"/>
          </p:cNvPicPr>
          <p:nvPr/>
        </p:nvPicPr>
        <p:blipFill>
          <a:blip r:embed="rId4"/>
          <a:stretch>
            <a:fillRect/>
          </a:stretch>
        </p:blipFill>
        <p:spPr>
          <a:xfrm>
            <a:off x="6646273" y="2074447"/>
            <a:ext cx="1823646" cy="1023595"/>
          </a:xfrm>
          <a:prstGeom prst="rect">
            <a:avLst/>
          </a:prstGeom>
        </p:spPr>
      </p:pic>
      <p:pic>
        <p:nvPicPr>
          <p:cNvPr id="11" name="図 10"/>
          <p:cNvPicPr>
            <a:picLocks noChangeAspect="1"/>
          </p:cNvPicPr>
          <p:nvPr/>
        </p:nvPicPr>
        <p:blipFill>
          <a:blip r:embed="rId5"/>
          <a:stretch>
            <a:fillRect/>
          </a:stretch>
        </p:blipFill>
        <p:spPr>
          <a:xfrm>
            <a:off x="6554297" y="3098042"/>
            <a:ext cx="2007598" cy="406768"/>
          </a:xfrm>
          <a:prstGeom prst="rect">
            <a:avLst/>
          </a:prstGeom>
        </p:spPr>
      </p:pic>
      <p:sp>
        <p:nvSpPr>
          <p:cNvPr id="12" name="テキスト ボックス 11"/>
          <p:cNvSpPr txBox="1"/>
          <p:nvPr/>
        </p:nvSpPr>
        <p:spPr>
          <a:xfrm>
            <a:off x="11614612" y="6366769"/>
            <a:ext cx="415498" cy="369332"/>
          </a:xfrm>
          <a:prstGeom prst="rect">
            <a:avLst/>
          </a:prstGeom>
          <a:noFill/>
        </p:spPr>
        <p:txBody>
          <a:bodyPr wrap="none" rtlCol="0">
            <a:spAutoFit/>
          </a:bodyPr>
          <a:lstStyle/>
          <a:p>
            <a:r>
              <a:rPr lang="en-US" altLang="ja-JP" dirty="0">
                <a:latin typeface="+mj-ea"/>
                <a:ea typeface="+mj-ea"/>
              </a:rPr>
              <a:t>19</a:t>
            </a:r>
            <a:endParaRPr kumimoji="1" lang="ja-JP" altLang="en-US" dirty="0">
              <a:latin typeface="+mj-ea"/>
              <a:ea typeface="+mj-ea"/>
            </a:endParaRPr>
          </a:p>
        </p:txBody>
      </p:sp>
      <p:sp>
        <p:nvSpPr>
          <p:cNvPr id="13" name="角丸四角形 12"/>
          <p:cNvSpPr/>
          <p:nvPr/>
        </p:nvSpPr>
        <p:spPr>
          <a:xfrm>
            <a:off x="6462321" y="20258"/>
            <a:ext cx="5724563" cy="492094"/>
          </a:xfrm>
          <a:prstGeom prst="roundRect">
            <a:avLst/>
          </a:prstGeom>
          <a:solidFill>
            <a:schemeClr val="bg1">
              <a:lumMod val="6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bg2">
                    <a:lumMod val="50000"/>
                  </a:schemeClr>
                </a:solidFill>
                <a:latin typeface="BIZ UDPゴシック" panose="020B0400000000000000" pitchFamily="50" charset="-128"/>
                <a:ea typeface="BIZ UDPゴシック" panose="020B0400000000000000" pitchFamily="50" charset="-128"/>
              </a:rPr>
              <a:t>－税についてもっとくわしく知りたいときは？－</a:t>
            </a:r>
            <a:endParaRPr kumimoji="1" lang="ja-JP" altLang="en-US" sz="2000" dirty="0">
              <a:solidFill>
                <a:schemeClr val="bg2">
                  <a:lumMod val="50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4429049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669255" y="1358975"/>
            <a:ext cx="11090946" cy="2030108"/>
          </a:xfrm>
          <a:prstGeom prst="rect">
            <a:avLst/>
          </a:prstGeom>
          <a:noFill/>
        </p:spPr>
        <p:txBody>
          <a:bodyPr wrap="square" rtlCol="0">
            <a:spAutoFit/>
          </a:bodyPr>
          <a:lstStyle/>
          <a:p>
            <a:pPr>
              <a:lnSpc>
                <a:spcPct val="200000"/>
              </a:lnSpc>
            </a:pPr>
            <a:r>
              <a:rPr kumimoji="1" lang="ja-JP" altLang="en-US" dirty="0">
                <a:latin typeface="BIZ UDPゴシック" panose="020B0400000000000000" pitchFamily="50" charset="-128"/>
                <a:ea typeface="BIZ UDPゴシック" panose="020B0400000000000000" pitchFamily="50" charset="-128"/>
              </a:rPr>
              <a:t>この冊子の内容についてお聞きになりたいときは、下記にご連絡ください。</a:t>
            </a:r>
            <a:endParaRPr kumimoji="1" lang="en-US" altLang="ja-JP" dirty="0">
              <a:latin typeface="BIZ UDPゴシック" panose="020B0400000000000000" pitchFamily="50" charset="-128"/>
              <a:ea typeface="BIZ UDPゴシック" panose="020B0400000000000000" pitchFamily="50" charset="-128"/>
            </a:endParaRPr>
          </a:p>
          <a:p>
            <a:pPr>
              <a:lnSpc>
                <a:spcPct val="200000"/>
              </a:lnSpc>
            </a:pPr>
            <a:r>
              <a:rPr lang="ja-JP" altLang="en-US" sz="1600" dirty="0">
                <a:latin typeface="BIZ UDPゴシック" panose="020B0400000000000000" pitchFamily="50" charset="-128"/>
                <a:ea typeface="BIZ UDPゴシック" panose="020B0400000000000000" pitchFamily="50" charset="-128"/>
              </a:rPr>
              <a:t>●国税について　　　　水戸税務署                   〒</a:t>
            </a:r>
            <a:r>
              <a:rPr lang="en-US" altLang="ja-JP" sz="1600" dirty="0">
                <a:latin typeface="BIZ UDPゴシック" panose="020B0400000000000000" pitchFamily="50" charset="-128"/>
                <a:ea typeface="BIZ UDPゴシック" panose="020B0400000000000000" pitchFamily="50" charset="-128"/>
              </a:rPr>
              <a:t>310-8666</a:t>
            </a:r>
            <a:r>
              <a:rPr lang="ja-JP" altLang="en-US" sz="1600" dirty="0">
                <a:latin typeface="BIZ UDPゴシック" panose="020B0400000000000000" pitchFamily="50" charset="-128"/>
                <a:ea typeface="BIZ UDPゴシック" panose="020B0400000000000000" pitchFamily="50" charset="-128"/>
              </a:rPr>
              <a:t>　水戸市北見町</a:t>
            </a:r>
            <a:r>
              <a:rPr lang="en-US" altLang="ja-JP" sz="1600" dirty="0">
                <a:latin typeface="BIZ UDPゴシック" panose="020B0400000000000000" pitchFamily="50" charset="-128"/>
                <a:ea typeface="BIZ UDPゴシック" panose="020B0400000000000000" pitchFamily="50" charset="-128"/>
              </a:rPr>
              <a:t>1-17</a:t>
            </a:r>
            <a:r>
              <a:rPr lang="ja-JP" altLang="en-US" sz="1600" dirty="0">
                <a:latin typeface="BIZ UDPゴシック" panose="020B0400000000000000" pitchFamily="50" charset="-128"/>
                <a:ea typeface="BIZ UDPゴシック" panose="020B0400000000000000" pitchFamily="50" charset="-128"/>
              </a:rPr>
              <a:t>　   </a:t>
            </a:r>
            <a:r>
              <a:rPr lang="en-US" altLang="ja-JP" sz="1600" dirty="0">
                <a:latin typeface="BIZ UDPゴシック" panose="020B0400000000000000" pitchFamily="50" charset="-128"/>
                <a:ea typeface="BIZ UDPゴシック" panose="020B0400000000000000" pitchFamily="50" charset="-128"/>
              </a:rPr>
              <a:t>TEL</a:t>
            </a:r>
            <a:r>
              <a:rPr lang="ja-JP" altLang="en-US" sz="1600" dirty="0">
                <a:latin typeface="BIZ UDPゴシック" panose="020B0400000000000000" pitchFamily="50" charset="-128"/>
                <a:ea typeface="BIZ UDPゴシック" panose="020B0400000000000000" pitchFamily="50" charset="-128"/>
              </a:rPr>
              <a:t>　（</a:t>
            </a:r>
            <a:r>
              <a:rPr lang="en-US" altLang="ja-JP" sz="1600" dirty="0">
                <a:latin typeface="BIZ UDPゴシック" panose="020B0400000000000000" pitchFamily="50" charset="-128"/>
                <a:ea typeface="BIZ UDPゴシック" panose="020B0400000000000000" pitchFamily="50" charset="-128"/>
              </a:rPr>
              <a:t>029</a:t>
            </a:r>
            <a:r>
              <a:rPr lang="ja-JP" altLang="en-US" sz="1600" dirty="0">
                <a:latin typeface="BIZ UDPゴシック" panose="020B0400000000000000" pitchFamily="50" charset="-128"/>
                <a:ea typeface="BIZ UDPゴシック" panose="020B0400000000000000" pitchFamily="50" charset="-128"/>
              </a:rPr>
              <a:t>）　</a:t>
            </a:r>
            <a:r>
              <a:rPr lang="en-US" altLang="ja-JP" sz="1600" dirty="0">
                <a:latin typeface="BIZ UDPゴシック" panose="020B0400000000000000" pitchFamily="50" charset="-128"/>
                <a:ea typeface="BIZ UDPゴシック" panose="020B0400000000000000" pitchFamily="50" charset="-128"/>
              </a:rPr>
              <a:t>231-4214</a:t>
            </a:r>
          </a:p>
          <a:p>
            <a:pPr>
              <a:lnSpc>
                <a:spcPct val="200000"/>
              </a:lnSpc>
            </a:pPr>
            <a:r>
              <a:rPr kumimoji="1" lang="ja-JP" altLang="en-US" sz="1600" dirty="0">
                <a:latin typeface="BIZ UDPゴシック" panose="020B0400000000000000" pitchFamily="50" charset="-128"/>
                <a:ea typeface="BIZ UDPゴシック" panose="020B0400000000000000" pitchFamily="50" charset="-128"/>
              </a:rPr>
              <a:t>●県税について　　　　茨城県総務部税務課</a:t>
            </a:r>
            <a:r>
              <a:rPr lang="ja-JP" altLang="en-US" sz="1600" dirty="0">
                <a:latin typeface="BIZ UDPゴシック" panose="020B0400000000000000" pitchFamily="50" charset="-128"/>
                <a:ea typeface="BIZ UDPゴシック" panose="020B0400000000000000" pitchFamily="50" charset="-128"/>
              </a:rPr>
              <a:t>       </a:t>
            </a:r>
            <a:r>
              <a:rPr kumimoji="1" lang="ja-JP" altLang="en-US" sz="1600" dirty="0">
                <a:latin typeface="BIZ UDPゴシック" panose="020B0400000000000000" pitchFamily="50" charset="-128"/>
                <a:ea typeface="BIZ UDPゴシック" panose="020B0400000000000000" pitchFamily="50" charset="-128"/>
              </a:rPr>
              <a:t>〒</a:t>
            </a:r>
            <a:r>
              <a:rPr kumimoji="1" lang="en-US" altLang="ja-JP" sz="1600" dirty="0">
                <a:latin typeface="BIZ UDPゴシック" panose="020B0400000000000000" pitchFamily="50" charset="-128"/>
                <a:ea typeface="BIZ UDPゴシック" panose="020B0400000000000000" pitchFamily="50" charset="-128"/>
              </a:rPr>
              <a:t>310-8555</a:t>
            </a:r>
            <a:r>
              <a:rPr kumimoji="1" lang="ja-JP" altLang="en-US" sz="1600" dirty="0">
                <a:latin typeface="BIZ UDPゴシック" panose="020B0400000000000000" pitchFamily="50" charset="-128"/>
                <a:ea typeface="BIZ UDPゴシック" panose="020B0400000000000000" pitchFamily="50" charset="-128"/>
              </a:rPr>
              <a:t>　水戸市笠原町</a:t>
            </a:r>
            <a:r>
              <a:rPr kumimoji="1" lang="en-US" altLang="ja-JP" sz="1600" dirty="0">
                <a:latin typeface="BIZ UDPゴシック" panose="020B0400000000000000" pitchFamily="50" charset="-128"/>
                <a:ea typeface="BIZ UDPゴシック" panose="020B0400000000000000" pitchFamily="50" charset="-128"/>
              </a:rPr>
              <a:t>978-6</a:t>
            </a:r>
            <a:r>
              <a:rPr kumimoji="1" lang="ja-JP" altLang="en-US" sz="1600" dirty="0">
                <a:latin typeface="BIZ UDPゴシック" panose="020B0400000000000000" pitchFamily="50" charset="-128"/>
                <a:ea typeface="BIZ UDPゴシック" panose="020B0400000000000000" pitchFamily="50" charset="-128"/>
              </a:rPr>
              <a:t>　</a:t>
            </a:r>
            <a:r>
              <a:rPr kumimoji="1" lang="en-US" altLang="ja-JP" sz="1600" dirty="0">
                <a:latin typeface="BIZ UDPゴシック" panose="020B0400000000000000" pitchFamily="50" charset="-128"/>
                <a:ea typeface="BIZ UDPゴシック" panose="020B0400000000000000" pitchFamily="50" charset="-128"/>
              </a:rPr>
              <a:t>TEL</a:t>
            </a:r>
            <a:r>
              <a:rPr kumimoji="1" lang="ja-JP" altLang="en-US" sz="1600" dirty="0">
                <a:latin typeface="BIZ UDPゴシック" panose="020B0400000000000000" pitchFamily="50" charset="-128"/>
                <a:ea typeface="BIZ UDPゴシック" panose="020B0400000000000000" pitchFamily="50" charset="-128"/>
              </a:rPr>
              <a:t>　（</a:t>
            </a:r>
            <a:r>
              <a:rPr kumimoji="1" lang="en-US" altLang="ja-JP" sz="1600">
                <a:latin typeface="BIZ UDPゴシック" panose="020B0400000000000000" pitchFamily="50" charset="-128"/>
                <a:ea typeface="BIZ UDPゴシック" panose="020B0400000000000000" pitchFamily="50" charset="-128"/>
              </a:rPr>
              <a:t>029</a:t>
            </a:r>
            <a:r>
              <a:rPr kumimoji="1" lang="ja-JP" altLang="en-US" sz="1600">
                <a:latin typeface="BIZ UDPゴシック" panose="020B0400000000000000" pitchFamily="50" charset="-128"/>
                <a:ea typeface="BIZ UDPゴシック" panose="020B0400000000000000" pitchFamily="50" charset="-128"/>
              </a:rPr>
              <a:t>）　</a:t>
            </a:r>
            <a:r>
              <a:rPr kumimoji="1" lang="en-US" altLang="ja-JP" sz="1600" dirty="0">
                <a:latin typeface="BIZ UDPゴシック" panose="020B0400000000000000" pitchFamily="50" charset="-128"/>
                <a:ea typeface="BIZ UDPゴシック" panose="020B0400000000000000" pitchFamily="50" charset="-128"/>
              </a:rPr>
              <a:t>301-2414</a:t>
            </a:r>
          </a:p>
          <a:p>
            <a:pPr>
              <a:lnSpc>
                <a:spcPct val="200000"/>
              </a:lnSpc>
            </a:pPr>
            <a:r>
              <a:rPr lang="ja-JP" altLang="en-US" sz="1600" dirty="0">
                <a:latin typeface="BIZ UDPゴシック" panose="020B0400000000000000" pitchFamily="50" charset="-128"/>
                <a:ea typeface="BIZ UDPゴシック" panose="020B0400000000000000" pitchFamily="50" charset="-128"/>
              </a:rPr>
              <a:t>●市町村税について　茨城県総務部市町村課    〒</a:t>
            </a:r>
            <a:r>
              <a:rPr lang="en-US" altLang="ja-JP" sz="1600" dirty="0">
                <a:latin typeface="BIZ UDPゴシック" panose="020B0400000000000000" pitchFamily="50" charset="-128"/>
                <a:ea typeface="BIZ UDPゴシック" panose="020B0400000000000000" pitchFamily="50" charset="-128"/>
              </a:rPr>
              <a:t>310-8555</a:t>
            </a:r>
            <a:r>
              <a:rPr lang="ja-JP" altLang="en-US" sz="1600" dirty="0">
                <a:latin typeface="BIZ UDPゴシック" panose="020B0400000000000000" pitchFamily="50" charset="-128"/>
                <a:ea typeface="BIZ UDPゴシック" panose="020B0400000000000000" pitchFamily="50" charset="-128"/>
              </a:rPr>
              <a:t>　水戸市笠原町</a:t>
            </a:r>
            <a:r>
              <a:rPr lang="en-US" altLang="ja-JP" sz="1600" dirty="0">
                <a:latin typeface="BIZ UDPゴシック" panose="020B0400000000000000" pitchFamily="50" charset="-128"/>
                <a:ea typeface="BIZ UDPゴシック" panose="020B0400000000000000" pitchFamily="50" charset="-128"/>
              </a:rPr>
              <a:t>978-6</a:t>
            </a:r>
            <a:r>
              <a:rPr lang="ja-JP" altLang="en-US" sz="1600" dirty="0">
                <a:latin typeface="BIZ UDPゴシック" panose="020B0400000000000000" pitchFamily="50" charset="-128"/>
                <a:ea typeface="BIZ UDPゴシック" panose="020B0400000000000000" pitchFamily="50" charset="-128"/>
              </a:rPr>
              <a:t>　</a:t>
            </a:r>
            <a:r>
              <a:rPr lang="en-US" altLang="ja-JP" sz="1600" dirty="0">
                <a:latin typeface="BIZ UDPゴシック" panose="020B0400000000000000" pitchFamily="50" charset="-128"/>
                <a:ea typeface="BIZ UDPゴシック" panose="020B0400000000000000" pitchFamily="50" charset="-128"/>
              </a:rPr>
              <a:t>TEL</a:t>
            </a:r>
            <a:r>
              <a:rPr lang="ja-JP" altLang="en-US" sz="1600" dirty="0">
                <a:latin typeface="BIZ UDPゴシック" panose="020B0400000000000000" pitchFamily="50" charset="-128"/>
                <a:ea typeface="BIZ UDPゴシック" panose="020B0400000000000000" pitchFamily="50" charset="-128"/>
              </a:rPr>
              <a:t>　（</a:t>
            </a:r>
            <a:r>
              <a:rPr lang="en-US" altLang="ja-JP" sz="1600" dirty="0">
                <a:latin typeface="BIZ UDPゴシック" panose="020B0400000000000000" pitchFamily="50" charset="-128"/>
                <a:ea typeface="BIZ UDPゴシック" panose="020B0400000000000000" pitchFamily="50" charset="-128"/>
              </a:rPr>
              <a:t>029</a:t>
            </a:r>
            <a:r>
              <a:rPr lang="ja-JP" altLang="en-US" sz="1600" dirty="0">
                <a:latin typeface="BIZ UDPゴシック" panose="020B0400000000000000" pitchFamily="50" charset="-128"/>
                <a:ea typeface="BIZ UDPゴシック" panose="020B0400000000000000" pitchFamily="50" charset="-128"/>
              </a:rPr>
              <a:t>）　</a:t>
            </a:r>
            <a:r>
              <a:rPr lang="en-US" altLang="ja-JP" sz="1600" dirty="0">
                <a:latin typeface="BIZ UDPゴシック" panose="020B0400000000000000" pitchFamily="50" charset="-128"/>
                <a:ea typeface="BIZ UDPゴシック" panose="020B0400000000000000" pitchFamily="50" charset="-128"/>
              </a:rPr>
              <a:t>301-2481</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12" name="正方形/長方形 11"/>
          <p:cNvSpPr/>
          <p:nvPr/>
        </p:nvSpPr>
        <p:spPr>
          <a:xfrm>
            <a:off x="669255" y="4738765"/>
            <a:ext cx="10684545" cy="480470"/>
          </a:xfrm>
          <a:prstGeom prst="rect">
            <a:avLst/>
          </a:prstGeom>
          <a:solidFill>
            <a:schemeClr val="bg1"/>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a:solidFill>
                  <a:schemeClr val="tx1"/>
                </a:solidFill>
                <a:latin typeface="BIZ UDPゴシック" panose="020B0400000000000000" pitchFamily="50" charset="-128"/>
                <a:ea typeface="BIZ UDPゴシック" panose="020B0400000000000000" pitchFamily="50" charset="-128"/>
              </a:rPr>
              <a:t>　　　　    年</a:t>
            </a:r>
            <a:r>
              <a:rPr lang="ja-JP" altLang="en-US" sz="2000" dirty="0">
                <a:solidFill>
                  <a:schemeClr val="tx1"/>
                </a:solidFill>
                <a:latin typeface="BIZ UDPゴシック" panose="020B0400000000000000" pitchFamily="50" charset="-128"/>
                <a:ea typeface="BIZ UDPゴシック" panose="020B0400000000000000" pitchFamily="50" charset="-128"/>
              </a:rPr>
              <a:t>　　　    　</a:t>
            </a:r>
            <a:r>
              <a:rPr kumimoji="1" lang="ja-JP" altLang="en-US" sz="2000" dirty="0">
                <a:solidFill>
                  <a:schemeClr val="tx1"/>
                </a:solidFill>
                <a:latin typeface="BIZ UDPゴシック" panose="020B0400000000000000" pitchFamily="50" charset="-128"/>
                <a:ea typeface="BIZ UDPゴシック" panose="020B0400000000000000" pitchFamily="50" charset="-128"/>
              </a:rPr>
              <a:t>組</a:t>
            </a:r>
            <a:r>
              <a:rPr lang="ja-JP" altLang="en-US" sz="2000" dirty="0">
                <a:solidFill>
                  <a:schemeClr val="tx1"/>
                </a:solidFill>
                <a:latin typeface="BIZ UDPゴシック" panose="020B0400000000000000" pitchFamily="50" charset="-128"/>
                <a:ea typeface="BIZ UDPゴシック" panose="020B0400000000000000" pitchFamily="50" charset="-128"/>
              </a:rPr>
              <a:t>　　　　    </a:t>
            </a:r>
            <a:r>
              <a:rPr kumimoji="1" lang="ja-JP" altLang="en-US" sz="2000" dirty="0">
                <a:solidFill>
                  <a:schemeClr val="tx1"/>
                </a:solidFill>
                <a:latin typeface="BIZ UDPゴシック" panose="020B0400000000000000" pitchFamily="50" charset="-128"/>
                <a:ea typeface="BIZ UDPゴシック" panose="020B0400000000000000" pitchFamily="50" charset="-128"/>
              </a:rPr>
              <a:t>番　氏名</a:t>
            </a:r>
          </a:p>
        </p:txBody>
      </p:sp>
    </p:spTree>
    <p:extLst>
      <p:ext uri="{BB962C8B-B14F-4D97-AF65-F5344CB8AC3E}">
        <p14:creationId xmlns:p14="http://schemas.microsoft.com/office/powerpoint/2010/main" val="1832238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テキスト ボックス 1"/>
          <p:cNvSpPr txBox="1"/>
          <p:nvPr/>
        </p:nvSpPr>
        <p:spPr>
          <a:xfrm>
            <a:off x="11753376" y="6488668"/>
            <a:ext cx="341760" cy="369332"/>
          </a:xfrm>
          <a:prstGeom prst="rect">
            <a:avLst/>
          </a:prstGeom>
          <a:noFill/>
        </p:spPr>
        <p:txBody>
          <a:bodyPr wrap="none" rtlCol="0">
            <a:spAutoFit/>
          </a:bodyPr>
          <a:lstStyle/>
          <a:p>
            <a:r>
              <a:rPr kumimoji="1" lang="ja-JP" altLang="en-US" dirty="0"/>
              <a:t>１</a:t>
            </a:r>
          </a:p>
        </p:txBody>
      </p:sp>
      <p:sp>
        <p:nvSpPr>
          <p:cNvPr id="9" name="下矢印 8"/>
          <p:cNvSpPr/>
          <p:nvPr/>
        </p:nvSpPr>
        <p:spPr>
          <a:xfrm>
            <a:off x="3523488" y="5742432"/>
            <a:ext cx="5059680" cy="1008054"/>
          </a:xfrm>
          <a:prstGeom prst="downArrow">
            <a:avLst>
              <a:gd name="adj1" fmla="val 58675"/>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次のページを見てみよう</a:t>
            </a:r>
          </a:p>
        </p:txBody>
      </p:sp>
      <p:grpSp>
        <p:nvGrpSpPr>
          <p:cNvPr id="10" name="グループ化 9"/>
          <p:cNvGrpSpPr/>
          <p:nvPr/>
        </p:nvGrpSpPr>
        <p:grpSpPr>
          <a:xfrm>
            <a:off x="122070" y="1703323"/>
            <a:ext cx="3076575" cy="2838450"/>
            <a:chOff x="98439" y="1703323"/>
            <a:chExt cx="3076575" cy="2838450"/>
          </a:xfrm>
        </p:grpSpPr>
        <p:pic>
          <p:nvPicPr>
            <p:cNvPr id="5" name="図 4"/>
            <p:cNvPicPr/>
            <p:nvPr/>
          </p:nvPicPr>
          <p:blipFill>
            <a:blip r:embed="rId3">
              <a:extLst>
                <a:ext uri="{28A0092B-C50C-407E-A947-70E740481C1C}">
                  <a14:useLocalDpi xmlns:a14="http://schemas.microsoft.com/office/drawing/2010/main" val="0"/>
                </a:ext>
              </a:extLst>
            </a:blip>
            <a:srcRect/>
            <a:stretch>
              <a:fillRect/>
            </a:stretch>
          </p:blipFill>
          <p:spPr bwMode="auto">
            <a:xfrm>
              <a:off x="98439" y="1703323"/>
              <a:ext cx="3076575" cy="2838450"/>
            </a:xfrm>
            <a:prstGeom prst="rect">
              <a:avLst/>
            </a:prstGeom>
            <a:noFill/>
            <a:ln>
              <a:noFill/>
            </a:ln>
          </p:spPr>
        </p:pic>
        <p:sp>
          <p:nvSpPr>
            <p:cNvPr id="8" name="テキスト ボックス 7"/>
            <p:cNvSpPr txBox="1"/>
            <p:nvPr/>
          </p:nvSpPr>
          <p:spPr>
            <a:xfrm>
              <a:off x="304800" y="1905000"/>
              <a:ext cx="1879041" cy="1107996"/>
            </a:xfrm>
            <a:prstGeom prst="rect">
              <a:avLst/>
            </a:prstGeom>
            <a:noFill/>
          </p:spPr>
          <p:txBody>
            <a:bodyPr wrap="none" rtlCol="0">
              <a:spAutoFit/>
            </a:bodyPr>
            <a:lstStyle/>
            <a:p>
              <a:r>
                <a:rPr lang="ja-JP" altLang="en-US" sz="1100" dirty="0">
                  <a:latin typeface="BIZ UDPゴシック" panose="020B0400000000000000" pitchFamily="50" charset="-128"/>
                  <a:ea typeface="BIZ UDPゴシック" panose="020B0400000000000000" pitchFamily="50" charset="-128"/>
                </a:rPr>
                <a:t>　　　ねぇお父さん</a:t>
              </a:r>
              <a:endParaRPr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今日、本を買ったら値段の</a:t>
              </a:r>
              <a:endParaRPr kumimoji="1" lang="en-US" altLang="ja-JP" sz="1100"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ところに「</a:t>
              </a:r>
              <a:r>
                <a:rPr lang="en-US" altLang="ja-JP" sz="1100" dirty="0">
                  <a:latin typeface="BIZ UDPゴシック" panose="020B0400000000000000" pitchFamily="50" charset="-128"/>
                  <a:ea typeface="BIZ UDPゴシック" panose="020B0400000000000000" pitchFamily="50" charset="-128"/>
                </a:rPr>
                <a:t>550</a:t>
              </a:r>
              <a:r>
                <a:rPr lang="ja-JP" altLang="en-US" sz="1100" dirty="0">
                  <a:latin typeface="BIZ UDPゴシック" panose="020B0400000000000000" pitchFamily="50" charset="-128"/>
                  <a:ea typeface="BIZ UDPゴシック" panose="020B0400000000000000" pitchFamily="50" charset="-128"/>
                </a:rPr>
                <a:t>円（税込み）」</a:t>
              </a:r>
              <a:endParaRPr lang="en-US" altLang="ja-JP" sz="1100" dirty="0">
                <a:latin typeface="BIZ UDPゴシック" panose="020B0400000000000000" pitchFamily="50" charset="-128"/>
                <a:ea typeface="BIZ UDPゴシック" panose="020B0400000000000000" pitchFamily="50" charset="-128"/>
              </a:endParaRPr>
            </a:p>
            <a:p>
              <a:r>
                <a:rPr kumimoji="1" lang="ja-JP" altLang="en-US" sz="1100" dirty="0" err="1">
                  <a:latin typeface="BIZ UDPゴシック" panose="020B0400000000000000" pitchFamily="50" charset="-128"/>
                  <a:ea typeface="BIZ UDPゴシック" panose="020B0400000000000000" pitchFamily="50" charset="-128"/>
                </a:rPr>
                <a:t>って</a:t>
              </a:r>
              <a:r>
                <a:rPr kumimoji="1" lang="ja-JP" altLang="en-US" sz="1100" dirty="0">
                  <a:latin typeface="BIZ UDPゴシック" panose="020B0400000000000000" pitchFamily="50" charset="-128"/>
                  <a:ea typeface="BIZ UDPゴシック" panose="020B0400000000000000" pitchFamily="50" charset="-128"/>
                </a:rPr>
                <a:t>書いてあったけど、</a:t>
              </a:r>
              <a:endParaRPr kumimoji="1" lang="en-US" altLang="ja-JP" sz="1100"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税込みって</a:t>
              </a:r>
              <a:endParaRPr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何？</a:t>
              </a:r>
            </a:p>
          </p:txBody>
        </p:sp>
        <p:sp>
          <p:nvSpPr>
            <p:cNvPr id="11" name="テキスト ボックス 10"/>
            <p:cNvSpPr txBox="1"/>
            <p:nvPr/>
          </p:nvSpPr>
          <p:spPr>
            <a:xfrm>
              <a:off x="2391087" y="1922334"/>
              <a:ext cx="607859" cy="600164"/>
            </a:xfrm>
            <a:prstGeom prst="rect">
              <a:avLst/>
            </a:prstGeom>
            <a:noFill/>
          </p:spPr>
          <p:txBody>
            <a:bodyPr wrap="none" rtlCol="0">
              <a:spAutoFit/>
            </a:bodyPr>
            <a:lstStyle/>
            <a:p>
              <a:r>
                <a:rPr kumimoji="1" lang="ja-JP" altLang="en-US" sz="1100" dirty="0">
                  <a:latin typeface="BIZ UDPゴシック" panose="020B0400000000000000" pitchFamily="50" charset="-128"/>
                  <a:ea typeface="BIZ UDPゴシック" panose="020B0400000000000000" pitchFamily="50" charset="-128"/>
                </a:rPr>
                <a:t>それは</a:t>
              </a:r>
              <a:endParaRPr kumimoji="1" lang="en-US" altLang="ja-JP" sz="1100"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消費税</a:t>
              </a:r>
              <a:endParaRPr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だね。</a:t>
              </a:r>
            </a:p>
          </p:txBody>
        </p:sp>
      </p:grpSp>
      <p:grpSp>
        <p:nvGrpSpPr>
          <p:cNvPr id="15" name="グループ化 14"/>
          <p:cNvGrpSpPr/>
          <p:nvPr/>
        </p:nvGrpSpPr>
        <p:grpSpPr>
          <a:xfrm>
            <a:off x="3332350" y="1718993"/>
            <a:ext cx="2771266" cy="2822780"/>
            <a:chOff x="3272028" y="1703323"/>
            <a:chExt cx="2781300" cy="2800350"/>
          </a:xfrm>
        </p:grpSpPr>
        <p:pic>
          <p:nvPicPr>
            <p:cNvPr id="3" name="図 2"/>
            <p:cNvPicPr>
              <a:picLocks noChangeAspect="1"/>
            </p:cNvPicPr>
            <p:nvPr/>
          </p:nvPicPr>
          <p:blipFill>
            <a:blip r:embed="rId4"/>
            <a:stretch>
              <a:fillRect/>
            </a:stretch>
          </p:blipFill>
          <p:spPr>
            <a:xfrm>
              <a:off x="3272028" y="1703323"/>
              <a:ext cx="2781300" cy="2800350"/>
            </a:xfrm>
            <a:prstGeom prst="rect">
              <a:avLst/>
            </a:prstGeom>
          </p:spPr>
        </p:pic>
        <p:sp>
          <p:nvSpPr>
            <p:cNvPr id="13" name="テキスト ボックス 12"/>
            <p:cNvSpPr txBox="1"/>
            <p:nvPr/>
          </p:nvSpPr>
          <p:spPr>
            <a:xfrm>
              <a:off x="3523488" y="1837695"/>
              <a:ext cx="2268570" cy="769441"/>
            </a:xfrm>
            <a:prstGeom prst="rect">
              <a:avLst/>
            </a:prstGeom>
            <a:noFill/>
          </p:spPr>
          <p:txBody>
            <a:bodyPr wrap="none" rtlCol="0">
              <a:spAutoFit/>
            </a:bodyPr>
            <a:lstStyle/>
            <a:p>
              <a:pPr algn="ctr"/>
              <a:r>
                <a:rPr kumimoji="1" lang="ja-JP" altLang="en-US" sz="1100" dirty="0">
                  <a:latin typeface="BIZ UDPゴシック" panose="020B0400000000000000" pitchFamily="50" charset="-128"/>
                  <a:ea typeface="BIZ UDPゴシック" panose="020B0400000000000000" pitchFamily="50" charset="-128"/>
                </a:rPr>
                <a:t>物を買ったときや</a:t>
              </a:r>
              <a:endParaRPr kumimoji="1" lang="en-US" altLang="ja-JP" sz="1100" dirty="0">
                <a:latin typeface="BIZ UDPゴシック" panose="020B0400000000000000" pitchFamily="50" charset="-128"/>
                <a:ea typeface="BIZ UDPゴシック" panose="020B0400000000000000" pitchFamily="50" charset="-128"/>
              </a:endParaRPr>
            </a:p>
            <a:p>
              <a:pPr algn="ctr"/>
              <a:r>
                <a:rPr lang="ja-JP" altLang="en-US" sz="1100" dirty="0">
                  <a:latin typeface="BIZ UDPゴシック" panose="020B0400000000000000" pitchFamily="50" charset="-128"/>
                  <a:ea typeface="BIZ UDPゴシック" panose="020B0400000000000000" pitchFamily="50" charset="-128"/>
                </a:rPr>
                <a:t>サービスを受けたときには、</a:t>
              </a:r>
              <a:endParaRPr lang="en-US" altLang="ja-JP" sz="1100" dirty="0">
                <a:latin typeface="BIZ UDPゴシック" panose="020B0400000000000000" pitchFamily="50" charset="-128"/>
                <a:ea typeface="BIZ UDPゴシック" panose="020B0400000000000000" pitchFamily="50" charset="-128"/>
              </a:endParaRPr>
            </a:p>
            <a:p>
              <a:pPr algn="ctr"/>
              <a:r>
                <a:rPr kumimoji="1" lang="ja-JP" altLang="en-US" sz="1100" dirty="0">
                  <a:latin typeface="BIZ UDPゴシック" panose="020B0400000000000000" pitchFamily="50" charset="-128"/>
                  <a:ea typeface="BIZ UDPゴシック" panose="020B0400000000000000" pitchFamily="50" charset="-128"/>
                </a:rPr>
                <a:t>料金のほかに消費税という税金を</a:t>
              </a:r>
              <a:endParaRPr kumimoji="1" lang="en-US" altLang="ja-JP" sz="1100" dirty="0">
                <a:latin typeface="BIZ UDPゴシック" panose="020B0400000000000000" pitchFamily="50" charset="-128"/>
                <a:ea typeface="BIZ UDPゴシック" panose="020B0400000000000000" pitchFamily="50" charset="-128"/>
              </a:endParaRPr>
            </a:p>
            <a:p>
              <a:pPr algn="ctr"/>
              <a:r>
                <a:rPr lang="ja-JP" altLang="en-US" sz="1100" dirty="0">
                  <a:latin typeface="BIZ UDPゴシック" panose="020B0400000000000000" pitchFamily="50" charset="-128"/>
                  <a:ea typeface="BIZ UDPゴシック" panose="020B0400000000000000" pitchFamily="50" charset="-128"/>
                </a:rPr>
                <a:t>納めるんだよ。</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14" name="テキスト ボックス 13"/>
            <p:cNvSpPr txBox="1"/>
            <p:nvPr/>
          </p:nvSpPr>
          <p:spPr>
            <a:xfrm>
              <a:off x="3296503" y="2672611"/>
              <a:ext cx="1361270" cy="430887"/>
            </a:xfrm>
            <a:prstGeom prst="rect">
              <a:avLst/>
            </a:prstGeom>
            <a:noFill/>
          </p:spPr>
          <p:txBody>
            <a:bodyPr wrap="none" rtlCol="0">
              <a:spAutoFit/>
            </a:bodyPr>
            <a:lstStyle/>
            <a:p>
              <a:pPr algn="ctr"/>
              <a:r>
                <a:rPr kumimoji="1" lang="ja-JP" altLang="en-US" sz="1100" dirty="0">
                  <a:latin typeface="BIZ UDPゴシック" panose="020B0400000000000000" pitchFamily="50" charset="-128"/>
                  <a:ea typeface="BIZ UDPゴシック" panose="020B0400000000000000" pitchFamily="50" charset="-128"/>
                </a:rPr>
                <a:t>消費税なら</a:t>
              </a:r>
              <a:endParaRPr kumimoji="1" lang="en-US" altLang="ja-JP" sz="1100" dirty="0">
                <a:latin typeface="BIZ UDPゴシック" panose="020B0400000000000000" pitchFamily="50" charset="-128"/>
                <a:ea typeface="BIZ UDPゴシック" panose="020B0400000000000000" pitchFamily="50" charset="-128"/>
              </a:endParaRPr>
            </a:p>
            <a:p>
              <a:pPr algn="ctr"/>
              <a:r>
                <a:rPr lang="ja-JP" altLang="en-US" sz="1100" dirty="0">
                  <a:latin typeface="BIZ UDPゴシック" panose="020B0400000000000000" pitchFamily="50" charset="-128"/>
                  <a:ea typeface="BIZ UDPゴシック" panose="020B0400000000000000" pitchFamily="50" charset="-128"/>
                </a:rPr>
                <a:t>聞いたことがある。</a:t>
              </a:r>
              <a:endParaRPr kumimoji="1" lang="ja-JP" altLang="en-US" sz="1100" dirty="0">
                <a:latin typeface="BIZ UDPゴシック" panose="020B0400000000000000" pitchFamily="50" charset="-128"/>
                <a:ea typeface="BIZ UDPゴシック" panose="020B0400000000000000" pitchFamily="50" charset="-128"/>
              </a:endParaRPr>
            </a:p>
          </p:txBody>
        </p:sp>
      </p:grpSp>
      <p:grpSp>
        <p:nvGrpSpPr>
          <p:cNvPr id="19" name="グループ化 18"/>
          <p:cNvGrpSpPr/>
          <p:nvPr/>
        </p:nvGrpSpPr>
        <p:grpSpPr>
          <a:xfrm>
            <a:off x="6226968" y="2913214"/>
            <a:ext cx="5847780" cy="2592452"/>
            <a:chOff x="6247356" y="2055748"/>
            <a:chExt cx="5676900" cy="2486025"/>
          </a:xfrm>
        </p:grpSpPr>
        <p:pic>
          <p:nvPicPr>
            <p:cNvPr id="4" name="図 3"/>
            <p:cNvPicPr>
              <a:picLocks noChangeAspect="1"/>
            </p:cNvPicPr>
            <p:nvPr/>
          </p:nvPicPr>
          <p:blipFill>
            <a:blip r:embed="rId5"/>
            <a:stretch>
              <a:fillRect/>
            </a:stretch>
          </p:blipFill>
          <p:spPr>
            <a:xfrm>
              <a:off x="6247356" y="2055748"/>
              <a:ext cx="5676900" cy="2486025"/>
            </a:xfrm>
            <a:prstGeom prst="rect">
              <a:avLst/>
            </a:prstGeom>
          </p:spPr>
        </p:pic>
        <p:sp>
          <p:nvSpPr>
            <p:cNvPr id="17" name="テキスト ボックス 16"/>
            <p:cNvSpPr txBox="1"/>
            <p:nvPr/>
          </p:nvSpPr>
          <p:spPr>
            <a:xfrm>
              <a:off x="6312739" y="2287890"/>
              <a:ext cx="1417376" cy="600164"/>
            </a:xfrm>
            <a:prstGeom prst="rect">
              <a:avLst/>
            </a:prstGeom>
            <a:noFill/>
          </p:spPr>
          <p:txBody>
            <a:bodyPr wrap="none" rtlCol="0">
              <a:spAutoFit/>
            </a:bodyPr>
            <a:lstStyle/>
            <a:p>
              <a:pPr algn="ctr"/>
              <a:r>
                <a:rPr kumimoji="1" lang="ja-JP" altLang="en-US" sz="1100" dirty="0">
                  <a:latin typeface="BIZ UDPゴシック" panose="020B0400000000000000" pitchFamily="50" charset="-128"/>
                  <a:ea typeface="BIZ UDPゴシック" panose="020B0400000000000000" pitchFamily="50" charset="-128"/>
                </a:rPr>
                <a:t>でもどうして</a:t>
              </a:r>
              <a:endParaRPr kumimoji="1" lang="en-US" altLang="ja-JP" sz="1100" dirty="0">
                <a:latin typeface="BIZ UDPゴシック" panose="020B0400000000000000" pitchFamily="50" charset="-128"/>
                <a:ea typeface="BIZ UDPゴシック" panose="020B0400000000000000" pitchFamily="50" charset="-128"/>
              </a:endParaRPr>
            </a:p>
            <a:p>
              <a:pPr algn="ctr"/>
              <a:r>
                <a:rPr lang="ja-JP" altLang="en-US" sz="1100" dirty="0">
                  <a:latin typeface="BIZ UDPゴシック" panose="020B0400000000000000" pitchFamily="50" charset="-128"/>
                  <a:ea typeface="BIZ UDPゴシック" panose="020B0400000000000000" pitchFamily="50" charset="-128"/>
                </a:rPr>
                <a:t>税金を納めなくちゃ</a:t>
              </a:r>
              <a:endParaRPr lang="en-US" altLang="ja-JP" sz="1100" dirty="0">
                <a:latin typeface="BIZ UDPゴシック" panose="020B0400000000000000" pitchFamily="50" charset="-128"/>
                <a:ea typeface="BIZ UDPゴシック" panose="020B0400000000000000" pitchFamily="50" charset="-128"/>
              </a:endParaRPr>
            </a:p>
            <a:p>
              <a:pPr algn="ctr"/>
              <a:r>
                <a:rPr kumimoji="1" lang="ja-JP" altLang="en-US" sz="1100" dirty="0">
                  <a:latin typeface="BIZ UDPゴシック" panose="020B0400000000000000" pitchFamily="50" charset="-128"/>
                  <a:ea typeface="BIZ UDPゴシック" panose="020B0400000000000000" pitchFamily="50" charset="-128"/>
                </a:rPr>
                <a:t>いけないんだろう？</a:t>
              </a:r>
            </a:p>
          </p:txBody>
        </p:sp>
        <p:sp>
          <p:nvSpPr>
            <p:cNvPr id="18" name="テキスト ボックス 17"/>
            <p:cNvSpPr txBox="1"/>
            <p:nvPr/>
          </p:nvSpPr>
          <p:spPr>
            <a:xfrm>
              <a:off x="10052232" y="2277374"/>
              <a:ext cx="1500450" cy="737853"/>
            </a:xfrm>
            <a:prstGeom prst="rect">
              <a:avLst/>
            </a:prstGeom>
            <a:noFill/>
          </p:spPr>
          <p:txBody>
            <a:bodyPr wrap="none" rtlCol="0">
              <a:spAutoFit/>
            </a:bodyPr>
            <a:lstStyle/>
            <a:p>
              <a:pPr algn="ctr"/>
              <a:r>
                <a:rPr kumimoji="1" lang="ja-JP" altLang="en-US" sz="1100" dirty="0">
                  <a:latin typeface="BIZ UDPゴシック" panose="020B0400000000000000" pitchFamily="50" charset="-128"/>
                  <a:ea typeface="BIZ UDPゴシック" panose="020B0400000000000000" pitchFamily="50" charset="-128"/>
                </a:rPr>
                <a:t>それじゃ</a:t>
              </a:r>
              <a:endParaRPr kumimoji="1" lang="en-US" altLang="ja-JP" sz="1100" dirty="0">
                <a:latin typeface="BIZ UDPゴシック" panose="020B0400000000000000" pitchFamily="50" charset="-128"/>
                <a:ea typeface="BIZ UDPゴシック" panose="020B0400000000000000" pitchFamily="50" charset="-128"/>
              </a:endParaRPr>
            </a:p>
            <a:p>
              <a:pPr algn="ctr"/>
              <a:r>
                <a:rPr lang="ja-JP" altLang="en-US" sz="1100" dirty="0">
                  <a:latin typeface="BIZ UDPゴシック" panose="020B0400000000000000" pitchFamily="50" charset="-128"/>
                  <a:ea typeface="BIZ UDPゴシック" panose="020B0400000000000000" pitchFamily="50" charset="-128"/>
                </a:rPr>
                <a:t>税金がどんなところに</a:t>
              </a:r>
              <a:endParaRPr lang="en-US" altLang="ja-JP" sz="1100" dirty="0">
                <a:latin typeface="BIZ UDPゴシック" panose="020B0400000000000000" pitchFamily="50" charset="-128"/>
                <a:ea typeface="BIZ UDPゴシック" panose="020B0400000000000000" pitchFamily="50" charset="-128"/>
              </a:endParaRPr>
            </a:p>
            <a:p>
              <a:pPr algn="ctr"/>
              <a:r>
                <a:rPr kumimoji="1" lang="ja-JP" altLang="en-US" sz="1100" dirty="0">
                  <a:latin typeface="BIZ UDPゴシック" panose="020B0400000000000000" pitchFamily="50" charset="-128"/>
                  <a:ea typeface="BIZ UDPゴシック" panose="020B0400000000000000" pitchFamily="50" charset="-128"/>
                </a:rPr>
                <a:t>使われているか</a:t>
              </a:r>
              <a:endParaRPr kumimoji="1" lang="en-US" altLang="ja-JP" sz="1100" dirty="0">
                <a:latin typeface="BIZ UDPゴシック" panose="020B0400000000000000" pitchFamily="50" charset="-128"/>
                <a:ea typeface="BIZ UDPゴシック" panose="020B0400000000000000" pitchFamily="50" charset="-128"/>
              </a:endParaRPr>
            </a:p>
            <a:p>
              <a:pPr algn="ctr"/>
              <a:r>
                <a:rPr lang="ja-JP" altLang="en-US" sz="1100" dirty="0">
                  <a:latin typeface="BIZ UDPゴシック" panose="020B0400000000000000" pitchFamily="50" charset="-128"/>
                  <a:ea typeface="BIZ UDPゴシック" panose="020B0400000000000000" pitchFamily="50" charset="-128"/>
                </a:rPr>
                <a:t>見てみようか？</a:t>
              </a:r>
              <a:endParaRPr kumimoji="1" lang="ja-JP" altLang="en-US" sz="1100" dirty="0">
                <a:latin typeface="BIZ UDPゴシック" panose="020B0400000000000000" pitchFamily="50" charset="-128"/>
                <a:ea typeface="BIZ UDPゴシック" panose="020B0400000000000000" pitchFamily="50" charset="-128"/>
              </a:endParaRPr>
            </a:p>
          </p:txBody>
        </p:sp>
      </p:grpSp>
      <p:sp>
        <p:nvSpPr>
          <p:cNvPr id="23" name="角丸四角形 22"/>
          <p:cNvSpPr/>
          <p:nvPr/>
        </p:nvSpPr>
        <p:spPr>
          <a:xfrm>
            <a:off x="1961430" y="578338"/>
            <a:ext cx="7763717" cy="393192"/>
          </a:xfrm>
          <a:prstGeom prst="roundRect">
            <a:avLst>
              <a:gd name="adj" fmla="val 5000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1961430" y="264794"/>
            <a:ext cx="7763717" cy="8382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4800" b="1" dirty="0">
                <a:ln w="10160">
                  <a:solidFill>
                    <a:srgbClr val="FF9933"/>
                  </a:solidFill>
                  <a:prstDash val="solid"/>
                </a:ln>
                <a:solidFill>
                  <a:srgbClr val="FFFFFF"/>
                </a:solidFill>
                <a:effectLst>
                  <a:outerShdw blurRad="38100" dist="22860" dir="5400000" algn="tl" rotWithShape="0">
                    <a:srgbClr val="000000">
                      <a:alpha val="30000"/>
                    </a:srgbClr>
                  </a:outerShdw>
                </a:effectLst>
                <a:latin typeface="HGS創英角ﾎﾟｯﾌﾟ体" panose="040B0A00000000000000" pitchFamily="50" charset="-128"/>
                <a:ea typeface="HGS創英角ﾎﾟｯﾌﾟ体" panose="040B0A00000000000000" pitchFamily="50" charset="-128"/>
              </a:rPr>
              <a:t>税金ってなぁーに？</a:t>
            </a:r>
            <a:endParaRPr kumimoji="1" lang="ja-JP" altLang="en-US" sz="4800" dirty="0">
              <a:ln w="10160">
                <a:solidFill>
                  <a:srgbClr val="FF9933"/>
                </a:solidFill>
                <a:prstDash val="solid"/>
              </a:ln>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1769308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2" name="角丸四角形 1"/>
          <p:cNvSpPr/>
          <p:nvPr/>
        </p:nvSpPr>
        <p:spPr>
          <a:xfrm>
            <a:off x="274320" y="2910792"/>
            <a:ext cx="11612880" cy="332611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p:cNvPicPr>
            <a:picLocks noChangeAspect="1"/>
          </p:cNvPicPr>
          <p:nvPr/>
        </p:nvPicPr>
        <p:blipFill>
          <a:blip r:embed="rId3"/>
          <a:stretch>
            <a:fillRect/>
          </a:stretch>
        </p:blipFill>
        <p:spPr>
          <a:xfrm>
            <a:off x="498422" y="3169172"/>
            <a:ext cx="3380002" cy="2721849"/>
          </a:xfrm>
          <a:prstGeom prst="rect">
            <a:avLst/>
          </a:prstGeom>
        </p:spPr>
      </p:pic>
      <p:pic>
        <p:nvPicPr>
          <p:cNvPr id="21" name="図 20"/>
          <p:cNvPicPr>
            <a:picLocks noChangeAspect="1"/>
          </p:cNvPicPr>
          <p:nvPr/>
        </p:nvPicPr>
        <p:blipFill>
          <a:blip r:embed="rId4"/>
          <a:stretch>
            <a:fillRect/>
          </a:stretch>
        </p:blipFill>
        <p:spPr>
          <a:xfrm>
            <a:off x="4346292" y="3138930"/>
            <a:ext cx="3390037" cy="2779270"/>
          </a:xfrm>
          <a:prstGeom prst="rect">
            <a:avLst/>
          </a:prstGeom>
        </p:spPr>
      </p:pic>
      <p:pic>
        <p:nvPicPr>
          <p:cNvPr id="22" name="図 21"/>
          <p:cNvPicPr>
            <a:picLocks noChangeAspect="1"/>
          </p:cNvPicPr>
          <p:nvPr/>
        </p:nvPicPr>
        <p:blipFill>
          <a:blip r:embed="rId5"/>
          <a:stretch>
            <a:fillRect/>
          </a:stretch>
        </p:blipFill>
        <p:spPr>
          <a:xfrm>
            <a:off x="8204197" y="3138930"/>
            <a:ext cx="3452509" cy="2779270"/>
          </a:xfrm>
          <a:prstGeom prst="rect">
            <a:avLst/>
          </a:prstGeom>
        </p:spPr>
      </p:pic>
      <p:sp>
        <p:nvSpPr>
          <p:cNvPr id="4" name="右矢印 3"/>
          <p:cNvSpPr/>
          <p:nvPr/>
        </p:nvSpPr>
        <p:spPr>
          <a:xfrm>
            <a:off x="3922619" y="4379970"/>
            <a:ext cx="379477" cy="4445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右矢印 10"/>
          <p:cNvSpPr/>
          <p:nvPr/>
        </p:nvSpPr>
        <p:spPr>
          <a:xfrm>
            <a:off x="7780524" y="4379970"/>
            <a:ext cx="379477" cy="4445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1704472" y="6488668"/>
            <a:ext cx="341760" cy="369332"/>
          </a:xfrm>
          <a:prstGeom prst="rect">
            <a:avLst/>
          </a:prstGeom>
          <a:noFill/>
        </p:spPr>
        <p:txBody>
          <a:bodyPr wrap="none" rtlCol="0">
            <a:spAutoFit/>
          </a:bodyPr>
          <a:lstStyle/>
          <a:p>
            <a:r>
              <a:rPr lang="ja-JP" altLang="en-US" dirty="0"/>
              <a:t>２</a:t>
            </a:r>
            <a:endParaRPr kumimoji="1" lang="ja-JP" altLang="en-US" dirty="0"/>
          </a:p>
        </p:txBody>
      </p:sp>
      <p:sp>
        <p:nvSpPr>
          <p:cNvPr id="16" name="正方形/長方形 15"/>
          <p:cNvSpPr/>
          <p:nvPr/>
        </p:nvSpPr>
        <p:spPr>
          <a:xfrm>
            <a:off x="778110" y="997833"/>
            <a:ext cx="10526400" cy="18069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600" dirty="0">
                <a:solidFill>
                  <a:schemeClr val="tx1"/>
                </a:solidFill>
                <a:latin typeface="BIZ UDPゴシック" panose="020B0400000000000000" pitchFamily="50" charset="-128"/>
                <a:ea typeface="BIZ UDPゴシック" panose="020B0400000000000000" pitchFamily="50" charset="-128"/>
              </a:rPr>
              <a:t>【</a:t>
            </a:r>
            <a:r>
              <a:rPr kumimoji="1" lang="ja-JP" altLang="en-US" sz="1600" dirty="0">
                <a:solidFill>
                  <a:schemeClr val="tx1"/>
                </a:solidFill>
                <a:latin typeface="BIZ UDPゴシック" panose="020B0400000000000000" pitchFamily="50" charset="-128"/>
                <a:ea typeface="BIZ UDPゴシック" panose="020B0400000000000000" pitchFamily="50" charset="-128"/>
              </a:rPr>
              <a:t>身近なところで税金が使われているもの</a:t>
            </a:r>
            <a:r>
              <a:rPr kumimoji="1" lang="en-US" altLang="ja-JP" sz="1600" dirty="0">
                <a:solidFill>
                  <a:schemeClr val="tx1"/>
                </a:solidFill>
                <a:latin typeface="BIZ UDPゴシック" panose="020B0400000000000000" pitchFamily="50" charset="-128"/>
                <a:ea typeface="BIZ UDPゴシック" panose="020B0400000000000000" pitchFamily="50" charset="-128"/>
              </a:rPr>
              <a:t>】</a:t>
            </a:r>
          </a:p>
          <a:p>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r>
              <a:rPr lang="ja-JP" altLang="en-US" sz="1600" dirty="0">
                <a:solidFill>
                  <a:schemeClr val="tx1"/>
                </a:solidFill>
                <a:latin typeface="BIZ UDPゴシック" panose="020B0400000000000000" pitchFamily="50" charset="-128"/>
                <a:ea typeface="BIZ UDPゴシック" panose="020B0400000000000000" pitchFamily="50" charset="-128"/>
              </a:rPr>
              <a:t>　わたしたちの納める税金は、わたしたち自身の生活のさまざまな場面で役立ち、安全で、豊かで便利な生活がおくれるように社会を支えています。</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600" dirty="0">
                <a:solidFill>
                  <a:schemeClr val="tx1"/>
                </a:solidFill>
                <a:latin typeface="BIZ UDPゴシック" panose="020B0400000000000000" pitchFamily="50" charset="-128"/>
                <a:ea typeface="BIZ UDPゴシック" panose="020B0400000000000000" pitchFamily="50" charset="-128"/>
              </a:rPr>
              <a:t>　一日を通して、どのように税金とかかわりがあるか考えてみましょう。</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r>
              <a:rPr lang="ja-JP" altLang="en-US" sz="1600" dirty="0">
                <a:solidFill>
                  <a:schemeClr val="tx1"/>
                </a:solidFill>
                <a:latin typeface="BIZ UDPゴシック" panose="020B0400000000000000" pitchFamily="50" charset="-128"/>
                <a:ea typeface="BIZ UDPゴシック" panose="020B0400000000000000" pitchFamily="50" charset="-128"/>
              </a:rPr>
              <a:t>　また、税金がなかったらみんなの生活にどのような影響があるのかも考えてみましょう。</a:t>
            </a:r>
            <a:endParaRPr kumimoji="1" lang="ja-JP" altLang="en-US" sz="1600" dirty="0">
              <a:solidFill>
                <a:schemeClr val="tx1"/>
              </a:solidFill>
              <a:latin typeface="BIZ UDPゴシック" panose="020B0400000000000000" pitchFamily="50" charset="-128"/>
              <a:ea typeface="BIZ UDPゴシック" panose="020B0400000000000000" pitchFamily="50" charset="-128"/>
            </a:endParaRPr>
          </a:p>
        </p:txBody>
      </p:sp>
      <p:grpSp>
        <p:nvGrpSpPr>
          <p:cNvPr id="17" name="グループ化 16"/>
          <p:cNvGrpSpPr/>
          <p:nvPr/>
        </p:nvGrpSpPr>
        <p:grpSpPr>
          <a:xfrm>
            <a:off x="2159451" y="-22546"/>
            <a:ext cx="7763717" cy="838200"/>
            <a:chOff x="487679" y="352044"/>
            <a:chExt cx="7763717" cy="838200"/>
          </a:xfrm>
        </p:grpSpPr>
        <p:sp>
          <p:nvSpPr>
            <p:cNvPr id="18" name="角丸四角形 17"/>
            <p:cNvSpPr/>
            <p:nvPr/>
          </p:nvSpPr>
          <p:spPr>
            <a:xfrm>
              <a:off x="487679" y="620268"/>
              <a:ext cx="7763717" cy="393192"/>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487679" y="352044"/>
              <a:ext cx="7763717" cy="8382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4400" b="1" dirty="0">
                  <a:ln w="10160">
                    <a:solidFill>
                      <a:srgbClr val="00B050"/>
                    </a:solidFill>
                    <a:prstDash val="solid"/>
                  </a:ln>
                  <a:solidFill>
                    <a:srgbClr val="FFFFFF"/>
                  </a:solidFill>
                  <a:effectLst>
                    <a:outerShdw blurRad="38100" dist="22860" dir="5400000" algn="tl" rotWithShape="0">
                      <a:srgbClr val="000000">
                        <a:alpha val="30000"/>
                      </a:srgbClr>
                    </a:outerShdw>
                  </a:effectLst>
                  <a:latin typeface="HGS創英角ﾎﾟｯﾌﾟ体" panose="040B0A00000000000000" pitchFamily="50" charset="-128"/>
                  <a:ea typeface="HGS創英角ﾎﾟｯﾌﾟ体" panose="040B0A00000000000000" pitchFamily="50" charset="-128"/>
                </a:rPr>
                <a:t>税金の使われかた</a:t>
              </a:r>
              <a:endParaRPr kumimoji="1" lang="ja-JP" altLang="en-US" sz="4400" dirty="0">
                <a:ln w="10160">
                  <a:solidFill>
                    <a:srgbClr val="00B050"/>
                  </a:solidFill>
                  <a:prstDash val="solid"/>
                </a:ln>
                <a:latin typeface="HGS創英角ﾎﾟｯﾌﾟ体" panose="040B0A00000000000000" pitchFamily="50" charset="-128"/>
                <a:ea typeface="HGS創英角ﾎﾟｯﾌﾟ体" panose="040B0A00000000000000" pitchFamily="50" charset="-128"/>
              </a:endParaRPr>
            </a:p>
          </p:txBody>
        </p:sp>
      </p:grpSp>
      <p:sp>
        <p:nvSpPr>
          <p:cNvPr id="13" name="ストライプ矢印 12"/>
          <p:cNvSpPr/>
          <p:nvPr/>
        </p:nvSpPr>
        <p:spPr>
          <a:xfrm rot="5400000">
            <a:off x="5789545" y="5185648"/>
            <a:ext cx="503527" cy="2606040"/>
          </a:xfrm>
          <a:prstGeom prst="stripedRightArrow">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54348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13" name="角丸四角形 12"/>
          <p:cNvSpPr/>
          <p:nvPr/>
        </p:nvSpPr>
        <p:spPr>
          <a:xfrm>
            <a:off x="99734" y="1353312"/>
            <a:ext cx="11954640" cy="405993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p:nvPicPr>
        <p:blipFill>
          <a:blip r:embed="rId3"/>
          <a:stretch>
            <a:fillRect/>
          </a:stretch>
        </p:blipFill>
        <p:spPr>
          <a:xfrm>
            <a:off x="229105" y="1875025"/>
            <a:ext cx="3550224" cy="2862075"/>
          </a:xfrm>
          <a:prstGeom prst="rect">
            <a:avLst/>
          </a:prstGeom>
        </p:spPr>
      </p:pic>
      <p:pic>
        <p:nvPicPr>
          <p:cNvPr id="4" name="図 3"/>
          <p:cNvPicPr>
            <a:picLocks noChangeAspect="1"/>
          </p:cNvPicPr>
          <p:nvPr/>
        </p:nvPicPr>
        <p:blipFill>
          <a:blip r:embed="rId4"/>
          <a:stretch>
            <a:fillRect/>
          </a:stretch>
        </p:blipFill>
        <p:spPr>
          <a:xfrm>
            <a:off x="8219128" y="1875025"/>
            <a:ext cx="3585456" cy="2862075"/>
          </a:xfrm>
          <a:prstGeom prst="rect">
            <a:avLst/>
          </a:prstGeom>
        </p:spPr>
      </p:pic>
      <p:pic>
        <p:nvPicPr>
          <p:cNvPr id="5" name="図 4"/>
          <p:cNvPicPr>
            <a:picLocks noChangeAspect="1"/>
          </p:cNvPicPr>
          <p:nvPr/>
        </p:nvPicPr>
        <p:blipFill>
          <a:blip r:embed="rId5"/>
          <a:stretch>
            <a:fillRect/>
          </a:stretch>
        </p:blipFill>
        <p:spPr>
          <a:xfrm>
            <a:off x="4217412" y="1875025"/>
            <a:ext cx="3566885" cy="2862075"/>
          </a:xfrm>
          <a:prstGeom prst="rect">
            <a:avLst/>
          </a:prstGeom>
        </p:spPr>
      </p:pic>
      <p:sp>
        <p:nvSpPr>
          <p:cNvPr id="8" name="右矢印 7"/>
          <p:cNvSpPr/>
          <p:nvPr/>
        </p:nvSpPr>
        <p:spPr>
          <a:xfrm>
            <a:off x="7839651" y="3172709"/>
            <a:ext cx="379477" cy="4445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右矢印 8"/>
          <p:cNvSpPr/>
          <p:nvPr/>
        </p:nvSpPr>
        <p:spPr>
          <a:xfrm>
            <a:off x="3807006" y="3172709"/>
            <a:ext cx="379477" cy="4445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1804584" y="6488668"/>
            <a:ext cx="341760" cy="369332"/>
          </a:xfrm>
          <a:prstGeom prst="rect">
            <a:avLst/>
          </a:prstGeom>
          <a:noFill/>
        </p:spPr>
        <p:txBody>
          <a:bodyPr wrap="none" rtlCol="0">
            <a:spAutoFit/>
          </a:bodyPr>
          <a:lstStyle/>
          <a:p>
            <a:r>
              <a:rPr lang="ja-JP" altLang="en-US" dirty="0"/>
              <a:t>３</a:t>
            </a:r>
            <a:endParaRPr kumimoji="1" lang="ja-JP" altLang="en-US" dirty="0"/>
          </a:p>
        </p:txBody>
      </p:sp>
      <p:sp>
        <p:nvSpPr>
          <p:cNvPr id="11" name="角丸四角形 10"/>
          <p:cNvSpPr/>
          <p:nvPr/>
        </p:nvSpPr>
        <p:spPr>
          <a:xfrm>
            <a:off x="9131121" y="206799"/>
            <a:ext cx="2844343" cy="528295"/>
          </a:xfrm>
          <a:prstGeom prst="roundRect">
            <a:avLst/>
          </a:prstGeom>
          <a:solidFill>
            <a:schemeClr val="bg1">
              <a:lumMod val="6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bg2">
                    <a:lumMod val="50000"/>
                  </a:schemeClr>
                </a:solidFill>
                <a:latin typeface="BIZ UDPゴシック" panose="020B0400000000000000" pitchFamily="50" charset="-128"/>
                <a:ea typeface="BIZ UDPゴシック" panose="020B0400000000000000" pitchFamily="50" charset="-128"/>
              </a:rPr>
              <a:t>－税金の使われかた－</a:t>
            </a:r>
            <a:endParaRPr kumimoji="1" lang="ja-JP" altLang="en-US" sz="2000" dirty="0">
              <a:solidFill>
                <a:schemeClr val="bg2">
                  <a:lumMod val="50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824102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63" name="図 62"/>
          <p:cNvPicPr/>
          <p:nvPr/>
        </p:nvPicPr>
        <p:blipFill>
          <a:blip r:embed="rId3">
            <a:clrChange>
              <a:clrFrom>
                <a:srgbClr val="FFFFFF"/>
              </a:clrFrom>
              <a:clrTo>
                <a:srgbClr val="FFFFFF">
                  <a:alpha val="0"/>
                </a:srgbClr>
              </a:clrTo>
            </a:clrChange>
          </a:blip>
          <a:stretch>
            <a:fillRect/>
          </a:stretch>
        </p:blipFill>
        <p:spPr>
          <a:xfrm>
            <a:off x="10131385" y="241298"/>
            <a:ext cx="1529715" cy="840740"/>
          </a:xfrm>
          <a:prstGeom prst="rect">
            <a:avLst/>
          </a:prstGeom>
        </p:spPr>
      </p:pic>
      <p:pic>
        <p:nvPicPr>
          <p:cNvPr id="64" name="図 63"/>
          <p:cNvPicPr/>
          <p:nvPr/>
        </p:nvPicPr>
        <p:blipFill>
          <a:blip r:embed="rId4">
            <a:clrChange>
              <a:clrFrom>
                <a:srgbClr val="FFFFFF"/>
              </a:clrFrom>
              <a:clrTo>
                <a:srgbClr val="FFFFFF">
                  <a:alpha val="0"/>
                </a:srgbClr>
              </a:clrTo>
            </a:clrChange>
          </a:blip>
          <a:stretch>
            <a:fillRect/>
          </a:stretch>
        </p:blipFill>
        <p:spPr>
          <a:xfrm>
            <a:off x="10256888" y="2295224"/>
            <a:ext cx="1297124" cy="1105615"/>
          </a:xfrm>
          <a:prstGeom prst="rect">
            <a:avLst/>
          </a:prstGeom>
        </p:spPr>
      </p:pic>
      <p:pic>
        <p:nvPicPr>
          <p:cNvPr id="65" name="図 64"/>
          <p:cNvPicPr/>
          <p:nvPr/>
        </p:nvPicPr>
        <p:blipFill>
          <a:blip r:embed="rId5">
            <a:clrChange>
              <a:clrFrom>
                <a:srgbClr val="FFFFFF"/>
              </a:clrFrom>
              <a:clrTo>
                <a:srgbClr val="FFFFFF">
                  <a:alpha val="0"/>
                </a:srgbClr>
              </a:clrTo>
            </a:clrChange>
          </a:blip>
          <a:stretch>
            <a:fillRect/>
          </a:stretch>
        </p:blipFill>
        <p:spPr>
          <a:xfrm>
            <a:off x="10149800" y="4540541"/>
            <a:ext cx="1511300" cy="895985"/>
          </a:xfrm>
          <a:prstGeom prst="rect">
            <a:avLst/>
          </a:prstGeom>
        </p:spPr>
      </p:pic>
      <p:sp>
        <p:nvSpPr>
          <p:cNvPr id="70" name="角丸四角形 69"/>
          <p:cNvSpPr/>
          <p:nvPr/>
        </p:nvSpPr>
        <p:spPr>
          <a:xfrm>
            <a:off x="918722" y="674535"/>
            <a:ext cx="4427802" cy="5658025"/>
          </a:xfrm>
          <a:prstGeom prst="roundRect">
            <a:avLst/>
          </a:prstGeom>
          <a:noFill/>
          <a:ln w="28575">
            <a:solidFill>
              <a:srgbClr val="FF006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角丸四角形 70"/>
          <p:cNvSpPr/>
          <p:nvPr/>
        </p:nvSpPr>
        <p:spPr>
          <a:xfrm>
            <a:off x="5454634" y="693790"/>
            <a:ext cx="3320876" cy="5638769"/>
          </a:xfrm>
          <a:prstGeom prst="roundRect">
            <a:avLst/>
          </a:prstGeom>
          <a:noFill/>
          <a:ln w="28575">
            <a:solidFill>
              <a:srgbClr val="33CC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フローチャート: 代替処理 71"/>
          <p:cNvSpPr/>
          <p:nvPr/>
        </p:nvSpPr>
        <p:spPr>
          <a:xfrm>
            <a:off x="2346991" y="6096734"/>
            <a:ext cx="1277923" cy="415057"/>
          </a:xfrm>
          <a:prstGeom prst="flowChartAlternateProcess">
            <a:avLst/>
          </a:prstGeom>
          <a:solidFill>
            <a:schemeClr val="bg1"/>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b="1" dirty="0">
                <a:solidFill>
                  <a:srgbClr val="FF0066"/>
                </a:solidFill>
              </a:rPr>
              <a:t>ちょくせつぜい</a:t>
            </a:r>
            <a:endParaRPr kumimoji="1" lang="en-US" altLang="ja-JP" sz="800" b="1" dirty="0">
              <a:solidFill>
                <a:srgbClr val="FF0066"/>
              </a:solidFill>
            </a:endParaRPr>
          </a:p>
          <a:p>
            <a:pPr algn="ctr"/>
            <a:r>
              <a:rPr kumimoji="1" lang="ja-JP" altLang="en-US" dirty="0">
                <a:solidFill>
                  <a:srgbClr val="FF0066"/>
                </a:solidFill>
              </a:rPr>
              <a:t>直接税</a:t>
            </a:r>
          </a:p>
        </p:txBody>
      </p:sp>
      <p:sp>
        <p:nvSpPr>
          <p:cNvPr id="73" name="フローチャート: 代替処理 72"/>
          <p:cNvSpPr/>
          <p:nvPr/>
        </p:nvSpPr>
        <p:spPr>
          <a:xfrm>
            <a:off x="6497207" y="6068176"/>
            <a:ext cx="1277923" cy="415690"/>
          </a:xfrm>
          <a:prstGeom prst="flowChartAlternateProcess">
            <a:avLst/>
          </a:prstGeom>
          <a:solidFill>
            <a:schemeClr val="bg1"/>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b="1" dirty="0">
                <a:solidFill>
                  <a:srgbClr val="33CCFF"/>
                </a:solidFill>
              </a:rPr>
              <a:t>かんせつぜい</a:t>
            </a:r>
            <a:endParaRPr lang="en-US" altLang="ja-JP" sz="800" b="1" dirty="0">
              <a:solidFill>
                <a:srgbClr val="33CCFF"/>
              </a:solidFill>
            </a:endParaRPr>
          </a:p>
          <a:p>
            <a:pPr algn="ctr"/>
            <a:r>
              <a:rPr lang="ja-JP" altLang="en-US" dirty="0">
                <a:solidFill>
                  <a:srgbClr val="33CCFF"/>
                </a:solidFill>
              </a:rPr>
              <a:t>間接税</a:t>
            </a:r>
            <a:endParaRPr kumimoji="1" lang="ja-JP" altLang="en-US" dirty="0">
              <a:solidFill>
                <a:srgbClr val="33CCFF"/>
              </a:solidFill>
            </a:endParaRPr>
          </a:p>
        </p:txBody>
      </p:sp>
      <p:sp>
        <p:nvSpPr>
          <p:cNvPr id="74" name="テキスト ボックス 73"/>
          <p:cNvSpPr txBox="1"/>
          <p:nvPr/>
        </p:nvSpPr>
        <p:spPr>
          <a:xfrm>
            <a:off x="1138652" y="6527018"/>
            <a:ext cx="3987942" cy="261610"/>
          </a:xfrm>
          <a:prstGeom prst="rect">
            <a:avLst/>
          </a:prstGeom>
          <a:noFill/>
        </p:spPr>
        <p:txBody>
          <a:bodyPr wrap="square" rtlCol="0">
            <a:spAutoFit/>
          </a:bodyPr>
          <a:lstStyle/>
          <a:p>
            <a:r>
              <a:rPr kumimoji="1" lang="ja-JP" altLang="en-US" sz="1100" dirty="0"/>
              <a:t>税金を負担する人</a:t>
            </a:r>
            <a:r>
              <a:rPr lang="ja-JP" altLang="en-US" sz="1100" dirty="0"/>
              <a:t>が直接国や地方公共団体に納める税金</a:t>
            </a:r>
            <a:endParaRPr kumimoji="1" lang="ja-JP" altLang="en-US" sz="1100" dirty="0"/>
          </a:p>
        </p:txBody>
      </p:sp>
      <p:sp>
        <p:nvSpPr>
          <p:cNvPr id="75" name="テキスト ボックス 74"/>
          <p:cNvSpPr txBox="1"/>
          <p:nvPr/>
        </p:nvSpPr>
        <p:spPr>
          <a:xfrm>
            <a:off x="5608635" y="6527018"/>
            <a:ext cx="3907344" cy="261610"/>
          </a:xfrm>
          <a:prstGeom prst="rect">
            <a:avLst/>
          </a:prstGeom>
          <a:noFill/>
        </p:spPr>
        <p:txBody>
          <a:bodyPr wrap="square" rtlCol="0">
            <a:spAutoFit/>
          </a:bodyPr>
          <a:lstStyle/>
          <a:p>
            <a:r>
              <a:rPr lang="ja-JP" altLang="en-US" sz="1100" dirty="0"/>
              <a:t>実質的に税金を負担する人と納める人が異なる税金</a:t>
            </a:r>
            <a:endParaRPr kumimoji="1" lang="ja-JP" altLang="en-US" sz="1100" dirty="0"/>
          </a:p>
        </p:txBody>
      </p:sp>
      <p:sp>
        <p:nvSpPr>
          <p:cNvPr id="76" name="角丸四角形 75"/>
          <p:cNvSpPr/>
          <p:nvPr/>
        </p:nvSpPr>
        <p:spPr>
          <a:xfrm>
            <a:off x="9715100" y="1082038"/>
            <a:ext cx="2319243" cy="114043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税務署（国税）</a:t>
            </a:r>
            <a:endParaRPr kumimoji="1" lang="en-US" altLang="ja-JP" sz="1400" b="1" dirty="0"/>
          </a:p>
          <a:p>
            <a:pPr algn="ctr"/>
            <a:r>
              <a:rPr lang="ja-JP" altLang="en-US" sz="1200" dirty="0"/>
              <a:t>１年間に国に</a:t>
            </a:r>
            <a:endParaRPr lang="en-US" altLang="ja-JP" sz="1200" dirty="0"/>
          </a:p>
          <a:p>
            <a:pPr algn="ctr"/>
            <a:r>
              <a:rPr kumimoji="1" lang="ja-JP" altLang="en-US" sz="1200" dirty="0"/>
              <a:t>納められる税金</a:t>
            </a:r>
            <a:endParaRPr kumimoji="1" lang="en-US" altLang="ja-JP" sz="1200" dirty="0"/>
          </a:p>
          <a:p>
            <a:pPr algn="ctr"/>
            <a:r>
              <a:rPr lang="ja-JP" altLang="en-US" sz="1400" b="1" dirty="0"/>
              <a:t>約</a:t>
            </a:r>
            <a:r>
              <a:rPr lang="en-US" altLang="ja-JP" sz="1400" b="1" dirty="0"/>
              <a:t>69</a:t>
            </a:r>
            <a:r>
              <a:rPr lang="ja-JP" altLang="en-US" sz="1400" b="1" dirty="0"/>
              <a:t>兆</a:t>
            </a:r>
            <a:r>
              <a:rPr lang="en-US" altLang="ja-JP" sz="1400" b="1" dirty="0"/>
              <a:t>4400</a:t>
            </a:r>
            <a:r>
              <a:rPr lang="ja-JP" altLang="en-US" sz="1400" b="1" dirty="0"/>
              <a:t>億円</a:t>
            </a:r>
            <a:endParaRPr lang="en-US" altLang="ja-JP" sz="1400" b="1" dirty="0"/>
          </a:p>
          <a:p>
            <a:pPr algn="ctr"/>
            <a:r>
              <a:rPr kumimoji="1" lang="ja-JP" altLang="en-US" sz="1100" dirty="0"/>
              <a:t>（令和５年度当初予算）</a:t>
            </a:r>
          </a:p>
        </p:txBody>
      </p:sp>
      <p:sp>
        <p:nvSpPr>
          <p:cNvPr id="77" name="角丸四角形 76"/>
          <p:cNvSpPr/>
          <p:nvPr/>
        </p:nvSpPr>
        <p:spPr>
          <a:xfrm>
            <a:off x="9750328" y="3395593"/>
            <a:ext cx="2319245" cy="114043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t>茨城県</a:t>
            </a:r>
            <a:r>
              <a:rPr kumimoji="1" lang="ja-JP" altLang="en-US" sz="1400" b="1" dirty="0"/>
              <a:t>（県税）</a:t>
            </a:r>
            <a:endParaRPr kumimoji="1" lang="en-US" altLang="ja-JP" sz="1400" b="1" dirty="0"/>
          </a:p>
          <a:p>
            <a:pPr algn="ctr"/>
            <a:r>
              <a:rPr lang="ja-JP" altLang="en-US" sz="1200" dirty="0"/>
              <a:t>１年間に茨城県に</a:t>
            </a:r>
            <a:endParaRPr lang="en-US" altLang="ja-JP" sz="1200" dirty="0"/>
          </a:p>
          <a:p>
            <a:pPr algn="ctr"/>
            <a:r>
              <a:rPr kumimoji="1" lang="ja-JP" altLang="en-US" sz="1200" dirty="0"/>
              <a:t>納められる税金</a:t>
            </a:r>
            <a:endParaRPr kumimoji="1" lang="en-US" altLang="ja-JP" sz="1200" dirty="0"/>
          </a:p>
          <a:p>
            <a:pPr algn="ctr"/>
            <a:r>
              <a:rPr lang="ja-JP" altLang="en-US" sz="1400" b="1" dirty="0"/>
              <a:t>約</a:t>
            </a:r>
            <a:r>
              <a:rPr lang="en-US" altLang="ja-JP" sz="1400" b="1" dirty="0"/>
              <a:t>4,268</a:t>
            </a:r>
            <a:r>
              <a:rPr lang="ja-JP" altLang="en-US" sz="1400" b="1" dirty="0"/>
              <a:t>億円</a:t>
            </a:r>
            <a:endParaRPr lang="en-US" altLang="ja-JP" sz="1400" b="1" dirty="0"/>
          </a:p>
          <a:p>
            <a:pPr algn="ctr"/>
            <a:r>
              <a:rPr kumimoji="1" lang="ja-JP" altLang="en-US" sz="1100" dirty="0"/>
              <a:t>（令和５年度当初予算）</a:t>
            </a:r>
          </a:p>
        </p:txBody>
      </p:sp>
      <p:sp>
        <p:nvSpPr>
          <p:cNvPr id="78" name="角丸四角形 77"/>
          <p:cNvSpPr/>
          <p:nvPr/>
        </p:nvSpPr>
        <p:spPr>
          <a:xfrm>
            <a:off x="9722148" y="5363566"/>
            <a:ext cx="2284015" cy="114043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t>市町村</a:t>
            </a:r>
            <a:r>
              <a:rPr kumimoji="1" lang="ja-JP" altLang="en-US" sz="1400" b="1" dirty="0"/>
              <a:t>（市町村税）</a:t>
            </a:r>
            <a:endParaRPr kumimoji="1" lang="en-US" altLang="ja-JP" sz="1400" b="1" dirty="0"/>
          </a:p>
          <a:p>
            <a:pPr algn="ctr"/>
            <a:r>
              <a:rPr lang="ja-JP" altLang="en-US" sz="1200" dirty="0"/>
              <a:t>１年間に茨城県内の</a:t>
            </a:r>
            <a:endParaRPr lang="en-US" altLang="ja-JP" sz="1200" dirty="0"/>
          </a:p>
          <a:p>
            <a:pPr algn="ctr"/>
            <a:r>
              <a:rPr lang="ja-JP" altLang="en-US" sz="1200" dirty="0"/>
              <a:t>市町村に</a:t>
            </a:r>
            <a:r>
              <a:rPr kumimoji="1" lang="ja-JP" altLang="en-US" sz="1200" dirty="0"/>
              <a:t>納められる税金</a:t>
            </a:r>
            <a:endParaRPr kumimoji="1" lang="en-US" altLang="ja-JP" sz="1200" dirty="0"/>
          </a:p>
          <a:p>
            <a:pPr algn="ctr"/>
            <a:r>
              <a:rPr lang="ja-JP" altLang="en-US" sz="1400" b="1" dirty="0"/>
              <a:t>約</a:t>
            </a:r>
            <a:r>
              <a:rPr lang="en-US" altLang="ja-JP" sz="1400" b="1" dirty="0"/>
              <a:t>4,505</a:t>
            </a:r>
            <a:r>
              <a:rPr lang="ja-JP" altLang="en-US" sz="1400" b="1" dirty="0"/>
              <a:t>億円</a:t>
            </a:r>
            <a:endParaRPr lang="en-US" altLang="ja-JP" sz="1400" b="1" dirty="0"/>
          </a:p>
          <a:p>
            <a:pPr algn="ctr"/>
            <a:r>
              <a:rPr kumimoji="1" lang="ja-JP" altLang="en-US" sz="1100" dirty="0"/>
              <a:t>（令和５年度当初予算）</a:t>
            </a:r>
          </a:p>
        </p:txBody>
      </p:sp>
      <p:sp>
        <p:nvSpPr>
          <p:cNvPr id="44" name="フローチャート: 代替処理 43"/>
          <p:cNvSpPr/>
          <p:nvPr/>
        </p:nvSpPr>
        <p:spPr>
          <a:xfrm>
            <a:off x="5592763" y="3955512"/>
            <a:ext cx="3086812" cy="2009427"/>
          </a:xfrm>
          <a:prstGeom prst="flowChartAlternateProcess">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角丸四角形 26"/>
          <p:cNvSpPr/>
          <p:nvPr/>
        </p:nvSpPr>
        <p:spPr>
          <a:xfrm>
            <a:off x="1005914" y="3955512"/>
            <a:ext cx="4289725" cy="2005992"/>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1134874" y="4526869"/>
            <a:ext cx="1723549" cy="461665"/>
          </a:xfrm>
          <a:prstGeom prst="rect">
            <a:avLst/>
          </a:prstGeom>
          <a:noFill/>
        </p:spPr>
        <p:txBody>
          <a:bodyPr wrap="none" rtlCol="0">
            <a:spAutoFit/>
          </a:bodyPr>
          <a:lstStyle/>
          <a:p>
            <a:r>
              <a:rPr lang="ja-JP" altLang="en-US" sz="1200" dirty="0">
                <a:latin typeface="メイリオ" panose="020B0604030504040204" pitchFamily="50" charset="-128"/>
                <a:ea typeface="メイリオ" panose="020B0604030504040204" pitchFamily="50" charset="-128"/>
              </a:rPr>
              <a:t>車を所有している人が</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納めます。</a:t>
            </a:r>
            <a:endParaRPr kumimoji="1" lang="en-US" altLang="ja-JP" sz="1200" dirty="0">
              <a:latin typeface="メイリオ" panose="020B0604030504040204" pitchFamily="50" charset="-128"/>
              <a:ea typeface="メイリオ" panose="020B0604030504040204" pitchFamily="50" charset="-128"/>
            </a:endParaRPr>
          </a:p>
        </p:txBody>
      </p:sp>
      <p:sp>
        <p:nvSpPr>
          <p:cNvPr id="19" name="テキスト ボックス 18"/>
          <p:cNvSpPr txBox="1"/>
          <p:nvPr/>
        </p:nvSpPr>
        <p:spPr>
          <a:xfrm>
            <a:off x="3254954" y="4603015"/>
            <a:ext cx="2031325" cy="461665"/>
          </a:xfrm>
          <a:prstGeom prst="rect">
            <a:avLst/>
          </a:prstGeom>
          <a:noFill/>
        </p:spPr>
        <p:txBody>
          <a:bodyPr wrap="none" rtlCol="0">
            <a:spAutoFit/>
          </a:bodyPr>
          <a:lstStyle/>
          <a:p>
            <a:r>
              <a:rPr lang="ja-JP" altLang="en-US" sz="1200" dirty="0">
                <a:latin typeface="メイリオ" panose="020B0604030504040204" pitchFamily="50" charset="-128"/>
                <a:ea typeface="メイリオ" panose="020B0604030504040204" pitchFamily="50" charset="-128"/>
              </a:rPr>
              <a:t>土地や建物を取得した人が</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納めます。</a:t>
            </a:r>
            <a:endParaRPr lang="en-US" altLang="ja-JP" sz="1200" dirty="0">
              <a:latin typeface="メイリオ" panose="020B0604030504040204" pitchFamily="50" charset="-128"/>
              <a:ea typeface="メイリオ" panose="020B0604030504040204" pitchFamily="50" charset="-128"/>
            </a:endParaRPr>
          </a:p>
        </p:txBody>
      </p:sp>
      <p:sp>
        <p:nvSpPr>
          <p:cNvPr id="20" name="テキスト ボックス 19"/>
          <p:cNvSpPr txBox="1"/>
          <p:nvPr/>
        </p:nvSpPr>
        <p:spPr>
          <a:xfrm>
            <a:off x="1188832" y="5552896"/>
            <a:ext cx="1723549" cy="461665"/>
          </a:xfrm>
          <a:prstGeom prst="rect">
            <a:avLst/>
          </a:prstGeom>
          <a:noFill/>
        </p:spPr>
        <p:txBody>
          <a:bodyPr wrap="none" rtlCol="0">
            <a:spAutoFit/>
          </a:bodyPr>
          <a:lstStyle/>
          <a:p>
            <a:r>
              <a:rPr lang="ja-JP" altLang="en-US" sz="1200" dirty="0">
                <a:latin typeface="メイリオ" panose="020B0604030504040204" pitchFamily="50" charset="-128"/>
                <a:ea typeface="メイリオ" panose="020B0604030504040204" pitchFamily="50" charset="-128"/>
              </a:rPr>
              <a:t>土地や建物を所有して</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いる人が納めます。</a:t>
            </a:r>
            <a:endParaRPr lang="en-US" altLang="ja-JP" sz="1200" dirty="0">
              <a:latin typeface="メイリオ" panose="020B0604030504040204" pitchFamily="50" charset="-128"/>
              <a:ea typeface="メイリオ" panose="020B0604030504040204" pitchFamily="50" charset="-128"/>
            </a:endParaRPr>
          </a:p>
        </p:txBody>
      </p:sp>
      <p:sp>
        <p:nvSpPr>
          <p:cNvPr id="21" name="テキスト ボックス 20"/>
          <p:cNvSpPr txBox="1"/>
          <p:nvPr/>
        </p:nvSpPr>
        <p:spPr>
          <a:xfrm>
            <a:off x="3310325" y="5529229"/>
            <a:ext cx="1877437" cy="461665"/>
          </a:xfrm>
          <a:prstGeom prst="rect">
            <a:avLst/>
          </a:prstGeom>
          <a:noFill/>
        </p:spPr>
        <p:txBody>
          <a:bodyPr wrap="none" rtlCol="0">
            <a:spAutoFit/>
          </a:bodyPr>
          <a:lstStyle/>
          <a:p>
            <a:r>
              <a:rPr lang="ja-JP" altLang="en-US" sz="1200" dirty="0">
                <a:latin typeface="メイリオ" panose="020B0604030504040204" pitchFamily="50" charset="-128"/>
                <a:ea typeface="メイリオ" panose="020B0604030504040204" pitchFamily="50" charset="-128"/>
              </a:rPr>
              <a:t>わたしたち住民が住んで</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いる市町村に納めます。</a:t>
            </a:r>
            <a:endParaRPr lang="en-US" altLang="ja-JP" sz="1200" dirty="0">
              <a:latin typeface="メイリオ" panose="020B0604030504040204" pitchFamily="50" charset="-128"/>
              <a:ea typeface="メイリオ" panose="020B0604030504040204" pitchFamily="50" charset="-128"/>
            </a:endParaRPr>
          </a:p>
        </p:txBody>
      </p:sp>
      <p:pic>
        <p:nvPicPr>
          <p:cNvPr id="23" name="図 22"/>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58147" y="4723971"/>
            <a:ext cx="611426" cy="282197"/>
          </a:xfrm>
          <a:prstGeom prst="rect">
            <a:avLst/>
          </a:prstGeom>
          <a:noFill/>
          <a:ln>
            <a:noFill/>
          </a:ln>
        </p:spPr>
      </p:pic>
      <p:pic>
        <p:nvPicPr>
          <p:cNvPr id="41" name="図 40"/>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22055" y="5068775"/>
            <a:ext cx="795182" cy="553054"/>
          </a:xfrm>
          <a:prstGeom prst="rect">
            <a:avLst/>
          </a:prstGeom>
          <a:noFill/>
          <a:ln>
            <a:noFill/>
          </a:ln>
        </p:spPr>
      </p:pic>
      <p:sp>
        <p:nvSpPr>
          <p:cNvPr id="42" name="正方形/長方形 41"/>
          <p:cNvSpPr/>
          <p:nvPr/>
        </p:nvSpPr>
        <p:spPr>
          <a:xfrm>
            <a:off x="5714217" y="4499724"/>
            <a:ext cx="2818419" cy="461665"/>
          </a:xfrm>
          <a:prstGeom prst="rect">
            <a:avLst/>
          </a:prstGeom>
        </p:spPr>
        <p:txBody>
          <a:bodyPr wrap="square">
            <a:spAutoFit/>
          </a:bodyPr>
          <a:lstStyle/>
          <a:p>
            <a:r>
              <a:rPr lang="ja-JP" altLang="en-US" sz="1200" dirty="0">
                <a:latin typeface="メイリオ" panose="020B0604030504040204" pitchFamily="50" charset="-128"/>
                <a:ea typeface="メイリオ" panose="020B0604030504040204" pitchFamily="50" charset="-128"/>
              </a:rPr>
              <a:t>消費税</a:t>
            </a:r>
            <a:r>
              <a:rPr lang="en-US" altLang="ja-JP" sz="1200" dirty="0">
                <a:latin typeface="メイリオ" panose="020B0604030504040204" pitchFamily="50" charset="-128"/>
                <a:ea typeface="メイリオ" panose="020B0604030504040204" pitchFamily="50" charset="-128"/>
              </a:rPr>
              <a:t>10</a:t>
            </a:r>
            <a:r>
              <a:rPr lang="ja-JP" altLang="en-US" sz="1200" dirty="0">
                <a:latin typeface="メイリオ" panose="020B0604030504040204" pitchFamily="50" charset="-128"/>
                <a:ea typeface="メイリオ" panose="020B0604030504040204" pitchFamily="50" charset="-128"/>
              </a:rPr>
              <a:t>％のうち、</a:t>
            </a:r>
            <a:r>
              <a:rPr lang="en-US" altLang="ja-JP" sz="1200" dirty="0">
                <a:latin typeface="メイリオ" panose="020B0604030504040204" pitchFamily="50" charset="-128"/>
                <a:ea typeface="メイリオ" panose="020B0604030504040204" pitchFamily="50" charset="-128"/>
              </a:rPr>
              <a:t>7.8</a:t>
            </a:r>
            <a:r>
              <a:rPr lang="ja-JP" altLang="en-US" sz="1200" dirty="0">
                <a:latin typeface="メイリオ" panose="020B0604030504040204" pitchFamily="50" charset="-128"/>
                <a:ea typeface="メイリオ" panose="020B0604030504040204" pitchFamily="50" charset="-128"/>
              </a:rPr>
              <a:t>％を国税、</a:t>
            </a:r>
            <a:endParaRPr lang="en-US" altLang="ja-JP" sz="1200" dirty="0">
              <a:latin typeface="メイリオ" panose="020B0604030504040204" pitchFamily="50" charset="-128"/>
              <a:ea typeface="メイリオ" panose="020B0604030504040204" pitchFamily="50" charset="-128"/>
            </a:endParaRPr>
          </a:p>
          <a:p>
            <a:r>
              <a:rPr lang="en-US" altLang="ja-JP" sz="1200" dirty="0">
                <a:latin typeface="メイリオ" panose="020B0604030504040204" pitchFamily="50" charset="-128"/>
                <a:ea typeface="メイリオ" panose="020B0604030504040204" pitchFamily="50" charset="-128"/>
              </a:rPr>
              <a:t>2.2</a:t>
            </a:r>
            <a:r>
              <a:rPr lang="ja-JP" altLang="en-US" sz="1200" dirty="0">
                <a:latin typeface="メイリオ" panose="020B0604030504040204" pitchFamily="50" charset="-128"/>
                <a:ea typeface="メイリオ" panose="020B0604030504040204" pitchFamily="50" charset="-128"/>
              </a:rPr>
              <a:t>％を地方消費税として納めます。</a:t>
            </a:r>
            <a:endParaRPr lang="en-US" altLang="ja-JP" sz="1200" dirty="0">
              <a:latin typeface="メイリオ" panose="020B0604030504040204" pitchFamily="50" charset="-128"/>
              <a:ea typeface="メイリオ" panose="020B0604030504040204" pitchFamily="50" charset="-128"/>
            </a:endParaRPr>
          </a:p>
        </p:txBody>
      </p:sp>
      <p:sp>
        <p:nvSpPr>
          <p:cNvPr id="43" name="正方形/長方形 42"/>
          <p:cNvSpPr/>
          <p:nvPr/>
        </p:nvSpPr>
        <p:spPr>
          <a:xfrm>
            <a:off x="5781226" y="5553713"/>
            <a:ext cx="2818419" cy="461665"/>
          </a:xfrm>
          <a:prstGeom prst="rect">
            <a:avLst/>
          </a:prstGeom>
        </p:spPr>
        <p:txBody>
          <a:bodyPr wrap="square">
            <a:spAutoFit/>
          </a:bodyPr>
          <a:lstStyle/>
          <a:p>
            <a:r>
              <a:rPr lang="ja-JP" altLang="en-US" sz="1200" dirty="0">
                <a:latin typeface="メイリオ" panose="020B0604030504040204" pitchFamily="50" charset="-128"/>
                <a:ea typeface="メイリオ" panose="020B0604030504040204" pitchFamily="50" charset="-128"/>
              </a:rPr>
              <a:t>温泉に入ったときに支払った入湯税は</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施設がまとめて納めます。</a:t>
            </a:r>
            <a:endParaRPr lang="en-US" altLang="ja-JP" sz="1200" dirty="0">
              <a:latin typeface="メイリオ" panose="020B0604030504040204" pitchFamily="50" charset="-128"/>
              <a:ea typeface="メイリオ" panose="020B0604030504040204" pitchFamily="50" charset="-128"/>
            </a:endParaRPr>
          </a:p>
        </p:txBody>
      </p:sp>
      <p:sp>
        <p:nvSpPr>
          <p:cNvPr id="47" name="円/楕円 46"/>
          <p:cNvSpPr/>
          <p:nvPr/>
        </p:nvSpPr>
        <p:spPr>
          <a:xfrm>
            <a:off x="1297311" y="3988442"/>
            <a:ext cx="1275893" cy="51192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t>じどう</a:t>
            </a:r>
            <a:r>
              <a:rPr kumimoji="1" lang="ja-JP" altLang="en-US" sz="700" dirty="0" err="1"/>
              <a:t>しゃぜい</a:t>
            </a:r>
            <a:endParaRPr kumimoji="1" lang="en-US" altLang="ja-JP" sz="700" dirty="0"/>
          </a:p>
          <a:p>
            <a:pPr algn="ctr"/>
            <a:r>
              <a:rPr kumimoji="1" lang="ja-JP" altLang="en-US" sz="1200" b="1" dirty="0"/>
              <a:t>自動車税</a:t>
            </a:r>
            <a:endParaRPr kumimoji="1" lang="ja-JP" altLang="en-US" sz="800" dirty="0"/>
          </a:p>
        </p:txBody>
      </p:sp>
      <p:sp>
        <p:nvSpPr>
          <p:cNvPr id="48" name="円/楕円 47"/>
          <p:cNvSpPr/>
          <p:nvPr/>
        </p:nvSpPr>
        <p:spPr>
          <a:xfrm>
            <a:off x="3448128" y="4015475"/>
            <a:ext cx="1608500" cy="46408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err="1"/>
              <a:t>ふど</a:t>
            </a:r>
            <a:r>
              <a:rPr kumimoji="1" lang="ja-JP" altLang="en-US" sz="700" dirty="0"/>
              <a:t>うさんしゅとくぜい</a:t>
            </a:r>
            <a:endParaRPr kumimoji="1" lang="en-US" altLang="ja-JP" sz="700" dirty="0"/>
          </a:p>
          <a:p>
            <a:pPr algn="ctr"/>
            <a:r>
              <a:rPr lang="ja-JP" altLang="en-US" sz="1200" b="1" dirty="0"/>
              <a:t>不動産取得税</a:t>
            </a:r>
            <a:endParaRPr kumimoji="1" lang="ja-JP" altLang="en-US" sz="1200" b="1" dirty="0"/>
          </a:p>
        </p:txBody>
      </p:sp>
      <p:pic>
        <p:nvPicPr>
          <p:cNvPr id="22" name="図 2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38988" y="4134335"/>
            <a:ext cx="590649" cy="442988"/>
          </a:xfrm>
          <a:prstGeom prst="rect">
            <a:avLst/>
          </a:prstGeom>
          <a:noFill/>
          <a:ln>
            <a:noFill/>
          </a:ln>
        </p:spPr>
      </p:pic>
      <p:sp>
        <p:nvSpPr>
          <p:cNvPr id="49" name="円/楕円 48"/>
          <p:cNvSpPr/>
          <p:nvPr/>
        </p:nvSpPr>
        <p:spPr>
          <a:xfrm>
            <a:off x="1232571" y="5093725"/>
            <a:ext cx="1371601" cy="46736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err="1"/>
              <a:t>こて</a:t>
            </a:r>
            <a:r>
              <a:rPr kumimoji="1" lang="ja-JP" altLang="en-US" sz="700" dirty="0"/>
              <a:t>いしさんぜい</a:t>
            </a:r>
            <a:endParaRPr kumimoji="1" lang="en-US" altLang="ja-JP" sz="700" dirty="0"/>
          </a:p>
          <a:p>
            <a:pPr algn="ctr"/>
            <a:r>
              <a:rPr kumimoji="1" lang="ja-JP" altLang="en-US" sz="1200" b="1" dirty="0"/>
              <a:t>固定資産税</a:t>
            </a:r>
          </a:p>
        </p:txBody>
      </p:sp>
      <p:sp>
        <p:nvSpPr>
          <p:cNvPr id="50" name="円/楕円 49"/>
          <p:cNvSpPr/>
          <p:nvPr/>
        </p:nvSpPr>
        <p:spPr>
          <a:xfrm>
            <a:off x="3432634" y="5102552"/>
            <a:ext cx="1531087" cy="41462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t>しちょう</a:t>
            </a:r>
            <a:r>
              <a:rPr kumimoji="1" lang="ja-JP" altLang="en-US" sz="700" dirty="0" err="1"/>
              <a:t>そん</a:t>
            </a:r>
            <a:r>
              <a:rPr kumimoji="1" lang="ja-JP" altLang="en-US" sz="700" dirty="0"/>
              <a:t>みんぜい</a:t>
            </a:r>
            <a:endParaRPr kumimoji="1" lang="en-US" altLang="ja-JP" sz="700" dirty="0"/>
          </a:p>
          <a:p>
            <a:pPr algn="ctr"/>
            <a:r>
              <a:rPr kumimoji="1" lang="ja-JP" altLang="en-US" sz="1200" b="1" dirty="0"/>
              <a:t>市町村民税</a:t>
            </a:r>
          </a:p>
        </p:txBody>
      </p:sp>
      <p:sp>
        <p:nvSpPr>
          <p:cNvPr id="52" name="円/楕円 51"/>
          <p:cNvSpPr/>
          <p:nvPr/>
        </p:nvSpPr>
        <p:spPr>
          <a:xfrm>
            <a:off x="6014807" y="4018816"/>
            <a:ext cx="1379826" cy="44660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t>ちほうしょう</a:t>
            </a:r>
            <a:r>
              <a:rPr kumimoji="1" lang="ja-JP" altLang="en-US" sz="700" dirty="0" err="1"/>
              <a:t>ひぜい</a:t>
            </a:r>
            <a:endParaRPr kumimoji="1" lang="en-US" altLang="ja-JP" sz="700" dirty="0"/>
          </a:p>
          <a:p>
            <a:pPr algn="ctr"/>
            <a:r>
              <a:rPr lang="ja-JP" altLang="en-US" sz="1200" b="1" dirty="0"/>
              <a:t>地方消費税</a:t>
            </a:r>
            <a:endParaRPr kumimoji="1" lang="ja-JP" altLang="en-US" sz="1200" b="1" dirty="0"/>
          </a:p>
        </p:txBody>
      </p:sp>
      <p:sp>
        <p:nvSpPr>
          <p:cNvPr id="53" name="円/楕円 52"/>
          <p:cNvSpPr/>
          <p:nvPr/>
        </p:nvSpPr>
        <p:spPr>
          <a:xfrm>
            <a:off x="6091637" y="5072208"/>
            <a:ext cx="1190846" cy="41155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err="1"/>
              <a:t>にゅう</a:t>
            </a:r>
            <a:r>
              <a:rPr kumimoji="1" lang="ja-JP" altLang="en-US" sz="700" dirty="0"/>
              <a:t>とうぜい</a:t>
            </a:r>
            <a:endParaRPr kumimoji="1" lang="en-US" altLang="ja-JP" sz="700" dirty="0"/>
          </a:p>
          <a:p>
            <a:pPr algn="ctr"/>
            <a:r>
              <a:rPr kumimoji="1" lang="ja-JP" altLang="en-US" sz="1200" b="1" dirty="0"/>
              <a:t>入湯税</a:t>
            </a:r>
          </a:p>
        </p:txBody>
      </p:sp>
      <p:sp>
        <p:nvSpPr>
          <p:cNvPr id="61" name="右矢印 60"/>
          <p:cNvSpPr/>
          <p:nvPr/>
        </p:nvSpPr>
        <p:spPr>
          <a:xfrm>
            <a:off x="8201093" y="3843355"/>
            <a:ext cx="1477320" cy="517037"/>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右矢印 61"/>
          <p:cNvSpPr/>
          <p:nvPr/>
        </p:nvSpPr>
        <p:spPr>
          <a:xfrm>
            <a:off x="8201093" y="4972102"/>
            <a:ext cx="1431105" cy="521165"/>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角丸四角形 66"/>
          <p:cNvSpPr/>
          <p:nvPr/>
        </p:nvSpPr>
        <p:spPr>
          <a:xfrm>
            <a:off x="598074" y="3876967"/>
            <a:ext cx="8345794" cy="2156903"/>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角丸四角形 68"/>
          <p:cNvSpPr/>
          <p:nvPr/>
        </p:nvSpPr>
        <p:spPr>
          <a:xfrm>
            <a:off x="262228" y="4060124"/>
            <a:ext cx="560603" cy="1790587"/>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地方税</a:t>
            </a:r>
            <a:endParaRPr kumimoji="1" lang="en-US" altLang="ja-JP" b="1" dirty="0"/>
          </a:p>
        </p:txBody>
      </p:sp>
      <p:grpSp>
        <p:nvGrpSpPr>
          <p:cNvPr id="4" name="グループ化 3"/>
          <p:cNvGrpSpPr/>
          <p:nvPr/>
        </p:nvGrpSpPr>
        <p:grpSpPr>
          <a:xfrm>
            <a:off x="292525" y="784930"/>
            <a:ext cx="9393709" cy="3005875"/>
            <a:chOff x="268813" y="910938"/>
            <a:chExt cx="9393709" cy="3005875"/>
          </a:xfrm>
        </p:grpSpPr>
        <p:sp>
          <p:nvSpPr>
            <p:cNvPr id="34" name="フローチャート: 代替処理 33"/>
            <p:cNvSpPr/>
            <p:nvPr/>
          </p:nvSpPr>
          <p:spPr>
            <a:xfrm>
              <a:off x="5576132" y="959065"/>
              <a:ext cx="3086812" cy="2899563"/>
            </a:xfrm>
            <a:prstGeom prst="flowChartAlternateProcess">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角丸四角形 23"/>
            <p:cNvSpPr/>
            <p:nvPr/>
          </p:nvSpPr>
          <p:spPr>
            <a:xfrm>
              <a:off x="993694" y="959066"/>
              <a:ext cx="4268062" cy="2890798"/>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p:cNvPicPr/>
            <p:nvPr/>
          </p:nvPicPr>
          <p:blipFill>
            <a:blip r:embed="rId9">
              <a:clrChange>
                <a:clrFrom>
                  <a:srgbClr val="FFFFFF"/>
                </a:clrFrom>
                <a:clrTo>
                  <a:srgbClr val="FFFFFF">
                    <a:alpha val="0"/>
                  </a:srgbClr>
                </a:clrTo>
              </a:clrChange>
            </a:blip>
            <a:stretch>
              <a:fillRect/>
            </a:stretch>
          </p:blipFill>
          <p:spPr>
            <a:xfrm>
              <a:off x="1353352" y="1616416"/>
              <a:ext cx="969927" cy="1068087"/>
            </a:xfrm>
            <a:prstGeom prst="rect">
              <a:avLst/>
            </a:prstGeom>
          </p:spPr>
        </p:pic>
        <p:sp>
          <p:nvSpPr>
            <p:cNvPr id="11" name="テキスト ボックス 10"/>
            <p:cNvSpPr txBox="1"/>
            <p:nvPr/>
          </p:nvSpPr>
          <p:spPr>
            <a:xfrm>
              <a:off x="2527146" y="1082038"/>
              <a:ext cx="2571319" cy="1415772"/>
            </a:xfrm>
            <a:prstGeom prst="rect">
              <a:avLst/>
            </a:prstGeom>
            <a:noFill/>
          </p:spPr>
          <p:txBody>
            <a:bodyPr wrap="square" rtlCol="0">
              <a:spAutoFit/>
            </a:bodyPr>
            <a:lstStyle/>
            <a:p>
              <a:r>
                <a:rPr lang="ja-JP" altLang="en-US" sz="1200" dirty="0">
                  <a:latin typeface="メイリオ" panose="020B0604030504040204" pitchFamily="50" charset="-128"/>
                  <a:ea typeface="メイリオ" panose="020B0604030504040204" pitchFamily="50" charset="-128"/>
                </a:rPr>
                <a:t>会社などで働いている人は、</a:t>
              </a:r>
              <a:r>
                <a:rPr kumimoji="1" lang="ja-JP" altLang="en-US" sz="1200" dirty="0">
                  <a:latin typeface="メイリオ" panose="020B0604030504040204" pitchFamily="50" charset="-128"/>
                  <a:ea typeface="メイリオ" panose="020B0604030504040204" pitchFamily="50" charset="-128"/>
                </a:rPr>
                <a:t>給料から差し引かれます。差し</a:t>
              </a:r>
              <a:r>
                <a:rPr lang="ja-JP" altLang="en-US" sz="1200" dirty="0">
                  <a:latin typeface="メイリオ" panose="020B0604030504040204" pitchFamily="50" charset="-128"/>
                  <a:ea typeface="メイリオ" panose="020B0604030504040204" pitchFamily="50" charset="-128"/>
                </a:rPr>
                <a:t>引かれた税金は会社などがまとめて納めます。</a:t>
              </a:r>
              <a:endParaRPr lang="en-US" altLang="ja-JP" sz="1200"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農業をしている人や商売をしている人は、１年に１度自分の税金の額を計算し</a:t>
              </a:r>
              <a:r>
                <a:rPr lang="ja-JP" altLang="en-US" sz="1200" dirty="0">
                  <a:latin typeface="メイリオ" panose="020B0604030504040204" pitchFamily="50" charset="-128"/>
                  <a:ea typeface="メイリオ" panose="020B0604030504040204" pitchFamily="50" charset="-128"/>
                </a:rPr>
                <a:t>て納めます</a:t>
              </a:r>
              <a:r>
                <a:rPr lang="ja-JP" altLang="en-US" sz="1400" dirty="0">
                  <a:latin typeface="メイリオ" panose="020B0604030504040204" pitchFamily="50" charset="-128"/>
                  <a:ea typeface="メイリオ" panose="020B0604030504040204" pitchFamily="50" charset="-128"/>
                </a:rPr>
                <a:t>。</a:t>
              </a:r>
              <a:endParaRPr kumimoji="1" lang="ja-JP" altLang="en-US" sz="1400" dirty="0">
                <a:latin typeface="メイリオ" panose="020B0604030504040204" pitchFamily="50" charset="-128"/>
                <a:ea typeface="メイリオ" panose="020B0604030504040204" pitchFamily="50" charset="-128"/>
              </a:endParaRPr>
            </a:p>
          </p:txBody>
        </p:sp>
        <p:sp>
          <p:nvSpPr>
            <p:cNvPr id="12" name="テキスト ボックス 11"/>
            <p:cNvSpPr txBox="1"/>
            <p:nvPr/>
          </p:nvSpPr>
          <p:spPr>
            <a:xfrm>
              <a:off x="1249701" y="3391930"/>
              <a:ext cx="1569660" cy="461665"/>
            </a:xfrm>
            <a:prstGeom prst="rect">
              <a:avLst/>
            </a:prstGeom>
            <a:noFill/>
          </p:spPr>
          <p:txBody>
            <a:bodyPr wrap="none" rtlCol="0">
              <a:spAutoFit/>
            </a:bodyPr>
            <a:lstStyle/>
            <a:p>
              <a:r>
                <a:rPr kumimoji="1" lang="ja-JP" altLang="en-US" sz="1200" dirty="0">
                  <a:latin typeface="メイリオ" panose="020B0604030504040204" pitchFamily="50" charset="-128"/>
                  <a:ea typeface="メイリオ" panose="020B0604030504040204" pitchFamily="50" charset="-128"/>
                </a:rPr>
                <a:t>会社も税金の額を</a:t>
              </a:r>
              <a:endParaRPr kumimoji="1" lang="en-US" altLang="ja-JP" sz="1200"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計算して納めます。</a:t>
              </a:r>
            </a:p>
          </p:txBody>
        </p:sp>
        <p:sp>
          <p:nvSpPr>
            <p:cNvPr id="33" name="正方形/長方形 32"/>
            <p:cNvSpPr/>
            <p:nvPr/>
          </p:nvSpPr>
          <p:spPr>
            <a:xfrm>
              <a:off x="5737652" y="2321774"/>
              <a:ext cx="2818419" cy="461665"/>
            </a:xfrm>
            <a:prstGeom prst="rect">
              <a:avLst/>
            </a:prstGeom>
          </p:spPr>
          <p:txBody>
            <a:bodyPr wrap="square">
              <a:spAutoFit/>
            </a:bodyPr>
            <a:lstStyle/>
            <a:p>
              <a:r>
                <a:rPr lang="ja-JP" altLang="en-US" sz="1200" dirty="0">
                  <a:latin typeface="メイリオ" panose="020B0604030504040204" pitchFamily="50" charset="-128"/>
                  <a:ea typeface="メイリオ" panose="020B0604030504040204" pitchFamily="50" charset="-128"/>
                </a:rPr>
                <a:t>買い物をしたときに支払った消費税は、</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お店などがまとめて納めます。</a:t>
              </a:r>
              <a:endParaRPr lang="en-US" altLang="ja-JP" sz="1200" dirty="0">
                <a:latin typeface="メイリオ" panose="020B0604030504040204" pitchFamily="50" charset="-128"/>
                <a:ea typeface="メイリオ" panose="020B0604030504040204" pitchFamily="50" charset="-128"/>
              </a:endParaRPr>
            </a:p>
          </p:txBody>
        </p:sp>
        <p:sp>
          <p:nvSpPr>
            <p:cNvPr id="45" name="円/楕円 44"/>
            <p:cNvSpPr/>
            <p:nvPr/>
          </p:nvSpPr>
          <p:spPr>
            <a:xfrm>
              <a:off x="1213436" y="1018854"/>
              <a:ext cx="1152806" cy="54292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err="1"/>
                <a:t>しょ</a:t>
              </a:r>
              <a:r>
                <a:rPr kumimoji="1" lang="ja-JP" altLang="en-US" sz="900" dirty="0"/>
                <a:t>とくぜい</a:t>
              </a:r>
              <a:endParaRPr kumimoji="1" lang="en-US" altLang="ja-JP" sz="900" dirty="0"/>
            </a:p>
            <a:p>
              <a:pPr algn="ctr"/>
              <a:r>
                <a:rPr kumimoji="1" lang="ja-JP" altLang="en-US" sz="1400" b="1" dirty="0"/>
                <a:t>所得税</a:t>
              </a:r>
            </a:p>
          </p:txBody>
        </p:sp>
        <p:sp>
          <p:nvSpPr>
            <p:cNvPr id="46" name="円/楕円 45"/>
            <p:cNvSpPr/>
            <p:nvPr/>
          </p:nvSpPr>
          <p:spPr>
            <a:xfrm>
              <a:off x="1431633" y="2800462"/>
              <a:ext cx="1152806" cy="54292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t>ほうじん</a:t>
              </a:r>
              <a:r>
                <a:rPr lang="ja-JP" altLang="en-US" sz="900" dirty="0" err="1"/>
                <a:t>ぜい</a:t>
              </a:r>
              <a:endParaRPr kumimoji="1" lang="en-US" altLang="ja-JP" sz="900" dirty="0"/>
            </a:p>
            <a:p>
              <a:pPr algn="ctr"/>
              <a:r>
                <a:rPr lang="ja-JP" altLang="en-US" sz="1400" b="1" dirty="0"/>
                <a:t>法人税</a:t>
              </a:r>
              <a:endParaRPr kumimoji="1" lang="ja-JP" altLang="en-US" sz="1400" b="1" dirty="0"/>
            </a:p>
          </p:txBody>
        </p:sp>
        <p:sp>
          <p:nvSpPr>
            <p:cNvPr id="51" name="円/楕円 50"/>
            <p:cNvSpPr/>
            <p:nvPr/>
          </p:nvSpPr>
          <p:spPr>
            <a:xfrm>
              <a:off x="7385694" y="1016951"/>
              <a:ext cx="1112481" cy="55346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t>しょう</a:t>
              </a:r>
              <a:r>
                <a:rPr kumimoji="1" lang="ja-JP" altLang="en-US" sz="700" dirty="0" err="1"/>
                <a:t>ひぜい</a:t>
              </a:r>
              <a:endParaRPr kumimoji="1" lang="en-US" altLang="ja-JP" sz="700" dirty="0"/>
            </a:p>
            <a:p>
              <a:pPr algn="ctr"/>
              <a:r>
                <a:rPr kumimoji="1" lang="ja-JP" altLang="en-US" sz="1400" b="1" dirty="0"/>
                <a:t>消費税</a:t>
              </a:r>
            </a:p>
          </p:txBody>
        </p:sp>
        <p:sp>
          <p:nvSpPr>
            <p:cNvPr id="55" name="角丸四角形 54"/>
            <p:cNvSpPr/>
            <p:nvPr/>
          </p:nvSpPr>
          <p:spPr>
            <a:xfrm>
              <a:off x="5892756" y="2820909"/>
              <a:ext cx="435935" cy="9144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メイリオ" panose="020B0604030504040204" pitchFamily="50" charset="-128"/>
                  <a:ea typeface="メイリオ" panose="020B0604030504040204" pitchFamily="50" charset="-128"/>
                </a:rPr>
                <a:t>消</a:t>
              </a:r>
              <a:endParaRPr kumimoji="1" lang="en-US" altLang="ja-JP" dirty="0">
                <a:latin typeface="メイリオ" panose="020B0604030504040204" pitchFamily="50" charset="-128"/>
                <a:ea typeface="メイリオ" panose="020B0604030504040204" pitchFamily="50" charset="-128"/>
              </a:endParaRPr>
            </a:p>
            <a:p>
              <a:pPr algn="ctr"/>
              <a:r>
                <a:rPr lang="ja-JP" altLang="en-US" dirty="0">
                  <a:latin typeface="メイリオ" panose="020B0604030504040204" pitchFamily="50" charset="-128"/>
                  <a:ea typeface="メイリオ" panose="020B0604030504040204" pitchFamily="50" charset="-128"/>
                </a:rPr>
                <a:t>費</a:t>
              </a:r>
              <a:endParaRPr lang="en-US" altLang="ja-JP" dirty="0">
                <a:latin typeface="メイリオ" panose="020B0604030504040204" pitchFamily="50" charset="-128"/>
                <a:ea typeface="メイリオ" panose="020B0604030504040204" pitchFamily="50" charset="-128"/>
              </a:endParaRPr>
            </a:p>
            <a:p>
              <a:pPr algn="ctr"/>
              <a:r>
                <a:rPr lang="ja-JP" altLang="en-US" dirty="0">
                  <a:latin typeface="メイリオ" panose="020B0604030504040204" pitchFamily="50" charset="-128"/>
                  <a:ea typeface="メイリオ" panose="020B0604030504040204" pitchFamily="50" charset="-128"/>
                </a:rPr>
                <a:t>者</a:t>
              </a:r>
              <a:endParaRPr kumimoji="1" lang="ja-JP" altLang="en-US" dirty="0">
                <a:latin typeface="メイリオ" panose="020B0604030504040204" pitchFamily="50" charset="-128"/>
                <a:ea typeface="メイリオ" panose="020B0604030504040204" pitchFamily="50" charset="-128"/>
              </a:endParaRPr>
            </a:p>
          </p:txBody>
        </p:sp>
        <p:sp>
          <p:nvSpPr>
            <p:cNvPr id="56" name="角丸四角形 55"/>
            <p:cNvSpPr/>
            <p:nvPr/>
          </p:nvSpPr>
          <p:spPr>
            <a:xfrm>
              <a:off x="6926792" y="2800462"/>
              <a:ext cx="435935" cy="9144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latin typeface="メイリオ" panose="020B0604030504040204" pitchFamily="50" charset="-128"/>
                  <a:ea typeface="メイリオ" panose="020B0604030504040204" pitchFamily="50" charset="-128"/>
                </a:rPr>
                <a:t>お</a:t>
              </a:r>
              <a:endParaRPr lang="en-US" altLang="ja-JP" dirty="0">
                <a:latin typeface="メイリオ" panose="020B0604030504040204" pitchFamily="50" charset="-128"/>
                <a:ea typeface="メイリオ" panose="020B0604030504040204" pitchFamily="50" charset="-128"/>
              </a:endParaRPr>
            </a:p>
            <a:p>
              <a:pPr algn="ctr"/>
              <a:r>
                <a:rPr kumimoji="1" lang="ja-JP" altLang="en-US" dirty="0">
                  <a:latin typeface="メイリオ" panose="020B0604030504040204" pitchFamily="50" charset="-128"/>
                  <a:ea typeface="メイリオ" panose="020B0604030504040204" pitchFamily="50" charset="-128"/>
                </a:rPr>
                <a:t>店</a:t>
              </a:r>
              <a:endParaRPr kumimoji="1" lang="en-US" altLang="ja-JP" dirty="0">
                <a:latin typeface="メイリオ" panose="020B0604030504040204" pitchFamily="50" charset="-128"/>
                <a:ea typeface="メイリオ" panose="020B0604030504040204" pitchFamily="50" charset="-128"/>
              </a:endParaRPr>
            </a:p>
          </p:txBody>
        </p:sp>
        <p:sp>
          <p:nvSpPr>
            <p:cNvPr id="57" name="角丸四角形 56"/>
            <p:cNvSpPr/>
            <p:nvPr/>
          </p:nvSpPr>
          <p:spPr>
            <a:xfrm>
              <a:off x="7986437" y="2820909"/>
              <a:ext cx="435935" cy="906566"/>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latin typeface="メイリオ" panose="020B0604030504040204" pitchFamily="50" charset="-128"/>
                  <a:ea typeface="メイリオ" panose="020B0604030504040204" pitchFamily="50" charset="-128"/>
                </a:rPr>
                <a:t>税務署</a:t>
              </a:r>
              <a:endParaRPr kumimoji="1" lang="en-US" altLang="ja-JP" dirty="0">
                <a:latin typeface="メイリオ" panose="020B0604030504040204" pitchFamily="50" charset="-128"/>
                <a:ea typeface="メイリオ" panose="020B0604030504040204" pitchFamily="50" charset="-128"/>
              </a:endParaRPr>
            </a:p>
          </p:txBody>
        </p:sp>
        <p:sp>
          <p:nvSpPr>
            <p:cNvPr id="58" name="右矢印 57"/>
            <p:cNvSpPr/>
            <p:nvPr/>
          </p:nvSpPr>
          <p:spPr>
            <a:xfrm>
              <a:off x="7401466" y="3014314"/>
              <a:ext cx="546232" cy="484632"/>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右矢印 58"/>
            <p:cNvSpPr/>
            <p:nvPr/>
          </p:nvSpPr>
          <p:spPr>
            <a:xfrm>
              <a:off x="6367569" y="3014314"/>
              <a:ext cx="539853" cy="484632"/>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右矢印 59"/>
            <p:cNvSpPr/>
            <p:nvPr/>
          </p:nvSpPr>
          <p:spPr>
            <a:xfrm>
              <a:off x="8072476" y="1467757"/>
              <a:ext cx="1590046" cy="631125"/>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角丸四角形 65"/>
            <p:cNvSpPr/>
            <p:nvPr/>
          </p:nvSpPr>
          <p:spPr>
            <a:xfrm>
              <a:off x="554800" y="910938"/>
              <a:ext cx="8394790" cy="3005875"/>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角丸四角形 67"/>
            <p:cNvSpPr/>
            <p:nvPr/>
          </p:nvSpPr>
          <p:spPr>
            <a:xfrm>
              <a:off x="268813" y="1487522"/>
              <a:ext cx="560603" cy="179058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国</a:t>
              </a:r>
              <a:endParaRPr kumimoji="1" lang="en-US" altLang="ja-JP" b="1" dirty="0"/>
            </a:p>
            <a:p>
              <a:pPr algn="ctr"/>
              <a:r>
                <a:rPr lang="ja-JP" altLang="en-US" b="1" dirty="0"/>
                <a:t>税</a:t>
              </a:r>
              <a:endParaRPr kumimoji="1" lang="ja-JP" altLang="en-US" b="1" dirty="0"/>
            </a:p>
          </p:txBody>
        </p:sp>
        <p:pic>
          <p:nvPicPr>
            <p:cNvPr id="79" name="図 78"/>
            <p:cNvPicPr>
              <a:picLocks noChangeAspect="1"/>
            </p:cNvPicPr>
            <p:nvPr/>
          </p:nvPicPr>
          <p:blipFill>
            <a:blip r:embed="rId10">
              <a:extLst>
                <a:ext uri="{BEBA8EAE-BF5A-486C-A8C5-ECC9F3942E4B}">
                  <a14:imgProps xmlns:a14="http://schemas.microsoft.com/office/drawing/2010/main">
                    <a14:imgLayer r:embed="rId11">
                      <a14:imgEffect>
                        <a14:backgroundRemoval t="3226" b="98827" l="4706" r="96043">
                          <a14:foregroundMark x1="33476" y1="8944" x2="33476" y2="8944"/>
                          <a14:foregroundMark x1="31230" y1="5132" x2="31230" y2="5132"/>
                          <a14:foregroundMark x1="27273" y1="4839" x2="27273" y2="4839"/>
                          <a14:foregroundMark x1="32727" y1="3372" x2="32727" y2="3372"/>
                          <a14:foregroundMark x1="12620" y1="49413" x2="12620" y2="49413"/>
                          <a14:foregroundMark x1="6310" y1="46041" x2="6310" y2="46041"/>
                          <a14:foregroundMark x1="6738" y1="48534" x2="6738" y2="48534"/>
                          <a14:foregroundMark x1="4706" y1="56891" x2="4706" y2="56891"/>
                          <a14:foregroundMark x1="9198" y1="58798" x2="9198" y2="58798"/>
                          <a14:foregroundMark x1="17540" y1="89296" x2="17540" y2="89296"/>
                          <a14:foregroundMark x1="25775" y1="86510" x2="25775" y2="86510"/>
                          <a14:foregroundMark x1="30588" y1="89883" x2="30588" y2="89883"/>
                          <a14:foregroundMark x1="29840" y1="93109" x2="29840" y2="93109"/>
                          <a14:foregroundMark x1="24813" y1="96774" x2="24813" y2="96774"/>
                          <a14:foregroundMark x1="10802" y1="93988" x2="10802" y2="93988"/>
                          <a14:foregroundMark x1="9840" y1="90616" x2="30695" y2="90323"/>
                          <a14:foregroundMark x1="10267" y1="95894" x2="27059" y2="93842"/>
                          <a14:foregroundMark x1="6096" y1="86804" x2="6417" y2="95455"/>
                          <a14:foregroundMark x1="28235" y1="95308" x2="28235" y2="95308"/>
                          <a14:foregroundMark x1="30909" y1="96774" x2="53583" y2="95455"/>
                          <a14:foregroundMark x1="55508" y1="96481" x2="70695" y2="96921"/>
                          <a14:foregroundMark x1="93583" y1="73167" x2="93048" y2="95894"/>
                          <a14:foregroundMark x1="95829" y1="70235" x2="96037" y2="97600"/>
                          <a14:foregroundMark x1="6631" y1="59677" x2="14439" y2="71701"/>
                          <a14:foregroundMark x1="9840" y1="77273" x2="27594" y2="76979"/>
                          <a14:foregroundMark x1="24813" y1="67449" x2="24813" y2="67449"/>
                          <a14:foregroundMark x1="31551" y1="55718" x2="31551" y2="55718"/>
                          <a14:foregroundMark x1="27487" y1="47507" x2="27487" y2="47507"/>
                          <a14:foregroundMark x1="40749" y1="45161" x2="40749" y2="45161"/>
                          <a14:foregroundMark x1="32727" y1="37683" x2="32727" y2="37683"/>
                          <a14:foregroundMark x1="30267" y1="75806" x2="30267" y2="75806"/>
                          <a14:foregroundMark x1="28663" y1="76100" x2="28663" y2="76100"/>
                          <a14:foregroundMark x1="29840" y1="74047" x2="29840" y2="74047"/>
                          <a14:foregroundMark x1="49305" y1="76100" x2="49305" y2="76100"/>
                          <a14:foregroundMark x1="49733" y1="76393" x2="50267" y2="76393"/>
                          <a14:foregroundMark x1="39358" y1="45748" x2="39358" y2="45748"/>
                          <a14:foregroundMark x1="27594" y1="45015" x2="27594" y2="45015"/>
                          <a14:foregroundMark x1="38930" y1="43109" x2="38930" y2="43109"/>
                          <a14:backgroundMark x1="20321" y1="99560" x2="20321" y2="99560"/>
                          <a14:backgroundMark x1="20321" y1="99560" x2="20321" y2="99560"/>
                          <a14:backgroundMark x1="3636" y1="99560" x2="97112" y2="99707"/>
                          <a14:backgroundMark x1="73797" y1="68035" x2="73797" y2="68035"/>
                        </a14:backgroundRemoval>
                      </a14:imgEffect>
                    </a14:imgLayer>
                  </a14:imgProps>
                </a:ext>
              </a:extLst>
            </a:blip>
            <a:stretch>
              <a:fillRect/>
            </a:stretch>
          </p:blipFill>
          <p:spPr>
            <a:xfrm>
              <a:off x="5785247" y="1161968"/>
              <a:ext cx="1538687" cy="1122336"/>
            </a:xfrm>
            <a:prstGeom prst="rect">
              <a:avLst/>
            </a:prstGeom>
          </p:spPr>
        </p:pic>
        <p:pic>
          <p:nvPicPr>
            <p:cNvPr id="3" name="図 2"/>
            <p:cNvPicPr>
              <a:picLocks noChangeAspect="1"/>
            </p:cNvPicPr>
            <p:nvPr/>
          </p:nvPicPr>
          <p:blipFill>
            <a:blip r:embed="rId12">
              <a:extLst>
                <a:ext uri="{BEBA8EAE-BF5A-486C-A8C5-ECC9F3942E4B}">
                  <a14:imgProps xmlns:a14="http://schemas.microsoft.com/office/drawing/2010/main">
                    <a14:imgLayer r:embed="rId13">
                      <a14:imgEffect>
                        <a14:backgroundRemoval t="6538" b="95000" l="9331" r="91725">
                          <a14:foregroundMark x1="12676" y1="87179" x2="12676" y2="87179"/>
                          <a14:foregroundMark x1="25704" y1="95256" x2="25704" y2="95256"/>
                          <a14:foregroundMark x1="89437" y1="83974" x2="89437" y2="83974"/>
                          <a14:foregroundMark x1="92077" y1="63846" x2="92077" y2="63846"/>
                          <a14:foregroundMark x1="17606" y1="92949" x2="17606" y2="92949"/>
                          <a14:foregroundMark x1="12852" y1="95000" x2="12852" y2="95000"/>
                          <a14:foregroundMark x1="47359" y1="6667" x2="47359" y2="6667"/>
                          <a14:foregroundMark x1="32923" y1="6538" x2="75880" y2="6538"/>
                          <a14:foregroundMark x1="75880" y1="6538" x2="40516" y2="13088"/>
                          <a14:foregroundMark x1="40157" y1="13542" x2="85387" y2="8590"/>
                          <a14:foregroundMark x1="41373" y1="7436" x2="50880" y2="10641"/>
                          <a14:foregroundMark x1="21831" y1="85513" x2="21831" y2="85513"/>
                          <a14:foregroundMark x1="14261" y1="79359" x2="14261" y2="79359"/>
                          <a14:foregroundMark x1="22711" y1="79359" x2="12676" y2="91282"/>
                          <a14:foregroundMark x1="86092" y1="10128" x2="86092" y2="10128"/>
                          <a14:foregroundMark x1="33803" y1="15256" x2="33803" y2="15256"/>
                          <a14:backgroundMark x1="33275" y1="15000" x2="39613" y2="14231"/>
                        </a14:backgroundRemoval>
                      </a14:imgEffect>
                    </a14:imgLayer>
                  </a14:imgProps>
                </a:ext>
              </a:extLst>
            </a:blip>
            <a:stretch>
              <a:fillRect/>
            </a:stretch>
          </p:blipFill>
          <p:spPr>
            <a:xfrm>
              <a:off x="3585778" y="2427547"/>
              <a:ext cx="1161481" cy="1377347"/>
            </a:xfrm>
            <a:prstGeom prst="rect">
              <a:avLst/>
            </a:prstGeom>
          </p:spPr>
        </p:pic>
      </p:grpSp>
      <p:cxnSp>
        <p:nvCxnSpPr>
          <p:cNvPr id="80" name="直線コネクタ 79"/>
          <p:cNvCxnSpPr/>
          <p:nvPr/>
        </p:nvCxnSpPr>
        <p:spPr>
          <a:xfrm>
            <a:off x="1017406" y="5012578"/>
            <a:ext cx="7768540" cy="4741"/>
          </a:xfrm>
          <a:prstGeom prst="line">
            <a:avLst/>
          </a:prstGeom>
          <a:ln w="38100">
            <a:solidFill>
              <a:srgbClr val="00B050"/>
            </a:solidFill>
            <a:prstDash val="sysDash"/>
          </a:ln>
        </p:spPr>
        <p:style>
          <a:lnRef idx="1">
            <a:schemeClr val="accent1"/>
          </a:lnRef>
          <a:fillRef idx="0">
            <a:schemeClr val="accent1"/>
          </a:fillRef>
          <a:effectRef idx="0">
            <a:schemeClr val="accent1"/>
          </a:effectRef>
          <a:fontRef idx="minor">
            <a:schemeClr val="tx1"/>
          </a:fontRef>
        </p:style>
      </p:cxnSp>
      <p:grpSp>
        <p:nvGrpSpPr>
          <p:cNvPr id="8" name="グループ化 7"/>
          <p:cNvGrpSpPr/>
          <p:nvPr/>
        </p:nvGrpSpPr>
        <p:grpSpPr>
          <a:xfrm>
            <a:off x="45406" y="9930"/>
            <a:ext cx="3140683" cy="694893"/>
            <a:chOff x="29294" y="137709"/>
            <a:chExt cx="3140683" cy="694893"/>
          </a:xfrm>
        </p:grpSpPr>
        <p:sp>
          <p:nvSpPr>
            <p:cNvPr id="81" name="テキスト ボックス 80"/>
            <p:cNvSpPr txBox="1"/>
            <p:nvPr/>
          </p:nvSpPr>
          <p:spPr>
            <a:xfrm>
              <a:off x="29294" y="217882"/>
              <a:ext cx="3140683" cy="614720"/>
            </a:xfrm>
            <a:prstGeom prst="rect">
              <a:avLst/>
            </a:prstGeom>
            <a:noFill/>
          </p:spPr>
          <p:txBody>
            <a:bodyPr wrap="square" rtlCol="0">
              <a:spAutoFit/>
            </a:bodyPr>
            <a:lstStyle/>
            <a:p>
              <a:pPr>
                <a:lnSpc>
                  <a:spcPct val="150000"/>
                </a:lnSpc>
              </a:pPr>
              <a:r>
                <a:rPr lang="en-US" altLang="ja-JP" sz="1200" dirty="0"/>
                <a:t>※</a:t>
              </a:r>
              <a:r>
                <a:rPr lang="ja-JP" altLang="en-US" sz="1200" dirty="0"/>
                <a:t>道府県民税と市町村民税をあわせて一般に「住民税」と呼ばれています。</a:t>
              </a:r>
              <a:endParaRPr kumimoji="1" lang="ja-JP" altLang="en-US" sz="1200" dirty="0"/>
            </a:p>
          </p:txBody>
        </p:sp>
        <p:sp>
          <p:nvSpPr>
            <p:cNvPr id="82" name="テキスト ボックス 81"/>
            <p:cNvSpPr txBox="1"/>
            <p:nvPr/>
          </p:nvSpPr>
          <p:spPr>
            <a:xfrm>
              <a:off x="179517" y="137709"/>
              <a:ext cx="1093896" cy="200055"/>
            </a:xfrm>
            <a:prstGeom prst="rect">
              <a:avLst/>
            </a:prstGeom>
            <a:noFill/>
          </p:spPr>
          <p:txBody>
            <a:bodyPr wrap="square" rtlCol="0">
              <a:spAutoFit/>
            </a:bodyPr>
            <a:lstStyle/>
            <a:p>
              <a:r>
                <a:rPr kumimoji="1" lang="ja-JP" altLang="en-US" sz="700" dirty="0"/>
                <a:t>どう</a:t>
              </a:r>
              <a:r>
                <a:rPr kumimoji="1" lang="ja-JP" altLang="en-US" sz="700" dirty="0" err="1"/>
                <a:t>ふけんみん</a:t>
              </a:r>
              <a:r>
                <a:rPr kumimoji="1" lang="ja-JP" altLang="en-US" sz="700" dirty="0"/>
                <a:t>ぜい</a:t>
              </a:r>
            </a:p>
          </p:txBody>
        </p:sp>
        <p:sp>
          <p:nvSpPr>
            <p:cNvPr id="85" name="テキスト ボックス 84"/>
            <p:cNvSpPr txBox="1"/>
            <p:nvPr/>
          </p:nvSpPr>
          <p:spPr>
            <a:xfrm>
              <a:off x="1038719" y="142953"/>
              <a:ext cx="1093896" cy="200055"/>
            </a:xfrm>
            <a:prstGeom prst="rect">
              <a:avLst/>
            </a:prstGeom>
            <a:noFill/>
          </p:spPr>
          <p:txBody>
            <a:bodyPr wrap="square" rtlCol="0">
              <a:spAutoFit/>
            </a:bodyPr>
            <a:lstStyle/>
            <a:p>
              <a:r>
                <a:rPr lang="ja-JP" altLang="en-US" sz="700" dirty="0"/>
                <a:t>しちょう</a:t>
              </a:r>
              <a:r>
                <a:rPr lang="ja-JP" altLang="en-US" sz="700" dirty="0" err="1"/>
                <a:t>そん</a:t>
              </a:r>
              <a:r>
                <a:rPr lang="ja-JP" altLang="en-US" sz="700" dirty="0"/>
                <a:t>みんぜい</a:t>
              </a:r>
              <a:endParaRPr kumimoji="1" lang="ja-JP" altLang="en-US" sz="700" dirty="0"/>
            </a:p>
          </p:txBody>
        </p:sp>
        <p:sp>
          <p:nvSpPr>
            <p:cNvPr id="86" name="テキスト ボックス 85"/>
            <p:cNvSpPr txBox="1"/>
            <p:nvPr/>
          </p:nvSpPr>
          <p:spPr>
            <a:xfrm>
              <a:off x="94936" y="439278"/>
              <a:ext cx="1093896" cy="200055"/>
            </a:xfrm>
            <a:prstGeom prst="rect">
              <a:avLst/>
            </a:prstGeom>
            <a:noFill/>
          </p:spPr>
          <p:txBody>
            <a:bodyPr wrap="square" rtlCol="0">
              <a:spAutoFit/>
            </a:bodyPr>
            <a:lstStyle/>
            <a:p>
              <a:r>
                <a:rPr lang="ja-JP" altLang="en-US" sz="700" dirty="0" err="1"/>
                <a:t>じゅう</a:t>
              </a:r>
              <a:r>
                <a:rPr lang="ja-JP" altLang="en-US" sz="700" dirty="0"/>
                <a:t>みんぜい</a:t>
              </a:r>
              <a:endParaRPr kumimoji="1" lang="ja-JP" altLang="en-US" sz="700" dirty="0"/>
            </a:p>
          </p:txBody>
        </p:sp>
      </p:grpSp>
      <p:sp>
        <p:nvSpPr>
          <p:cNvPr id="87" name="テキスト ボックス 86"/>
          <p:cNvSpPr txBox="1"/>
          <p:nvPr/>
        </p:nvSpPr>
        <p:spPr>
          <a:xfrm>
            <a:off x="4921466" y="4038714"/>
            <a:ext cx="1223412" cy="538609"/>
          </a:xfrm>
          <a:prstGeom prst="rect">
            <a:avLst/>
          </a:prstGeom>
          <a:noFill/>
        </p:spPr>
        <p:txBody>
          <a:bodyPr wrap="none" rtlCol="0">
            <a:spAutoFit/>
          </a:bodyPr>
          <a:lstStyle/>
          <a:p>
            <a:r>
              <a:rPr lang="ja-JP" altLang="en-US" sz="900" b="1" dirty="0">
                <a:solidFill>
                  <a:prstClr val="black"/>
                </a:solidFill>
                <a:latin typeface="メイリオ" panose="020B0604030504040204" pitchFamily="50" charset="-128"/>
                <a:ea typeface="メイリオ" panose="020B0604030504040204" pitchFamily="50" charset="-128"/>
              </a:rPr>
              <a:t>　どうふけん</a:t>
            </a:r>
            <a:r>
              <a:rPr lang="ja-JP" altLang="en-US" sz="900" b="1" dirty="0" err="1">
                <a:solidFill>
                  <a:prstClr val="black"/>
                </a:solidFill>
                <a:latin typeface="メイリオ" panose="020B0604030504040204" pitchFamily="50" charset="-128"/>
                <a:ea typeface="メイリオ" panose="020B0604030504040204" pitchFamily="50" charset="-128"/>
              </a:rPr>
              <a:t>ぜい</a:t>
            </a:r>
            <a:endParaRPr lang="en-US" altLang="ja-JP" sz="900" b="1" dirty="0">
              <a:solidFill>
                <a:prstClr val="black"/>
              </a:solidFill>
              <a:latin typeface="メイリオ" panose="020B0604030504040204" pitchFamily="50" charset="-128"/>
              <a:ea typeface="メイリオ" panose="020B0604030504040204" pitchFamily="50" charset="-128"/>
            </a:endParaRPr>
          </a:p>
          <a:p>
            <a:r>
              <a:rPr lang="ja-JP" altLang="en-US" sz="2000" dirty="0">
                <a:solidFill>
                  <a:prstClr val="black"/>
                </a:solidFill>
                <a:latin typeface="メイリオ" panose="020B0604030504040204" pitchFamily="50" charset="-128"/>
                <a:ea typeface="メイリオ" panose="020B0604030504040204" pitchFamily="50" charset="-128"/>
              </a:rPr>
              <a:t>道府県税</a:t>
            </a:r>
          </a:p>
        </p:txBody>
      </p:sp>
      <p:sp>
        <p:nvSpPr>
          <p:cNvPr id="88" name="テキスト ボックス 87"/>
          <p:cNvSpPr txBox="1"/>
          <p:nvPr/>
        </p:nvSpPr>
        <p:spPr>
          <a:xfrm>
            <a:off x="4944976" y="5094673"/>
            <a:ext cx="1210588" cy="553998"/>
          </a:xfrm>
          <a:prstGeom prst="rect">
            <a:avLst/>
          </a:prstGeom>
          <a:noFill/>
        </p:spPr>
        <p:txBody>
          <a:bodyPr wrap="none" rtlCol="0">
            <a:spAutoFit/>
          </a:bodyPr>
          <a:lstStyle/>
          <a:p>
            <a:r>
              <a:rPr lang="ja-JP" altLang="en-US" sz="900" b="1" dirty="0">
                <a:solidFill>
                  <a:prstClr val="black"/>
                </a:solidFill>
                <a:latin typeface="メイリオ" panose="020B0604030504040204" pitchFamily="50" charset="-128"/>
                <a:ea typeface="メイリオ" panose="020B0604030504040204" pitchFamily="50" charset="-128"/>
              </a:rPr>
              <a:t>しちょう</a:t>
            </a:r>
            <a:r>
              <a:rPr lang="ja-JP" altLang="en-US" sz="900" b="1" dirty="0" err="1">
                <a:solidFill>
                  <a:prstClr val="black"/>
                </a:solidFill>
                <a:latin typeface="メイリオ" panose="020B0604030504040204" pitchFamily="50" charset="-128"/>
                <a:ea typeface="メイリオ" panose="020B0604030504040204" pitchFamily="50" charset="-128"/>
              </a:rPr>
              <a:t>そんぜい</a:t>
            </a:r>
            <a:endParaRPr lang="en-US" altLang="ja-JP" sz="900" b="1" dirty="0">
              <a:solidFill>
                <a:prstClr val="black"/>
              </a:solidFill>
              <a:latin typeface="メイリオ" panose="020B0604030504040204" pitchFamily="50" charset="-128"/>
              <a:ea typeface="メイリオ" panose="020B0604030504040204" pitchFamily="50" charset="-128"/>
            </a:endParaRPr>
          </a:p>
          <a:p>
            <a:r>
              <a:rPr lang="ja-JP" altLang="en-US" sz="2000" dirty="0">
                <a:solidFill>
                  <a:prstClr val="black"/>
                </a:solidFill>
                <a:latin typeface="メイリオ" panose="020B0604030504040204" pitchFamily="50" charset="-128"/>
                <a:ea typeface="メイリオ" panose="020B0604030504040204" pitchFamily="50" charset="-128"/>
              </a:rPr>
              <a:t>市町村税</a:t>
            </a:r>
          </a:p>
        </p:txBody>
      </p:sp>
      <p:sp>
        <p:nvSpPr>
          <p:cNvPr id="83" name="テキスト ボックス 82"/>
          <p:cNvSpPr txBox="1"/>
          <p:nvPr/>
        </p:nvSpPr>
        <p:spPr>
          <a:xfrm>
            <a:off x="11677409" y="6444335"/>
            <a:ext cx="341760" cy="369332"/>
          </a:xfrm>
          <a:prstGeom prst="rect">
            <a:avLst/>
          </a:prstGeom>
          <a:noFill/>
        </p:spPr>
        <p:txBody>
          <a:bodyPr wrap="none" rtlCol="0">
            <a:spAutoFit/>
          </a:bodyPr>
          <a:lstStyle/>
          <a:p>
            <a:r>
              <a:rPr lang="ja-JP" altLang="en-US" dirty="0">
                <a:latin typeface="+mj-ea"/>
                <a:ea typeface="+mj-ea"/>
              </a:rPr>
              <a:t>４</a:t>
            </a:r>
            <a:endParaRPr kumimoji="1" lang="ja-JP" altLang="en-US" dirty="0">
              <a:latin typeface="+mj-ea"/>
              <a:ea typeface="+mj-ea"/>
            </a:endParaRPr>
          </a:p>
        </p:txBody>
      </p:sp>
      <p:grpSp>
        <p:nvGrpSpPr>
          <p:cNvPr id="94" name="グループ化 93"/>
          <p:cNvGrpSpPr/>
          <p:nvPr/>
        </p:nvGrpSpPr>
        <p:grpSpPr>
          <a:xfrm>
            <a:off x="2645400" y="-49632"/>
            <a:ext cx="7763717" cy="838200"/>
            <a:chOff x="2718387" y="-827464"/>
            <a:chExt cx="7763717" cy="838200"/>
          </a:xfrm>
        </p:grpSpPr>
        <p:sp>
          <p:nvSpPr>
            <p:cNvPr id="95" name="角丸四角形 94"/>
            <p:cNvSpPr/>
            <p:nvPr/>
          </p:nvSpPr>
          <p:spPr>
            <a:xfrm>
              <a:off x="3409299" y="-583290"/>
              <a:ext cx="6291169" cy="393192"/>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正方形/長方形 95"/>
            <p:cNvSpPr/>
            <p:nvPr/>
          </p:nvSpPr>
          <p:spPr>
            <a:xfrm>
              <a:off x="2718387" y="-827464"/>
              <a:ext cx="7763717" cy="8382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800" b="1" dirty="0">
                  <a:ln w="10160">
                    <a:solidFill>
                      <a:srgbClr val="00B050"/>
                    </a:solidFill>
                    <a:prstDash val="solid"/>
                  </a:ln>
                  <a:solidFill>
                    <a:srgbClr val="FFFFFF"/>
                  </a:solidFill>
                  <a:effectLst>
                    <a:outerShdw blurRad="38100" dist="22860" dir="5400000" algn="tl" rotWithShape="0">
                      <a:srgbClr val="000000">
                        <a:alpha val="30000"/>
                      </a:srgbClr>
                    </a:outerShdw>
                  </a:effectLst>
                  <a:latin typeface="HGS創英角ﾎﾟｯﾌﾟ体" panose="040B0A00000000000000" pitchFamily="50" charset="-128"/>
                  <a:ea typeface="HGS創英角ﾎﾟｯﾌﾟ体" panose="040B0A00000000000000" pitchFamily="50" charset="-128"/>
                </a:rPr>
                <a:t>税の種類やしくみを調べてみよう！</a:t>
              </a:r>
              <a:endParaRPr kumimoji="1" lang="ja-JP" altLang="en-US" sz="2800" dirty="0">
                <a:ln w="10160">
                  <a:solidFill>
                    <a:srgbClr val="00B050"/>
                  </a:solidFill>
                  <a:prstDash val="solid"/>
                </a:ln>
                <a:latin typeface="HGS創英角ﾎﾟｯﾌﾟ体" panose="040B0A00000000000000" pitchFamily="50" charset="-128"/>
                <a:ea typeface="HGS創英角ﾎﾟｯﾌﾟ体" panose="040B0A00000000000000" pitchFamily="50" charset="-128"/>
              </a:endParaRPr>
            </a:p>
          </p:txBody>
        </p:sp>
      </p:grpSp>
    </p:spTree>
    <p:extLst>
      <p:ext uri="{BB962C8B-B14F-4D97-AF65-F5344CB8AC3E}">
        <p14:creationId xmlns:p14="http://schemas.microsoft.com/office/powerpoint/2010/main" val="1420167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6" name="テキスト ボックス 5"/>
          <p:cNvSpPr txBox="1"/>
          <p:nvPr/>
        </p:nvSpPr>
        <p:spPr>
          <a:xfrm>
            <a:off x="656519" y="2475328"/>
            <a:ext cx="3427541" cy="369332"/>
          </a:xfrm>
          <a:prstGeom prst="rect">
            <a:avLst/>
          </a:prstGeom>
          <a:noFill/>
        </p:spPr>
        <p:txBody>
          <a:bodyPr wrap="none" rtlCol="0">
            <a:spAutoFit/>
          </a:bodyPr>
          <a:lstStyle/>
          <a:p>
            <a:r>
              <a:rPr lang="en-US" altLang="ja-JP" dirty="0">
                <a:solidFill>
                  <a:srgbClr val="FF0000"/>
                </a:solidFill>
                <a:latin typeface="BIZ UDPゴシック" panose="020B0400000000000000" pitchFamily="50" charset="-128"/>
                <a:ea typeface="BIZ UDPゴシック" panose="020B0400000000000000" pitchFamily="50" charset="-128"/>
              </a:rPr>
              <a:t>1,000</a:t>
            </a:r>
            <a:r>
              <a:rPr lang="ja-JP" altLang="en-US" dirty="0">
                <a:solidFill>
                  <a:srgbClr val="FF0000"/>
                </a:solidFill>
                <a:latin typeface="BIZ UDPゴシック" panose="020B0400000000000000" pitchFamily="50" charset="-128"/>
                <a:ea typeface="BIZ UDPゴシック" panose="020B0400000000000000" pitchFamily="50" charset="-128"/>
              </a:rPr>
              <a:t>円の花たばを買った場合</a:t>
            </a:r>
          </a:p>
        </p:txBody>
      </p:sp>
      <p:sp>
        <p:nvSpPr>
          <p:cNvPr id="8" name="角丸四角形 7"/>
          <p:cNvSpPr/>
          <p:nvPr/>
        </p:nvSpPr>
        <p:spPr>
          <a:xfrm>
            <a:off x="691100" y="3028907"/>
            <a:ext cx="2028260" cy="3692568"/>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5" name="図 4"/>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59271" y="5111560"/>
            <a:ext cx="1058558" cy="1591116"/>
          </a:xfrm>
          <a:prstGeom prst="rect">
            <a:avLst/>
          </a:prstGeom>
          <a:noFill/>
          <a:ln>
            <a:noFill/>
          </a:ln>
        </p:spPr>
      </p:pic>
      <p:sp>
        <p:nvSpPr>
          <p:cNvPr id="9" name="テキスト ボックス 8"/>
          <p:cNvSpPr txBox="1"/>
          <p:nvPr/>
        </p:nvSpPr>
        <p:spPr>
          <a:xfrm>
            <a:off x="874934" y="3415142"/>
            <a:ext cx="1976823" cy="1584601"/>
          </a:xfrm>
          <a:prstGeom prst="rect">
            <a:avLst/>
          </a:prstGeom>
          <a:noFill/>
        </p:spPr>
        <p:txBody>
          <a:bodyPr wrap="none" rtlCol="0">
            <a:spAutoFit/>
          </a:bodyPr>
          <a:lstStyle/>
          <a:p>
            <a:pPr>
              <a:lnSpc>
                <a:spcPts val="2400"/>
              </a:lnSpc>
            </a:pPr>
            <a:r>
              <a:rPr lang="ja-JP" altLang="en-US" sz="1400" dirty="0">
                <a:solidFill>
                  <a:prstClr val="black"/>
                </a:solidFill>
                <a:latin typeface="ＭＳ Ｐゴシック" panose="020B0600070205080204" pitchFamily="50" charset="-128"/>
              </a:rPr>
              <a:t>花</a:t>
            </a:r>
            <a:r>
              <a:rPr lang="ja-JP" altLang="en-US" sz="1400" dirty="0" err="1">
                <a:solidFill>
                  <a:prstClr val="black"/>
                </a:solidFill>
                <a:latin typeface="ＭＳ Ｐゴシック" panose="020B0600070205080204" pitchFamily="50" charset="-128"/>
              </a:rPr>
              <a:t>たば</a:t>
            </a:r>
            <a:r>
              <a:rPr lang="ja-JP" altLang="en-US" sz="1400" dirty="0">
                <a:solidFill>
                  <a:prstClr val="black"/>
                </a:solidFill>
                <a:latin typeface="ＭＳ Ｐゴシック" panose="020B0600070205080204" pitchFamily="50" charset="-128"/>
              </a:rPr>
              <a:t>　</a:t>
            </a:r>
            <a:r>
              <a:rPr lang="en-US" altLang="ja-JP" sz="1400" dirty="0">
                <a:solidFill>
                  <a:prstClr val="black"/>
                </a:solidFill>
                <a:latin typeface="ＭＳ Ｐゴシック" panose="020B0600070205080204" pitchFamily="50" charset="-128"/>
              </a:rPr>
              <a:t>1,100</a:t>
            </a:r>
            <a:r>
              <a:rPr lang="ja-JP" altLang="en-US" sz="1400" dirty="0">
                <a:solidFill>
                  <a:prstClr val="black"/>
                </a:solidFill>
                <a:latin typeface="ＭＳ Ｐゴシック" panose="020B0600070205080204" pitchFamily="50" charset="-128"/>
              </a:rPr>
              <a:t>円</a:t>
            </a:r>
            <a:endParaRPr lang="en-US" altLang="ja-JP" sz="1400" dirty="0">
              <a:solidFill>
                <a:prstClr val="black"/>
              </a:solidFill>
              <a:latin typeface="ＭＳ Ｐゴシック" panose="020B0600070205080204" pitchFamily="50" charset="-128"/>
            </a:endParaRPr>
          </a:p>
          <a:p>
            <a:pPr>
              <a:lnSpc>
                <a:spcPts val="2400"/>
              </a:lnSpc>
            </a:pPr>
            <a:r>
              <a:rPr lang="ja-JP" altLang="en-US" sz="1600" dirty="0">
                <a:solidFill>
                  <a:prstClr val="black"/>
                </a:solidFill>
                <a:latin typeface="ＭＳ Ｐゴシック" panose="020B0600070205080204" pitchFamily="50" charset="-128"/>
              </a:rPr>
              <a:t>品物の金額</a:t>
            </a:r>
            <a:endParaRPr lang="en-US" altLang="ja-JP" sz="1600" dirty="0">
              <a:solidFill>
                <a:prstClr val="black"/>
              </a:solidFill>
              <a:latin typeface="ＭＳ Ｐゴシック" panose="020B0600070205080204" pitchFamily="50" charset="-128"/>
            </a:endParaRPr>
          </a:p>
          <a:p>
            <a:pPr>
              <a:lnSpc>
                <a:spcPts val="2400"/>
              </a:lnSpc>
            </a:pPr>
            <a:r>
              <a:rPr lang="en-US" altLang="ja-JP" sz="1600" dirty="0">
                <a:solidFill>
                  <a:prstClr val="black"/>
                </a:solidFill>
                <a:latin typeface="ＭＳ Ｐゴシック" panose="020B0600070205080204" pitchFamily="50" charset="-128"/>
              </a:rPr>
              <a:t>1,000</a:t>
            </a:r>
            <a:r>
              <a:rPr lang="ja-JP" altLang="en-US" sz="1600" dirty="0">
                <a:solidFill>
                  <a:prstClr val="black"/>
                </a:solidFill>
                <a:latin typeface="ＭＳ Ｐゴシック" panose="020B0600070205080204" pitchFamily="50" charset="-128"/>
              </a:rPr>
              <a:t>円と一緒に</a:t>
            </a:r>
            <a:endParaRPr lang="en-US" altLang="ja-JP" sz="1600" dirty="0">
              <a:solidFill>
                <a:prstClr val="black"/>
              </a:solidFill>
              <a:latin typeface="ＭＳ Ｐゴシック" panose="020B0600070205080204" pitchFamily="50" charset="-128"/>
            </a:endParaRPr>
          </a:p>
          <a:p>
            <a:pPr>
              <a:lnSpc>
                <a:spcPts val="2400"/>
              </a:lnSpc>
            </a:pPr>
            <a:r>
              <a:rPr lang="ja-JP" altLang="en-US" sz="1600" dirty="0">
                <a:solidFill>
                  <a:prstClr val="black"/>
                </a:solidFill>
                <a:latin typeface="ＭＳ Ｐゴシック" panose="020B0600070205080204" pitchFamily="50" charset="-128"/>
              </a:rPr>
              <a:t>消費税</a:t>
            </a:r>
            <a:r>
              <a:rPr lang="en-US" altLang="ja-JP" sz="1600" dirty="0">
                <a:solidFill>
                  <a:prstClr val="black"/>
                </a:solidFill>
                <a:latin typeface="ＭＳ Ｐゴシック" panose="020B0600070205080204" pitchFamily="50" charset="-128"/>
              </a:rPr>
              <a:t>100</a:t>
            </a:r>
            <a:r>
              <a:rPr lang="ja-JP" altLang="en-US" sz="1600" dirty="0">
                <a:solidFill>
                  <a:prstClr val="black"/>
                </a:solidFill>
                <a:latin typeface="ＭＳ Ｐゴシック" panose="020B0600070205080204" pitchFamily="50" charset="-128"/>
              </a:rPr>
              <a:t>円を払う。</a:t>
            </a:r>
            <a:endParaRPr lang="en-US" altLang="ja-JP" dirty="0">
              <a:solidFill>
                <a:prstClr val="black"/>
              </a:solidFill>
              <a:latin typeface="ＭＳ Ｐゴシック" panose="020B0600070205080204" pitchFamily="50" charset="-128"/>
            </a:endParaRPr>
          </a:p>
          <a:p>
            <a:pPr>
              <a:lnSpc>
                <a:spcPts val="2400"/>
              </a:lnSpc>
            </a:pPr>
            <a:r>
              <a:rPr lang="ja-JP" altLang="en-US" sz="1400" dirty="0">
                <a:solidFill>
                  <a:prstClr val="black"/>
                </a:solidFill>
                <a:latin typeface="ＭＳ Ｐゴシック" panose="020B0600070205080204" pitchFamily="50" charset="-128"/>
              </a:rPr>
              <a:t>（消費税を負担する）</a:t>
            </a:r>
          </a:p>
        </p:txBody>
      </p:sp>
      <p:pic>
        <p:nvPicPr>
          <p:cNvPr id="10" name="図 9"/>
          <p:cNvPicPr>
            <a:picLocks noChangeAspect="1"/>
          </p:cNvPicPr>
          <p:nvPr/>
        </p:nvPicPr>
        <p:blipFill>
          <a:blip r:embed="rId3"/>
          <a:stretch>
            <a:fillRect/>
          </a:stretch>
        </p:blipFill>
        <p:spPr>
          <a:xfrm>
            <a:off x="835378" y="5102698"/>
            <a:ext cx="1022361" cy="566559"/>
          </a:xfrm>
          <a:prstGeom prst="rect">
            <a:avLst/>
          </a:prstGeom>
        </p:spPr>
      </p:pic>
      <p:pic>
        <p:nvPicPr>
          <p:cNvPr id="11" name="図 10"/>
          <p:cNvPicPr>
            <a:picLocks noChangeAspect="1"/>
          </p:cNvPicPr>
          <p:nvPr/>
        </p:nvPicPr>
        <p:blipFill>
          <a:blip r:embed="rId4"/>
          <a:stretch>
            <a:fillRect/>
          </a:stretch>
        </p:blipFill>
        <p:spPr>
          <a:xfrm>
            <a:off x="835378" y="5768246"/>
            <a:ext cx="821840" cy="588104"/>
          </a:xfrm>
          <a:prstGeom prst="rect">
            <a:avLst/>
          </a:prstGeom>
        </p:spPr>
      </p:pic>
      <p:sp>
        <p:nvSpPr>
          <p:cNvPr id="12" name="右矢印 11"/>
          <p:cNvSpPr/>
          <p:nvPr/>
        </p:nvSpPr>
        <p:spPr>
          <a:xfrm>
            <a:off x="2817829" y="4381697"/>
            <a:ext cx="767582" cy="7210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3" name="角丸四角形 12"/>
          <p:cNvSpPr/>
          <p:nvPr/>
        </p:nvSpPr>
        <p:spPr>
          <a:xfrm>
            <a:off x="3636720" y="3032404"/>
            <a:ext cx="2028260" cy="3692568"/>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6" name="テキスト ボックス 15"/>
          <p:cNvSpPr txBox="1"/>
          <p:nvPr/>
        </p:nvSpPr>
        <p:spPr>
          <a:xfrm>
            <a:off x="3739689" y="3413719"/>
            <a:ext cx="1954381" cy="1323439"/>
          </a:xfrm>
          <a:prstGeom prst="rect">
            <a:avLst/>
          </a:prstGeom>
          <a:noFill/>
        </p:spPr>
        <p:txBody>
          <a:bodyPr wrap="none" rtlCol="0">
            <a:spAutoFit/>
          </a:bodyPr>
          <a:lstStyle/>
          <a:p>
            <a:pPr>
              <a:lnSpc>
                <a:spcPts val="2400"/>
              </a:lnSpc>
            </a:pPr>
            <a:r>
              <a:rPr lang="ja-JP" altLang="en-US" sz="1600" dirty="0">
                <a:solidFill>
                  <a:prstClr val="black"/>
                </a:solidFill>
                <a:latin typeface="ＭＳ Ｐゴシック" panose="020B0600070205080204" pitchFamily="50" charset="-128"/>
              </a:rPr>
              <a:t>消費者から預かった</a:t>
            </a:r>
            <a:endParaRPr lang="en-US" altLang="ja-JP" sz="1600" dirty="0">
              <a:solidFill>
                <a:prstClr val="black"/>
              </a:solidFill>
              <a:latin typeface="ＭＳ Ｐゴシック" panose="020B0600070205080204" pitchFamily="50" charset="-128"/>
            </a:endParaRPr>
          </a:p>
          <a:p>
            <a:pPr>
              <a:lnSpc>
                <a:spcPts val="2400"/>
              </a:lnSpc>
            </a:pPr>
            <a:r>
              <a:rPr lang="ja-JP" altLang="en-US" sz="1600" dirty="0">
                <a:solidFill>
                  <a:prstClr val="black"/>
                </a:solidFill>
                <a:latin typeface="ＭＳ Ｐゴシック" panose="020B0600070205080204" pitchFamily="50" charset="-128"/>
              </a:rPr>
              <a:t>消費税の額を計算し</a:t>
            </a:r>
            <a:endParaRPr lang="en-US" altLang="ja-JP" sz="1600" dirty="0">
              <a:solidFill>
                <a:prstClr val="black"/>
              </a:solidFill>
              <a:latin typeface="ＭＳ Ｐゴシック" panose="020B0600070205080204" pitchFamily="50" charset="-128"/>
            </a:endParaRPr>
          </a:p>
          <a:p>
            <a:pPr>
              <a:lnSpc>
                <a:spcPts val="2400"/>
              </a:lnSpc>
            </a:pPr>
            <a:r>
              <a:rPr lang="ja-JP" altLang="en-US" sz="1600" dirty="0">
                <a:solidFill>
                  <a:prstClr val="black"/>
                </a:solidFill>
                <a:latin typeface="ＭＳ Ｐゴシック" panose="020B0600070205080204" pitchFamily="50" charset="-128"/>
              </a:rPr>
              <a:t>て納める。</a:t>
            </a:r>
            <a:endParaRPr lang="en-US" altLang="ja-JP" sz="1600" dirty="0">
              <a:solidFill>
                <a:prstClr val="black"/>
              </a:solidFill>
              <a:latin typeface="ＭＳ Ｐゴシック" panose="020B0600070205080204" pitchFamily="50" charset="-128"/>
            </a:endParaRPr>
          </a:p>
          <a:p>
            <a:pPr>
              <a:lnSpc>
                <a:spcPts val="2400"/>
              </a:lnSpc>
            </a:pPr>
            <a:r>
              <a:rPr lang="ja-JP" altLang="en-US" sz="1400" dirty="0">
                <a:solidFill>
                  <a:prstClr val="black"/>
                </a:solidFill>
                <a:latin typeface="ＭＳ Ｐゴシック" panose="020B0600070205080204" pitchFamily="50" charset="-128"/>
              </a:rPr>
              <a:t>（消費税を納める）</a:t>
            </a:r>
          </a:p>
        </p:txBody>
      </p:sp>
      <p:pic>
        <p:nvPicPr>
          <p:cNvPr id="17" name="図 16"/>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92355" y="5580380"/>
            <a:ext cx="1316990" cy="1141095"/>
          </a:xfrm>
          <a:prstGeom prst="rect">
            <a:avLst/>
          </a:prstGeom>
          <a:noFill/>
          <a:ln>
            <a:noFill/>
          </a:ln>
        </p:spPr>
      </p:pic>
      <p:sp>
        <p:nvSpPr>
          <p:cNvPr id="18" name="正方形/長方形 17"/>
          <p:cNvSpPr/>
          <p:nvPr/>
        </p:nvSpPr>
        <p:spPr>
          <a:xfrm>
            <a:off x="3739682" y="4692709"/>
            <a:ext cx="1806875" cy="884174"/>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19" name="図 18"/>
          <p:cNvPicPr>
            <a:picLocks noChangeAspect="1"/>
          </p:cNvPicPr>
          <p:nvPr/>
        </p:nvPicPr>
        <p:blipFill>
          <a:blip r:embed="rId3"/>
          <a:stretch>
            <a:fillRect/>
          </a:stretch>
        </p:blipFill>
        <p:spPr>
          <a:xfrm>
            <a:off x="4145984" y="5006411"/>
            <a:ext cx="1022361" cy="566559"/>
          </a:xfrm>
          <a:prstGeom prst="rect">
            <a:avLst/>
          </a:prstGeom>
        </p:spPr>
      </p:pic>
      <p:sp>
        <p:nvSpPr>
          <p:cNvPr id="20" name="角丸四角形 19"/>
          <p:cNvSpPr/>
          <p:nvPr/>
        </p:nvSpPr>
        <p:spPr>
          <a:xfrm>
            <a:off x="3992355" y="4740410"/>
            <a:ext cx="1323474" cy="27774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prstClr val="black"/>
                </a:solidFill>
              </a:rPr>
              <a:t>お店の売り上げ</a:t>
            </a:r>
          </a:p>
        </p:txBody>
      </p:sp>
      <p:sp>
        <p:nvSpPr>
          <p:cNvPr id="22" name="角丸四角形 21"/>
          <p:cNvSpPr/>
          <p:nvPr/>
        </p:nvSpPr>
        <p:spPr>
          <a:xfrm>
            <a:off x="6628198" y="3028907"/>
            <a:ext cx="2028260" cy="3692568"/>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3" name="右矢印 22"/>
          <p:cNvSpPr/>
          <p:nvPr/>
        </p:nvSpPr>
        <p:spPr>
          <a:xfrm>
            <a:off x="5758843" y="4428460"/>
            <a:ext cx="767582" cy="7210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5" name="テキスト ボックス 24"/>
          <p:cNvSpPr txBox="1"/>
          <p:nvPr/>
        </p:nvSpPr>
        <p:spPr>
          <a:xfrm>
            <a:off x="6620288" y="3341263"/>
            <a:ext cx="1983235" cy="665567"/>
          </a:xfrm>
          <a:prstGeom prst="rect">
            <a:avLst/>
          </a:prstGeom>
          <a:noFill/>
        </p:spPr>
        <p:txBody>
          <a:bodyPr wrap="none" rtlCol="0">
            <a:spAutoFit/>
          </a:bodyPr>
          <a:lstStyle/>
          <a:p>
            <a:pPr>
              <a:lnSpc>
                <a:spcPts val="2400"/>
              </a:lnSpc>
            </a:pPr>
            <a:r>
              <a:rPr lang="ja-JP" altLang="en-US" sz="1600" dirty="0">
                <a:solidFill>
                  <a:prstClr val="black"/>
                </a:solidFill>
                <a:latin typeface="ＭＳ Ｐゴシック" panose="020B0600070205080204" pitchFamily="50" charset="-128"/>
              </a:rPr>
              <a:t>集めた消費税を日本</a:t>
            </a:r>
            <a:endParaRPr lang="en-US" altLang="ja-JP" sz="1600" dirty="0">
              <a:solidFill>
                <a:prstClr val="black"/>
              </a:solidFill>
              <a:latin typeface="ＭＳ Ｐゴシック" panose="020B0600070205080204" pitchFamily="50" charset="-128"/>
            </a:endParaRPr>
          </a:p>
          <a:p>
            <a:pPr>
              <a:lnSpc>
                <a:spcPts val="2400"/>
              </a:lnSpc>
            </a:pPr>
            <a:r>
              <a:rPr lang="ja-JP" altLang="en-US" sz="1600" dirty="0">
                <a:solidFill>
                  <a:prstClr val="black"/>
                </a:solidFill>
                <a:latin typeface="ＭＳ Ｐゴシック" panose="020B0600070205080204" pitchFamily="50" charset="-128"/>
              </a:rPr>
              <a:t>銀行に預ける。</a:t>
            </a:r>
            <a:endParaRPr lang="en-US" altLang="ja-JP" sz="1600" dirty="0">
              <a:solidFill>
                <a:prstClr val="black"/>
              </a:solidFill>
              <a:latin typeface="ＭＳ Ｐゴシック" panose="020B0600070205080204" pitchFamily="50" charset="-128"/>
            </a:endParaRPr>
          </a:p>
        </p:txBody>
      </p:sp>
      <p:pic>
        <p:nvPicPr>
          <p:cNvPr id="26" name="図 25"/>
          <p:cNvPicPr>
            <a:picLocks noChangeAspect="1"/>
          </p:cNvPicPr>
          <p:nvPr/>
        </p:nvPicPr>
        <p:blipFill>
          <a:blip r:embed="rId4"/>
          <a:stretch>
            <a:fillRect/>
          </a:stretch>
        </p:blipFill>
        <p:spPr>
          <a:xfrm>
            <a:off x="7200985" y="4314181"/>
            <a:ext cx="821840" cy="588104"/>
          </a:xfrm>
          <a:prstGeom prst="rect">
            <a:avLst/>
          </a:prstGeom>
        </p:spPr>
      </p:pic>
      <p:pic>
        <p:nvPicPr>
          <p:cNvPr id="27" name="図 26"/>
          <p:cNvPicPr/>
          <p:nvPr/>
        </p:nvPicPr>
        <p:blipFill>
          <a:blip r:embed="rId6">
            <a:extLst>
              <a:ext uri="{28A0092B-C50C-407E-A947-70E740481C1C}">
                <a14:useLocalDpi xmlns:a14="http://schemas.microsoft.com/office/drawing/2010/main" val="0"/>
              </a:ext>
            </a:extLst>
          </a:blip>
          <a:srcRect/>
          <a:stretch>
            <a:fillRect/>
          </a:stretch>
        </p:blipFill>
        <p:spPr bwMode="auto">
          <a:xfrm>
            <a:off x="6914320" y="5060453"/>
            <a:ext cx="1543997" cy="1600477"/>
          </a:xfrm>
          <a:prstGeom prst="rect">
            <a:avLst/>
          </a:prstGeom>
          <a:noFill/>
          <a:ln>
            <a:noFill/>
          </a:ln>
        </p:spPr>
      </p:pic>
      <p:sp>
        <p:nvSpPr>
          <p:cNvPr id="30" name="右矢印 29"/>
          <p:cNvSpPr/>
          <p:nvPr/>
        </p:nvSpPr>
        <p:spPr>
          <a:xfrm rot="18977745">
            <a:off x="8662242" y="2625906"/>
            <a:ext cx="767582" cy="7210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4" name="グループ化 3"/>
          <p:cNvGrpSpPr/>
          <p:nvPr/>
        </p:nvGrpSpPr>
        <p:grpSpPr>
          <a:xfrm>
            <a:off x="9474494" y="790545"/>
            <a:ext cx="2056693" cy="2321824"/>
            <a:chOff x="9317611" y="914227"/>
            <a:chExt cx="2056693" cy="2321824"/>
          </a:xfrm>
        </p:grpSpPr>
        <p:sp>
          <p:nvSpPr>
            <p:cNvPr id="29" name="角丸四角形 28"/>
            <p:cNvSpPr/>
            <p:nvPr/>
          </p:nvSpPr>
          <p:spPr>
            <a:xfrm>
              <a:off x="9317611" y="914227"/>
              <a:ext cx="2028260" cy="2320031"/>
            </a:xfrm>
            <a:prstGeom prst="roundRect">
              <a:avLst/>
            </a:prstGeom>
            <a:solidFill>
              <a:schemeClr val="bg1"/>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1" name="テキスト ボックス 30"/>
            <p:cNvSpPr txBox="1"/>
            <p:nvPr/>
          </p:nvSpPr>
          <p:spPr>
            <a:xfrm>
              <a:off x="9402289" y="1224812"/>
              <a:ext cx="1972015" cy="1015663"/>
            </a:xfrm>
            <a:prstGeom prst="rect">
              <a:avLst/>
            </a:prstGeom>
            <a:noFill/>
          </p:spPr>
          <p:txBody>
            <a:bodyPr wrap="none" rtlCol="0">
              <a:spAutoFit/>
            </a:bodyPr>
            <a:lstStyle/>
            <a:p>
              <a:pPr>
                <a:lnSpc>
                  <a:spcPts val="2400"/>
                </a:lnSpc>
              </a:pPr>
              <a:r>
                <a:rPr lang="ja-JP" altLang="en-US" sz="1600" dirty="0">
                  <a:solidFill>
                    <a:prstClr val="black"/>
                  </a:solidFill>
                  <a:latin typeface="ＭＳ Ｐゴシック" panose="020B0600070205080204" pitchFamily="50" charset="-128"/>
                </a:rPr>
                <a:t>預けられた消費税を</a:t>
              </a:r>
              <a:endParaRPr lang="en-US" altLang="ja-JP" sz="1600" dirty="0">
                <a:solidFill>
                  <a:prstClr val="black"/>
                </a:solidFill>
                <a:latin typeface="ＭＳ Ｐゴシック" panose="020B0600070205080204" pitchFamily="50" charset="-128"/>
              </a:endParaRPr>
            </a:p>
            <a:p>
              <a:pPr>
                <a:lnSpc>
                  <a:spcPts val="2400"/>
                </a:lnSpc>
              </a:pPr>
              <a:r>
                <a:rPr lang="ja-JP" altLang="en-US" sz="1600" dirty="0">
                  <a:solidFill>
                    <a:prstClr val="black"/>
                  </a:solidFill>
                  <a:latin typeface="ＭＳ Ｐゴシック" panose="020B0600070205080204" pitchFamily="50" charset="-128"/>
                </a:rPr>
                <a:t>国のお金（国庫金）と</a:t>
              </a:r>
              <a:endParaRPr lang="en-US" altLang="ja-JP" sz="1600" dirty="0">
                <a:solidFill>
                  <a:prstClr val="black"/>
                </a:solidFill>
                <a:latin typeface="ＭＳ Ｐゴシック" panose="020B0600070205080204" pitchFamily="50" charset="-128"/>
              </a:endParaRPr>
            </a:p>
            <a:p>
              <a:pPr>
                <a:lnSpc>
                  <a:spcPts val="2400"/>
                </a:lnSpc>
              </a:pPr>
              <a:r>
                <a:rPr lang="ja-JP" altLang="en-US" sz="1600" dirty="0">
                  <a:solidFill>
                    <a:prstClr val="black"/>
                  </a:solidFill>
                  <a:latin typeface="ＭＳ Ｐゴシック" panose="020B0600070205080204" pitchFamily="50" charset="-128"/>
                </a:rPr>
                <a:t>して保管する。</a:t>
              </a:r>
              <a:endParaRPr lang="en-US" altLang="ja-JP" sz="1600" dirty="0">
                <a:solidFill>
                  <a:prstClr val="black"/>
                </a:solidFill>
                <a:latin typeface="ＭＳ Ｐゴシック" panose="020B0600070205080204" pitchFamily="50" charset="-128"/>
              </a:endParaRPr>
            </a:p>
          </p:txBody>
        </p:sp>
        <p:pic>
          <p:nvPicPr>
            <p:cNvPr id="32" name="図 3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68210" y="2247953"/>
              <a:ext cx="1288191" cy="988098"/>
            </a:xfrm>
            <a:prstGeom prst="rect">
              <a:avLst/>
            </a:prstGeom>
            <a:noFill/>
            <a:ln>
              <a:noFill/>
            </a:ln>
          </p:spPr>
        </p:pic>
      </p:grpSp>
      <p:sp>
        <p:nvSpPr>
          <p:cNvPr id="39" name="二方向矢印 38"/>
          <p:cNvSpPr/>
          <p:nvPr/>
        </p:nvSpPr>
        <p:spPr>
          <a:xfrm rot="13526805">
            <a:off x="10063428" y="3217953"/>
            <a:ext cx="850392" cy="850392"/>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0" name="円/楕円 39"/>
          <p:cNvSpPr/>
          <p:nvPr/>
        </p:nvSpPr>
        <p:spPr>
          <a:xfrm>
            <a:off x="9009761" y="3506608"/>
            <a:ext cx="914400" cy="914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prstClr val="black"/>
                </a:solidFill>
                <a:latin typeface="ＭＳ Ｐゴシック" panose="020B0600070205080204" pitchFamily="50" charset="-128"/>
              </a:rPr>
              <a:t>78</a:t>
            </a:r>
            <a:r>
              <a:rPr lang="ja-JP" altLang="en-US" dirty="0">
                <a:solidFill>
                  <a:prstClr val="black"/>
                </a:solidFill>
                <a:latin typeface="ＭＳ Ｐゴシック" panose="020B0600070205080204" pitchFamily="50" charset="-128"/>
              </a:rPr>
              <a:t>円</a:t>
            </a:r>
          </a:p>
        </p:txBody>
      </p:sp>
      <p:sp>
        <p:nvSpPr>
          <p:cNvPr id="41" name="円/楕円 40"/>
          <p:cNvSpPr/>
          <p:nvPr/>
        </p:nvSpPr>
        <p:spPr>
          <a:xfrm>
            <a:off x="11060544" y="3471590"/>
            <a:ext cx="914400" cy="914400"/>
          </a:xfrm>
          <a:prstGeom prst="ellipse">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prstClr val="black"/>
                </a:solidFill>
              </a:rPr>
              <a:t>22</a:t>
            </a:r>
            <a:r>
              <a:rPr lang="ja-JP" altLang="en-US" dirty="0">
                <a:solidFill>
                  <a:prstClr val="black"/>
                </a:solidFill>
              </a:rPr>
              <a:t>円</a:t>
            </a:r>
          </a:p>
        </p:txBody>
      </p:sp>
      <p:sp>
        <p:nvSpPr>
          <p:cNvPr id="42" name="テキスト ボックス 41"/>
          <p:cNvSpPr txBox="1"/>
          <p:nvPr/>
        </p:nvSpPr>
        <p:spPr>
          <a:xfrm>
            <a:off x="8943036" y="4395899"/>
            <a:ext cx="938077" cy="369332"/>
          </a:xfrm>
          <a:prstGeom prst="rect">
            <a:avLst/>
          </a:prstGeom>
          <a:noFill/>
        </p:spPr>
        <p:txBody>
          <a:bodyPr wrap="none" rtlCol="0">
            <a:spAutoFit/>
          </a:bodyPr>
          <a:lstStyle/>
          <a:p>
            <a:r>
              <a:rPr lang="ja-JP" altLang="en-US" dirty="0">
                <a:solidFill>
                  <a:prstClr val="black"/>
                </a:solidFill>
              </a:rPr>
              <a:t>国</a:t>
            </a:r>
            <a:r>
              <a:rPr lang="en-US" altLang="ja-JP" dirty="0">
                <a:solidFill>
                  <a:prstClr val="black"/>
                </a:solidFill>
              </a:rPr>
              <a:t>7.8</a:t>
            </a:r>
            <a:r>
              <a:rPr lang="ja-JP" altLang="en-US" dirty="0">
                <a:solidFill>
                  <a:prstClr val="black"/>
                </a:solidFill>
              </a:rPr>
              <a:t>％</a:t>
            </a:r>
          </a:p>
        </p:txBody>
      </p:sp>
      <p:sp>
        <p:nvSpPr>
          <p:cNvPr id="43" name="テキスト ボックス 42"/>
          <p:cNvSpPr txBox="1"/>
          <p:nvPr/>
        </p:nvSpPr>
        <p:spPr>
          <a:xfrm>
            <a:off x="10983321" y="4395899"/>
            <a:ext cx="1168910" cy="369332"/>
          </a:xfrm>
          <a:prstGeom prst="rect">
            <a:avLst/>
          </a:prstGeom>
          <a:noFill/>
        </p:spPr>
        <p:txBody>
          <a:bodyPr wrap="none" rtlCol="0">
            <a:spAutoFit/>
          </a:bodyPr>
          <a:lstStyle/>
          <a:p>
            <a:r>
              <a:rPr lang="ja-JP" altLang="en-US" dirty="0">
                <a:solidFill>
                  <a:prstClr val="black"/>
                </a:solidFill>
              </a:rPr>
              <a:t>地方</a:t>
            </a:r>
            <a:r>
              <a:rPr lang="en-US" altLang="ja-JP" dirty="0">
                <a:solidFill>
                  <a:prstClr val="black"/>
                </a:solidFill>
              </a:rPr>
              <a:t>2.2</a:t>
            </a:r>
            <a:r>
              <a:rPr lang="ja-JP" altLang="en-US" dirty="0">
                <a:solidFill>
                  <a:prstClr val="black"/>
                </a:solidFill>
              </a:rPr>
              <a:t>％</a:t>
            </a:r>
          </a:p>
        </p:txBody>
      </p:sp>
      <p:sp>
        <p:nvSpPr>
          <p:cNvPr id="24" name="テキスト ボックス 23"/>
          <p:cNvSpPr txBox="1"/>
          <p:nvPr/>
        </p:nvSpPr>
        <p:spPr>
          <a:xfrm>
            <a:off x="9154226" y="4875191"/>
            <a:ext cx="2781905" cy="1354217"/>
          </a:xfrm>
          <a:prstGeom prst="rect">
            <a:avLst/>
          </a:prstGeom>
          <a:solidFill>
            <a:schemeClr val="bg1"/>
          </a:solidFill>
        </p:spPr>
        <p:txBody>
          <a:bodyPr wrap="square" rtlCol="0">
            <a:spAutoFit/>
          </a:bodyPr>
          <a:lstStyle/>
          <a:p>
            <a:r>
              <a:rPr kumimoji="1" lang="ja-JP" altLang="en-US" sz="1600" dirty="0"/>
              <a:t>（注）消費税は国税（消費税）　　　</a:t>
            </a:r>
            <a:endParaRPr kumimoji="1" lang="en-US" altLang="ja-JP" sz="1600" dirty="0"/>
          </a:p>
          <a:p>
            <a:r>
              <a:rPr lang="ja-JP" altLang="en-US" sz="1600" dirty="0"/>
              <a:t>　　　</a:t>
            </a:r>
            <a:r>
              <a:rPr kumimoji="1" lang="ja-JP" altLang="en-US" sz="1600" dirty="0"/>
              <a:t>と</a:t>
            </a:r>
            <a:r>
              <a:rPr lang="ja-JP" altLang="en-US" sz="1600" dirty="0"/>
              <a:t>地方税（地方消費税）　　</a:t>
            </a:r>
            <a:endParaRPr lang="en-US" altLang="ja-JP" sz="1600" dirty="0"/>
          </a:p>
          <a:p>
            <a:r>
              <a:rPr lang="ja-JP" altLang="en-US" sz="1600" dirty="0"/>
              <a:t>　　　に分かれていて</a:t>
            </a:r>
            <a:r>
              <a:rPr kumimoji="1" lang="en-US" altLang="ja-JP" sz="1600" dirty="0"/>
              <a:t>10</a:t>
            </a:r>
            <a:r>
              <a:rPr kumimoji="1" lang="ja-JP" altLang="en-US" sz="1600" dirty="0"/>
              <a:t>％の</a:t>
            </a:r>
            <a:endParaRPr kumimoji="1" lang="en-US" altLang="ja-JP" sz="1600" dirty="0"/>
          </a:p>
          <a:p>
            <a:r>
              <a:rPr lang="ja-JP" altLang="en-US" sz="1600" dirty="0"/>
              <a:t>　　　</a:t>
            </a:r>
            <a:r>
              <a:rPr kumimoji="1" lang="ja-JP" altLang="en-US" sz="1600" dirty="0"/>
              <a:t>消費税のうち</a:t>
            </a:r>
            <a:r>
              <a:rPr kumimoji="1" lang="en-US" altLang="ja-JP" sz="1600" dirty="0"/>
              <a:t>7.8</a:t>
            </a:r>
            <a:r>
              <a:rPr kumimoji="1" lang="ja-JP" altLang="en-US" sz="1600" dirty="0"/>
              <a:t>％は国　　</a:t>
            </a:r>
            <a:endParaRPr kumimoji="1" lang="en-US" altLang="ja-JP" sz="1600" dirty="0"/>
          </a:p>
          <a:p>
            <a:r>
              <a:rPr lang="ja-JP" altLang="en-US" sz="1600" dirty="0"/>
              <a:t>　　　</a:t>
            </a:r>
            <a:r>
              <a:rPr kumimoji="1" lang="ja-JP" altLang="en-US" sz="1600" dirty="0"/>
              <a:t>税、</a:t>
            </a:r>
            <a:r>
              <a:rPr lang="en-US" altLang="ja-JP" sz="1600" dirty="0"/>
              <a:t>2.2</a:t>
            </a:r>
            <a:r>
              <a:rPr lang="ja-JP" altLang="en-US" sz="1600" dirty="0"/>
              <a:t>％は地方税です。</a:t>
            </a:r>
            <a:endParaRPr kumimoji="1" lang="ja-JP" altLang="en-US" sz="1600" dirty="0"/>
          </a:p>
        </p:txBody>
      </p:sp>
      <p:sp>
        <p:nvSpPr>
          <p:cNvPr id="44" name="テキスト ボックス 43"/>
          <p:cNvSpPr txBox="1"/>
          <p:nvPr/>
        </p:nvSpPr>
        <p:spPr>
          <a:xfrm>
            <a:off x="11600135" y="6358493"/>
            <a:ext cx="552096" cy="369332"/>
          </a:xfrm>
          <a:prstGeom prst="rect">
            <a:avLst/>
          </a:prstGeom>
          <a:noFill/>
        </p:spPr>
        <p:txBody>
          <a:bodyPr wrap="square" rtlCol="0">
            <a:spAutoFit/>
          </a:bodyPr>
          <a:lstStyle/>
          <a:p>
            <a:r>
              <a:rPr lang="ja-JP" altLang="en-US" dirty="0">
                <a:latin typeface="+mj-ea"/>
                <a:ea typeface="+mj-ea"/>
              </a:rPr>
              <a:t>５</a:t>
            </a:r>
            <a:endParaRPr kumimoji="1" lang="ja-JP" altLang="en-US" dirty="0">
              <a:latin typeface="+mj-ea"/>
              <a:ea typeface="+mj-ea"/>
            </a:endParaRPr>
          </a:p>
        </p:txBody>
      </p:sp>
      <p:grpSp>
        <p:nvGrpSpPr>
          <p:cNvPr id="45" name="グループ化 44"/>
          <p:cNvGrpSpPr/>
          <p:nvPr/>
        </p:nvGrpSpPr>
        <p:grpSpPr>
          <a:xfrm>
            <a:off x="316379" y="-125223"/>
            <a:ext cx="8141938" cy="1061512"/>
            <a:chOff x="203619" y="352044"/>
            <a:chExt cx="8047777" cy="838200"/>
          </a:xfrm>
        </p:grpSpPr>
        <p:sp>
          <p:nvSpPr>
            <p:cNvPr id="46" name="角丸四角形 45"/>
            <p:cNvSpPr/>
            <p:nvPr/>
          </p:nvSpPr>
          <p:spPr>
            <a:xfrm>
              <a:off x="487679" y="620268"/>
              <a:ext cx="7763717" cy="393192"/>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p:cNvSpPr/>
            <p:nvPr/>
          </p:nvSpPr>
          <p:spPr>
            <a:xfrm>
              <a:off x="203619" y="352044"/>
              <a:ext cx="7763717" cy="8382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4400" b="1" dirty="0">
                  <a:ln w="10160">
                    <a:solidFill>
                      <a:srgbClr val="00B050"/>
                    </a:solidFill>
                    <a:prstDash val="solid"/>
                  </a:ln>
                  <a:solidFill>
                    <a:srgbClr val="FFFFFF"/>
                  </a:solidFill>
                  <a:effectLst>
                    <a:outerShdw blurRad="38100" dist="22860" dir="5400000" algn="tl" rotWithShape="0">
                      <a:srgbClr val="000000">
                        <a:alpha val="30000"/>
                      </a:srgbClr>
                    </a:outerShdw>
                  </a:effectLst>
                  <a:latin typeface="HGS創英角ﾎﾟｯﾌﾟ体" panose="040B0A00000000000000" pitchFamily="50" charset="-128"/>
                  <a:ea typeface="HGS創英角ﾎﾟｯﾌﾟ体" panose="040B0A00000000000000" pitchFamily="50" charset="-128"/>
                </a:rPr>
                <a:t>消費税の旅</a:t>
              </a:r>
              <a:endParaRPr kumimoji="1" lang="ja-JP" altLang="en-US" sz="4400" dirty="0">
                <a:ln w="10160">
                  <a:solidFill>
                    <a:srgbClr val="00B050"/>
                  </a:solidFill>
                  <a:prstDash val="solid"/>
                </a:ln>
                <a:latin typeface="HGS創英角ﾎﾟｯﾌﾟ体" panose="040B0A00000000000000" pitchFamily="50" charset="-128"/>
                <a:ea typeface="HGS創英角ﾎﾟｯﾌﾟ体" panose="040B0A00000000000000" pitchFamily="50" charset="-128"/>
              </a:endParaRPr>
            </a:p>
          </p:txBody>
        </p:sp>
      </p:grpSp>
      <p:grpSp>
        <p:nvGrpSpPr>
          <p:cNvPr id="2" name="グループ化 1"/>
          <p:cNvGrpSpPr/>
          <p:nvPr/>
        </p:nvGrpSpPr>
        <p:grpSpPr>
          <a:xfrm>
            <a:off x="600439" y="895035"/>
            <a:ext cx="6135733" cy="1586112"/>
            <a:chOff x="600439" y="895035"/>
            <a:chExt cx="6135733" cy="1586112"/>
          </a:xfrm>
        </p:grpSpPr>
        <p:pic>
          <p:nvPicPr>
            <p:cNvPr id="54" name="図 53"/>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0439" y="995247"/>
              <a:ext cx="1257300" cy="1485900"/>
            </a:xfrm>
            <a:prstGeom prst="rect">
              <a:avLst/>
            </a:prstGeom>
            <a:noFill/>
            <a:ln>
              <a:noFill/>
            </a:ln>
          </p:spPr>
        </p:pic>
        <p:grpSp>
          <p:nvGrpSpPr>
            <p:cNvPr id="55" name="グループ化 54"/>
            <p:cNvGrpSpPr/>
            <p:nvPr/>
          </p:nvGrpSpPr>
          <p:grpSpPr>
            <a:xfrm>
              <a:off x="1660305" y="895035"/>
              <a:ext cx="5075867" cy="1530690"/>
              <a:chOff x="1700865" y="855007"/>
              <a:chExt cx="5075867" cy="1530690"/>
            </a:xfrm>
          </p:grpSpPr>
          <p:pic>
            <p:nvPicPr>
              <p:cNvPr id="56" name="図 55"/>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00865" y="855007"/>
                <a:ext cx="5075867" cy="1530690"/>
              </a:xfrm>
              <a:prstGeom prst="rect">
                <a:avLst/>
              </a:prstGeom>
              <a:noFill/>
              <a:ln>
                <a:noFill/>
              </a:ln>
            </p:spPr>
          </p:pic>
          <p:sp>
            <p:nvSpPr>
              <p:cNvPr id="57" name="テキスト ボックス 56"/>
              <p:cNvSpPr txBox="1"/>
              <p:nvPr/>
            </p:nvSpPr>
            <p:spPr>
              <a:xfrm>
                <a:off x="2370289" y="1007791"/>
                <a:ext cx="4254691" cy="1200329"/>
              </a:xfrm>
              <a:prstGeom prst="rect">
                <a:avLst/>
              </a:prstGeom>
              <a:solidFill>
                <a:schemeClr val="bg1"/>
              </a:solidFill>
            </p:spPr>
            <p:txBody>
              <a:bodyPr wrap="none" rtlCol="0">
                <a:spAutoFit/>
              </a:bodyPr>
              <a:lstStyle/>
              <a:p>
                <a:pPr>
                  <a:lnSpc>
                    <a:spcPct val="150000"/>
                  </a:lnSpc>
                </a:pPr>
                <a:r>
                  <a:rPr kumimoji="1" lang="ja-JP" altLang="en-US" sz="1600" dirty="0"/>
                  <a:t>　皆さんも税金を払っています。その</a:t>
                </a:r>
                <a:r>
                  <a:rPr lang="ja-JP" altLang="en-US" sz="1600" dirty="0"/>
                  <a:t>代表例が　</a:t>
                </a:r>
                <a:endParaRPr lang="en-US" altLang="ja-JP" sz="1600" dirty="0"/>
              </a:p>
              <a:p>
                <a:pPr>
                  <a:lnSpc>
                    <a:spcPct val="150000"/>
                  </a:lnSpc>
                </a:pPr>
                <a:r>
                  <a:rPr lang="ja-JP" altLang="en-US" sz="1600" dirty="0"/>
                  <a:t>　</a:t>
                </a:r>
                <a:r>
                  <a:rPr lang="ja-JP" altLang="en-US" sz="1600" dirty="0">
                    <a:solidFill>
                      <a:srgbClr val="FF0000"/>
                    </a:solidFill>
                  </a:rPr>
                  <a:t>消費税</a:t>
                </a:r>
                <a:r>
                  <a:rPr lang="ja-JP" altLang="en-US" sz="1600" dirty="0"/>
                  <a:t>　です。では、わたし</a:t>
                </a:r>
                <a:r>
                  <a:rPr kumimoji="1" lang="ja-JP" altLang="en-US" sz="1600" dirty="0"/>
                  <a:t>たちが支払った</a:t>
                </a:r>
                <a:endParaRPr kumimoji="1" lang="en-US" altLang="ja-JP" sz="1600" dirty="0"/>
              </a:p>
              <a:p>
                <a:pPr>
                  <a:lnSpc>
                    <a:spcPct val="150000"/>
                  </a:lnSpc>
                </a:pPr>
                <a:r>
                  <a:rPr kumimoji="1" lang="ja-JP" altLang="en-US" sz="1600" dirty="0"/>
                  <a:t>消費税は、どのように</a:t>
                </a:r>
                <a:r>
                  <a:rPr lang="ja-JP" altLang="en-US" sz="1600" dirty="0"/>
                  <a:t>納められるのでしょうか？</a:t>
                </a:r>
                <a:endParaRPr kumimoji="1" lang="ja-JP" altLang="en-US" sz="1600" dirty="0"/>
              </a:p>
            </p:txBody>
          </p:sp>
          <p:sp>
            <p:nvSpPr>
              <p:cNvPr id="58" name="テキスト ボックス 57"/>
              <p:cNvSpPr txBox="1"/>
              <p:nvPr/>
            </p:nvSpPr>
            <p:spPr>
              <a:xfrm>
                <a:off x="3784664" y="948934"/>
                <a:ext cx="415498" cy="246221"/>
              </a:xfrm>
              <a:prstGeom prst="rect">
                <a:avLst/>
              </a:prstGeom>
              <a:noFill/>
            </p:spPr>
            <p:txBody>
              <a:bodyPr wrap="none" rtlCol="0">
                <a:spAutoFit/>
              </a:bodyPr>
              <a:lstStyle/>
              <a:p>
                <a:r>
                  <a:rPr kumimoji="1" lang="ja-JP" altLang="en-US" sz="1000" dirty="0"/>
                  <a:t>はら</a:t>
                </a:r>
              </a:p>
            </p:txBody>
          </p:sp>
          <p:sp>
            <p:nvSpPr>
              <p:cNvPr id="59" name="テキスト ボックス 58"/>
              <p:cNvSpPr txBox="1"/>
              <p:nvPr/>
            </p:nvSpPr>
            <p:spPr>
              <a:xfrm>
                <a:off x="5423915" y="1326973"/>
                <a:ext cx="513282" cy="246221"/>
              </a:xfrm>
              <a:prstGeom prst="rect">
                <a:avLst/>
              </a:prstGeom>
              <a:noFill/>
            </p:spPr>
            <p:txBody>
              <a:bodyPr wrap="none" rtlCol="0">
                <a:spAutoFit/>
              </a:bodyPr>
              <a:lstStyle/>
              <a:p>
                <a:r>
                  <a:rPr kumimoji="1" lang="ja-JP" altLang="en-US" sz="1000" dirty="0"/>
                  <a:t>しはら</a:t>
                </a:r>
              </a:p>
            </p:txBody>
          </p:sp>
        </p:grpSp>
      </p:grpSp>
      <p:sp>
        <p:nvSpPr>
          <p:cNvPr id="60" name="角丸四角形 59"/>
          <p:cNvSpPr/>
          <p:nvPr/>
        </p:nvSpPr>
        <p:spPr>
          <a:xfrm>
            <a:off x="962087" y="2875971"/>
            <a:ext cx="1364700" cy="563161"/>
          </a:xfrm>
          <a:prstGeom prst="roundRect">
            <a:avLst/>
          </a:prstGeom>
          <a:solidFill>
            <a:srgbClr val="FF66CC"/>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消費者</a:t>
            </a:r>
          </a:p>
        </p:txBody>
      </p:sp>
      <p:sp>
        <p:nvSpPr>
          <p:cNvPr id="61" name="角丸四角形 60"/>
          <p:cNvSpPr/>
          <p:nvPr/>
        </p:nvSpPr>
        <p:spPr>
          <a:xfrm>
            <a:off x="3974233" y="2807040"/>
            <a:ext cx="1364700" cy="563161"/>
          </a:xfrm>
          <a:prstGeom prst="roundRect">
            <a:avLst/>
          </a:prstGeom>
          <a:solidFill>
            <a:schemeClr val="accent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お店</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62" name="角丸四角形 61"/>
          <p:cNvSpPr/>
          <p:nvPr/>
        </p:nvSpPr>
        <p:spPr>
          <a:xfrm>
            <a:off x="6986379" y="2802457"/>
            <a:ext cx="1364700" cy="563161"/>
          </a:xfrm>
          <a:prstGeom prst="roundRect">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税務署</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63" name="角丸四角形 62"/>
          <p:cNvSpPr/>
          <p:nvPr/>
        </p:nvSpPr>
        <p:spPr>
          <a:xfrm>
            <a:off x="9856358" y="292467"/>
            <a:ext cx="1335552" cy="776236"/>
          </a:xfrm>
          <a:prstGeom prst="roundRect">
            <a:avLst/>
          </a:prstGeom>
          <a:solidFill>
            <a:schemeClr val="accent4">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chemeClr val="tx1"/>
                </a:solidFill>
                <a:latin typeface="BIZ UDPゴシック" panose="020B0400000000000000" pitchFamily="50" charset="-128"/>
                <a:ea typeface="BIZ UDPゴシック" panose="020B0400000000000000" pitchFamily="50" charset="-128"/>
              </a:rPr>
              <a:t>にっぽんぎんこう</a:t>
            </a:r>
            <a:endParaRPr lang="en-US" altLang="ja-JP" sz="105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日本銀行</a:t>
            </a:r>
          </a:p>
        </p:txBody>
      </p:sp>
      <p:sp>
        <p:nvSpPr>
          <p:cNvPr id="64" name="角丸四角形吹き出し 63"/>
          <p:cNvSpPr/>
          <p:nvPr/>
        </p:nvSpPr>
        <p:spPr>
          <a:xfrm>
            <a:off x="8017835" y="795988"/>
            <a:ext cx="1393267" cy="1273741"/>
          </a:xfrm>
          <a:prstGeom prst="wedgeRoundRectCallout">
            <a:avLst>
              <a:gd name="adj1" fmla="val -73857"/>
              <a:gd name="adj2" fmla="val 33201"/>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消費税はお店が預かってまとめて納めているんだね。</a:t>
            </a:r>
          </a:p>
        </p:txBody>
      </p:sp>
      <p:pic>
        <p:nvPicPr>
          <p:cNvPr id="65" name="図 64"/>
          <p:cNvPicPr/>
          <p:nvPr/>
        </p:nvPicPr>
        <p:blipFill>
          <a:blip r:embed="rId10" cstate="print">
            <a:clrChange>
              <a:clrFrom>
                <a:srgbClr val="FFFCD6"/>
              </a:clrFrom>
              <a:clrTo>
                <a:srgbClr val="FFFCD6">
                  <a:alpha val="0"/>
                </a:srgbClr>
              </a:clrTo>
            </a:clrChange>
            <a:extLst>
              <a:ext uri="{28A0092B-C50C-407E-A947-70E740481C1C}">
                <a14:useLocalDpi xmlns:a14="http://schemas.microsoft.com/office/drawing/2010/main" val="0"/>
              </a:ext>
            </a:extLst>
          </a:blip>
          <a:srcRect/>
          <a:stretch>
            <a:fillRect/>
          </a:stretch>
        </p:blipFill>
        <p:spPr bwMode="auto">
          <a:xfrm>
            <a:off x="6838529" y="1490111"/>
            <a:ext cx="965822" cy="1234736"/>
          </a:xfrm>
          <a:prstGeom prst="rect">
            <a:avLst/>
          </a:prstGeom>
          <a:noFill/>
          <a:ln>
            <a:noFill/>
          </a:ln>
        </p:spPr>
      </p:pic>
      <p:sp>
        <p:nvSpPr>
          <p:cNvPr id="48" name="テキスト ボックス 47">
            <a:extLst>
              <a:ext uri="{FF2B5EF4-FFF2-40B4-BE49-F238E27FC236}">
                <a16:creationId xmlns:a16="http://schemas.microsoft.com/office/drawing/2014/main" id="{BD0B6EF3-A0BE-4D17-9380-0C99E6CBB4E4}"/>
              </a:ext>
            </a:extLst>
          </p:cNvPr>
          <p:cNvSpPr txBox="1"/>
          <p:nvPr/>
        </p:nvSpPr>
        <p:spPr>
          <a:xfrm>
            <a:off x="10500292" y="1333439"/>
            <a:ext cx="668773" cy="230832"/>
          </a:xfrm>
          <a:prstGeom prst="rect">
            <a:avLst/>
          </a:prstGeom>
          <a:noFill/>
        </p:spPr>
        <p:txBody>
          <a:bodyPr wrap="none" rtlCol="0">
            <a:spAutoFit/>
          </a:bodyPr>
          <a:lstStyle/>
          <a:p>
            <a:r>
              <a:rPr kumimoji="1" lang="ja-JP" altLang="en-US" sz="900" dirty="0" err="1"/>
              <a:t>こっこきん</a:t>
            </a:r>
            <a:endParaRPr kumimoji="1" lang="ja-JP" altLang="en-US" sz="1000" dirty="0"/>
          </a:p>
        </p:txBody>
      </p:sp>
    </p:spTree>
    <p:extLst>
      <p:ext uri="{BB962C8B-B14F-4D97-AF65-F5344CB8AC3E}">
        <p14:creationId xmlns:p14="http://schemas.microsoft.com/office/powerpoint/2010/main" val="234213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33" name="円/楕円 32"/>
          <p:cNvSpPr/>
          <p:nvPr/>
        </p:nvSpPr>
        <p:spPr>
          <a:xfrm>
            <a:off x="279485" y="72284"/>
            <a:ext cx="11679936" cy="6632609"/>
          </a:xfrm>
          <a:prstGeom prst="ellipse">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6" name="図 5"/>
          <p:cNvPicPr/>
          <p:nvPr/>
        </p:nvPicPr>
        <p:blipFill>
          <a:blip r:embed="rId3">
            <a:clrChange>
              <a:clrFrom>
                <a:srgbClr val="FFFFFF"/>
              </a:clrFrom>
              <a:clrTo>
                <a:srgbClr val="FFFFFF">
                  <a:alpha val="0"/>
                </a:srgbClr>
              </a:clrTo>
            </a:clrChange>
          </a:blip>
          <a:stretch>
            <a:fillRect/>
          </a:stretch>
        </p:blipFill>
        <p:spPr>
          <a:xfrm>
            <a:off x="5275063" y="5111053"/>
            <a:ext cx="1827985" cy="1448118"/>
          </a:xfrm>
          <a:prstGeom prst="rect">
            <a:avLst/>
          </a:prstGeom>
        </p:spPr>
      </p:pic>
      <p:sp>
        <p:nvSpPr>
          <p:cNvPr id="8" name="テキスト ボックス 7"/>
          <p:cNvSpPr txBox="1"/>
          <p:nvPr/>
        </p:nvSpPr>
        <p:spPr>
          <a:xfrm>
            <a:off x="469720" y="2752890"/>
            <a:ext cx="4273927" cy="798808"/>
          </a:xfrm>
          <a:prstGeom prst="rect">
            <a:avLst/>
          </a:prstGeom>
          <a:solidFill>
            <a:schemeClr val="bg1"/>
          </a:solidFill>
        </p:spPr>
        <p:txBody>
          <a:bodyPr wrap="none" rtlCol="0">
            <a:spAutoFit/>
          </a:bodyPr>
          <a:lstStyle/>
          <a:p>
            <a:pPr>
              <a:lnSpc>
                <a:spcPts val="3000"/>
              </a:lnSpc>
            </a:pPr>
            <a:r>
              <a:rPr kumimoji="1" lang="ja-JP" altLang="en-US" dirty="0">
                <a:latin typeface="BIZ UDPゴシック" panose="020B0400000000000000" pitchFamily="50" charset="-128"/>
                <a:ea typeface="BIZ UDPゴシック" panose="020B0400000000000000" pitchFamily="50" charset="-128"/>
              </a:rPr>
              <a:t>　警察と消防などによって、わたしたちは</a:t>
            </a:r>
            <a:endParaRPr kumimoji="1" lang="en-US" altLang="ja-JP" dirty="0">
              <a:latin typeface="BIZ UDPゴシック" panose="020B0400000000000000" pitchFamily="50" charset="-128"/>
              <a:ea typeface="BIZ UDPゴシック" panose="020B0400000000000000" pitchFamily="50" charset="-128"/>
            </a:endParaRPr>
          </a:p>
          <a:p>
            <a:pPr>
              <a:lnSpc>
                <a:spcPts val="3000"/>
              </a:lnSpc>
            </a:pPr>
            <a:r>
              <a:rPr lang="ja-JP" altLang="en-US" dirty="0">
                <a:latin typeface="BIZ UDPゴシック" panose="020B0400000000000000" pitchFamily="50" charset="-128"/>
                <a:ea typeface="BIZ UDPゴシック" panose="020B0400000000000000" pitchFamily="50" charset="-128"/>
              </a:rPr>
              <a:t>安心して生活することができます。</a:t>
            </a:r>
            <a:endParaRPr kumimoji="1" lang="ja-JP" altLang="en-US" dirty="0">
              <a:latin typeface="BIZ UDPゴシック" panose="020B0400000000000000" pitchFamily="50" charset="-128"/>
              <a:ea typeface="BIZ UDPゴシック" panose="020B0400000000000000" pitchFamily="50" charset="-128"/>
            </a:endParaRPr>
          </a:p>
        </p:txBody>
      </p:sp>
      <p:grpSp>
        <p:nvGrpSpPr>
          <p:cNvPr id="5" name="グループ化 4"/>
          <p:cNvGrpSpPr/>
          <p:nvPr/>
        </p:nvGrpSpPr>
        <p:grpSpPr>
          <a:xfrm>
            <a:off x="7455637" y="3882558"/>
            <a:ext cx="3965565" cy="2360296"/>
            <a:chOff x="7540635" y="3996054"/>
            <a:chExt cx="3965565" cy="2360296"/>
          </a:xfrm>
        </p:grpSpPr>
        <p:pic>
          <p:nvPicPr>
            <p:cNvPr id="3" name="図 2"/>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40635" y="3996054"/>
              <a:ext cx="3965565" cy="2360296"/>
            </a:xfrm>
            <a:prstGeom prst="rect">
              <a:avLst/>
            </a:prstGeom>
            <a:noFill/>
            <a:ln>
              <a:noFill/>
            </a:ln>
          </p:spPr>
        </p:pic>
        <p:sp>
          <p:nvSpPr>
            <p:cNvPr id="12" name="テキスト ボックス 11"/>
            <p:cNvSpPr txBox="1"/>
            <p:nvPr/>
          </p:nvSpPr>
          <p:spPr>
            <a:xfrm>
              <a:off x="8004359" y="4509476"/>
              <a:ext cx="2899230" cy="1426031"/>
            </a:xfrm>
            <a:prstGeom prst="rect">
              <a:avLst/>
            </a:prstGeom>
            <a:noFill/>
          </p:spPr>
          <p:txBody>
            <a:bodyPr wrap="square" rtlCol="0">
              <a:spAutoFit/>
            </a:bodyPr>
            <a:lstStyle/>
            <a:p>
              <a:pPr algn="ctr">
                <a:lnSpc>
                  <a:spcPts val="2600"/>
                </a:lnSpc>
              </a:pPr>
              <a:r>
                <a:rPr kumimoji="1" lang="ja-JP" altLang="en-US" dirty="0"/>
                <a:t>警察や消防に使われる</a:t>
              </a:r>
              <a:r>
                <a:rPr lang="ja-JP" altLang="en-US" dirty="0"/>
                <a:t>税金</a:t>
              </a:r>
              <a:endParaRPr lang="en-US" altLang="ja-JP" dirty="0"/>
            </a:p>
            <a:p>
              <a:pPr algn="ctr">
                <a:lnSpc>
                  <a:spcPts val="2600"/>
                </a:lnSpc>
              </a:pPr>
              <a:r>
                <a:rPr lang="ja-JP" altLang="en-US" sz="1600" dirty="0"/>
                <a:t>国民一人あたり（１年間）</a:t>
              </a:r>
              <a:endParaRPr lang="en-US" altLang="ja-JP" sz="1600" dirty="0"/>
            </a:p>
            <a:p>
              <a:pPr algn="ctr">
                <a:lnSpc>
                  <a:spcPts val="2600"/>
                </a:lnSpc>
              </a:pPr>
              <a:r>
                <a:rPr kumimoji="1" lang="ja-JP" altLang="en-US" sz="2400" b="1" dirty="0">
                  <a:solidFill>
                    <a:srgbClr val="FF0000"/>
                  </a:solidFill>
                </a:rPr>
                <a:t>約</a:t>
              </a:r>
              <a:r>
                <a:rPr kumimoji="1" lang="en-US" altLang="ja-JP" sz="2400" b="1" dirty="0">
                  <a:solidFill>
                    <a:srgbClr val="FF0000"/>
                  </a:solidFill>
                  <a:latin typeface="+mn-ea"/>
                </a:rPr>
                <a:t>42,200</a:t>
              </a:r>
              <a:r>
                <a:rPr kumimoji="1" lang="ja-JP" altLang="en-US" sz="2400" b="1" dirty="0">
                  <a:solidFill>
                    <a:srgbClr val="FF0000"/>
                  </a:solidFill>
                </a:rPr>
                <a:t>円</a:t>
              </a:r>
              <a:endParaRPr kumimoji="1" lang="en-US" altLang="ja-JP" sz="2400" b="1" dirty="0">
                <a:solidFill>
                  <a:srgbClr val="FF0000"/>
                </a:solidFill>
              </a:endParaRPr>
            </a:p>
            <a:p>
              <a:pPr algn="ctr">
                <a:lnSpc>
                  <a:spcPts val="2600"/>
                </a:lnSpc>
              </a:pPr>
              <a:r>
                <a:rPr lang="ja-JP" altLang="en-US" dirty="0"/>
                <a:t>（令和３年度）</a:t>
              </a:r>
              <a:endParaRPr kumimoji="1" lang="ja-JP" altLang="en-US" dirty="0"/>
            </a:p>
          </p:txBody>
        </p:sp>
      </p:grpSp>
      <p:pic>
        <p:nvPicPr>
          <p:cNvPr id="13" name="図 12"/>
          <p:cNvPicPr>
            <a:picLocks noChangeAspect="1"/>
          </p:cNvPicPr>
          <p:nvPr/>
        </p:nvPicPr>
        <p:blipFill>
          <a:blip r:embed="rId5">
            <a:extLst>
              <a:ext uri="{BEBA8EAE-BF5A-486C-A8C5-ECC9F3942E4B}">
                <a14:imgProps xmlns:a14="http://schemas.microsoft.com/office/drawing/2010/main">
                  <a14:imgLayer r:embed="rId6">
                    <a14:imgEffect>
                      <a14:backgroundRemoval t="2119" b="91949" l="4747" r="97152">
                        <a14:foregroundMark x1="25316" y1="7627" x2="34494" y2="8898"/>
                        <a14:foregroundMark x1="5063" y1="33475" x2="5063" y2="33475"/>
                        <a14:foregroundMark x1="50633" y1="56356" x2="70253" y2="54661"/>
                        <a14:foregroundMark x1="56329" y1="45339" x2="61076" y2="48305"/>
                        <a14:foregroundMark x1="26582" y1="22034" x2="28481" y2="28390"/>
                        <a14:foregroundMark x1="81013" y1="50847" x2="87658" y2="54237"/>
                        <a14:foregroundMark x1="74684" y1="47034" x2="74684" y2="47034"/>
                        <a14:foregroundMark x1="64241" y1="35593" x2="64241" y2="35593"/>
                        <a14:foregroundMark x1="68987" y1="32203" x2="68987" y2="32203"/>
                        <a14:foregroundMark x1="75633" y1="36864" x2="75633" y2="36864"/>
                        <a14:foregroundMark x1="65506" y1="33051" x2="65506" y2="33051"/>
                        <a14:foregroundMark x1="61392" y1="32203" x2="69304" y2="34322"/>
                        <a14:foregroundMark x1="71519" y1="32203" x2="75316" y2="36864"/>
                        <a14:foregroundMark x1="61392" y1="31780" x2="55380" y2="37712"/>
                        <a14:foregroundMark x1="47152" y1="70339" x2="47152" y2="70339"/>
                        <a14:foregroundMark x1="22468" y1="60593" x2="25892" y2="78168"/>
                        <a14:foregroundMark x1="47785" y1="69915" x2="49367" y2="81780"/>
                        <a14:foregroundMark x1="29430" y1="80508" x2="46835" y2="80508"/>
                        <a14:foregroundMark x1="91456" y1="54237" x2="93987" y2="57627"/>
                        <a14:foregroundMark x1="66139" y1="41102" x2="73418" y2="60169"/>
                        <a14:foregroundMark x1="38924" y1="56356" x2="58861" y2="66525"/>
                        <a14:foregroundMark x1="31329" y1="56780" x2="39557" y2="44068"/>
                        <a14:foregroundMark x1="64241" y1="36864" x2="82911" y2="59322"/>
                        <a14:foregroundMark x1="89241" y1="49153" x2="92722" y2="56356"/>
                        <a14:foregroundMark x1="27848" y1="2119" x2="27848" y2="2119"/>
                        <a14:foregroundMark x1="47468" y1="67373" x2="47468" y2="67373"/>
                        <a14:foregroundMark x1="64557" y1="59746" x2="64557" y2="59746"/>
                        <a14:foregroundMark x1="81962" y1="44068" x2="81962" y2="44068"/>
                        <a14:foregroundMark x1="31962" y1="37712" x2="31962" y2="37712"/>
                        <a14:foregroundMark x1="34494" y1="30508" x2="34494" y2="30508"/>
                        <a14:foregroundMark x1="45570" y1="25847" x2="45570" y2="25847"/>
                        <a14:foregroundMark x1="47152" y1="22034" x2="47152" y2="22034"/>
                        <a14:foregroundMark x1="63924" y1="20339" x2="63924" y2="20339"/>
                        <a14:foregroundMark x1="39873" y1="23729" x2="62342" y2="22034"/>
                        <a14:foregroundMark x1="62342" y1="22034" x2="82911" y2="31356"/>
                        <a14:foregroundMark x1="82911" y1="31356" x2="91139" y2="41949"/>
                        <a14:foregroundMark x1="72468" y1="23729" x2="72468" y2="23729"/>
                        <a14:foregroundMark x1="86076" y1="33475" x2="86076" y2="33475"/>
                        <a14:foregroundMark x1="90506" y1="37712" x2="90506" y2="37712"/>
                        <a14:foregroundMark x1="93671" y1="45339" x2="93671" y2="45339"/>
                        <a14:foregroundMark x1="91772" y1="40254" x2="91772" y2="40254"/>
                        <a14:foregroundMark x1="93038" y1="42797" x2="93038" y2="42797"/>
                        <a14:foregroundMark x1="95253" y1="47881" x2="95253" y2="47881"/>
                        <a14:foregroundMark x1="95886" y1="53390" x2="95886" y2="53390"/>
                        <a14:foregroundMark x1="96203" y1="50424" x2="96203" y2="50424"/>
                        <a14:foregroundMark x1="97468" y1="55085" x2="97468" y2="55085"/>
                        <a14:foregroundMark x1="96835" y1="57203" x2="96835" y2="57203"/>
                        <a14:foregroundMark x1="96203" y1="62288" x2="96203" y2="62288"/>
                        <a14:foregroundMark x1="96519" y1="59322" x2="96519" y2="59322"/>
                        <a14:foregroundMark x1="94620" y1="63983" x2="94620" y2="63983"/>
                        <a14:foregroundMark x1="95253" y1="64831" x2="95253" y2="64831"/>
                        <a14:foregroundMark x1="94937" y1="67797" x2="94937" y2="67797"/>
                        <a14:foregroundMark x1="95886" y1="66102" x2="80063" y2="85593"/>
                        <a14:foregroundMark x1="80063" y1="85593" x2="58228" y2="91949"/>
                        <a14:foregroundMark x1="58228" y1="91949" x2="26582" y2="85169"/>
                        <a14:foregroundMark x1="16772" y1="67797" x2="16772" y2="67797"/>
                        <a14:foregroundMark x1="16139" y1="54661" x2="16139" y2="54661"/>
                        <a14:foregroundMark x1="15506" y1="46186" x2="15777" y2="70443"/>
                        <a14:foregroundMark x1="24051" y1="84322" x2="24051" y2="84322"/>
                        <a14:foregroundMark x1="40823" y1="30508" x2="40823" y2="30508"/>
                        <a14:foregroundMark x1="38924" y1="24576" x2="38924" y2="24576"/>
                        <a14:foregroundMark x1="37342" y1="22881" x2="37342" y2="22881"/>
                        <a14:foregroundMark x1="36076" y1="24576" x2="36076" y2="24576"/>
                        <a14:foregroundMark x1="35127" y1="26695" x2="35127" y2="26695"/>
                        <a14:foregroundMark x1="33544" y1="29661" x2="33544" y2="29661"/>
                        <a14:foregroundMark x1="41139" y1="35169" x2="41139" y2="35169"/>
                        <a14:foregroundMark x1="44620" y1="39831" x2="44620" y2="39831"/>
                        <a14:foregroundMark x1="51582" y1="40254" x2="51582" y2="40254"/>
                        <a14:foregroundMark x1="83861" y1="41949" x2="83861" y2="41949"/>
                        <a14:foregroundMark x1="24367" y1="30932" x2="24367" y2="30932"/>
                        <a14:foregroundMark x1="18354" y1="70339" x2="18354" y2="70339"/>
                        <a14:foregroundMark x1="18038" y1="72881" x2="18038" y2="72881"/>
                        <a14:foregroundMark x1="19620" y1="76271" x2="19620" y2="76271"/>
                        <a14:foregroundMark x1="18354" y1="76271" x2="18354" y2="76271"/>
                        <a14:foregroundMark x1="19937" y1="77542" x2="19937" y2="77542"/>
                        <a14:foregroundMark x1="20886" y1="79237" x2="20886" y2="79237"/>
                        <a14:foregroundMark x1="21519" y1="80932" x2="21519" y2="80932"/>
                        <a14:foregroundMark x1="22468" y1="82203" x2="22468" y2="82203"/>
                        <a14:foregroundMark x1="23418" y1="82627" x2="23418" y2="82627"/>
                        <a14:foregroundMark x1="24684" y1="83898" x2="24684" y2="83898"/>
                        <a14:foregroundMark x1="24051" y1="83475" x2="24051" y2="83475"/>
                        <a14:foregroundMark x1="24051" y1="83475" x2="24051" y2="83475"/>
                        <a14:foregroundMark x1="24367" y1="83475" x2="24367" y2="83475"/>
                        <a14:foregroundMark x1="24367" y1="83898" x2="24367" y2="83898"/>
                        <a14:foregroundMark x1="24051" y1="83475" x2="24051" y2="83475"/>
                        <a14:foregroundMark x1="24367" y1="83898" x2="24367" y2="83898"/>
                        <a14:foregroundMark x1="24367" y1="84322" x2="24367" y2="84322"/>
                        <a14:foregroundMark x1="24367" y1="84322" x2="24051" y2="83051"/>
                        <a14:foregroundMark x1="25316" y1="84322" x2="23101" y2="83051"/>
                        <a14:foregroundMark x1="18354" y1="76271" x2="18354" y2="76271"/>
                        <a14:foregroundMark x1="18354" y1="76695" x2="18354" y2="76695"/>
                        <a14:foregroundMark x1="17722" y1="75847" x2="17722" y2="75847"/>
                        <a14:foregroundMark x1="17089" y1="74576" x2="17089" y2="74576"/>
                        <a14:foregroundMark x1="19304" y1="78390" x2="19304" y2="78390"/>
                        <a14:foregroundMark x1="16139" y1="72458" x2="16139" y2="72458"/>
                        <a14:foregroundMark x1="15823" y1="71186" x2="22468" y2="82203"/>
                        <a14:backgroundMark x1="23734" y1="30085" x2="23734" y2="30085"/>
                        <a14:backgroundMark x1="24051" y1="30508" x2="24051" y2="30508"/>
                        <a14:backgroundMark x1="22511" y1="83898" x2="22785" y2="84322"/>
                        <a14:backgroundMark x1="22237" y1="83475" x2="22511" y2="83898"/>
                        <a14:backgroundMark x1="21804" y1="82807" x2="22237" y2="83475"/>
                        <a14:backgroundMark x1="14557" y1="71610" x2="14853" y2="72068"/>
                        <a14:backgroundMark x1="97785" y1="55085" x2="97785" y2="55085"/>
                      </a14:backgroundRemoval>
                    </a14:imgEffect>
                  </a14:imgLayer>
                </a14:imgProps>
              </a:ext>
            </a:extLst>
          </a:blip>
          <a:stretch>
            <a:fillRect/>
          </a:stretch>
        </p:blipFill>
        <p:spPr>
          <a:xfrm>
            <a:off x="5329396" y="1809408"/>
            <a:ext cx="2244899" cy="1676569"/>
          </a:xfrm>
          <a:prstGeom prst="rect">
            <a:avLst/>
          </a:prstGeom>
        </p:spPr>
      </p:pic>
      <p:pic>
        <p:nvPicPr>
          <p:cNvPr id="7" name="図 6"/>
          <p:cNvPicPr>
            <a:picLocks noChangeAspect="1"/>
          </p:cNvPicPr>
          <p:nvPr/>
        </p:nvPicPr>
        <p:blipFill>
          <a:blip r:embed="rId7"/>
          <a:stretch>
            <a:fillRect/>
          </a:stretch>
        </p:blipFill>
        <p:spPr>
          <a:xfrm>
            <a:off x="7661459" y="824516"/>
            <a:ext cx="3880200" cy="2515031"/>
          </a:xfrm>
          <a:prstGeom prst="rect">
            <a:avLst/>
          </a:prstGeom>
        </p:spPr>
      </p:pic>
      <p:pic>
        <p:nvPicPr>
          <p:cNvPr id="14" name="図 13"/>
          <p:cNvPicPr>
            <a:picLocks noChangeAspect="1"/>
          </p:cNvPicPr>
          <p:nvPr/>
        </p:nvPicPr>
        <p:blipFill>
          <a:blip r:embed="rId8"/>
          <a:stretch>
            <a:fillRect/>
          </a:stretch>
        </p:blipFill>
        <p:spPr>
          <a:xfrm>
            <a:off x="462059" y="3670542"/>
            <a:ext cx="4460416" cy="2876906"/>
          </a:xfrm>
          <a:prstGeom prst="rect">
            <a:avLst/>
          </a:prstGeom>
        </p:spPr>
      </p:pic>
      <p:sp>
        <p:nvSpPr>
          <p:cNvPr id="15" name="テキスト ボックス 14"/>
          <p:cNvSpPr txBox="1"/>
          <p:nvPr/>
        </p:nvSpPr>
        <p:spPr>
          <a:xfrm>
            <a:off x="9741166" y="3386640"/>
            <a:ext cx="1800493" cy="307777"/>
          </a:xfrm>
          <a:prstGeom prst="rect">
            <a:avLst/>
          </a:prstGeom>
          <a:noFill/>
        </p:spPr>
        <p:txBody>
          <a:bodyPr wrap="none" rtlCol="0">
            <a:spAutoFit/>
          </a:bodyPr>
          <a:lstStyle/>
          <a:p>
            <a:r>
              <a:rPr kumimoji="1" lang="ja-JP" altLang="en-US" sz="1400" b="1" dirty="0"/>
              <a:t>神栖警察署（神栖市）</a:t>
            </a:r>
          </a:p>
        </p:txBody>
      </p:sp>
      <p:sp>
        <p:nvSpPr>
          <p:cNvPr id="16" name="テキスト ボックス 15"/>
          <p:cNvSpPr txBox="1"/>
          <p:nvPr/>
        </p:nvSpPr>
        <p:spPr>
          <a:xfrm>
            <a:off x="1994780" y="6551151"/>
            <a:ext cx="3057247" cy="307777"/>
          </a:xfrm>
          <a:prstGeom prst="rect">
            <a:avLst/>
          </a:prstGeom>
          <a:noFill/>
        </p:spPr>
        <p:txBody>
          <a:bodyPr wrap="none" rtlCol="0">
            <a:spAutoFit/>
          </a:bodyPr>
          <a:lstStyle/>
          <a:p>
            <a:r>
              <a:rPr lang="ja-JP" altLang="en-US" sz="1400" b="1" dirty="0"/>
              <a:t>茨城県立消防学校（茨城町）訓練風景</a:t>
            </a:r>
            <a:endParaRPr kumimoji="1" lang="ja-JP" altLang="en-US" sz="1400" b="1" dirty="0"/>
          </a:p>
        </p:txBody>
      </p:sp>
      <p:sp>
        <p:nvSpPr>
          <p:cNvPr id="17" name="テキスト ボックス 16"/>
          <p:cNvSpPr txBox="1"/>
          <p:nvPr/>
        </p:nvSpPr>
        <p:spPr>
          <a:xfrm>
            <a:off x="11850240" y="6523702"/>
            <a:ext cx="341760" cy="369332"/>
          </a:xfrm>
          <a:prstGeom prst="rect">
            <a:avLst/>
          </a:prstGeom>
          <a:noFill/>
        </p:spPr>
        <p:txBody>
          <a:bodyPr wrap="none" rtlCol="0">
            <a:spAutoFit/>
          </a:bodyPr>
          <a:lstStyle/>
          <a:p>
            <a:r>
              <a:rPr lang="ja-JP" altLang="en-US" dirty="0"/>
              <a:t>６</a:t>
            </a:r>
            <a:endParaRPr kumimoji="1" lang="ja-JP" altLang="en-US" dirty="0"/>
          </a:p>
        </p:txBody>
      </p:sp>
      <p:grpSp>
        <p:nvGrpSpPr>
          <p:cNvPr id="27" name="グループ化 26"/>
          <p:cNvGrpSpPr/>
          <p:nvPr/>
        </p:nvGrpSpPr>
        <p:grpSpPr>
          <a:xfrm>
            <a:off x="408467" y="861548"/>
            <a:ext cx="4381108" cy="1739030"/>
            <a:chOff x="354877" y="810653"/>
            <a:chExt cx="4381108" cy="1739030"/>
          </a:xfrm>
        </p:grpSpPr>
        <p:grpSp>
          <p:nvGrpSpPr>
            <p:cNvPr id="26" name="グループ化 25"/>
            <p:cNvGrpSpPr/>
            <p:nvPr/>
          </p:nvGrpSpPr>
          <p:grpSpPr>
            <a:xfrm>
              <a:off x="354877" y="810653"/>
              <a:ext cx="4381108" cy="1739030"/>
              <a:chOff x="354877" y="810653"/>
              <a:chExt cx="4381108" cy="1739030"/>
            </a:xfrm>
          </p:grpSpPr>
          <p:sp>
            <p:nvSpPr>
              <p:cNvPr id="23" name="円/楕円 22"/>
              <p:cNvSpPr/>
              <p:nvPr/>
            </p:nvSpPr>
            <p:spPr>
              <a:xfrm>
                <a:off x="354877" y="810653"/>
                <a:ext cx="4381108" cy="17390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p:nvSpPr>
            <p:spPr>
              <a:xfrm>
                <a:off x="1468909" y="1383030"/>
                <a:ext cx="744630" cy="771635"/>
              </a:xfrm>
              <a:prstGeom prst="ellipse">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p:nvPr/>
            </p:nvSpPr>
            <p:spPr>
              <a:xfrm>
                <a:off x="3377557" y="1322598"/>
                <a:ext cx="587957" cy="616777"/>
              </a:xfrm>
              <a:prstGeom prst="ellipse">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円/楕円 1"/>
              <p:cNvSpPr/>
              <p:nvPr/>
            </p:nvSpPr>
            <p:spPr>
              <a:xfrm>
                <a:off x="788052" y="1177437"/>
                <a:ext cx="914400" cy="914400"/>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p:nvSpPr>
            <p:spPr>
              <a:xfrm>
                <a:off x="2029982" y="1167631"/>
                <a:ext cx="914400" cy="914400"/>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4" name="テキスト ボックス 23"/>
            <p:cNvSpPr txBox="1"/>
            <p:nvPr/>
          </p:nvSpPr>
          <p:spPr>
            <a:xfrm>
              <a:off x="691813" y="1034472"/>
              <a:ext cx="3814415" cy="1200329"/>
            </a:xfrm>
            <a:prstGeom prst="rect">
              <a:avLst/>
            </a:prstGeom>
            <a:noFill/>
          </p:spPr>
          <p:txBody>
            <a:bodyPr wrap="square" rtlCol="0">
              <a:spAutoFit/>
            </a:bodyPr>
            <a:lstStyle/>
            <a:p>
              <a:r>
                <a:rPr kumimoji="1" lang="ja-JP" altLang="en-US" sz="3600" dirty="0">
                  <a:solidFill>
                    <a:srgbClr val="FF0066"/>
                  </a:solidFill>
                  <a:effectLst>
                    <a:outerShdw blurRad="50800" dist="50800" dir="5400000" algn="ctr" rotWithShape="0">
                      <a:srgbClr val="FF66FF"/>
                    </a:outerShdw>
                  </a:effectLst>
                  <a:latin typeface="BIZ UDPゴシック" panose="020B0400000000000000" pitchFamily="50" charset="-128"/>
                  <a:ea typeface="BIZ UDPゴシック" panose="020B0400000000000000" pitchFamily="50" charset="-128"/>
                </a:rPr>
                <a:t>わたしたちの</a:t>
              </a:r>
              <a:endParaRPr kumimoji="1" lang="en-US" altLang="ja-JP" sz="3600" dirty="0">
                <a:solidFill>
                  <a:srgbClr val="FF0066"/>
                </a:solidFill>
                <a:effectLst>
                  <a:outerShdw blurRad="50800" dist="50800" dir="5400000" algn="ctr" rotWithShape="0">
                    <a:srgbClr val="FF66FF"/>
                  </a:outerShdw>
                </a:effectLst>
                <a:latin typeface="BIZ UDPゴシック" panose="020B0400000000000000" pitchFamily="50" charset="-128"/>
                <a:ea typeface="BIZ UDPゴシック" panose="020B0400000000000000" pitchFamily="50" charset="-128"/>
              </a:endParaRPr>
            </a:p>
            <a:p>
              <a:r>
                <a:rPr lang="ja-JP" altLang="en-US" sz="3600" dirty="0">
                  <a:solidFill>
                    <a:srgbClr val="FF0066"/>
                  </a:solidFill>
                  <a:effectLst>
                    <a:outerShdw blurRad="50800" dist="50800" dir="5400000" algn="ctr" rotWithShape="0">
                      <a:srgbClr val="FF66FF"/>
                    </a:outerShdw>
                  </a:effectLst>
                  <a:latin typeface="BIZ UDPゴシック" panose="020B0400000000000000" pitchFamily="50" charset="-128"/>
                  <a:ea typeface="BIZ UDPゴシック" panose="020B0400000000000000" pitchFamily="50" charset="-128"/>
                </a:rPr>
                <a:t>安全を守るために</a:t>
              </a:r>
              <a:endParaRPr kumimoji="1" lang="ja-JP" altLang="en-US" sz="3600" dirty="0">
                <a:solidFill>
                  <a:srgbClr val="FF0066"/>
                </a:solidFill>
                <a:effectLst>
                  <a:outerShdw blurRad="50800" dist="50800" dir="5400000" algn="ctr" rotWithShape="0">
                    <a:srgbClr val="FF66FF"/>
                  </a:outerShdw>
                </a:effectLst>
                <a:latin typeface="BIZ UDPゴシック" panose="020B0400000000000000" pitchFamily="50" charset="-128"/>
                <a:ea typeface="BIZ UDPゴシック" panose="020B0400000000000000" pitchFamily="50" charset="-128"/>
              </a:endParaRPr>
            </a:p>
          </p:txBody>
        </p:sp>
      </p:grpSp>
      <p:grpSp>
        <p:nvGrpSpPr>
          <p:cNvPr id="30" name="グループ化 29"/>
          <p:cNvGrpSpPr/>
          <p:nvPr/>
        </p:nvGrpSpPr>
        <p:grpSpPr>
          <a:xfrm>
            <a:off x="2083572" y="-62448"/>
            <a:ext cx="7763717" cy="838200"/>
            <a:chOff x="297179" y="327706"/>
            <a:chExt cx="7763717" cy="838200"/>
          </a:xfrm>
        </p:grpSpPr>
        <p:sp>
          <p:nvSpPr>
            <p:cNvPr id="31" name="角丸四角形 30"/>
            <p:cNvSpPr/>
            <p:nvPr/>
          </p:nvSpPr>
          <p:spPr>
            <a:xfrm>
              <a:off x="487680" y="620268"/>
              <a:ext cx="7467094" cy="393192"/>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a:off x="297179" y="327706"/>
              <a:ext cx="7763717" cy="8382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4400" b="1" dirty="0">
                  <a:ln w="10160">
                    <a:solidFill>
                      <a:srgbClr val="00B050"/>
                    </a:solidFill>
                    <a:prstDash val="solid"/>
                  </a:ln>
                  <a:solidFill>
                    <a:srgbClr val="FFFFFF"/>
                  </a:solidFill>
                  <a:effectLst>
                    <a:outerShdw blurRad="38100" dist="22860" dir="5400000" algn="tl" rotWithShape="0">
                      <a:srgbClr val="000000">
                        <a:alpha val="30000"/>
                      </a:srgbClr>
                    </a:outerShdw>
                  </a:effectLst>
                  <a:latin typeface="HGS創英角ﾎﾟｯﾌﾟ体" panose="040B0A00000000000000" pitchFamily="50" charset="-128"/>
                  <a:ea typeface="HGS創英角ﾎﾟｯﾌﾟ体" panose="040B0A00000000000000" pitchFamily="50" charset="-128"/>
                </a:rPr>
                <a:t>身近な税の使いみち①</a:t>
              </a:r>
              <a:endParaRPr kumimoji="1" lang="ja-JP" altLang="en-US" sz="4400" dirty="0">
                <a:ln w="10160">
                  <a:solidFill>
                    <a:srgbClr val="00B050"/>
                  </a:solidFill>
                  <a:prstDash val="solid"/>
                </a:ln>
                <a:latin typeface="HGS創英角ﾎﾟｯﾌﾟ体" panose="040B0A00000000000000" pitchFamily="50" charset="-128"/>
                <a:ea typeface="HGS創英角ﾎﾟｯﾌﾟ体" panose="040B0A00000000000000" pitchFamily="50" charset="-128"/>
              </a:endParaRPr>
            </a:p>
          </p:txBody>
        </p:sp>
      </p:grpSp>
    </p:spTree>
    <p:extLst>
      <p:ext uri="{BB962C8B-B14F-4D97-AF65-F5344CB8AC3E}">
        <p14:creationId xmlns:p14="http://schemas.microsoft.com/office/powerpoint/2010/main" val="2542107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22" name="円/楕円 21"/>
          <p:cNvSpPr/>
          <p:nvPr/>
        </p:nvSpPr>
        <p:spPr>
          <a:xfrm>
            <a:off x="279485" y="72284"/>
            <a:ext cx="11679936" cy="6632609"/>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4" name="図 3"/>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6995" y="3996054"/>
            <a:ext cx="3965565" cy="2360296"/>
          </a:xfrm>
          <a:prstGeom prst="rect">
            <a:avLst/>
          </a:prstGeom>
          <a:noFill/>
          <a:ln>
            <a:noFill/>
          </a:ln>
        </p:spPr>
      </p:pic>
      <p:grpSp>
        <p:nvGrpSpPr>
          <p:cNvPr id="9" name="グループ化 8"/>
          <p:cNvGrpSpPr/>
          <p:nvPr/>
        </p:nvGrpSpPr>
        <p:grpSpPr>
          <a:xfrm>
            <a:off x="5816557" y="1645927"/>
            <a:ext cx="6088526" cy="2003938"/>
            <a:chOff x="7124304" y="2169467"/>
            <a:chExt cx="4785155" cy="2003938"/>
          </a:xfrm>
        </p:grpSpPr>
        <p:sp>
          <p:nvSpPr>
            <p:cNvPr id="6" name="テキスト ボックス 5"/>
            <p:cNvSpPr txBox="1"/>
            <p:nvPr/>
          </p:nvSpPr>
          <p:spPr>
            <a:xfrm>
              <a:off x="7124304" y="2598743"/>
              <a:ext cx="4785155" cy="1574662"/>
            </a:xfrm>
            <a:prstGeom prst="rect">
              <a:avLst/>
            </a:prstGeom>
            <a:solidFill>
              <a:schemeClr val="bg1"/>
            </a:solidFill>
          </p:spPr>
          <p:txBody>
            <a:bodyPr wrap="none" rtlCol="0">
              <a:spAutoFit/>
            </a:bodyPr>
            <a:lstStyle/>
            <a:p>
              <a:pPr>
                <a:lnSpc>
                  <a:spcPts val="3200"/>
                </a:lnSpc>
              </a:pPr>
              <a:r>
                <a:rPr kumimoji="1" lang="ja-JP" altLang="en-US" dirty="0">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わたしたちが医療をうけるときの費用の</a:t>
              </a:r>
              <a:r>
                <a:rPr kumimoji="1" lang="ja-JP" altLang="en-US" dirty="0">
                  <a:latin typeface="BIZ UDPゴシック" panose="020B0400000000000000" pitchFamily="50" charset="-128"/>
                  <a:ea typeface="BIZ UDPゴシック" panose="020B0400000000000000" pitchFamily="50" charset="-128"/>
                </a:rPr>
                <a:t>援助や、お年寄り</a:t>
              </a:r>
              <a:endParaRPr kumimoji="1" lang="en-US" altLang="ja-JP" dirty="0">
                <a:latin typeface="BIZ UDPゴシック" panose="020B0400000000000000" pitchFamily="50" charset="-128"/>
                <a:ea typeface="BIZ UDPゴシック" panose="020B0400000000000000" pitchFamily="50" charset="-128"/>
              </a:endParaRPr>
            </a:p>
            <a:p>
              <a:pPr>
                <a:lnSpc>
                  <a:spcPts val="3200"/>
                </a:lnSpc>
              </a:pPr>
              <a:r>
                <a:rPr kumimoji="1" lang="ja-JP" altLang="en-US" dirty="0">
                  <a:latin typeface="BIZ UDPゴシック" panose="020B0400000000000000" pitchFamily="50" charset="-128"/>
                  <a:ea typeface="BIZ UDPゴシック" panose="020B0400000000000000" pitchFamily="50" charset="-128"/>
                </a:rPr>
                <a:t>やからだの不自由な人の</a:t>
              </a:r>
              <a:r>
                <a:rPr lang="ja-JP" altLang="en-US" dirty="0">
                  <a:latin typeface="BIZ UDPゴシック" panose="020B0400000000000000" pitchFamily="50" charset="-128"/>
                  <a:ea typeface="BIZ UDPゴシック" panose="020B0400000000000000" pitchFamily="50" charset="-128"/>
                </a:rPr>
                <a:t>暮らしを支えます。</a:t>
              </a:r>
              <a:endParaRPr lang="en-US" altLang="ja-JP" dirty="0">
                <a:latin typeface="BIZ UDPゴシック" panose="020B0400000000000000" pitchFamily="50" charset="-128"/>
                <a:ea typeface="BIZ UDPゴシック" panose="020B0400000000000000" pitchFamily="50" charset="-128"/>
              </a:endParaRPr>
            </a:p>
            <a:p>
              <a:pPr>
                <a:lnSpc>
                  <a:spcPts val="2800"/>
                </a:lnSpc>
              </a:pPr>
              <a:r>
                <a:rPr lang="ja-JP" altLang="en-US" dirty="0">
                  <a:latin typeface="BIZ UDPゴシック" panose="020B0400000000000000" pitchFamily="50" charset="-128"/>
                  <a:ea typeface="BIZ UDPゴシック" panose="020B0400000000000000" pitchFamily="50" charset="-128"/>
                </a:rPr>
                <a:t>　</a:t>
              </a:r>
              <a:r>
                <a:rPr kumimoji="1" lang="ja-JP" altLang="en-US" dirty="0">
                  <a:latin typeface="BIZ UDPゴシック" panose="020B0400000000000000" pitchFamily="50" charset="-128"/>
                  <a:ea typeface="BIZ UDPゴシック" panose="020B0400000000000000" pitchFamily="50" charset="-128"/>
                </a:rPr>
                <a:t>また、新型コロナウイルスワクチン接種などにも使われて</a:t>
              </a:r>
              <a:endParaRPr kumimoji="1" lang="en-US" altLang="ja-JP" dirty="0">
                <a:latin typeface="BIZ UDPゴシック" panose="020B0400000000000000" pitchFamily="50" charset="-128"/>
                <a:ea typeface="BIZ UDPゴシック" panose="020B0400000000000000" pitchFamily="50" charset="-128"/>
              </a:endParaRPr>
            </a:p>
            <a:p>
              <a:pPr>
                <a:lnSpc>
                  <a:spcPts val="2800"/>
                </a:lnSpc>
              </a:pPr>
              <a:r>
                <a:rPr kumimoji="1" lang="ja-JP" altLang="en-US" dirty="0">
                  <a:latin typeface="BIZ UDPゴシック" panose="020B0400000000000000" pitchFamily="50" charset="-128"/>
                  <a:ea typeface="BIZ UDPゴシック" panose="020B0400000000000000" pitchFamily="50" charset="-128"/>
                </a:rPr>
                <a:t>います。</a:t>
              </a:r>
              <a:endParaRPr kumimoji="1" lang="en-US" altLang="ja-JP" dirty="0">
                <a:latin typeface="BIZ UDPゴシック" panose="020B0400000000000000" pitchFamily="50" charset="-128"/>
                <a:ea typeface="BIZ UDPゴシック" panose="020B0400000000000000" pitchFamily="50" charset="-128"/>
              </a:endParaRPr>
            </a:p>
          </p:txBody>
        </p:sp>
        <p:sp>
          <p:nvSpPr>
            <p:cNvPr id="7" name="テキスト ボックス 6"/>
            <p:cNvSpPr txBox="1"/>
            <p:nvPr/>
          </p:nvSpPr>
          <p:spPr>
            <a:xfrm>
              <a:off x="8712959" y="2169467"/>
              <a:ext cx="603050" cy="230832"/>
            </a:xfrm>
            <a:prstGeom prst="rect">
              <a:avLst/>
            </a:prstGeom>
            <a:noFill/>
          </p:spPr>
          <p:txBody>
            <a:bodyPr wrap="none" rtlCol="0">
              <a:spAutoFit/>
            </a:bodyPr>
            <a:lstStyle/>
            <a:p>
              <a:r>
                <a:rPr lang="ja-JP" altLang="en-US" sz="900" dirty="0">
                  <a:latin typeface="BIZ UDPゴシック" panose="020B0400000000000000" pitchFamily="50" charset="-128"/>
                  <a:ea typeface="BIZ UDPゴシック" panose="020B0400000000000000" pitchFamily="50" charset="-128"/>
                </a:rPr>
                <a:t>いりょう</a:t>
              </a:r>
              <a:endParaRPr kumimoji="1" lang="ja-JP" altLang="en-US" sz="900" dirty="0">
                <a:latin typeface="BIZ UDPゴシック" panose="020B0400000000000000" pitchFamily="50" charset="-128"/>
                <a:ea typeface="BIZ UDPゴシック" panose="020B0400000000000000" pitchFamily="50" charset="-128"/>
              </a:endParaRPr>
            </a:p>
          </p:txBody>
        </p:sp>
        <p:sp>
          <p:nvSpPr>
            <p:cNvPr id="8" name="テキスト ボックス 7"/>
            <p:cNvSpPr txBox="1"/>
            <p:nvPr/>
          </p:nvSpPr>
          <p:spPr>
            <a:xfrm>
              <a:off x="10399111" y="2561265"/>
              <a:ext cx="603050" cy="230832"/>
            </a:xfrm>
            <a:prstGeom prst="rect">
              <a:avLst/>
            </a:prstGeom>
            <a:noFill/>
          </p:spPr>
          <p:txBody>
            <a:bodyPr wrap="none" rtlCol="0">
              <a:spAutoFit/>
            </a:bodyPr>
            <a:lstStyle/>
            <a:p>
              <a:r>
                <a:rPr lang="ja-JP" altLang="en-US" sz="900" dirty="0">
                  <a:latin typeface="BIZ UDPゴシック" panose="020B0400000000000000" pitchFamily="50" charset="-128"/>
                  <a:ea typeface="BIZ UDPゴシック" panose="020B0400000000000000" pitchFamily="50" charset="-128"/>
                </a:rPr>
                <a:t>えんじょ</a:t>
              </a:r>
              <a:endParaRPr kumimoji="1" lang="ja-JP" altLang="en-US" sz="900" dirty="0">
                <a:latin typeface="BIZ UDPゴシック" panose="020B0400000000000000" pitchFamily="50" charset="-128"/>
                <a:ea typeface="BIZ UDPゴシック" panose="020B0400000000000000" pitchFamily="50" charset="-128"/>
              </a:endParaRPr>
            </a:p>
          </p:txBody>
        </p:sp>
      </p:grpSp>
      <p:sp>
        <p:nvSpPr>
          <p:cNvPr id="11" name="テキスト ボックス 10"/>
          <p:cNvSpPr txBox="1"/>
          <p:nvPr/>
        </p:nvSpPr>
        <p:spPr>
          <a:xfrm>
            <a:off x="1395979" y="4589406"/>
            <a:ext cx="2899230" cy="1426031"/>
          </a:xfrm>
          <a:prstGeom prst="rect">
            <a:avLst/>
          </a:prstGeom>
          <a:noFill/>
        </p:spPr>
        <p:txBody>
          <a:bodyPr wrap="square" rtlCol="0">
            <a:spAutoFit/>
          </a:bodyPr>
          <a:lstStyle/>
          <a:p>
            <a:pPr algn="ctr">
              <a:lnSpc>
                <a:spcPts val="2600"/>
              </a:lnSpc>
            </a:pPr>
            <a:r>
              <a:rPr lang="ja-JP" altLang="en-US" dirty="0"/>
              <a:t>医療費に</a:t>
            </a:r>
            <a:r>
              <a:rPr kumimoji="1" lang="ja-JP" altLang="en-US" dirty="0"/>
              <a:t>使われる</a:t>
            </a:r>
            <a:r>
              <a:rPr lang="ja-JP" altLang="en-US" dirty="0"/>
              <a:t>税金</a:t>
            </a:r>
            <a:endParaRPr lang="en-US" altLang="ja-JP" dirty="0"/>
          </a:p>
          <a:p>
            <a:pPr algn="ctr">
              <a:lnSpc>
                <a:spcPts val="2600"/>
              </a:lnSpc>
            </a:pPr>
            <a:r>
              <a:rPr lang="ja-JP" altLang="en-US" sz="1600" dirty="0"/>
              <a:t>国民一人あたり（１年間）</a:t>
            </a:r>
            <a:endParaRPr lang="en-US" altLang="ja-JP" sz="1600" dirty="0"/>
          </a:p>
          <a:p>
            <a:pPr algn="ctr">
              <a:lnSpc>
                <a:spcPts val="2600"/>
              </a:lnSpc>
            </a:pPr>
            <a:r>
              <a:rPr kumimoji="1" lang="ja-JP" altLang="en-US" sz="2400" b="1" dirty="0">
                <a:solidFill>
                  <a:srgbClr val="FF0000"/>
                </a:solidFill>
              </a:rPr>
              <a:t>約</a:t>
            </a:r>
            <a:r>
              <a:rPr lang="en-US" altLang="ja-JP" sz="2400" b="1" dirty="0">
                <a:solidFill>
                  <a:srgbClr val="FF0000"/>
                </a:solidFill>
                <a:latin typeface="+mn-ea"/>
              </a:rPr>
              <a:t>130,800</a:t>
            </a:r>
            <a:r>
              <a:rPr kumimoji="1" lang="ja-JP" altLang="en-US" sz="2400" b="1" dirty="0">
                <a:solidFill>
                  <a:srgbClr val="FF0000"/>
                </a:solidFill>
              </a:rPr>
              <a:t>円</a:t>
            </a:r>
            <a:endParaRPr kumimoji="1" lang="en-US" altLang="ja-JP" sz="2400" b="1" dirty="0">
              <a:solidFill>
                <a:srgbClr val="FF0000"/>
              </a:solidFill>
            </a:endParaRPr>
          </a:p>
          <a:p>
            <a:pPr algn="ctr">
              <a:lnSpc>
                <a:spcPts val="2600"/>
              </a:lnSpc>
            </a:pPr>
            <a:r>
              <a:rPr lang="ja-JP" altLang="en-US" dirty="0"/>
              <a:t>（令和２年度）</a:t>
            </a:r>
            <a:endParaRPr kumimoji="1" lang="ja-JP" altLang="en-US" dirty="0"/>
          </a:p>
        </p:txBody>
      </p:sp>
      <p:pic>
        <p:nvPicPr>
          <p:cNvPr id="13" name="図 12"/>
          <p:cNvPicPr>
            <a:picLocks noChangeAspect="1"/>
          </p:cNvPicPr>
          <p:nvPr/>
        </p:nvPicPr>
        <p:blipFill>
          <a:blip r:embed="rId4">
            <a:extLst>
              <a:ext uri="{BEBA8EAE-BF5A-486C-A8C5-ECC9F3942E4B}">
                <a14:imgProps xmlns:a14="http://schemas.microsoft.com/office/drawing/2010/main">
                  <a14:imgLayer r:embed="rId5">
                    <a14:imgEffect>
                      <a14:backgroundRemoval t="5133" b="93536" l="5155" r="89691">
                        <a14:foregroundMark x1="55155" y1="8175" x2="58247" y2="61597"/>
                        <a14:foregroundMark x1="27320" y1="34791" x2="80412" y2="36312"/>
                        <a14:foregroundMark x1="50000" y1="14259" x2="69072" y2="15779"/>
                        <a14:foregroundMark x1="33505" y1="26426" x2="79897" y2="27947"/>
                        <a14:foregroundMark x1="81443" y1="34981" x2="81959" y2="41065"/>
                        <a14:foregroundMark x1="48454" y1="24335" x2="61856" y2="24905"/>
                        <a14:foregroundMark x1="5670" y1="23004" x2="23711" y2="33840"/>
                        <a14:foregroundMark x1="48969" y1="38403" x2="72680" y2="59125"/>
                        <a14:foregroundMark x1="25773" y1="93726" x2="45876" y2="89354"/>
                        <a14:foregroundMark x1="71649" y1="92205" x2="71649" y2="92205"/>
                        <a14:foregroundMark x1="55155" y1="5133" x2="55155" y2="5133"/>
                      </a14:backgroundRemoval>
                    </a14:imgEffect>
                  </a14:imgLayer>
                </a14:imgProps>
              </a:ext>
            </a:extLst>
          </a:blip>
          <a:stretch>
            <a:fillRect/>
          </a:stretch>
        </p:blipFill>
        <p:spPr>
          <a:xfrm>
            <a:off x="4814193" y="3326959"/>
            <a:ext cx="1117304" cy="3029391"/>
          </a:xfrm>
          <a:prstGeom prst="rect">
            <a:avLst/>
          </a:prstGeom>
        </p:spPr>
      </p:pic>
      <p:pic>
        <p:nvPicPr>
          <p:cNvPr id="3" name="図 2"/>
          <p:cNvPicPr>
            <a:picLocks noChangeAspect="1"/>
          </p:cNvPicPr>
          <p:nvPr/>
        </p:nvPicPr>
        <p:blipFill>
          <a:blip r:embed="rId6"/>
          <a:stretch>
            <a:fillRect/>
          </a:stretch>
        </p:blipFill>
        <p:spPr>
          <a:xfrm>
            <a:off x="697292" y="294731"/>
            <a:ext cx="4786788" cy="2876906"/>
          </a:xfrm>
          <a:prstGeom prst="rect">
            <a:avLst/>
          </a:prstGeom>
        </p:spPr>
      </p:pic>
      <p:sp>
        <p:nvSpPr>
          <p:cNvPr id="14" name="テキスト ボックス 13"/>
          <p:cNvSpPr txBox="1"/>
          <p:nvPr/>
        </p:nvSpPr>
        <p:spPr>
          <a:xfrm>
            <a:off x="697292" y="3237713"/>
            <a:ext cx="2339102" cy="307777"/>
          </a:xfrm>
          <a:prstGeom prst="rect">
            <a:avLst/>
          </a:prstGeom>
          <a:noFill/>
        </p:spPr>
        <p:txBody>
          <a:bodyPr wrap="none" rtlCol="0">
            <a:spAutoFit/>
          </a:bodyPr>
          <a:lstStyle/>
          <a:p>
            <a:r>
              <a:rPr lang="ja-JP" altLang="en-US" sz="1400" b="1" dirty="0"/>
              <a:t>北茨城市民病院（北茨城市）</a:t>
            </a:r>
            <a:endParaRPr kumimoji="1" lang="ja-JP" altLang="en-US" sz="1400" b="1" dirty="0"/>
          </a:p>
        </p:txBody>
      </p:sp>
      <p:pic>
        <p:nvPicPr>
          <p:cNvPr id="5" name="図 4"/>
          <p:cNvPicPr>
            <a:picLocks noChangeAspect="1"/>
          </p:cNvPicPr>
          <p:nvPr/>
        </p:nvPicPr>
        <p:blipFill>
          <a:blip r:embed="rId7"/>
          <a:stretch>
            <a:fillRect/>
          </a:stretch>
        </p:blipFill>
        <p:spPr>
          <a:xfrm>
            <a:off x="7247091" y="3628466"/>
            <a:ext cx="4351626" cy="2768344"/>
          </a:xfrm>
          <a:prstGeom prst="rect">
            <a:avLst/>
          </a:prstGeom>
        </p:spPr>
      </p:pic>
      <p:sp>
        <p:nvSpPr>
          <p:cNvPr id="15" name="テキスト ボックス 14"/>
          <p:cNvSpPr txBox="1"/>
          <p:nvPr/>
        </p:nvSpPr>
        <p:spPr>
          <a:xfrm>
            <a:off x="7219416" y="6424588"/>
            <a:ext cx="1609736" cy="307777"/>
          </a:xfrm>
          <a:prstGeom prst="rect">
            <a:avLst/>
          </a:prstGeom>
          <a:noFill/>
        </p:spPr>
        <p:txBody>
          <a:bodyPr wrap="none" rtlCol="0">
            <a:spAutoFit/>
          </a:bodyPr>
          <a:lstStyle/>
          <a:p>
            <a:r>
              <a:rPr lang="ja-JP" altLang="en-US" sz="1400" b="1" dirty="0"/>
              <a:t>茨城県ドクターヘリ</a:t>
            </a:r>
            <a:endParaRPr kumimoji="1" lang="ja-JP" altLang="en-US" sz="1400" b="1" dirty="0"/>
          </a:p>
        </p:txBody>
      </p:sp>
      <p:sp>
        <p:nvSpPr>
          <p:cNvPr id="16" name="テキスト ボックス 15"/>
          <p:cNvSpPr txBox="1"/>
          <p:nvPr/>
        </p:nvSpPr>
        <p:spPr>
          <a:xfrm>
            <a:off x="11753376" y="6476194"/>
            <a:ext cx="341760" cy="369332"/>
          </a:xfrm>
          <a:prstGeom prst="rect">
            <a:avLst/>
          </a:prstGeom>
          <a:noFill/>
        </p:spPr>
        <p:txBody>
          <a:bodyPr wrap="none" rtlCol="0">
            <a:spAutoFit/>
          </a:bodyPr>
          <a:lstStyle/>
          <a:p>
            <a:r>
              <a:rPr lang="ja-JP" altLang="en-US" dirty="0"/>
              <a:t>７</a:t>
            </a:r>
            <a:endParaRPr lang="en-US" altLang="ja-JP" dirty="0"/>
          </a:p>
        </p:txBody>
      </p:sp>
      <p:grpSp>
        <p:nvGrpSpPr>
          <p:cNvPr id="30" name="グループ化 29"/>
          <p:cNvGrpSpPr/>
          <p:nvPr/>
        </p:nvGrpSpPr>
        <p:grpSpPr>
          <a:xfrm>
            <a:off x="7104236" y="-24686"/>
            <a:ext cx="4502318" cy="2019342"/>
            <a:chOff x="477670" y="994720"/>
            <a:chExt cx="4396863" cy="2770269"/>
          </a:xfrm>
        </p:grpSpPr>
        <p:grpSp>
          <p:nvGrpSpPr>
            <p:cNvPr id="29" name="グループ化 28"/>
            <p:cNvGrpSpPr/>
            <p:nvPr/>
          </p:nvGrpSpPr>
          <p:grpSpPr>
            <a:xfrm>
              <a:off x="477670" y="994720"/>
              <a:ext cx="4396863" cy="2770269"/>
              <a:chOff x="477670" y="994720"/>
              <a:chExt cx="4396863" cy="2770269"/>
            </a:xfrm>
          </p:grpSpPr>
          <p:sp>
            <p:nvSpPr>
              <p:cNvPr id="10" name="五角形 9"/>
              <p:cNvSpPr/>
              <p:nvPr/>
            </p:nvSpPr>
            <p:spPr>
              <a:xfrm>
                <a:off x="477670" y="994720"/>
                <a:ext cx="4396863" cy="2770269"/>
              </a:xfrm>
              <a:prstGeom prst="pent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五角形 24"/>
              <p:cNvSpPr/>
              <p:nvPr/>
            </p:nvSpPr>
            <p:spPr>
              <a:xfrm>
                <a:off x="1593446" y="2682716"/>
                <a:ext cx="960120" cy="914400"/>
              </a:xfrm>
              <a:prstGeom prst="pentagon">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五角形 25"/>
              <p:cNvSpPr/>
              <p:nvPr/>
            </p:nvSpPr>
            <p:spPr>
              <a:xfrm>
                <a:off x="826427" y="1926750"/>
                <a:ext cx="1169980" cy="1133735"/>
              </a:xfrm>
              <a:prstGeom prst="pentag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五角形 26"/>
              <p:cNvSpPr/>
              <p:nvPr/>
            </p:nvSpPr>
            <p:spPr>
              <a:xfrm>
                <a:off x="2188198" y="1889878"/>
                <a:ext cx="1169980" cy="1133735"/>
              </a:xfrm>
              <a:prstGeom prst="pentag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五角形 27"/>
              <p:cNvSpPr/>
              <p:nvPr/>
            </p:nvSpPr>
            <p:spPr>
              <a:xfrm>
                <a:off x="3611153" y="1926750"/>
                <a:ext cx="960120" cy="914400"/>
              </a:xfrm>
              <a:prstGeom prst="pentagon">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9" name="テキスト ボックス 18"/>
            <p:cNvSpPr txBox="1"/>
            <p:nvPr/>
          </p:nvSpPr>
          <p:spPr>
            <a:xfrm>
              <a:off x="921127" y="1717845"/>
              <a:ext cx="3814415" cy="1477800"/>
            </a:xfrm>
            <a:prstGeom prst="rect">
              <a:avLst/>
            </a:prstGeom>
            <a:noFill/>
          </p:spPr>
          <p:txBody>
            <a:bodyPr wrap="square" rtlCol="0">
              <a:spAutoFit/>
            </a:bodyPr>
            <a:lstStyle/>
            <a:p>
              <a:r>
                <a:rPr kumimoji="1" lang="ja-JP" altLang="en-US" sz="3200" dirty="0">
                  <a:solidFill>
                    <a:srgbClr val="0000FF"/>
                  </a:solidFill>
                  <a:effectLst>
                    <a:outerShdw blurRad="50800" dist="50800" dir="5400000" algn="ctr" rotWithShape="0">
                      <a:srgbClr val="00B0F0"/>
                    </a:outerShdw>
                  </a:effectLst>
                  <a:latin typeface="BIZ UDPゴシック" panose="020B0400000000000000" pitchFamily="50" charset="-128"/>
                  <a:ea typeface="BIZ UDPゴシック" panose="020B0400000000000000" pitchFamily="50" charset="-128"/>
                </a:rPr>
                <a:t>わたしたちの</a:t>
              </a:r>
              <a:endParaRPr kumimoji="1" lang="en-US" altLang="ja-JP" sz="3200" dirty="0">
                <a:solidFill>
                  <a:srgbClr val="0000FF"/>
                </a:solidFill>
                <a:effectLst>
                  <a:outerShdw blurRad="50800" dist="50800" dir="5400000" algn="ctr" rotWithShape="0">
                    <a:srgbClr val="00B0F0"/>
                  </a:outerShdw>
                </a:effectLst>
                <a:latin typeface="BIZ UDPゴシック" panose="020B0400000000000000" pitchFamily="50" charset="-128"/>
                <a:ea typeface="BIZ UDPゴシック" panose="020B0400000000000000" pitchFamily="50" charset="-128"/>
              </a:endParaRPr>
            </a:p>
            <a:p>
              <a:r>
                <a:rPr lang="ja-JP" altLang="en-US" sz="3200" dirty="0">
                  <a:solidFill>
                    <a:srgbClr val="0000FF"/>
                  </a:solidFill>
                  <a:effectLst>
                    <a:outerShdw blurRad="50800" dist="50800" dir="5400000" algn="ctr" rotWithShape="0">
                      <a:srgbClr val="00B0F0"/>
                    </a:outerShdw>
                  </a:effectLst>
                  <a:latin typeface="BIZ UDPゴシック" panose="020B0400000000000000" pitchFamily="50" charset="-128"/>
                  <a:ea typeface="BIZ UDPゴシック" panose="020B0400000000000000" pitchFamily="50" charset="-128"/>
                </a:rPr>
                <a:t>健康を守るために</a:t>
              </a:r>
              <a:endParaRPr kumimoji="1" lang="ja-JP" altLang="en-US" sz="3200" dirty="0">
                <a:solidFill>
                  <a:srgbClr val="0000FF"/>
                </a:solidFill>
                <a:effectLst>
                  <a:outerShdw blurRad="50800" dist="50800" dir="5400000" algn="ctr" rotWithShape="0">
                    <a:srgbClr val="00B0F0"/>
                  </a:outerShdw>
                </a:effectLst>
                <a:latin typeface="BIZ UDPゴシック" panose="020B0400000000000000" pitchFamily="50" charset="-128"/>
                <a:ea typeface="BIZ UDPゴシック" panose="020B0400000000000000" pitchFamily="50" charset="-128"/>
              </a:endParaRPr>
            </a:p>
          </p:txBody>
        </p:sp>
      </p:grpSp>
      <p:sp>
        <p:nvSpPr>
          <p:cNvPr id="23" name="角丸四角形 22"/>
          <p:cNvSpPr/>
          <p:nvPr/>
        </p:nvSpPr>
        <p:spPr>
          <a:xfrm>
            <a:off x="8202430" y="5107"/>
            <a:ext cx="3997801" cy="516323"/>
          </a:xfrm>
          <a:prstGeom prst="roundRect">
            <a:avLst/>
          </a:prstGeom>
          <a:solidFill>
            <a:schemeClr val="bg1">
              <a:lumMod val="6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bg2">
                    <a:lumMod val="50000"/>
                  </a:schemeClr>
                </a:solidFill>
                <a:latin typeface="BIZ UDPゴシック" panose="020B0400000000000000" pitchFamily="50" charset="-128"/>
                <a:ea typeface="BIZ UDPゴシック" panose="020B0400000000000000" pitchFamily="50" charset="-128"/>
              </a:rPr>
              <a:t>－身近な税の使いみち①－</a:t>
            </a:r>
            <a:endParaRPr kumimoji="1" lang="ja-JP" altLang="en-US" sz="2000" dirty="0">
              <a:solidFill>
                <a:schemeClr val="bg2">
                  <a:lumMod val="50000"/>
                </a:schemeClr>
              </a:solidFill>
              <a:latin typeface="BIZ UDPゴシック" panose="020B0400000000000000" pitchFamily="50" charset="-128"/>
              <a:ea typeface="BIZ UDPゴシック" panose="020B0400000000000000" pitchFamily="50" charset="-128"/>
            </a:endParaRPr>
          </a:p>
        </p:txBody>
      </p:sp>
      <p:sp>
        <p:nvSpPr>
          <p:cNvPr id="24" name="テキスト ボックス 23">
            <a:extLst>
              <a:ext uri="{FF2B5EF4-FFF2-40B4-BE49-F238E27FC236}">
                <a16:creationId xmlns:a16="http://schemas.microsoft.com/office/drawing/2014/main" id="{28C86000-3F32-49C8-9DCF-6028548C26A5}"/>
              </a:ext>
            </a:extLst>
          </p:cNvPr>
          <p:cNvSpPr txBox="1"/>
          <p:nvPr/>
        </p:nvSpPr>
        <p:spPr>
          <a:xfrm>
            <a:off x="7350060" y="2037725"/>
            <a:ext cx="603050" cy="230832"/>
          </a:xfrm>
          <a:prstGeom prst="rect">
            <a:avLst/>
          </a:prstGeom>
          <a:noFill/>
        </p:spPr>
        <p:txBody>
          <a:bodyPr wrap="none" rtlCol="0">
            <a:spAutoFit/>
          </a:bodyPr>
          <a:lstStyle/>
          <a:p>
            <a:r>
              <a:rPr lang="ja-JP" altLang="en-US" sz="900" dirty="0">
                <a:latin typeface="BIZ UDPゴシック" panose="020B0400000000000000" pitchFamily="50" charset="-128"/>
                <a:ea typeface="BIZ UDPゴシック" panose="020B0400000000000000" pitchFamily="50" charset="-128"/>
              </a:rPr>
              <a:t>いりょう</a:t>
            </a:r>
            <a:endParaRPr kumimoji="1" lang="ja-JP" altLang="en-US" sz="900" dirty="0">
              <a:latin typeface="BIZ UDPゴシック" panose="020B0400000000000000" pitchFamily="50" charset="-128"/>
              <a:ea typeface="BIZ UDPゴシック" panose="020B0400000000000000" pitchFamily="50" charset="-128"/>
            </a:endParaRPr>
          </a:p>
        </p:txBody>
      </p:sp>
      <p:sp>
        <p:nvSpPr>
          <p:cNvPr id="31" name="テキスト ボックス 30">
            <a:extLst>
              <a:ext uri="{FF2B5EF4-FFF2-40B4-BE49-F238E27FC236}">
                <a16:creationId xmlns:a16="http://schemas.microsoft.com/office/drawing/2014/main" id="{FFD2A7D4-D5E9-495C-A21F-0CBB37A275AB}"/>
              </a:ext>
            </a:extLst>
          </p:cNvPr>
          <p:cNvSpPr txBox="1"/>
          <p:nvPr/>
        </p:nvSpPr>
        <p:spPr>
          <a:xfrm>
            <a:off x="1656677" y="4520506"/>
            <a:ext cx="603050" cy="230832"/>
          </a:xfrm>
          <a:prstGeom prst="rect">
            <a:avLst/>
          </a:prstGeom>
          <a:noFill/>
        </p:spPr>
        <p:txBody>
          <a:bodyPr wrap="none" rtlCol="0">
            <a:spAutoFit/>
          </a:bodyPr>
          <a:lstStyle/>
          <a:p>
            <a:r>
              <a:rPr lang="ja-JP" altLang="en-US" sz="900" dirty="0">
                <a:latin typeface="BIZ UDPゴシック" panose="020B0400000000000000" pitchFamily="50" charset="-128"/>
                <a:ea typeface="BIZ UDPゴシック" panose="020B0400000000000000" pitchFamily="50" charset="-128"/>
              </a:rPr>
              <a:t>いりょう</a:t>
            </a:r>
            <a:endParaRPr kumimoji="1" lang="ja-JP" altLang="en-US" sz="9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89979586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2572</TotalTime>
  <Words>4903</Words>
  <Application>Microsoft Office PowerPoint</Application>
  <PresentationFormat>ワイド画面</PresentationFormat>
  <Paragraphs>524</Paragraphs>
  <Slides>22</Slides>
  <Notes>21</Notes>
  <HiddenSlides>0</HiddenSlides>
  <MMClips>0</MMClips>
  <ScaleCrop>false</ScaleCrop>
  <HeadingPairs>
    <vt:vector size="6" baseType="variant">
      <vt:variant>
        <vt:lpstr>使用されているフォント</vt:lpstr>
      </vt:variant>
      <vt:variant>
        <vt:i4>12</vt:i4>
      </vt:variant>
      <vt:variant>
        <vt:lpstr>テーマ</vt:lpstr>
      </vt:variant>
      <vt:variant>
        <vt:i4>3</vt:i4>
      </vt:variant>
      <vt:variant>
        <vt:lpstr>スライド タイトル</vt:lpstr>
      </vt:variant>
      <vt:variant>
        <vt:i4>22</vt:i4>
      </vt:variant>
    </vt:vector>
  </HeadingPairs>
  <TitlesOfParts>
    <vt:vector size="37" baseType="lpstr">
      <vt:lpstr>BIZ UDPゴシック</vt:lpstr>
      <vt:lpstr>BIZ UDゴシック</vt:lpstr>
      <vt:lpstr>HGPｺﾞｼｯｸE</vt:lpstr>
      <vt:lpstr>HGP創英角ｺﾞｼｯｸUB</vt:lpstr>
      <vt:lpstr>HGP創英角ﾎﾟｯﾌﾟ体</vt:lpstr>
      <vt:lpstr>HGS創英角ﾎﾟｯﾌﾟ体</vt:lpstr>
      <vt:lpstr>HG丸ｺﾞｼｯｸM-PRO</vt:lpstr>
      <vt:lpstr>ＭＳ Ｐゴシック</vt:lpstr>
      <vt:lpstr>メイリオ</vt:lpstr>
      <vt:lpstr>Arial</vt:lpstr>
      <vt:lpstr>Calibri</vt:lpstr>
      <vt:lpstr>Calibri Light</vt:lpstr>
      <vt:lpstr>Office テーマ</vt:lpstr>
      <vt:lpstr>1_Office テーマ</vt:lpstr>
      <vt:lpstr>3_Office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広報係波多</dc:creator>
  <cp:lastModifiedBy>杉村 暢介</cp:lastModifiedBy>
  <cp:revision>157</cp:revision>
  <cp:lastPrinted>2022-04-06T03:11:37Z</cp:lastPrinted>
  <dcterms:created xsi:type="dcterms:W3CDTF">2021-09-16T00:48:40Z</dcterms:created>
  <dcterms:modified xsi:type="dcterms:W3CDTF">2024-04-02T02:56:59Z</dcterms:modified>
</cp:coreProperties>
</file>